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4"/>
  </p:notesMasterIdLst>
  <p:handoutMasterIdLst>
    <p:handoutMasterId r:id="rId65"/>
  </p:handoutMasterIdLst>
  <p:sldIdLst>
    <p:sldId id="256" r:id="rId5"/>
    <p:sldId id="307" r:id="rId6"/>
    <p:sldId id="257" r:id="rId7"/>
    <p:sldId id="269" r:id="rId8"/>
    <p:sldId id="277" r:id="rId9"/>
    <p:sldId id="278" r:id="rId10"/>
    <p:sldId id="274" r:id="rId11"/>
    <p:sldId id="259" r:id="rId12"/>
    <p:sldId id="272" r:id="rId13"/>
    <p:sldId id="262" r:id="rId14"/>
    <p:sldId id="265" r:id="rId15"/>
    <p:sldId id="280" r:id="rId16"/>
    <p:sldId id="275" r:id="rId17"/>
    <p:sldId id="281" r:id="rId18"/>
    <p:sldId id="282" r:id="rId19"/>
    <p:sldId id="283" r:id="rId20"/>
    <p:sldId id="284" r:id="rId21"/>
    <p:sldId id="285" r:id="rId22"/>
    <p:sldId id="287" r:id="rId23"/>
    <p:sldId id="329" r:id="rId24"/>
    <p:sldId id="326" r:id="rId25"/>
    <p:sldId id="327" r:id="rId26"/>
    <p:sldId id="328" r:id="rId27"/>
    <p:sldId id="325" r:id="rId28"/>
    <p:sldId id="286" r:id="rId29"/>
    <p:sldId id="323" r:id="rId30"/>
    <p:sldId id="288" r:id="rId31"/>
    <p:sldId id="294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8" r:id="rId40"/>
    <p:sldId id="299" r:id="rId41"/>
    <p:sldId id="301" r:id="rId42"/>
    <p:sldId id="302" r:id="rId43"/>
    <p:sldId id="300" r:id="rId44"/>
    <p:sldId id="320" r:id="rId45"/>
    <p:sldId id="321" r:id="rId46"/>
    <p:sldId id="322" r:id="rId47"/>
    <p:sldId id="303" r:id="rId48"/>
    <p:sldId id="304" r:id="rId49"/>
    <p:sldId id="306" r:id="rId50"/>
    <p:sldId id="305" r:id="rId51"/>
    <p:sldId id="308" r:id="rId52"/>
    <p:sldId id="315" r:id="rId53"/>
    <p:sldId id="263" r:id="rId54"/>
    <p:sldId id="318" r:id="rId55"/>
    <p:sldId id="310" r:id="rId56"/>
    <p:sldId id="309" r:id="rId57"/>
    <p:sldId id="311" r:id="rId58"/>
    <p:sldId id="312" r:id="rId59"/>
    <p:sldId id="313" r:id="rId60"/>
    <p:sldId id="314" r:id="rId61"/>
    <p:sldId id="316" r:id="rId62"/>
    <p:sldId id="317" r:id="rId63"/>
  </p:sldIdLst>
  <p:sldSz cx="9144000" cy="6858000" type="screen4x3"/>
  <p:notesSz cx="7099300" cy="10234613"/>
  <p:custDataLst>
    <p:tags r:id="rId6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Raudenská" initials="MR" lastIdx="2" clrIdx="0">
    <p:extLst>
      <p:ext uri="{19B8F6BF-5375-455C-9EA6-DF929625EA0E}">
        <p15:presenceInfo xmlns:p15="http://schemas.microsoft.com/office/powerpoint/2012/main" userId="Martina Raudensk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2"/>
    <a:srgbClr val="000039"/>
    <a:srgbClr val="CCCCCC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6A276AE-8C3D-4FC5-8DD5-DDB7A80934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F58ED1-DDCB-4E09-B634-1D6EAC84DD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BFC52-0B01-40D8-9641-1C58AD34A667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BC6111-57AD-4319-8504-5271559F0A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841028-1050-4490-868E-8906C0EA08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1052B-5F62-496D-9C17-050F06A08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B6A03BB-6C7F-4248-AAF0-40BA94BD203D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0BDEABB-5035-4941-BBDA-94BCA1E6B6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08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lapse a </a:t>
            </a:r>
            <a:r>
              <a:rPr lang="cs-CZ" dirty="0" err="1"/>
              <a:t>communication</a:t>
            </a:r>
            <a:r>
              <a:rPr lang="cs-CZ" dirty="0"/>
              <a:t> of </a:t>
            </a:r>
            <a:r>
              <a:rPr lang="cs-CZ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cells</a:t>
            </a:r>
            <a:r>
              <a:rPr lang="cs-CZ" baseline="0" dirty="0"/>
              <a:t> </a:t>
            </a:r>
            <a:r>
              <a:rPr lang="cs-CZ" baseline="0" dirty="0" err="1"/>
              <a:t>exist</a:t>
            </a:r>
            <a:r>
              <a:rPr lang="cs-CZ" baseline="0" dirty="0"/>
              <a:t>. </a:t>
            </a:r>
            <a:r>
              <a:rPr lang="cs-CZ" baseline="0" dirty="0" err="1"/>
              <a:t>during</a:t>
            </a:r>
            <a:r>
              <a:rPr lang="cs-CZ" baseline="0" dirty="0"/>
              <a:t> 48h stress of </a:t>
            </a:r>
            <a:r>
              <a:rPr lang="cs-CZ" baseline="0" dirty="0" err="1"/>
              <a:t>cells</a:t>
            </a:r>
            <a:r>
              <a:rPr lang="cs-CZ" baseline="0" dirty="0"/>
              <a:t>, </a:t>
            </a:r>
            <a:r>
              <a:rPr lang="cs-CZ" baseline="0" dirty="0" err="1"/>
              <a:t>all</a:t>
            </a:r>
            <a:r>
              <a:rPr lang="cs-CZ" baseline="0" dirty="0"/>
              <a:t> </a:t>
            </a:r>
            <a:r>
              <a:rPr lang="cs-CZ" baseline="0" dirty="0" err="1"/>
              <a:t>neighbouring</a:t>
            </a:r>
            <a:r>
              <a:rPr lang="cs-CZ" baseline="0" dirty="0"/>
              <a:t> </a:t>
            </a:r>
            <a:r>
              <a:rPr lang="cs-CZ" baseline="0" dirty="0" err="1"/>
              <a:t>cells</a:t>
            </a:r>
            <a:r>
              <a:rPr lang="cs-CZ" baseline="0" dirty="0"/>
              <a:t> </a:t>
            </a:r>
            <a:r>
              <a:rPr lang="cs-CZ" baseline="0" dirty="0" err="1"/>
              <a:t>die</a:t>
            </a:r>
            <a:r>
              <a:rPr lang="cs-CZ" baseline="0" dirty="0"/>
              <a:t> by </a:t>
            </a:r>
            <a:r>
              <a:rPr lang="cs-CZ" baseline="0" dirty="0" err="1"/>
              <a:t>necrosis</a:t>
            </a:r>
            <a:r>
              <a:rPr lang="cs-CZ" baseline="0" dirty="0"/>
              <a:t>. </a:t>
            </a:r>
            <a:r>
              <a:rPr lang="cs-CZ" baseline="0" dirty="0" err="1"/>
              <a:t>however</a:t>
            </a:r>
            <a:r>
              <a:rPr lang="cs-CZ" baseline="0" dirty="0"/>
              <a:t>, these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cells</a:t>
            </a:r>
            <a:r>
              <a:rPr lang="cs-CZ" baseline="0" dirty="0"/>
              <a:t> </a:t>
            </a:r>
            <a:r>
              <a:rPr lang="cs-CZ" baseline="0" dirty="0" err="1"/>
              <a:t>survived</a:t>
            </a:r>
            <a:r>
              <a:rPr lang="cs-CZ" baseline="0" dirty="0"/>
              <a:t> </a:t>
            </a:r>
            <a:r>
              <a:rPr lang="cs-CZ" baseline="0" dirty="0" err="1"/>
              <a:t>distinctly</a:t>
            </a:r>
            <a:r>
              <a:rPr lang="cs-CZ" baseline="0" dirty="0"/>
              <a:t> </a:t>
            </a:r>
            <a:r>
              <a:rPr lang="cs-CZ" baseline="0" dirty="0" err="1"/>
              <a:t>longer</a:t>
            </a:r>
            <a:r>
              <a:rPr lang="cs-CZ" baseline="0" dirty="0"/>
              <a:t> </a:t>
            </a:r>
            <a:r>
              <a:rPr lang="cs-CZ" baseline="0" dirty="0" err="1"/>
              <a:t>time</a:t>
            </a:r>
            <a:r>
              <a:rPr lang="cs-CZ" baseline="0" dirty="0"/>
              <a:t>; </a:t>
            </a:r>
            <a:r>
              <a:rPr lang="cs-CZ" baseline="0" dirty="0" err="1"/>
              <a:t>they</a:t>
            </a:r>
            <a:r>
              <a:rPr lang="cs-CZ" baseline="0" dirty="0"/>
              <a:t> </a:t>
            </a:r>
            <a:r>
              <a:rPr lang="cs-CZ" baseline="0" dirty="0" err="1"/>
              <a:t>fused</a:t>
            </a:r>
            <a:r>
              <a:rPr lang="cs-CZ" baseline="0" dirty="0"/>
              <a:t> by proces </a:t>
            </a:r>
            <a:r>
              <a:rPr lang="cs-CZ" baseline="0" dirty="0" err="1"/>
              <a:t>designated</a:t>
            </a:r>
            <a:r>
              <a:rPr lang="cs-CZ" baseline="0" dirty="0"/>
              <a:t> as „</a:t>
            </a:r>
            <a:r>
              <a:rPr lang="cs-CZ" baseline="0" dirty="0" err="1"/>
              <a:t>entosis</a:t>
            </a:r>
            <a:r>
              <a:rPr lang="cs-CZ" baseline="0" dirty="0"/>
              <a:t>“. as a </a:t>
            </a:r>
            <a:r>
              <a:rPr lang="cs-CZ" baseline="0" dirty="0" err="1"/>
              <a:t>result</a:t>
            </a:r>
            <a:r>
              <a:rPr lang="cs-CZ" baseline="0" dirty="0"/>
              <a:t>, </a:t>
            </a:r>
            <a:r>
              <a:rPr lang="cs-CZ" baseline="0" dirty="0" err="1"/>
              <a:t>one</a:t>
            </a:r>
            <a:r>
              <a:rPr lang="cs-CZ" baseline="0" dirty="0"/>
              <a:t> cell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nuclei</a:t>
            </a:r>
            <a:r>
              <a:rPr lang="cs-CZ" baseline="0" dirty="0"/>
              <a:t> </a:t>
            </a:r>
            <a:r>
              <a:rPr lang="cs-CZ" baseline="0" dirty="0" err="1"/>
              <a:t>morphologically</a:t>
            </a:r>
            <a:r>
              <a:rPr lang="cs-CZ" baseline="0" dirty="0"/>
              <a:t> </a:t>
            </a:r>
            <a:r>
              <a:rPr lang="cs-CZ" baseline="0" dirty="0" err="1"/>
              <a:t>equal</a:t>
            </a:r>
            <a:r>
              <a:rPr lang="cs-CZ" baseline="0" dirty="0"/>
              <a:t> </a:t>
            </a:r>
            <a:r>
              <a:rPr lang="cs-CZ" baseline="0" dirty="0" err="1"/>
              <a:t>resulted</a:t>
            </a:r>
            <a:r>
              <a:rPr lang="cs-CZ" baseline="0" dirty="0"/>
              <a:t>.</a:t>
            </a:r>
          </a:p>
          <a:p>
            <a:endParaRPr lang="cs-CZ" baseline="0" dirty="0"/>
          </a:p>
          <a:p>
            <a:r>
              <a:rPr lang="cs-CZ" baseline="0" dirty="0"/>
              <a:t>A chart on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lower</a:t>
            </a:r>
            <a:r>
              <a:rPr lang="cs-CZ" baseline="0" dirty="0"/>
              <a:t> </a:t>
            </a:r>
            <a:r>
              <a:rPr lang="cs-CZ" baseline="0" dirty="0" err="1"/>
              <a:t>right</a:t>
            </a:r>
            <a:r>
              <a:rPr lang="cs-CZ" baseline="0" dirty="0"/>
              <a:t> </a:t>
            </a:r>
            <a:r>
              <a:rPr lang="cs-CZ" baseline="0" dirty="0" err="1"/>
              <a:t>illustrates</a:t>
            </a:r>
            <a:r>
              <a:rPr lang="cs-CZ" baseline="0" dirty="0"/>
              <a:t> a </a:t>
            </a:r>
            <a:r>
              <a:rPr lang="cs-CZ" baseline="0" dirty="0" err="1"/>
              <a:t>trajectory</a:t>
            </a:r>
            <a:r>
              <a:rPr lang="cs-CZ" baseline="0" dirty="0"/>
              <a:t> of these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cells</a:t>
            </a:r>
            <a:r>
              <a:rPr lang="cs-CZ" baseline="0" dirty="0"/>
              <a:t>. </a:t>
            </a:r>
            <a:r>
              <a:rPr lang="cs-CZ" baseline="0" dirty="0" err="1"/>
              <a:t>apparently</a:t>
            </a:r>
            <a:r>
              <a:rPr lang="cs-CZ" baseline="0" dirty="0"/>
              <a:t>,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lower</a:t>
            </a:r>
            <a:r>
              <a:rPr lang="cs-CZ" baseline="0" dirty="0"/>
              <a:t> </a:t>
            </a:r>
            <a:r>
              <a:rPr lang="cs-CZ" baseline="0" dirty="0" err="1"/>
              <a:t>right</a:t>
            </a:r>
            <a:r>
              <a:rPr lang="cs-CZ" baseline="0" dirty="0"/>
              <a:t> cell </a:t>
            </a:r>
            <a:r>
              <a:rPr lang="cs-CZ" baseline="0" dirty="0" err="1"/>
              <a:t>was</a:t>
            </a:r>
            <a:r>
              <a:rPr lang="cs-CZ" baseline="0" dirty="0"/>
              <a:t> more </a:t>
            </a:r>
            <a:r>
              <a:rPr lang="cs-CZ" baseline="0" dirty="0" err="1"/>
              <a:t>active</a:t>
            </a:r>
            <a:r>
              <a:rPr lang="cs-CZ" baseline="0" dirty="0"/>
              <a:t> and </a:t>
            </a:r>
            <a:r>
              <a:rPr lang="cs-CZ" baseline="0" dirty="0" err="1"/>
              <a:t>directional</a:t>
            </a:r>
            <a:r>
              <a:rPr lang="cs-CZ" baseline="0" dirty="0"/>
              <a:t> („</a:t>
            </a:r>
            <a:r>
              <a:rPr lang="cs-CZ" baseline="0" dirty="0" err="1"/>
              <a:t>intentional</a:t>
            </a:r>
            <a:r>
              <a:rPr lang="cs-CZ" baseline="0" dirty="0"/>
              <a:t> </a:t>
            </a:r>
            <a:r>
              <a:rPr lang="cs-CZ" baseline="0" dirty="0" err="1"/>
              <a:t>movement</a:t>
            </a:r>
            <a:r>
              <a:rPr lang="cs-CZ" baseline="0" dirty="0"/>
              <a:t>“ – „</a:t>
            </a:r>
            <a:r>
              <a:rPr lang="cs-CZ" baseline="0" dirty="0" err="1"/>
              <a:t>wanted</a:t>
            </a:r>
            <a:r>
              <a:rPr lang="cs-CZ" baseline="0" dirty="0"/>
              <a:t>“ to </a:t>
            </a:r>
            <a:r>
              <a:rPr lang="cs-CZ" baseline="0" dirty="0" err="1"/>
              <a:t>fuse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other</a:t>
            </a:r>
            <a:r>
              <a:rPr lang="cs-CZ" baseline="0" dirty="0"/>
              <a:t> cell). </a:t>
            </a:r>
            <a:r>
              <a:rPr lang="cs-CZ" baseline="0" dirty="0" err="1"/>
              <a:t>using</a:t>
            </a:r>
            <a:r>
              <a:rPr lang="cs-CZ" baseline="0" dirty="0"/>
              <a:t> </a:t>
            </a:r>
            <a:r>
              <a:rPr lang="cs-CZ" baseline="0" dirty="0" err="1"/>
              <a:t>multimodal</a:t>
            </a:r>
            <a:r>
              <a:rPr lang="cs-CZ" baseline="0" dirty="0"/>
              <a:t> </a:t>
            </a:r>
            <a:r>
              <a:rPr lang="cs-CZ" baseline="0" dirty="0" err="1"/>
              <a:t>holographic</a:t>
            </a:r>
            <a:r>
              <a:rPr lang="cs-CZ" baseline="0" dirty="0"/>
              <a:t> </a:t>
            </a:r>
            <a:r>
              <a:rPr lang="cs-CZ" baseline="0" dirty="0" err="1"/>
              <a:t>microscopy</a:t>
            </a:r>
            <a:r>
              <a:rPr lang="cs-CZ" baseline="0" dirty="0"/>
              <a:t> a </a:t>
            </a:r>
            <a:r>
              <a:rPr lang="cs-CZ" baseline="0" dirty="0" err="1"/>
              <a:t>morphological</a:t>
            </a:r>
            <a:r>
              <a:rPr lang="cs-CZ" baseline="0" dirty="0"/>
              <a:t> </a:t>
            </a:r>
            <a:r>
              <a:rPr lang="cs-CZ" baseline="0" dirty="0" err="1"/>
              <a:t>characteristics</a:t>
            </a:r>
            <a:r>
              <a:rPr lang="cs-CZ" baseline="0" dirty="0"/>
              <a:t> of </a:t>
            </a:r>
            <a:r>
              <a:rPr lang="cs-CZ" baseline="0" dirty="0" err="1"/>
              <a:t>cells</a:t>
            </a:r>
            <a:r>
              <a:rPr lang="cs-CZ" baseline="0" dirty="0"/>
              <a:t> </a:t>
            </a:r>
            <a:r>
              <a:rPr lang="cs-CZ" baseline="0" dirty="0" err="1"/>
              <a:t>was</a:t>
            </a:r>
            <a:r>
              <a:rPr lang="cs-CZ" baseline="0" dirty="0"/>
              <a:t> </a:t>
            </a:r>
            <a:r>
              <a:rPr lang="cs-CZ" baseline="0" dirty="0" err="1"/>
              <a:t>performed</a:t>
            </a:r>
            <a:r>
              <a:rPr lang="cs-CZ" baseline="0" dirty="0"/>
              <a:t>; </a:t>
            </a:r>
            <a:r>
              <a:rPr lang="cs-CZ" baseline="0" dirty="0" err="1"/>
              <a:t>distinctive</a:t>
            </a:r>
            <a:r>
              <a:rPr lang="cs-CZ" baseline="0" dirty="0"/>
              <a:t> </a:t>
            </a:r>
            <a:r>
              <a:rPr lang="cs-CZ" baseline="0" dirty="0" err="1"/>
              <a:t>changes</a:t>
            </a:r>
            <a:r>
              <a:rPr lang="cs-CZ" baseline="0" dirty="0"/>
              <a:t> in cell area and </a:t>
            </a:r>
            <a:r>
              <a:rPr lang="cs-CZ" baseline="0" dirty="0" err="1"/>
              <a:t>mass</a:t>
            </a:r>
            <a:r>
              <a:rPr lang="cs-CZ" baseline="0" dirty="0"/>
              <a:t> </a:t>
            </a:r>
            <a:r>
              <a:rPr lang="cs-CZ" baseline="0" dirty="0" err="1"/>
              <a:t>happened</a:t>
            </a:r>
            <a:r>
              <a:rPr lang="cs-CZ" baseline="0" dirty="0"/>
              <a:t>. </a:t>
            </a:r>
            <a:r>
              <a:rPr lang="en-US" sz="1300" dirty="0"/>
              <a:t>Mechanistic characterization of engulfed and engulfing cells in </a:t>
            </a:r>
            <a:r>
              <a:rPr lang="en-US" sz="1300" dirty="0" err="1"/>
              <a:t>entosis</a:t>
            </a:r>
            <a:r>
              <a:rPr lang="en-US" sz="1300" dirty="0"/>
              <a:t>. (A) Trajectory travelled of</a:t>
            </a:r>
            <a:r>
              <a:rPr lang="cs-CZ" sz="1300" dirty="0"/>
              <a:t> </a:t>
            </a:r>
            <a:r>
              <a:rPr lang="en-US" sz="1300" dirty="0"/>
              <a:t>both engulfing and engulfed cell until cell fusion. See differences in the travelled distance and in directionality</a:t>
            </a:r>
            <a:r>
              <a:rPr lang="cs-CZ" sz="1300" dirty="0"/>
              <a:t> </a:t>
            </a:r>
            <a:r>
              <a:rPr lang="en-US" sz="1300" dirty="0"/>
              <a:t>of individual cells. Directionality describes "purposefulness" of the movement where 0% indicate random</a:t>
            </a:r>
            <a:r>
              <a:rPr lang="cs-CZ" sz="1300" dirty="0"/>
              <a:t> </a:t>
            </a:r>
            <a:r>
              <a:rPr lang="en-US" sz="1300" dirty="0"/>
              <a:t>movement and 100% indicate straight line trajectory between starting and ending position. Position (0.0, 0.0)</a:t>
            </a:r>
            <a:r>
              <a:rPr lang="cs-CZ" sz="1300" dirty="0"/>
              <a:t> </a:t>
            </a:r>
            <a:r>
              <a:rPr lang="en-US" sz="1300" dirty="0"/>
              <a:t>indicate place of cell fusion. (B) Changes in cell mass and (C) cell area of engulfed and engulfing cell.</a:t>
            </a:r>
            <a:endParaRPr lang="cs-CZ" baseline="0" dirty="0"/>
          </a:p>
          <a:p>
            <a:endParaRPr lang="cs-CZ" baseline="0" dirty="0"/>
          </a:p>
          <a:p>
            <a:endParaRPr lang="cs-CZ" baseline="0" dirty="0"/>
          </a:p>
          <a:p>
            <a:r>
              <a:rPr lang="cs-CZ" baseline="0" dirty="0" err="1"/>
              <a:t>Apart</a:t>
            </a:r>
            <a:r>
              <a:rPr lang="cs-CZ" baseline="0" dirty="0"/>
              <a:t> </a:t>
            </a:r>
            <a:r>
              <a:rPr lang="cs-CZ" baseline="0" dirty="0" err="1"/>
              <a:t>from</a:t>
            </a:r>
            <a:r>
              <a:rPr lang="cs-CZ" baseline="0" dirty="0"/>
              <a:t> </a:t>
            </a:r>
            <a:r>
              <a:rPr lang="cs-CZ" baseline="0" dirty="0" err="1"/>
              <a:t>morphological</a:t>
            </a:r>
            <a:r>
              <a:rPr lang="cs-CZ" baseline="0" dirty="0"/>
              <a:t> </a:t>
            </a:r>
            <a:r>
              <a:rPr lang="cs-CZ" baseline="0" dirty="0" err="1"/>
              <a:t>changes</a:t>
            </a:r>
            <a:r>
              <a:rPr lang="cs-CZ" baseline="0" dirty="0"/>
              <a:t>, a </a:t>
            </a:r>
            <a:r>
              <a:rPr lang="cs-CZ" baseline="0" dirty="0" err="1"/>
              <a:t>changes</a:t>
            </a:r>
            <a:r>
              <a:rPr lang="cs-CZ" baseline="0" dirty="0"/>
              <a:t> in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expression</a:t>
            </a:r>
            <a:r>
              <a:rPr lang="cs-CZ" baseline="0" dirty="0"/>
              <a:t> of </a:t>
            </a:r>
            <a:r>
              <a:rPr lang="cs-CZ" baseline="0" dirty="0" err="1"/>
              <a:t>autophagy-associated</a:t>
            </a:r>
            <a:r>
              <a:rPr lang="cs-CZ" baseline="0" dirty="0"/>
              <a:t> protein LC3 </a:t>
            </a:r>
            <a:r>
              <a:rPr lang="cs-CZ" baseline="0" dirty="0" err="1"/>
              <a:t>was</a:t>
            </a:r>
            <a:r>
              <a:rPr lang="cs-CZ" baseline="0" dirty="0"/>
              <a:t> </a:t>
            </a:r>
            <a:r>
              <a:rPr lang="cs-CZ" baseline="0" dirty="0" err="1"/>
              <a:t>verified</a:t>
            </a:r>
            <a:r>
              <a:rPr lang="cs-CZ" baseline="0" dirty="0"/>
              <a:t> by western </a:t>
            </a:r>
            <a:r>
              <a:rPr lang="cs-CZ" baseline="0" dirty="0" err="1"/>
              <a:t>blotting</a:t>
            </a:r>
            <a:r>
              <a:rPr lang="cs-CZ" baseline="0" dirty="0"/>
              <a:t> prior </a:t>
            </a:r>
            <a:r>
              <a:rPr lang="cs-CZ" baseline="0" dirty="0" err="1"/>
              <a:t>the</a:t>
            </a:r>
            <a:r>
              <a:rPr lang="cs-CZ" baseline="0" dirty="0"/>
              <a:t> cell </a:t>
            </a:r>
            <a:r>
              <a:rPr lang="cs-CZ" baseline="0" dirty="0" err="1"/>
              <a:t>fusion</a:t>
            </a:r>
            <a:r>
              <a:rPr lang="cs-CZ" baseline="0" dirty="0"/>
              <a:t> (</a:t>
            </a:r>
            <a:r>
              <a:rPr lang="cs-CZ" baseline="0" dirty="0" err="1"/>
              <a:t>thus</a:t>
            </a:r>
            <a:r>
              <a:rPr lang="cs-CZ" baseline="0" dirty="0"/>
              <a:t> </a:t>
            </a:r>
            <a:r>
              <a:rPr lang="cs-CZ" baseline="0" dirty="0" err="1"/>
              <a:t>cells</a:t>
            </a:r>
            <a:r>
              <a:rPr lang="cs-CZ" baseline="0" dirty="0"/>
              <a:t> </a:t>
            </a:r>
            <a:r>
              <a:rPr lang="cs-CZ" baseline="0" dirty="0" err="1"/>
              <a:t>gained</a:t>
            </a:r>
            <a:r>
              <a:rPr lang="cs-CZ" baseline="0" dirty="0"/>
              <a:t> </a:t>
            </a:r>
            <a:r>
              <a:rPr lang="cs-CZ" baseline="0" dirty="0" err="1"/>
              <a:t>energy</a:t>
            </a:r>
            <a:r>
              <a:rPr lang="cs-CZ" baseline="0" dirty="0"/>
              <a:t>).</a:t>
            </a:r>
          </a:p>
          <a:p>
            <a:endParaRPr lang="cs-CZ" baseline="0" dirty="0"/>
          </a:p>
          <a:p>
            <a:r>
              <a:rPr lang="cs-CZ" baseline="0" dirty="0" err="1"/>
              <a:t>captured</a:t>
            </a:r>
            <a:r>
              <a:rPr lang="cs-CZ" baseline="0" dirty="0"/>
              <a:t> by </a:t>
            </a:r>
            <a:r>
              <a:rPr lang="cs-CZ" baseline="0" dirty="0" err="1"/>
              <a:t>multimodal</a:t>
            </a:r>
            <a:r>
              <a:rPr lang="cs-CZ" baseline="0" dirty="0"/>
              <a:t> </a:t>
            </a:r>
            <a:r>
              <a:rPr lang="cs-CZ" baseline="0" dirty="0" err="1"/>
              <a:t>holographic</a:t>
            </a:r>
            <a:r>
              <a:rPr lang="cs-CZ" baseline="0" dirty="0"/>
              <a:t> </a:t>
            </a:r>
            <a:r>
              <a:rPr lang="cs-CZ" baseline="0" dirty="0" err="1"/>
              <a:t>microscope</a:t>
            </a:r>
            <a:r>
              <a:rPr lang="cs-CZ" baseline="0" dirty="0"/>
              <a:t>, </a:t>
            </a:r>
            <a:r>
              <a:rPr lang="cs-CZ" baseline="0" dirty="0" err="1"/>
              <a:t>pseudocolored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CCF09-DD57-49E0-968A-441E1446E4B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62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Time-lapse imaging of cannibalism with the cell fusion (digestion of engulfed</a:t>
            </a:r>
            <a:r>
              <a:rPr lang="cs-CZ" sz="1300" dirty="0"/>
              <a:t> </a:t>
            </a:r>
            <a:r>
              <a:rPr lang="en-US" sz="1300" dirty="0"/>
              <a:t>cell, detail). Target-cell is gradually engulfed by active </a:t>
            </a:r>
            <a:r>
              <a:rPr lang="en-US" sz="1300" dirty="0" err="1"/>
              <a:t>cannibalic</a:t>
            </a:r>
            <a:r>
              <a:rPr lang="en-US" sz="1300" dirty="0"/>
              <a:t> </a:t>
            </a:r>
            <a:r>
              <a:rPr lang="en-US" sz="1300" dirty="0" err="1"/>
              <a:t>polynuclear</a:t>
            </a:r>
            <a:r>
              <a:rPr lang="en-US" sz="1300" dirty="0"/>
              <a:t> cell. Bird eye</a:t>
            </a:r>
            <a:r>
              <a:rPr lang="cs-CZ" sz="1300" dirty="0"/>
              <a:t> </a:t>
            </a:r>
            <a:r>
              <a:rPr lang="en-US" sz="1300" dirty="0"/>
              <a:t>structure typical for cannibalism appears. Then the target cell dies off.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CCF09-DD57-49E0-968A-441E1446E4B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65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Time-lapse imaging of cannibalism without the cell fusion (detail).Weakened</a:t>
            </a:r>
            <a:r>
              <a:rPr lang="cs-CZ" sz="1300" dirty="0"/>
              <a:t> </a:t>
            </a:r>
            <a:r>
              <a:rPr lang="en-US" sz="1300" dirty="0"/>
              <a:t>target- cell is contacted by </a:t>
            </a:r>
            <a:r>
              <a:rPr lang="en-US" sz="1300" dirty="0" err="1"/>
              <a:t>cannibalic</a:t>
            </a:r>
            <a:r>
              <a:rPr lang="en-US" sz="1300" dirty="0"/>
              <a:t> cell, exploited and left to die.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CCF09-DD57-49E0-968A-441E1446E4B8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96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Time-lapse imaging of cannibalism with the cell fusion (digestion of engulfed</a:t>
            </a:r>
            <a:r>
              <a:rPr lang="cs-CZ" sz="1300" dirty="0"/>
              <a:t> </a:t>
            </a:r>
            <a:r>
              <a:rPr lang="en-US" sz="1300" dirty="0"/>
              <a:t>cell, detail). Target-cell is gradually engulfed by active </a:t>
            </a:r>
            <a:r>
              <a:rPr lang="en-US" sz="1300" dirty="0" err="1"/>
              <a:t>cannibalic</a:t>
            </a:r>
            <a:r>
              <a:rPr lang="en-US" sz="1300" dirty="0"/>
              <a:t> </a:t>
            </a:r>
            <a:r>
              <a:rPr lang="en-US" sz="1300" dirty="0" err="1"/>
              <a:t>polynuclear</a:t>
            </a:r>
            <a:r>
              <a:rPr lang="en-US" sz="1300" dirty="0"/>
              <a:t> cell. Bird eye</a:t>
            </a:r>
            <a:r>
              <a:rPr lang="cs-CZ" sz="1300" dirty="0"/>
              <a:t> </a:t>
            </a:r>
            <a:r>
              <a:rPr lang="en-US" sz="1300" dirty="0"/>
              <a:t>structure typical for cannibalism appears. Then the target cell dies off.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CCF09-DD57-49E0-968A-441E1446E4B8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14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13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18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59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69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15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32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9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3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67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47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66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32357-1EEA-4E94-A771-597016925525}" type="datetimeFigureOut">
              <a:rPr lang="cs-CZ" smtClean="0"/>
              <a:t>01.11.2021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05FEE-854B-473B-B1CF-BCB56754C1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33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Common/PopUps/popDefinition.aspx?id=CDR0000561237&amp;version=Patient&amp;language=English" TargetMode="External"/><Relationship Id="rId2" Type="http://schemas.openxmlformats.org/officeDocument/2006/relationships/hyperlink" Target="https://www.cancer.gov/Common/PopUps/popDefinition.aspx?id=CDR0000046208&amp;version=Patient&amp;language=Englis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ncer.gov/Common/PopUps/popDefinition.aspx?id=CDR0000044179&amp;version=Patient&amp;language=English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Common/PopUps/popDefinition.aspx?id=CDR0000650175&amp;version=Patient&amp;language=English" TargetMode="External"/><Relationship Id="rId2" Type="http://schemas.openxmlformats.org/officeDocument/2006/relationships/hyperlink" Target="https://www.cancer.gov/Common/PopUps/popDefinition.aspx?id=CDR0000044945&amp;version=Patient&amp;language=Englis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ncer.gov/Common/PopUps/popDefinition.aspx?id=CDR0000357558&amp;version=Patient&amp;language=English" TargetMode="External"/><Relationship Id="rId4" Type="http://schemas.openxmlformats.org/officeDocument/2006/relationships/hyperlink" Target="https://www.cancer.gov/Common/PopUps/popDefinition.aspx?id=CDR0000046540&amp;version=Patient&amp;language=English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9FC6D-C822-402D-B86E-6967C5314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5858"/>
            <a:ext cx="9144000" cy="297628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altLang="cs-CZ" b="1" dirty="0" err="1"/>
              <a:t>Malignant</a:t>
            </a:r>
            <a:r>
              <a:rPr lang="cs-CZ" altLang="cs-CZ" b="1" dirty="0"/>
              <a:t> </a:t>
            </a:r>
            <a:r>
              <a:rPr lang="cs-CZ" altLang="cs-CZ" b="1" dirty="0" err="1"/>
              <a:t>Transformation</a:t>
            </a:r>
            <a:br>
              <a:rPr lang="cs-CZ" altLang="cs-CZ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179EE1-9755-4099-992D-233C96481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91" y="3182722"/>
            <a:ext cx="4091609" cy="241795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altLang="cs-CZ" b="1" u="sng" dirty="0"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  <a:r>
              <a:rPr lang="en-US" altLang="cs-CZ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altLang="cs-CZ" dirty="0" err="1">
                <a:latin typeface="+mj-lt"/>
              </a:rPr>
              <a:t>Hallmarks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of</a:t>
            </a:r>
            <a:r>
              <a:rPr lang="cs-CZ" altLang="cs-CZ" dirty="0">
                <a:latin typeface="+mj-lt"/>
              </a:rPr>
              <a:t> </a:t>
            </a:r>
            <a:r>
              <a:rPr lang="en-GB" altLang="cs-CZ" dirty="0">
                <a:latin typeface="+mj-lt"/>
              </a:rPr>
              <a:t>cancer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cells</a:t>
            </a:r>
            <a:endParaRPr lang="en-GB" altLang="cs-CZ" dirty="0">
              <a:latin typeface="+mj-lt"/>
            </a:endParaRPr>
          </a:p>
          <a:p>
            <a:pPr algn="just"/>
            <a:r>
              <a:rPr lang="en-GB" altLang="cs-CZ" dirty="0">
                <a:latin typeface="+mj-lt"/>
              </a:rPr>
              <a:t>Oncogenes and </a:t>
            </a:r>
            <a:r>
              <a:rPr lang="en-GB" altLang="cs-CZ" dirty="0" err="1">
                <a:latin typeface="+mj-lt"/>
              </a:rPr>
              <a:t>tumor</a:t>
            </a:r>
            <a:r>
              <a:rPr lang="en-GB" altLang="cs-CZ" dirty="0">
                <a:latin typeface="+mj-lt"/>
              </a:rPr>
              <a:t> suppressors</a:t>
            </a:r>
            <a:endParaRPr lang="cs-CZ" altLang="cs-CZ" dirty="0">
              <a:latin typeface="+mj-lt"/>
            </a:endParaRPr>
          </a:p>
          <a:p>
            <a:pPr algn="just"/>
            <a:r>
              <a:rPr lang="cs-CZ" altLang="cs-CZ" dirty="0" err="1">
                <a:latin typeface="+mj-lt"/>
              </a:rPr>
              <a:t>Stages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of</a:t>
            </a:r>
            <a:r>
              <a:rPr lang="cs-CZ" altLang="cs-CZ" dirty="0">
                <a:latin typeface="+mj-lt"/>
              </a:rPr>
              <a:t> tumor development</a:t>
            </a:r>
            <a:endParaRPr lang="en-GB" altLang="cs-CZ" dirty="0">
              <a:latin typeface="+mj-lt"/>
            </a:endParaRPr>
          </a:p>
          <a:p>
            <a:pPr algn="just"/>
            <a:r>
              <a:rPr lang="en-GB" altLang="cs-CZ" dirty="0">
                <a:latin typeface="+mj-lt"/>
              </a:rPr>
              <a:t>Metastases</a:t>
            </a:r>
          </a:p>
          <a:p>
            <a:pPr algn="just"/>
            <a:r>
              <a:rPr lang="en-US" altLang="cs-CZ" dirty="0">
                <a:latin typeface="+mj-lt"/>
              </a:rPr>
              <a:t>Interaction of tumor and organism</a:t>
            </a:r>
            <a:endParaRPr lang="cs-CZ" altLang="cs-CZ" dirty="0">
              <a:latin typeface="+mj-lt"/>
            </a:endParaRPr>
          </a:p>
          <a:p>
            <a:pPr algn="just"/>
            <a:r>
              <a:rPr lang="cs-CZ" altLang="cs-CZ" dirty="0" err="1">
                <a:latin typeface="+mj-lt"/>
              </a:rPr>
              <a:t>Cancer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biomarkers</a:t>
            </a:r>
            <a:endParaRPr lang="en-US" altLang="cs-CZ" dirty="0">
              <a:latin typeface="+mj-lt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FE864E-7F31-4085-9D2D-E9A185E58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82722"/>
            <a:ext cx="3751353" cy="250090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B06F5E4-9150-4281-9668-1A395FBE7A68}"/>
              </a:ext>
            </a:extLst>
          </p:cNvPr>
          <p:cNvSpPr txBox="1"/>
          <p:nvPr/>
        </p:nvSpPr>
        <p:spPr>
          <a:xfrm>
            <a:off x="3366637" y="6042212"/>
            <a:ext cx="241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RNDr. Jan Balvan Ph.D.</a:t>
            </a:r>
          </a:p>
        </p:txBody>
      </p:sp>
    </p:spTree>
    <p:extLst>
      <p:ext uri="{BB962C8B-B14F-4D97-AF65-F5344CB8AC3E}">
        <p14:creationId xmlns:p14="http://schemas.microsoft.com/office/powerpoint/2010/main" val="258793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09CB7-9F9D-4A73-9DCE-1D2892A2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90832"/>
            <a:ext cx="7750037" cy="1579601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/>
              <a:t>Uncontrolled </a:t>
            </a:r>
            <a:r>
              <a:rPr lang="en-GB" err="1"/>
              <a:t>growt</a:t>
            </a:r>
            <a:r>
              <a:rPr lang="cs-CZ"/>
              <a:t>h – </a:t>
            </a:r>
            <a:r>
              <a:rPr lang="cs-CZ" err="1"/>
              <a:t>loss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en-US"/>
              <a:t>“</a:t>
            </a:r>
            <a:r>
              <a:rPr lang="cs-CZ"/>
              <a:t>STOP</a:t>
            </a:r>
            <a:r>
              <a:rPr lang="en-US"/>
              <a:t>” signals 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84522E-48D0-4177-82ED-5FDC5E2EF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4967081" cy="3550651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The critical decisions concerning growth versus quiescence are made in the G1 phase of the cell cycle.</a:t>
            </a:r>
            <a:endParaRPr lang="cs-CZ"/>
          </a:p>
          <a:p>
            <a:r>
              <a:rPr lang="en-US"/>
              <a:t>Growth of normal cells is controlled by signals from the external environment</a:t>
            </a:r>
            <a:r>
              <a:rPr lang="cs-CZ"/>
              <a:t> </a:t>
            </a:r>
            <a:r>
              <a:rPr lang="en-US"/>
              <a:t>(extracellular matrix, surface of adjacent cells) and from the inside of the cell (</a:t>
            </a:r>
            <a:r>
              <a:rPr lang="cs-CZ"/>
              <a:t>DNA </a:t>
            </a:r>
            <a:r>
              <a:rPr lang="cs-CZ" err="1"/>
              <a:t>damage</a:t>
            </a:r>
            <a:r>
              <a:rPr lang="cs-CZ"/>
              <a:t>, cell </a:t>
            </a:r>
            <a:r>
              <a:rPr lang="en-US"/>
              <a:t>damage, mitotic spindle damage).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5BF5F5-645C-44B4-9D26-7BBD87FEB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36" y="2226469"/>
            <a:ext cx="2889555" cy="30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7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A6A76-7493-4095-AE50-68C40F5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/>
              <a:t>Tumor </a:t>
            </a:r>
            <a:r>
              <a:rPr lang="cs-CZ" b="1" err="1"/>
              <a:t>suppressors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2CB695-DBF1-404B-B0DF-770425DE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799"/>
            <a:ext cx="4513193" cy="43481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P</a:t>
            </a:r>
            <a:r>
              <a:rPr lang="en-US" dirty="0" err="1"/>
              <a:t>roteins</a:t>
            </a:r>
            <a:r>
              <a:rPr lang="en-US" dirty="0"/>
              <a:t> encoded by </a:t>
            </a:r>
            <a:r>
              <a:rPr lang="cs-CZ" b="1" dirty="0"/>
              <a:t>tumor </a:t>
            </a:r>
            <a:r>
              <a:rPr lang="en-US" b="1" dirty="0"/>
              <a:t>suppressor genes </a:t>
            </a:r>
            <a:r>
              <a:rPr lang="en-US" dirty="0"/>
              <a:t>inhibit cell proliferation or survival.</a:t>
            </a:r>
            <a:endParaRPr lang="cs-CZ" dirty="0"/>
          </a:p>
          <a:p>
            <a:r>
              <a:rPr lang="en-US" dirty="0"/>
              <a:t>In many tumors</a:t>
            </a:r>
            <a:r>
              <a:rPr lang="cs-CZ" dirty="0"/>
              <a:t> </a:t>
            </a:r>
            <a:r>
              <a:rPr lang="en-US" dirty="0"/>
              <a:t>are lost or inactivated.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umor</a:t>
            </a:r>
            <a:r>
              <a:rPr lang="en-US" dirty="0"/>
              <a:t> suppressor proteins inhibit the same cell regulatory pathways that are stimulated by the products of oncogenes</a:t>
            </a:r>
            <a:r>
              <a:rPr lang="cs-CZ" dirty="0"/>
              <a:t>.</a:t>
            </a:r>
          </a:p>
          <a:p>
            <a:r>
              <a:rPr lang="en-US" dirty="0"/>
              <a:t>Most </a:t>
            </a:r>
            <a:r>
              <a:rPr lang="en-US" b="1" dirty="0"/>
              <a:t>familial cancer syndromes</a:t>
            </a:r>
            <a:r>
              <a:rPr lang="en-US" dirty="0"/>
              <a:t> are</a:t>
            </a:r>
            <a:r>
              <a:rPr lang="cs-CZ" dirty="0"/>
              <a:t> </a:t>
            </a:r>
            <a:r>
              <a:rPr lang="en-US" dirty="0"/>
              <a:t>inherited as a recessive trait, and correspond to the constitutive inactivation</a:t>
            </a:r>
            <a:r>
              <a:rPr lang="cs-CZ" dirty="0"/>
              <a:t> </a:t>
            </a:r>
            <a:r>
              <a:rPr lang="en-US" dirty="0"/>
              <a:t>of an important tumor suppressor</a:t>
            </a:r>
            <a:r>
              <a:rPr lang="cs-CZ" dirty="0"/>
              <a:t> </a:t>
            </a:r>
            <a:r>
              <a:rPr lang="en-US" dirty="0"/>
              <a:t>gene</a:t>
            </a:r>
            <a:endParaRPr lang="cs-CZ" dirty="0"/>
          </a:p>
          <a:p>
            <a:r>
              <a:rPr lang="cs-CZ" dirty="0"/>
              <a:t>Tumor </a:t>
            </a:r>
            <a:r>
              <a:rPr lang="cs-CZ" dirty="0" err="1"/>
              <a:t>suppressors</a:t>
            </a:r>
            <a:r>
              <a:rPr lang="cs-CZ" dirty="0"/>
              <a:t> are </a:t>
            </a:r>
            <a:r>
              <a:rPr lang="en-US" dirty="0"/>
              <a:t>often named according to the type of tumor developing due to their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function</a:t>
            </a:r>
            <a:r>
              <a:rPr lang="cs-CZ" dirty="0"/>
              <a:t>.</a:t>
            </a:r>
            <a:endParaRPr lang="en-US" dirty="0"/>
          </a:p>
          <a:p>
            <a:pPr marL="0" indent="0">
              <a:buNone/>
            </a:pPr>
            <a:r>
              <a:rPr lang="cs-CZ" sz="2200" dirty="0"/>
              <a:t>	</a:t>
            </a:r>
            <a:r>
              <a:rPr lang="cs-CZ" sz="2200" dirty="0" err="1"/>
              <a:t>Rb</a:t>
            </a:r>
            <a:r>
              <a:rPr lang="cs-CZ" sz="2200" dirty="0"/>
              <a:t> (= </a:t>
            </a:r>
            <a:r>
              <a:rPr lang="cs-CZ" sz="2200" dirty="0" err="1"/>
              <a:t>retinoblastoma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r>
              <a:rPr lang="cs-CZ" sz="2200" dirty="0"/>
              <a:t>	WT (= </a:t>
            </a:r>
            <a:r>
              <a:rPr lang="cs-CZ" sz="2200" dirty="0" err="1"/>
              <a:t>Wilm’s</a:t>
            </a:r>
            <a:r>
              <a:rPr lang="cs-CZ" sz="2200" dirty="0"/>
              <a:t> tumor)</a:t>
            </a:r>
          </a:p>
          <a:p>
            <a:pPr marL="0" indent="0">
              <a:buNone/>
            </a:pPr>
            <a:r>
              <a:rPr lang="cs-CZ" sz="2200" dirty="0"/>
              <a:t>	NF1 and NF2 (= </a:t>
            </a:r>
            <a:r>
              <a:rPr lang="cs-CZ" sz="2200" dirty="0" err="1"/>
              <a:t>neurofibromatosis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r>
              <a:rPr lang="cs-CZ" sz="2200" dirty="0"/>
              <a:t>	APC (= </a:t>
            </a:r>
            <a:r>
              <a:rPr lang="cs-CZ" sz="2200" dirty="0" err="1"/>
              <a:t>Adenomatous</a:t>
            </a:r>
            <a:r>
              <a:rPr lang="cs-CZ" sz="2200" dirty="0"/>
              <a:t> </a:t>
            </a:r>
            <a:r>
              <a:rPr lang="cs-CZ" sz="2200" dirty="0" err="1"/>
              <a:t>Polyposis</a:t>
            </a:r>
            <a:r>
              <a:rPr lang="cs-CZ" sz="2200" dirty="0"/>
              <a:t> Coli)</a:t>
            </a:r>
          </a:p>
          <a:p>
            <a:pPr marL="0" indent="0">
              <a:buNone/>
            </a:pPr>
            <a:r>
              <a:rPr lang="cs-CZ" sz="2200" dirty="0"/>
              <a:t>	DCC (= </a:t>
            </a:r>
            <a:r>
              <a:rPr lang="cs-CZ" sz="2200" dirty="0" err="1"/>
              <a:t>Deleted</a:t>
            </a:r>
            <a:r>
              <a:rPr lang="cs-CZ" sz="2200" dirty="0"/>
              <a:t> in </a:t>
            </a:r>
            <a:r>
              <a:rPr lang="cs-CZ" sz="2200" dirty="0" err="1"/>
              <a:t>Colon</a:t>
            </a:r>
            <a:r>
              <a:rPr lang="cs-CZ" sz="2200" dirty="0"/>
              <a:t> </a:t>
            </a:r>
            <a:r>
              <a:rPr lang="cs-CZ" sz="2200" dirty="0" err="1"/>
              <a:t>Cancer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r>
              <a:rPr lang="cs-CZ" sz="2200" dirty="0"/>
              <a:t>	VHL (= von </a:t>
            </a:r>
            <a:r>
              <a:rPr lang="cs-CZ" sz="2200" dirty="0" err="1"/>
              <a:t>Hippel-Lindau</a:t>
            </a:r>
            <a:r>
              <a:rPr lang="cs-CZ" sz="2200" dirty="0"/>
              <a:t> syndrome)</a:t>
            </a:r>
            <a:endParaRPr lang="en-US" sz="22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A6CB20-58E5-497E-A8D8-1AF7E2787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3" y="1771141"/>
            <a:ext cx="3246783" cy="370863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34DA057-FE5A-4F80-A9B9-C19EFC5937B5}"/>
              </a:ext>
            </a:extLst>
          </p:cNvPr>
          <p:cNvSpPr/>
          <p:nvPr/>
        </p:nvSpPr>
        <p:spPr>
          <a:xfrm>
            <a:off x="5010151" y="5613753"/>
            <a:ext cx="3505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“two hits” hypothesis explain the</a:t>
            </a:r>
            <a:r>
              <a:rPr lang="cs-CZ" sz="1200"/>
              <a:t> </a:t>
            </a:r>
            <a:r>
              <a:rPr lang="en-US" sz="1200"/>
              <a:t>inheritance of</a:t>
            </a:r>
            <a:r>
              <a:rPr lang="cs-CZ" sz="1200"/>
              <a:t> </a:t>
            </a:r>
            <a:r>
              <a:rPr lang="en-US" sz="1200"/>
              <a:t>retinoblastoma, a rare</a:t>
            </a:r>
            <a:r>
              <a:rPr lang="cs-CZ" sz="1200"/>
              <a:t> </a:t>
            </a:r>
            <a:r>
              <a:rPr lang="en-US" sz="1200"/>
              <a:t>childhood tumor type</a:t>
            </a:r>
            <a:r>
              <a:rPr lang="cs-CZ" sz="1200"/>
              <a:t> (</a:t>
            </a:r>
            <a:r>
              <a:rPr lang="en-US" sz="1200"/>
              <a:t>1971, Knudsen</a:t>
            </a:r>
            <a:r>
              <a:rPr lang="cs-CZ" sz="1200"/>
              <a:t>)</a:t>
            </a:r>
            <a:r>
              <a:rPr lang="en-US" sz="1200"/>
              <a:t> </a:t>
            </a: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122648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B7D9C-B9F7-4DC9-85ED-91A0A413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365127"/>
            <a:ext cx="8733182" cy="98659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b="1" dirty="0" err="1"/>
              <a:t>Will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be</a:t>
            </a:r>
            <a:r>
              <a:rPr lang="cs-CZ" b="1" dirty="0"/>
              <a:t> my tumor </a:t>
            </a:r>
            <a:r>
              <a:rPr lang="cs-CZ" b="1" dirty="0" err="1"/>
              <a:t>suppressor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ever</a:t>
            </a:r>
            <a:r>
              <a:rPr lang="cs-CZ" b="1" dirty="0"/>
              <a:t>? </a:t>
            </a:r>
            <a:br>
              <a:rPr lang="cs-CZ" b="1" dirty="0"/>
            </a:b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2F1BA3-A56D-4618-A94A-E009ACD4C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84046" cy="144766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TGF-</a:t>
            </a:r>
            <a:r>
              <a:rPr lang="el-GR" dirty="0"/>
              <a:t>β </a:t>
            </a:r>
            <a:r>
              <a:rPr lang="cs-CZ" dirty="0"/>
              <a:t>(</a:t>
            </a:r>
            <a:r>
              <a:rPr lang="cs-CZ" dirty="0" err="1"/>
              <a:t>transforming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-</a:t>
            </a:r>
            <a:r>
              <a:rPr lang="el-GR" dirty="0"/>
              <a:t>β</a:t>
            </a:r>
            <a:r>
              <a:rPr lang="cs-CZ" dirty="0"/>
              <a:t>) has </a:t>
            </a:r>
            <a:r>
              <a:rPr lang="cs-CZ" dirty="0" err="1"/>
              <a:t>antiproliferative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en-US" dirty="0"/>
              <a:t>and maintain genomic stability. As cancer progresses, tumor cells alter their responsiveness to TGF-β. At </a:t>
            </a:r>
            <a:r>
              <a:rPr lang="cs-CZ" dirty="0" err="1"/>
              <a:t>late</a:t>
            </a:r>
            <a:r>
              <a:rPr lang="cs-CZ" dirty="0"/>
              <a:t>-</a:t>
            </a:r>
            <a:r>
              <a:rPr lang="en-US" dirty="0"/>
              <a:t>stage</a:t>
            </a:r>
            <a:r>
              <a:rPr lang="cs-CZ" dirty="0"/>
              <a:t> </a:t>
            </a:r>
            <a:r>
              <a:rPr lang="cs-CZ" dirty="0" err="1"/>
              <a:t>tumors</a:t>
            </a:r>
            <a:r>
              <a:rPr lang="en-US" dirty="0"/>
              <a:t>, TGF-β promotes cell migration, promotes invasion of cancer cells, and becomes a pro-survival factor.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92268E-EEC4-465B-AF77-3921AB11C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68" y="3535155"/>
            <a:ext cx="6102438" cy="2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13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B8BA7-5535-4D54-94D2-3488D6B808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 b="1" dirty="0" err="1"/>
              <a:t>Rb</a:t>
            </a:r>
            <a:r>
              <a:rPr lang="de-DE" b="1" dirty="0"/>
              <a:t> </a:t>
            </a:r>
            <a:r>
              <a:rPr lang="de-DE" b="1" dirty="0" err="1"/>
              <a:t>protein</a:t>
            </a:r>
            <a:r>
              <a:rPr lang="cs-CZ" b="1" dirty="0"/>
              <a:t> - </a:t>
            </a:r>
            <a:r>
              <a:rPr lang="cs-CZ" b="1" dirty="0" err="1"/>
              <a:t>true</a:t>
            </a:r>
            <a:r>
              <a:rPr lang="cs-CZ" b="1" dirty="0"/>
              <a:t> tumor </a:t>
            </a:r>
            <a:r>
              <a:rPr lang="cs-CZ" b="1" dirty="0" err="1"/>
              <a:t>suppressor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F65CEE-6057-46DA-A321-C4B192D01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2051"/>
            <a:ext cx="3598793" cy="4334911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Rb</a:t>
            </a:r>
            <a:r>
              <a:rPr lang="en-US" dirty="0"/>
              <a:t> is a main inhibitor</a:t>
            </a:r>
            <a:r>
              <a:rPr lang="cs-CZ" dirty="0"/>
              <a:t> </a:t>
            </a:r>
            <a:r>
              <a:rPr lang="en-US" dirty="0"/>
              <a:t>of </a:t>
            </a:r>
            <a:r>
              <a:rPr lang="cs-CZ" dirty="0"/>
              <a:t> cell </a:t>
            </a:r>
            <a:r>
              <a:rPr lang="cs-CZ" dirty="0" err="1"/>
              <a:t>cycle</a:t>
            </a:r>
            <a:r>
              <a:rPr lang="cs-CZ" dirty="0"/>
              <a:t> and </a:t>
            </a:r>
            <a:r>
              <a:rPr lang="en-US" dirty="0"/>
              <a:t>controls the transition from G1- to </a:t>
            </a:r>
            <a:r>
              <a:rPr lang="en-US" dirty="0" err="1"/>
              <a:t>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US" dirty="0" err="1"/>
              <a:t>phase</a:t>
            </a:r>
            <a:r>
              <a:rPr lang="cs-CZ" dirty="0"/>
              <a:t>.</a:t>
            </a:r>
          </a:p>
          <a:p>
            <a:r>
              <a:rPr lang="cs-CZ" dirty="0" err="1"/>
              <a:t>Rb</a:t>
            </a:r>
            <a:r>
              <a:rPr lang="cs-CZ" dirty="0"/>
              <a:t> </a:t>
            </a:r>
            <a:r>
              <a:rPr lang="cs-CZ" dirty="0" err="1"/>
              <a:t>inhibits</a:t>
            </a:r>
            <a:r>
              <a:rPr lang="cs-CZ" dirty="0"/>
              <a:t> </a:t>
            </a:r>
            <a:r>
              <a:rPr lang="en-US" dirty="0"/>
              <a:t>the transcription factor E2F, which upon release from </a:t>
            </a:r>
            <a:r>
              <a:rPr lang="en-US" dirty="0" err="1"/>
              <a:t>Rb</a:t>
            </a:r>
            <a:r>
              <a:rPr lang="en-US" dirty="0"/>
              <a:t> ↑ expression of S</a:t>
            </a:r>
            <a:r>
              <a:rPr lang="cs-CZ" dirty="0"/>
              <a:t> </a:t>
            </a:r>
            <a:r>
              <a:rPr lang="en-US" dirty="0"/>
              <a:t>phase</a:t>
            </a:r>
            <a:r>
              <a:rPr lang="cs-CZ" dirty="0"/>
              <a:t> </a:t>
            </a:r>
            <a:r>
              <a:rPr lang="fr-FR" dirty="0"/>
              <a:t>genes (e.g. DNA replication enzymes)</a:t>
            </a:r>
          </a:p>
          <a:p>
            <a:r>
              <a:rPr lang="en-US" dirty="0" err="1"/>
              <a:t>Rb</a:t>
            </a:r>
            <a:r>
              <a:rPr lang="en-US" dirty="0"/>
              <a:t> is present all the time, its activity is modulated by</a:t>
            </a:r>
            <a:r>
              <a:rPr lang="cs-CZ" dirty="0"/>
              <a:t> </a:t>
            </a:r>
            <a:r>
              <a:rPr lang="cs-CZ" dirty="0" err="1"/>
              <a:t>phosphorylation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– </a:t>
            </a:r>
            <a:r>
              <a:rPr lang="cs-CZ" dirty="0" err="1"/>
              <a:t>phosphorylated</a:t>
            </a:r>
            <a:r>
              <a:rPr lang="cs-CZ" dirty="0"/>
              <a:t> </a:t>
            </a:r>
            <a:r>
              <a:rPr lang="cs-CZ" dirty="0" err="1"/>
              <a:t>Rb</a:t>
            </a:r>
            <a:r>
              <a:rPr lang="cs-CZ" dirty="0"/>
              <a:t> = </a:t>
            </a:r>
            <a:r>
              <a:rPr lang="cs-CZ" dirty="0" err="1"/>
              <a:t>inactive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– </a:t>
            </a:r>
            <a:r>
              <a:rPr lang="cs-CZ" dirty="0" err="1"/>
              <a:t>dephosphorylated</a:t>
            </a:r>
            <a:r>
              <a:rPr lang="cs-CZ" dirty="0"/>
              <a:t> </a:t>
            </a:r>
            <a:r>
              <a:rPr lang="cs-CZ" dirty="0" err="1"/>
              <a:t>Rb</a:t>
            </a:r>
            <a:r>
              <a:rPr lang="cs-CZ" dirty="0"/>
              <a:t> = </a:t>
            </a:r>
            <a:r>
              <a:rPr lang="cs-CZ" dirty="0" err="1"/>
              <a:t>active</a:t>
            </a:r>
            <a:endParaRPr lang="cs-CZ" dirty="0"/>
          </a:p>
          <a:p>
            <a:r>
              <a:rPr lang="cs-CZ" i="1" dirty="0" err="1"/>
              <a:t>Rb</a:t>
            </a:r>
            <a:r>
              <a:rPr lang="en-US" dirty="0"/>
              <a:t> </a:t>
            </a:r>
            <a:r>
              <a:rPr lang="cs-CZ" dirty="0" err="1"/>
              <a:t>mutations</a:t>
            </a:r>
            <a:r>
              <a:rPr lang="cs-CZ" dirty="0"/>
              <a:t> are </a:t>
            </a:r>
            <a:r>
              <a:rPr lang="en-US" dirty="0"/>
              <a:t>also involved in tumors of adults</a:t>
            </a:r>
            <a:r>
              <a:rPr lang="cs-CZ" dirty="0"/>
              <a:t> (</a:t>
            </a:r>
            <a:r>
              <a:rPr lang="en-US" dirty="0"/>
              <a:t>bladder, breast, and lung carcinomas</a:t>
            </a:r>
            <a:r>
              <a:rPr lang="cs-CZ" dirty="0"/>
              <a:t>)</a:t>
            </a:r>
            <a:r>
              <a:rPr lang="en-US" dirty="0"/>
              <a:t>.</a:t>
            </a:r>
            <a:r>
              <a:rPr lang="cs-CZ" dirty="0"/>
              <a:t> </a:t>
            </a:r>
          </a:p>
          <a:p>
            <a:r>
              <a:rPr lang="en-US" dirty="0"/>
              <a:t>The significance of the </a:t>
            </a:r>
            <a:r>
              <a:rPr lang="en-US" i="1" dirty="0" err="1"/>
              <a:t>Rb</a:t>
            </a:r>
            <a:r>
              <a:rPr lang="cs-CZ" i="1" dirty="0"/>
              <a:t> </a:t>
            </a:r>
            <a:r>
              <a:rPr lang="cs-CZ" dirty="0"/>
              <a:t>tumor </a:t>
            </a:r>
            <a:r>
              <a:rPr lang="cs-CZ" dirty="0" err="1"/>
              <a:t>suppressor</a:t>
            </a:r>
            <a:r>
              <a:rPr lang="cs-CZ" dirty="0"/>
              <a:t> gene </a:t>
            </a:r>
            <a:r>
              <a:rPr lang="en-US" dirty="0"/>
              <a:t>thus extends beyond retinoblastoma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AE9FC3-AAA6-4378-932C-951B1F6E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02" y="1842051"/>
            <a:ext cx="3809448" cy="243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7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3FE97-12FB-4C8B-AE20-D621FE3085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en-US" dirty="0"/>
              <a:t>“</a:t>
            </a:r>
            <a:r>
              <a:rPr lang="cs-CZ" dirty="0"/>
              <a:t>STOP</a:t>
            </a:r>
            <a:r>
              <a:rPr lang="en-US" dirty="0"/>
              <a:t>”</a:t>
            </a:r>
            <a:r>
              <a:rPr lang="cs-CZ" dirty="0"/>
              <a:t> </a:t>
            </a:r>
            <a:r>
              <a:rPr lang="cs-CZ" dirty="0" err="1"/>
              <a:t>signals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987193-08EC-4CF0-884E-34822AA00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p53 </a:t>
            </a:r>
            <a:r>
              <a:rPr lang="de-DE" b="1" dirty="0" err="1"/>
              <a:t>protein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ch</a:t>
            </a:r>
            <a:r>
              <a:rPr lang="de-DE" dirty="0"/>
              <a:t>. 17p13)</a:t>
            </a:r>
          </a:p>
          <a:p>
            <a:r>
              <a:rPr lang="en-US" dirty="0"/>
              <a:t>“guardian of the genome” – active in G1 and G2 checkpoints</a:t>
            </a:r>
          </a:p>
          <a:p>
            <a:r>
              <a:rPr lang="en-US" dirty="0"/>
              <a:t>DNA damage increases expression of p53</a:t>
            </a:r>
          </a:p>
          <a:p>
            <a:r>
              <a:rPr lang="en-US" dirty="0"/>
              <a:t>act</a:t>
            </a:r>
            <a:r>
              <a:rPr lang="cs-CZ" dirty="0"/>
              <a:t>s</a:t>
            </a:r>
            <a:r>
              <a:rPr lang="en-US" dirty="0"/>
              <a:t> as a transcription factor for DNA repair and apoptosis genes</a:t>
            </a:r>
          </a:p>
          <a:p>
            <a:pPr marL="0" indent="0">
              <a:buNone/>
            </a:pPr>
            <a:r>
              <a:rPr lang="en-US" b="1" dirty="0"/>
              <a:t>inhibitors of cyclin-dependent kinases (e.g. p21, p27, p16,</a:t>
            </a:r>
            <a:r>
              <a:rPr lang="cs-CZ" b="1" dirty="0"/>
              <a:t> </a:t>
            </a:r>
            <a:r>
              <a:rPr lang="cs-CZ" b="1" dirty="0" err="1"/>
              <a:t>etc</a:t>
            </a:r>
            <a:r>
              <a:rPr lang="cs-CZ" b="1" dirty="0"/>
              <a:t>.</a:t>
            </a:r>
            <a:r>
              <a:rPr lang="en-US" b="1" dirty="0"/>
              <a:t>)</a:t>
            </a:r>
          </a:p>
          <a:p>
            <a:r>
              <a:rPr lang="en-US" dirty="0"/>
              <a:t>p21 is the main target of p53 = inhibitor of </a:t>
            </a:r>
            <a:r>
              <a:rPr lang="en-US" dirty="0" err="1"/>
              <a:t>Cdk</a:t>
            </a:r>
            <a:r>
              <a:rPr lang="en-US" dirty="0"/>
              <a:t> – </a:t>
            </a:r>
            <a:r>
              <a:rPr lang="cs-CZ" dirty="0"/>
              <a:t>cell </a:t>
            </a:r>
            <a:r>
              <a:rPr lang="cs-CZ" dirty="0" err="1"/>
              <a:t>cycle</a:t>
            </a:r>
            <a:r>
              <a:rPr lang="en-US" dirty="0"/>
              <a:t> arrest in G1 phase by inhibition of</a:t>
            </a:r>
            <a:r>
              <a:rPr lang="cs-CZ" dirty="0"/>
              <a:t> Cdk2/</a:t>
            </a:r>
            <a:r>
              <a:rPr lang="cs-CZ" dirty="0" err="1"/>
              <a:t>cyclin</a:t>
            </a:r>
            <a:r>
              <a:rPr lang="cs-CZ" dirty="0"/>
              <a:t> E </a:t>
            </a:r>
            <a:r>
              <a:rPr lang="cs-CZ" dirty="0" err="1"/>
              <a:t>complex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922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55FDB3B-4792-4F71-BAEA-FB8331192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" y="333328"/>
            <a:ext cx="9141479" cy="6116481"/>
          </a:xfrm>
        </p:spPr>
      </p:pic>
    </p:spTree>
    <p:extLst>
      <p:ext uri="{BB962C8B-B14F-4D97-AF65-F5344CB8AC3E}">
        <p14:creationId xmlns:p14="http://schemas.microsoft.com/office/powerpoint/2010/main" val="960563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F16C160-4AE1-4027-93C9-C1EC820FE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13"/>
            <a:ext cx="9144000" cy="5453150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165C75F-FBE2-47FC-A3A0-88F235DCDF5D}"/>
              </a:ext>
            </a:extLst>
          </p:cNvPr>
          <p:cNvSpPr/>
          <p:nvPr/>
        </p:nvSpPr>
        <p:spPr>
          <a:xfrm>
            <a:off x="1079500" y="5880717"/>
            <a:ext cx="698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The E6 viral protein expressed by HPV specifically binds to the p53 protein and induces its degradation. This observation explains the rarity of p53 mutations in cervical cancers.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14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4CBCEA-D7F0-4013-A3CA-0C81293A977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 err="1"/>
              <a:t>Genomic</a:t>
            </a:r>
            <a:r>
              <a:rPr lang="cs-CZ" dirty="0"/>
              <a:t> instability -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oportunities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evolution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4C53E8-FB8C-4BCA-977A-61F8C788B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DNA damage may predispose individuals to increased tumorigenesis.</a:t>
            </a:r>
            <a:endParaRPr lang="cs-CZ"/>
          </a:p>
          <a:p>
            <a:r>
              <a:rPr lang="en-US"/>
              <a:t>An increase of copy number of chromosomes or genes allows cells to overexpress certain genes or mutate the extra copies to acquire growth, survival, or metastasis advantage.</a:t>
            </a:r>
            <a:endParaRPr lang="cs-CZ"/>
          </a:p>
          <a:p>
            <a:r>
              <a:rPr lang="en-US"/>
              <a:t>Genomic instability is a characteristic of most cancer cells</a:t>
            </a:r>
            <a:r>
              <a:rPr lang="cs-CZ"/>
              <a:t> </a:t>
            </a:r>
            <a:r>
              <a:rPr lang="cs-CZ" err="1"/>
              <a:t>due</a:t>
            </a:r>
            <a:r>
              <a:rPr lang="cs-CZ"/>
              <a:t> to </a:t>
            </a:r>
            <a:r>
              <a:rPr lang="en-US"/>
              <a:t>over</a:t>
            </a:r>
            <a:r>
              <a:rPr lang="cs-CZ"/>
              <a:t>-</a:t>
            </a:r>
            <a:r>
              <a:rPr lang="en-US"/>
              <a:t>replication</a:t>
            </a:r>
            <a:r>
              <a:rPr lang="cs-CZ"/>
              <a:t>.</a:t>
            </a:r>
          </a:p>
          <a:p>
            <a:r>
              <a:rPr lang="cs-CZ"/>
              <a:t>E</a:t>
            </a:r>
            <a:r>
              <a:rPr lang="en-US" err="1"/>
              <a:t>xcessive</a:t>
            </a:r>
            <a:r>
              <a:rPr lang="en-US"/>
              <a:t> DNA damage is associated with problems in DNA replication</a:t>
            </a:r>
            <a:r>
              <a:rPr lang="cs-CZ"/>
              <a:t> (</a:t>
            </a:r>
            <a:r>
              <a:rPr lang="en-US"/>
              <a:t>broken chromosomes and aneuploidy</a:t>
            </a:r>
            <a:r>
              <a:rPr lang="cs-CZ"/>
              <a:t>)</a:t>
            </a:r>
            <a:r>
              <a:rPr lang="en-US"/>
              <a:t>.</a:t>
            </a:r>
            <a:endParaRPr lang="cs-CZ"/>
          </a:p>
          <a:p>
            <a:r>
              <a:rPr lang="cs-CZ"/>
              <a:t>G</a:t>
            </a:r>
            <a:r>
              <a:rPr lang="en-US" err="1"/>
              <a:t>enomic</a:t>
            </a:r>
            <a:r>
              <a:rPr lang="en-US"/>
              <a:t> integrity is closely monitored by several surveillance mechanisms, DNA damage checkpoint, DNA repair machinery and mitotic checkpoint.</a:t>
            </a:r>
            <a:endParaRPr lang="cs-CZ"/>
          </a:p>
          <a:p>
            <a:r>
              <a:rPr lang="en-US"/>
              <a:t>DNA methylation status is also </a:t>
            </a:r>
            <a:r>
              <a:rPr lang="en-GB"/>
              <a:t>important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en-US"/>
              <a:t>genomic integrity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6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440CB-C484-467C-B75B-DB65CB0E1B7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/>
              <a:t>DNA </a:t>
            </a:r>
            <a:r>
              <a:rPr lang="cs-CZ" b="1" err="1"/>
              <a:t>repair</a:t>
            </a:r>
            <a:r>
              <a:rPr lang="cs-CZ" b="1"/>
              <a:t> </a:t>
            </a:r>
            <a:r>
              <a:rPr lang="cs-CZ" b="1" err="1"/>
              <a:t>genes</a:t>
            </a:r>
            <a:r>
              <a:rPr lang="cs-CZ" b="1"/>
              <a:t>/</a:t>
            </a:r>
            <a:r>
              <a:rPr lang="cs-CZ" b="1" err="1"/>
              <a:t>proteins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DC5944-9E03-4830-A579-F07A6ECE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420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7200" b="1" dirty="0"/>
              <a:t>MMR </a:t>
            </a:r>
            <a:r>
              <a:rPr lang="cs-CZ" sz="7200" b="1" dirty="0" err="1"/>
              <a:t>genes</a:t>
            </a:r>
            <a:r>
              <a:rPr lang="cs-CZ" sz="7200" b="1" dirty="0"/>
              <a:t>/</a:t>
            </a:r>
            <a:r>
              <a:rPr lang="cs-CZ" sz="7200" b="1" dirty="0" err="1"/>
              <a:t>proteins</a:t>
            </a:r>
            <a:r>
              <a:rPr lang="cs-CZ" sz="7200" b="1" dirty="0"/>
              <a:t> </a:t>
            </a:r>
            <a:r>
              <a:rPr lang="cs-CZ" sz="7200" dirty="0"/>
              <a:t>(“</a:t>
            </a:r>
            <a:r>
              <a:rPr lang="cs-CZ" sz="7200" dirty="0" err="1"/>
              <a:t>Mismatch</a:t>
            </a:r>
            <a:r>
              <a:rPr lang="cs-CZ" sz="7200" dirty="0"/>
              <a:t> </a:t>
            </a:r>
            <a:r>
              <a:rPr lang="cs-CZ" sz="7200" dirty="0" err="1"/>
              <a:t>repair</a:t>
            </a:r>
            <a:r>
              <a:rPr lang="cs-CZ" sz="7200" dirty="0"/>
              <a:t>”)</a:t>
            </a:r>
          </a:p>
          <a:p>
            <a:r>
              <a:rPr lang="en-US" sz="7200" dirty="0"/>
              <a:t>defect in respective genes leads to the</a:t>
            </a:r>
            <a:r>
              <a:rPr lang="cs-CZ" sz="7200" dirty="0"/>
              <a:t> </a:t>
            </a:r>
            <a:r>
              <a:rPr lang="cs-CZ" sz="7200" dirty="0" err="1"/>
              <a:t>microsatellite</a:t>
            </a:r>
            <a:r>
              <a:rPr lang="cs-CZ" sz="7200" dirty="0"/>
              <a:t> instability (MSI). V</a:t>
            </a:r>
            <a:r>
              <a:rPr lang="en-US" sz="7200" dirty="0" err="1"/>
              <a:t>ariable</a:t>
            </a:r>
            <a:r>
              <a:rPr lang="en-US" sz="7200" dirty="0"/>
              <a:t> length of microsatellites (e.g. (CA)n repetition) leads to the DNA replication</a:t>
            </a:r>
            <a:r>
              <a:rPr lang="cs-CZ" sz="7200" dirty="0"/>
              <a:t> </a:t>
            </a:r>
            <a:r>
              <a:rPr lang="cs-CZ" sz="7200" dirty="0" err="1"/>
              <a:t>errors</a:t>
            </a:r>
            <a:r>
              <a:rPr lang="cs-CZ" sz="7200" dirty="0"/>
              <a:t>. </a:t>
            </a:r>
            <a:r>
              <a:rPr lang="en-US" sz="7200" dirty="0"/>
              <a:t>MSI is most prevalent </a:t>
            </a:r>
            <a:r>
              <a:rPr lang="cs-CZ" sz="7200" dirty="0"/>
              <a:t>in </a:t>
            </a:r>
            <a:r>
              <a:rPr lang="en-US" sz="7200" dirty="0"/>
              <a:t>colon cancers</a:t>
            </a:r>
            <a:r>
              <a:rPr lang="cs-CZ" sz="7200" dirty="0"/>
              <a:t>.</a:t>
            </a:r>
          </a:p>
          <a:p>
            <a:pPr marL="0" indent="0">
              <a:buNone/>
            </a:pPr>
            <a:r>
              <a:rPr lang="cs-CZ" sz="7200" b="1" dirty="0" err="1"/>
              <a:t>Nucleotide</a:t>
            </a:r>
            <a:r>
              <a:rPr lang="cs-CZ" sz="7200" b="1" dirty="0"/>
              <a:t> e</a:t>
            </a:r>
            <a:r>
              <a:rPr lang="en-US" sz="7200" b="1" dirty="0" err="1"/>
              <a:t>xcision</a:t>
            </a:r>
            <a:r>
              <a:rPr lang="en-US" sz="7200" b="1" dirty="0"/>
              <a:t> repair</a:t>
            </a:r>
            <a:r>
              <a:rPr lang="cs-CZ" sz="7200" b="1" dirty="0"/>
              <a:t> </a:t>
            </a:r>
            <a:r>
              <a:rPr lang="cs-CZ" sz="7200" b="1" dirty="0" err="1"/>
              <a:t>genes</a:t>
            </a:r>
            <a:r>
              <a:rPr lang="cs-CZ" sz="7200" b="1" dirty="0"/>
              <a:t>/</a:t>
            </a:r>
            <a:r>
              <a:rPr lang="cs-CZ" sz="7200" b="1" dirty="0" err="1"/>
              <a:t>proteins</a:t>
            </a:r>
            <a:r>
              <a:rPr lang="en-US" sz="7200" b="1" dirty="0"/>
              <a:t> </a:t>
            </a:r>
            <a:r>
              <a:rPr lang="en-US" sz="7200" dirty="0"/>
              <a:t>(</a:t>
            </a:r>
            <a:r>
              <a:rPr lang="cs-CZ" sz="7200" dirty="0"/>
              <a:t>“</a:t>
            </a:r>
            <a:r>
              <a:rPr lang="en-US" sz="7200" dirty="0"/>
              <a:t>single strand break</a:t>
            </a:r>
            <a:r>
              <a:rPr lang="cs-CZ" sz="7200" dirty="0"/>
              <a:t> </a:t>
            </a:r>
            <a:r>
              <a:rPr lang="cs-CZ" sz="7200" dirty="0" err="1"/>
              <a:t>repair</a:t>
            </a:r>
            <a:r>
              <a:rPr lang="cs-CZ" sz="7200" dirty="0"/>
              <a:t>”</a:t>
            </a:r>
            <a:r>
              <a:rPr lang="en-US" sz="7200" dirty="0"/>
              <a:t>)</a:t>
            </a:r>
            <a:endParaRPr lang="cs-CZ" sz="7200" dirty="0"/>
          </a:p>
          <a:p>
            <a:pPr marL="0" indent="0">
              <a:buNone/>
            </a:pPr>
            <a:r>
              <a:rPr lang="cs-CZ" sz="7200" dirty="0"/>
              <a:t>NER-</a:t>
            </a:r>
            <a:r>
              <a:rPr lang="cs-CZ" sz="7200" dirty="0" err="1"/>
              <a:t>defects</a:t>
            </a:r>
            <a:r>
              <a:rPr lang="cs-CZ" sz="7200" dirty="0"/>
              <a:t> cause </a:t>
            </a:r>
            <a:r>
              <a:rPr lang="cs-CZ" sz="7200" dirty="0" err="1"/>
              <a:t>xeroderma</a:t>
            </a:r>
            <a:r>
              <a:rPr lang="cs-CZ" sz="7200" dirty="0"/>
              <a:t> </a:t>
            </a:r>
            <a:r>
              <a:rPr lang="cs-CZ" sz="7200" dirty="0" err="1"/>
              <a:t>pigmentosum</a:t>
            </a:r>
            <a:r>
              <a:rPr lang="cs-CZ" sz="7200" dirty="0"/>
              <a:t> (XP). XP </a:t>
            </a:r>
            <a:r>
              <a:rPr lang="cs-CZ" sz="7200" dirty="0" err="1"/>
              <a:t>patients</a:t>
            </a:r>
            <a:r>
              <a:rPr lang="cs-CZ" sz="7200" dirty="0"/>
              <a:t> show severe sun sensitivity and </a:t>
            </a:r>
            <a:r>
              <a:rPr lang="cs-CZ" sz="7200" dirty="0" err="1"/>
              <a:t>develop</a:t>
            </a:r>
            <a:r>
              <a:rPr lang="cs-CZ" sz="7200" dirty="0"/>
              <a:t> skin </a:t>
            </a:r>
            <a:r>
              <a:rPr lang="cs-CZ" sz="7200" dirty="0" err="1"/>
              <a:t>cancers</a:t>
            </a:r>
            <a:r>
              <a:rPr lang="cs-CZ" sz="7200" dirty="0"/>
              <a:t> </a:t>
            </a:r>
            <a:r>
              <a:rPr lang="cs-CZ" sz="7200" dirty="0" err="1"/>
              <a:t>during</a:t>
            </a:r>
            <a:r>
              <a:rPr lang="cs-CZ" sz="7200" dirty="0"/>
              <a:t> </a:t>
            </a:r>
            <a:r>
              <a:rPr lang="cs-CZ" sz="7200" dirty="0" err="1"/>
              <a:t>childhood</a:t>
            </a:r>
            <a:r>
              <a:rPr lang="cs-CZ" sz="7200" dirty="0"/>
              <a:t>.</a:t>
            </a:r>
            <a:endParaRPr lang="en-US" sz="7200" dirty="0"/>
          </a:p>
          <a:p>
            <a:pPr marL="0" indent="0">
              <a:buNone/>
            </a:pPr>
            <a:r>
              <a:rPr lang="en-US" sz="7200" b="1" dirty="0"/>
              <a:t>Genes</a:t>
            </a:r>
            <a:r>
              <a:rPr lang="cs-CZ" sz="7200" b="1" dirty="0"/>
              <a:t>/</a:t>
            </a:r>
            <a:r>
              <a:rPr lang="cs-CZ" sz="7200" b="1" dirty="0" err="1"/>
              <a:t>proteins</a:t>
            </a:r>
            <a:r>
              <a:rPr lang="en-US" sz="7200" b="1" dirty="0"/>
              <a:t> of homologous recombination</a:t>
            </a:r>
            <a:r>
              <a:rPr lang="cs-CZ" sz="7200" b="1" dirty="0"/>
              <a:t> </a:t>
            </a:r>
            <a:r>
              <a:rPr lang="cs-CZ" sz="7200" dirty="0"/>
              <a:t>(“double </a:t>
            </a:r>
            <a:r>
              <a:rPr lang="cs-CZ" sz="7200" dirty="0" err="1"/>
              <a:t>strand</a:t>
            </a:r>
            <a:r>
              <a:rPr lang="cs-CZ" sz="7200" dirty="0"/>
              <a:t> </a:t>
            </a:r>
            <a:r>
              <a:rPr lang="cs-CZ" sz="7200" dirty="0" err="1"/>
              <a:t>break</a:t>
            </a:r>
            <a:r>
              <a:rPr lang="cs-CZ" sz="7200" dirty="0"/>
              <a:t> </a:t>
            </a:r>
            <a:r>
              <a:rPr lang="cs-CZ" sz="7200" dirty="0" err="1"/>
              <a:t>repair</a:t>
            </a:r>
            <a:r>
              <a:rPr lang="cs-CZ" sz="7200" dirty="0"/>
              <a:t>”) </a:t>
            </a:r>
            <a:endParaRPr lang="en-US" sz="7200" b="1" dirty="0"/>
          </a:p>
          <a:p>
            <a:r>
              <a:rPr lang="cs-CZ" sz="7200" b="1" dirty="0"/>
              <a:t>BRCA1 </a:t>
            </a:r>
            <a:r>
              <a:rPr lang="cs-CZ" sz="7200" dirty="0"/>
              <a:t>and </a:t>
            </a:r>
            <a:r>
              <a:rPr lang="cs-CZ" sz="7200" b="1" dirty="0"/>
              <a:t>BRCA2 </a:t>
            </a:r>
            <a:r>
              <a:rPr lang="cs-CZ" sz="7200" dirty="0"/>
              <a:t>“</a:t>
            </a:r>
            <a:r>
              <a:rPr lang="cs-CZ" sz="7200" dirty="0" err="1"/>
              <a:t>breast</a:t>
            </a:r>
            <a:r>
              <a:rPr lang="cs-CZ" sz="7200" dirty="0"/>
              <a:t> </a:t>
            </a:r>
            <a:r>
              <a:rPr lang="cs-CZ" sz="7200" dirty="0" err="1"/>
              <a:t>cancer</a:t>
            </a:r>
            <a:r>
              <a:rPr lang="cs-CZ" sz="7200" dirty="0"/>
              <a:t> susceptibility </a:t>
            </a:r>
            <a:r>
              <a:rPr lang="cs-CZ" sz="7200" dirty="0" err="1"/>
              <a:t>genes</a:t>
            </a:r>
            <a:r>
              <a:rPr lang="cs-CZ" sz="7200" dirty="0"/>
              <a:t>”</a:t>
            </a:r>
            <a:endParaRPr lang="cs-CZ" sz="7200" b="1" dirty="0"/>
          </a:p>
          <a:p>
            <a:r>
              <a:rPr lang="en-US" sz="7200" b="1" dirty="0"/>
              <a:t>ATM </a:t>
            </a:r>
            <a:r>
              <a:rPr lang="en-US" sz="7200" dirty="0"/>
              <a:t>and </a:t>
            </a:r>
            <a:r>
              <a:rPr lang="en-US" sz="7200" b="1" dirty="0"/>
              <a:t>ATR </a:t>
            </a:r>
            <a:r>
              <a:rPr lang="en-US" sz="7200" dirty="0"/>
              <a:t>(ATM-related) kinases</a:t>
            </a:r>
            <a:r>
              <a:rPr lang="cs-CZ" sz="7200" dirty="0"/>
              <a:t> (“</a:t>
            </a:r>
            <a:r>
              <a:rPr lang="cs-CZ" sz="7200" dirty="0" err="1"/>
              <a:t>mutated</a:t>
            </a:r>
            <a:r>
              <a:rPr lang="cs-CZ" sz="7200" dirty="0"/>
              <a:t> in </a:t>
            </a:r>
            <a:r>
              <a:rPr lang="cs-CZ" sz="7200" dirty="0" err="1"/>
              <a:t>ataxia-telangiectasia</a:t>
            </a:r>
            <a:r>
              <a:rPr lang="cs-CZ" sz="7200" dirty="0"/>
              <a:t>”)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9923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7FC7D-A267-44E8-B5C7-D6C665A8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322"/>
            <a:ext cx="9144000" cy="9437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3200" b="1" dirty="0"/>
              <a:t>Cell </a:t>
            </a:r>
            <a:r>
              <a:rPr lang="cs-CZ" sz="3200" b="1" dirty="0" err="1"/>
              <a:t>Death</a:t>
            </a:r>
            <a:r>
              <a:rPr lang="cs-CZ" sz="3200" b="1" dirty="0"/>
              <a:t> – </a:t>
            </a:r>
            <a:r>
              <a:rPr lang="cs-CZ" sz="3200" b="1" dirty="0" err="1"/>
              <a:t>Apoptosis</a:t>
            </a:r>
            <a:r>
              <a:rPr lang="cs-CZ" sz="3200" b="1" dirty="0"/>
              <a:t>, </a:t>
            </a:r>
            <a:r>
              <a:rPr lang="cs-CZ" sz="3200" b="1" dirty="0" err="1"/>
              <a:t>Pyroptosis</a:t>
            </a:r>
            <a:r>
              <a:rPr lang="cs-CZ" sz="3200" b="1" dirty="0"/>
              <a:t>, </a:t>
            </a:r>
            <a:r>
              <a:rPr lang="cs-CZ" sz="3200" b="1" dirty="0" err="1"/>
              <a:t>Necroptosis</a:t>
            </a:r>
            <a:r>
              <a:rPr lang="cs-CZ" sz="3200" b="1" dirty="0"/>
              <a:t>, </a:t>
            </a:r>
            <a:r>
              <a:rPr lang="cs-CZ" sz="3200" b="1" dirty="0" err="1"/>
              <a:t>Ferroptosis</a:t>
            </a:r>
            <a:r>
              <a:rPr lang="cs-CZ" sz="3200" b="1" dirty="0"/>
              <a:t>,…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0FFE5FD-11F2-4FF6-8182-720C41FF76D6}"/>
              </a:ext>
            </a:extLst>
          </p:cNvPr>
          <p:cNvSpPr/>
          <p:nvPr/>
        </p:nvSpPr>
        <p:spPr>
          <a:xfrm>
            <a:off x="0" y="1137783"/>
            <a:ext cx="51054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/>
              <a:t>Apoptosis</a:t>
            </a:r>
            <a:r>
              <a:rPr lang="cs-CZ" sz="1400" b="1" dirty="0"/>
              <a:t> (non-</a:t>
            </a:r>
            <a:r>
              <a:rPr lang="cs-CZ" sz="1400" b="1" dirty="0" err="1"/>
              <a:t>lytic</a:t>
            </a:r>
            <a:r>
              <a:rPr lang="cs-CZ" sz="1400" b="1" dirty="0"/>
              <a:t> cell </a:t>
            </a:r>
            <a:r>
              <a:rPr lang="cs-CZ" sz="1400" b="1" dirty="0" err="1"/>
              <a:t>death</a:t>
            </a:r>
            <a:r>
              <a:rPr lang="cs-CZ" sz="1400" b="1" dirty="0"/>
              <a:t>)</a:t>
            </a:r>
          </a:p>
          <a:p>
            <a:r>
              <a:rPr lang="cs-CZ" sz="1400" dirty="0" err="1"/>
              <a:t>Energy</a:t>
            </a:r>
            <a:r>
              <a:rPr lang="cs-CZ" sz="1400" dirty="0"/>
              <a:t> </a:t>
            </a:r>
            <a:r>
              <a:rPr lang="cs-CZ" sz="1400" dirty="0" err="1"/>
              <a:t>dependent</a:t>
            </a:r>
            <a:r>
              <a:rPr lang="cs-CZ" sz="1400" dirty="0"/>
              <a:t> </a:t>
            </a:r>
            <a:r>
              <a:rPr lang="en-US" sz="1400" dirty="0"/>
              <a:t>programmed cell death</a:t>
            </a:r>
            <a:r>
              <a:rPr lang="cs-CZ" sz="1400" dirty="0"/>
              <a:t>. </a:t>
            </a:r>
            <a:r>
              <a:rPr lang="en-US" sz="1400" dirty="0"/>
              <a:t>The action of caspases and other apoptotic enzymes (proteases and nucleases) leads to cell </a:t>
            </a:r>
            <a:r>
              <a:rPr lang="en-GB" sz="1400" dirty="0"/>
              <a:t>fragmentation</a:t>
            </a:r>
            <a:r>
              <a:rPr lang="en-US" sz="1400" dirty="0"/>
              <a:t> to apoptotic bodies</a:t>
            </a:r>
            <a:r>
              <a:rPr lang="cs-CZ" sz="1400" dirty="0"/>
              <a:t> (</a:t>
            </a:r>
            <a:r>
              <a:rPr lang="cs-CZ" sz="1400" dirty="0" err="1"/>
              <a:t>caspase</a:t>
            </a:r>
            <a:r>
              <a:rPr lang="cs-CZ" sz="1400" dirty="0"/>
              <a:t> 3/7)</a:t>
            </a:r>
            <a:r>
              <a:rPr lang="en-US" sz="1400" dirty="0"/>
              <a:t> that are </a:t>
            </a:r>
            <a:r>
              <a:rPr lang="en-GB" sz="1400" dirty="0"/>
              <a:t>removed</a:t>
            </a:r>
            <a:r>
              <a:rPr lang="en-US" sz="1400" dirty="0"/>
              <a:t> by macrophages.</a:t>
            </a:r>
            <a:endParaRPr lang="cs-CZ" sz="1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5594F77-2EB6-46EF-8DBC-809259BC6A47}"/>
              </a:ext>
            </a:extLst>
          </p:cNvPr>
          <p:cNvSpPr/>
          <p:nvPr/>
        </p:nvSpPr>
        <p:spPr>
          <a:xfrm>
            <a:off x="24421" y="4943088"/>
            <a:ext cx="6896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r>
              <a:rPr lang="cs-CZ" sz="1200" b="1" dirty="0" err="1"/>
              <a:t>Accidental</a:t>
            </a:r>
            <a:r>
              <a:rPr lang="cs-CZ" sz="1200" b="1" dirty="0"/>
              <a:t> </a:t>
            </a:r>
            <a:r>
              <a:rPr lang="cs-CZ" sz="1200" b="1" dirty="0" err="1"/>
              <a:t>necrosis</a:t>
            </a:r>
            <a:r>
              <a:rPr lang="en-US" sz="1200" dirty="0"/>
              <a:t> </a:t>
            </a:r>
            <a:endParaRPr lang="cs-CZ" sz="1200" dirty="0"/>
          </a:p>
          <a:p>
            <a:r>
              <a:rPr lang="cs-CZ" sz="1200" dirty="0"/>
              <a:t>A</a:t>
            </a:r>
            <a:r>
              <a:rPr lang="en-GB" sz="1200" dirty="0" err="1"/>
              <a:t>ccidental</a:t>
            </a:r>
            <a:r>
              <a:rPr lang="en-GB" sz="1200" dirty="0"/>
              <a:t> cell death </a:t>
            </a:r>
            <a:r>
              <a:rPr lang="en-US" sz="1200" dirty="0"/>
              <a:t>caused mainly by external factors (infections, toxins</a:t>
            </a:r>
            <a:r>
              <a:rPr lang="cs-CZ" sz="1200" dirty="0"/>
              <a:t>, pH, </a:t>
            </a:r>
            <a:r>
              <a:rPr lang="cs-CZ" sz="1200" dirty="0" err="1"/>
              <a:t>mechanical</a:t>
            </a:r>
            <a:r>
              <a:rPr lang="cs-CZ" sz="1200" dirty="0"/>
              <a:t> </a:t>
            </a:r>
            <a:r>
              <a:rPr lang="cs-CZ" sz="1200" dirty="0" err="1"/>
              <a:t>forces</a:t>
            </a:r>
            <a:r>
              <a:rPr lang="en-US" sz="1200" dirty="0"/>
              <a:t>, </a:t>
            </a:r>
            <a:r>
              <a:rPr lang="cs-CZ" sz="1200" dirty="0" err="1"/>
              <a:t>etc</a:t>
            </a:r>
            <a:r>
              <a:rPr lang="cs-CZ" sz="1200" dirty="0"/>
              <a:t>.</a:t>
            </a:r>
            <a:r>
              <a:rPr lang="en-US" sz="1200" dirty="0"/>
              <a:t>)</a:t>
            </a:r>
            <a:r>
              <a:rPr lang="cs-CZ" sz="1200" dirty="0"/>
              <a:t>. C</a:t>
            </a:r>
            <a:r>
              <a:rPr lang="en-US" sz="1200" dirty="0" err="1"/>
              <a:t>ellular</a:t>
            </a:r>
            <a:r>
              <a:rPr lang="en-US" sz="1200" dirty="0"/>
              <a:t> content is released into the environment and damage</a:t>
            </a:r>
            <a:r>
              <a:rPr lang="cs-CZ" sz="1200" dirty="0"/>
              <a:t>s</a:t>
            </a:r>
            <a:r>
              <a:rPr lang="en-US" sz="1200" dirty="0"/>
              <a:t> surrounding tissue</a:t>
            </a:r>
            <a:r>
              <a:rPr lang="cs-CZ" sz="1200" dirty="0"/>
              <a:t>s</a:t>
            </a:r>
            <a:r>
              <a:rPr lang="en-US" sz="1200" dirty="0"/>
              <a:t>.</a:t>
            </a:r>
            <a:r>
              <a:rPr lang="cs-CZ" sz="1200" dirty="0"/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FD9104-7210-41C7-8F86-4CB4EDDA6498}"/>
              </a:ext>
            </a:extLst>
          </p:cNvPr>
          <p:cNvSpPr/>
          <p:nvPr/>
        </p:nvSpPr>
        <p:spPr>
          <a:xfrm>
            <a:off x="24422" y="2413760"/>
            <a:ext cx="50112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Necroptosis</a:t>
            </a:r>
            <a:r>
              <a:rPr lang="en-US" sz="1400" dirty="0"/>
              <a:t> </a:t>
            </a:r>
            <a:endParaRPr lang="cs-CZ" sz="1400" dirty="0"/>
          </a:p>
          <a:p>
            <a:r>
              <a:rPr lang="en-US" sz="1400" dirty="0"/>
              <a:t>Controlled form of necrosis driven by kinases RIP1 and RIP3.</a:t>
            </a:r>
            <a:r>
              <a:rPr lang="cs-CZ" sz="1400" dirty="0"/>
              <a:t> </a:t>
            </a:r>
            <a:r>
              <a:rPr lang="cs-CZ" sz="1400" b="1" dirty="0" err="1"/>
              <a:t>Lytic</a:t>
            </a:r>
            <a:r>
              <a:rPr lang="cs-CZ" sz="1400" b="1" dirty="0"/>
              <a:t> </a:t>
            </a:r>
            <a:r>
              <a:rPr lang="cs-CZ" sz="1400" dirty="0"/>
              <a:t>cell </a:t>
            </a:r>
            <a:r>
              <a:rPr lang="cs-CZ" sz="1400" dirty="0" err="1"/>
              <a:t>death</a:t>
            </a:r>
            <a:r>
              <a:rPr lang="cs-CZ" sz="1400" dirty="0"/>
              <a:t> type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inflammatory</a:t>
            </a:r>
            <a:r>
              <a:rPr lang="cs-CZ" sz="1400" dirty="0"/>
              <a:t> </a:t>
            </a:r>
            <a:r>
              <a:rPr lang="cs-CZ" sz="1400" dirty="0" err="1"/>
              <a:t>effect</a:t>
            </a:r>
            <a:r>
              <a:rPr lang="cs-CZ" sz="1400" dirty="0"/>
              <a:t>.</a:t>
            </a:r>
          </a:p>
          <a:p>
            <a:endParaRPr lang="cs-CZ" sz="1400" dirty="0"/>
          </a:p>
          <a:p>
            <a:r>
              <a:rPr lang="cs-CZ" sz="1400" b="1" dirty="0" err="1"/>
              <a:t>Pyroptosis</a:t>
            </a:r>
            <a:endParaRPr lang="cs-CZ" sz="1400" b="1" dirty="0"/>
          </a:p>
          <a:p>
            <a:r>
              <a:rPr lang="cs-CZ" sz="1400" dirty="0"/>
              <a:t>A </a:t>
            </a:r>
            <a:r>
              <a:rPr lang="en-US" sz="1400" dirty="0"/>
              <a:t>form of inflammatory programed cell death pathway activated </a:t>
            </a:r>
            <a:r>
              <a:rPr lang="cs-CZ" sz="1400" dirty="0"/>
              <a:t>in response to </a:t>
            </a:r>
            <a:r>
              <a:rPr lang="en-US" sz="1400" dirty="0"/>
              <a:t>bacterial, viral, fungal or protozoan pathogens. </a:t>
            </a:r>
            <a:r>
              <a:rPr lang="cs-CZ" sz="1400" b="1" dirty="0" err="1"/>
              <a:t>Lytic</a:t>
            </a:r>
            <a:r>
              <a:rPr lang="cs-CZ" sz="1400" b="1" dirty="0"/>
              <a:t> cell </a:t>
            </a:r>
            <a:r>
              <a:rPr lang="cs-CZ" sz="1400" b="1" dirty="0" err="1"/>
              <a:t>death</a:t>
            </a:r>
            <a:r>
              <a:rPr lang="cs-CZ" sz="1400" b="1" dirty="0"/>
              <a:t> </a:t>
            </a:r>
            <a:r>
              <a:rPr lang="cs-CZ" sz="1400" b="1" dirty="0" err="1"/>
              <a:t>with</a:t>
            </a:r>
            <a:r>
              <a:rPr lang="cs-CZ" sz="1400" b="1" dirty="0"/>
              <a:t> </a:t>
            </a:r>
            <a:r>
              <a:rPr lang="cs-CZ" sz="1400" b="1" dirty="0" err="1"/>
              <a:t>release</a:t>
            </a:r>
            <a:r>
              <a:rPr lang="cs-CZ" sz="1400" b="1" dirty="0"/>
              <a:t> </a:t>
            </a:r>
            <a:r>
              <a:rPr lang="cs-CZ" sz="1400" b="1" dirty="0" err="1"/>
              <a:t>of</a:t>
            </a:r>
            <a:r>
              <a:rPr lang="cs-CZ" sz="1400" b="1" dirty="0"/>
              <a:t> </a:t>
            </a:r>
            <a:r>
              <a:rPr lang="cs-CZ" sz="1400" b="1" dirty="0" err="1"/>
              <a:t>proinflammatory</a:t>
            </a:r>
            <a:r>
              <a:rPr lang="cs-CZ" sz="1400" b="1" dirty="0"/>
              <a:t> </a:t>
            </a:r>
            <a:r>
              <a:rPr lang="cs-CZ" sz="1400" b="1" dirty="0" err="1"/>
              <a:t>cytokines</a:t>
            </a:r>
            <a:r>
              <a:rPr lang="cs-CZ" sz="1400" b="1" dirty="0"/>
              <a:t> IL-1</a:t>
            </a:r>
            <a:r>
              <a:rPr lang="el-GR" sz="1400" b="1" dirty="0"/>
              <a:t>β</a:t>
            </a:r>
            <a:r>
              <a:rPr lang="cs-CZ" sz="1400" b="1" dirty="0"/>
              <a:t>, IL-18.</a:t>
            </a:r>
          </a:p>
        </p:txBody>
      </p:sp>
      <p:pic>
        <p:nvPicPr>
          <p:cNvPr id="12" name="VV_Apoptoza FaDu">
            <a:hlinkClick r:id="" action="ppaction://media"/>
            <a:extLst>
              <a:ext uri="{FF2B5EF4-FFF2-40B4-BE49-F238E27FC236}">
                <a16:creationId xmlns:a16="http://schemas.microsoft.com/office/drawing/2014/main" id="{F196709E-2B45-4BFD-B331-80BAECE24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2" y="1137783"/>
            <a:ext cx="3814348" cy="3592512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78F0BAC-6D5E-465A-B610-F8D977B51F66}"/>
              </a:ext>
            </a:extLst>
          </p:cNvPr>
          <p:cNvSpPr/>
          <p:nvPr/>
        </p:nvSpPr>
        <p:spPr>
          <a:xfrm>
            <a:off x="24422" y="4381455"/>
            <a:ext cx="51054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/>
              <a:t>Ferroptosis</a:t>
            </a:r>
            <a:endParaRPr lang="cs-CZ" sz="1400" b="1" dirty="0"/>
          </a:p>
          <a:p>
            <a:r>
              <a:rPr lang="en-US" sz="1400" dirty="0"/>
              <a:t>Ferroptosis is an iron- and ROS-dependent form of regulated cell death (RCD).</a:t>
            </a:r>
            <a:r>
              <a:rPr lang="cs-CZ" sz="1400" dirty="0"/>
              <a:t> </a:t>
            </a:r>
            <a:r>
              <a:rPr lang="en-US" sz="1400" dirty="0"/>
              <a:t>It is characterized by </a:t>
            </a:r>
            <a:r>
              <a:rPr lang="cs-CZ" sz="1400" dirty="0"/>
              <a:t>robust lipid </a:t>
            </a:r>
            <a:r>
              <a:rPr lang="cs-CZ" sz="1400" dirty="0" err="1"/>
              <a:t>peroxidation</a:t>
            </a:r>
            <a:r>
              <a:rPr lang="cs-CZ" sz="1400" dirty="0"/>
              <a:t> (e. g. </a:t>
            </a:r>
            <a:r>
              <a:rPr lang="cs-CZ" sz="1400" dirty="0" err="1"/>
              <a:t>smaller</a:t>
            </a:r>
            <a:r>
              <a:rPr lang="cs-CZ" sz="1400" dirty="0"/>
              <a:t> </a:t>
            </a:r>
            <a:r>
              <a:rPr lang="cs-CZ" sz="1400" dirty="0" err="1"/>
              <a:t>mitochondria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ruptured</a:t>
            </a:r>
            <a:r>
              <a:rPr lang="cs-CZ" sz="1400" dirty="0"/>
              <a:t> </a:t>
            </a:r>
            <a:r>
              <a:rPr lang="cs-CZ" sz="1400" dirty="0" err="1"/>
              <a:t>outer</a:t>
            </a:r>
            <a:r>
              <a:rPr lang="cs-CZ" sz="1400" dirty="0"/>
              <a:t> </a:t>
            </a:r>
            <a:r>
              <a:rPr lang="cs-CZ" sz="1400" dirty="0" err="1"/>
              <a:t>membrane</a:t>
            </a:r>
            <a:r>
              <a:rPr lang="cs-CZ" sz="1400" dirty="0"/>
              <a:t>). </a:t>
            </a:r>
            <a:r>
              <a:rPr lang="cs-CZ" sz="1400" b="1" dirty="0" err="1"/>
              <a:t>Lytic</a:t>
            </a:r>
            <a:r>
              <a:rPr lang="cs-CZ" sz="1400" b="1" dirty="0"/>
              <a:t> type </a:t>
            </a:r>
            <a:r>
              <a:rPr lang="cs-CZ" sz="1400" b="1" dirty="0" err="1"/>
              <a:t>of</a:t>
            </a:r>
            <a:r>
              <a:rPr lang="cs-CZ" sz="1400" b="1" dirty="0"/>
              <a:t> cell demise.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1836F9D-5225-428A-89A4-320B8292A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114" y="4943088"/>
            <a:ext cx="2132636" cy="18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86E325-CF5D-42BD-BFBD-7052EBE560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Malignant</a:t>
            </a:r>
            <a:r>
              <a:rPr lang="cs-CZ"/>
              <a:t> </a:t>
            </a:r>
            <a:r>
              <a:rPr lang="cs-CZ" err="1"/>
              <a:t>transformation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068645-0F50-46F8-8489-C1781DCF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20" y="1896876"/>
            <a:ext cx="3876261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process of tumor formation is a </a:t>
            </a:r>
            <a:r>
              <a:rPr lang="en-US" b="1" dirty="0"/>
              <a:t>complex</a:t>
            </a:r>
            <a:r>
              <a:rPr lang="cs-CZ" dirty="0"/>
              <a:t> </a:t>
            </a:r>
            <a:r>
              <a:rPr lang="en-US" dirty="0"/>
              <a:t>involving multiple alterations of cells and their physiologic control mechanisms.</a:t>
            </a:r>
            <a:endParaRPr lang="cs-CZ" dirty="0"/>
          </a:p>
          <a:p>
            <a:r>
              <a:rPr lang="en-US" dirty="0"/>
              <a:t>The complexity of this process is reflected in the </a:t>
            </a:r>
            <a:r>
              <a:rPr lang="en-US" b="1" dirty="0"/>
              <a:t>long time periods </a:t>
            </a:r>
            <a:r>
              <a:rPr lang="en-US" dirty="0"/>
              <a:t>required for</a:t>
            </a:r>
            <a:r>
              <a:rPr lang="cs-CZ" dirty="0"/>
              <a:t> </a:t>
            </a:r>
            <a:r>
              <a:rPr lang="en-US" dirty="0"/>
              <a:t>most human cancers to develop.</a:t>
            </a:r>
            <a:endParaRPr lang="cs-CZ" dirty="0"/>
          </a:p>
          <a:p>
            <a:r>
              <a:rPr lang="en-US" dirty="0"/>
              <a:t>Multi-step tumor progression can be depicted as a form of </a:t>
            </a:r>
            <a:r>
              <a:rPr lang="en-US" b="1" dirty="0"/>
              <a:t>Darwinian evolution</a:t>
            </a:r>
            <a:r>
              <a:rPr lang="cs-CZ" b="1" dirty="0"/>
              <a:t> </a:t>
            </a:r>
            <a:r>
              <a:rPr lang="en-US" dirty="0"/>
              <a:t>occurring within tissues. </a:t>
            </a:r>
            <a:endParaRPr lang="cs-CZ" dirty="0"/>
          </a:p>
          <a:p>
            <a:r>
              <a:rPr lang="cs-CZ" dirty="0"/>
              <a:t>S</a:t>
            </a:r>
            <a:r>
              <a:rPr lang="en-US" dirty="0" err="1"/>
              <a:t>ome</a:t>
            </a:r>
            <a:r>
              <a:rPr lang="en-US" dirty="0"/>
              <a:t> of the critical changes occurring</a:t>
            </a:r>
            <a:r>
              <a:rPr lang="cs-CZ" dirty="0"/>
              <a:t> </a:t>
            </a:r>
            <a:r>
              <a:rPr lang="en-US" dirty="0"/>
              <a:t>during tumorigenesis are </a:t>
            </a:r>
            <a:r>
              <a:rPr lang="en-US" b="1" dirty="0"/>
              <a:t>epigenetic</a:t>
            </a:r>
            <a:r>
              <a:rPr lang="cs-CZ" dirty="0"/>
              <a:t> </a:t>
            </a:r>
            <a:r>
              <a:rPr lang="en-US" dirty="0"/>
              <a:t>and the rate of genetic diversification can occur very rapidly.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E59222-10C0-427F-8ED9-61F581CB0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7" y="1820102"/>
            <a:ext cx="3691559" cy="282513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9BC7DB0-339A-4F55-9F80-AB0AA02C235F}"/>
              </a:ext>
            </a:extLst>
          </p:cNvPr>
          <p:cNvSpPr/>
          <p:nvPr/>
        </p:nvSpPr>
        <p:spPr>
          <a:xfrm>
            <a:off x="5191953" y="4841698"/>
            <a:ext cx="2663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err="1">
                <a:latin typeface="Verdana" panose="020B0604030504040204" pitchFamily="34" charset="0"/>
              </a:rPr>
              <a:t>Genetic</a:t>
            </a:r>
            <a:r>
              <a:rPr lang="cs-CZ" sz="800">
                <a:latin typeface="Verdana" panose="020B0604030504040204" pitchFamily="34" charset="0"/>
              </a:rPr>
              <a:t> </a:t>
            </a:r>
            <a:r>
              <a:rPr lang="cs-CZ" sz="800" err="1">
                <a:latin typeface="Verdana" panose="020B0604030504040204" pitchFamily="34" charset="0"/>
              </a:rPr>
              <a:t>alteration</a:t>
            </a:r>
            <a:r>
              <a:rPr lang="cs-CZ" sz="800">
                <a:latin typeface="Verdana" panose="020B0604030504040204" pitchFamily="34" charset="0"/>
              </a:rPr>
              <a:t> </a:t>
            </a:r>
            <a:r>
              <a:rPr lang="cs-CZ" sz="800" err="1">
                <a:latin typeface="Verdana" panose="020B0604030504040204" pitchFamily="34" charset="0"/>
              </a:rPr>
              <a:t>can</a:t>
            </a:r>
            <a:r>
              <a:rPr lang="cs-CZ" sz="800">
                <a:latin typeface="Verdana" panose="020B0604030504040204" pitchFamily="34" charset="0"/>
              </a:rPr>
              <a:t> </a:t>
            </a:r>
            <a:r>
              <a:rPr lang="cs-CZ" sz="800" err="1">
                <a:latin typeface="Verdana" panose="020B0604030504040204" pitchFamily="34" charset="0"/>
              </a:rPr>
              <a:t>appear</a:t>
            </a:r>
            <a:endParaRPr lang="cs-CZ" sz="800">
              <a:latin typeface="Verdana" panose="020B0604030504040204" pitchFamily="34" charset="0"/>
            </a:endParaRPr>
          </a:p>
          <a:p>
            <a:r>
              <a:rPr lang="en-US" sz="800">
                <a:latin typeface="Verdana" panose="020B0604030504040204" pitchFamily="34" charset="0"/>
              </a:rPr>
              <a:t>– (1) due to internal errors during DNA</a:t>
            </a:r>
          </a:p>
          <a:p>
            <a:r>
              <a:rPr lang="cs-CZ" sz="800" err="1">
                <a:latin typeface="Verdana" panose="020B0604030504040204" pitchFamily="34" charset="0"/>
              </a:rPr>
              <a:t>replication</a:t>
            </a:r>
            <a:r>
              <a:rPr lang="cs-CZ" sz="800">
                <a:latin typeface="Verdana" panose="020B0604030504040204" pitchFamily="34" charset="0"/>
              </a:rPr>
              <a:t> and cell </a:t>
            </a:r>
            <a:r>
              <a:rPr lang="cs-CZ" sz="800" err="1">
                <a:latin typeface="Verdana" panose="020B0604030504040204" pitchFamily="34" charset="0"/>
              </a:rPr>
              <a:t>division</a:t>
            </a:r>
            <a:endParaRPr lang="cs-CZ" sz="800">
              <a:latin typeface="Verdana" panose="020B0604030504040204" pitchFamily="34" charset="0"/>
            </a:endParaRPr>
          </a:p>
          <a:p>
            <a:r>
              <a:rPr lang="en-US" sz="800">
                <a:latin typeface="Verdana" panose="020B0604030504040204" pitchFamily="34" charset="0"/>
              </a:rPr>
              <a:t>– (2) as a consequence of exposure to the</a:t>
            </a:r>
          </a:p>
          <a:p>
            <a:r>
              <a:rPr lang="cs-CZ" sz="800" err="1">
                <a:latin typeface="Verdana" panose="020B0604030504040204" pitchFamily="34" charset="0"/>
              </a:rPr>
              <a:t>external</a:t>
            </a:r>
            <a:r>
              <a:rPr lang="cs-CZ" sz="800">
                <a:latin typeface="Verdana" panose="020B0604030504040204" pitchFamily="34" charset="0"/>
              </a:rPr>
              <a:t> </a:t>
            </a:r>
            <a:r>
              <a:rPr lang="cs-CZ" sz="800" err="1">
                <a:latin typeface="Verdana" panose="020B0604030504040204" pitchFamily="34" charset="0"/>
              </a:rPr>
              <a:t>factors</a:t>
            </a:r>
            <a:r>
              <a:rPr lang="cs-CZ" sz="800">
                <a:latin typeface="Verdana" panose="020B0604030504040204" pitchFamily="34" charset="0"/>
              </a:rPr>
              <a:t> (</a:t>
            </a:r>
            <a:r>
              <a:rPr lang="cs-CZ" sz="800" b="1" err="1">
                <a:latin typeface="Verdana" panose="020B0604030504040204" pitchFamily="34" charset="0"/>
              </a:rPr>
              <a:t>carcinogens</a:t>
            </a:r>
            <a:r>
              <a:rPr lang="cs-CZ" sz="800">
                <a:latin typeface="Verdana" panose="020B0604030504040204" pitchFamily="34" charset="0"/>
              </a:rPr>
              <a:t>)</a:t>
            </a:r>
          </a:p>
          <a:p>
            <a:r>
              <a:rPr lang="en-US" sz="800">
                <a:latin typeface="Verdana" panose="020B0604030504040204" pitchFamily="34" charset="0"/>
              </a:rPr>
              <a:t>physical – e.g. UV and </a:t>
            </a:r>
            <a:r>
              <a:rPr lang="en-US" sz="800" err="1">
                <a:latin typeface="Verdana" panose="020B0604030504040204" pitchFamily="34" charset="0"/>
              </a:rPr>
              <a:t>ionising</a:t>
            </a:r>
            <a:r>
              <a:rPr lang="en-US" sz="800">
                <a:latin typeface="Verdana" panose="020B0604030504040204" pitchFamily="34" charset="0"/>
              </a:rPr>
              <a:t> light</a:t>
            </a:r>
          </a:p>
          <a:p>
            <a:r>
              <a:rPr lang="en-US" sz="800">
                <a:latin typeface="Verdana" panose="020B0604030504040204" pitchFamily="34" charset="0"/>
              </a:rPr>
              <a:t>chemical – organic substances, toxins, heavy</a:t>
            </a:r>
          </a:p>
          <a:p>
            <a:r>
              <a:rPr lang="cs-CZ" sz="800">
                <a:latin typeface="Verdana" panose="020B0604030504040204" pitchFamily="34" charset="0"/>
              </a:rPr>
              <a:t>metals</a:t>
            </a:r>
          </a:p>
          <a:p>
            <a:r>
              <a:rPr lang="en-US" sz="800">
                <a:latin typeface="Verdana" panose="020B0604030504040204" pitchFamily="34" charset="0"/>
              </a:rPr>
              <a:t>biologic – some RNA and DNA viruses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406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3642013-FE2B-4ED9-91E1-D9983C3B4E58}"/>
              </a:ext>
            </a:extLst>
          </p:cNvPr>
          <p:cNvSpPr txBox="1">
            <a:spLocks/>
          </p:cNvSpPr>
          <p:nvPr/>
        </p:nvSpPr>
        <p:spPr>
          <a:xfrm>
            <a:off x="0" y="-29322"/>
            <a:ext cx="9144000" cy="7196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/>
              <a:t>Cell </a:t>
            </a:r>
            <a:r>
              <a:rPr lang="cs-CZ" sz="2800" b="1" dirty="0" err="1"/>
              <a:t>death</a:t>
            </a:r>
            <a:r>
              <a:rPr lang="cs-CZ" sz="2800" b="1" dirty="0"/>
              <a:t> – </a:t>
            </a:r>
            <a:r>
              <a:rPr lang="cs-CZ" sz="2800" b="1" dirty="0" err="1"/>
              <a:t>apoptosis</a:t>
            </a:r>
            <a:r>
              <a:rPr lang="cs-CZ" sz="2800" b="1" dirty="0"/>
              <a:t>, </a:t>
            </a:r>
            <a:r>
              <a:rPr lang="cs-CZ" sz="2800" b="1" dirty="0" err="1"/>
              <a:t>pyroptosis</a:t>
            </a:r>
            <a:r>
              <a:rPr lang="cs-CZ" sz="2800" b="1" dirty="0"/>
              <a:t>, </a:t>
            </a:r>
            <a:r>
              <a:rPr lang="cs-CZ" sz="2800" b="1" dirty="0" err="1"/>
              <a:t>necroptosis</a:t>
            </a:r>
            <a:r>
              <a:rPr lang="cs-CZ" sz="2800" b="1" dirty="0"/>
              <a:t>, </a:t>
            </a:r>
            <a:r>
              <a:rPr lang="cs-CZ" sz="2800" b="1" dirty="0" err="1"/>
              <a:t>ferroptosis</a:t>
            </a:r>
            <a:r>
              <a:rPr lang="cs-CZ" sz="2800" b="1" dirty="0"/>
              <a:t>, 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1CE38B-F788-4DD4-A97D-289BFD633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75" y="829785"/>
            <a:ext cx="5848972" cy="585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0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7FC7D-A267-44E8-B5C7-D6C665A8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6"/>
            <a:ext cx="9144000" cy="9437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err="1"/>
              <a:t>Pyroptosis</a:t>
            </a:r>
            <a:r>
              <a:rPr lang="cs-CZ" sz="2800" b="1" dirty="0"/>
              <a:t> –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control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pathogens</a:t>
            </a:r>
            <a:br>
              <a:rPr lang="cs-CZ" sz="2800" b="1" dirty="0"/>
            </a:br>
            <a:endParaRPr lang="cs-CZ" sz="28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FD9104-7210-41C7-8F86-4CB4EDDA6498}"/>
              </a:ext>
            </a:extLst>
          </p:cNvPr>
          <p:cNvSpPr/>
          <p:nvPr/>
        </p:nvSpPr>
        <p:spPr>
          <a:xfrm>
            <a:off x="0" y="96529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 </a:t>
            </a:r>
            <a:r>
              <a:rPr lang="en-US" sz="1600" dirty="0"/>
              <a:t>form of </a:t>
            </a:r>
            <a:r>
              <a:rPr lang="en-US" sz="1600" b="1" dirty="0"/>
              <a:t>inflammatory programed cell death </a:t>
            </a:r>
            <a:r>
              <a:rPr lang="en-US" sz="1600" dirty="0"/>
              <a:t>pathway activated</a:t>
            </a:r>
            <a:r>
              <a:rPr lang="cs-CZ" sz="1600" dirty="0"/>
              <a:t> in </a:t>
            </a:r>
            <a:r>
              <a:rPr lang="cs-CZ" sz="1600" dirty="0" err="1"/>
              <a:t>humans</a:t>
            </a:r>
            <a:r>
              <a:rPr lang="en-US" sz="1600" dirty="0"/>
              <a:t> by caspase-1,</a:t>
            </a:r>
            <a:r>
              <a:rPr lang="cs-CZ" sz="1600" dirty="0"/>
              <a:t> </a:t>
            </a:r>
            <a:r>
              <a:rPr lang="en-US" sz="1600" dirty="0"/>
              <a:t>caspase-4 and caspase-5</a:t>
            </a:r>
            <a:r>
              <a:rPr lang="cs-CZ" sz="1600" dirty="0"/>
              <a:t>.</a:t>
            </a:r>
            <a:r>
              <a:rPr lang="en-US" sz="1600" dirty="0"/>
              <a:t> These</a:t>
            </a:r>
            <a:r>
              <a:rPr lang="cs-CZ" sz="1600" dirty="0"/>
              <a:t> </a:t>
            </a:r>
            <a:r>
              <a:rPr lang="en-US" sz="1600" dirty="0"/>
              <a:t>inflammatory caspases are used by the host to </a:t>
            </a:r>
            <a:r>
              <a:rPr lang="en-US" sz="1600" b="1" dirty="0"/>
              <a:t>control bacterial, viral, fungal or protozoan pathogens. 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Pyroptosis</a:t>
            </a:r>
            <a:r>
              <a:rPr lang="en-US" sz="1600" b="1" dirty="0"/>
              <a:t> requires </a:t>
            </a:r>
            <a:r>
              <a:rPr lang="en-US" sz="1600" dirty="0"/>
              <a:t>cleavage and activation of the </a:t>
            </a:r>
            <a:r>
              <a:rPr lang="en-US" sz="1600" b="1" dirty="0"/>
              <a:t>pore-forming </a:t>
            </a:r>
            <a:r>
              <a:rPr lang="en-US" sz="1600" dirty="0"/>
              <a:t>effector protein </a:t>
            </a:r>
            <a:r>
              <a:rPr lang="en-US" sz="1600" b="1" dirty="0" err="1"/>
              <a:t>gasdermin</a:t>
            </a:r>
            <a:r>
              <a:rPr lang="en-US" sz="1600" b="1" dirty="0"/>
              <a:t> D</a:t>
            </a:r>
            <a:r>
              <a:rPr lang="en-US" sz="1600" dirty="0"/>
              <a:t> by inflammatory caspases.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Physical rupture of the cell causes </a:t>
            </a:r>
            <a:r>
              <a:rPr lang="en-US" sz="1600" b="1" dirty="0"/>
              <a:t>release of the pro-inflammatory cytokines IL-1β and IL-18</a:t>
            </a:r>
            <a:r>
              <a:rPr lang="en-US" sz="1600" dirty="0"/>
              <a:t>, alarmins and endogenous d</a:t>
            </a:r>
            <a:r>
              <a:rPr lang="cs-CZ" sz="1600" dirty="0" err="1"/>
              <a:t>eath</a:t>
            </a:r>
            <a:r>
              <a:rPr lang="en-US" sz="1600" dirty="0"/>
              <a:t>-associated molecular patterns, signifying the inflammatory potential of </a:t>
            </a:r>
            <a:r>
              <a:rPr lang="en-US" sz="1600" dirty="0" err="1"/>
              <a:t>pyroptosis</a:t>
            </a:r>
            <a:r>
              <a:rPr lang="en-US" sz="1600" dirty="0"/>
              <a:t>.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57D402-5195-4F36-AF7B-8D5AB83E6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35" y="3141265"/>
            <a:ext cx="6015293" cy="35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04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7FC7D-A267-44E8-B5C7-D6C665A8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6"/>
            <a:ext cx="9144000" cy="9437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err="1"/>
              <a:t>Necroptosis</a:t>
            </a:r>
            <a:endParaRPr lang="cs-CZ" sz="28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FD9104-7210-41C7-8F86-4CB4EDDA6498}"/>
              </a:ext>
            </a:extLst>
          </p:cNvPr>
          <p:cNvSpPr/>
          <p:nvPr/>
        </p:nvSpPr>
        <p:spPr>
          <a:xfrm>
            <a:off x="80682" y="950260"/>
            <a:ext cx="407894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Necroptosis is regulated necrosis mediated by death receptors </a:t>
            </a:r>
          </a:p>
          <a:p>
            <a:endParaRPr lang="en-US" dirty="0"/>
          </a:p>
          <a:p>
            <a:r>
              <a:rPr lang="en-US" dirty="0"/>
              <a:t>This form of necrosis works against pathogen-mediated infections </a:t>
            </a:r>
          </a:p>
          <a:p>
            <a:endParaRPr lang="en-US" dirty="0"/>
          </a:p>
          <a:p>
            <a:r>
              <a:rPr lang="en-US" dirty="0"/>
              <a:t>Morphologically characterized by cell swelling followed by rupturing of the plasma membrane. </a:t>
            </a:r>
            <a:endParaRPr lang="cs-CZ" dirty="0"/>
          </a:p>
          <a:p>
            <a:endParaRPr lang="cs-CZ" dirty="0"/>
          </a:p>
          <a:p>
            <a:r>
              <a:rPr lang="en-US" dirty="0"/>
              <a:t>In the case of apoptosis, secretion of cytokines is absent or very less, while during </a:t>
            </a:r>
            <a:r>
              <a:rPr lang="en-US" b="1" dirty="0"/>
              <a:t>necroptosis</a:t>
            </a:r>
            <a:r>
              <a:rPr lang="en-US" dirty="0"/>
              <a:t>, it is a primal event leading to </a:t>
            </a:r>
            <a:r>
              <a:rPr lang="en-US" b="1" dirty="0"/>
              <a:t>robust inflammation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RIPK3 activates the formation of </a:t>
            </a:r>
            <a:r>
              <a:rPr lang="en-US" b="1" dirty="0"/>
              <a:t>inflammasome</a:t>
            </a:r>
            <a:r>
              <a:rPr lang="en-US" dirty="0"/>
              <a:t> which is formed in </a:t>
            </a:r>
            <a:r>
              <a:rPr lang="en-US" b="1" dirty="0"/>
              <a:t>response to cellular stress or microbial infection</a:t>
            </a:r>
            <a:r>
              <a:rPr lang="en-US" dirty="0"/>
              <a:t> to activate caspase-1 and caspase-11. Further, caspase-1 cleaves </a:t>
            </a:r>
            <a:r>
              <a:rPr lang="en-US" b="1" dirty="0"/>
              <a:t>IL-1β</a:t>
            </a:r>
            <a:r>
              <a:rPr lang="en-US" dirty="0"/>
              <a:t> into a mature form.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2B07757-69C4-44E7-8E80-786DE28DA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83" y="1107853"/>
            <a:ext cx="4884843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3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77FC7D-A267-44E8-B5C7-D6C665A8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5182"/>
            <a:ext cx="9144000" cy="9437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err="1"/>
              <a:t>Ferroptosis</a:t>
            </a:r>
            <a:endParaRPr lang="cs-CZ" sz="2800" b="1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68C3756-19FB-456A-BE30-92B775A17666}"/>
              </a:ext>
            </a:extLst>
          </p:cNvPr>
          <p:cNvSpPr/>
          <p:nvPr/>
        </p:nvSpPr>
        <p:spPr>
          <a:xfrm>
            <a:off x="0" y="1049795"/>
            <a:ext cx="92246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Ferroptosis is an iron- and ROS-dependent form of regulated cell death (RCD).</a:t>
            </a:r>
            <a:r>
              <a:rPr lang="cs-CZ" dirty="0"/>
              <a:t> </a:t>
            </a:r>
          </a:p>
          <a:p>
            <a:endParaRPr lang="cs-CZ" b="1" dirty="0"/>
          </a:p>
          <a:p>
            <a:r>
              <a:rPr lang="en-US" dirty="0"/>
              <a:t>Ferroptosis is induced by disruption of glutathione synthesis or inhibition of glutathione peroxidase 4, exacerbated by iron, and prevented by radical scavengers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en-US" dirty="0"/>
              <a:t>Ferroptosis terminates with mitochondrial dysfunction and toxic lipid peroxidation. </a:t>
            </a:r>
            <a:endParaRPr lang="cs-CZ" b="1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5A0A097-2E25-4E4F-BFB0-604F3FA919BF}"/>
              </a:ext>
            </a:extLst>
          </p:cNvPr>
          <p:cNvSpPr/>
          <p:nvPr/>
        </p:nvSpPr>
        <p:spPr>
          <a:xfrm>
            <a:off x="307041" y="5727086"/>
            <a:ext cx="8529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Lora"/>
              </a:rPr>
              <a:t>Misregulated</a:t>
            </a:r>
            <a:r>
              <a:rPr lang="en-US" dirty="0">
                <a:solidFill>
                  <a:srgbClr val="222222"/>
                </a:solidFill>
                <a:latin typeface="Lora"/>
              </a:rPr>
              <a:t> ferroptosis has been implicated in multiple physiological and pathological processes such as cancer cell death, tissue injury, and T-cell immunity.</a:t>
            </a:r>
            <a:endParaRPr lang="cs-CZ" dirty="0"/>
          </a:p>
        </p:txBody>
      </p:sp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C42CCA89-4763-4D3E-92F1-B368664C2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95" y="2994157"/>
            <a:ext cx="5010609" cy="25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0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NCaP cell death">
            <a:hlinkClick r:id="" action="ppaction://media"/>
            <a:extLst>
              <a:ext uri="{FF2B5EF4-FFF2-40B4-BE49-F238E27FC236}">
                <a16:creationId xmlns:a16="http://schemas.microsoft.com/office/drawing/2014/main" id="{B413728B-21A7-4993-8BEB-EA76B8A9D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7620"/>
            <a:ext cx="685038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6C6B1-0B19-4C90-B565-2423C49849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Resisting</a:t>
            </a:r>
            <a:r>
              <a:rPr lang="cs-CZ"/>
              <a:t> cell </a:t>
            </a:r>
            <a:r>
              <a:rPr lang="cs-CZ" err="1"/>
              <a:t>death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03DA35-4463-4EDC-90E7-6CC420F5A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Tumor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evolve</a:t>
            </a:r>
            <a:r>
              <a:rPr lang="cs-CZ" dirty="0"/>
              <a:t> a variety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strategies</a:t>
            </a:r>
            <a:r>
              <a:rPr lang="cs-CZ" dirty="0"/>
              <a:t> to limit cell </a:t>
            </a:r>
            <a:r>
              <a:rPr lang="cs-CZ" dirty="0" err="1"/>
              <a:t>death</a:t>
            </a:r>
            <a:r>
              <a:rPr lang="cs-CZ" dirty="0"/>
              <a:t>. Most </a:t>
            </a:r>
            <a:r>
              <a:rPr lang="cs-CZ" dirty="0" err="1"/>
              <a:t>known</a:t>
            </a:r>
            <a:r>
              <a:rPr lang="cs-CZ" dirty="0"/>
              <a:t> are:</a:t>
            </a:r>
          </a:p>
          <a:p>
            <a:pPr lvl="1"/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/>
              <a:t>p53</a:t>
            </a:r>
          </a:p>
          <a:p>
            <a:pPr lvl="1"/>
            <a:r>
              <a:rPr lang="cs-CZ" b="1" dirty="0" err="1"/>
              <a:t>increased</a:t>
            </a:r>
            <a:r>
              <a:rPr lang="cs-CZ" b="1" dirty="0"/>
              <a:t> </a:t>
            </a:r>
            <a:r>
              <a:rPr lang="cs-CZ" b="1" dirty="0" err="1"/>
              <a:t>expression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antiapoptotic</a:t>
            </a:r>
            <a:r>
              <a:rPr lang="cs-CZ" b="1" dirty="0"/>
              <a:t> </a:t>
            </a:r>
            <a:r>
              <a:rPr lang="cs-CZ" dirty="0" err="1"/>
              <a:t>regulators</a:t>
            </a:r>
            <a:r>
              <a:rPr lang="cs-CZ" dirty="0"/>
              <a:t> (Bcl-2, </a:t>
            </a:r>
            <a:r>
              <a:rPr lang="en-GB" dirty="0" err="1"/>
              <a:t>Bcl-xL</a:t>
            </a:r>
            <a:r>
              <a:rPr lang="cs-CZ" dirty="0"/>
              <a:t>) and </a:t>
            </a:r>
            <a:r>
              <a:rPr lang="cs-CZ" dirty="0" err="1"/>
              <a:t>survival</a:t>
            </a:r>
            <a:r>
              <a:rPr lang="cs-CZ" dirty="0"/>
              <a:t> </a:t>
            </a:r>
            <a:r>
              <a:rPr lang="cs-CZ" dirty="0" err="1"/>
              <a:t>signals</a:t>
            </a:r>
            <a:r>
              <a:rPr lang="cs-CZ" dirty="0"/>
              <a:t> (insulin-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; Igf1/2)</a:t>
            </a:r>
          </a:p>
          <a:p>
            <a:pPr lvl="1"/>
            <a:r>
              <a:rPr lang="en-GB" b="1" dirty="0"/>
              <a:t>downregulating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proapoptotic</a:t>
            </a:r>
            <a:r>
              <a:rPr lang="cs-CZ" b="1" dirty="0"/>
              <a:t> </a:t>
            </a:r>
            <a:r>
              <a:rPr lang="cs-CZ" dirty="0" err="1"/>
              <a:t>factors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Bax</a:t>
            </a:r>
            <a:r>
              <a:rPr lang="cs-CZ" dirty="0"/>
              <a:t>, </a:t>
            </a:r>
            <a:r>
              <a:rPr lang="cs-CZ" dirty="0" err="1"/>
              <a:t>Bim</a:t>
            </a:r>
            <a:r>
              <a:rPr lang="cs-CZ" dirty="0"/>
              <a:t>, Puma)</a:t>
            </a:r>
          </a:p>
          <a:p>
            <a:pPr lvl="1"/>
            <a:r>
              <a:rPr lang="cs-CZ" dirty="0" err="1"/>
              <a:t>opportunistic</a:t>
            </a:r>
            <a:r>
              <a:rPr lang="cs-CZ" dirty="0"/>
              <a:t> </a:t>
            </a:r>
            <a:r>
              <a:rPr lang="cs-CZ" dirty="0" err="1"/>
              <a:t>modes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behavior</a:t>
            </a:r>
            <a:r>
              <a:rPr lang="cs-CZ" dirty="0"/>
              <a:t> (cell </a:t>
            </a:r>
            <a:r>
              <a:rPr lang="cs-CZ" dirty="0" err="1"/>
              <a:t>fusion</a:t>
            </a:r>
            <a:r>
              <a:rPr lang="cs-CZ" dirty="0"/>
              <a:t>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895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op_resize_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920"/>
                  <p14:bmkLst>
                    <p14:bmk name="Záložka 1" time="30561.180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798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D6BE1-52A7-427A-8981-3A7750E87C1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Resisting</a:t>
            </a:r>
            <a:r>
              <a:rPr lang="cs-CZ"/>
              <a:t> cell </a:t>
            </a:r>
            <a:r>
              <a:rPr lang="cs-CZ" err="1"/>
              <a:t>death</a:t>
            </a:r>
            <a:endParaRPr lang="cs-CZ"/>
          </a:p>
        </p:txBody>
      </p:sp>
      <p:pic>
        <p:nvPicPr>
          <p:cNvPr id="4" name="Picture 2" descr="C:\Users\Balvan\Desktop\MPPP\03_09.jpg">
            <a:extLst>
              <a:ext uri="{FF2B5EF4-FFF2-40B4-BE49-F238E27FC236}">
                <a16:creationId xmlns:a16="http://schemas.microsoft.com/office/drawing/2014/main" id="{582661F1-8334-4B1E-BF15-6D7AC64128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821" y="3196871"/>
            <a:ext cx="6146110" cy="3216237"/>
          </a:xfr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A9F44E0-0AE7-4292-A83A-0CAB1D1C6767}"/>
              </a:ext>
            </a:extLst>
          </p:cNvPr>
          <p:cNvSpPr/>
          <p:nvPr/>
        </p:nvSpPr>
        <p:spPr>
          <a:xfrm>
            <a:off x="628650" y="1928985"/>
            <a:ext cx="8150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Chromosomal translocation associated with B-cell lymphoma</a:t>
            </a:r>
            <a:r>
              <a:rPr lang="cs-CZ" b="1" dirty="0"/>
              <a:t>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The Bcl-2 gene is translocated </a:t>
            </a:r>
            <a:r>
              <a:rPr lang="cs-CZ" dirty="0" err="1"/>
              <a:t>behind</a:t>
            </a:r>
            <a:r>
              <a:rPr lang="en-US" dirty="0"/>
              <a:t> a potent immunoglobulin gene promoter. Increased </a:t>
            </a:r>
            <a:r>
              <a:rPr lang="en-US" dirty="0" err="1"/>
              <a:t>expres</a:t>
            </a:r>
            <a:r>
              <a:rPr lang="cs-CZ" dirty="0" err="1"/>
              <a:t>sion</a:t>
            </a:r>
            <a:r>
              <a:rPr lang="en-US" dirty="0"/>
              <a:t> of Bcl-2 gene is associated with inhibition of apoptosis.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753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5E9AB-9714-46C7-B5AB-B1FC9F046D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Resistence to cell </a:t>
            </a:r>
            <a:r>
              <a:rPr lang="cs-CZ" dirty="0" err="1"/>
              <a:t>death</a:t>
            </a:r>
            <a:r>
              <a:rPr lang="cs-CZ" dirty="0"/>
              <a:t> - </a:t>
            </a:r>
            <a:r>
              <a:rPr lang="cs-CZ" dirty="0" err="1"/>
              <a:t>anoikis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FD2A59-39FE-4B29-AC61-FF393AE4F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373507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err="1"/>
              <a:t>Anoikis</a:t>
            </a:r>
            <a:r>
              <a:rPr lang="en-US"/>
              <a:t> is a form of programmed cell death that occurs in anchorage-dependent cells when they detach from the surrounding extracellular matrix</a:t>
            </a:r>
            <a:r>
              <a:rPr lang="cs-CZ"/>
              <a:t>.</a:t>
            </a:r>
          </a:p>
          <a:p>
            <a:r>
              <a:rPr lang="cs-CZ" err="1"/>
              <a:t>barrier</a:t>
            </a:r>
            <a:r>
              <a:rPr lang="cs-CZ"/>
              <a:t> to </a:t>
            </a:r>
            <a:r>
              <a:rPr lang="cs-CZ" err="1"/>
              <a:t>metastasis</a:t>
            </a:r>
            <a:endParaRPr lang="cs-CZ"/>
          </a:p>
          <a:p>
            <a:r>
              <a:rPr lang="en-US"/>
              <a:t>circulating tumor cells are </a:t>
            </a:r>
            <a:r>
              <a:rPr lang="en-US" err="1"/>
              <a:t>anoikis</a:t>
            </a:r>
            <a:r>
              <a:rPr lang="en-US"/>
              <a:t> resistant</a:t>
            </a:r>
            <a:endParaRPr lang="cs-CZ"/>
          </a:p>
          <a:p>
            <a:r>
              <a:rPr lang="en-US" err="1"/>
              <a:t>TrkB</a:t>
            </a:r>
            <a:r>
              <a:rPr lang="cs-CZ"/>
              <a:t> (</a:t>
            </a:r>
            <a:r>
              <a:rPr lang="cs-CZ" err="1"/>
              <a:t>neurotrophic</a:t>
            </a:r>
            <a:r>
              <a:rPr lang="cs-CZ"/>
              <a:t> receptor)</a:t>
            </a:r>
            <a:r>
              <a:rPr lang="en-US"/>
              <a:t> overexpression protects disseminated, circulating tumor cells from undergoing</a:t>
            </a:r>
            <a:r>
              <a:rPr lang="cs-CZ"/>
              <a:t> </a:t>
            </a:r>
            <a:r>
              <a:rPr lang="cs-CZ" err="1"/>
              <a:t>anoikis</a:t>
            </a:r>
            <a:r>
              <a:rPr lang="cs-CZ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2FCAE8-0DD2-4B03-9C93-9793A89F6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2066511"/>
            <a:ext cx="4191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8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03E03-F460-4A25-B446-D8C46B4F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27454" cy="106631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cs-CZ" err="1"/>
              <a:t>Resisting</a:t>
            </a:r>
            <a:r>
              <a:rPr lang="cs-CZ"/>
              <a:t> </a:t>
            </a:r>
            <a:r>
              <a:rPr lang="cs-CZ" err="1"/>
              <a:t>oncogene-induced</a:t>
            </a:r>
            <a:r>
              <a:rPr lang="cs-CZ"/>
              <a:t> senescence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E56602-EE44-4355-8118-A9568A4DC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1802296"/>
            <a:ext cx="4108174" cy="46747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Cellular senescence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en-US" dirty="0"/>
              <a:t>a </a:t>
            </a:r>
            <a:r>
              <a:rPr lang="en-US" dirty="0" err="1"/>
              <a:t>growth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US" dirty="0" err="1"/>
              <a:t>arrest</a:t>
            </a:r>
            <a:r>
              <a:rPr lang="en-US" dirty="0"/>
              <a:t> program that limits the lifespan of cells and prevents unlimited cell proliferation</a:t>
            </a:r>
            <a:r>
              <a:rPr lang="cs-CZ" dirty="0"/>
              <a:t>.</a:t>
            </a:r>
          </a:p>
          <a:p>
            <a:r>
              <a:rPr lang="en-US" dirty="0"/>
              <a:t>Certain mitogenic oncogenes or the loss of anti-mitogenic </a:t>
            </a:r>
            <a:r>
              <a:rPr lang="en-US" dirty="0" err="1"/>
              <a:t>tumour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US" dirty="0" err="1"/>
              <a:t>suppressor</a:t>
            </a:r>
            <a:r>
              <a:rPr lang="en-US" dirty="0"/>
              <a:t> genes</a:t>
            </a:r>
            <a:r>
              <a:rPr lang="cs-CZ" dirty="0"/>
              <a:t> </a:t>
            </a:r>
            <a:r>
              <a:rPr lang="en-US" dirty="0"/>
              <a:t>induce senescence. This is known as </a:t>
            </a:r>
            <a:r>
              <a:rPr lang="en-US" b="1" dirty="0"/>
              <a:t>oncogene-induced</a:t>
            </a:r>
            <a:r>
              <a:rPr lang="cs-CZ" b="1" dirty="0"/>
              <a:t> senescence</a:t>
            </a:r>
            <a:r>
              <a:rPr lang="cs-CZ" dirty="0"/>
              <a:t>.</a:t>
            </a:r>
          </a:p>
          <a:p>
            <a:r>
              <a:rPr lang="cs-CZ" dirty="0"/>
              <a:t>M</a:t>
            </a:r>
            <a:r>
              <a:rPr lang="en-US" dirty="0"/>
              <a:t>any </a:t>
            </a:r>
            <a:r>
              <a:rPr lang="cs-CZ" dirty="0" err="1"/>
              <a:t>cancer</a:t>
            </a:r>
            <a:r>
              <a:rPr lang="cs-CZ" dirty="0"/>
              <a:t> </a:t>
            </a:r>
            <a:r>
              <a:rPr lang="en-US" dirty="0"/>
              <a:t>cells either do not have fully active senescence programs or develop bypass mechanisms to regain proliferation capabilities</a:t>
            </a:r>
            <a:r>
              <a:rPr lang="cs-CZ" dirty="0"/>
              <a:t> (c-</a:t>
            </a:r>
            <a:r>
              <a:rPr lang="cs-CZ" dirty="0" err="1"/>
              <a:t>myc</a:t>
            </a:r>
            <a:r>
              <a:rPr lang="cs-CZ" dirty="0"/>
              <a:t> </a:t>
            </a:r>
            <a:r>
              <a:rPr lang="cs-CZ" dirty="0" err="1"/>
              <a:t>overexpression</a:t>
            </a:r>
            <a:r>
              <a:rPr lang="cs-CZ" dirty="0"/>
              <a:t>)</a:t>
            </a:r>
            <a:r>
              <a:rPr lang="en-US" dirty="0"/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D34FF1-9134-4947-BE75-3AD5B339C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2309298"/>
            <a:ext cx="4336774" cy="29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F870D-D3EB-4B6F-AD91-EE27EF14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4002985" cy="75982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000" b="1" err="1"/>
              <a:t>Hallmarks</a:t>
            </a:r>
            <a:r>
              <a:rPr lang="cs-CZ" sz="3000" b="1"/>
              <a:t> </a:t>
            </a:r>
            <a:r>
              <a:rPr lang="cs-CZ" sz="3000" b="1" err="1"/>
              <a:t>of</a:t>
            </a:r>
            <a:r>
              <a:rPr lang="cs-CZ" sz="3000" b="1"/>
              <a:t> </a:t>
            </a:r>
            <a:r>
              <a:rPr lang="cs-CZ" sz="3000" b="1" err="1"/>
              <a:t>cancer</a:t>
            </a:r>
            <a:endParaRPr lang="cs-CZ" sz="3000" b="1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18FC15-DD82-4FA5-B8D1-333A199CB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6853"/>
            <a:ext cx="4354167" cy="3988904"/>
          </a:xfrm>
        </p:spPr>
        <p:txBody>
          <a:bodyPr>
            <a:normAutofit fontScale="47500" lnSpcReduction="20000"/>
          </a:bodyPr>
          <a:lstStyle/>
          <a:p>
            <a:r>
              <a:rPr lang="cs-CZ"/>
              <a:t>C</a:t>
            </a:r>
            <a:r>
              <a:rPr lang="en-US" err="1"/>
              <a:t>ontinual</a:t>
            </a:r>
            <a:r>
              <a:rPr lang="en-US"/>
              <a:t> unregulated proliferation of cancer cells</a:t>
            </a:r>
            <a:r>
              <a:rPr lang="cs-CZ"/>
              <a:t> (</a:t>
            </a:r>
            <a:r>
              <a:rPr lang="cs-CZ" err="1"/>
              <a:t>sustaining</a:t>
            </a:r>
            <a:r>
              <a:rPr lang="cs-CZ"/>
              <a:t> </a:t>
            </a:r>
            <a:r>
              <a:rPr lang="cs-CZ" err="1"/>
              <a:t>proliferative</a:t>
            </a:r>
            <a:r>
              <a:rPr lang="cs-CZ"/>
              <a:t> </a:t>
            </a:r>
            <a:r>
              <a:rPr lang="cs-CZ" err="1"/>
              <a:t>signaling</a:t>
            </a:r>
            <a:r>
              <a:rPr lang="cs-CZ"/>
              <a:t> and </a:t>
            </a:r>
            <a:r>
              <a:rPr lang="cs-CZ" err="1"/>
              <a:t>evading</a:t>
            </a:r>
            <a:r>
              <a:rPr lang="cs-CZ"/>
              <a:t> </a:t>
            </a:r>
            <a:r>
              <a:rPr lang="cs-CZ" err="1"/>
              <a:t>growth</a:t>
            </a:r>
            <a:r>
              <a:rPr lang="cs-CZ"/>
              <a:t> </a:t>
            </a:r>
            <a:r>
              <a:rPr lang="cs-CZ" err="1"/>
              <a:t>suppressors</a:t>
            </a:r>
            <a:r>
              <a:rPr lang="cs-CZ"/>
              <a:t>)</a:t>
            </a:r>
          </a:p>
          <a:p>
            <a:r>
              <a:rPr lang="cs-CZ" err="1"/>
              <a:t>Replicative</a:t>
            </a:r>
            <a:r>
              <a:rPr lang="cs-CZ"/>
              <a:t> </a:t>
            </a:r>
            <a:r>
              <a:rPr lang="cs-CZ" err="1"/>
              <a:t>immortality</a:t>
            </a:r>
            <a:endParaRPr lang="cs-CZ"/>
          </a:p>
          <a:p>
            <a:r>
              <a:rPr lang="cs-CZ"/>
              <a:t>Genome instability</a:t>
            </a:r>
          </a:p>
          <a:p>
            <a:r>
              <a:rPr lang="cs-CZ" err="1"/>
              <a:t>Resisting</a:t>
            </a:r>
            <a:r>
              <a:rPr lang="cs-CZ"/>
              <a:t> cell </a:t>
            </a:r>
            <a:r>
              <a:rPr lang="cs-CZ" err="1"/>
              <a:t>death</a:t>
            </a:r>
            <a:r>
              <a:rPr lang="cs-CZ"/>
              <a:t> and senescence</a:t>
            </a:r>
          </a:p>
          <a:p>
            <a:r>
              <a:rPr lang="cs-CZ" err="1"/>
              <a:t>Inducing</a:t>
            </a:r>
            <a:r>
              <a:rPr lang="cs-CZ"/>
              <a:t> </a:t>
            </a:r>
            <a:r>
              <a:rPr lang="cs-CZ" err="1"/>
              <a:t>angiogenesis</a:t>
            </a:r>
            <a:endParaRPr lang="cs-CZ"/>
          </a:p>
          <a:p>
            <a:r>
              <a:rPr lang="cs-CZ" err="1"/>
              <a:t>Inflammation</a:t>
            </a:r>
            <a:endParaRPr lang="cs-CZ"/>
          </a:p>
          <a:p>
            <a:r>
              <a:rPr lang="cs-CZ" err="1"/>
              <a:t>Avoiding</a:t>
            </a:r>
            <a:r>
              <a:rPr lang="cs-CZ"/>
              <a:t> </a:t>
            </a:r>
            <a:r>
              <a:rPr lang="cs-CZ" err="1"/>
              <a:t>immune</a:t>
            </a:r>
            <a:r>
              <a:rPr lang="cs-CZ"/>
              <a:t> </a:t>
            </a:r>
            <a:r>
              <a:rPr lang="cs-CZ" err="1"/>
              <a:t>destruction</a:t>
            </a:r>
            <a:endParaRPr lang="cs-CZ"/>
          </a:p>
          <a:p>
            <a:r>
              <a:rPr lang="cs-CZ" err="1"/>
              <a:t>Altered</a:t>
            </a:r>
            <a:r>
              <a:rPr lang="cs-CZ"/>
              <a:t> </a:t>
            </a:r>
            <a:r>
              <a:rPr lang="cs-CZ" err="1"/>
              <a:t>metabolism</a:t>
            </a:r>
            <a:endParaRPr lang="cs-CZ"/>
          </a:p>
          <a:p>
            <a:r>
              <a:rPr lang="cs-CZ" err="1"/>
              <a:t>Invasion</a:t>
            </a:r>
            <a:r>
              <a:rPr lang="cs-CZ"/>
              <a:t> and </a:t>
            </a:r>
            <a:r>
              <a:rPr lang="cs-CZ" err="1"/>
              <a:t>metastasis</a:t>
            </a:r>
            <a:endParaRPr lang="cs-CZ"/>
          </a:p>
          <a:p>
            <a:endParaRPr lang="cs-CZ"/>
          </a:p>
          <a:p>
            <a:pPr marL="0" indent="0">
              <a:buNone/>
            </a:pP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All these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features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do not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have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newly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evolved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because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they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are part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physiological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processes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such as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embryogenesis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wound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healing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Cancer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cells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only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use these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processes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wrong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intensity,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time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, and place.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Cancer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disease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err="1">
                <a:solidFill>
                  <a:schemeClr val="accent5">
                    <a:lumMod val="50000"/>
                  </a:schemeClr>
                </a:solidFill>
              </a:rPr>
              <a:t>regulation</a:t>
            </a:r>
            <a:r>
              <a:rPr lang="cs-CZ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cs-CZ">
              <a:solidFill>
                <a:schemeClr val="accent5">
                  <a:lumMod val="50000"/>
                </a:schemeClr>
              </a:solidFill>
            </a:endParaRPr>
          </a:p>
          <a:p>
            <a:endParaRPr lang="cs-CZ"/>
          </a:p>
          <a:p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8FBA1685-7F6B-48B5-A4A8-9D4C325EB4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8991" y="1131094"/>
            <a:ext cx="3919830" cy="40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44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1BA0D-5D06-4493-B1F7-E0FD9AF4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0909"/>
            <a:ext cx="7886700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 err="1"/>
              <a:t>Inducing</a:t>
            </a:r>
            <a:r>
              <a:rPr lang="cs-CZ" dirty="0"/>
              <a:t> </a:t>
            </a:r>
            <a:r>
              <a:rPr lang="cs-CZ" dirty="0" err="1"/>
              <a:t>angiogenesis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8C4DA9-DC5B-48F0-8EE2-52A71B6A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70" y="1961321"/>
            <a:ext cx="3473567" cy="4147931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tissues</a:t>
            </a:r>
            <a:r>
              <a:rPr lang="cs-CZ" dirty="0"/>
              <a:t>, </a:t>
            </a:r>
            <a:r>
              <a:rPr lang="cs-CZ" dirty="0" err="1"/>
              <a:t>tumors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nutrients</a:t>
            </a:r>
            <a:r>
              <a:rPr lang="cs-CZ" dirty="0"/>
              <a:t> and oxygen.</a:t>
            </a:r>
          </a:p>
          <a:p>
            <a:r>
              <a:rPr lang="en-US" dirty="0"/>
              <a:t>T</a:t>
            </a:r>
            <a:r>
              <a:rPr lang="cs-CZ" dirty="0" err="1"/>
              <a:t>umor</a:t>
            </a:r>
            <a:r>
              <a:rPr lang="en-US" dirty="0"/>
              <a:t> without blood circulation grew to 1–2 mm</a:t>
            </a:r>
            <a:r>
              <a:rPr lang="en-US" baseline="30000" dirty="0"/>
              <a:t>3</a:t>
            </a:r>
            <a:r>
              <a:rPr lang="cs-CZ" dirty="0"/>
              <a:t>. </a:t>
            </a:r>
            <a:r>
              <a:rPr lang="en-US" dirty="0"/>
              <a:t>In the absence of vascular support, tumors may become necrotic</a:t>
            </a:r>
            <a:r>
              <a:rPr lang="cs-CZ" dirty="0"/>
              <a:t>.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U</a:t>
            </a:r>
            <a:r>
              <a:rPr lang="en-US" dirty="0"/>
              <a:t>p-regulation of the activity of angiogenic factors is not sufficient for angiogenesis of the neoplasm. Negative regulators of vessel growth need to be downregulated</a:t>
            </a:r>
            <a:r>
              <a:rPr lang="cs-CZ" dirty="0"/>
              <a:t>.</a:t>
            </a:r>
          </a:p>
          <a:p>
            <a:r>
              <a:rPr lang="cs-CZ" dirty="0"/>
              <a:t>N</a:t>
            </a:r>
            <a:r>
              <a:rPr lang="en-US" dirty="0" err="1"/>
              <a:t>ew</a:t>
            </a:r>
            <a:r>
              <a:rPr lang="en-US" dirty="0"/>
              <a:t> vessels enable invasion of tumor</a:t>
            </a:r>
            <a:r>
              <a:rPr lang="cs-CZ" dirty="0"/>
              <a:t> </a:t>
            </a:r>
            <a:r>
              <a:rPr lang="en-US" dirty="0"/>
              <a:t>cells into circulation and</a:t>
            </a:r>
            <a:r>
              <a:rPr lang="cs-CZ" dirty="0"/>
              <a:t> </a:t>
            </a:r>
            <a:r>
              <a:rPr lang="cs-CZ" dirty="0" err="1"/>
              <a:t>creation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distant</a:t>
            </a:r>
            <a:r>
              <a:rPr lang="cs-CZ" dirty="0"/>
              <a:t> </a:t>
            </a:r>
            <a:r>
              <a:rPr lang="cs-CZ" dirty="0" err="1"/>
              <a:t>metastases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6230B8-DC5E-4C83-8985-871C33BCD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60" y="2234381"/>
            <a:ext cx="4959365" cy="280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30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782A4-C9A8-4BEC-9DCE-E6349A466E1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Inducing</a:t>
            </a:r>
            <a:r>
              <a:rPr lang="cs-CZ"/>
              <a:t> </a:t>
            </a:r>
            <a:r>
              <a:rPr lang="cs-CZ" err="1"/>
              <a:t>angiogenesis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FA3A62-0772-46DB-8878-2D397099B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48069"/>
            <a:ext cx="3376613" cy="42288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innate</a:t>
            </a:r>
            <a:r>
              <a:rPr lang="cs-CZ" sz="1600" b="1" dirty="0"/>
              <a:t> </a:t>
            </a:r>
            <a:r>
              <a:rPr lang="cs-CZ" sz="1600" b="1" dirty="0" err="1"/>
              <a:t>immune</a:t>
            </a:r>
            <a:r>
              <a:rPr lang="cs-CZ" sz="1600" b="1" dirty="0"/>
              <a:t> </a:t>
            </a:r>
            <a:r>
              <a:rPr lang="cs-CZ" sz="1600" b="1" dirty="0" err="1"/>
              <a:t>system</a:t>
            </a:r>
            <a:r>
              <a:rPr lang="cs-CZ" sz="1600" b="1" dirty="0"/>
              <a:t> (</a:t>
            </a:r>
            <a:r>
              <a:rPr lang="cs-CZ" sz="1600" b="1" dirty="0" err="1"/>
              <a:t>macrophages</a:t>
            </a:r>
            <a:r>
              <a:rPr lang="cs-CZ" sz="1600" b="1" dirty="0"/>
              <a:t>, </a:t>
            </a:r>
            <a:r>
              <a:rPr lang="cs-CZ" sz="1600" b="1" dirty="0" err="1"/>
              <a:t>neutrophils</a:t>
            </a:r>
            <a:r>
              <a:rPr lang="cs-CZ" sz="1600" b="1" dirty="0"/>
              <a:t>, mast </a:t>
            </a:r>
            <a:r>
              <a:rPr lang="cs-CZ" sz="1600" b="1" dirty="0" err="1"/>
              <a:t>cells</a:t>
            </a:r>
            <a:r>
              <a:rPr lang="cs-CZ" sz="1600" b="1" dirty="0"/>
              <a:t>, and </a:t>
            </a:r>
            <a:r>
              <a:rPr lang="cs-CZ" sz="1600" b="1" dirty="0" err="1"/>
              <a:t>myeloid</a:t>
            </a:r>
            <a:r>
              <a:rPr lang="cs-CZ" sz="1600" b="1" dirty="0"/>
              <a:t> </a:t>
            </a:r>
            <a:r>
              <a:rPr lang="cs-CZ" sz="1600" b="1" dirty="0" err="1"/>
              <a:t>progenitors</a:t>
            </a:r>
            <a:r>
              <a:rPr lang="cs-CZ" sz="1600" b="1" dirty="0"/>
              <a:t>) </a:t>
            </a:r>
            <a:r>
              <a:rPr lang="cs-CZ" sz="1600" b="1" dirty="0" err="1"/>
              <a:t>can</a:t>
            </a:r>
            <a:r>
              <a:rPr lang="cs-CZ" sz="1600" b="1" dirty="0"/>
              <a:t> </a:t>
            </a:r>
            <a:r>
              <a:rPr lang="cs-CZ" sz="1600" b="1" dirty="0" err="1"/>
              <a:t>infiltrate</a:t>
            </a:r>
            <a:r>
              <a:rPr lang="cs-CZ" sz="1600" b="1" dirty="0"/>
              <a:t> </a:t>
            </a:r>
            <a:r>
              <a:rPr lang="cs-CZ" sz="1600" b="1" dirty="0" err="1"/>
              <a:t>premalignant</a:t>
            </a:r>
            <a:r>
              <a:rPr lang="cs-CZ" sz="1600" b="1" dirty="0"/>
              <a:t> </a:t>
            </a:r>
            <a:r>
              <a:rPr lang="cs-CZ" sz="1600" b="1" dirty="0" err="1"/>
              <a:t>lesions</a:t>
            </a:r>
            <a:r>
              <a:rPr lang="cs-CZ" sz="1600" b="1" dirty="0"/>
              <a:t> and </a:t>
            </a:r>
            <a:r>
              <a:rPr lang="cs-CZ" sz="1600" b="1" dirty="0" err="1"/>
              <a:t>contribute</a:t>
            </a:r>
            <a:r>
              <a:rPr lang="cs-CZ" sz="1600" b="1" dirty="0"/>
              <a:t> to tumor </a:t>
            </a:r>
            <a:r>
              <a:rPr lang="cs-CZ" sz="1600" b="1" dirty="0" err="1"/>
              <a:t>angiogenesis</a:t>
            </a:r>
            <a:r>
              <a:rPr lang="cs-CZ" sz="1600" b="1" dirty="0"/>
              <a:t>.</a:t>
            </a:r>
          </a:p>
        </p:txBody>
      </p:sp>
      <p:pic>
        <p:nvPicPr>
          <p:cNvPr id="5" name="Picture 6" descr="nrc1256-f2">
            <a:extLst>
              <a:ext uri="{FF2B5EF4-FFF2-40B4-BE49-F238E27FC236}">
                <a16:creationId xmlns:a16="http://schemas.microsoft.com/office/drawing/2014/main" id="{FEF11F52-02B8-4980-A4E1-176922D7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6787" y="1787148"/>
            <a:ext cx="4078563" cy="4819336"/>
          </a:xfrm>
          <a:prstGeom prst="rect">
            <a:avLst/>
          </a:prstGeom>
        </p:spPr>
      </p:pic>
      <p:pic>
        <p:nvPicPr>
          <p:cNvPr id="6" name="Obrázek 5" descr="Obsah obrázku kreslení, jídlo&#10;&#10;Popis byl vytvořen automaticky">
            <a:extLst>
              <a:ext uri="{FF2B5EF4-FFF2-40B4-BE49-F238E27FC236}">
                <a16:creationId xmlns:a16="http://schemas.microsoft.com/office/drawing/2014/main" id="{E21E89FA-1AA0-4499-A4B8-5895B8272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" y="3630706"/>
            <a:ext cx="4844550" cy="28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2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77FC4-6CDA-48BA-BC50-AF65646063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Inflammation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07E2AF-A86D-4513-BF4C-C745CD96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279962" cy="4351338"/>
          </a:xfrm>
        </p:spPr>
        <p:txBody>
          <a:bodyPr>
            <a:normAutofit/>
          </a:bodyPr>
          <a:lstStyle/>
          <a:p>
            <a:r>
              <a:rPr lang="cs-CZ" sz="1800" dirty="0" err="1"/>
              <a:t>There</a:t>
            </a:r>
            <a:r>
              <a:rPr lang="cs-CZ" sz="1800" dirty="0"/>
              <a:t> are </a:t>
            </a:r>
            <a:r>
              <a:rPr lang="cs-CZ" sz="1800" dirty="0" err="1"/>
              <a:t>important</a:t>
            </a:r>
            <a:r>
              <a:rPr lang="cs-CZ" sz="1800" dirty="0"/>
              <a:t> s</a:t>
            </a:r>
            <a:r>
              <a:rPr lang="en-US" sz="1800" dirty="0" err="1"/>
              <a:t>imilarities</a:t>
            </a:r>
            <a:r>
              <a:rPr lang="en-US" sz="1800" dirty="0"/>
              <a:t> between tumors and the inflammatory response associated with wound healing.</a:t>
            </a:r>
            <a:endParaRPr lang="cs-CZ" sz="1800" dirty="0"/>
          </a:p>
          <a:p>
            <a:r>
              <a:rPr lang="en-US" sz="1800" dirty="0"/>
              <a:t>“</a:t>
            </a:r>
            <a:r>
              <a:rPr lang="en-US" sz="1800" b="1" dirty="0"/>
              <a:t>Tumors: Wounds that do not heal</a:t>
            </a:r>
            <a:r>
              <a:rPr lang="en-US" sz="1800" dirty="0"/>
              <a:t>”</a:t>
            </a:r>
            <a:endParaRPr lang="cs-CZ" sz="1800" dirty="0"/>
          </a:p>
          <a:p>
            <a:r>
              <a:rPr lang="en-US" sz="1800" dirty="0"/>
              <a:t>Many cancers arise from sites of infection, chronic irritation and inflammation.</a:t>
            </a:r>
            <a:endParaRPr lang="cs-CZ" sz="1800" dirty="0"/>
          </a:p>
          <a:p>
            <a:r>
              <a:rPr lang="en-US" sz="1800" dirty="0"/>
              <a:t>Anti-inflammatory medications, such as aspirin or non-steroidal anti-inflammatory drugs, reduce the risk of cancer.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0F0EAF-BE0E-41CA-A0A7-589771928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40" y="1912513"/>
            <a:ext cx="4721177" cy="41775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5BF83DC-9011-43E8-9DEF-12153ECEC2C1}"/>
              </a:ext>
            </a:extLst>
          </p:cNvPr>
          <p:cNvSpPr txBox="1"/>
          <p:nvPr/>
        </p:nvSpPr>
        <p:spPr>
          <a:xfrm>
            <a:off x="5970493" y="607242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Celsus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9984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09CBB-2A64-4DA8-BDDD-F2F35E99756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Inflammation</a:t>
            </a:r>
            <a:r>
              <a:rPr lang="cs-CZ"/>
              <a:t> and obesity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F7C124-0D86-4722-B063-95A7D9DE6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0347"/>
            <a:ext cx="4367420" cy="409492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</a:t>
            </a:r>
            <a:r>
              <a:rPr lang="en-US" dirty="0"/>
              <a:t>s people become obese</a:t>
            </a:r>
            <a:r>
              <a:rPr lang="cs-CZ" dirty="0"/>
              <a:t> </a:t>
            </a:r>
            <a:r>
              <a:rPr lang="en-US" dirty="0"/>
              <a:t>more fat cells </a:t>
            </a:r>
            <a:r>
              <a:rPr lang="cs-CZ" dirty="0"/>
              <a:t>are </a:t>
            </a:r>
            <a:r>
              <a:rPr lang="en-US" dirty="0"/>
              <a:t>build up in their tissues</a:t>
            </a:r>
            <a:r>
              <a:rPr lang="cs-CZ" dirty="0"/>
              <a:t> and</a:t>
            </a:r>
            <a:r>
              <a:rPr lang="en-US" dirty="0"/>
              <a:t> macrophages</a:t>
            </a:r>
            <a:r>
              <a:rPr lang="cs-CZ" dirty="0"/>
              <a:t> </a:t>
            </a:r>
            <a:r>
              <a:rPr lang="en-US" dirty="0"/>
              <a:t>are </a:t>
            </a:r>
            <a:r>
              <a:rPr lang="cs-CZ" dirty="0" err="1"/>
              <a:t>recruited</a:t>
            </a:r>
            <a:r>
              <a:rPr lang="cs-CZ" dirty="0"/>
              <a:t> </a:t>
            </a:r>
            <a:r>
              <a:rPr lang="en-US" dirty="0"/>
              <a:t>to clear up dead fat cells.</a:t>
            </a:r>
            <a:r>
              <a:rPr lang="cs-CZ" dirty="0"/>
              <a:t> </a:t>
            </a:r>
            <a:r>
              <a:rPr lang="en-US" dirty="0"/>
              <a:t>The number of macrophages in obese fatty tissue can be substantial </a:t>
            </a:r>
            <a:r>
              <a:rPr lang="cs-CZ" dirty="0"/>
              <a:t>- </a:t>
            </a:r>
            <a:r>
              <a:rPr lang="cs-CZ" dirty="0" err="1"/>
              <a:t>four</a:t>
            </a:r>
            <a:r>
              <a:rPr lang="cs-CZ" dirty="0"/>
              <a:t> in 10 </a:t>
            </a:r>
            <a:r>
              <a:rPr lang="cs-CZ" dirty="0" err="1"/>
              <a:t>cells</a:t>
            </a:r>
            <a:r>
              <a:rPr lang="cs-CZ" dirty="0"/>
              <a:t>.</a:t>
            </a:r>
            <a:r>
              <a:rPr lang="en-US" dirty="0"/>
              <a:t> </a:t>
            </a:r>
          </a:p>
          <a:p>
            <a:r>
              <a:rPr lang="cs-CZ" dirty="0"/>
              <a:t>M</a:t>
            </a:r>
            <a:r>
              <a:rPr lang="en-US" dirty="0" err="1"/>
              <a:t>acrophages</a:t>
            </a:r>
            <a:r>
              <a:rPr lang="en-US" dirty="0"/>
              <a:t> release</a:t>
            </a:r>
            <a:r>
              <a:rPr lang="cs-CZ" dirty="0"/>
              <a:t> cocktail</a:t>
            </a:r>
            <a:r>
              <a:rPr lang="en-US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cytokines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trigger</a:t>
            </a:r>
            <a:r>
              <a:rPr lang="en-US" dirty="0"/>
              <a:t> chronic inflammation</a:t>
            </a:r>
            <a:r>
              <a:rPr lang="cs-CZ" dirty="0"/>
              <a:t>.</a:t>
            </a:r>
          </a:p>
          <a:p>
            <a:r>
              <a:rPr lang="cs-CZ" dirty="0"/>
              <a:t>O</a:t>
            </a:r>
            <a:r>
              <a:rPr lang="en-US" dirty="0" err="1"/>
              <a:t>bese</a:t>
            </a:r>
            <a:r>
              <a:rPr lang="en-US" dirty="0"/>
              <a:t> people tend to have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levels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inflammatory</a:t>
            </a:r>
            <a:r>
              <a:rPr lang="cs-CZ" dirty="0"/>
              <a:t> </a:t>
            </a:r>
            <a:r>
              <a:rPr lang="cs-CZ" dirty="0" err="1"/>
              <a:t>cytokines</a:t>
            </a:r>
            <a:r>
              <a:rPr lang="cs-CZ" dirty="0"/>
              <a:t> in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.</a:t>
            </a:r>
            <a:r>
              <a:rPr lang="en-US" dirty="0"/>
              <a:t> </a:t>
            </a:r>
            <a:endParaRPr lang="cs-CZ" dirty="0"/>
          </a:p>
          <a:p>
            <a:r>
              <a:rPr lang="en-US" b="1" dirty="0"/>
              <a:t>Fat isn’t just padding: it’s like another organ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0070C0"/>
                </a:solidFill>
              </a:rPr>
              <a:t>it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is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essentially</a:t>
            </a:r>
            <a:r>
              <a:rPr lang="cs-CZ" b="1" dirty="0">
                <a:solidFill>
                  <a:srgbClr val="0070C0"/>
                </a:solidFill>
              </a:rPr>
              <a:t> a </a:t>
            </a:r>
            <a:r>
              <a:rPr lang="cs-CZ" b="1" dirty="0" err="1">
                <a:solidFill>
                  <a:srgbClr val="0070C0"/>
                </a:solidFill>
              </a:rPr>
              <a:t>huge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gland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sending out biological information that affect the rest of body.</a:t>
            </a:r>
            <a:r>
              <a:rPr lang="cs-CZ" dirty="0"/>
              <a:t> </a:t>
            </a:r>
            <a:r>
              <a:rPr lang="cs-CZ" dirty="0" err="1"/>
              <a:t>Oestrogen</a:t>
            </a:r>
            <a:r>
              <a:rPr lang="cs-CZ" dirty="0"/>
              <a:t> and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produced</a:t>
            </a:r>
            <a:r>
              <a:rPr lang="cs-CZ" dirty="0"/>
              <a:t> by fat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.</a:t>
            </a:r>
            <a:endParaRPr lang="en-US" b="1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83AF92-6CE6-4DE2-8704-DC40A4E82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20" y="1861289"/>
            <a:ext cx="3816692" cy="421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93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77310-DE5E-401C-A580-3DB151516DF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Evading</a:t>
            </a:r>
            <a:r>
              <a:rPr lang="cs-CZ"/>
              <a:t> </a:t>
            </a:r>
            <a:r>
              <a:rPr lang="cs-CZ" err="1"/>
              <a:t>immune</a:t>
            </a:r>
            <a:r>
              <a:rPr lang="cs-CZ"/>
              <a:t> </a:t>
            </a:r>
            <a:r>
              <a:rPr lang="cs-CZ" err="1"/>
              <a:t>destruction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C35725-55EC-46F2-A033-0A7237454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46" y="2125663"/>
            <a:ext cx="4009611" cy="4367902"/>
          </a:xfrm>
        </p:spPr>
        <p:txBody>
          <a:bodyPr>
            <a:normAutofit fontScale="62500" lnSpcReduction="20000"/>
          </a:bodyPr>
          <a:lstStyle/>
          <a:p>
            <a:r>
              <a:rPr lang="cs-CZ" b="1" err="1"/>
              <a:t>Defective</a:t>
            </a:r>
            <a:r>
              <a:rPr lang="cs-CZ" b="1"/>
              <a:t> antigen </a:t>
            </a:r>
            <a:r>
              <a:rPr lang="cs-CZ" b="1" err="1"/>
              <a:t>presentation</a:t>
            </a:r>
            <a:r>
              <a:rPr lang="cs-CZ" b="1"/>
              <a:t> </a:t>
            </a:r>
            <a:r>
              <a:rPr lang="cs-CZ" err="1"/>
              <a:t>due</a:t>
            </a:r>
            <a:r>
              <a:rPr lang="cs-CZ"/>
              <a:t> to </a:t>
            </a:r>
            <a:r>
              <a:rPr lang="cs-CZ" err="1"/>
              <a:t>down-modulating</a:t>
            </a:r>
            <a:r>
              <a:rPr lang="cs-CZ"/>
              <a:t> antigen </a:t>
            </a:r>
            <a:r>
              <a:rPr lang="cs-CZ" err="1"/>
              <a:t>presenting</a:t>
            </a:r>
            <a:r>
              <a:rPr lang="cs-CZ"/>
              <a:t> </a:t>
            </a:r>
            <a:r>
              <a:rPr lang="cs-CZ" err="1"/>
              <a:t>machinery</a:t>
            </a:r>
            <a:r>
              <a:rPr lang="cs-CZ"/>
              <a:t> (↓ major </a:t>
            </a:r>
            <a:r>
              <a:rPr lang="cs-CZ" err="1"/>
              <a:t>histocompatibility</a:t>
            </a:r>
            <a:r>
              <a:rPr lang="cs-CZ"/>
              <a:t> </a:t>
            </a:r>
            <a:r>
              <a:rPr lang="cs-CZ" err="1"/>
              <a:t>complex</a:t>
            </a:r>
            <a:r>
              <a:rPr lang="cs-CZ"/>
              <a:t>, MHC)</a:t>
            </a:r>
          </a:p>
          <a:p>
            <a:r>
              <a:rPr lang="cs-CZ" b="1"/>
              <a:t>I</a:t>
            </a:r>
            <a:r>
              <a:rPr lang="en-US" b="1" err="1"/>
              <a:t>mmune</a:t>
            </a:r>
            <a:r>
              <a:rPr lang="en-US" b="1"/>
              <a:t> suppression </a:t>
            </a:r>
            <a:r>
              <a:rPr lang="en-US"/>
              <a:t>in the tumor microenvironment, mediated by CD4+CD25+ FoxP3+ regulatory T cells (</a:t>
            </a:r>
            <a:r>
              <a:rPr lang="en-US" b="1" err="1"/>
              <a:t>Tregs</a:t>
            </a:r>
            <a:r>
              <a:rPr lang="en-US"/>
              <a:t>), or other types of suppressive cells</a:t>
            </a:r>
            <a:r>
              <a:rPr lang="cs-CZ"/>
              <a:t>.</a:t>
            </a:r>
          </a:p>
          <a:p>
            <a:r>
              <a:rPr lang="cs-CZ" b="1" err="1"/>
              <a:t>Paralyzing</a:t>
            </a:r>
            <a:r>
              <a:rPr lang="cs-CZ" b="1"/>
              <a:t> </a:t>
            </a:r>
            <a:r>
              <a:rPr lang="cs-CZ" b="1" err="1"/>
              <a:t>cytotoxic</a:t>
            </a:r>
            <a:r>
              <a:rPr lang="cs-CZ" b="1"/>
              <a:t> T </a:t>
            </a:r>
            <a:r>
              <a:rPr lang="cs-CZ" b="1" err="1"/>
              <a:t>lymphocytes</a:t>
            </a:r>
            <a:r>
              <a:rPr lang="cs-CZ" b="1"/>
              <a:t> (</a:t>
            </a:r>
            <a:r>
              <a:rPr lang="cs-CZ" b="1" err="1"/>
              <a:t>CTLs</a:t>
            </a:r>
            <a:r>
              <a:rPr lang="cs-CZ" b="1"/>
              <a:t>)</a:t>
            </a:r>
            <a:r>
              <a:rPr lang="cs-CZ"/>
              <a:t> </a:t>
            </a:r>
            <a:r>
              <a:rPr lang="cs-CZ" b="1"/>
              <a:t>and natural </a:t>
            </a:r>
            <a:r>
              <a:rPr lang="cs-CZ" b="1" err="1"/>
              <a:t>killer</a:t>
            </a:r>
            <a:r>
              <a:rPr lang="cs-CZ" b="1"/>
              <a:t> (NK) </a:t>
            </a:r>
            <a:r>
              <a:rPr lang="cs-CZ" b="1" err="1"/>
              <a:t>cells</a:t>
            </a:r>
            <a:r>
              <a:rPr lang="cs-CZ"/>
              <a:t> </a:t>
            </a:r>
            <a:r>
              <a:rPr lang="en-US"/>
              <a:t>via production of immune suppressive cytokines</a:t>
            </a:r>
            <a:r>
              <a:rPr lang="cs-CZ"/>
              <a:t> (b</a:t>
            </a:r>
            <a:r>
              <a:rPr lang="en-US"/>
              <a:t>y the cancer cells or by the non-cancerous cells in the tumor microenvironment</a:t>
            </a:r>
            <a:r>
              <a:rPr lang="cs-CZ"/>
              <a:t>)</a:t>
            </a:r>
            <a:r>
              <a:rPr lang="en-US"/>
              <a:t>. TGF-β is a chief mediator of this a</a:t>
            </a:r>
            <a:r>
              <a:rPr lang="cs-CZ"/>
              <a:t>c</a:t>
            </a:r>
            <a:r>
              <a:rPr lang="en-US" err="1"/>
              <a:t>tivity</a:t>
            </a:r>
            <a:r>
              <a:rPr lang="cs-CZ"/>
              <a:t>.</a:t>
            </a:r>
          </a:p>
          <a:p>
            <a:r>
              <a:rPr lang="cs-CZ" b="1"/>
              <a:t>D</a:t>
            </a:r>
            <a:r>
              <a:rPr lang="en-US" b="1"/>
              <a:t>own regulation of death receptors </a:t>
            </a:r>
            <a:r>
              <a:rPr lang="en-US"/>
              <a:t>prevents death ligand-mediated killing of tumor cells by both CTLs and NK</a:t>
            </a:r>
            <a:r>
              <a:rPr lang="cs-CZ"/>
              <a:t> </a:t>
            </a:r>
            <a:r>
              <a:rPr lang="en-US"/>
              <a:t>cells</a:t>
            </a:r>
            <a:r>
              <a:rPr lang="cs-CZ"/>
              <a:t>.</a:t>
            </a:r>
          </a:p>
          <a:p>
            <a:endParaRPr lang="cs-CZ" b="1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5901EF-EAB5-4843-B879-BD1043293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5" y="2351140"/>
            <a:ext cx="4378178" cy="302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7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3FDA6-69B3-4F72-BB30-8A19B8FC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227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cs-CZ" b="1"/>
            </a:br>
            <a:r>
              <a:rPr lang="en-US" b="1"/>
              <a:t>Cancer Neoantigens: A Promising Source of Immunogens for Cancer Immunotherapy</a:t>
            </a:r>
            <a:br>
              <a:rPr lang="en-US" b="1"/>
            </a:b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303E1B-B6B4-427F-B325-AADB2705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3190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Somatic mutations in tumor genes</a:t>
            </a:r>
            <a:r>
              <a:rPr lang="cs-CZ"/>
              <a:t> </a:t>
            </a:r>
            <a:r>
              <a:rPr lang="en-US"/>
              <a:t>could </a:t>
            </a:r>
            <a:r>
              <a:rPr lang="cs-CZ" err="1"/>
              <a:t>be</a:t>
            </a:r>
            <a:r>
              <a:rPr lang="cs-CZ"/>
              <a:t> </a:t>
            </a:r>
            <a:r>
              <a:rPr lang="cs-CZ" err="1"/>
              <a:t>reflected</a:t>
            </a:r>
            <a:r>
              <a:rPr lang="cs-CZ"/>
              <a:t> i</a:t>
            </a:r>
            <a:r>
              <a:rPr lang="en-US"/>
              <a:t>n proteins. </a:t>
            </a:r>
            <a:r>
              <a:rPr lang="cs-CZ"/>
              <a:t>M</a:t>
            </a:r>
            <a:r>
              <a:rPr lang="en-US" err="1"/>
              <a:t>issense</a:t>
            </a:r>
            <a:r>
              <a:rPr lang="en-US"/>
              <a:t> or frameshift</a:t>
            </a:r>
            <a:r>
              <a:rPr lang="cs-CZ"/>
              <a:t> </a:t>
            </a:r>
            <a:r>
              <a:rPr lang="en-US"/>
              <a:t>mutation has the potential to generate </a:t>
            </a:r>
            <a:r>
              <a:rPr lang="en-US" b="1"/>
              <a:t>tumor-specific antigens</a:t>
            </a:r>
            <a:r>
              <a:rPr lang="en-US"/>
              <a:t> (TSAs), which are theoretically recognized as “non-self” by the host immune system. </a:t>
            </a:r>
            <a:endParaRPr lang="cs-CZ"/>
          </a:p>
          <a:p>
            <a:r>
              <a:rPr lang="en-US"/>
              <a:t>TSAs, also known as “</a:t>
            </a:r>
            <a:r>
              <a:rPr lang="en-US" b="1"/>
              <a:t>cancer neoantigens</a:t>
            </a:r>
            <a:r>
              <a:rPr lang="en-US"/>
              <a:t>”, have the potential to be utilized as biomarkers predicting clinical responses to immunotherapy and outcomes, as well as serving as targets for immunotherapy</a:t>
            </a:r>
            <a:r>
              <a:rPr lang="cs-CZ"/>
              <a:t>.</a:t>
            </a:r>
          </a:p>
          <a:p>
            <a:r>
              <a:rPr lang="cs-CZ" err="1"/>
              <a:t>Neoantigens</a:t>
            </a:r>
            <a:r>
              <a:rPr lang="en-US"/>
              <a:t> are also expressed by fetal organs. Older fetal organs (21 weeks) and adult organs do not express an immunogenic</a:t>
            </a:r>
            <a:r>
              <a:rPr lang="cs-CZ"/>
              <a:t> </a:t>
            </a:r>
            <a:r>
              <a:rPr lang="cs-CZ" err="1"/>
              <a:t>neoantigens</a:t>
            </a:r>
            <a:r>
              <a:rPr lang="en-US"/>
              <a:t>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596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4E95B-150E-4277-BFB5-9D28F200CB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sz="4000" dirty="0" err="1">
                <a:latin typeface="+mn-lt"/>
              </a:rPr>
              <a:t>Oncological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trogocytosis</a:t>
            </a:r>
            <a:r>
              <a:rPr lang="cs-CZ" sz="4000" dirty="0">
                <a:latin typeface="+mn-lt"/>
              </a:rPr>
              <a:t> - </a:t>
            </a:r>
            <a:r>
              <a:rPr lang="cs-CZ" sz="4000" dirty="0" err="1">
                <a:latin typeface="+mn-lt"/>
              </a:rPr>
              <a:t>the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way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how</a:t>
            </a:r>
            <a:r>
              <a:rPr lang="cs-CZ" sz="4000" dirty="0">
                <a:latin typeface="+mn-lt"/>
              </a:rPr>
              <a:t> to </a:t>
            </a:r>
            <a:r>
              <a:rPr lang="cs-CZ" sz="4000" dirty="0" err="1">
                <a:latin typeface="+mn-lt"/>
              </a:rPr>
              <a:t>get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rid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of</a:t>
            </a:r>
            <a:r>
              <a:rPr lang="cs-CZ" sz="4000" dirty="0">
                <a:latin typeface="+mn-lt"/>
              </a:rPr>
              <a:t> </a:t>
            </a:r>
            <a:r>
              <a:rPr lang="cs-CZ" sz="4000" dirty="0" err="1">
                <a:latin typeface="+mn-lt"/>
              </a:rPr>
              <a:t>antigens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608EF7-5D9D-4743-8B0C-7CDDC068B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1799703"/>
          </a:xfrm>
        </p:spPr>
        <p:txBody>
          <a:bodyPr>
            <a:normAutofit fontScale="92500" lnSpcReduction="20000"/>
          </a:bodyPr>
          <a:lstStyle/>
          <a:p>
            <a:r>
              <a:rPr lang="cs-CZ"/>
              <a:t>I</a:t>
            </a:r>
            <a:r>
              <a:rPr lang="en-US" err="1"/>
              <a:t>ntercellular</a:t>
            </a:r>
            <a:r>
              <a:rPr lang="en-US"/>
              <a:t> exchange of intact membrane patches</a:t>
            </a:r>
            <a:r>
              <a:rPr lang="cs-CZ"/>
              <a:t>.</a:t>
            </a:r>
          </a:p>
          <a:p>
            <a:r>
              <a:rPr lang="en-US"/>
              <a:t>Exchange of membrane molecules/antigens</a:t>
            </a:r>
            <a:r>
              <a:rPr lang="cs-CZ"/>
              <a:t>.</a:t>
            </a:r>
            <a:r>
              <a:rPr lang="en-US"/>
              <a:t> </a:t>
            </a:r>
            <a:endParaRPr lang="cs-CZ"/>
          </a:p>
          <a:p>
            <a:r>
              <a:rPr lang="cs-CZ"/>
              <a:t>H</a:t>
            </a:r>
            <a:r>
              <a:rPr lang="en-US" err="1"/>
              <a:t>uman</a:t>
            </a:r>
            <a:r>
              <a:rPr lang="en-US"/>
              <a:t> epidermal growth factor receptor 2 (HER2) could be transferred from cancer cells to monocytes via </a:t>
            </a:r>
            <a:r>
              <a:rPr lang="en-US" err="1"/>
              <a:t>trogocytosis</a:t>
            </a:r>
            <a:endParaRPr lang="cs-CZ"/>
          </a:p>
        </p:txBody>
      </p:sp>
      <p:pic>
        <p:nvPicPr>
          <p:cNvPr id="4" name="Picture 2" descr="C:\Users\Balvan\Desktop\MPPP\Image_Mary.jpg">
            <a:extLst>
              <a:ext uri="{FF2B5EF4-FFF2-40B4-BE49-F238E27FC236}">
                <a16:creationId xmlns:a16="http://schemas.microsoft.com/office/drawing/2014/main" id="{B87C4312-40C4-4B37-991A-37F37384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25328"/>
            <a:ext cx="5443813" cy="274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260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C2E0E-8442-42DC-BDF7-6424E231427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Altered</a:t>
            </a:r>
            <a:r>
              <a:rPr lang="cs-CZ"/>
              <a:t> </a:t>
            </a:r>
            <a:r>
              <a:rPr lang="cs-CZ" err="1"/>
              <a:t>metabolism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28A3A7-EB77-4358-8C80-271D39432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en-US" dirty="0"/>
              <a:t>he ability to acquire necessary nutrients from 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/>
              <a:t>nutrient-poor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glucosis</a:t>
            </a:r>
            <a:r>
              <a:rPr lang="cs-CZ" dirty="0"/>
              <a:t>) and</a:t>
            </a:r>
            <a:r>
              <a:rPr lang="en-US" dirty="0"/>
              <a:t> </a:t>
            </a:r>
            <a:r>
              <a:rPr lang="cs-CZ" dirty="0" err="1"/>
              <a:t>hostile</a:t>
            </a:r>
            <a:r>
              <a:rPr lang="cs-CZ" dirty="0"/>
              <a:t> (</a:t>
            </a:r>
            <a:r>
              <a:rPr lang="cs-CZ" dirty="0" err="1"/>
              <a:t>hypoxia</a:t>
            </a:r>
            <a:r>
              <a:rPr lang="cs-CZ" dirty="0"/>
              <a:t>, </a:t>
            </a:r>
            <a:r>
              <a:rPr lang="cs-CZ" dirty="0" err="1"/>
              <a:t>oxidative</a:t>
            </a:r>
            <a:r>
              <a:rPr lang="cs-CZ" dirty="0"/>
              <a:t> stress) </a:t>
            </a:r>
            <a:r>
              <a:rPr lang="en-US" dirty="0"/>
              <a:t>environment and utilize these nutrients to maintain viability and build new biomass.</a:t>
            </a:r>
            <a:endParaRPr lang="cs-CZ" dirty="0"/>
          </a:p>
          <a:p>
            <a:r>
              <a:rPr lang="cs-CZ" dirty="0"/>
              <a:t>C</a:t>
            </a:r>
            <a:r>
              <a:rPr lang="en-US" dirty="0" err="1"/>
              <a:t>ancer</a:t>
            </a:r>
            <a:r>
              <a:rPr lang="en-US" dirty="0"/>
              <a:t>-associated metabolic reprogramming have profound effects on gene expression, cellular differentiation, and the tumor microenvironment.</a:t>
            </a:r>
            <a:endParaRPr lang="cs-CZ" dirty="0"/>
          </a:p>
          <a:p>
            <a:r>
              <a:rPr lang="en-US" dirty="0"/>
              <a:t>These adaptations involve an ability to access normally inaccessible nutrient sources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870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2947B-5C95-4633-ADBA-933C39A0F9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Hallmarks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cancer</a:t>
            </a:r>
            <a:r>
              <a:rPr lang="cs-CZ"/>
              <a:t> </a:t>
            </a:r>
            <a:r>
              <a:rPr lang="cs-CZ" err="1"/>
              <a:t>metabolism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1CB2CD-8B9F-45CD-A12E-11BA6D03F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2438400"/>
            <a:ext cx="3988903" cy="39624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arenBoth"/>
            </a:pPr>
            <a:r>
              <a:rPr lang="cs-CZ" err="1"/>
              <a:t>deregulated</a:t>
            </a:r>
            <a:r>
              <a:rPr lang="cs-CZ"/>
              <a:t> </a:t>
            </a:r>
            <a:r>
              <a:rPr lang="cs-CZ" err="1"/>
              <a:t>uptake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glucose</a:t>
            </a:r>
            <a:r>
              <a:rPr lang="cs-CZ"/>
              <a:t> and </a:t>
            </a:r>
            <a:r>
              <a:rPr lang="cs-CZ" err="1"/>
              <a:t>amino</a:t>
            </a:r>
            <a:r>
              <a:rPr lang="cs-CZ"/>
              <a:t> </a:t>
            </a:r>
            <a:r>
              <a:rPr lang="cs-CZ" err="1"/>
              <a:t>acids</a:t>
            </a:r>
            <a:endParaRPr lang="cs-CZ"/>
          </a:p>
          <a:p>
            <a:pPr marL="514350" indent="-514350">
              <a:buAutoNum type="arabicParenBoth"/>
            </a:pPr>
            <a:r>
              <a:rPr lang="cs-CZ"/>
              <a:t>use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opportunistic</a:t>
            </a:r>
            <a:r>
              <a:rPr lang="cs-CZ"/>
              <a:t> </a:t>
            </a:r>
            <a:r>
              <a:rPr lang="cs-CZ" err="1"/>
              <a:t>modes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nutrient </a:t>
            </a:r>
            <a:r>
              <a:rPr lang="cs-CZ" err="1"/>
              <a:t>acquisition</a:t>
            </a:r>
            <a:endParaRPr lang="cs-CZ"/>
          </a:p>
          <a:p>
            <a:pPr marL="514350" indent="-514350">
              <a:buAutoNum type="arabicParenBoth"/>
            </a:pPr>
            <a:r>
              <a:rPr lang="cs-CZ"/>
              <a:t>use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glycolysis</a:t>
            </a:r>
            <a:r>
              <a:rPr lang="cs-CZ"/>
              <a:t>/TCA </a:t>
            </a:r>
            <a:r>
              <a:rPr lang="cs-CZ" err="1"/>
              <a:t>cycle</a:t>
            </a:r>
            <a:r>
              <a:rPr lang="cs-CZ"/>
              <a:t> </a:t>
            </a:r>
            <a:r>
              <a:rPr lang="cs-CZ" err="1"/>
              <a:t>intermediates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biosynthesis</a:t>
            </a:r>
            <a:r>
              <a:rPr lang="cs-CZ"/>
              <a:t> and NADPH </a:t>
            </a:r>
            <a:r>
              <a:rPr lang="cs-CZ" err="1"/>
              <a:t>production</a:t>
            </a:r>
            <a:endParaRPr lang="cs-CZ"/>
          </a:p>
          <a:p>
            <a:pPr marL="514350" indent="-514350">
              <a:buAutoNum type="arabicParenBoth"/>
            </a:pPr>
            <a:r>
              <a:rPr lang="cs-CZ" err="1"/>
              <a:t>increased</a:t>
            </a:r>
            <a:r>
              <a:rPr lang="cs-CZ"/>
              <a:t> </a:t>
            </a:r>
            <a:r>
              <a:rPr lang="cs-CZ" err="1"/>
              <a:t>demand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nitrogen</a:t>
            </a:r>
            <a:endParaRPr lang="cs-CZ"/>
          </a:p>
          <a:p>
            <a:pPr marL="514350" indent="-514350">
              <a:buAutoNum type="arabicParenBoth"/>
            </a:pPr>
            <a:r>
              <a:rPr lang="cs-CZ" err="1"/>
              <a:t>alterations</a:t>
            </a:r>
            <a:r>
              <a:rPr lang="cs-CZ"/>
              <a:t> in metabolite-</a:t>
            </a:r>
            <a:r>
              <a:rPr lang="cs-CZ" err="1"/>
              <a:t>driven</a:t>
            </a:r>
            <a:r>
              <a:rPr lang="cs-CZ"/>
              <a:t> gene </a:t>
            </a:r>
            <a:r>
              <a:rPr lang="cs-CZ" err="1"/>
              <a:t>regulation</a:t>
            </a:r>
            <a:r>
              <a:rPr lang="cs-CZ"/>
              <a:t> </a:t>
            </a:r>
            <a:r>
              <a:rPr lang="cs-CZ" sz="2000"/>
              <a:t>– </a:t>
            </a:r>
            <a:r>
              <a:rPr lang="cs-CZ" sz="2000" err="1"/>
              <a:t>metabolites</a:t>
            </a:r>
            <a:r>
              <a:rPr lang="cs-CZ" sz="2000"/>
              <a:t> influence </a:t>
            </a:r>
            <a:r>
              <a:rPr lang="cs-CZ" sz="2000" err="1"/>
              <a:t>enzymes</a:t>
            </a:r>
            <a:r>
              <a:rPr lang="cs-CZ" sz="2000"/>
              <a:t> </a:t>
            </a:r>
            <a:r>
              <a:rPr lang="cs-CZ" sz="2000" err="1"/>
              <a:t>involved</a:t>
            </a:r>
            <a:r>
              <a:rPr lang="cs-CZ" sz="2000"/>
              <a:t> in </a:t>
            </a:r>
            <a:r>
              <a:rPr lang="cs-CZ" sz="2000" err="1"/>
              <a:t>deposition</a:t>
            </a:r>
            <a:r>
              <a:rPr lang="cs-CZ" sz="2000"/>
              <a:t> and </a:t>
            </a:r>
            <a:r>
              <a:rPr lang="cs-CZ" sz="2000" err="1"/>
              <a:t>removal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epigenetic</a:t>
            </a:r>
            <a:r>
              <a:rPr lang="cs-CZ" sz="2000"/>
              <a:t> </a:t>
            </a:r>
            <a:r>
              <a:rPr lang="cs-CZ" sz="2000" err="1"/>
              <a:t>marks</a:t>
            </a:r>
            <a:r>
              <a:rPr lang="cs-CZ"/>
              <a:t>.</a:t>
            </a:r>
          </a:p>
          <a:p>
            <a:pPr marL="514350" indent="-514350">
              <a:buAutoNum type="arabicParenBoth"/>
            </a:pPr>
            <a:r>
              <a:rPr lang="cs-CZ" err="1"/>
              <a:t>metabolic</a:t>
            </a:r>
            <a:r>
              <a:rPr lang="cs-CZ"/>
              <a:t> </a:t>
            </a:r>
            <a:r>
              <a:rPr lang="cs-CZ" err="1"/>
              <a:t>interactions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microenvironment</a:t>
            </a:r>
            <a:r>
              <a:rPr lang="cs-CZ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FF2901-04CE-4291-996F-D3567B9E2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24" y="2205460"/>
            <a:ext cx="3838762" cy="36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35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43BA8-64D3-4E6B-A1F9-70B65C078D8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Altered</a:t>
            </a:r>
            <a:r>
              <a:rPr lang="cs-CZ"/>
              <a:t> </a:t>
            </a:r>
            <a:r>
              <a:rPr lang="cs-CZ" err="1"/>
              <a:t>metabolism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0568F3-B3C6-41BA-AF9B-87C4F4037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3850585" cy="376679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Two principal nutrients that support survival and biosynthesis are </a:t>
            </a:r>
            <a:r>
              <a:rPr lang="en-US" b="1" dirty="0"/>
              <a:t>glucose</a:t>
            </a:r>
            <a:r>
              <a:rPr lang="en-US" dirty="0"/>
              <a:t> and </a:t>
            </a:r>
            <a:r>
              <a:rPr lang="en-US" b="1" dirty="0"/>
              <a:t>glutamine</a:t>
            </a:r>
            <a:r>
              <a:rPr lang="en-US" dirty="0"/>
              <a:t>. </a:t>
            </a:r>
            <a:endParaRPr lang="cs-CZ" dirty="0"/>
          </a:p>
          <a:p>
            <a:r>
              <a:rPr lang="cs-CZ" dirty="0"/>
              <a:t>G</a:t>
            </a:r>
            <a:r>
              <a:rPr lang="en-US" dirty="0" err="1"/>
              <a:t>lutamine</a:t>
            </a:r>
            <a:r>
              <a:rPr lang="en-US" dirty="0"/>
              <a:t> provides the nitrogen required for the biosynthesis of purine and pyrimidine nucleotides</a:t>
            </a:r>
            <a:r>
              <a:rPr lang="cs-CZ" dirty="0"/>
              <a:t> </a:t>
            </a:r>
            <a:r>
              <a:rPr lang="en-US" dirty="0"/>
              <a:t>and nonessential amino acids.</a:t>
            </a:r>
            <a:endParaRPr lang="cs-CZ" dirty="0"/>
          </a:p>
          <a:p>
            <a:r>
              <a:rPr lang="cs-CZ" b="1" dirty="0" err="1"/>
              <a:t>Warburg</a:t>
            </a:r>
            <a:r>
              <a:rPr lang="cs-CZ" b="1" dirty="0"/>
              <a:t> </a:t>
            </a:r>
            <a:r>
              <a:rPr lang="cs-CZ" b="1" dirty="0" err="1"/>
              <a:t>effect</a:t>
            </a:r>
            <a:r>
              <a:rPr lang="cs-CZ" b="1" dirty="0"/>
              <a:t> -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en-US" dirty="0"/>
              <a:t>markedly increased consumption of glucose by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en-US" dirty="0"/>
              <a:t>tumors in comparison to the nonproliferating normal tissues</a:t>
            </a:r>
            <a:r>
              <a:rPr lang="cs-CZ" dirty="0"/>
              <a:t>.</a:t>
            </a:r>
          </a:p>
          <a:p>
            <a:r>
              <a:rPr lang="en-US" b="1" dirty="0"/>
              <a:t>Positron emission tomography </a:t>
            </a:r>
            <a:r>
              <a:rPr lang="en-US" dirty="0"/>
              <a:t>(PET)-based imaging of the uptake of a radioactive fluorine-labeled glucose analog, </a:t>
            </a:r>
            <a:r>
              <a:rPr lang="en-US" baseline="30000" dirty="0"/>
              <a:t>18</a:t>
            </a:r>
            <a:r>
              <a:rPr lang="en-US" dirty="0"/>
              <a:t>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US" dirty="0"/>
              <a:t>fluorodeoxyglucose (</a:t>
            </a:r>
            <a:r>
              <a:rPr lang="en-US" baseline="30000" dirty="0"/>
              <a:t>18</a:t>
            </a:r>
            <a:r>
              <a:rPr lang="en-US" dirty="0"/>
              <a:t>F-FDG) has been successfully used in the clinic for tumor diagnosis</a:t>
            </a:r>
            <a:r>
              <a:rPr lang="cs-CZ" dirty="0"/>
              <a:t>.</a:t>
            </a:r>
          </a:p>
          <a:p>
            <a:r>
              <a:rPr lang="cs-CZ" dirty="0"/>
              <a:t>O</a:t>
            </a:r>
            <a:r>
              <a:rPr lang="en-US" dirty="0" err="1"/>
              <a:t>ncogenic</a:t>
            </a:r>
            <a:r>
              <a:rPr lang="cs-CZ" dirty="0"/>
              <a:t> </a:t>
            </a:r>
            <a:r>
              <a:rPr lang="en-US" dirty="0"/>
              <a:t>signaling proteins</a:t>
            </a:r>
            <a:r>
              <a:rPr lang="cs-CZ" dirty="0"/>
              <a:t> - </a:t>
            </a:r>
            <a:r>
              <a:rPr lang="en-US" dirty="0"/>
              <a:t>Ras</a:t>
            </a:r>
            <a:r>
              <a:rPr lang="cs-CZ" dirty="0"/>
              <a:t> </a:t>
            </a:r>
            <a:r>
              <a:rPr lang="en-US" dirty="0"/>
              <a:t>upregulate </a:t>
            </a:r>
            <a:r>
              <a:rPr lang="en-US" i="1" dirty="0"/>
              <a:t>GLUT1</a:t>
            </a:r>
            <a:r>
              <a:rPr lang="en-US" dirty="0"/>
              <a:t> mRNA expression and increase cellular glucose consumption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08B862-D368-4F8D-8D04-1508AAC00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94" y="2310598"/>
            <a:ext cx="3961356" cy="24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1890C-1BC8-4BC8-83D4-CBBD7CFF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402167" cy="88057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Cancer</a:t>
            </a:r>
            <a:r>
              <a:rPr lang="cs-CZ"/>
              <a:t> cell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49EB32-79F0-4C22-8F03-67666510B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1555"/>
            <a:ext cx="7886700" cy="4351338"/>
          </a:xfrm>
        </p:spPr>
        <p:txBody>
          <a:bodyPr/>
          <a:lstStyle/>
          <a:p>
            <a:r>
              <a:rPr lang="en-US"/>
              <a:t>Cancer cells divide excessively - they have too many “GO” signals or not enough “STOP” signals </a:t>
            </a:r>
            <a:r>
              <a:rPr lang="cs-CZ"/>
              <a:t>and</a:t>
            </a:r>
            <a:r>
              <a:rPr lang="en-US"/>
              <a:t> can also ignore “</a:t>
            </a:r>
            <a:r>
              <a:rPr lang="cs-CZ"/>
              <a:t>DIE</a:t>
            </a:r>
            <a:r>
              <a:rPr lang="en-US"/>
              <a:t>”</a:t>
            </a:r>
            <a:r>
              <a:rPr lang="cs-CZ"/>
              <a:t>, </a:t>
            </a:r>
            <a:r>
              <a:rPr lang="en-US"/>
              <a:t>“ </a:t>
            </a:r>
            <a:r>
              <a:rPr lang="cs-CZ"/>
              <a:t>DIFFERENTIATE</a:t>
            </a:r>
            <a:r>
              <a:rPr lang="en-US"/>
              <a:t> “</a:t>
            </a:r>
            <a:r>
              <a:rPr lang="cs-CZ"/>
              <a:t>, </a:t>
            </a:r>
            <a:r>
              <a:rPr lang="en-US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en-US"/>
              <a:t>“</a:t>
            </a:r>
            <a:r>
              <a:rPr lang="cs-CZ"/>
              <a:t>GROW OLD</a:t>
            </a:r>
            <a:r>
              <a:rPr lang="en-US"/>
              <a:t>” signals</a:t>
            </a:r>
            <a:r>
              <a:rPr lang="cs-CZ"/>
              <a:t>.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D09492-BB26-44D6-9551-8E802FA1A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74" y="2898912"/>
            <a:ext cx="529258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1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DA0D-AFE7-4FBC-98D3-EE83B7F1495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/>
              <a:t>Use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opportunistic</a:t>
            </a:r>
            <a:r>
              <a:rPr lang="cs-CZ"/>
              <a:t> </a:t>
            </a:r>
            <a:r>
              <a:rPr lang="cs-CZ" err="1"/>
              <a:t>modes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nutrient </a:t>
            </a:r>
            <a:r>
              <a:rPr lang="cs-CZ" err="1"/>
              <a:t>acquisition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77B52B-BCB0-4BD9-A3D3-8F81FA06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014539"/>
            <a:ext cx="4486275" cy="4162424"/>
          </a:xfrm>
        </p:spPr>
        <p:txBody>
          <a:bodyPr>
            <a:normAutofit fontScale="77500" lnSpcReduction="20000"/>
          </a:bodyPr>
          <a:lstStyle/>
          <a:p>
            <a:r>
              <a:rPr lang="cs-CZ"/>
              <a:t>Ras </a:t>
            </a:r>
            <a:r>
              <a:rPr lang="cs-CZ" err="1"/>
              <a:t>or</a:t>
            </a:r>
            <a:r>
              <a:rPr lang="cs-CZ"/>
              <a:t> c-</a:t>
            </a:r>
            <a:r>
              <a:rPr lang="cs-CZ" err="1"/>
              <a:t>Src</a:t>
            </a:r>
            <a:r>
              <a:rPr lang="cs-CZ"/>
              <a:t> </a:t>
            </a:r>
            <a:r>
              <a:rPr lang="cs-CZ" err="1"/>
              <a:t>oncogenes</a:t>
            </a:r>
            <a:r>
              <a:rPr lang="cs-CZ"/>
              <a:t> </a:t>
            </a:r>
            <a:r>
              <a:rPr lang="cs-CZ" err="1"/>
              <a:t>allow</a:t>
            </a:r>
            <a:r>
              <a:rPr lang="cs-CZ"/>
              <a:t> to </a:t>
            </a:r>
            <a:r>
              <a:rPr lang="cs-CZ" err="1"/>
              <a:t>recover</a:t>
            </a:r>
            <a:r>
              <a:rPr lang="cs-CZ"/>
              <a:t> free </a:t>
            </a:r>
            <a:r>
              <a:rPr lang="cs-CZ" err="1"/>
              <a:t>amino</a:t>
            </a:r>
            <a:r>
              <a:rPr lang="cs-CZ"/>
              <a:t> </a:t>
            </a:r>
            <a:r>
              <a:rPr lang="cs-CZ" err="1"/>
              <a:t>acids</a:t>
            </a:r>
            <a:r>
              <a:rPr lang="cs-CZ"/>
              <a:t> </a:t>
            </a:r>
            <a:r>
              <a:rPr lang="cs-CZ" err="1"/>
              <a:t>through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b="1" err="1"/>
              <a:t>lysosomal</a:t>
            </a:r>
            <a:r>
              <a:rPr lang="cs-CZ" b="1"/>
              <a:t> </a:t>
            </a:r>
            <a:r>
              <a:rPr lang="cs-CZ" b="1" err="1"/>
              <a:t>degradation</a:t>
            </a:r>
            <a:r>
              <a:rPr lang="cs-CZ" b="1"/>
              <a:t> </a:t>
            </a:r>
            <a:r>
              <a:rPr lang="cs-CZ" b="1" err="1"/>
              <a:t>of</a:t>
            </a:r>
            <a:r>
              <a:rPr lang="cs-CZ" b="1"/>
              <a:t> </a:t>
            </a:r>
            <a:r>
              <a:rPr lang="cs-CZ" b="1" err="1"/>
              <a:t>extracellular</a:t>
            </a:r>
            <a:r>
              <a:rPr lang="cs-CZ" b="1"/>
              <a:t> </a:t>
            </a:r>
            <a:r>
              <a:rPr lang="cs-CZ" b="1" err="1"/>
              <a:t>proteins</a:t>
            </a:r>
            <a:r>
              <a:rPr lang="cs-CZ"/>
              <a:t>.</a:t>
            </a:r>
          </a:p>
          <a:p>
            <a:r>
              <a:rPr lang="cs-CZ" b="1" err="1"/>
              <a:t>Macropinocytosis</a:t>
            </a:r>
            <a:r>
              <a:rPr lang="cs-CZ"/>
              <a:t>.</a:t>
            </a:r>
          </a:p>
          <a:p>
            <a:r>
              <a:rPr lang="cs-CZ" b="1"/>
              <a:t>M</a:t>
            </a:r>
            <a:r>
              <a:rPr lang="en-US" b="1" err="1"/>
              <a:t>acroautophagy</a:t>
            </a:r>
            <a:r>
              <a:rPr lang="cs-CZ" b="1"/>
              <a:t> </a:t>
            </a:r>
            <a:r>
              <a:rPr lang="cs-CZ"/>
              <a:t>(</a:t>
            </a:r>
            <a:r>
              <a:rPr lang="en-US"/>
              <a:t>autophagy cannot supply cells with new biomass and thus cannot support proliferation in nutrient-poor conditions</a:t>
            </a:r>
            <a:r>
              <a:rPr lang="cs-CZ"/>
              <a:t>)</a:t>
            </a:r>
            <a:r>
              <a:rPr lang="en-US"/>
              <a:t>.</a:t>
            </a:r>
            <a:endParaRPr lang="cs-CZ"/>
          </a:p>
          <a:p>
            <a:r>
              <a:rPr lang="cs-CZ" b="1" err="1"/>
              <a:t>Phagocytosis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apoptotic</a:t>
            </a:r>
            <a:r>
              <a:rPr lang="cs-CZ"/>
              <a:t> </a:t>
            </a:r>
            <a:r>
              <a:rPr lang="cs-CZ" err="1"/>
              <a:t>cellular</a:t>
            </a:r>
            <a:r>
              <a:rPr lang="cs-CZ"/>
              <a:t> </a:t>
            </a:r>
            <a:r>
              <a:rPr lang="cs-CZ" err="1"/>
              <a:t>corpses</a:t>
            </a:r>
            <a:r>
              <a:rPr lang="cs-CZ"/>
              <a:t>.</a:t>
            </a:r>
          </a:p>
          <a:p>
            <a:r>
              <a:rPr lang="cs-CZ" b="1" err="1"/>
              <a:t>Canibalism</a:t>
            </a:r>
            <a:r>
              <a:rPr lang="cs-CZ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DCCED8-543E-46D7-A7AB-520AB019E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22" y="2400300"/>
            <a:ext cx="3576628" cy="285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58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2_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34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0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 Phagocytosis">
            <a:hlinkClick r:id="" action="ppaction://media"/>
            <a:extLst>
              <a:ext uri="{FF2B5EF4-FFF2-40B4-BE49-F238E27FC236}">
                <a16:creationId xmlns:a16="http://schemas.microsoft.com/office/drawing/2014/main" id="{41376498-8B58-4750-8630-91C48AD6C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84276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AC675-4F18-475F-A243-243AC9E24E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Metabolic</a:t>
            </a:r>
            <a:r>
              <a:rPr lang="cs-CZ"/>
              <a:t> </a:t>
            </a:r>
            <a:r>
              <a:rPr lang="cs-CZ" err="1"/>
              <a:t>interactions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microenvironment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4A4427-4195-4001-B4C2-E66CF2598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29" y="1974094"/>
            <a:ext cx="4500563" cy="37195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Cancer cells alter the chemical composition of the extracellular milieu, which exerts </a:t>
            </a:r>
            <a:r>
              <a:rPr lang="en-US" b="1" dirty="0"/>
              <a:t>pleiotropic effects</a:t>
            </a:r>
            <a:r>
              <a:rPr lang="en-US" dirty="0"/>
              <a:t> on the phenotypes of normal cells that reside in the vicinity of the tumor. </a:t>
            </a:r>
            <a:endParaRPr lang="cs-CZ" dirty="0"/>
          </a:p>
          <a:p>
            <a:r>
              <a:rPr lang="en-US" dirty="0"/>
              <a:t>Reciprocally, the microenvironment affects the metabolism and signaling responses of cancer cells.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metabolic</a:t>
            </a:r>
            <a:r>
              <a:rPr lang="cs-CZ" dirty="0"/>
              <a:t> </a:t>
            </a:r>
            <a:r>
              <a:rPr lang="cs-CZ" dirty="0" err="1"/>
              <a:t>demand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leads</a:t>
            </a:r>
            <a:r>
              <a:rPr lang="cs-CZ" dirty="0"/>
              <a:t> to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H+ </a:t>
            </a:r>
            <a:r>
              <a:rPr lang="cs-CZ" dirty="0" err="1"/>
              <a:t>ions</a:t>
            </a:r>
            <a:r>
              <a:rPr lang="cs-CZ" dirty="0"/>
              <a:t> in tumor </a:t>
            </a:r>
            <a:r>
              <a:rPr lang="cs-CZ" dirty="0" err="1"/>
              <a:t>microenvironment</a:t>
            </a:r>
            <a:r>
              <a:rPr lang="cs-CZ" dirty="0"/>
              <a:t> – </a:t>
            </a:r>
            <a:r>
              <a:rPr lang="cs-CZ" b="1" dirty="0" err="1"/>
              <a:t>acidosis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4D8F4A-22EF-4E30-A98D-120E469D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92" y="2214563"/>
            <a:ext cx="4077420" cy="32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4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E6180-8FE8-48C2-892E-205FB1DF504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Metabolic</a:t>
            </a:r>
            <a:r>
              <a:rPr lang="cs-CZ"/>
              <a:t> </a:t>
            </a:r>
            <a:r>
              <a:rPr lang="cs-CZ" err="1"/>
              <a:t>symbiosis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A60CA6-132B-437E-B36E-B3807EB0B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9945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</a:t>
            </a:r>
            <a:r>
              <a:rPr lang="en-US" dirty="0" err="1"/>
              <a:t>atabolic</a:t>
            </a:r>
            <a:r>
              <a:rPr lang="en-US" dirty="0"/>
              <a:t> fibroblasts a</a:t>
            </a:r>
            <a:r>
              <a:rPr lang="cs-CZ" dirty="0"/>
              <a:t>re</a:t>
            </a:r>
            <a:r>
              <a:rPr lang="en-US" dirty="0"/>
              <a:t> rich source of energy and biomass for the growth and survival of anabolic cancer cells.</a:t>
            </a:r>
            <a:endParaRPr lang="cs-CZ" dirty="0"/>
          </a:p>
          <a:p>
            <a:r>
              <a:rPr lang="en-US" dirty="0"/>
              <a:t>A linear path of clonal succession oversimplifies the</a:t>
            </a:r>
            <a:r>
              <a:rPr lang="cs-CZ" dirty="0"/>
              <a:t> </a:t>
            </a:r>
            <a:r>
              <a:rPr lang="en-US" dirty="0"/>
              <a:t>reality of cancer</a:t>
            </a:r>
            <a:r>
              <a:rPr lang="cs-CZ" dirty="0"/>
              <a:t>; </a:t>
            </a:r>
            <a:r>
              <a:rPr lang="en-US" dirty="0"/>
              <a:t>number of </a:t>
            </a:r>
            <a:r>
              <a:rPr lang="en-US" b="1" dirty="0"/>
              <a:t>genetically distinct </a:t>
            </a:r>
            <a:r>
              <a:rPr lang="en-US" b="1" dirty="0" err="1"/>
              <a:t>subclones</a:t>
            </a:r>
            <a:r>
              <a:rPr lang="en-US" b="1" dirty="0"/>
              <a:t> </a:t>
            </a:r>
            <a:r>
              <a:rPr lang="en-US" dirty="0"/>
              <a:t>of cells coexist within a single tumor mass: intra-tumor </a:t>
            </a:r>
            <a:r>
              <a:rPr lang="en-US" dirty="0" err="1"/>
              <a:t>heterogenity</a:t>
            </a:r>
            <a:r>
              <a:rPr lang="cs-CZ" dirty="0"/>
              <a:t> - </a:t>
            </a:r>
            <a:r>
              <a:rPr lang="cs-CZ" dirty="0" err="1"/>
              <a:t>oxidative</a:t>
            </a:r>
            <a:r>
              <a:rPr lang="cs-CZ" dirty="0"/>
              <a:t> and </a:t>
            </a:r>
            <a:r>
              <a:rPr lang="cs-CZ" dirty="0" err="1"/>
              <a:t>glycolytic</a:t>
            </a:r>
            <a:r>
              <a:rPr lang="cs-CZ" dirty="0"/>
              <a:t> tumor </a:t>
            </a:r>
            <a:r>
              <a:rPr lang="cs-CZ" dirty="0" err="1"/>
              <a:t>cells</a:t>
            </a:r>
            <a:r>
              <a:rPr lang="cs-CZ" dirty="0"/>
              <a:t> in </a:t>
            </a:r>
            <a:r>
              <a:rPr lang="cs-CZ" dirty="0" err="1"/>
              <a:t>one</a:t>
            </a:r>
            <a:r>
              <a:rPr lang="cs-CZ" dirty="0"/>
              <a:t> tumor.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AC671F-0D55-45E4-8DD2-FF2A4A9B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60015"/>
            <a:ext cx="3336202" cy="26097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65A6B6-8F49-4E71-A9CD-972CB2789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86" y="3760601"/>
            <a:ext cx="3034092" cy="2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24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4082A-C543-4241-9766-C8B75631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00" y="52836"/>
            <a:ext cx="7886700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Invasion</a:t>
            </a:r>
            <a:r>
              <a:rPr lang="cs-CZ"/>
              <a:t> and </a:t>
            </a:r>
            <a:r>
              <a:rPr lang="cs-CZ" err="1"/>
              <a:t>metastasis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FAF721-274C-4995-AFD3-128C0C76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00" y="1524000"/>
            <a:ext cx="3891566" cy="4863547"/>
          </a:xfrm>
        </p:spPr>
        <p:txBody>
          <a:bodyPr>
            <a:noAutofit/>
          </a:bodyPr>
          <a:lstStyle/>
          <a:p>
            <a:r>
              <a:rPr lang="cs-CZ" sz="1600" dirty="0" err="1"/>
              <a:t>Cancer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lose </a:t>
            </a:r>
            <a:r>
              <a:rPr lang="cs-CZ" sz="1600" b="1" dirty="0"/>
              <a:t>E-</a:t>
            </a:r>
            <a:r>
              <a:rPr lang="cs-CZ" sz="1600" b="1" dirty="0" err="1"/>
              <a:t>cadherin</a:t>
            </a:r>
            <a:r>
              <a:rPr lang="cs-CZ" sz="1600" dirty="0"/>
              <a:t> </a:t>
            </a:r>
            <a:r>
              <a:rPr lang="cs-CZ" sz="1600" dirty="0" err="1"/>
              <a:t>dependent</a:t>
            </a:r>
            <a:r>
              <a:rPr lang="cs-CZ" sz="1600" dirty="0"/>
              <a:t> </a:t>
            </a:r>
            <a:r>
              <a:rPr lang="cs-CZ" sz="1600" dirty="0" err="1"/>
              <a:t>intercellular</a:t>
            </a:r>
            <a:r>
              <a:rPr lang="cs-CZ" sz="1600" dirty="0"/>
              <a:t> </a:t>
            </a:r>
            <a:r>
              <a:rPr lang="cs-CZ" sz="1600" dirty="0" err="1"/>
              <a:t>adhesions</a:t>
            </a:r>
            <a:r>
              <a:rPr lang="cs-CZ" sz="1600" dirty="0"/>
              <a:t>, </a:t>
            </a:r>
            <a:r>
              <a:rPr lang="cs-CZ" sz="1600" dirty="0" err="1"/>
              <a:t>acquire</a:t>
            </a:r>
            <a:r>
              <a:rPr lang="cs-CZ" sz="1600" dirty="0"/>
              <a:t> a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b="1" dirty="0" err="1"/>
              <a:t>migratory</a:t>
            </a:r>
            <a:r>
              <a:rPr lang="cs-CZ" sz="1600" b="1" dirty="0"/>
              <a:t> </a:t>
            </a:r>
            <a:r>
              <a:rPr lang="cs-CZ" sz="1600" b="1" dirty="0" err="1"/>
              <a:t>phenotype</a:t>
            </a:r>
            <a:r>
              <a:rPr lang="cs-CZ" sz="1600" b="1" dirty="0"/>
              <a:t> </a:t>
            </a:r>
            <a:r>
              <a:rPr lang="en-US" altLang="cs-CZ" sz="1600" dirty="0"/>
              <a:t>(</a:t>
            </a:r>
            <a:r>
              <a:rPr lang="cs-CZ" altLang="cs-CZ" sz="1600" dirty="0" err="1"/>
              <a:t>anoikis</a:t>
            </a:r>
            <a:r>
              <a:rPr lang="cs-CZ" altLang="cs-CZ" sz="1600" dirty="0"/>
              <a:t> resistence, </a:t>
            </a:r>
            <a:r>
              <a:rPr lang="en-GB" altLang="cs-CZ" sz="1600" dirty="0" err="1"/>
              <a:t>epithelial</a:t>
            </a:r>
            <a:r>
              <a:rPr lang="en-GB" alt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GB" altLang="cs-CZ" sz="1600" dirty="0" err="1"/>
              <a:t>mesenchymal</a:t>
            </a:r>
            <a:r>
              <a:rPr lang="en-GB" altLang="cs-CZ" sz="1600" dirty="0"/>
              <a:t> transition, EMT</a:t>
            </a:r>
            <a:r>
              <a:rPr lang="en-US" altLang="cs-CZ" sz="1600" dirty="0"/>
              <a:t>)</a:t>
            </a:r>
            <a:r>
              <a:rPr lang="cs-CZ" sz="1600" dirty="0"/>
              <a:t>, </a:t>
            </a:r>
            <a:r>
              <a:rPr lang="cs-CZ" sz="1600" dirty="0" err="1"/>
              <a:t>penetrate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basement</a:t>
            </a:r>
            <a:r>
              <a:rPr lang="cs-CZ" sz="1600" dirty="0"/>
              <a:t> </a:t>
            </a:r>
            <a:r>
              <a:rPr lang="cs-CZ" sz="1600" dirty="0" err="1"/>
              <a:t>membrane</a:t>
            </a:r>
            <a:r>
              <a:rPr lang="cs-CZ" sz="1600" dirty="0"/>
              <a:t>, and </a:t>
            </a:r>
            <a:r>
              <a:rPr lang="cs-CZ" sz="1600" dirty="0" err="1"/>
              <a:t>invade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interstitial</a:t>
            </a:r>
            <a:r>
              <a:rPr lang="cs-CZ" sz="1600" dirty="0"/>
              <a:t> matrix (</a:t>
            </a:r>
            <a:r>
              <a:rPr lang="cs-CZ" sz="1600" dirty="0" err="1"/>
              <a:t>production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MMPs</a:t>
            </a:r>
            <a:r>
              <a:rPr lang="cs-CZ" sz="1600" dirty="0"/>
              <a:t>).</a:t>
            </a:r>
          </a:p>
          <a:p>
            <a:r>
              <a:rPr lang="cs-CZ" sz="1600" dirty="0" err="1"/>
              <a:t>Tumour</a:t>
            </a:r>
            <a:r>
              <a:rPr lang="cs-CZ" sz="1600" dirty="0"/>
              <a:t> </a:t>
            </a:r>
            <a:r>
              <a:rPr lang="cs-CZ" sz="1600" dirty="0" err="1"/>
              <a:t>angiogenesis</a:t>
            </a:r>
            <a:r>
              <a:rPr lang="cs-CZ" sz="1600" dirty="0"/>
              <a:t> </a:t>
            </a:r>
            <a:r>
              <a:rPr lang="cs-CZ" sz="1600" dirty="0" err="1"/>
              <a:t>allows</a:t>
            </a:r>
            <a:r>
              <a:rPr lang="cs-CZ" sz="1600" dirty="0"/>
              <a:t> </a:t>
            </a:r>
            <a:r>
              <a:rPr lang="cs-CZ" sz="1600" dirty="0" err="1"/>
              <a:t>cancer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to enter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bloodstream</a:t>
            </a:r>
            <a:r>
              <a:rPr lang="cs-CZ" sz="1600" dirty="0"/>
              <a:t> (</a:t>
            </a:r>
            <a:r>
              <a:rPr lang="cs-CZ" sz="1600" dirty="0" err="1"/>
              <a:t>circulating</a:t>
            </a:r>
            <a:r>
              <a:rPr lang="cs-CZ" sz="1600" dirty="0"/>
              <a:t> tumor </a:t>
            </a:r>
            <a:r>
              <a:rPr lang="cs-CZ" sz="1600" dirty="0" err="1"/>
              <a:t>cells</a:t>
            </a:r>
            <a:r>
              <a:rPr lang="cs-CZ" sz="1600" dirty="0"/>
              <a:t>), </a:t>
            </a:r>
            <a:r>
              <a:rPr lang="cs-CZ" sz="1600" dirty="0" err="1"/>
              <a:t>either</a:t>
            </a:r>
            <a:r>
              <a:rPr lang="cs-CZ" sz="1600" dirty="0"/>
              <a:t> </a:t>
            </a:r>
            <a:r>
              <a:rPr lang="cs-CZ" sz="1600" dirty="0" err="1"/>
              <a:t>directly</a:t>
            </a:r>
            <a:r>
              <a:rPr lang="cs-CZ" sz="1600" dirty="0"/>
              <a:t> </a:t>
            </a:r>
            <a:r>
              <a:rPr lang="cs-CZ" sz="1600" dirty="0" err="1"/>
              <a:t>or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dirty="0" err="1"/>
              <a:t>lymphatic</a:t>
            </a:r>
            <a:r>
              <a:rPr lang="cs-CZ" sz="1600" dirty="0"/>
              <a:t> </a:t>
            </a:r>
            <a:r>
              <a:rPr lang="cs-CZ" sz="1600" dirty="0" err="1"/>
              <a:t>system</a:t>
            </a:r>
            <a:r>
              <a:rPr lang="cs-CZ" sz="1600" dirty="0"/>
              <a:t>, by a </a:t>
            </a:r>
            <a:r>
              <a:rPr lang="cs-CZ" sz="1600" dirty="0" err="1"/>
              <a:t>process</a:t>
            </a:r>
            <a:r>
              <a:rPr lang="cs-CZ" sz="1600" dirty="0"/>
              <a:t> </a:t>
            </a:r>
            <a:r>
              <a:rPr lang="cs-CZ" sz="1600" dirty="0" err="1"/>
              <a:t>called</a:t>
            </a:r>
            <a:r>
              <a:rPr lang="cs-CZ" sz="1600" dirty="0"/>
              <a:t> </a:t>
            </a:r>
            <a:r>
              <a:rPr lang="cs-CZ" sz="1600" b="1" dirty="0" err="1"/>
              <a:t>intravasation</a:t>
            </a:r>
            <a:r>
              <a:rPr lang="cs-CZ" sz="1600" b="1" dirty="0"/>
              <a:t>.</a:t>
            </a:r>
          </a:p>
          <a:p>
            <a:r>
              <a:rPr lang="cs-CZ" sz="1600" dirty="0"/>
              <a:t>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circulation</a:t>
            </a:r>
            <a:r>
              <a:rPr lang="cs-CZ" sz="1600" dirty="0"/>
              <a:t>, </a:t>
            </a:r>
            <a:r>
              <a:rPr lang="cs-CZ" sz="1600" dirty="0" err="1"/>
              <a:t>tumour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form</a:t>
            </a:r>
            <a:r>
              <a:rPr lang="cs-CZ" sz="1600" dirty="0"/>
              <a:t> </a:t>
            </a:r>
            <a:r>
              <a:rPr lang="cs-CZ" sz="1600" dirty="0" err="1"/>
              <a:t>small</a:t>
            </a:r>
            <a:r>
              <a:rPr lang="cs-CZ" sz="1600" dirty="0"/>
              <a:t> </a:t>
            </a:r>
            <a:r>
              <a:rPr lang="cs-CZ" sz="1600" b="1" dirty="0" err="1"/>
              <a:t>aggregates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platelets</a:t>
            </a:r>
            <a:r>
              <a:rPr lang="cs-CZ" sz="1600" b="1" dirty="0"/>
              <a:t> and </a:t>
            </a:r>
            <a:r>
              <a:rPr lang="cs-CZ" sz="1600" b="1" dirty="0" err="1"/>
              <a:t>leukocytes</a:t>
            </a:r>
            <a:r>
              <a:rPr lang="cs-CZ" sz="1600" dirty="0"/>
              <a:t>.</a:t>
            </a:r>
          </a:p>
          <a:p>
            <a:r>
              <a:rPr lang="cs-CZ" sz="1600" dirty="0" err="1"/>
              <a:t>After</a:t>
            </a:r>
            <a:r>
              <a:rPr lang="cs-CZ" sz="1600" dirty="0"/>
              <a:t> </a:t>
            </a:r>
            <a:r>
              <a:rPr lang="cs-CZ" sz="1600" dirty="0" err="1"/>
              <a:t>stopping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microcirculation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target</a:t>
            </a:r>
            <a:r>
              <a:rPr lang="cs-CZ" sz="1600" dirty="0"/>
              <a:t> organ, </a:t>
            </a:r>
            <a:r>
              <a:rPr lang="cs-CZ" sz="1600" dirty="0" err="1"/>
              <a:t>tumour</a:t>
            </a:r>
            <a:r>
              <a:rPr lang="cs-CZ" sz="1600" dirty="0"/>
              <a:t> </a:t>
            </a:r>
            <a:r>
              <a:rPr lang="cs-CZ" sz="1600" dirty="0" err="1"/>
              <a:t>cells</a:t>
            </a:r>
            <a:r>
              <a:rPr lang="cs-CZ" sz="1600" dirty="0"/>
              <a:t> exit </a:t>
            </a:r>
            <a:r>
              <a:rPr lang="cs-CZ" sz="1600" dirty="0" err="1"/>
              <a:t>the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dirty="0" err="1"/>
              <a:t>bloodstream</a:t>
            </a:r>
            <a:r>
              <a:rPr lang="cs-CZ" sz="1600" dirty="0"/>
              <a:t>, by a proces </a:t>
            </a:r>
            <a:r>
              <a:rPr lang="cs-CZ" sz="1600" dirty="0" err="1"/>
              <a:t>called</a:t>
            </a:r>
            <a:r>
              <a:rPr lang="cs-CZ" sz="1600" dirty="0"/>
              <a:t> </a:t>
            </a:r>
            <a:r>
              <a:rPr lang="cs-CZ" sz="1600" b="1" dirty="0" err="1"/>
              <a:t>extravasation</a:t>
            </a:r>
            <a:r>
              <a:rPr lang="cs-CZ" sz="1600" dirty="0"/>
              <a:t>, and </a:t>
            </a:r>
            <a:r>
              <a:rPr lang="cs-CZ" sz="1600" dirty="0" err="1"/>
              <a:t>undergo</a:t>
            </a:r>
            <a:r>
              <a:rPr lang="cs-CZ" sz="1600" dirty="0"/>
              <a:t> </a:t>
            </a:r>
            <a:r>
              <a:rPr lang="cs-CZ" sz="1600" dirty="0" err="1"/>
              <a:t>local</a:t>
            </a:r>
            <a:r>
              <a:rPr lang="cs-CZ" sz="1600" dirty="0"/>
              <a:t> </a:t>
            </a:r>
            <a:r>
              <a:rPr lang="cs-CZ" sz="1600" dirty="0" err="1"/>
              <a:t>expansion</a:t>
            </a:r>
            <a:r>
              <a:rPr lang="cs-CZ" sz="1600" dirty="0"/>
              <a:t>.</a:t>
            </a:r>
          </a:p>
          <a:p>
            <a:endParaRPr lang="cs-CZ" sz="2000" dirty="0"/>
          </a:p>
        </p:txBody>
      </p:sp>
      <p:pic>
        <p:nvPicPr>
          <p:cNvPr id="4" name="Picture 8" descr="nrm1490-f1">
            <a:extLst>
              <a:ext uri="{FF2B5EF4-FFF2-40B4-BE49-F238E27FC236}">
                <a16:creationId xmlns:a16="http://schemas.microsoft.com/office/drawing/2014/main" id="{3889067A-36B7-4A51-AE89-546BCD845C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08" y="2376159"/>
            <a:ext cx="3582642" cy="339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2317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5C918-9C3F-402B-BD9D-E6E56262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5613"/>
            <a:ext cx="7886700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Invasion</a:t>
            </a:r>
            <a:r>
              <a:rPr lang="cs-CZ"/>
              <a:t> and </a:t>
            </a:r>
            <a:r>
              <a:rPr lang="cs-CZ" err="1"/>
              <a:t>metastasis</a:t>
            </a:r>
            <a:br>
              <a:rPr lang="cs-CZ"/>
            </a:b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0345F0-A2F0-453D-80F4-AE48DD9CE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0106"/>
            <a:ext cx="3718063" cy="420519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Tumors that breach the basement membrane and invade underlying tissue are</a:t>
            </a:r>
            <a:r>
              <a:rPr lang="cs-CZ" dirty="0"/>
              <a:t> </a:t>
            </a:r>
            <a:r>
              <a:rPr lang="en-US" b="1" dirty="0"/>
              <a:t>malignant</a:t>
            </a:r>
            <a:r>
              <a:rPr lang="en-US" dirty="0"/>
              <a:t>. An even further degree of abnormality is metastasis, the seeding of</a:t>
            </a:r>
            <a:r>
              <a:rPr lang="cs-CZ" dirty="0"/>
              <a:t> </a:t>
            </a:r>
            <a:r>
              <a:rPr lang="en-US" dirty="0"/>
              <a:t>tumor colonies to other sites in the body. Metastasis requires not only </a:t>
            </a:r>
            <a:r>
              <a:rPr lang="en-US" b="1" dirty="0"/>
              <a:t>invasiveness</a:t>
            </a:r>
            <a:r>
              <a:rPr lang="en-US" dirty="0"/>
              <a:t> but also </a:t>
            </a:r>
            <a:r>
              <a:rPr lang="en-US" b="1" dirty="0"/>
              <a:t>motility</a:t>
            </a:r>
            <a:r>
              <a:rPr lang="en-US" dirty="0"/>
              <a:t> and </a:t>
            </a:r>
            <a:r>
              <a:rPr lang="en-US" b="1" dirty="0"/>
              <a:t>adaptation</a:t>
            </a:r>
            <a:r>
              <a:rPr lang="en-US" dirty="0"/>
              <a:t> to foreign tissue</a:t>
            </a:r>
            <a:r>
              <a:rPr lang="cs-CZ" dirty="0"/>
              <a:t> </a:t>
            </a:r>
            <a:r>
              <a:rPr lang="en-US" dirty="0"/>
              <a:t>environments.</a:t>
            </a:r>
            <a:endParaRPr lang="cs-CZ" u="sng" dirty="0"/>
          </a:p>
          <a:p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ways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spreading</a:t>
            </a:r>
            <a:r>
              <a:rPr lang="cs-CZ" dirty="0"/>
              <a:t>:</a:t>
            </a:r>
          </a:p>
          <a:p>
            <a:pPr lvl="1"/>
            <a:r>
              <a:rPr lang="cs-CZ" b="1" dirty="0" err="1"/>
              <a:t>blood</a:t>
            </a:r>
            <a:r>
              <a:rPr lang="cs-CZ" dirty="0"/>
              <a:t> (</a:t>
            </a:r>
            <a:r>
              <a:rPr lang="en-US" dirty="0"/>
              <a:t>very often in the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: f</a:t>
            </a:r>
            <a:r>
              <a:rPr lang="en-US" dirty="0"/>
              <a:t>rom GIT to the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/>
              <a:t>liver</a:t>
            </a:r>
            <a:r>
              <a:rPr lang="cs-CZ" dirty="0"/>
              <a:t>, </a:t>
            </a:r>
            <a:r>
              <a:rPr lang="en-US" dirty="0"/>
              <a:t>by venous blood 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dirty="0" err="1"/>
              <a:t>lungs</a:t>
            </a:r>
            <a:r>
              <a:rPr lang="cs-CZ" dirty="0"/>
              <a:t>, </a:t>
            </a:r>
            <a:r>
              <a:rPr lang="en-US" dirty="0"/>
              <a:t>from lungs by artery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to </a:t>
            </a:r>
            <a:r>
              <a:rPr lang="cs-CZ" dirty="0" err="1"/>
              <a:t>bones</a:t>
            </a:r>
            <a:r>
              <a:rPr lang="cs-CZ" dirty="0"/>
              <a:t> and brain)</a:t>
            </a:r>
          </a:p>
          <a:p>
            <a:pPr lvl="1"/>
            <a:r>
              <a:rPr lang="cs-CZ" b="1" dirty="0" err="1"/>
              <a:t>lymphatic</a:t>
            </a:r>
            <a:r>
              <a:rPr lang="cs-CZ" dirty="0"/>
              <a:t> (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neighbouring</a:t>
            </a:r>
            <a:r>
              <a:rPr lang="cs-CZ" dirty="0"/>
              <a:t> </a:t>
            </a:r>
            <a:r>
              <a:rPr lang="cs-CZ" dirty="0" err="1"/>
              <a:t>lymph</a:t>
            </a:r>
            <a:r>
              <a:rPr lang="cs-CZ" dirty="0"/>
              <a:t> </a:t>
            </a:r>
            <a:r>
              <a:rPr lang="cs-CZ" dirty="0" err="1"/>
              <a:t>nodes</a:t>
            </a:r>
            <a:r>
              <a:rPr lang="cs-CZ" dirty="0"/>
              <a:t>,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distant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5AA48D7-1D20-42DD-8A27-0E7711AC38C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8068"/>
            <a:ext cx="4083244" cy="367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272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02F06E-2D05-4BBB-BB46-15F2112CBC0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Seed</a:t>
            </a:r>
            <a:r>
              <a:rPr lang="cs-CZ"/>
              <a:t> and </a:t>
            </a:r>
            <a:r>
              <a:rPr lang="cs-CZ" err="1"/>
              <a:t>soil</a:t>
            </a:r>
            <a:r>
              <a:rPr lang="cs-CZ"/>
              <a:t> </a:t>
            </a:r>
            <a:r>
              <a:rPr lang="cs-CZ" err="1"/>
              <a:t>hypothesis</a:t>
            </a:r>
            <a:r>
              <a:rPr lang="cs-CZ"/>
              <a:t> –</a:t>
            </a:r>
            <a:r>
              <a:rPr lang="cs-CZ" err="1"/>
              <a:t>permissive</a:t>
            </a:r>
            <a:r>
              <a:rPr lang="cs-CZ"/>
              <a:t> </a:t>
            </a:r>
            <a:r>
              <a:rPr lang="cs-CZ" err="1"/>
              <a:t>microenvironment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83841-DD9D-47BC-B560-EFF5960FB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4181888" cy="4866723"/>
          </a:xfrm>
        </p:spPr>
        <p:txBody>
          <a:bodyPr>
            <a:normAutofit fontScale="55000" lnSpcReduction="20000"/>
          </a:bodyPr>
          <a:lstStyle/>
          <a:p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umor</a:t>
            </a:r>
            <a:r>
              <a:rPr lang="en-US" dirty="0"/>
              <a:t> cell-intrinsic metastatic propensities are not sufficient for metastatic seeding</a:t>
            </a:r>
            <a:r>
              <a:rPr lang="cs-CZ" dirty="0"/>
              <a:t>.</a:t>
            </a:r>
          </a:p>
          <a:p>
            <a:r>
              <a:rPr lang="cs-CZ" dirty="0"/>
              <a:t>M</a:t>
            </a:r>
            <a:r>
              <a:rPr lang="en-US" dirty="0" err="1"/>
              <a:t>etastasis</a:t>
            </a:r>
            <a:r>
              <a:rPr lang="en-US" dirty="0"/>
              <a:t> is dependent on the interactions between 'seeds' (the cancer cells) and the 'soil' (the host microenvironment). </a:t>
            </a:r>
            <a:endParaRPr lang="cs-CZ" dirty="0"/>
          </a:p>
          <a:p>
            <a:r>
              <a:rPr lang="en-US" dirty="0"/>
              <a:t>Different cancers have preferential sites of metastasis</a:t>
            </a:r>
            <a:r>
              <a:rPr lang="cs-CZ" dirty="0"/>
              <a:t> = </a:t>
            </a:r>
            <a:r>
              <a:rPr lang="en-US" b="1" dirty="0"/>
              <a:t>organotropism</a:t>
            </a:r>
            <a:r>
              <a:rPr lang="cs-CZ" dirty="0"/>
              <a:t> (</a:t>
            </a:r>
            <a:r>
              <a:rPr lang="en-US" dirty="0"/>
              <a:t>prostate cancer</a:t>
            </a:r>
            <a:r>
              <a:rPr lang="cs-CZ" dirty="0"/>
              <a:t> - </a:t>
            </a:r>
            <a:r>
              <a:rPr lang="en-US" dirty="0"/>
              <a:t>the bone and the liver</a:t>
            </a:r>
            <a:r>
              <a:rPr lang="cs-CZ" dirty="0"/>
              <a:t>)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umour</a:t>
            </a:r>
            <a:r>
              <a:rPr lang="en-US" dirty="0"/>
              <a:t>-secreted factors and </a:t>
            </a:r>
            <a:r>
              <a:rPr lang="en-US" dirty="0" err="1"/>
              <a:t>tumour</a:t>
            </a:r>
            <a:r>
              <a:rPr lang="en-US" dirty="0"/>
              <a:t>-shed extracellular vesicles enable the 'soil' at distant metastatic sites to encourage the outgrowth of incoming cancer cells</a:t>
            </a:r>
            <a:r>
              <a:rPr lang="cs-CZ" dirty="0"/>
              <a:t>.</a:t>
            </a:r>
          </a:p>
          <a:p>
            <a:r>
              <a:rPr lang="cs-CZ" b="1" dirty="0" err="1"/>
              <a:t>Pre-metastatic</a:t>
            </a:r>
            <a:r>
              <a:rPr lang="cs-CZ" b="1" dirty="0"/>
              <a:t> </a:t>
            </a:r>
            <a:r>
              <a:rPr lang="cs-CZ" b="1" dirty="0" err="1"/>
              <a:t>niches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en-US" dirty="0"/>
              <a:t>PMNs</a:t>
            </a:r>
            <a:r>
              <a:rPr lang="cs-CZ" dirty="0"/>
              <a:t>)</a:t>
            </a:r>
            <a:r>
              <a:rPr lang="en-US" dirty="0"/>
              <a:t> are sites of immune deregulation, owing to the presence of a pro-tumorigenic, inflammatory milieu induced by </a:t>
            </a:r>
            <a:r>
              <a:rPr lang="en-US" dirty="0" err="1"/>
              <a:t>tumour</a:t>
            </a:r>
            <a:r>
              <a:rPr lang="en-US" dirty="0"/>
              <a:t>-secreted factors, which creates immunosuppression and coagulation disorders</a:t>
            </a:r>
            <a:r>
              <a:rPr lang="cs-CZ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ACC287-AEA8-49AB-B889-132A215C9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6" y="2557705"/>
            <a:ext cx="3479523" cy="282599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C966788-078D-4611-95D9-DF961F677248}"/>
              </a:ext>
            </a:extLst>
          </p:cNvPr>
          <p:cNvSpPr/>
          <p:nvPr/>
        </p:nvSpPr>
        <p:spPr>
          <a:xfrm>
            <a:off x="5202305" y="5646048"/>
            <a:ext cx="3313044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/>
              <a:t>factors influencing organ-specific metastases to the liver, lung, brain, bone and </a:t>
            </a:r>
            <a:r>
              <a:rPr lang="cs-CZ" sz="1050" i="1" err="1"/>
              <a:t>lymph</a:t>
            </a:r>
            <a:r>
              <a:rPr lang="cs-CZ" sz="1050" i="1"/>
              <a:t> </a:t>
            </a:r>
            <a:r>
              <a:rPr lang="cs-CZ" sz="1050" i="1" err="1"/>
              <a:t>nodes</a:t>
            </a:r>
            <a:r>
              <a:rPr lang="en-US" i="1"/>
              <a:t> </a:t>
            </a:r>
            <a:r>
              <a:rPr lang="en-US"/>
              <a:t>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667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88C49-7FEF-4102-9C60-57A8FA09ACB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/>
              <a:t>C</a:t>
            </a:r>
            <a:r>
              <a:rPr lang="en-US" err="1"/>
              <a:t>ancer</a:t>
            </a:r>
            <a:r>
              <a:rPr lang="en-US"/>
              <a:t> stem cell (CSC) hypothesis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C1B47E-D787-49EE-AA41-B2975180E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5243644" cy="181872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Cancer stem cells are rare </a:t>
            </a:r>
            <a:r>
              <a:rPr lang="en-US" b="1" dirty="0"/>
              <a:t>immortal</a:t>
            </a:r>
            <a:r>
              <a:rPr lang="en-US" dirty="0"/>
              <a:t> cells within a tumor that can both self-renew by dividing and give rise to many cell types that constitute the tumor.</a:t>
            </a:r>
            <a:endParaRPr lang="cs-CZ" dirty="0"/>
          </a:p>
          <a:p>
            <a:r>
              <a:rPr lang="en-GB" dirty="0"/>
              <a:t>CSCs are </a:t>
            </a:r>
            <a:r>
              <a:rPr lang="en-GB" b="1" dirty="0"/>
              <a:t>tumorigenic</a:t>
            </a:r>
            <a:r>
              <a:rPr lang="en-GB" dirty="0"/>
              <a:t>, associated with metastasis and </a:t>
            </a:r>
            <a:r>
              <a:rPr lang="en-GB" dirty="0" err="1"/>
              <a:t>relaps</a:t>
            </a:r>
            <a:r>
              <a:rPr lang="cs-CZ" dirty="0"/>
              <a:t>e.</a:t>
            </a:r>
            <a:r>
              <a:rPr lang="en-US" dirty="0"/>
              <a:t> </a:t>
            </a:r>
            <a:endParaRPr lang="cs-CZ" dirty="0"/>
          </a:p>
          <a:p>
            <a:r>
              <a:rPr lang="en-GB" dirty="0"/>
              <a:t>Enhanced resistance to therapy and cell </a:t>
            </a:r>
            <a:r>
              <a:rPr lang="cs-CZ" dirty="0"/>
              <a:t>stress.</a:t>
            </a:r>
          </a:p>
          <a:p>
            <a:r>
              <a:rPr lang="en-US" dirty="0"/>
              <a:t>Such cells have been found in various types of human tumors and might be attractive targets for cancer t</a:t>
            </a:r>
            <a:r>
              <a:rPr lang="cs-CZ" dirty="0" err="1"/>
              <a:t>herapy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CC56D7-621D-4F70-9E03-8EA3525DB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3" y="3644347"/>
            <a:ext cx="5226878" cy="27249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D3027F7-7FFA-4485-B992-D8C36BD71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91" y="2023730"/>
            <a:ext cx="2724150" cy="32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3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65F68-6D35-4AB1-A6E6-8FC796086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97" y="314531"/>
            <a:ext cx="7886700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Oncogenes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4447EB-0A5F-42E4-8570-D914DFE81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15" y="1825625"/>
            <a:ext cx="3477683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Proto-oncogenes</a:t>
            </a:r>
            <a:r>
              <a:rPr lang="en-US" sz="2000" dirty="0"/>
              <a:t> – Genes whose products </a:t>
            </a:r>
            <a:r>
              <a:rPr lang="cs-CZ" sz="2000" dirty="0" err="1"/>
              <a:t>encode</a:t>
            </a:r>
            <a:r>
              <a:rPr lang="en-US" sz="2000" dirty="0"/>
              <a:t> components of the molecular cascades that </a:t>
            </a:r>
            <a:r>
              <a:rPr lang="cs-CZ" sz="2000" dirty="0" err="1"/>
              <a:t>mediate</a:t>
            </a:r>
            <a:r>
              <a:rPr lang="cs-CZ" sz="2000" dirty="0"/>
              <a:t> </a:t>
            </a:r>
            <a:r>
              <a:rPr lang="en-US" sz="2000" dirty="0"/>
              <a:t>the “GO” response to mitogenic signals</a:t>
            </a:r>
            <a:r>
              <a:rPr lang="cs-CZ" sz="2000" dirty="0"/>
              <a:t> and pro-</a:t>
            </a:r>
            <a:r>
              <a:rPr lang="cs-CZ" sz="2000" dirty="0" err="1"/>
              <a:t>survival</a:t>
            </a:r>
            <a:r>
              <a:rPr lang="cs-CZ" sz="2000" dirty="0"/>
              <a:t> </a:t>
            </a:r>
            <a:r>
              <a:rPr lang="cs-CZ" sz="2000" dirty="0" err="1"/>
              <a:t>proteins</a:t>
            </a:r>
            <a:r>
              <a:rPr lang="cs-CZ" sz="2000" dirty="0"/>
              <a:t>.</a:t>
            </a:r>
          </a:p>
          <a:p>
            <a:r>
              <a:rPr lang="en-US" sz="2000" dirty="0"/>
              <a:t>The </a:t>
            </a:r>
            <a:r>
              <a:rPr lang="en-US" sz="2000" dirty="0" err="1"/>
              <a:t>abnor</a:t>
            </a:r>
            <a:r>
              <a:rPr lang="cs-CZ" sz="2000" dirty="0"/>
              <a:t>m</a:t>
            </a:r>
            <a:r>
              <a:rPr lang="en-US" sz="2000" dirty="0"/>
              <a:t>al, </a:t>
            </a:r>
            <a:r>
              <a:rPr lang="en-US" sz="2000" b="1" dirty="0"/>
              <a:t>mutated</a:t>
            </a:r>
            <a:r>
              <a:rPr lang="en-US" sz="2000" dirty="0"/>
              <a:t> form of the </a:t>
            </a:r>
            <a:r>
              <a:rPr lang="en-US" sz="2000" dirty="0" err="1"/>
              <a:t>proto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US" sz="2000" dirty="0" err="1"/>
              <a:t>oncogene</a:t>
            </a:r>
            <a:r>
              <a:rPr lang="cs-CZ" sz="2000" dirty="0"/>
              <a:t>s</a:t>
            </a:r>
            <a:r>
              <a:rPr lang="en-US" sz="2000" dirty="0"/>
              <a:t> that lead to </a:t>
            </a:r>
            <a:r>
              <a:rPr lang="cs-CZ" sz="2000" dirty="0" err="1"/>
              <a:t>excessive</a:t>
            </a:r>
            <a:r>
              <a:rPr lang="cs-CZ" sz="2000" dirty="0"/>
              <a:t> </a:t>
            </a:r>
            <a:r>
              <a:rPr lang="en-US" sz="2000" dirty="0"/>
              <a:t>cell</a:t>
            </a:r>
            <a:r>
              <a:rPr lang="cs-CZ" sz="2000" dirty="0"/>
              <a:t> </a:t>
            </a:r>
            <a:r>
              <a:rPr lang="cs-CZ" sz="2000" dirty="0" err="1"/>
              <a:t>proliferation</a:t>
            </a:r>
            <a:r>
              <a:rPr lang="en-US" sz="2000" dirty="0"/>
              <a:t> and cancer are called </a:t>
            </a:r>
            <a:r>
              <a:rPr lang="en-US" sz="2000" b="1" dirty="0"/>
              <a:t>oncogenes</a:t>
            </a:r>
            <a:r>
              <a:rPr lang="en-US" sz="2000" dirty="0"/>
              <a:t>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D583CF-C09F-4E6A-9A81-B99BCC7C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59" y="2107212"/>
            <a:ext cx="4223524" cy="2325225"/>
          </a:xfrm>
          <a:prstGeom prst="rect">
            <a:avLst/>
          </a:prstGeom>
        </p:spPr>
      </p:pic>
      <p:pic>
        <p:nvPicPr>
          <p:cNvPr id="1026" name="Picture 2" descr="Výsledek obrázku pro jon snow">
            <a:extLst>
              <a:ext uri="{FF2B5EF4-FFF2-40B4-BE49-F238E27FC236}">
                <a16:creationId xmlns:a16="http://schemas.microsoft.com/office/drawing/2014/main" id="{2DAD8196-7F4E-42B0-B4C6-16F8E7A2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11" y="4502682"/>
            <a:ext cx="1701699" cy="12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joffrey">
            <a:extLst>
              <a:ext uri="{FF2B5EF4-FFF2-40B4-BE49-F238E27FC236}">
                <a16:creationId xmlns:a16="http://schemas.microsoft.com/office/drawing/2014/main" id="{D7CD093D-F0B8-4121-8099-A53AECAD8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r="17379"/>
          <a:stretch/>
        </p:blipFill>
        <p:spPr bwMode="auto">
          <a:xfrm>
            <a:off x="7052057" y="4493156"/>
            <a:ext cx="1706313" cy="12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98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99421-EC4E-46DA-AA8D-EAE9AC27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5" y="365125"/>
            <a:ext cx="7886699" cy="90708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dirty="0"/>
              <a:t>Tumor </a:t>
            </a:r>
            <a:r>
              <a:rPr lang="en-GB" dirty="0" err="1"/>
              <a:t>clas</a:t>
            </a:r>
            <a:r>
              <a:rPr lang="cs-CZ" dirty="0"/>
              <a:t>s</a:t>
            </a:r>
            <a:r>
              <a:rPr lang="en-GB" dirty="0" err="1"/>
              <a:t>ification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44E332-00EE-4C19-A014-9697286B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3" y="1557791"/>
            <a:ext cx="3486621" cy="4683983"/>
          </a:xfrm>
        </p:spPr>
        <p:txBody>
          <a:bodyPr>
            <a:normAutofit/>
          </a:bodyPr>
          <a:lstStyle/>
          <a:p>
            <a:r>
              <a:rPr lang="cs-CZ" sz="1800" dirty="0"/>
              <a:t>T</a:t>
            </a:r>
            <a:r>
              <a:rPr lang="en-US" sz="1800" dirty="0"/>
              <a:t>he most common human cancers are of epithelial origin</a:t>
            </a:r>
            <a:r>
              <a:rPr lang="cs-CZ" sz="1800" dirty="0"/>
              <a:t> - </a:t>
            </a:r>
            <a:r>
              <a:rPr lang="en-US" sz="1800" dirty="0"/>
              <a:t>the </a:t>
            </a:r>
            <a:r>
              <a:rPr lang="en-US" sz="1800" b="1" dirty="0"/>
              <a:t>carcinomas</a:t>
            </a:r>
            <a:r>
              <a:rPr lang="en-US" sz="1800" dirty="0"/>
              <a:t>. two </a:t>
            </a:r>
            <a:r>
              <a:rPr lang="cs-CZ" sz="1800" dirty="0" err="1"/>
              <a:t>main</a:t>
            </a:r>
            <a:r>
              <a:rPr lang="cs-CZ" sz="1800" dirty="0"/>
              <a:t> </a:t>
            </a:r>
            <a:r>
              <a:rPr lang="en-US" sz="1800" dirty="0"/>
              <a:t>categories</a:t>
            </a:r>
            <a:r>
              <a:rPr lang="en-US" sz="1800" b="1" dirty="0"/>
              <a:t>: squamous cell carcinomas </a:t>
            </a:r>
            <a:r>
              <a:rPr lang="cs-CZ" sz="1800" dirty="0"/>
              <a:t>(</a:t>
            </a:r>
            <a:r>
              <a:rPr lang="en-US" sz="1800" dirty="0"/>
              <a:t>from epithelia that form protective cell</a:t>
            </a:r>
            <a:r>
              <a:rPr lang="cs-CZ" sz="1800" dirty="0"/>
              <a:t> </a:t>
            </a:r>
            <a:r>
              <a:rPr lang="en-US" sz="1800" dirty="0"/>
              <a:t>layers</a:t>
            </a:r>
            <a:r>
              <a:rPr lang="cs-CZ" sz="1800" dirty="0"/>
              <a:t>) and </a:t>
            </a:r>
            <a:r>
              <a:rPr lang="en-US" sz="1800" b="1" dirty="0"/>
              <a:t>adenocarcinomas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from secretory epithelia</a:t>
            </a:r>
            <a:r>
              <a:rPr lang="cs-CZ" sz="1800" dirty="0"/>
              <a:t>)</a:t>
            </a:r>
            <a:r>
              <a:rPr lang="en-US" sz="1800" dirty="0"/>
              <a:t>.</a:t>
            </a:r>
            <a:endParaRPr lang="cs-CZ" sz="1800" dirty="0"/>
          </a:p>
          <a:p>
            <a:r>
              <a:rPr lang="en-US" sz="1800" dirty="0"/>
              <a:t>Nonepithelial malignant tumors include</a:t>
            </a:r>
            <a:r>
              <a:rPr lang="cs-CZ" sz="1800" dirty="0"/>
              <a:t>:</a:t>
            </a:r>
            <a:r>
              <a:rPr lang="en-US" sz="1800" dirty="0"/>
              <a:t> </a:t>
            </a:r>
            <a:r>
              <a:rPr lang="en-US" sz="1800" b="1" dirty="0"/>
              <a:t>sarcomas</a:t>
            </a:r>
            <a:r>
              <a:rPr lang="cs-CZ" sz="1800" dirty="0"/>
              <a:t> (</a:t>
            </a:r>
            <a:r>
              <a:rPr lang="en-US" sz="1800" dirty="0"/>
              <a:t>from mesenchymal cells</a:t>
            </a:r>
            <a:r>
              <a:rPr lang="cs-CZ" sz="1800" dirty="0"/>
              <a:t>); </a:t>
            </a:r>
            <a:r>
              <a:rPr lang="en-US" sz="1800" b="1" dirty="0"/>
              <a:t>hematopoietic cancers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from the precursors of</a:t>
            </a:r>
            <a:r>
              <a:rPr lang="cs-CZ" sz="1800" dirty="0"/>
              <a:t> </a:t>
            </a:r>
            <a:r>
              <a:rPr lang="en-US" sz="1800" dirty="0"/>
              <a:t>blood cells</a:t>
            </a:r>
            <a:r>
              <a:rPr lang="cs-CZ" sz="1800" dirty="0"/>
              <a:t>)</a:t>
            </a:r>
            <a:r>
              <a:rPr lang="en-US" sz="1800" dirty="0"/>
              <a:t>; and </a:t>
            </a:r>
            <a:r>
              <a:rPr lang="en-US" sz="1800" b="1" dirty="0"/>
              <a:t>neuroectodermal tumors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en-US" sz="1800" dirty="0"/>
              <a:t>from components</a:t>
            </a:r>
            <a:r>
              <a:rPr lang="cs-CZ" sz="1800" dirty="0"/>
              <a:t> </a:t>
            </a:r>
            <a:r>
              <a:rPr lang="en-US" sz="1800" dirty="0"/>
              <a:t>of the nervous </a:t>
            </a:r>
            <a:r>
              <a:rPr lang="en-US" sz="1800" dirty="0" err="1"/>
              <a:t>syst</a:t>
            </a:r>
            <a:r>
              <a:rPr lang="cs-CZ" sz="1800" dirty="0"/>
              <a:t>e</a:t>
            </a:r>
            <a:r>
              <a:rPr lang="en-US" sz="1800" dirty="0"/>
              <a:t>m</a:t>
            </a:r>
            <a:r>
              <a:rPr lang="cs-CZ" sz="1800" dirty="0"/>
              <a:t>)</a:t>
            </a:r>
            <a:r>
              <a:rPr lang="en-US" sz="1800" dirty="0"/>
              <a:t>. 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9CCF52-2B92-4D1A-BDB1-DECDC2AD5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54" y="1820815"/>
            <a:ext cx="4299859" cy="32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89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C0635-1109-4EA4-BF97-94B3D0FFE9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Tumor </a:t>
            </a:r>
            <a:r>
              <a:rPr lang="en-GB" dirty="0" err="1"/>
              <a:t>cla</a:t>
            </a:r>
            <a:r>
              <a:rPr lang="cs-CZ" dirty="0"/>
              <a:t>s</a:t>
            </a:r>
            <a:r>
              <a:rPr lang="en-GB" dirty="0" err="1"/>
              <a:t>sification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2A650A-159F-43F4-BBFD-FB5DEBD27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If a tumor’s cells have dedifferentiated (lost all </a:t>
            </a:r>
            <a:r>
              <a:rPr lang="en-US" dirty="0" err="1"/>
              <a:t>tissue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˗</a:t>
            </a:r>
            <a:r>
              <a:rPr lang="en-US" dirty="0" err="1"/>
              <a:t>specific</a:t>
            </a:r>
            <a:r>
              <a:rPr lang="en-US" dirty="0"/>
              <a:t> traits), its origin can</a:t>
            </a:r>
            <a:r>
              <a:rPr lang="cs-CZ" dirty="0"/>
              <a:t> </a:t>
            </a:r>
            <a:r>
              <a:rPr lang="en-US" dirty="0"/>
              <a:t>not be readily identified; such tumors are said to be </a:t>
            </a:r>
            <a:r>
              <a:rPr lang="en-US" b="1" dirty="0"/>
              <a:t>anaplastic</a:t>
            </a:r>
            <a:r>
              <a:rPr lang="en-US" dirty="0"/>
              <a:t>. </a:t>
            </a:r>
            <a:endParaRPr lang="cs-CZ" dirty="0"/>
          </a:p>
          <a:p>
            <a:r>
              <a:rPr lang="en-US" dirty="0"/>
              <a:t>Benign tumors may be </a:t>
            </a:r>
            <a:r>
              <a:rPr lang="en-US" b="1" dirty="0"/>
              <a:t>hyperplastic</a:t>
            </a:r>
            <a:r>
              <a:rPr lang="en-US" dirty="0"/>
              <a:t> or </a:t>
            </a:r>
            <a:r>
              <a:rPr lang="en-US" b="1" dirty="0"/>
              <a:t>metaplastic</a:t>
            </a:r>
            <a:r>
              <a:rPr lang="en-US" dirty="0"/>
              <a:t>. Hyperplastic tissues </a:t>
            </a:r>
            <a:r>
              <a:rPr lang="cs-CZ" dirty="0"/>
              <a:t>are </a:t>
            </a:r>
            <a:r>
              <a:rPr lang="en-US" dirty="0"/>
              <a:t>normal except for an excessive number of cells, whereas metaplastic tissues show</a:t>
            </a:r>
            <a:r>
              <a:rPr lang="cs-CZ" dirty="0"/>
              <a:t> </a:t>
            </a:r>
            <a:r>
              <a:rPr lang="en-US" dirty="0"/>
              <a:t>displacement of normal cells by normal cell types not usually encountered at that</a:t>
            </a:r>
            <a:r>
              <a:rPr lang="cs-CZ" dirty="0"/>
              <a:t> </a:t>
            </a:r>
            <a:r>
              <a:rPr lang="en-US" dirty="0"/>
              <a:t>site. </a:t>
            </a:r>
            <a:endParaRPr lang="cs-CZ" dirty="0"/>
          </a:p>
          <a:p>
            <a:r>
              <a:rPr lang="en-US" b="1" dirty="0"/>
              <a:t>Dysplastic tumors </a:t>
            </a:r>
            <a:r>
              <a:rPr lang="en-US" dirty="0"/>
              <a:t>contain cells that are cytologically abnormal. Dysplasia is a</a:t>
            </a:r>
            <a:r>
              <a:rPr lang="cs-CZ" dirty="0"/>
              <a:t> </a:t>
            </a:r>
            <a:r>
              <a:rPr lang="en-US" dirty="0"/>
              <a:t>transitional state between completely benign and premalignant. </a:t>
            </a:r>
            <a:endParaRPr lang="cs-CZ" dirty="0"/>
          </a:p>
          <a:p>
            <a:r>
              <a:rPr lang="cs-CZ" b="1" dirty="0"/>
              <a:t>A</a:t>
            </a:r>
            <a:r>
              <a:rPr lang="en-US" b="1" dirty="0" err="1"/>
              <a:t>denomas</a:t>
            </a:r>
            <a:r>
              <a:rPr lang="en-US" b="1" dirty="0"/>
              <a:t>, polyps, </a:t>
            </a:r>
            <a:r>
              <a:rPr lang="en-US" b="1" dirty="0" err="1"/>
              <a:t>papillomas</a:t>
            </a:r>
            <a:r>
              <a:rPr lang="en-US" b="1" dirty="0"/>
              <a:t>, and warts </a:t>
            </a:r>
            <a:r>
              <a:rPr lang="en-US" dirty="0"/>
              <a:t>are dysplastic epithelial</a:t>
            </a:r>
            <a:r>
              <a:rPr lang="cs-CZ" dirty="0"/>
              <a:t> </a:t>
            </a:r>
            <a:r>
              <a:rPr lang="en-US" dirty="0"/>
              <a:t>tumors that are considered to be benign because they respect the boundary created by the basement membrane.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434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A1C78-C13A-43C5-99EB-CEEA7ED8E0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Tumor </a:t>
            </a:r>
            <a:r>
              <a:rPr lang="en-GB" dirty="0" err="1"/>
              <a:t>clas</a:t>
            </a:r>
            <a:r>
              <a:rPr lang="cs-CZ" dirty="0"/>
              <a:t>s</a:t>
            </a:r>
            <a:r>
              <a:rPr lang="en-GB" dirty="0" err="1"/>
              <a:t>ification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BE50A6-46C3-4331-8A58-28835497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err="1"/>
              <a:t>typing</a:t>
            </a:r>
            <a:r>
              <a:rPr lang="cs-CZ" b="1"/>
              <a:t> </a:t>
            </a:r>
            <a:r>
              <a:rPr lang="cs-CZ"/>
              <a:t>= </a:t>
            </a:r>
            <a:r>
              <a:rPr lang="cs-CZ" err="1"/>
              <a:t>histological</a:t>
            </a:r>
            <a:r>
              <a:rPr lang="cs-CZ"/>
              <a:t> type</a:t>
            </a:r>
          </a:p>
          <a:p>
            <a:r>
              <a:rPr lang="en-US" b="1"/>
              <a:t>grading </a:t>
            </a:r>
            <a:r>
              <a:rPr lang="en-US"/>
              <a:t>= benign × malignant</a:t>
            </a:r>
            <a:endParaRPr lang="cs-CZ"/>
          </a:p>
          <a:p>
            <a:r>
              <a:rPr lang="cs-CZ" b="1" err="1"/>
              <a:t>staging</a:t>
            </a:r>
            <a:r>
              <a:rPr lang="cs-CZ" b="1"/>
              <a:t> </a:t>
            </a:r>
            <a:r>
              <a:rPr lang="cs-CZ"/>
              <a:t>= TNM </a:t>
            </a:r>
            <a:r>
              <a:rPr lang="cs-CZ" err="1"/>
              <a:t>classification</a:t>
            </a:r>
            <a:r>
              <a:rPr lang="cs-CZ"/>
              <a:t> (T = tumor, N = node, M =</a:t>
            </a:r>
            <a:r>
              <a:rPr lang="cs-CZ" err="1"/>
              <a:t>metastasis</a:t>
            </a:r>
            <a:r>
              <a:rPr lang="cs-CZ"/>
              <a:t>)</a:t>
            </a:r>
          </a:p>
        </p:txBody>
      </p:sp>
      <p:pic>
        <p:nvPicPr>
          <p:cNvPr id="4" name="Picture 6" descr="gradula tumor development">
            <a:extLst>
              <a:ext uri="{FF2B5EF4-FFF2-40B4-BE49-F238E27FC236}">
                <a16:creationId xmlns:a16="http://schemas.microsoft.com/office/drawing/2014/main" id="{30923DCB-9F53-4E10-B6AA-00B85D26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3849" y="4240696"/>
            <a:ext cx="5655490" cy="23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809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01EE91-C844-4282-815C-2CAB2094F3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/>
              <a:t>Interaction of tumor with the host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F3581D-BE3E-4D68-9041-7883ECA6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7200" b="1" dirty="0" err="1"/>
              <a:t>local</a:t>
            </a:r>
            <a:r>
              <a:rPr lang="cs-CZ" sz="7200" b="1" dirty="0"/>
              <a:t> </a:t>
            </a:r>
            <a:r>
              <a:rPr lang="cs-CZ" sz="7200" b="1" dirty="0" err="1"/>
              <a:t>effects</a:t>
            </a:r>
            <a:r>
              <a:rPr lang="cs-CZ" sz="7200" b="1" dirty="0"/>
              <a:t> </a:t>
            </a:r>
            <a:r>
              <a:rPr lang="cs-CZ" sz="7200" b="1" dirty="0" err="1"/>
              <a:t>of</a:t>
            </a:r>
            <a:r>
              <a:rPr lang="cs-CZ" sz="7200" b="1" dirty="0"/>
              <a:t> tumor</a:t>
            </a:r>
          </a:p>
          <a:p>
            <a:r>
              <a:rPr lang="cs-CZ" sz="7200" dirty="0" err="1"/>
              <a:t>mechanical</a:t>
            </a:r>
            <a:r>
              <a:rPr lang="cs-CZ" sz="7200" dirty="0"/>
              <a:t> </a:t>
            </a:r>
            <a:r>
              <a:rPr lang="cs-CZ" sz="7200" dirty="0" err="1"/>
              <a:t>compression</a:t>
            </a:r>
            <a:r>
              <a:rPr lang="cs-CZ" sz="7200" dirty="0"/>
              <a:t> </a:t>
            </a:r>
            <a:r>
              <a:rPr lang="en-US" sz="7200" dirty="0"/>
              <a:t>(</a:t>
            </a:r>
            <a:r>
              <a:rPr lang="en-US" sz="7200" dirty="0" err="1"/>
              <a:t>eg</a:t>
            </a:r>
            <a:r>
              <a:rPr lang="cs-CZ" sz="7200" dirty="0"/>
              <a:t>.</a:t>
            </a:r>
            <a:r>
              <a:rPr lang="en-US" sz="7200" dirty="0"/>
              <a:t> </a:t>
            </a:r>
            <a:r>
              <a:rPr lang="cs-CZ" sz="7200" dirty="0"/>
              <a:t>b</a:t>
            </a:r>
            <a:r>
              <a:rPr lang="en-US" sz="7200" dirty="0"/>
              <a:t>rain</a:t>
            </a:r>
            <a:r>
              <a:rPr lang="cs-CZ" sz="7200" dirty="0"/>
              <a:t> </a:t>
            </a:r>
            <a:r>
              <a:rPr lang="cs-CZ" sz="7200" dirty="0" err="1"/>
              <a:t>tumors</a:t>
            </a:r>
            <a:r>
              <a:rPr lang="cs-CZ" sz="7200" dirty="0"/>
              <a:t>)</a:t>
            </a:r>
          </a:p>
          <a:p>
            <a:r>
              <a:rPr lang="cs-CZ" sz="7200" dirty="0" err="1"/>
              <a:t>obstruction</a:t>
            </a:r>
            <a:r>
              <a:rPr lang="cs-CZ" sz="7200" dirty="0"/>
              <a:t> (</a:t>
            </a:r>
            <a:r>
              <a:rPr lang="cs-CZ" sz="7200" dirty="0" err="1"/>
              <a:t>e.g</a:t>
            </a:r>
            <a:r>
              <a:rPr lang="cs-CZ" sz="7200" dirty="0"/>
              <a:t>. c</a:t>
            </a:r>
            <a:r>
              <a:rPr lang="en-US" sz="7200" dirty="0" err="1"/>
              <a:t>arcinoma</a:t>
            </a:r>
            <a:r>
              <a:rPr lang="en-US" sz="7200" dirty="0"/>
              <a:t> of the ductus </a:t>
            </a:r>
            <a:r>
              <a:rPr lang="en-US" sz="7200" dirty="0" err="1"/>
              <a:t>choledochus</a:t>
            </a:r>
            <a:r>
              <a:rPr lang="cs-CZ" sz="7200" dirty="0"/>
              <a:t>)</a:t>
            </a:r>
          </a:p>
          <a:p>
            <a:r>
              <a:rPr lang="cs-CZ" sz="7200" dirty="0" err="1"/>
              <a:t>bleeding</a:t>
            </a:r>
            <a:r>
              <a:rPr lang="cs-CZ" sz="7200" dirty="0"/>
              <a:t>, </a:t>
            </a:r>
            <a:r>
              <a:rPr lang="cs-CZ" sz="7200" dirty="0" err="1"/>
              <a:t>bruising</a:t>
            </a:r>
            <a:r>
              <a:rPr lang="cs-CZ" sz="7200" dirty="0"/>
              <a:t> (</a:t>
            </a:r>
            <a:r>
              <a:rPr lang="cs-CZ" sz="7200" dirty="0" err="1"/>
              <a:t>leukaemia</a:t>
            </a:r>
            <a:r>
              <a:rPr lang="cs-CZ" sz="7200" dirty="0"/>
              <a:t>)</a:t>
            </a:r>
          </a:p>
          <a:p>
            <a:r>
              <a:rPr lang="en-US" sz="7200" dirty="0"/>
              <a:t>chronic blood losses into GIT</a:t>
            </a:r>
            <a:r>
              <a:rPr lang="cs-CZ" sz="7200" dirty="0"/>
              <a:t> (</a:t>
            </a:r>
            <a:r>
              <a:rPr lang="cs-CZ" sz="7200" dirty="0" err="1"/>
              <a:t>gastric</a:t>
            </a:r>
            <a:r>
              <a:rPr lang="cs-CZ" sz="7200" dirty="0"/>
              <a:t> and </a:t>
            </a:r>
            <a:r>
              <a:rPr lang="cs-CZ" sz="7200" dirty="0" err="1"/>
              <a:t>intestinal</a:t>
            </a:r>
            <a:r>
              <a:rPr lang="cs-CZ" sz="7200" dirty="0"/>
              <a:t> </a:t>
            </a:r>
            <a:r>
              <a:rPr lang="cs-CZ" sz="7200" dirty="0" err="1"/>
              <a:t>tumors</a:t>
            </a:r>
            <a:r>
              <a:rPr lang="cs-CZ" sz="7200" dirty="0"/>
              <a:t>)</a:t>
            </a:r>
          </a:p>
          <a:p>
            <a:r>
              <a:rPr lang="cs-CZ" sz="7200" dirty="0" err="1"/>
              <a:t>oedema</a:t>
            </a:r>
            <a:r>
              <a:rPr lang="cs-CZ" sz="7200" dirty="0"/>
              <a:t> (</a:t>
            </a:r>
            <a:r>
              <a:rPr lang="cs-CZ" sz="7200" dirty="0" err="1"/>
              <a:t>e.g</a:t>
            </a:r>
            <a:r>
              <a:rPr lang="cs-CZ" sz="7200" dirty="0"/>
              <a:t>. </a:t>
            </a:r>
            <a:r>
              <a:rPr lang="cs-CZ" sz="7200" dirty="0" err="1"/>
              <a:t>lymphomas</a:t>
            </a:r>
            <a:r>
              <a:rPr lang="cs-CZ" sz="7200" dirty="0"/>
              <a:t>)</a:t>
            </a:r>
          </a:p>
          <a:p>
            <a:r>
              <a:rPr lang="en-US" sz="7200" dirty="0"/>
              <a:t>coughing (lung ca</a:t>
            </a:r>
            <a:r>
              <a:rPr lang="cs-CZ" sz="7200" dirty="0" err="1"/>
              <a:t>rcinoma</a:t>
            </a:r>
            <a:r>
              <a:rPr lang="en-US" sz="7200" dirty="0"/>
              <a:t>)</a:t>
            </a:r>
            <a:endParaRPr lang="cs-CZ" sz="7200" dirty="0"/>
          </a:p>
          <a:p>
            <a:r>
              <a:rPr lang="cs-CZ" sz="7200" dirty="0" err="1"/>
              <a:t>thromboses</a:t>
            </a:r>
            <a:endParaRPr lang="cs-CZ" sz="7200" dirty="0"/>
          </a:p>
          <a:p>
            <a:r>
              <a:rPr lang="cs-CZ" sz="7200" dirty="0" err="1"/>
              <a:t>difficult</a:t>
            </a:r>
            <a:r>
              <a:rPr lang="cs-CZ" sz="7200" dirty="0"/>
              <a:t> </a:t>
            </a:r>
            <a:r>
              <a:rPr lang="cs-CZ" sz="7200" dirty="0" err="1"/>
              <a:t>swallowing</a:t>
            </a:r>
            <a:r>
              <a:rPr lang="cs-CZ" sz="7200" dirty="0"/>
              <a:t> (</a:t>
            </a:r>
            <a:r>
              <a:rPr lang="cs-CZ" sz="7200" dirty="0" err="1"/>
              <a:t>oesophageal</a:t>
            </a:r>
            <a:r>
              <a:rPr lang="cs-CZ" sz="7200" dirty="0"/>
              <a:t> </a:t>
            </a:r>
            <a:r>
              <a:rPr lang="cs-CZ" sz="7200" dirty="0" err="1"/>
              <a:t>carcinoma</a:t>
            </a:r>
            <a:r>
              <a:rPr lang="cs-CZ" sz="7200" dirty="0"/>
              <a:t>)</a:t>
            </a:r>
          </a:p>
          <a:p>
            <a:r>
              <a:rPr lang="cs-CZ" sz="7200" dirty="0" err="1"/>
              <a:t>loss</a:t>
            </a:r>
            <a:r>
              <a:rPr lang="cs-CZ" sz="7200" dirty="0"/>
              <a:t> </a:t>
            </a:r>
            <a:r>
              <a:rPr lang="cs-CZ" sz="7200" dirty="0" err="1"/>
              <a:t>of</a:t>
            </a:r>
            <a:r>
              <a:rPr lang="cs-CZ" sz="7200" dirty="0"/>
              <a:t> vision (</a:t>
            </a:r>
            <a:r>
              <a:rPr lang="cs-CZ" sz="7200" dirty="0" err="1"/>
              <a:t>compression</a:t>
            </a:r>
            <a:r>
              <a:rPr lang="cs-CZ" sz="7200" dirty="0"/>
              <a:t> </a:t>
            </a:r>
            <a:r>
              <a:rPr lang="cs-CZ" sz="7200" dirty="0" err="1"/>
              <a:t>of</a:t>
            </a:r>
            <a:r>
              <a:rPr lang="cs-CZ" sz="7200" dirty="0"/>
              <a:t> </a:t>
            </a:r>
            <a:r>
              <a:rPr lang="cs-CZ" sz="7200" dirty="0" err="1"/>
              <a:t>optic</a:t>
            </a:r>
            <a:r>
              <a:rPr lang="cs-CZ" sz="7200" dirty="0"/>
              <a:t> nerve by </a:t>
            </a:r>
            <a:r>
              <a:rPr lang="cs-CZ" sz="7200" dirty="0" err="1"/>
              <a:t>hypophyseal</a:t>
            </a:r>
            <a:r>
              <a:rPr lang="cs-CZ" sz="7200" dirty="0"/>
              <a:t> </a:t>
            </a:r>
            <a:r>
              <a:rPr lang="cs-CZ" sz="7200" dirty="0" err="1"/>
              <a:t>adenoma</a:t>
            </a:r>
            <a:r>
              <a:rPr lang="cs-CZ" sz="7200" dirty="0"/>
              <a:t>)</a:t>
            </a:r>
          </a:p>
          <a:p>
            <a:r>
              <a:rPr lang="cs-CZ" sz="7200" dirty="0" err="1"/>
              <a:t>voice</a:t>
            </a:r>
            <a:r>
              <a:rPr lang="cs-CZ" sz="7200" dirty="0"/>
              <a:t> </a:t>
            </a:r>
            <a:r>
              <a:rPr lang="cs-CZ" sz="7200" dirty="0" err="1"/>
              <a:t>changes</a:t>
            </a:r>
            <a:r>
              <a:rPr lang="cs-CZ" sz="7200" dirty="0"/>
              <a:t> (</a:t>
            </a:r>
            <a:r>
              <a:rPr lang="cs-CZ" sz="7200" dirty="0" err="1"/>
              <a:t>laryngeal</a:t>
            </a:r>
            <a:r>
              <a:rPr lang="cs-CZ" sz="7200" dirty="0"/>
              <a:t> </a:t>
            </a:r>
            <a:r>
              <a:rPr lang="cs-CZ" sz="7200" dirty="0" err="1"/>
              <a:t>carcinoma</a:t>
            </a:r>
            <a:r>
              <a:rPr lang="cs-CZ" sz="7200" dirty="0"/>
              <a:t>)</a:t>
            </a:r>
          </a:p>
          <a:p>
            <a:r>
              <a:rPr lang="cs-CZ" sz="7200" dirty="0" err="1"/>
              <a:t>pathological</a:t>
            </a:r>
            <a:r>
              <a:rPr lang="cs-CZ" sz="7200" dirty="0"/>
              <a:t> </a:t>
            </a:r>
            <a:r>
              <a:rPr lang="cs-CZ" sz="7200" dirty="0" err="1"/>
              <a:t>fractures</a:t>
            </a:r>
            <a:r>
              <a:rPr lang="cs-CZ" sz="7200" dirty="0"/>
              <a:t> (</a:t>
            </a:r>
            <a:r>
              <a:rPr lang="cs-CZ" sz="7200" dirty="0" err="1"/>
              <a:t>myeloma</a:t>
            </a:r>
            <a:r>
              <a:rPr lang="cs-CZ" sz="7200" dirty="0"/>
              <a:t>)</a:t>
            </a:r>
          </a:p>
          <a:p>
            <a:endParaRPr lang="cs-CZ" sz="7200" dirty="0"/>
          </a:p>
          <a:p>
            <a:endParaRPr lang="cs-CZ" sz="7200" dirty="0"/>
          </a:p>
          <a:p>
            <a:endParaRPr lang="cs-CZ" sz="7200" dirty="0"/>
          </a:p>
          <a:p>
            <a:endParaRPr lang="cs-CZ" sz="7200" dirty="0"/>
          </a:p>
          <a:p>
            <a:endParaRPr lang="cs-CZ" sz="7200" dirty="0"/>
          </a:p>
          <a:p>
            <a:endParaRPr lang="cs-CZ" sz="7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1402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05A20-AB26-43AB-ABAA-0CEC38DC96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/>
              <a:t>Interaction of tumor with the host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51027D-E322-448D-A50E-2F015F949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8000" b="1" dirty="0" err="1"/>
              <a:t>systemic</a:t>
            </a:r>
            <a:r>
              <a:rPr lang="cs-CZ" sz="8000" b="1" dirty="0"/>
              <a:t> </a:t>
            </a:r>
            <a:r>
              <a:rPr lang="cs-CZ" sz="8000" b="1" dirty="0" err="1"/>
              <a:t>effects</a:t>
            </a:r>
            <a:r>
              <a:rPr lang="cs-CZ" sz="8000" b="1" dirty="0"/>
              <a:t> </a:t>
            </a:r>
            <a:r>
              <a:rPr lang="cs-CZ" sz="8000" b="1" dirty="0" err="1"/>
              <a:t>of</a:t>
            </a:r>
            <a:r>
              <a:rPr lang="cs-CZ" sz="8000" b="1" dirty="0"/>
              <a:t> tumor</a:t>
            </a:r>
          </a:p>
          <a:p>
            <a:r>
              <a:rPr lang="cs-CZ" sz="8000" b="1" dirty="0" err="1"/>
              <a:t>anemia</a:t>
            </a:r>
            <a:r>
              <a:rPr lang="cs-CZ" sz="8000" dirty="0"/>
              <a:t> (</a:t>
            </a:r>
            <a:r>
              <a:rPr lang="cs-CZ" sz="8000" dirty="0" err="1"/>
              <a:t>supression</a:t>
            </a:r>
            <a:r>
              <a:rPr lang="cs-CZ" sz="8000" dirty="0"/>
              <a:t> </a:t>
            </a:r>
            <a:r>
              <a:rPr lang="cs-CZ" sz="8000" dirty="0" err="1"/>
              <a:t>of</a:t>
            </a:r>
            <a:r>
              <a:rPr lang="cs-CZ" sz="8000" dirty="0"/>
              <a:t> bone </a:t>
            </a:r>
            <a:r>
              <a:rPr lang="cs-CZ" sz="8000" dirty="0" err="1"/>
              <a:t>marrow</a:t>
            </a:r>
            <a:r>
              <a:rPr lang="cs-CZ" sz="8000" dirty="0"/>
              <a:t>) – </a:t>
            </a:r>
            <a:r>
              <a:rPr lang="cs-CZ" sz="8000" dirty="0" err="1"/>
              <a:t>effect</a:t>
            </a:r>
            <a:r>
              <a:rPr lang="cs-CZ" sz="8000" dirty="0"/>
              <a:t> </a:t>
            </a:r>
            <a:r>
              <a:rPr lang="cs-CZ" sz="8000" dirty="0" err="1"/>
              <a:t>of</a:t>
            </a:r>
            <a:r>
              <a:rPr lang="cs-CZ" sz="8000" dirty="0"/>
              <a:t> </a:t>
            </a:r>
            <a:r>
              <a:rPr lang="cs-CZ" sz="8000" dirty="0" err="1"/>
              <a:t>proinflammatory</a:t>
            </a:r>
            <a:r>
              <a:rPr lang="cs-CZ" sz="8000" dirty="0"/>
              <a:t> </a:t>
            </a:r>
            <a:r>
              <a:rPr lang="cs-CZ" sz="8000" dirty="0" err="1"/>
              <a:t>cytokines</a:t>
            </a:r>
            <a:endParaRPr lang="cs-CZ" sz="8000" dirty="0"/>
          </a:p>
          <a:p>
            <a:r>
              <a:rPr lang="cs-CZ" sz="8000" b="1" dirty="0" err="1"/>
              <a:t>fever</a:t>
            </a:r>
            <a:r>
              <a:rPr lang="cs-CZ" sz="8000" dirty="0"/>
              <a:t> - </a:t>
            </a:r>
            <a:r>
              <a:rPr lang="cs-CZ" sz="8000" dirty="0" err="1"/>
              <a:t>production</a:t>
            </a:r>
            <a:r>
              <a:rPr lang="cs-CZ" sz="8000" dirty="0"/>
              <a:t> </a:t>
            </a:r>
            <a:r>
              <a:rPr lang="cs-CZ" sz="8000" dirty="0" err="1"/>
              <a:t>of</a:t>
            </a:r>
            <a:r>
              <a:rPr lang="cs-CZ" sz="8000" dirty="0"/>
              <a:t> </a:t>
            </a:r>
            <a:r>
              <a:rPr lang="cs-CZ" sz="8000" dirty="0" err="1"/>
              <a:t>cytokines</a:t>
            </a:r>
            <a:r>
              <a:rPr lang="cs-CZ" sz="8000" dirty="0"/>
              <a:t> (</a:t>
            </a:r>
            <a:r>
              <a:rPr lang="cs-CZ" sz="8000" dirty="0" err="1"/>
              <a:t>pyrrogens</a:t>
            </a:r>
            <a:r>
              <a:rPr lang="cs-CZ" sz="8000" dirty="0"/>
              <a:t>) by tumor (IL-1, TNF</a:t>
            </a:r>
            <a:r>
              <a:rPr lang="el-GR" sz="8000" dirty="0"/>
              <a:t>α)</a:t>
            </a:r>
          </a:p>
          <a:p>
            <a:r>
              <a:rPr lang="cs-CZ" sz="8000" b="1" dirty="0"/>
              <a:t>tumor </a:t>
            </a:r>
            <a:r>
              <a:rPr lang="cs-CZ" sz="8000" b="1" dirty="0" err="1"/>
              <a:t>cachexia</a:t>
            </a:r>
            <a:r>
              <a:rPr lang="cs-CZ" sz="8000" b="1" dirty="0"/>
              <a:t> </a:t>
            </a:r>
            <a:r>
              <a:rPr lang="cs-CZ" sz="8000" dirty="0"/>
              <a:t>– </a:t>
            </a:r>
            <a:r>
              <a:rPr lang="cs-CZ" sz="8000" dirty="0" err="1"/>
              <a:t>anorexic</a:t>
            </a:r>
            <a:r>
              <a:rPr lang="cs-CZ" sz="8000" dirty="0"/>
              <a:t> </a:t>
            </a:r>
            <a:r>
              <a:rPr lang="cs-CZ" sz="8000" dirty="0" err="1"/>
              <a:t>mediators</a:t>
            </a:r>
            <a:r>
              <a:rPr lang="cs-CZ" sz="8000" dirty="0"/>
              <a:t> (TNF</a:t>
            </a:r>
            <a:r>
              <a:rPr lang="el-GR" sz="8000" dirty="0"/>
              <a:t>α)</a:t>
            </a:r>
          </a:p>
          <a:p>
            <a:r>
              <a:rPr lang="cs-CZ" sz="8000" b="1" dirty="0" err="1"/>
              <a:t>paraneoplastic</a:t>
            </a:r>
            <a:r>
              <a:rPr lang="cs-CZ" sz="8000" b="1" dirty="0"/>
              <a:t> </a:t>
            </a:r>
            <a:r>
              <a:rPr lang="cs-CZ" sz="8000" b="1" dirty="0" err="1"/>
              <a:t>syndromes</a:t>
            </a:r>
            <a:r>
              <a:rPr lang="cs-CZ" sz="8000" b="1" dirty="0"/>
              <a:t> </a:t>
            </a:r>
            <a:r>
              <a:rPr lang="cs-CZ" sz="8000" dirty="0"/>
              <a:t>– </a:t>
            </a:r>
            <a:r>
              <a:rPr lang="cs-CZ" sz="8000" dirty="0" err="1"/>
              <a:t>some</a:t>
            </a:r>
            <a:r>
              <a:rPr lang="cs-CZ" sz="8000" dirty="0"/>
              <a:t> </a:t>
            </a:r>
            <a:r>
              <a:rPr lang="cs-CZ" sz="8000" dirty="0" err="1"/>
              <a:t>tumors</a:t>
            </a:r>
            <a:r>
              <a:rPr lang="cs-CZ" sz="8000" dirty="0"/>
              <a:t> </a:t>
            </a:r>
            <a:r>
              <a:rPr lang="cs-CZ" sz="8000" dirty="0" err="1"/>
              <a:t>produce</a:t>
            </a:r>
            <a:r>
              <a:rPr lang="cs-CZ" sz="8000" dirty="0"/>
              <a:t> </a:t>
            </a:r>
            <a:r>
              <a:rPr lang="cs-CZ" sz="8000" dirty="0" err="1"/>
              <a:t>hormones</a:t>
            </a:r>
            <a:r>
              <a:rPr lang="cs-CZ" sz="8000" dirty="0"/>
              <a:t> (</a:t>
            </a:r>
            <a:r>
              <a:rPr lang="cs-CZ" sz="8000" dirty="0" err="1"/>
              <a:t>adenomas</a:t>
            </a:r>
            <a:r>
              <a:rPr lang="cs-CZ" sz="8000" dirty="0"/>
              <a:t>); </a:t>
            </a:r>
            <a:r>
              <a:rPr lang="cs-CZ" sz="8000" dirty="0" err="1"/>
              <a:t>important</a:t>
            </a:r>
            <a:r>
              <a:rPr lang="cs-CZ" sz="8000" dirty="0"/>
              <a:t> </a:t>
            </a:r>
            <a:r>
              <a:rPr lang="cs-CZ" sz="8000" dirty="0" err="1"/>
              <a:t>diagnostically</a:t>
            </a:r>
            <a:r>
              <a:rPr lang="cs-CZ" sz="8000" dirty="0"/>
              <a:t>!</a:t>
            </a:r>
          </a:p>
          <a:p>
            <a:pPr marL="0" indent="0">
              <a:buNone/>
            </a:pPr>
            <a:r>
              <a:rPr lang="cs-CZ" sz="8000" dirty="0"/>
              <a:t>	</a:t>
            </a:r>
            <a:r>
              <a:rPr lang="en-US" sz="8000" dirty="0"/>
              <a:t>–</a:t>
            </a:r>
            <a:r>
              <a:rPr lang="cs-CZ" sz="8000" dirty="0"/>
              <a:t> </a:t>
            </a:r>
            <a:r>
              <a:rPr lang="en-US" sz="8000" dirty="0"/>
              <a:t>pigmentation</a:t>
            </a:r>
          </a:p>
          <a:p>
            <a:pPr marL="0" indent="0">
              <a:buNone/>
            </a:pPr>
            <a:r>
              <a:rPr lang="cs-CZ" sz="8000" dirty="0"/>
              <a:t>	– </a:t>
            </a:r>
            <a:r>
              <a:rPr lang="cs-CZ" sz="8000" dirty="0" err="1"/>
              <a:t>endokrinopathy</a:t>
            </a:r>
            <a:r>
              <a:rPr lang="cs-CZ" sz="8000" dirty="0"/>
              <a:t> (</a:t>
            </a:r>
            <a:r>
              <a:rPr lang="cs-CZ" sz="8000" dirty="0" err="1"/>
              <a:t>Cushing</a:t>
            </a:r>
            <a:r>
              <a:rPr lang="cs-CZ" sz="8000" dirty="0"/>
              <a:t> </a:t>
            </a:r>
            <a:r>
              <a:rPr lang="cs-CZ" sz="8000" dirty="0" err="1"/>
              <a:t>sy</a:t>
            </a:r>
            <a:r>
              <a:rPr lang="cs-CZ" sz="8000" dirty="0"/>
              <a:t>., </a:t>
            </a:r>
            <a:r>
              <a:rPr lang="cs-CZ" sz="8000" dirty="0" err="1"/>
              <a:t>hypercalcaemia</a:t>
            </a:r>
            <a:r>
              <a:rPr lang="cs-CZ" sz="80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187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852DC-DA69-4F80-BF34-68B8BA3414B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Cancer</a:t>
            </a:r>
            <a:r>
              <a:rPr lang="cs-CZ"/>
              <a:t> </a:t>
            </a:r>
            <a:r>
              <a:rPr lang="cs-CZ" err="1"/>
              <a:t>biomarkers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330B74-F9E5-4D43-8D89-6A8E82737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err="1"/>
              <a:t>Cancer</a:t>
            </a:r>
            <a:r>
              <a:rPr lang="en-US"/>
              <a:t> </a:t>
            </a:r>
            <a:r>
              <a:rPr lang="cs-CZ"/>
              <a:t>bio</a:t>
            </a:r>
            <a:r>
              <a:rPr lang="en-US"/>
              <a:t>markers are substances that are produced in response to cancer</a:t>
            </a:r>
            <a:r>
              <a:rPr lang="cs-CZ"/>
              <a:t> </a:t>
            </a:r>
            <a:r>
              <a:rPr lang="en-GB"/>
              <a:t>processes.</a:t>
            </a:r>
          </a:p>
          <a:p>
            <a:r>
              <a:rPr lang="en-US"/>
              <a:t>These substances can be found in the blood, urine, stool, tumor tissue, or bodily fluids</a:t>
            </a:r>
            <a:r>
              <a:rPr lang="cs-CZ"/>
              <a:t>.</a:t>
            </a:r>
          </a:p>
          <a:p>
            <a:r>
              <a:rPr lang="en-US"/>
              <a:t>Most </a:t>
            </a:r>
            <a:r>
              <a:rPr lang="cs-CZ" err="1"/>
              <a:t>cancer</a:t>
            </a:r>
            <a:r>
              <a:rPr lang="en-US"/>
              <a:t> </a:t>
            </a:r>
            <a:r>
              <a:rPr lang="cs-CZ"/>
              <a:t>bio</a:t>
            </a:r>
            <a:r>
              <a:rPr lang="en-US"/>
              <a:t>markers are proteins. However</a:t>
            </a:r>
            <a:r>
              <a:rPr lang="cs-CZ"/>
              <a:t>, </a:t>
            </a:r>
            <a:r>
              <a:rPr lang="en-US"/>
              <a:t>patterns of </a:t>
            </a:r>
            <a:r>
              <a:rPr lang="cs-CZ"/>
              <a:t>gene </a:t>
            </a:r>
            <a:r>
              <a:rPr lang="cs-CZ" err="1"/>
              <a:t>expression</a:t>
            </a:r>
            <a:r>
              <a:rPr lang="cs-CZ"/>
              <a:t> </a:t>
            </a:r>
            <a:r>
              <a:rPr lang="en-US"/>
              <a:t>and changes </a:t>
            </a:r>
            <a:r>
              <a:rPr lang="cs-CZ"/>
              <a:t>in</a:t>
            </a:r>
            <a:r>
              <a:rPr lang="en-US"/>
              <a:t> DNA </a:t>
            </a:r>
            <a:r>
              <a:rPr lang="cs-CZ" err="1"/>
              <a:t>can</a:t>
            </a:r>
            <a:r>
              <a:rPr lang="cs-CZ"/>
              <a:t> </a:t>
            </a:r>
            <a:r>
              <a:rPr lang="en-US"/>
              <a:t>be used.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939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0B7A0-5359-4CDE-A587-A9BE574F87E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Cancer biomarkers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2C0BD0-2057-4134-A5FB-2FF8020E9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559038" cy="40980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Cancer biomarkers can be classified into the categories based on their usage</a:t>
            </a:r>
            <a:r>
              <a:rPr lang="cs-CZ"/>
              <a:t>:</a:t>
            </a:r>
          </a:p>
          <a:p>
            <a:r>
              <a:rPr lang="en-US" b="1" i="1"/>
              <a:t>Predictive biomarkers</a:t>
            </a:r>
            <a:r>
              <a:rPr lang="en-US"/>
              <a:t> predict response to specific therapeutic interventions </a:t>
            </a:r>
            <a:r>
              <a:rPr lang="cs-CZ"/>
              <a:t>(</a:t>
            </a:r>
            <a:r>
              <a:rPr lang="en-US" sz="2200"/>
              <a:t>positivity/activation of </a:t>
            </a:r>
            <a:r>
              <a:rPr lang="en-US" sz="2200" i="1"/>
              <a:t>HER2</a:t>
            </a:r>
            <a:r>
              <a:rPr lang="en-US" sz="2200"/>
              <a:t> that predicts response to trastuzumab in breast cancer</a:t>
            </a:r>
            <a:r>
              <a:rPr lang="cs-CZ"/>
              <a:t>).</a:t>
            </a:r>
          </a:p>
          <a:p>
            <a:r>
              <a:rPr lang="en-US" b="1" i="1"/>
              <a:t>Prognostic biomarker</a:t>
            </a:r>
            <a:r>
              <a:rPr lang="cs-CZ" b="1" i="1"/>
              <a:t>s </a:t>
            </a:r>
            <a:r>
              <a:rPr lang="en-US"/>
              <a:t>aim to inform regarding the risk of clinical outcomes such as cancer recurrence or disease progression</a:t>
            </a:r>
            <a:r>
              <a:rPr lang="cs-CZ"/>
              <a:t>.</a:t>
            </a:r>
          </a:p>
          <a:p>
            <a:r>
              <a:rPr lang="cs-CZ" b="1" i="1"/>
              <a:t>D</a:t>
            </a:r>
            <a:r>
              <a:rPr lang="en-US" b="1" i="1" err="1"/>
              <a:t>iagnostic</a:t>
            </a:r>
            <a:r>
              <a:rPr lang="en-US" b="1" i="1"/>
              <a:t> biomarker</a:t>
            </a:r>
            <a:r>
              <a:rPr lang="cs-CZ" b="1" i="1"/>
              <a:t>s </a:t>
            </a:r>
            <a:r>
              <a:rPr lang="cs-CZ"/>
              <a:t>are</a:t>
            </a:r>
            <a:r>
              <a:rPr lang="en-US"/>
              <a:t> used to identify whether a patient has a specific disease. 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194916-A791-46B2-9D32-5FA3D23FF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15" y="1690689"/>
            <a:ext cx="4413436" cy="32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70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7713E-EFFF-4C68-BBDE-53CC0DEF54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Cancer biomarkers</a:t>
            </a:r>
            <a:r>
              <a:rPr lang="cs-CZ"/>
              <a:t> - </a:t>
            </a:r>
            <a:r>
              <a:rPr lang="en-GB"/>
              <a:t>examples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9387DA-17F2-4A70-A392-EBBC823D2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Alpha-fetoprotein</a:t>
            </a:r>
            <a:r>
              <a:rPr lang="en-US" dirty="0"/>
              <a:t> (AFP</a:t>
            </a:r>
            <a:r>
              <a:rPr lang="cs-CZ" dirty="0"/>
              <a:t>)</a:t>
            </a:r>
            <a:endParaRPr lang="en-US" dirty="0"/>
          </a:p>
          <a:p>
            <a:r>
              <a:rPr lang="en-US" dirty="0"/>
              <a:t>Cancer types: Liver cancer and</a:t>
            </a:r>
            <a:r>
              <a:rPr lang="cs-CZ" dirty="0"/>
              <a:t> </a:t>
            </a:r>
            <a:r>
              <a:rPr lang="cs-CZ" dirty="0" err="1"/>
              <a:t>germ</a:t>
            </a:r>
            <a:r>
              <a:rPr lang="cs-CZ" dirty="0"/>
              <a:t> cell </a:t>
            </a:r>
            <a:r>
              <a:rPr lang="cs-CZ" dirty="0" err="1"/>
              <a:t>tumors</a:t>
            </a:r>
            <a:endParaRPr lang="cs-CZ" dirty="0"/>
          </a:p>
          <a:p>
            <a:r>
              <a:rPr lang="en-US" dirty="0"/>
              <a:t> Tissue analyzed: Blood</a:t>
            </a:r>
          </a:p>
          <a:p>
            <a:r>
              <a:rPr lang="en-US" dirty="0"/>
              <a:t>How used: To help diagnose liver cancer and follow response to treatment; to assess stage, prognosis, and response to treatment of germ cell tumors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BCR-ABL </a:t>
            </a:r>
            <a:r>
              <a:rPr lang="cs-CZ" dirty="0" err="1">
                <a:hlinkClick r:id="rId3"/>
              </a:rPr>
              <a:t>fusion</a:t>
            </a:r>
            <a:r>
              <a:rPr lang="cs-CZ" dirty="0">
                <a:hlinkClick r:id="rId3"/>
              </a:rPr>
              <a:t> gene</a:t>
            </a:r>
            <a:r>
              <a:rPr lang="cs-CZ" dirty="0"/>
              <a:t> (</a:t>
            </a:r>
            <a:r>
              <a:rPr lang="cs-CZ" dirty="0">
                <a:hlinkClick r:id="rId4"/>
              </a:rPr>
              <a:t>Philadelphia chromosome</a:t>
            </a:r>
            <a:r>
              <a:rPr lang="cs-CZ" dirty="0"/>
              <a:t>)</a:t>
            </a:r>
          </a:p>
          <a:p>
            <a:r>
              <a:rPr lang="cs-CZ" dirty="0" err="1"/>
              <a:t>Cancer</a:t>
            </a:r>
            <a:r>
              <a:rPr lang="cs-CZ" dirty="0"/>
              <a:t> type: </a:t>
            </a:r>
            <a:r>
              <a:rPr lang="cs-CZ" dirty="0" err="1"/>
              <a:t>Chronic</a:t>
            </a:r>
            <a:r>
              <a:rPr lang="cs-CZ" dirty="0"/>
              <a:t> </a:t>
            </a:r>
            <a:r>
              <a:rPr lang="cs-CZ" dirty="0" err="1"/>
              <a:t>myeloid</a:t>
            </a:r>
            <a:r>
              <a:rPr lang="cs-CZ" dirty="0"/>
              <a:t> </a:t>
            </a:r>
            <a:r>
              <a:rPr lang="cs-CZ" dirty="0" err="1"/>
              <a:t>lukemia</a:t>
            </a:r>
            <a:r>
              <a:rPr lang="cs-CZ" dirty="0"/>
              <a:t>,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lymphoblastic</a:t>
            </a:r>
            <a:r>
              <a:rPr lang="cs-CZ" dirty="0"/>
              <a:t> </a:t>
            </a:r>
            <a:r>
              <a:rPr lang="cs-CZ" dirty="0" err="1"/>
              <a:t>leukemia</a:t>
            </a:r>
            <a:r>
              <a:rPr lang="cs-CZ" dirty="0"/>
              <a:t>, and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myelogenous</a:t>
            </a:r>
            <a:r>
              <a:rPr lang="cs-CZ" dirty="0"/>
              <a:t> </a:t>
            </a:r>
            <a:r>
              <a:rPr lang="cs-CZ" dirty="0" err="1"/>
              <a:t>leukemia</a:t>
            </a:r>
            <a:endParaRPr lang="cs-CZ" dirty="0"/>
          </a:p>
          <a:p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analyzed</a:t>
            </a:r>
            <a:r>
              <a:rPr lang="cs-CZ" dirty="0"/>
              <a:t>: </a:t>
            </a:r>
            <a:r>
              <a:rPr lang="cs-CZ" dirty="0" err="1"/>
              <a:t>Blood</a:t>
            </a:r>
            <a:r>
              <a:rPr lang="cs-CZ" dirty="0"/>
              <a:t> and/</a:t>
            </a:r>
            <a:r>
              <a:rPr lang="cs-CZ" dirty="0" err="1"/>
              <a:t>or</a:t>
            </a:r>
            <a:r>
              <a:rPr lang="cs-CZ" dirty="0"/>
              <a:t> bone </a:t>
            </a:r>
            <a:r>
              <a:rPr lang="cs-CZ" dirty="0" err="1"/>
              <a:t>marrow</a:t>
            </a:r>
            <a:endParaRPr lang="cs-CZ" dirty="0"/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: To </a:t>
            </a:r>
            <a:r>
              <a:rPr lang="cs-CZ" dirty="0" err="1"/>
              <a:t>confirm</a:t>
            </a:r>
            <a:r>
              <a:rPr lang="cs-CZ" dirty="0"/>
              <a:t> </a:t>
            </a:r>
            <a:r>
              <a:rPr lang="cs-CZ" dirty="0" err="1"/>
              <a:t>diagnosis</a:t>
            </a:r>
            <a:r>
              <a:rPr lang="cs-CZ" dirty="0"/>
              <a:t>, </a:t>
            </a:r>
            <a:r>
              <a:rPr lang="cs-CZ" dirty="0" err="1"/>
              <a:t>predict</a:t>
            </a:r>
            <a:r>
              <a:rPr lang="cs-CZ" dirty="0"/>
              <a:t> response to </a:t>
            </a:r>
            <a:r>
              <a:rPr lang="cs-CZ" dirty="0" err="1"/>
              <a:t>targeted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, and monitor </a:t>
            </a:r>
            <a:r>
              <a:rPr lang="cs-CZ" dirty="0" err="1"/>
              <a:t>disease</a:t>
            </a:r>
            <a:r>
              <a:rPr lang="cs-CZ" dirty="0"/>
              <a:t> status</a:t>
            </a:r>
          </a:p>
          <a:p>
            <a:pPr marL="0" indent="0">
              <a:buNone/>
            </a:pPr>
            <a:r>
              <a:rPr lang="cs-CZ" u="sng" dirty="0" err="1">
                <a:solidFill>
                  <a:srgbClr val="0070C0"/>
                </a:solidFill>
              </a:rPr>
              <a:t>Cancer</a:t>
            </a:r>
            <a:r>
              <a:rPr lang="cs-CZ" u="sng" dirty="0">
                <a:solidFill>
                  <a:srgbClr val="0070C0"/>
                </a:solidFill>
              </a:rPr>
              <a:t> antigen (CA) </a:t>
            </a:r>
            <a:r>
              <a:rPr lang="en-US" u="sng" dirty="0">
                <a:solidFill>
                  <a:srgbClr val="0070C0"/>
                </a:solidFill>
              </a:rPr>
              <a:t>15-3</a:t>
            </a:r>
          </a:p>
          <a:p>
            <a:r>
              <a:rPr lang="en-US" dirty="0"/>
              <a:t>Cancer type: Breast cancer</a:t>
            </a:r>
          </a:p>
          <a:p>
            <a:r>
              <a:rPr lang="en-US" dirty="0"/>
              <a:t>Tissue analyzed: Blood</a:t>
            </a:r>
          </a:p>
          <a:p>
            <a:r>
              <a:rPr lang="en-US" dirty="0"/>
              <a:t>How used: To assess whether treatment is working or disease has recurred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7642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E648C-CF8B-4705-A4BF-EE48327A44B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Cancer biomarkers</a:t>
            </a:r>
            <a:r>
              <a:rPr lang="cs-CZ"/>
              <a:t> - </a:t>
            </a:r>
            <a:r>
              <a:rPr lang="en-GB"/>
              <a:t>examples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A6D161-E389-43CE-B65B-F5980123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>
                <a:hlinkClick r:id="rId2"/>
              </a:rPr>
              <a:t>HER2/</a:t>
            </a:r>
            <a:r>
              <a:rPr lang="cs-CZ" err="1">
                <a:hlinkClick r:id="rId2"/>
              </a:rPr>
              <a:t>neu</a:t>
            </a:r>
            <a:r>
              <a:rPr lang="cs-CZ"/>
              <a:t> </a:t>
            </a:r>
            <a:r>
              <a:rPr lang="cs-CZ">
                <a:hlinkClick r:id="rId3"/>
              </a:rPr>
              <a:t>gene </a:t>
            </a:r>
            <a:r>
              <a:rPr lang="cs-CZ" err="1">
                <a:hlinkClick r:id="rId3"/>
              </a:rPr>
              <a:t>amplification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protein </a:t>
            </a:r>
            <a:r>
              <a:rPr lang="cs-CZ" err="1"/>
              <a:t>overexpression</a:t>
            </a:r>
            <a:endParaRPr lang="cs-CZ"/>
          </a:p>
          <a:p>
            <a:r>
              <a:rPr lang="cs-CZ" err="1"/>
              <a:t>Cancer</a:t>
            </a:r>
            <a:r>
              <a:rPr lang="cs-CZ"/>
              <a:t> </a:t>
            </a:r>
            <a:r>
              <a:rPr lang="cs-CZ" err="1"/>
              <a:t>types</a:t>
            </a:r>
            <a:r>
              <a:rPr lang="cs-CZ"/>
              <a:t>: </a:t>
            </a:r>
            <a:r>
              <a:rPr lang="cs-CZ" err="1"/>
              <a:t>Breast</a:t>
            </a:r>
            <a:r>
              <a:rPr lang="cs-CZ"/>
              <a:t> </a:t>
            </a:r>
            <a:r>
              <a:rPr lang="cs-CZ" err="1"/>
              <a:t>cancer</a:t>
            </a:r>
            <a:r>
              <a:rPr lang="cs-CZ"/>
              <a:t>, </a:t>
            </a:r>
            <a:r>
              <a:rPr lang="cs-CZ" err="1"/>
              <a:t>gastric</a:t>
            </a:r>
            <a:r>
              <a:rPr lang="cs-CZ"/>
              <a:t> </a:t>
            </a:r>
            <a:r>
              <a:rPr lang="cs-CZ" err="1"/>
              <a:t>cancer</a:t>
            </a:r>
            <a:endParaRPr lang="cs-CZ"/>
          </a:p>
          <a:p>
            <a:r>
              <a:rPr lang="cs-CZ" err="1"/>
              <a:t>Tissue</a:t>
            </a:r>
            <a:r>
              <a:rPr lang="cs-CZ"/>
              <a:t> </a:t>
            </a:r>
            <a:r>
              <a:rPr lang="cs-CZ" err="1"/>
              <a:t>analyzed</a:t>
            </a:r>
            <a:r>
              <a:rPr lang="cs-CZ"/>
              <a:t>: Tumor</a:t>
            </a:r>
          </a:p>
          <a:p>
            <a:r>
              <a:rPr lang="cs-CZ" err="1"/>
              <a:t>How</a:t>
            </a:r>
            <a:r>
              <a:rPr lang="cs-CZ"/>
              <a:t> </a:t>
            </a:r>
            <a:r>
              <a:rPr lang="cs-CZ" err="1"/>
              <a:t>used</a:t>
            </a:r>
            <a:r>
              <a:rPr lang="cs-CZ"/>
              <a:t>: To </a:t>
            </a:r>
            <a:r>
              <a:rPr lang="cs-CZ" err="1"/>
              <a:t>determine</a:t>
            </a:r>
            <a:r>
              <a:rPr lang="cs-CZ"/>
              <a:t> </a:t>
            </a:r>
            <a:r>
              <a:rPr lang="cs-CZ" err="1"/>
              <a:t>whether</a:t>
            </a:r>
            <a:r>
              <a:rPr lang="cs-CZ"/>
              <a:t> </a:t>
            </a:r>
            <a:r>
              <a:rPr lang="cs-CZ" err="1"/>
              <a:t>treatment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certain</a:t>
            </a:r>
            <a:r>
              <a:rPr lang="cs-CZ"/>
              <a:t> </a:t>
            </a:r>
            <a:r>
              <a:rPr lang="cs-CZ" err="1"/>
              <a:t>targeted</a:t>
            </a:r>
            <a:r>
              <a:rPr lang="cs-CZ"/>
              <a:t> </a:t>
            </a:r>
            <a:r>
              <a:rPr lang="cs-CZ" err="1"/>
              <a:t>therapies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appropriate</a:t>
            </a:r>
            <a:endParaRPr lang="cs-CZ"/>
          </a:p>
          <a:p>
            <a:pPr marL="0" indent="0">
              <a:buNone/>
            </a:pPr>
            <a:r>
              <a:rPr lang="en-US">
                <a:hlinkClick r:id="rId4"/>
              </a:rPr>
              <a:t>Prostate-specific antigen</a:t>
            </a:r>
            <a:r>
              <a:rPr lang="en-US"/>
              <a:t> (PSA)</a:t>
            </a:r>
          </a:p>
          <a:p>
            <a:r>
              <a:rPr lang="en-US"/>
              <a:t>Cancer type: Prostate cancer</a:t>
            </a:r>
          </a:p>
          <a:p>
            <a:r>
              <a:rPr lang="en-US"/>
              <a:t>Tissue analyzed: Blood</a:t>
            </a:r>
          </a:p>
          <a:p>
            <a:r>
              <a:rPr lang="en-US"/>
              <a:t>How used: To help in diagnosis, assess response to treatment, and look for recurrence</a:t>
            </a:r>
            <a:endParaRPr lang="cs-CZ"/>
          </a:p>
          <a:p>
            <a:pPr marL="0" indent="0">
              <a:buNone/>
            </a:pPr>
            <a:r>
              <a:rPr lang="en-US">
                <a:hlinkClick r:id="rId5"/>
              </a:rPr>
              <a:t>Carcinoembryonic antigen</a:t>
            </a:r>
            <a:r>
              <a:rPr lang="en-US"/>
              <a:t> (CEA)</a:t>
            </a:r>
          </a:p>
          <a:p>
            <a:r>
              <a:rPr lang="en-US"/>
              <a:t>Cancer types: Colorectal cancer and some other cancers</a:t>
            </a:r>
          </a:p>
          <a:p>
            <a:r>
              <a:rPr lang="en-US"/>
              <a:t>Tissue analyzed: Blood</a:t>
            </a:r>
          </a:p>
          <a:p>
            <a:r>
              <a:rPr lang="en-US"/>
              <a:t>How used: To keep track of how well cancer treatments are working or check if cancer has come back</a:t>
            </a:r>
          </a:p>
          <a:p>
            <a:endParaRPr lang="en-US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7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0D495-E25A-490B-89C3-44B9B77D1A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/>
              <a:t>Thank you for your attention</a:t>
            </a:r>
          </a:p>
        </p:txBody>
      </p:sp>
      <p:pic>
        <p:nvPicPr>
          <p:cNvPr id="10" name="Zástupný symbol pro obsah 9" descr="http://imgs.xkcd.com/comics/cells.png">
            <a:extLst>
              <a:ext uri="{FF2B5EF4-FFF2-40B4-BE49-F238E27FC236}">
                <a16:creationId xmlns:a16="http://schemas.microsoft.com/office/drawing/2014/main" id="{91CF4550-68E1-43D5-BADD-565CE40EDD3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73" y="1848913"/>
            <a:ext cx="2768254" cy="4304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785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34C1FB-CABE-45BF-96F5-9E32A048009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Oncogenes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6CEABF-85B5-4C80-9EB6-B5BE98820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718063" cy="39788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Oncogenes differ from proto-oncogenes in three basic ways</a:t>
            </a:r>
            <a:r>
              <a:rPr lang="cs-CZ"/>
              <a:t>:</a:t>
            </a:r>
          </a:p>
          <a:p>
            <a:pPr marL="0" indent="0">
              <a:buNone/>
            </a:pPr>
            <a:r>
              <a:rPr lang="en-US"/>
              <a:t>1</a:t>
            </a:r>
            <a:r>
              <a:rPr lang="cs-CZ"/>
              <a:t>. t</a:t>
            </a:r>
            <a:r>
              <a:rPr lang="en-US" err="1"/>
              <a:t>iming</a:t>
            </a:r>
            <a:r>
              <a:rPr lang="en-US"/>
              <a:t> and quality of expression</a:t>
            </a:r>
            <a:endParaRPr lang="cs-CZ"/>
          </a:p>
          <a:p>
            <a:pPr marL="0" indent="0">
              <a:buNone/>
            </a:pPr>
            <a:r>
              <a:rPr lang="en-US"/>
              <a:t>2</a:t>
            </a:r>
            <a:r>
              <a:rPr lang="cs-CZ"/>
              <a:t>. s</a:t>
            </a:r>
            <a:r>
              <a:rPr lang="en-US" err="1"/>
              <a:t>tructure</a:t>
            </a:r>
            <a:r>
              <a:rPr lang="en-US"/>
              <a:t> </a:t>
            </a:r>
            <a:r>
              <a:rPr lang="cs-CZ"/>
              <a:t>and </a:t>
            </a:r>
            <a:r>
              <a:rPr lang="cs-CZ" err="1"/>
              <a:t>function</a:t>
            </a:r>
            <a:r>
              <a:rPr lang="cs-CZ"/>
              <a:t> </a:t>
            </a:r>
            <a:r>
              <a:rPr lang="en-US"/>
              <a:t>of protein products</a:t>
            </a:r>
            <a:endParaRPr lang="cs-CZ"/>
          </a:p>
          <a:p>
            <a:pPr marL="0" indent="0">
              <a:buNone/>
            </a:pPr>
            <a:r>
              <a:rPr lang="en-US"/>
              <a:t>3</a:t>
            </a:r>
            <a:r>
              <a:rPr lang="cs-CZ"/>
              <a:t>. d</a:t>
            </a:r>
            <a:r>
              <a:rPr lang="en-US" err="1"/>
              <a:t>egree</a:t>
            </a:r>
            <a:r>
              <a:rPr lang="en-US"/>
              <a:t> to which their protein products are regulated by cellular signals </a:t>
            </a:r>
            <a:endParaRPr lang="cs-CZ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79DE23-91D7-4377-9F26-B1BC55FDE6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38" y="488666"/>
            <a:ext cx="1917298" cy="10784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6018D8-0923-4E80-AD5D-DB9669A75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43" y="2704893"/>
            <a:ext cx="4360457" cy="21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FB8DD-233C-41C0-A6F8-3D39B3C0FAF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/>
              <a:t>Uncontrolled </a:t>
            </a:r>
            <a:r>
              <a:rPr lang="en-GB" err="1"/>
              <a:t>growt</a:t>
            </a:r>
            <a:r>
              <a:rPr lang="cs-CZ"/>
              <a:t>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5EF750-1783-4866-9FD3-800C7D01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13714"/>
          </a:xfrm>
        </p:spPr>
        <p:txBody>
          <a:bodyPr/>
          <a:lstStyle/>
          <a:p>
            <a:r>
              <a:rPr lang="en-US"/>
              <a:t>In cancer cells, a number of alternative mechanisms operate to ensure that cell</a:t>
            </a:r>
            <a:r>
              <a:rPr lang="cs-CZ"/>
              <a:t> </a:t>
            </a:r>
            <a:r>
              <a:rPr lang="en-US"/>
              <a:t>proliferation is not constrained</a:t>
            </a:r>
            <a:r>
              <a:rPr lang="cs-CZ"/>
              <a:t>.</a:t>
            </a:r>
          </a:p>
          <a:p>
            <a:r>
              <a:rPr lang="cs-CZ" err="1"/>
              <a:t>Cancer</a:t>
            </a:r>
            <a:r>
              <a:rPr lang="cs-CZ"/>
              <a:t> </a:t>
            </a:r>
            <a:r>
              <a:rPr lang="en-US"/>
              <a:t>cells produce</a:t>
            </a:r>
            <a:r>
              <a:rPr lang="cs-CZ"/>
              <a:t> </a:t>
            </a:r>
            <a:r>
              <a:rPr lang="cs-CZ" err="1"/>
              <a:t>growth</a:t>
            </a:r>
            <a:r>
              <a:rPr lang="cs-CZ"/>
              <a:t> </a:t>
            </a:r>
            <a:r>
              <a:rPr lang="cs-CZ" err="1"/>
              <a:t>factors</a:t>
            </a:r>
            <a:r>
              <a:rPr lang="en-US"/>
              <a:t> that stimulate their own proliferation</a:t>
            </a:r>
            <a:r>
              <a:rPr lang="cs-CZ"/>
              <a:t> (</a:t>
            </a:r>
            <a:r>
              <a:rPr lang="cs-CZ" b="1" err="1"/>
              <a:t>autocrine</a:t>
            </a:r>
            <a:r>
              <a:rPr lang="cs-CZ" b="1"/>
              <a:t> </a:t>
            </a:r>
            <a:r>
              <a:rPr lang="cs-CZ" b="1" err="1"/>
              <a:t>growth</a:t>
            </a:r>
            <a:r>
              <a:rPr lang="cs-CZ" b="1"/>
              <a:t> </a:t>
            </a:r>
            <a:r>
              <a:rPr lang="cs-CZ" b="1" err="1"/>
              <a:t>stimulation</a:t>
            </a:r>
            <a:r>
              <a:rPr lang="cs-CZ"/>
              <a:t>) and </a:t>
            </a:r>
            <a:r>
              <a:rPr lang="cs-CZ" b="1" err="1"/>
              <a:t>hijack</a:t>
            </a:r>
            <a:r>
              <a:rPr lang="cs-CZ" b="1"/>
              <a:t> </a:t>
            </a:r>
            <a:r>
              <a:rPr lang="cs-CZ" b="1" err="1"/>
              <a:t>cellular</a:t>
            </a:r>
            <a:r>
              <a:rPr lang="cs-CZ" b="1"/>
              <a:t> </a:t>
            </a:r>
            <a:r>
              <a:rPr lang="cs-CZ" b="1" err="1"/>
              <a:t>mitogenic</a:t>
            </a:r>
            <a:r>
              <a:rPr lang="cs-CZ" b="1"/>
              <a:t> </a:t>
            </a:r>
            <a:r>
              <a:rPr lang="cs-CZ" b="1" err="1"/>
              <a:t>signals</a:t>
            </a:r>
            <a:r>
              <a:rPr lang="cs-CZ"/>
              <a:t>.</a:t>
            </a:r>
          </a:p>
          <a:p>
            <a:endParaRPr lang="cs-CZ"/>
          </a:p>
        </p:txBody>
      </p:sp>
      <p:pic>
        <p:nvPicPr>
          <p:cNvPr id="4" name="DIVISION_CROP">
            <a:hlinkClick r:id="" action="ppaction://media"/>
            <a:extLst>
              <a:ext uri="{FF2B5EF4-FFF2-40B4-BE49-F238E27FC236}">
                <a16:creationId xmlns:a16="http://schemas.microsoft.com/office/drawing/2014/main" id="{5187A9E2-64FA-4AA7-A832-25C73038F6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" end="47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933" y="4440978"/>
            <a:ext cx="3158067" cy="22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C7277-51C3-4703-A69C-CF3F7D4F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6697"/>
            <a:ext cx="8143068" cy="142125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/>
              <a:t>Uncontrolled </a:t>
            </a:r>
            <a:r>
              <a:rPr lang="en-GB" err="1"/>
              <a:t>growt</a:t>
            </a:r>
            <a:r>
              <a:rPr lang="cs-CZ"/>
              <a:t>h - </a:t>
            </a:r>
            <a:r>
              <a:rPr lang="en-US"/>
              <a:t>“GO” signals 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84F266-91D6-4E8E-8C29-A7FD833B6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89" y="2238925"/>
            <a:ext cx="4216602" cy="32635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/>
              <a:t>“GO” signals </a:t>
            </a:r>
            <a:r>
              <a:rPr lang="cs-CZ" sz="7200" dirty="0"/>
              <a:t>= </a:t>
            </a:r>
            <a:r>
              <a:rPr lang="cs-CZ" sz="7200" dirty="0" err="1"/>
              <a:t>main</a:t>
            </a:r>
            <a:r>
              <a:rPr lang="cs-CZ" sz="7200" dirty="0"/>
              <a:t> </a:t>
            </a:r>
            <a:r>
              <a:rPr lang="en-US" sz="7200" dirty="0"/>
              <a:t>mitogenic signals</a:t>
            </a:r>
            <a:r>
              <a:rPr lang="cs-CZ" sz="7200" dirty="0"/>
              <a:t> </a:t>
            </a:r>
            <a:r>
              <a:rPr lang="en-US" sz="7200" dirty="0"/>
              <a:t>include</a:t>
            </a:r>
            <a:r>
              <a:rPr lang="cs-CZ" sz="7200" dirty="0"/>
              <a:t>:</a:t>
            </a:r>
          </a:p>
          <a:p>
            <a:pPr marL="0" indent="0" algn="just">
              <a:buNone/>
            </a:pPr>
            <a:r>
              <a:rPr lang="cs-CZ" sz="5400" dirty="0"/>
              <a:t>1. </a:t>
            </a:r>
            <a:r>
              <a:rPr lang="en-US" sz="5400" dirty="0"/>
              <a:t>growth</a:t>
            </a:r>
            <a:r>
              <a:rPr lang="cs-CZ" sz="5400" dirty="0"/>
              <a:t> </a:t>
            </a:r>
            <a:r>
              <a:rPr lang="en-US" sz="5400" dirty="0"/>
              <a:t>factors (e.g. </a:t>
            </a:r>
            <a:r>
              <a:rPr lang="cs-CZ" sz="5400" dirty="0"/>
              <a:t>EGF, VEGFA, PDGF</a:t>
            </a:r>
            <a:r>
              <a:rPr lang="en-US" sz="5400" dirty="0"/>
              <a:t>)</a:t>
            </a:r>
            <a:endParaRPr lang="cs-CZ" sz="5400" dirty="0"/>
          </a:p>
          <a:p>
            <a:pPr marL="0" indent="0" algn="just">
              <a:buNone/>
            </a:pPr>
            <a:r>
              <a:rPr lang="cs-CZ" sz="5400" dirty="0"/>
              <a:t>2. </a:t>
            </a:r>
            <a:r>
              <a:rPr lang="en-US" sz="5400" dirty="0"/>
              <a:t>growth factor receptors (e.g. the receptors for epidermal</a:t>
            </a:r>
            <a:r>
              <a:rPr lang="cs-CZ" sz="5400" dirty="0"/>
              <a:t> </a:t>
            </a:r>
            <a:r>
              <a:rPr lang="en-US" sz="5400" dirty="0"/>
              <a:t>growth factor</a:t>
            </a:r>
            <a:r>
              <a:rPr lang="cs-CZ" sz="5400" dirty="0"/>
              <a:t> </a:t>
            </a:r>
            <a:r>
              <a:rPr lang="en-US" sz="5400" dirty="0"/>
              <a:t>EGF</a:t>
            </a:r>
            <a:r>
              <a:rPr lang="cs-CZ" sz="5400" dirty="0"/>
              <a:t> (EGFR) </a:t>
            </a:r>
            <a:r>
              <a:rPr lang="en-US" sz="5400" dirty="0"/>
              <a:t>and its close homologue</a:t>
            </a:r>
            <a:r>
              <a:rPr lang="cs-CZ" sz="5400" dirty="0"/>
              <a:t> HER2/</a:t>
            </a:r>
            <a:r>
              <a:rPr lang="cs-CZ" sz="5400" dirty="0" err="1"/>
              <a:t>neu</a:t>
            </a:r>
            <a:r>
              <a:rPr lang="cs-CZ" sz="5400" dirty="0"/>
              <a:t> (</a:t>
            </a:r>
            <a:r>
              <a:rPr lang="en-US" sz="5400" dirty="0"/>
              <a:t>ERBB2)</a:t>
            </a:r>
            <a:endParaRPr lang="cs-CZ" sz="5400" dirty="0"/>
          </a:p>
          <a:p>
            <a:pPr marL="0" indent="0" algn="just">
              <a:buNone/>
            </a:pPr>
            <a:r>
              <a:rPr lang="cs-CZ" sz="5400" dirty="0"/>
              <a:t>3. </a:t>
            </a:r>
            <a:r>
              <a:rPr lang="en-US" sz="5400" dirty="0"/>
              <a:t>receptor-coupled signal</a:t>
            </a:r>
            <a:r>
              <a:rPr lang="cs-CZ" sz="5400" dirty="0"/>
              <a:t> </a:t>
            </a:r>
            <a:r>
              <a:rPr lang="en-US" sz="5400" dirty="0"/>
              <a:t>transduction molecules (RAS</a:t>
            </a:r>
            <a:r>
              <a:rPr lang="cs-CZ" sz="5400" dirty="0"/>
              <a:t> </a:t>
            </a:r>
            <a:r>
              <a:rPr lang="en-US" sz="5400" dirty="0"/>
              <a:t>family)</a:t>
            </a:r>
            <a:endParaRPr lang="cs-CZ" sz="5400" dirty="0"/>
          </a:p>
          <a:p>
            <a:pPr marL="0" indent="0" algn="just">
              <a:buNone/>
            </a:pPr>
            <a:r>
              <a:rPr lang="cs-CZ" sz="5400" dirty="0"/>
              <a:t>4.</a:t>
            </a:r>
            <a:r>
              <a:rPr lang="en-US" sz="5400" dirty="0"/>
              <a:t> </a:t>
            </a:r>
            <a:r>
              <a:rPr lang="cs-CZ" sz="5400" dirty="0" err="1"/>
              <a:t>proteink</a:t>
            </a:r>
            <a:r>
              <a:rPr lang="en-US" sz="5400" dirty="0" err="1"/>
              <a:t>inases</a:t>
            </a:r>
            <a:r>
              <a:rPr lang="cs-CZ" sz="5400" dirty="0"/>
              <a:t> </a:t>
            </a:r>
            <a:r>
              <a:rPr lang="en-US" sz="5400" dirty="0"/>
              <a:t>(SRC</a:t>
            </a:r>
            <a:r>
              <a:rPr lang="cs-CZ" sz="5400" dirty="0"/>
              <a:t>,</a:t>
            </a:r>
            <a:r>
              <a:rPr lang="en-US" sz="5400" dirty="0"/>
              <a:t>ABL</a:t>
            </a:r>
            <a:r>
              <a:rPr lang="cs-CZ" sz="5400" dirty="0"/>
              <a:t>)</a:t>
            </a:r>
            <a:endParaRPr lang="en-US" sz="5400" dirty="0"/>
          </a:p>
          <a:p>
            <a:pPr marL="0" indent="0">
              <a:buNone/>
            </a:pPr>
            <a:r>
              <a:rPr lang="cs-CZ" sz="5400" dirty="0"/>
              <a:t>5. </a:t>
            </a:r>
            <a:r>
              <a:rPr lang="en-US" sz="5400" dirty="0"/>
              <a:t>transcription factors</a:t>
            </a:r>
            <a:r>
              <a:rPr lang="cs-CZ" sz="5400" dirty="0"/>
              <a:t> </a:t>
            </a:r>
            <a:r>
              <a:rPr lang="en-US" sz="5400" dirty="0"/>
              <a:t>(MYC, MYB, FOS, JUN</a:t>
            </a:r>
            <a:r>
              <a:rPr lang="cs-CZ" sz="5400" dirty="0"/>
              <a:t>)</a:t>
            </a:r>
          </a:p>
          <a:p>
            <a:pPr marL="0" indent="0">
              <a:buNone/>
            </a:pPr>
            <a:r>
              <a:rPr lang="cs-CZ" sz="5400" dirty="0"/>
              <a:t>6. </a:t>
            </a:r>
            <a:r>
              <a:rPr lang="cs-CZ" sz="5400" dirty="0" err="1"/>
              <a:t>cyclins</a:t>
            </a:r>
            <a:endParaRPr lang="cs-CZ" sz="5400" dirty="0"/>
          </a:p>
          <a:p>
            <a:pPr marL="0" indent="0">
              <a:buNone/>
            </a:pPr>
            <a:r>
              <a:rPr lang="cs-CZ" sz="5400" dirty="0"/>
              <a:t>7. </a:t>
            </a:r>
            <a:r>
              <a:rPr lang="cs-CZ" sz="5400" dirty="0" err="1"/>
              <a:t>cyclin-dependent</a:t>
            </a:r>
            <a:r>
              <a:rPr lang="cs-CZ" sz="5400" dirty="0"/>
              <a:t> </a:t>
            </a:r>
            <a:r>
              <a:rPr lang="cs-CZ" sz="5400" dirty="0" err="1"/>
              <a:t>kinases</a:t>
            </a:r>
            <a:r>
              <a:rPr lang="cs-CZ" sz="5400" dirty="0"/>
              <a:t> (</a:t>
            </a:r>
            <a:r>
              <a:rPr lang="cs-CZ" sz="5400" dirty="0" err="1"/>
              <a:t>cdk</a:t>
            </a:r>
            <a:r>
              <a:rPr lang="cs-CZ" sz="5400" dirty="0"/>
              <a:t>)</a:t>
            </a:r>
          </a:p>
          <a:p>
            <a:pPr marL="0" indent="0">
              <a:buNone/>
            </a:pPr>
            <a:endParaRPr lang="en-US" sz="5400" dirty="0"/>
          </a:p>
          <a:p>
            <a:pPr marL="0" indent="0">
              <a:buNone/>
            </a:pPr>
            <a:endParaRPr lang="en-US" sz="5400" dirty="0"/>
          </a:p>
          <a:p>
            <a:endParaRPr lang="cs-CZ" dirty="0"/>
          </a:p>
        </p:txBody>
      </p:sp>
      <p:pic>
        <p:nvPicPr>
          <p:cNvPr id="4" name="Picture 6" descr="ras pathway">
            <a:extLst>
              <a:ext uri="{FF2B5EF4-FFF2-40B4-BE49-F238E27FC236}">
                <a16:creationId xmlns:a16="http://schemas.microsoft.com/office/drawing/2014/main" id="{6E0E4ED1-4CA3-422E-8698-63443D43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035" y="2210945"/>
            <a:ext cx="3882683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6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0C02A-736A-4F55-94E9-8A47CB877A7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err="1"/>
              <a:t>Contact</a:t>
            </a:r>
            <a:r>
              <a:rPr lang="cs-CZ"/>
              <a:t> </a:t>
            </a:r>
            <a:r>
              <a:rPr lang="cs-CZ" err="1"/>
              <a:t>inhibition</a:t>
            </a:r>
            <a:r>
              <a:rPr lang="cs-CZ"/>
              <a:t> and </a:t>
            </a:r>
            <a:r>
              <a:rPr lang="cs-CZ" err="1"/>
              <a:t>immortalization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75302A-D6BB-49F6-AB8B-7DE43F977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150027"/>
          </a:xfrm>
        </p:spPr>
        <p:txBody>
          <a:bodyPr>
            <a:normAutofit fontScale="62500" lnSpcReduction="20000"/>
          </a:bodyPr>
          <a:lstStyle/>
          <a:p>
            <a:r>
              <a:rPr lang="cs-CZ"/>
              <a:t>P</a:t>
            </a:r>
            <a:r>
              <a:rPr lang="en-US" err="1"/>
              <a:t>roliferation</a:t>
            </a:r>
            <a:r>
              <a:rPr lang="en-US"/>
              <a:t> of many normal cells is inhibited by</a:t>
            </a:r>
            <a:r>
              <a:rPr lang="cs-CZ"/>
              <a:t> </a:t>
            </a:r>
            <a:r>
              <a:rPr lang="en-US"/>
              <a:t>cell-cell contact</a:t>
            </a:r>
            <a:r>
              <a:rPr lang="cs-CZ"/>
              <a:t> (</a:t>
            </a:r>
            <a:r>
              <a:rPr lang="cs-CZ" b="1" err="1"/>
              <a:t>contact</a:t>
            </a:r>
            <a:r>
              <a:rPr lang="cs-CZ" b="1"/>
              <a:t> </a:t>
            </a:r>
            <a:r>
              <a:rPr lang="cs-CZ" b="1" err="1"/>
              <a:t>inhibition</a:t>
            </a:r>
            <a:r>
              <a:rPr lang="cs-CZ" b="1"/>
              <a:t>) </a:t>
            </a:r>
            <a:r>
              <a:rPr lang="cs-CZ"/>
              <a:t>and by </a:t>
            </a:r>
            <a:r>
              <a:rPr lang="cs-CZ" err="1"/>
              <a:t>erosion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telomeres</a:t>
            </a:r>
            <a:r>
              <a:rPr lang="cs-CZ"/>
              <a:t> (</a:t>
            </a:r>
            <a:r>
              <a:rPr lang="cs-CZ" b="1" err="1"/>
              <a:t>Hayflick</a:t>
            </a:r>
            <a:r>
              <a:rPr lang="cs-CZ" b="1"/>
              <a:t> limit)</a:t>
            </a:r>
            <a:r>
              <a:rPr lang="en-US"/>
              <a:t>, </a:t>
            </a:r>
            <a:r>
              <a:rPr lang="cs-CZ"/>
              <a:t>but</a:t>
            </a:r>
            <a:r>
              <a:rPr lang="en-US"/>
              <a:t> cancer cells are characteristically insensitive to such</a:t>
            </a:r>
            <a:r>
              <a:rPr lang="cs-CZ"/>
              <a:t> </a:t>
            </a:r>
            <a:r>
              <a:rPr lang="cs-CZ" err="1"/>
              <a:t>inhibition</a:t>
            </a:r>
            <a:r>
              <a:rPr lang="cs-CZ" b="1"/>
              <a:t> </a:t>
            </a:r>
            <a:r>
              <a:rPr lang="en-US"/>
              <a:t>of growth. </a:t>
            </a:r>
            <a:endParaRPr lang="cs-CZ"/>
          </a:p>
          <a:p>
            <a:r>
              <a:rPr lang="en-US"/>
              <a:t>Most pre-malignant cells escape from </a:t>
            </a:r>
            <a:r>
              <a:rPr lang="cs-CZ" err="1"/>
              <a:t>Hayflick</a:t>
            </a:r>
            <a:r>
              <a:rPr lang="cs-CZ"/>
              <a:t> limit </a:t>
            </a:r>
            <a:r>
              <a:rPr lang="en-US"/>
              <a:t>by </a:t>
            </a:r>
            <a:r>
              <a:rPr lang="cs-CZ" err="1"/>
              <a:t>stabilizing</a:t>
            </a:r>
            <a:r>
              <a:rPr lang="cs-CZ"/>
              <a:t> </a:t>
            </a:r>
            <a:r>
              <a:rPr lang="cs-CZ" err="1"/>
              <a:t>their</a:t>
            </a:r>
            <a:r>
              <a:rPr lang="cs-CZ"/>
              <a:t> </a:t>
            </a:r>
            <a:r>
              <a:rPr lang="cs-CZ" err="1"/>
              <a:t>telomeres</a:t>
            </a:r>
            <a:r>
              <a:rPr lang="cs-CZ"/>
              <a:t> (</a:t>
            </a:r>
            <a:r>
              <a:rPr lang="cs-CZ" b="1" err="1"/>
              <a:t>telomerase</a:t>
            </a:r>
            <a:r>
              <a:rPr lang="cs-CZ"/>
              <a:t>, </a:t>
            </a:r>
            <a:r>
              <a:rPr lang="en-US"/>
              <a:t>hTERT</a:t>
            </a:r>
            <a:r>
              <a:rPr lang="cs-CZ"/>
              <a:t>).</a:t>
            </a:r>
          </a:p>
          <a:p>
            <a:r>
              <a:rPr lang="en-US"/>
              <a:t>Cells that have stabilized their telomeres can proliferate indefinitely and are therefore said to be</a:t>
            </a:r>
            <a:r>
              <a:rPr lang="cs-CZ"/>
              <a:t> </a:t>
            </a:r>
            <a:r>
              <a:rPr lang="en-US" b="1"/>
              <a:t>immortalized</a:t>
            </a:r>
            <a:r>
              <a:rPr lang="en-US"/>
              <a:t>.</a:t>
            </a:r>
            <a:r>
              <a:rPr lang="cs-CZ"/>
              <a:t> </a:t>
            </a:r>
            <a:r>
              <a:rPr lang="en-US"/>
              <a:t>Immortal cells are not necessarily transformed (tumorigenic) cells. </a:t>
            </a:r>
            <a:endParaRPr lang="cs-CZ"/>
          </a:p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F5D80D-4552-45BF-8009-643007EC7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4341720"/>
            <a:ext cx="3512767" cy="1992820"/>
          </a:xfrm>
          <a:prstGeom prst="rect">
            <a:avLst/>
          </a:prstGeom>
        </p:spPr>
      </p:pic>
      <p:pic>
        <p:nvPicPr>
          <p:cNvPr id="7" name="Picture 2" descr="C:\Users\Balvan\Desktop\MPPP\TA-65_Licensee_Information_1_PPT2_Page_11.jpg">
            <a:extLst>
              <a:ext uri="{FF2B5EF4-FFF2-40B4-BE49-F238E27FC236}">
                <a16:creationId xmlns:a16="http://schemas.microsoft.com/office/drawing/2014/main" id="{74F58191-71CF-4952-B369-65B9FF8F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87" y="4341720"/>
            <a:ext cx="3061552" cy="217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6732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Malignant transformation of the cell_2020_JB[20211101070322220].mdb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0CB9F257A8424B951BDB179C13ABB4" ma:contentTypeVersion="4" ma:contentTypeDescription="Create a new document." ma:contentTypeScope="" ma:versionID="d5d3ecfa62437a746a64268987cb1bd4">
  <xsd:schema xmlns:xsd="http://www.w3.org/2001/XMLSchema" xmlns:xs="http://www.w3.org/2001/XMLSchema" xmlns:p="http://schemas.microsoft.com/office/2006/metadata/properties" xmlns:ns2="46b62c22-b2fd-4ae5-8f12-81fc94c2a5fa" xmlns:ns3="1b7ccb33-f93b-4739-87f0-7d1b5a7c9ab3" targetNamespace="http://schemas.microsoft.com/office/2006/metadata/properties" ma:root="true" ma:fieldsID="35a0f8469ed6589a05dc286495e08d58" ns2:_="" ns3:_="">
    <xsd:import namespace="46b62c22-b2fd-4ae5-8f12-81fc94c2a5fa"/>
    <xsd:import namespace="1b7ccb33-f93b-4739-87f0-7d1b5a7c9a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b62c22-b2fd-4ae5-8f12-81fc94c2a5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7ccb33-f93b-4739-87f0-7d1b5a7c9a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4FF9F03-52A5-43E1-9375-976FDD520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b62c22-b2fd-4ae5-8f12-81fc94c2a5fa"/>
    <ds:schemaRef ds:uri="1b7ccb33-f93b-4739-87f0-7d1b5a7c9a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79EA1C-6125-48C2-A427-DD0AE8D4A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461D1F-0E19-4FA9-96BB-10E2524F2D0F}">
  <ds:schemaRefs>
    <ds:schemaRef ds:uri="1b7ccb33-f93b-4739-87f0-7d1b5a7c9ab3"/>
    <ds:schemaRef ds:uri="46b62c22-b2fd-4ae5-8f12-81fc94c2a5fa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2478</TotalTime>
  <Words>4567</Words>
  <Application>Microsoft Office PowerPoint</Application>
  <PresentationFormat>Předvádění na obrazovce (4:3)</PresentationFormat>
  <Paragraphs>343</Paragraphs>
  <Slides>59</Slides>
  <Notes>4</Notes>
  <HiddenSlides>0</HiddenSlides>
  <MMClips>7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Lora</vt:lpstr>
      <vt:lpstr>Times New Roman</vt:lpstr>
      <vt:lpstr>Verdana</vt:lpstr>
      <vt:lpstr>Motiv Office</vt:lpstr>
      <vt:lpstr>Malignant Transformation </vt:lpstr>
      <vt:lpstr>Malignant transformation</vt:lpstr>
      <vt:lpstr>Hallmarks of cancer</vt:lpstr>
      <vt:lpstr>Cancer cell</vt:lpstr>
      <vt:lpstr>Oncogenes</vt:lpstr>
      <vt:lpstr>Oncogenes</vt:lpstr>
      <vt:lpstr>Uncontrolled growth</vt:lpstr>
      <vt:lpstr>Uncontrolled growth - “GO” signals </vt:lpstr>
      <vt:lpstr>Contact inhibition and immortalization</vt:lpstr>
      <vt:lpstr>Uncontrolled growth – loss of “STOP” signals </vt:lpstr>
      <vt:lpstr>Tumor suppressors</vt:lpstr>
      <vt:lpstr>  Will you be my tumor suppressor for ever?   </vt:lpstr>
      <vt:lpstr>Rb protein - true tumor suppressor</vt:lpstr>
      <vt:lpstr>Other “STOP” signals</vt:lpstr>
      <vt:lpstr>Prezentace aplikace PowerPoint</vt:lpstr>
      <vt:lpstr>Prezentace aplikace PowerPoint</vt:lpstr>
      <vt:lpstr>Genomic instability - new oportunities for evolution</vt:lpstr>
      <vt:lpstr>DNA repair genes/proteins</vt:lpstr>
      <vt:lpstr>Cell Death – Apoptosis, Pyroptosis, Necroptosis, Ferroptosis,…</vt:lpstr>
      <vt:lpstr>Prezentace aplikace PowerPoint</vt:lpstr>
      <vt:lpstr>Pyroptosis – The control of pathogens </vt:lpstr>
      <vt:lpstr>Necroptosis</vt:lpstr>
      <vt:lpstr>Ferroptosis</vt:lpstr>
      <vt:lpstr>Prezentace aplikace PowerPoint</vt:lpstr>
      <vt:lpstr>Resisting cell death</vt:lpstr>
      <vt:lpstr>Prezentace aplikace PowerPoint</vt:lpstr>
      <vt:lpstr>Resisting cell death</vt:lpstr>
      <vt:lpstr>Resistence to cell death - anoikis</vt:lpstr>
      <vt:lpstr>Resisting oncogene-induced senescence</vt:lpstr>
      <vt:lpstr>Inducing angiogenesis</vt:lpstr>
      <vt:lpstr>Inducing angiogenesis</vt:lpstr>
      <vt:lpstr>Inflammation</vt:lpstr>
      <vt:lpstr>Inflammation and obesity</vt:lpstr>
      <vt:lpstr>Evading immune destruction</vt:lpstr>
      <vt:lpstr> Cancer Neoantigens: A Promising Source of Immunogens for Cancer Immunotherapy </vt:lpstr>
      <vt:lpstr>Oncological trogocytosis - the way how to get rid of antigens</vt:lpstr>
      <vt:lpstr>Altered metabolism</vt:lpstr>
      <vt:lpstr>Hallmarks of cancer metabolism</vt:lpstr>
      <vt:lpstr>Altered metabolism</vt:lpstr>
      <vt:lpstr>Use of opportunistic modes of nutrient acquisition</vt:lpstr>
      <vt:lpstr>Prezentace aplikace PowerPoint</vt:lpstr>
      <vt:lpstr>Prezentace aplikace PowerPoint</vt:lpstr>
      <vt:lpstr>Prezentace aplikace PowerPoint</vt:lpstr>
      <vt:lpstr>Metabolic interactions with the microenvironment</vt:lpstr>
      <vt:lpstr>Metabolic symbiosis</vt:lpstr>
      <vt:lpstr>Invasion and metastasis</vt:lpstr>
      <vt:lpstr>Invasion and metastasis </vt:lpstr>
      <vt:lpstr>Seed and soil hypothesis –permissive microenvironment</vt:lpstr>
      <vt:lpstr>Cancer stem cell (CSC) hypothesis</vt:lpstr>
      <vt:lpstr>Tumor classification</vt:lpstr>
      <vt:lpstr>Tumor classification</vt:lpstr>
      <vt:lpstr>Tumor classification</vt:lpstr>
      <vt:lpstr>Interaction of tumor with the host</vt:lpstr>
      <vt:lpstr>Interaction of tumor with the host</vt:lpstr>
      <vt:lpstr>Cancer biomarkers</vt:lpstr>
      <vt:lpstr>Cancer biomarkers</vt:lpstr>
      <vt:lpstr>Cancer biomarkers - examples</vt:lpstr>
      <vt:lpstr>Cancer biomarkers - examples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Malignant transformation of the cell</dc:title>
  <dc:creator>Martina Raudenská</dc:creator>
  <cp:lastModifiedBy>ucitel</cp:lastModifiedBy>
  <cp:revision>487</cp:revision>
  <cp:lastPrinted>2017-10-20T09:57:35Z</cp:lastPrinted>
  <dcterms:created xsi:type="dcterms:W3CDTF">2017-10-11T08:56:38Z</dcterms:created>
  <dcterms:modified xsi:type="dcterms:W3CDTF">2021-11-01T06:03:23Z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0x010100CC0CB9F257A8424B951BDB179C13ABB4</vt:lpwstr>
  </property>
</Properties>
</file>