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9" r:id="rId3"/>
    <p:sldMasterId id="2147483691" r:id="rId4"/>
    <p:sldMasterId id="2147483707" r:id="rId5"/>
    <p:sldMasterId id="2147483720" r:id="rId6"/>
    <p:sldMasterId id="2147483736" r:id="rId7"/>
    <p:sldMasterId id="2147483766" r:id="rId8"/>
  </p:sldMasterIdLst>
  <p:notesMasterIdLst>
    <p:notesMasterId r:id="rId100"/>
  </p:notesMasterIdLst>
  <p:sldIdLst>
    <p:sldId id="1096" r:id="rId9"/>
    <p:sldId id="658" r:id="rId10"/>
    <p:sldId id="1106" r:id="rId11"/>
    <p:sldId id="818" r:id="rId12"/>
    <p:sldId id="659" r:id="rId13"/>
    <p:sldId id="1097" r:id="rId14"/>
    <p:sldId id="660" r:id="rId15"/>
    <p:sldId id="786" r:id="rId16"/>
    <p:sldId id="787" r:id="rId17"/>
    <p:sldId id="788" r:id="rId18"/>
    <p:sldId id="789" r:id="rId19"/>
    <p:sldId id="1068" r:id="rId20"/>
    <p:sldId id="791" r:id="rId21"/>
    <p:sldId id="792" r:id="rId22"/>
    <p:sldId id="1101" r:id="rId23"/>
    <p:sldId id="661" r:id="rId24"/>
    <p:sldId id="795" r:id="rId25"/>
    <p:sldId id="796" r:id="rId26"/>
    <p:sldId id="797" r:id="rId27"/>
    <p:sldId id="798" r:id="rId28"/>
    <p:sldId id="800" r:id="rId29"/>
    <p:sldId id="1098" r:id="rId30"/>
    <p:sldId id="821" r:id="rId31"/>
    <p:sldId id="822" r:id="rId32"/>
    <p:sldId id="827" r:id="rId33"/>
    <p:sldId id="841" r:id="rId34"/>
    <p:sldId id="826" r:id="rId35"/>
    <p:sldId id="825" r:id="rId36"/>
    <p:sldId id="1099" r:id="rId37"/>
    <p:sldId id="829" r:id="rId38"/>
    <p:sldId id="760" r:id="rId39"/>
    <p:sldId id="782" r:id="rId40"/>
    <p:sldId id="837" r:id="rId41"/>
    <p:sldId id="781" r:id="rId42"/>
    <p:sldId id="832" r:id="rId43"/>
    <p:sldId id="847" r:id="rId44"/>
    <p:sldId id="848" r:id="rId45"/>
    <p:sldId id="849" r:id="rId46"/>
    <p:sldId id="851" r:id="rId47"/>
    <p:sldId id="852" r:id="rId48"/>
    <p:sldId id="853" r:id="rId49"/>
    <p:sldId id="854" r:id="rId50"/>
    <p:sldId id="855" r:id="rId51"/>
    <p:sldId id="856" r:id="rId52"/>
    <p:sldId id="857" r:id="rId53"/>
    <p:sldId id="858" r:id="rId54"/>
    <p:sldId id="842" r:id="rId55"/>
    <p:sldId id="839" r:id="rId56"/>
    <p:sldId id="536" r:id="rId57"/>
    <p:sldId id="537" r:id="rId58"/>
    <p:sldId id="1113" r:id="rId59"/>
    <p:sldId id="538" r:id="rId60"/>
    <p:sldId id="840" r:id="rId61"/>
    <p:sldId id="1100" r:id="rId62"/>
    <p:sldId id="512" r:id="rId63"/>
    <p:sldId id="513" r:id="rId64"/>
    <p:sldId id="514" r:id="rId65"/>
    <p:sldId id="517" r:id="rId66"/>
    <p:sldId id="524" r:id="rId67"/>
    <p:sldId id="525" r:id="rId68"/>
    <p:sldId id="526" r:id="rId69"/>
    <p:sldId id="1069" r:id="rId70"/>
    <p:sldId id="1103" r:id="rId71"/>
    <p:sldId id="1102" r:id="rId72"/>
    <p:sldId id="1104" r:id="rId73"/>
    <p:sldId id="1105" r:id="rId74"/>
    <p:sldId id="1073" r:id="rId75"/>
    <p:sldId id="1074" r:id="rId76"/>
    <p:sldId id="1075" r:id="rId77"/>
    <p:sldId id="1076" r:id="rId78"/>
    <p:sldId id="1077" r:id="rId79"/>
    <p:sldId id="1078" r:id="rId80"/>
    <p:sldId id="1079" r:id="rId81"/>
    <p:sldId id="1081" r:id="rId82"/>
    <p:sldId id="1082" r:id="rId83"/>
    <p:sldId id="1114" r:id="rId84"/>
    <p:sldId id="1115" r:id="rId85"/>
    <p:sldId id="1086" r:id="rId86"/>
    <p:sldId id="1087" r:id="rId87"/>
    <p:sldId id="1088" r:id="rId88"/>
    <p:sldId id="1089" r:id="rId89"/>
    <p:sldId id="1090" r:id="rId90"/>
    <p:sldId id="1091" r:id="rId91"/>
    <p:sldId id="1092" r:id="rId92"/>
    <p:sldId id="1093" r:id="rId93"/>
    <p:sldId id="1094" r:id="rId94"/>
    <p:sldId id="527" r:id="rId95"/>
    <p:sldId id="528" r:id="rId96"/>
    <p:sldId id="529" r:id="rId97"/>
    <p:sldId id="530" r:id="rId98"/>
    <p:sldId id="531" r:id="rId9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slide" Target="slides/slide76.xml"/><Relationship Id="rId89" Type="http://schemas.openxmlformats.org/officeDocument/2006/relationships/slide" Target="slides/slide81.xml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10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2.xml"/><Relationship Id="rId95" Type="http://schemas.openxmlformats.org/officeDocument/2006/relationships/slide" Target="slides/slide87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103" Type="http://schemas.openxmlformats.org/officeDocument/2006/relationships/theme" Target="theme/theme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91" Type="http://schemas.openxmlformats.org/officeDocument/2006/relationships/slide" Target="slides/slide83.xml"/><Relationship Id="rId96" Type="http://schemas.openxmlformats.org/officeDocument/2006/relationships/slide" Target="slides/slide8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94" Type="http://schemas.openxmlformats.org/officeDocument/2006/relationships/slide" Target="slides/slide86.xml"/><Relationship Id="rId99" Type="http://schemas.openxmlformats.org/officeDocument/2006/relationships/slide" Target="slides/slide91.xml"/><Relationship Id="rId10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slide" Target="slides/slide89.xml"/><Relationship Id="rId10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slide" Target="slides/slide8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slide" Target="slides/slide79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slide" Target="slides/slide69.xml"/><Relationship Id="rId100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93" Type="http://schemas.openxmlformats.org/officeDocument/2006/relationships/slide" Target="slides/slide85.xml"/><Relationship Id="rId98" Type="http://schemas.openxmlformats.org/officeDocument/2006/relationships/slide" Target="slides/slide90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E8B860-DF3E-4CD0-902F-18B7EDBE3D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5776A5D-863B-40B0-B413-95F2703F5FC2}">
      <dgm:prSet/>
      <dgm:spPr/>
      <dgm:t>
        <a:bodyPr/>
        <a:lstStyle/>
        <a:p>
          <a:r>
            <a:rPr lang="cs-CZ" dirty="0"/>
            <a:t>Omezení – prostě ne</a:t>
          </a:r>
        </a:p>
      </dgm:t>
    </dgm:pt>
    <dgm:pt modelId="{9D0CA411-B0BA-4643-9D16-F784FBAB6E78}" type="parTrans" cxnId="{4E6B95D2-3635-4FC7-BB6E-8BD977B50A6E}">
      <dgm:prSet/>
      <dgm:spPr/>
      <dgm:t>
        <a:bodyPr/>
        <a:lstStyle/>
        <a:p>
          <a:endParaRPr lang="cs-CZ"/>
        </a:p>
      </dgm:t>
    </dgm:pt>
    <dgm:pt modelId="{4036FB36-82EF-4602-A7E2-7876FD66D2D1}" type="sibTrans" cxnId="{4E6B95D2-3635-4FC7-BB6E-8BD977B50A6E}">
      <dgm:prSet/>
      <dgm:spPr/>
      <dgm:t>
        <a:bodyPr/>
        <a:lstStyle/>
        <a:p>
          <a:endParaRPr lang="cs-CZ"/>
        </a:p>
      </dgm:t>
    </dgm:pt>
    <dgm:pt modelId="{E4EAD1B5-19DC-43E7-BBB2-EFAA5EE8CBF2}" type="pres">
      <dgm:prSet presAssocID="{8CE8B860-DF3E-4CD0-902F-18B7EDBE3D41}" presName="linear" presStyleCnt="0">
        <dgm:presLayoutVars>
          <dgm:animLvl val="lvl"/>
          <dgm:resizeHandles val="exact"/>
        </dgm:presLayoutVars>
      </dgm:prSet>
      <dgm:spPr/>
    </dgm:pt>
    <dgm:pt modelId="{70C6CB44-F5E7-42AD-9F04-4D99AA7187CC}" type="pres">
      <dgm:prSet presAssocID="{55776A5D-863B-40B0-B413-95F2703F5FC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A30110B-07C0-4DC9-9AA0-A92367FCBCD6}" type="presOf" srcId="{55776A5D-863B-40B0-B413-95F2703F5FC2}" destId="{70C6CB44-F5E7-42AD-9F04-4D99AA7187CC}" srcOrd="0" destOrd="0" presId="urn:microsoft.com/office/officeart/2005/8/layout/vList2"/>
    <dgm:cxn modelId="{4E6B95D2-3635-4FC7-BB6E-8BD977B50A6E}" srcId="{8CE8B860-DF3E-4CD0-902F-18B7EDBE3D41}" destId="{55776A5D-863B-40B0-B413-95F2703F5FC2}" srcOrd="0" destOrd="0" parTransId="{9D0CA411-B0BA-4643-9D16-F784FBAB6E78}" sibTransId="{4036FB36-82EF-4602-A7E2-7876FD66D2D1}"/>
    <dgm:cxn modelId="{6CB61FF0-087D-4F74-A4B2-C0CB41E26547}" type="presOf" srcId="{8CE8B860-DF3E-4CD0-902F-18B7EDBE3D41}" destId="{E4EAD1B5-19DC-43E7-BBB2-EFAA5EE8CBF2}" srcOrd="0" destOrd="0" presId="urn:microsoft.com/office/officeart/2005/8/layout/vList2"/>
    <dgm:cxn modelId="{EB6C9B55-789E-4A9D-8090-4AB4C734EED2}" type="presParOf" srcId="{E4EAD1B5-19DC-43E7-BBB2-EFAA5EE8CBF2}" destId="{70C6CB44-F5E7-42AD-9F04-4D99AA7187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84876B-987E-4837-941B-9118DBFB434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D775757D-7BE5-4FFB-8BE4-DED9BC1B175B}">
      <dgm:prSet/>
      <dgm:spPr/>
      <dgm:t>
        <a:bodyPr/>
        <a:lstStyle/>
        <a:p>
          <a:r>
            <a:rPr lang="cs-CZ"/>
            <a:t>Omezení: Umělé oplodnění</a:t>
          </a:r>
        </a:p>
      </dgm:t>
    </dgm:pt>
    <dgm:pt modelId="{B1070471-330A-46CA-9383-99D407FC2CBF}" type="parTrans" cxnId="{05062869-6C43-47C2-92CB-21A3CA8068C6}">
      <dgm:prSet/>
      <dgm:spPr/>
      <dgm:t>
        <a:bodyPr/>
        <a:lstStyle/>
        <a:p>
          <a:endParaRPr lang="cs-CZ"/>
        </a:p>
      </dgm:t>
    </dgm:pt>
    <dgm:pt modelId="{9C04947F-FB79-4F9F-81CE-6B50B4B01B29}" type="sibTrans" cxnId="{05062869-6C43-47C2-92CB-21A3CA8068C6}">
      <dgm:prSet/>
      <dgm:spPr/>
      <dgm:t>
        <a:bodyPr/>
        <a:lstStyle/>
        <a:p>
          <a:endParaRPr lang="cs-CZ"/>
        </a:p>
      </dgm:t>
    </dgm:pt>
    <dgm:pt modelId="{EC6BE899-0733-4C81-BE5E-AC0B2DA8D166}" type="pres">
      <dgm:prSet presAssocID="{5C84876B-987E-4837-941B-9118DBFB4344}" presName="linear" presStyleCnt="0">
        <dgm:presLayoutVars>
          <dgm:animLvl val="lvl"/>
          <dgm:resizeHandles val="exact"/>
        </dgm:presLayoutVars>
      </dgm:prSet>
      <dgm:spPr/>
    </dgm:pt>
    <dgm:pt modelId="{3A63DF6D-7DF2-4975-9B7C-E2CF2D24B7A5}" type="pres">
      <dgm:prSet presAssocID="{D775757D-7BE5-4FFB-8BE4-DED9BC1B175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7F69725-E154-4EE0-8E71-853F1EE20585}" type="presOf" srcId="{D775757D-7BE5-4FFB-8BE4-DED9BC1B175B}" destId="{3A63DF6D-7DF2-4975-9B7C-E2CF2D24B7A5}" srcOrd="0" destOrd="0" presId="urn:microsoft.com/office/officeart/2005/8/layout/vList2"/>
    <dgm:cxn modelId="{05062869-6C43-47C2-92CB-21A3CA8068C6}" srcId="{5C84876B-987E-4837-941B-9118DBFB4344}" destId="{D775757D-7BE5-4FFB-8BE4-DED9BC1B175B}" srcOrd="0" destOrd="0" parTransId="{B1070471-330A-46CA-9383-99D407FC2CBF}" sibTransId="{9C04947F-FB79-4F9F-81CE-6B50B4B01B29}"/>
    <dgm:cxn modelId="{A127E9CD-E35E-4E12-84B1-B616567C3E67}" type="presOf" srcId="{5C84876B-987E-4837-941B-9118DBFB4344}" destId="{EC6BE899-0733-4C81-BE5E-AC0B2DA8D166}" srcOrd="0" destOrd="0" presId="urn:microsoft.com/office/officeart/2005/8/layout/vList2"/>
    <dgm:cxn modelId="{F031270A-06E8-417C-A7A4-40DB00F7DEAA}" type="presParOf" srcId="{EC6BE899-0733-4C81-BE5E-AC0B2DA8D166}" destId="{3A63DF6D-7DF2-4975-9B7C-E2CF2D24B7A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98F221-0973-495F-9196-BC87DE5AA74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7E55BB4B-002C-4ACE-882C-F70684E95CB5}">
      <dgm:prSet/>
      <dgm:spPr/>
      <dgm:t>
        <a:bodyPr/>
        <a:lstStyle/>
        <a:p>
          <a:r>
            <a:rPr lang="cs-CZ" dirty="0"/>
            <a:t>Hrazené služby – teritoriální rozsah</a:t>
          </a:r>
        </a:p>
      </dgm:t>
    </dgm:pt>
    <dgm:pt modelId="{661837C6-8F62-4E17-BDD2-3819FAA19AE1}" type="parTrans" cxnId="{04AA0B58-9426-46FC-A23B-B3DA3DD2BA99}">
      <dgm:prSet/>
      <dgm:spPr/>
      <dgm:t>
        <a:bodyPr/>
        <a:lstStyle/>
        <a:p>
          <a:endParaRPr lang="cs-CZ"/>
        </a:p>
      </dgm:t>
    </dgm:pt>
    <dgm:pt modelId="{7B43AD28-E1E1-4D1C-A002-1CA9AC36CB6B}" type="sibTrans" cxnId="{04AA0B58-9426-46FC-A23B-B3DA3DD2BA99}">
      <dgm:prSet/>
      <dgm:spPr/>
      <dgm:t>
        <a:bodyPr/>
        <a:lstStyle/>
        <a:p>
          <a:endParaRPr lang="cs-CZ"/>
        </a:p>
      </dgm:t>
    </dgm:pt>
    <dgm:pt modelId="{57E23183-8C8F-43FF-B1DA-91DE272A751C}" type="pres">
      <dgm:prSet presAssocID="{AF98F221-0973-495F-9196-BC87DE5AA74B}" presName="linear" presStyleCnt="0">
        <dgm:presLayoutVars>
          <dgm:animLvl val="lvl"/>
          <dgm:resizeHandles val="exact"/>
        </dgm:presLayoutVars>
      </dgm:prSet>
      <dgm:spPr/>
    </dgm:pt>
    <dgm:pt modelId="{F53CD87E-5C61-4AC2-A536-88C450ED8DC1}" type="pres">
      <dgm:prSet presAssocID="{7E55BB4B-002C-4ACE-882C-F70684E95CB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414D23F-39D1-4EAB-A2C3-829F6A61F26C}" type="presOf" srcId="{7E55BB4B-002C-4ACE-882C-F70684E95CB5}" destId="{F53CD87E-5C61-4AC2-A536-88C450ED8DC1}" srcOrd="0" destOrd="0" presId="urn:microsoft.com/office/officeart/2005/8/layout/vList2"/>
    <dgm:cxn modelId="{04AA0B58-9426-46FC-A23B-B3DA3DD2BA99}" srcId="{AF98F221-0973-495F-9196-BC87DE5AA74B}" destId="{7E55BB4B-002C-4ACE-882C-F70684E95CB5}" srcOrd="0" destOrd="0" parTransId="{661837C6-8F62-4E17-BDD2-3819FAA19AE1}" sibTransId="{7B43AD28-E1E1-4D1C-A002-1CA9AC36CB6B}"/>
    <dgm:cxn modelId="{93333AB7-90A9-4AC1-B74A-C146BD62D7B8}" type="presOf" srcId="{AF98F221-0973-495F-9196-BC87DE5AA74B}" destId="{57E23183-8C8F-43FF-B1DA-91DE272A751C}" srcOrd="0" destOrd="0" presId="urn:microsoft.com/office/officeart/2005/8/layout/vList2"/>
    <dgm:cxn modelId="{2C84BA5A-D9F0-491B-9D18-AABFBCA322B0}" type="presParOf" srcId="{57E23183-8C8F-43FF-B1DA-91DE272A751C}" destId="{F53CD87E-5C61-4AC2-A536-88C450ED8DC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C6CB44-F5E7-42AD-9F04-4D99AA7187CC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 dirty="0"/>
            <a:t>Omezení – prostě ne</a:t>
          </a:r>
        </a:p>
      </dsp:txBody>
      <dsp:txXfrm>
        <a:off x="64397" y="67590"/>
        <a:ext cx="10386806" cy="11903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3DF6D-7DF2-4975-9B7C-E2CF2D24B7A5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/>
            <a:t>Omezení: Umělé oplodnění</a:t>
          </a:r>
        </a:p>
      </dsp:txBody>
      <dsp:txXfrm>
        <a:off x="64397" y="67590"/>
        <a:ext cx="10386806" cy="11903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CD87E-5C61-4AC2-A536-88C450ED8DC1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 dirty="0"/>
            <a:t>Hrazené služby – teritoriální rozsah</a:t>
          </a:r>
        </a:p>
      </dsp:txBody>
      <dsp:txXfrm>
        <a:off x="64397" y="67590"/>
        <a:ext cx="10386806" cy="1190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B5F551D-7F51-476A-8968-AFC96BDF9FA1}" type="datetimeFigureOut">
              <a:rPr lang="cs-CZ" smtClean="0"/>
              <a:pPr/>
              <a:t>07.05.2024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F156945-2BD1-40E9-BF66-F4C7471B644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5195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documents/10180/122362658/26000520.pdf/ce8cd21a-9317-4b04-8e5d-441be5ea0c8b?version=1.1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Zdravotnictví je významným sektorem národního hospodářství, který zaměstnává vysoce kvalifikovanou pracovní sílu.</a:t>
            </a:r>
          </a:p>
          <a:p>
            <a:r>
              <a:rPr lang="cs-CZ" dirty="0"/>
              <a:t>Řada vyspělých států vynakládá na zdravotnictví více než 10 % HDP a dá se očekávat, že tyto výdaje budou nadále stoupat a bude třeba řešit, kde brát další zdroje.</a:t>
            </a:r>
          </a:p>
          <a:p>
            <a:r>
              <a:rPr lang="cs-CZ" dirty="0"/>
              <a:t>V některých zemích vůbec největším producentem služeb a představuje významný zdroj inovací, což je velmi přínosné pro tvorbu celkového bohatství společnosti.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50DE98-709B-49AB-907F-7282C41853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974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Země, jejichž populace jsou zdravější, jsou zpravidla také ekonomicky úspěšnější (neplatí vždy USA x </a:t>
            </a:r>
            <a:r>
              <a:rPr lang="cs-CZ" dirty="0" err="1"/>
              <a:t>Cuba</a:t>
            </a:r>
            <a:r>
              <a:rPr lang="cs-CZ" dirty="0"/>
              <a:t>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50DE98-709B-49AB-907F-7282C41853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957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cs-CZ" dirty="0"/>
              <a:t>Doporučuji pročíst  komentáře k níže uvedeným grafům</a:t>
            </a:r>
            <a:r>
              <a:rPr lang="cs-CZ" baseline="0" dirty="0"/>
              <a:t> v</a:t>
            </a:r>
            <a:r>
              <a:rPr lang="cs-CZ" dirty="0"/>
              <a:t> publikaci ČSÚ</a:t>
            </a:r>
            <a:r>
              <a:rPr lang="cs-CZ" baseline="0" dirty="0"/>
              <a:t> </a:t>
            </a:r>
            <a:r>
              <a:rPr lang="cs-CZ" altLang="cs-CZ" dirty="0">
                <a:solidFill>
                  <a:srgbClr val="000000"/>
                </a:solidFill>
                <a:cs typeface="Arial" charset="0"/>
                <a:hlinkClick r:id="rId3"/>
              </a:rPr>
              <a:t>Výsledky financování zdravotnických služeb ČR v letech 2010 – 2018</a:t>
            </a:r>
            <a:r>
              <a:rPr lang="cs-CZ" altLang="cs-CZ" dirty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EF0EDF-6787-49AD-8399-F200312430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3ECFD1-AB1D-425D-A0C4-BD30F143D4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ADB401-6339-45B8-8986-E5E1C16854C6}" type="slidenum">
              <a:rPr kumimoji="0" lang="cs-CZ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cs-CZ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10779F6-1556-48AF-BAF1-F5BDB0BB199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056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3C1C03-DBBF-4353-AC0A-E3D7070157E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9540CB-C67C-4B50-9B00-389F6D05FF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ADB401-6339-45B8-8986-E5E1C16854C6}" type="slidenum">
              <a:rPr kumimoji="0" lang="cs-CZ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cs-CZ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602A168-B869-4E12-B2D6-ED60A592880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374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4ED4FF-77C7-4D11-9146-39BDCD50B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887DDA1-48B7-411F-AA4E-D4B9B51A13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AB1A93-2B1C-447B-B2FD-31A370860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B676-98F5-421C-BA6B-1AED70733C24}" type="datetimeFigureOut">
              <a:rPr lang="cs-CZ" smtClean="0"/>
              <a:t>07.05.2024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D99640-6D74-4898-91A8-2B165273E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131F0F-0D23-4A88-9A0F-F1F5588A1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D65D-B16D-4293-8163-F5C28D29CB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88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6DA30-4FB6-4A8F-A214-4FBA833E7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994EC0E-4F1F-4B3D-BF9F-020C83908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789EEA-6439-4706-BB4C-67177A073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B676-98F5-421C-BA6B-1AED70733C24}" type="datetimeFigureOut">
              <a:rPr lang="cs-CZ" smtClean="0"/>
              <a:t>07.05.2024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F60799-E20A-46A8-B77E-1C236E0C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DBAA55-2F56-4485-A481-A6214D678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D65D-B16D-4293-8163-F5C28D29CB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462258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82537-D58D-4BF8-81EF-CF41E2D4CF4F}" type="datetimeFigureOut">
              <a:rPr lang="cs-CZ"/>
              <a:pPr>
                <a:defRPr/>
              </a:pPr>
              <a:t>07.05.2024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66A2A-C710-4D6E-B03B-32BD6A9C2F0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216632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B060C-8DE7-45EB-B623-59FAF34E3E7E}" type="datetimeFigureOut">
              <a:rPr lang="cs-CZ"/>
              <a:pPr>
                <a:defRPr/>
              </a:pPr>
              <a:t>07.05.2024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32851-7567-4419-B7FC-F29913AA2D6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350797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80D22-8B4C-4642-ACF8-8A3A5C267AB4}" type="datetimeFigureOut">
              <a:rPr lang="cs-CZ"/>
              <a:pPr>
                <a:defRPr/>
              </a:pPr>
              <a:t>07.05.2024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05787-DC65-4C7D-90A7-BA701855142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11632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D51E7-5167-428F-B5BE-908A7A40ECC1}" type="datetimeFigureOut">
              <a:rPr lang="cs-CZ"/>
              <a:pPr>
                <a:defRPr/>
              </a:pPr>
              <a:t>07.05.2024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0AD3B-E8A4-49F6-9660-627E436DEC7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426837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777B5-824B-4DD6-B41A-4D8E2374C30E}" type="datetimeFigureOut">
              <a:rPr lang="cs-CZ"/>
              <a:pPr>
                <a:defRPr/>
              </a:pPr>
              <a:t>07.05.2024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ACD6A-4B2B-48C1-8D34-6A0F0C70DDC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397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7306ED7-1B7D-4216-AAAE-7E319609F9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A262BD4-CE49-4021-A559-E3DE4F6A9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C4360E-DD49-4B64-9BD6-25F040970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B676-98F5-421C-BA6B-1AED70733C24}" type="datetimeFigureOut">
              <a:rPr lang="cs-CZ" smtClean="0"/>
              <a:t>07.05.2024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EDE03D-DF35-409D-8948-A9B083486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7D71EB-B8A3-46B8-BE2A-E2E956637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D65D-B16D-4293-8163-F5C28D29CB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3927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3" y="4116404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5389" y="413999"/>
            <a:ext cx="2074481" cy="107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55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17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9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8303803E-85B6-4F0F-82F5-E307C79DBF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7901" y="6049462"/>
            <a:ext cx="1168795" cy="6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40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2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25D6031E-ADF9-4848-9898-66224BC415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7901" y="6049462"/>
            <a:ext cx="1168795" cy="6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70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1" y="1701505"/>
            <a:ext cx="5219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1" y="1701505"/>
            <a:ext cx="5219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BF859A01-CA85-4196-A73B-391EAD035D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7901" y="6049462"/>
            <a:ext cx="1168795" cy="6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13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543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9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1" y="1701505"/>
            <a:ext cx="5219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1" y="1701505"/>
            <a:ext cx="5219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27B71FF1-6349-4B74-AD1A-A4728AEB15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7901" y="6049462"/>
            <a:ext cx="1168795" cy="6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54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7" y="2596847"/>
            <a:ext cx="4125465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10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CAD29719-5A68-4154-86D7-62577D74A5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7901" y="6049462"/>
            <a:ext cx="1168795" cy="6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48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4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6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6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20000" y="1692004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2" y="1692004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35CD4C23-1EA7-4EF1-877D-56B71C80C5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7901" y="6049462"/>
            <a:ext cx="1168795" cy="6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35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F991E4F8-0689-45C0-8765-EEBAED7BFB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7901" y="6049462"/>
            <a:ext cx="1168795" cy="6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64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32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0C8AFC-C794-48DB-AAF0-1AEA023EE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3339B9-8990-456B-9D43-62E2DE312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10FDB9-7DF4-44EF-8723-67152F028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B676-98F5-421C-BA6B-1AED70733C24}" type="datetimeFigureOut">
              <a:rPr lang="cs-CZ" smtClean="0"/>
              <a:t>07.05.2024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E99402-1077-464A-AE18-F82C8FC07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76DB35-8907-4EE9-8EDB-F373F315D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D65D-B16D-4293-8163-F5C28D29CB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049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D7860261-4803-41A4-842D-282F78D888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7901" y="6049462"/>
            <a:ext cx="1168795" cy="6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16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8" y="718714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80" y="718714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74DDF7C9-2EC9-479B-ABD7-99841A082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7901" y="6049462"/>
            <a:ext cx="1168795" cy="6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78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55F562C7-770A-4DC7-96BB-3CD0DDDE67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7901" y="6049462"/>
            <a:ext cx="1168795" cy="6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309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4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2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1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B891A06-2362-48CB-B8C7-150561D27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5389" y="413999"/>
            <a:ext cx="2074481" cy="107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500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17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3" y="4116404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A6D3041C-E8DB-394D-8CBD-A19CAB995B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5389" y="415968"/>
            <a:ext cx="2074481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08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176">
          <p15:clr>
            <a:srgbClr val="FBAE40"/>
          </p15:clr>
        </p15:guide>
        <p15:guide id="3" orient="horz" pos="255">
          <p15:clr>
            <a:srgbClr val="FBAE40"/>
          </p15:clr>
        </p15:guide>
        <p15:guide id="4" pos="115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4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2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1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CF0A721D-0B43-7043-8933-AD2A68D4E2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5389" y="415968"/>
            <a:ext cx="2074481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82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17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verzní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7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D218105D-7192-3A40-B34B-CBC5FC8396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7901" y="6050570"/>
            <a:ext cx="1168795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96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>
          <p15:clr>
            <a:srgbClr val="FBAE40"/>
          </p15:clr>
        </p15:guide>
        <p15:guide id="2" orient="horz" pos="420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NI M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0800" y="2012704"/>
            <a:ext cx="5510400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483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N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23" y="2731338"/>
            <a:ext cx="7175955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0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Úvodní snímek – inverz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3" y="4116406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3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90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7401E1-7140-4AE8-BB5D-DCFB93653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833079B-2EEF-4F90-B426-B04C600DC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FACBA5-9CC6-481C-A951-CA27ADEE4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B676-98F5-421C-BA6B-1AED70733C24}" type="datetimeFigureOut">
              <a:rPr lang="cs-CZ" smtClean="0"/>
              <a:t>07.05.2024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82C7BD-576E-4A51-92D1-AE7998C33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16560C-95C0-47CA-BFC1-30EDCFE0C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D65D-B16D-4293-8163-F5C28D29CB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9235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DDC8-74E9-49CC-B362-7BE495D4B68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3353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DDC8-74E9-49CC-B362-7BE495D4B68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21895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DDC8-74E9-49CC-B362-7BE495D4B68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08624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DDC8-74E9-49CC-B362-7BE495D4B68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84550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DDC8-74E9-49CC-B362-7BE495D4B68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74620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DDC8-74E9-49CC-B362-7BE495D4B68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31774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DDC8-74E9-49CC-B362-7BE495D4B68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29423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DDC8-74E9-49CC-B362-7BE495D4B68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29762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DDC8-74E9-49CC-B362-7BE495D4B68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43127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DDC8-74E9-49CC-B362-7BE495D4B68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113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80368F-0EE4-4C00-AEA6-F9744ED4F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4274EF-086F-460B-94E1-865ADA2A2B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C57B725-20DE-43DC-80CA-E85A2C5F7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210FFC0-AB89-4376-B067-4B3F62D5D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B676-98F5-421C-BA6B-1AED70733C24}" type="datetimeFigureOut">
              <a:rPr lang="cs-CZ" smtClean="0"/>
              <a:t>07.05.2024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1E14873-C3BF-4DAB-87CB-91A4652F7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FB3F86A-3F9C-422D-99DD-77BDF4853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D65D-B16D-4293-8163-F5C28D29CB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53202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DDC8-74E9-49CC-B362-7BE495D4B68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92636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71A9F-BC8E-4F5C-93D4-8B0298EAA8A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8129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D0F08-7304-4CC6-BA61-C63EFF2F134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4989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7BF77-9855-48A2-814A-647E1A20487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0639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3D5DA-F13F-42C0-ACAB-D8DC37D1422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4922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43FA3-42C1-4DEC-8BA7-E96F4ED5941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460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7A8FF-E799-4F64-8BC1-6ED04B4B84C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98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4CD9F-39AF-4140-B7AA-585E1AA95BC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1984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CCE17-A377-4C11-BAC0-1FF120188B6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1523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C7685-2FF5-4DBA-BD41-FC7B0F4B6F3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841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162598-08A9-47A3-94FE-7720439A0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5170958-C601-4448-AE1C-7CE69E74C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609BFC-8829-4346-8B85-B5D38A3C6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007FD67-AA9F-4B73-B735-3F231AD0A2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E8599C4-38C2-49BA-B83D-0BC0D01F5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5F2F9F0-26F7-49B2-9EED-F1FD4F46D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B676-98F5-421C-BA6B-1AED70733C24}" type="datetimeFigureOut">
              <a:rPr lang="cs-CZ" smtClean="0"/>
              <a:t>07.05.2024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5AB0F14-3C66-4518-8F7C-8946CA622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829D0AF-FA35-4B2E-914A-604DD3E60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D65D-B16D-4293-8163-F5C28D29CB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0890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DEA96-4D87-4881-B19C-6902490E007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3510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382B3-7989-451D-A887-FCF7141B6BC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038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55A2E96-9F9C-4229-860A-12CC033C459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0041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A695AFC-AD12-449B-910A-0E8119D56B5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353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A1C7AEB-80B1-48BF-89B7-7405C2795CF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6382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103632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76917" y="4151313"/>
            <a:ext cx="103632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0EB9C-AECE-4C88-8CA7-1E7E623F320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50964"/>
      </p:ext>
    </p:extLst>
  </p:cSld>
  <p:clrMapOvr>
    <a:masterClrMapping/>
  </p:clrMapOvr>
  <p:transition>
    <p:blinds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5FEF-53D7-42E4-A97F-EAAEA4B7FED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391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5FEF-53D7-42E4-A97F-EAAEA4B7FED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4430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5FEF-53D7-42E4-A97F-EAAEA4B7FED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1620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5FEF-53D7-42E4-A97F-EAAEA4B7FED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66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6A6F3F-4CBD-4C6E-9C21-258246B85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C78D684-5496-4ECD-BE34-8D69ECA67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B676-98F5-421C-BA6B-1AED70733C24}" type="datetimeFigureOut">
              <a:rPr lang="cs-CZ" smtClean="0"/>
              <a:t>07.05.2024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486B475-A348-4718-938F-A9DAA510D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D98669F-9106-4D53-93ED-A176BF555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D65D-B16D-4293-8163-F5C28D29CB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48533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5FEF-53D7-42E4-A97F-EAAEA4B7FED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8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5FEF-53D7-42E4-A97F-EAAEA4B7FED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9835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5FEF-53D7-42E4-A97F-EAAEA4B7FED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4885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5FEF-53D7-42E4-A97F-EAAEA4B7FED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5196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5FEF-53D7-42E4-A97F-EAAEA4B7FED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084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5FEF-53D7-42E4-A97F-EAAEA4B7FED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2220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5FEF-53D7-42E4-A97F-EAAEA4B7FED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2595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155E-9C02-471E-AA10-DECB65E35EA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7303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71A9F-BC8E-4F5C-93D4-8B0298EAA8A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805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D0F08-7304-4CC6-BA61-C63EFF2F134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8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D1892BF-3E9D-44AD-9904-45A691455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B676-98F5-421C-BA6B-1AED70733C24}" type="datetimeFigureOut">
              <a:rPr lang="cs-CZ" smtClean="0"/>
              <a:t>07.05.2024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FEC30C0-878E-45EF-AC89-C44BAE8B2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12D4435-9A6C-4054-B374-4A60C617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D65D-B16D-4293-8163-F5C28D29CB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64263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7BF77-9855-48A2-814A-647E1A20487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1014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3D5DA-F13F-42C0-ACAB-D8DC37D1422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98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43FA3-42C1-4DEC-8BA7-E96F4ED5941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4449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7A8FF-E799-4F64-8BC1-6ED04B4B84C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5786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4CD9F-39AF-4140-B7AA-585E1AA95BC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3172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CCE17-A377-4C11-BAC0-1FF120188B6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864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C7685-2FF5-4DBA-BD41-FC7B0F4B6F3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325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DEA96-4D87-4881-B19C-6902490E007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9402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382B3-7989-451D-A887-FCF7141B6BC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5311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55A2E96-9F9C-4229-860A-12CC033C459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37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1B758E-EC89-4759-AB84-FBD3795E5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970377-CD05-483F-B701-5638C8C6C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DBC71F5-7262-4630-9CDB-233D21E61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BA023B7-E84B-47BB-8E6C-397EEE62E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B676-98F5-421C-BA6B-1AED70733C24}" type="datetimeFigureOut">
              <a:rPr lang="cs-CZ" smtClean="0"/>
              <a:t>07.05.2024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2CE2D96-1A4A-4364-BFC2-2624869E5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121221E-DDA5-43A5-BB9A-E26E271A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D65D-B16D-4293-8163-F5C28D29CB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66490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A695AFC-AD12-449B-910A-0E8119D56B5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8962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A1C7AEB-80B1-48BF-89B7-7405C2795CF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7746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103632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76917" y="4151313"/>
            <a:ext cx="103632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0EB9C-AECE-4C88-8CA7-1E7E623F320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040767"/>
      </p:ext>
    </p:extLst>
  </p:cSld>
  <p:clrMapOvr>
    <a:masterClrMapping/>
  </p:clrMapOvr>
  <p:transition>
    <p:blinds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07.05.2024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4049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07.05.2024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8789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07.05.2024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0849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07.05.2024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9416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07.05.2024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28221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07.05.2024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8673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07.05.2024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443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DFEE9F-1EAD-4C98-9E38-4F7870F5F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9D3FD83-3810-44E2-BB70-A330A21709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413A78A-B0FC-4CF9-8C81-C597C8328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A54A4BC-FA13-4C7B-8D61-9D1C1EB8F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B676-98F5-421C-BA6B-1AED70733C24}" type="datetimeFigureOut">
              <a:rPr lang="cs-CZ" smtClean="0"/>
              <a:t>07.05.2024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6E09B9A-3171-4C04-AE1E-1EF767FC8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45127E1-4207-4ACA-9067-7CBEB30D8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D65D-B16D-4293-8163-F5C28D29CB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77287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07.05.2024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12436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07.05.2024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5514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07.05.2024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775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07.05.2024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1067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01BA1-BCAB-496D-8B86-86BBECB7BC8B}" type="datetimeFigureOut">
              <a:rPr lang="cs-CZ"/>
              <a:pPr>
                <a:defRPr/>
              </a:pPr>
              <a:t>07.05.2024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201F3-A9B2-46E9-89C0-F1E551DBA74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46602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63ECF-8A7B-43C1-85AE-53914E89B965}" type="datetimeFigureOut">
              <a:rPr lang="cs-CZ"/>
              <a:pPr>
                <a:defRPr/>
              </a:pPr>
              <a:t>07.05.2024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74831-D328-46A8-8DE5-B7605331EFD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45116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B3428-4546-4181-874B-BBDE84658C0B}" type="datetimeFigureOut">
              <a:rPr lang="cs-CZ"/>
              <a:pPr>
                <a:defRPr/>
              </a:pPr>
              <a:t>07.05.2024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DA83E-6FA3-462A-A73D-100E888609E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31447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01347-08EC-4640-BA3C-1A1C20CB0077}" type="datetimeFigureOut">
              <a:rPr lang="cs-CZ"/>
              <a:pPr>
                <a:defRPr/>
              </a:pPr>
              <a:t>07.05.2024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412C2-C63A-4EE1-8BCB-EDA1A31B336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053689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AE946-6DBB-401B-9845-0DAEFDB9F785}" type="datetimeFigureOut">
              <a:rPr lang="cs-CZ"/>
              <a:pPr>
                <a:defRPr/>
              </a:pPr>
              <a:t>07.05.2024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D91E0-FE09-4CB0-899A-072CB5DE31D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82994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90F0E-5556-4576-A8A1-7E870EF1F652}" type="datetimeFigureOut">
              <a:rPr lang="cs-CZ"/>
              <a:pPr>
                <a:defRPr/>
              </a:pPr>
              <a:t>07.05.2024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DC653-8A7D-4C5D-9256-8DC96A79562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22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E917E5B-88C1-4883-BEB5-C004DF1D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20A54CD-8236-4941-BE00-D92BFCACF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7A7103-AAB2-4090-B946-ABCDD28E3A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3F2B676-98F5-421C-BA6B-1AED70733C24}" type="datetimeFigureOut">
              <a:rPr lang="cs-CZ" smtClean="0"/>
              <a:pPr/>
              <a:t>07.05.2024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16351E-52CC-476E-98DE-0FB2D7134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F8980E-CD3F-43A8-86ED-001AD7FDBF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630D65D-B16D-4293-8163-F5C28D29CBB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446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75460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32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CE75DDC8-74E9-49CC-B362-7BE495D4B68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3295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D6EACF-015B-46AB-A3F6-AC034F0A983F}" type="slidenum">
              <a:rPr lang="en-GB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38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8615FEF-53D7-42E4-A97F-EAAEA4B7FED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3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D6EACF-015B-46AB-A3F6-AC034F0A983F}" type="slidenum">
              <a:rPr lang="en-GB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56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07.05.2024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86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61E3BCC-6ED0-4A80-A6E7-3E7DFB8AD544}" type="datetimeFigureOut">
              <a:rPr lang="cs-CZ" smtClean="0"/>
              <a:pPr>
                <a:defRPr/>
              </a:pPr>
              <a:t>07.05.2024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D24CC522-9718-4691-A6AE-5D51771505B7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994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ezdroje.muni.cz/" TargetMode="External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csu/czso/vysledky-zdravotnickych-uctu-cr-2010-202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mkn10.uzis.cz/prohlizec/Z00-Z99" TargetMode="External"/><Relationship Id="rId2" Type="http://schemas.openxmlformats.org/officeDocument/2006/relationships/hyperlink" Target="https://mkn10.uzis.cz/prohlizec/Z43.0" TargetMode="Externa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konyprolidi.cz/cs/2020-428" TargetMode="External"/><Relationship Id="rId2" Type="http://schemas.openxmlformats.org/officeDocument/2006/relationships/hyperlink" Target="https://szv.mzcr.cz/" TargetMode="External"/><Relationship Id="rId1" Type="http://schemas.openxmlformats.org/officeDocument/2006/relationships/slideLayout" Target="../slideLayouts/slideLayout5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litikaspolecnost.cz/wp-content/uploads/2020/01/Struktura-n%C3%A1klad%C5%AF-v-%C4%8Desk%C3%A9m-zdravotnictv%C3%AD-a-mechanismy-jejich-alokace-IPPS.pdf" TargetMode="External"/><Relationship Id="rId1" Type="http://schemas.openxmlformats.org/officeDocument/2006/relationships/slideLayout" Target="../slideLayouts/slideLayout6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akonyprolidi.cz/cs/1997-48#cast3" TargetMode="Externa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mp"/><Relationship Id="rId3" Type="http://schemas.openxmlformats.org/officeDocument/2006/relationships/diagramLayout" Target="../diagrams/layout1.xml"/><Relationship Id="rId7" Type="http://schemas.openxmlformats.org/officeDocument/2006/relationships/hyperlink" Target="https://www.zakonyprolidi.cz/cs/1997-48#cast3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Nadpis 5"/>
          <p:cNvSpPr>
            <a:spLocks noGrp="1"/>
          </p:cNvSpPr>
          <p:nvPr>
            <p:ph type="ctrTitle"/>
          </p:nvPr>
        </p:nvSpPr>
        <p:spPr>
          <a:xfrm>
            <a:off x="2209800" y="2130426"/>
            <a:ext cx="8062664" cy="1470025"/>
          </a:xfrm>
        </p:spPr>
        <p:txBody>
          <a:bodyPr/>
          <a:lstStyle/>
          <a:p>
            <a:pPr eaLnBrk="1" hangingPunct="1"/>
            <a:r>
              <a:rPr lang="cs-CZ" sz="6600" b="1" cap="all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Ekonomika, zdraví, zdravotnictví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7009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1960563" y="1889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0099"/>
                </a:solidFill>
              </a:rPr>
              <a:t>Problémy aplikace tržního mechanismu </a:t>
            </a:r>
            <a:br>
              <a:rPr lang="cs-CZ" sz="3600" b="1" dirty="0">
                <a:solidFill>
                  <a:srgbClr val="000099"/>
                </a:solidFill>
              </a:rPr>
            </a:br>
            <a:r>
              <a:rPr lang="cs-CZ" sz="3600" b="1" dirty="0">
                <a:solidFill>
                  <a:srgbClr val="000099"/>
                </a:solidFill>
              </a:rPr>
              <a:t>v péči o zdraví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752475" y="1844675"/>
            <a:ext cx="11201400" cy="5183188"/>
          </a:xfrm>
        </p:spPr>
        <p:txBody>
          <a:bodyPr/>
          <a:lstStyle/>
          <a:p>
            <a:pPr marL="514350" indent="-457200" eaLnBrk="1" hangingPunct="1">
              <a:defRPr/>
            </a:pPr>
            <a:r>
              <a:rPr lang="cs-CZ" sz="2800" b="1" dirty="0">
                <a:solidFill>
                  <a:srgbClr val="333399"/>
                </a:solidFill>
              </a:rPr>
              <a:t>Povaha poptávky</a:t>
            </a:r>
          </a:p>
          <a:p>
            <a:pPr marL="800100" lvl="1" eaLnBrk="1" hangingPunct="1">
              <a:defRPr/>
            </a:pPr>
            <a:r>
              <a:rPr lang="cs-CZ" sz="2400" b="1" dirty="0">
                <a:solidFill>
                  <a:srgbClr val="333399"/>
                </a:solidFill>
              </a:rPr>
              <a:t>spotřebu </a:t>
            </a:r>
            <a:r>
              <a:rPr lang="cs-CZ" sz="2400" b="1" dirty="0" err="1">
                <a:solidFill>
                  <a:srgbClr val="333399"/>
                </a:solidFill>
              </a:rPr>
              <a:t>zdr</a:t>
            </a:r>
            <a:r>
              <a:rPr lang="cs-CZ" sz="2400" b="1" dirty="0">
                <a:solidFill>
                  <a:srgbClr val="333399"/>
                </a:solidFill>
              </a:rPr>
              <a:t>. služeb nelze plánovat nebo odložit:</a:t>
            </a:r>
          </a:p>
          <a:p>
            <a:pPr marL="1200150" lvl="2" eaLnBrk="1" hangingPunct="1">
              <a:defRPr/>
            </a:pPr>
            <a:endParaRPr lang="cs-CZ" dirty="0">
              <a:solidFill>
                <a:srgbClr val="000099"/>
              </a:solidFill>
            </a:endParaRPr>
          </a:p>
          <a:p>
            <a:pPr marL="1200150" lvl="2" eaLnBrk="1" hangingPunct="1">
              <a:defRPr/>
            </a:pPr>
            <a:r>
              <a:rPr lang="cs-CZ" dirty="0">
                <a:solidFill>
                  <a:srgbClr val="000099"/>
                </a:solidFill>
              </a:rPr>
              <a:t>Nemoc je nepředvídatelný a nepravidelný jev</a:t>
            </a:r>
          </a:p>
          <a:p>
            <a:pPr marL="1200150" lvl="2" eaLnBrk="1" hangingPunct="1">
              <a:defRPr/>
            </a:pPr>
            <a:r>
              <a:rPr lang="cs-CZ" dirty="0">
                <a:solidFill>
                  <a:srgbClr val="000099"/>
                </a:solidFill>
              </a:rPr>
              <a:t>Potřeba zdravotnických služeb je často nezbytná a neodkladná</a:t>
            </a:r>
          </a:p>
          <a:p>
            <a:pPr marL="1200150" lvl="2" eaLnBrk="1" hangingPunct="1">
              <a:defRPr/>
            </a:pPr>
            <a:r>
              <a:rPr lang="cs-CZ" dirty="0">
                <a:solidFill>
                  <a:srgbClr val="000099"/>
                </a:solidFill>
              </a:rPr>
              <a:t>Je spojena s rizikem úmrtí, omezení funkčnosti (vč. snížení schopnosti vydělávat peníze) a celkové kvality života.</a:t>
            </a:r>
          </a:p>
          <a:p>
            <a:pPr marL="1200150" lvl="2" eaLnBrk="1" hangingPunct="1">
              <a:defRPr/>
            </a:pPr>
            <a:r>
              <a:rPr lang="cs-CZ" dirty="0">
                <a:solidFill>
                  <a:srgbClr val="000099"/>
                </a:solidFill>
              </a:rPr>
              <a:t>Nemoc = velmi nákladné riziko (nutnost solidarity)</a:t>
            </a:r>
          </a:p>
          <a:p>
            <a:pPr marL="971550" lvl="2" indent="0" eaLnBrk="1" hangingPunct="1"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444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0099"/>
                </a:solidFill>
              </a:rPr>
              <a:t>Problémy aplikace tržního mechanismu </a:t>
            </a:r>
            <a:br>
              <a:rPr lang="cs-CZ" sz="3600" b="1" dirty="0">
                <a:solidFill>
                  <a:srgbClr val="000099"/>
                </a:solidFill>
              </a:rPr>
            </a:br>
            <a:r>
              <a:rPr lang="cs-CZ" sz="3600" b="1" dirty="0">
                <a:solidFill>
                  <a:srgbClr val="000099"/>
                </a:solidFill>
              </a:rPr>
              <a:t>v péči o zdraví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609599" y="1341439"/>
            <a:ext cx="10972799" cy="5183187"/>
          </a:xfrm>
        </p:spPr>
        <p:txBody>
          <a:bodyPr>
            <a:normAutofit/>
          </a:bodyPr>
          <a:lstStyle/>
          <a:p>
            <a:pPr marL="971550" lvl="2" indent="0" eaLnBrk="1" hangingPunct="1">
              <a:buNone/>
              <a:defRPr/>
            </a:pPr>
            <a:endParaRPr lang="cs-CZ" sz="1200" dirty="0"/>
          </a:p>
          <a:p>
            <a:pPr marL="400050" eaLnBrk="1" hangingPunct="1">
              <a:defRPr/>
            </a:pPr>
            <a:r>
              <a:rPr lang="cs-CZ" sz="2800" b="1" dirty="0">
                <a:solidFill>
                  <a:srgbClr val="333399"/>
                </a:solidFill>
              </a:rPr>
              <a:t>Očekávané chování lékařů - omezená soutěž</a:t>
            </a:r>
          </a:p>
          <a:p>
            <a:pPr marL="800100" lvl="1" eaLnBrk="1" hangingPunct="1">
              <a:defRPr/>
            </a:pPr>
            <a:endParaRPr lang="cs-CZ" sz="2400" dirty="0"/>
          </a:p>
          <a:p>
            <a:pPr marL="800100" lvl="1" eaLnBrk="1" hangingPunct="1">
              <a:defRPr/>
            </a:pPr>
            <a:r>
              <a:rPr lang="cs-CZ" sz="2400" dirty="0">
                <a:solidFill>
                  <a:srgbClr val="000099"/>
                </a:solidFill>
              </a:rPr>
              <a:t>Ani v ryze tržních společnostech mezi lékaři zdravotnickými zařízeními prakticky nedochází ke konkurenci prostřednictvím reklamy a cen</a:t>
            </a:r>
          </a:p>
          <a:p>
            <a:pPr marL="1200150" lvl="2" eaLnBrk="1" hangingPunct="1">
              <a:defRPr/>
            </a:pPr>
            <a:r>
              <a:rPr lang="cs-CZ" sz="2000" dirty="0">
                <a:solidFill>
                  <a:srgbClr val="000099"/>
                </a:solidFill>
              </a:rPr>
              <a:t>Lékař = informovaný expert, jím navrhovaná léčba je odrazem objektivní potřeby pacienta, nikoli finančními potřebami lékaře (důvěra).</a:t>
            </a:r>
          </a:p>
          <a:p>
            <a:pPr marL="800100" lvl="1" eaLnBrk="1" hangingPunct="1">
              <a:defRPr/>
            </a:pPr>
            <a:r>
              <a:rPr lang="cs-CZ" sz="2400" dirty="0">
                <a:solidFill>
                  <a:srgbClr val="000099"/>
                </a:solidFill>
              </a:rPr>
              <a:t>Nutnost spolupráce (konzultací) mezi lékaři</a:t>
            </a:r>
          </a:p>
          <a:p>
            <a:pPr marL="800100" lvl="1" eaLnBrk="1" hangingPunct="1">
              <a:defRPr/>
            </a:pPr>
            <a:r>
              <a:rPr lang="cs-CZ" sz="2400" dirty="0">
                <a:solidFill>
                  <a:srgbClr val="000099"/>
                </a:solidFill>
              </a:rPr>
              <a:t>Přirozená spádovost nemocnic (podle bydliště)</a:t>
            </a:r>
          </a:p>
          <a:p>
            <a:pPr marL="800100" lvl="1" eaLnBrk="1" hangingPunct="1">
              <a:defRPr/>
            </a:pPr>
            <a:r>
              <a:rPr lang="cs-CZ" sz="2400" dirty="0">
                <a:solidFill>
                  <a:srgbClr val="000099"/>
                </a:solidFill>
              </a:rPr>
              <a:t>Pacient nemá vždy možnost výběru </a:t>
            </a:r>
            <a:r>
              <a:rPr lang="cs-CZ" sz="2400" dirty="0" err="1">
                <a:solidFill>
                  <a:srgbClr val="000099"/>
                </a:solidFill>
              </a:rPr>
              <a:t>zdr</a:t>
            </a:r>
            <a:r>
              <a:rPr lang="cs-CZ" sz="2400" dirty="0">
                <a:solidFill>
                  <a:srgbClr val="000099"/>
                </a:solidFill>
              </a:rPr>
              <a:t>. zařízení (pracovní preventivní prohlídky, záchranka)</a:t>
            </a:r>
          </a:p>
          <a:p>
            <a:pPr marL="514350" lvl="1" indent="0" eaLnBrk="1" hangingPunct="1">
              <a:buNone/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4052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0099"/>
                </a:solidFill>
              </a:rPr>
              <a:t>Problémy aplikace tržního mechanismu </a:t>
            </a:r>
            <a:br>
              <a:rPr lang="cs-CZ" sz="3600" b="1" dirty="0">
                <a:solidFill>
                  <a:srgbClr val="000099"/>
                </a:solidFill>
              </a:rPr>
            </a:br>
            <a:r>
              <a:rPr lang="cs-CZ" sz="3600" b="1" dirty="0">
                <a:solidFill>
                  <a:srgbClr val="000099"/>
                </a:solidFill>
              </a:rPr>
              <a:t>v péči o zdraví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761999" y="1341439"/>
            <a:ext cx="11058525" cy="5183187"/>
          </a:xfrm>
        </p:spPr>
        <p:txBody>
          <a:bodyPr/>
          <a:lstStyle/>
          <a:p>
            <a:pPr marL="971550" lvl="2" indent="0" eaLnBrk="1" hangingPunct="1">
              <a:buNone/>
              <a:defRPr/>
            </a:pPr>
            <a:endParaRPr lang="cs-CZ" sz="1200" dirty="0"/>
          </a:p>
          <a:p>
            <a:pPr marL="400050" eaLnBrk="1" hangingPunct="1">
              <a:defRPr/>
            </a:pPr>
            <a:r>
              <a:rPr lang="cs-CZ" sz="2800" b="1" dirty="0">
                <a:solidFill>
                  <a:srgbClr val="333399"/>
                </a:solidFill>
              </a:rPr>
              <a:t>Podmínky na straně nabídky</a:t>
            </a:r>
          </a:p>
          <a:p>
            <a:pPr marL="800100" lvl="1" eaLnBrk="1" hangingPunct="1">
              <a:defRPr/>
            </a:pPr>
            <a:r>
              <a:rPr lang="cs-CZ" sz="2400" dirty="0">
                <a:solidFill>
                  <a:srgbClr val="000099"/>
                </a:solidFill>
              </a:rPr>
              <a:t>Vstup do profese je omezen (nákladné vzdělání = omezený počet studentů)</a:t>
            </a:r>
          </a:p>
          <a:p>
            <a:pPr marL="800100" lvl="1" eaLnBrk="1" hangingPunct="1">
              <a:defRPr/>
            </a:pPr>
            <a:r>
              <a:rPr lang="cs-CZ" sz="2400" dirty="0">
                <a:solidFill>
                  <a:srgbClr val="000099"/>
                </a:solidFill>
              </a:rPr>
              <a:t>Vede to k omezení nabídky a k růstu nákladů (x zajištění kvality)</a:t>
            </a:r>
          </a:p>
          <a:p>
            <a:pPr marL="800100" lvl="1" eaLnBrk="1" hangingPunct="1">
              <a:defRPr/>
            </a:pPr>
            <a:endParaRPr lang="cs-CZ" sz="2400" dirty="0">
              <a:solidFill>
                <a:srgbClr val="000099"/>
              </a:solidFill>
            </a:endParaRPr>
          </a:p>
          <a:p>
            <a:pPr marL="571500" indent="-457200" eaLnBrk="1" hangingPunct="1">
              <a:defRPr/>
            </a:pPr>
            <a:r>
              <a:rPr lang="cs-CZ" b="1" dirty="0">
                <a:solidFill>
                  <a:srgbClr val="000099"/>
                </a:solidFill>
              </a:rPr>
              <a:t>Tvorba cen</a:t>
            </a:r>
          </a:p>
          <a:p>
            <a:pPr marL="971550" lvl="1" indent="-457200" eaLnBrk="1" hangingPunct="1">
              <a:defRPr/>
            </a:pPr>
            <a:r>
              <a:rPr lang="cs-CZ" sz="2400" dirty="0">
                <a:solidFill>
                  <a:srgbClr val="000099"/>
                </a:solidFill>
              </a:rPr>
              <a:t>administrativní tvorba cen = nepružnost nabídky</a:t>
            </a:r>
          </a:p>
          <a:p>
            <a:pPr marL="971550" lvl="1" indent="-457200" eaLnBrk="1" hangingPunct="1">
              <a:defRPr/>
            </a:pPr>
            <a:r>
              <a:rPr lang="cs-CZ" sz="2400" dirty="0">
                <a:solidFill>
                  <a:srgbClr val="000099"/>
                </a:solidFill>
              </a:rPr>
              <a:t>existence zdravotního pojištění omezuje cenovou konkurenci pouze na částku, kterou pacient hradí přímou platbou.</a:t>
            </a:r>
          </a:p>
          <a:p>
            <a:pPr marL="971550" lvl="1" indent="-457200" eaLnBrk="1" hangingPunct="1"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0188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0099"/>
                </a:solidFill>
              </a:rPr>
              <a:t>Problémy aplikace tržního mechanismu </a:t>
            </a:r>
            <a:br>
              <a:rPr lang="cs-CZ" sz="3600" b="1" dirty="0">
                <a:solidFill>
                  <a:srgbClr val="000099"/>
                </a:solidFill>
              </a:rPr>
            </a:br>
            <a:r>
              <a:rPr lang="cs-CZ" sz="3600" b="1" dirty="0">
                <a:solidFill>
                  <a:srgbClr val="000099"/>
                </a:solidFill>
              </a:rPr>
              <a:t>v péči o zdraví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447675" y="1341439"/>
            <a:ext cx="10972800" cy="5183187"/>
          </a:xfrm>
        </p:spPr>
        <p:txBody>
          <a:bodyPr/>
          <a:lstStyle/>
          <a:p>
            <a:pPr marL="971550" lvl="2" indent="0" eaLnBrk="1" hangingPunct="1">
              <a:buNone/>
              <a:defRPr/>
            </a:pPr>
            <a:endParaRPr lang="cs-CZ" sz="1200" dirty="0"/>
          </a:p>
          <a:p>
            <a:pPr marL="400050" eaLnBrk="1" hangingPunct="1">
              <a:defRPr/>
            </a:pPr>
            <a:r>
              <a:rPr lang="cs-CZ" sz="2800" b="1" dirty="0">
                <a:solidFill>
                  <a:srgbClr val="333399"/>
                </a:solidFill>
              </a:rPr>
              <a:t>Externality</a:t>
            </a:r>
          </a:p>
          <a:p>
            <a:pPr lvl="1" eaLnBrk="1" hangingPunct="1">
              <a:defRPr/>
            </a:pPr>
            <a:r>
              <a:rPr lang="cs-CZ" sz="2000" dirty="0">
                <a:solidFill>
                  <a:srgbClr val="000099"/>
                </a:solidFill>
              </a:rPr>
              <a:t>Činnosti, které pozitivně nebo negativně ovlivňují jiné subjekty, aniž za to musí platit nebo jsou za tyto činnosti odškodňovány.</a:t>
            </a:r>
          </a:p>
          <a:p>
            <a:pPr lvl="2" eaLnBrk="1" hangingPunct="1">
              <a:defRPr/>
            </a:pPr>
            <a:r>
              <a:rPr lang="cs-CZ" b="1" dirty="0">
                <a:solidFill>
                  <a:srgbClr val="000099"/>
                </a:solidFill>
              </a:rPr>
              <a:t>Negativní externalita</a:t>
            </a:r>
          </a:p>
          <a:p>
            <a:pPr lvl="3" eaLnBrk="1" hangingPunct="1">
              <a:defRPr/>
            </a:pPr>
            <a:r>
              <a:rPr lang="cs-CZ" sz="2400" dirty="0">
                <a:solidFill>
                  <a:srgbClr val="000099"/>
                </a:solidFill>
              </a:rPr>
              <a:t>Výrobní podniky znečišťující životní prostředí (znečištění ovzduší a půdy, hluk) </a:t>
            </a:r>
          </a:p>
          <a:p>
            <a:pPr lvl="2" eaLnBrk="1" hangingPunct="1">
              <a:defRPr/>
            </a:pPr>
            <a:r>
              <a:rPr lang="cs-CZ" b="1" dirty="0">
                <a:solidFill>
                  <a:srgbClr val="000099"/>
                </a:solidFill>
              </a:rPr>
              <a:t>Pozitivní externalita</a:t>
            </a:r>
          </a:p>
          <a:p>
            <a:pPr lvl="3" eaLnBrk="1" hangingPunct="1">
              <a:defRPr/>
            </a:pPr>
            <a:r>
              <a:rPr lang="cs-CZ" sz="2400" dirty="0">
                <a:solidFill>
                  <a:srgbClr val="000099"/>
                </a:solidFill>
              </a:rPr>
              <a:t>Prevence nemocí (užitek má celá společnost)</a:t>
            </a:r>
          </a:p>
          <a:p>
            <a:pPr lvl="3" eaLnBrk="1" hangingPunct="1">
              <a:defRPr/>
            </a:pPr>
            <a:r>
              <a:rPr lang="cs-CZ" sz="2400" dirty="0">
                <a:solidFill>
                  <a:srgbClr val="000099"/>
                </a:solidFill>
              </a:rPr>
              <a:t>Očkování (člověk celý užitek nezískává pro sebe – chrání i ostatní, kteří třeba očkování nepodstoupí)</a:t>
            </a:r>
          </a:p>
        </p:txBody>
      </p:sp>
    </p:spTree>
    <p:extLst>
      <p:ext uri="{BB962C8B-B14F-4D97-AF65-F5344CB8AC3E}">
        <p14:creationId xmlns:p14="http://schemas.microsoft.com/office/powerpoint/2010/main" val="45529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66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0099"/>
                </a:solidFill>
              </a:rPr>
              <a:t>Problémy aplikace tržního mechanismu </a:t>
            </a:r>
            <a:br>
              <a:rPr lang="cs-CZ" sz="3600" b="1" dirty="0">
                <a:solidFill>
                  <a:srgbClr val="000099"/>
                </a:solidFill>
              </a:rPr>
            </a:br>
            <a:r>
              <a:rPr lang="cs-CZ" sz="3600" b="1" dirty="0">
                <a:solidFill>
                  <a:srgbClr val="000099"/>
                </a:solidFill>
              </a:rPr>
              <a:t>v péči o zdraví</a:t>
            </a:r>
          </a:p>
        </p:txBody>
      </p:sp>
      <p:sp>
        <p:nvSpPr>
          <p:cNvPr id="188419" name="Zástupný symbol pro obsah 2"/>
          <p:cNvSpPr>
            <a:spLocks noGrp="1"/>
          </p:cNvSpPr>
          <p:nvPr>
            <p:ph idx="1"/>
          </p:nvPr>
        </p:nvSpPr>
        <p:spPr>
          <a:xfrm>
            <a:off x="647700" y="1628776"/>
            <a:ext cx="10839450" cy="5040313"/>
          </a:xfrm>
        </p:spPr>
        <p:txBody>
          <a:bodyPr/>
          <a:lstStyle/>
          <a:p>
            <a:pPr marL="514350" eaLnBrk="1" hangingPunct="1"/>
            <a:r>
              <a:rPr lang="cs-CZ" altLang="cs-CZ" sz="2800" b="1" dirty="0">
                <a:solidFill>
                  <a:srgbClr val="333399"/>
                </a:solidFill>
              </a:rPr>
              <a:t>Zajištění ekvity ve zdravotní péči</a:t>
            </a:r>
          </a:p>
          <a:p>
            <a:pPr marL="914400" lvl="1" eaLnBrk="1" hangingPunct="1"/>
            <a:r>
              <a:rPr lang="cs-CZ" altLang="cs-CZ" dirty="0">
                <a:solidFill>
                  <a:srgbClr val="000099"/>
                </a:solidFill>
              </a:rPr>
              <a:t>Potřebu péče často provází pokles výdělečných schopností. </a:t>
            </a:r>
          </a:p>
          <a:p>
            <a:pPr marL="914400" lvl="1" eaLnBrk="1" hangingPunct="1"/>
            <a:r>
              <a:rPr lang="cs-CZ" altLang="cs-CZ" dirty="0">
                <a:solidFill>
                  <a:srgbClr val="000099"/>
                </a:solidFill>
              </a:rPr>
              <a:t>Zajištění výběru vhodných služeb za přijatelné ceny.</a:t>
            </a:r>
          </a:p>
          <a:p>
            <a:pPr marL="914400" lvl="1" eaLnBrk="1" hangingPunct="1"/>
            <a:r>
              <a:rPr lang="cs-CZ" altLang="cs-CZ" dirty="0">
                <a:solidFill>
                  <a:srgbClr val="000099"/>
                </a:solidFill>
              </a:rPr>
              <a:t>Některé služby by bez pomoci veřejné správy nebyly dostupné v některých lokalitách.</a:t>
            </a:r>
          </a:p>
          <a:p>
            <a:pPr marL="914400" lvl="1" eaLnBrk="1" hangingPunct="1"/>
            <a:r>
              <a:rPr lang="cs-CZ" altLang="cs-CZ" dirty="0">
                <a:solidFill>
                  <a:srgbClr val="000099"/>
                </a:solidFill>
              </a:rPr>
              <a:t>Některé služby by bylo velice nákladné poskytovat v malém měřítku.</a:t>
            </a:r>
          </a:p>
        </p:txBody>
      </p:sp>
    </p:spTree>
    <p:extLst>
      <p:ext uri="{BB962C8B-B14F-4D97-AF65-F5344CB8AC3E}">
        <p14:creationId xmlns:p14="http://schemas.microsoft.com/office/powerpoint/2010/main" val="3035991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Nadpis 5"/>
          <p:cNvSpPr>
            <a:spLocks noGrp="1"/>
          </p:cNvSpPr>
          <p:nvPr>
            <p:ph type="ctrTitle"/>
          </p:nvPr>
        </p:nvSpPr>
        <p:spPr>
          <a:xfrm>
            <a:off x="2209799" y="2130426"/>
            <a:ext cx="8534399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6600" b="1" cap="all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Příčiny růstu výdajů na zdravotní péči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2896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03512" y="980728"/>
            <a:ext cx="8784976" cy="70609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333399"/>
                </a:solidFill>
                <a:latin typeface="Arial Black" pitchFamily="34" charset="0"/>
              </a:rPr>
              <a:t>Růst nákladů na zdravotní péči</a:t>
            </a:r>
            <a:br>
              <a:rPr lang="cs-CZ" b="1" dirty="0">
                <a:solidFill>
                  <a:srgbClr val="1B06BA"/>
                </a:solidFill>
                <a:latin typeface="Arial Black" pitchFamily="34" charset="0"/>
              </a:rPr>
            </a:br>
            <a:endParaRPr lang="cs-CZ" dirty="0"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5400" y="1916832"/>
            <a:ext cx="10657184" cy="5073427"/>
          </a:xfrm>
        </p:spPr>
        <p:txBody>
          <a:bodyPr/>
          <a:lstStyle/>
          <a:p>
            <a:pPr marL="457200" indent="-457200"/>
            <a:r>
              <a:rPr lang="cs-CZ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Náklady na zdravotní péči stále rostou.</a:t>
            </a:r>
          </a:p>
          <a:p>
            <a:pPr marL="0" indent="0">
              <a:buNone/>
            </a:pPr>
            <a:endParaRPr lang="cs-CZ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cs-CZ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Které faktory se na tom nejvíce podílejí?</a:t>
            </a:r>
          </a:p>
          <a:p>
            <a:pPr marL="457200" indent="-457200"/>
            <a:endParaRPr lang="cs-CZ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cs-CZ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Jaká jsou řešení?</a:t>
            </a:r>
          </a:p>
          <a:p>
            <a:pPr marL="457200" indent="-457200"/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932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3"/>
          <p:cNvSpPr>
            <a:spLocks noGrp="1"/>
          </p:cNvSpPr>
          <p:nvPr>
            <p:ph type="title"/>
          </p:nvPr>
        </p:nvSpPr>
        <p:spPr>
          <a:xfrm>
            <a:off x="1992313" y="1"/>
            <a:ext cx="8229600" cy="836613"/>
          </a:xfrm>
        </p:spPr>
        <p:txBody>
          <a:bodyPr/>
          <a:lstStyle/>
          <a:p>
            <a:pPr eaLnBrk="1" hangingPunct="1"/>
            <a:r>
              <a:rPr lang="cs-CZ" sz="3600" b="1">
                <a:solidFill>
                  <a:srgbClr val="000099"/>
                </a:solidFill>
              </a:rPr>
              <a:t>Hlavní příčiny růstu nákladů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3900" y="765175"/>
            <a:ext cx="11029950" cy="5716588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cs-CZ" sz="2400" b="1" dirty="0">
                <a:solidFill>
                  <a:srgbClr val="000099"/>
                </a:solidFill>
              </a:rPr>
              <a:t>Nárůst nákladů na zdravotnictví má několik příčin, které lze jen těžko seřadit podle pořadí nebo je navzájem oddělit.</a:t>
            </a:r>
          </a:p>
          <a:p>
            <a:pPr indent="-457200" eaLnBrk="1" hangingPunct="1">
              <a:buFont typeface="+mj-lt"/>
              <a:buAutoNum type="arabicPeriod"/>
              <a:defRPr/>
            </a:pPr>
            <a:r>
              <a:rPr lang="cs-CZ" sz="2400" b="1" dirty="0">
                <a:solidFill>
                  <a:srgbClr val="000099"/>
                </a:solidFill>
              </a:rPr>
              <a:t>Demografické změny</a:t>
            </a:r>
          </a:p>
          <a:p>
            <a:pPr lvl="1" indent="-45720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rgbClr val="000099"/>
                </a:solidFill>
              </a:rPr>
              <a:t>Stárnutí populace není tak závažným faktorem, jak se obecně myslí (roční růst výdajů v zemích OECD je cca 7% a pouze jeden procentní bod připadá na populační stárnutí, zbylých 6 má příčinu jinde).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cs-CZ" sz="2400" b="1" dirty="0">
                <a:solidFill>
                  <a:srgbClr val="000099"/>
                </a:solidFill>
              </a:rPr>
              <a:t>Struktura a charakter nemocnosti a úmrtnosti</a:t>
            </a:r>
          </a:p>
          <a:p>
            <a:pPr lvl="1" indent="-457200" eaLnBrk="1" hangingPunct="1">
              <a:buFont typeface="Arial" pitchFamily="34" charset="0"/>
              <a:buChar char="•"/>
              <a:defRPr/>
            </a:pPr>
            <a:r>
              <a:rPr lang="cs-CZ" sz="2200" dirty="0">
                <a:solidFill>
                  <a:srgbClr val="000099"/>
                </a:solidFill>
              </a:rPr>
              <a:t>Hromadný výskyt chronických nemocí</a:t>
            </a:r>
          </a:p>
          <a:p>
            <a:pPr indent="-457200" eaLnBrk="1" hangingPunct="1">
              <a:buFont typeface="+mj-lt"/>
              <a:buAutoNum type="arabicPeriod"/>
              <a:defRPr/>
            </a:pPr>
            <a:r>
              <a:rPr lang="cs-CZ" sz="2400" b="1" dirty="0">
                <a:solidFill>
                  <a:srgbClr val="000099"/>
                </a:solidFill>
              </a:rPr>
              <a:t>Nové a staronové choroby</a:t>
            </a:r>
          </a:p>
          <a:p>
            <a:pPr lvl="1" indent="-45720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cs-CZ" sz="2200" dirty="0">
                <a:solidFill>
                  <a:srgbClr val="000099"/>
                </a:solidFill>
              </a:rPr>
              <a:t>AIDS, TBC</a:t>
            </a:r>
          </a:p>
          <a:p>
            <a:pPr lvl="1" indent="-45720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cs-CZ" sz="2200" dirty="0">
                <a:solidFill>
                  <a:srgbClr val="000099"/>
                </a:solidFill>
              </a:rPr>
              <a:t>závislosti</a:t>
            </a:r>
          </a:p>
          <a:p>
            <a:pPr indent="-457200" eaLnBrk="1" hangingPunct="1">
              <a:buFont typeface="+mj-lt"/>
              <a:buAutoNum type="arabicPeriod"/>
              <a:defRPr/>
            </a:pPr>
            <a:r>
              <a:rPr lang="cs-CZ" sz="2400" b="1" dirty="0">
                <a:solidFill>
                  <a:srgbClr val="000099"/>
                </a:solidFill>
              </a:rPr>
              <a:t>Léčiva a technologie</a:t>
            </a:r>
          </a:p>
          <a:p>
            <a:pPr lvl="1" indent="-45720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cs-CZ" sz="2200" dirty="0">
                <a:solidFill>
                  <a:srgbClr val="000099"/>
                </a:solidFill>
              </a:rPr>
              <a:t>drahý výzkum</a:t>
            </a:r>
          </a:p>
          <a:p>
            <a:pPr lvl="1" indent="-45720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cs-CZ" sz="2200" dirty="0">
                <a:solidFill>
                  <a:srgbClr val="000099"/>
                </a:solidFill>
              </a:rPr>
              <a:t>odstraňují následky, nikoli příčiny</a:t>
            </a:r>
          </a:p>
          <a:p>
            <a:pPr lvl="1" indent="-45720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cs-CZ" sz="2200" dirty="0">
                <a:solidFill>
                  <a:srgbClr val="000099"/>
                </a:solidFill>
              </a:rPr>
              <a:t>odhalování nemocí v časnějších stádiích = delší život s nemocí = vyšší náklady</a:t>
            </a:r>
          </a:p>
          <a:p>
            <a:pPr lvl="1" indent="-45720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539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3"/>
          <p:cNvSpPr>
            <a:spLocks noGrp="1"/>
          </p:cNvSpPr>
          <p:nvPr>
            <p:ph type="title"/>
          </p:nvPr>
        </p:nvSpPr>
        <p:spPr>
          <a:xfrm>
            <a:off x="1919288" y="115888"/>
            <a:ext cx="8229600" cy="1143000"/>
          </a:xfrm>
        </p:spPr>
        <p:txBody>
          <a:bodyPr/>
          <a:lstStyle/>
          <a:p>
            <a:pPr eaLnBrk="1" hangingPunct="1"/>
            <a:r>
              <a:rPr lang="cs-CZ" b="1">
                <a:solidFill>
                  <a:srgbClr val="000099"/>
                </a:solidFill>
              </a:rPr>
              <a:t>Hlavní příčiny růstu nákladů</a:t>
            </a:r>
          </a:p>
        </p:txBody>
      </p:sp>
      <p:sp>
        <p:nvSpPr>
          <p:cNvPr id="88067" name="Zástupný symbol pro obsah 4"/>
          <p:cNvSpPr>
            <a:spLocks noGrp="1"/>
          </p:cNvSpPr>
          <p:nvPr>
            <p:ph idx="1"/>
          </p:nvPr>
        </p:nvSpPr>
        <p:spPr>
          <a:xfrm>
            <a:off x="790575" y="1196975"/>
            <a:ext cx="10458450" cy="5232400"/>
          </a:xfrm>
        </p:spPr>
        <p:txBody>
          <a:bodyPr/>
          <a:lstStyle/>
          <a:p>
            <a:pPr indent="-457200" eaLnBrk="1" hangingPunct="1">
              <a:buFont typeface="Calibri" pitchFamily="34" charset="0"/>
              <a:buAutoNum type="arabicPeriod" startAt="5"/>
            </a:pPr>
            <a:r>
              <a:rPr lang="cs-CZ" sz="2400" b="1" dirty="0">
                <a:solidFill>
                  <a:srgbClr val="000099"/>
                </a:solidFill>
              </a:rPr>
              <a:t>Nárůst výkonů</a:t>
            </a:r>
          </a:p>
          <a:p>
            <a:pPr lvl="1" indent="-457200" eaLnBrk="1" hangingPunct="1">
              <a:buFont typeface="Arial" charset="0"/>
              <a:buChar char="•"/>
            </a:pPr>
            <a:r>
              <a:rPr lang="cs-CZ" sz="2000" dirty="0">
                <a:solidFill>
                  <a:srgbClr val="000099"/>
                </a:solidFill>
              </a:rPr>
              <a:t>Nové technologie usnadňují  výkony a zkracují hospitalizaci (roste nabídka).</a:t>
            </a:r>
          </a:p>
          <a:p>
            <a:pPr lvl="1" indent="-457200" eaLnBrk="1" hangingPunct="1">
              <a:buFont typeface="Arial" charset="0"/>
              <a:buChar char="•"/>
            </a:pPr>
            <a:r>
              <a:rPr lang="cs-CZ" sz="2000" dirty="0">
                <a:solidFill>
                  <a:srgbClr val="000099"/>
                </a:solidFill>
              </a:rPr>
              <a:t>Z rizikových metod se stávají metody relativně bezpečné (roste poptávka).</a:t>
            </a:r>
          </a:p>
          <a:p>
            <a:pPr indent="-457200" eaLnBrk="1" hangingPunct="1">
              <a:buFont typeface="Calibri" pitchFamily="34" charset="0"/>
              <a:buAutoNum type="arabicPeriod" startAt="5"/>
            </a:pPr>
            <a:r>
              <a:rPr lang="cs-CZ" sz="2400" b="1" dirty="0">
                <a:solidFill>
                  <a:srgbClr val="000099"/>
                </a:solidFill>
              </a:rPr>
              <a:t>Zaměření na nejtěžší stavy a nemoci</a:t>
            </a:r>
          </a:p>
          <a:p>
            <a:pPr lvl="1" indent="-457200" eaLnBrk="1" hangingPunct="1">
              <a:buFont typeface="Arial" charset="0"/>
              <a:buChar char="•"/>
            </a:pPr>
            <a:r>
              <a:rPr lang="cs-CZ" sz="2000" dirty="0">
                <a:solidFill>
                  <a:srgbClr val="000099"/>
                </a:solidFill>
              </a:rPr>
              <a:t>Jsou léčeny stavy a nemoci dříve považované za beznadějné a kde i dnes je poměr šance na vyléčení a selhání velmi nepříznivý.</a:t>
            </a:r>
          </a:p>
          <a:p>
            <a:pPr lvl="1" indent="-457200" eaLnBrk="1" hangingPunct="1">
              <a:buFont typeface="Arial" charset="0"/>
              <a:buChar char="•"/>
            </a:pPr>
            <a:r>
              <a:rPr lang="cs-CZ" sz="2000" dirty="0">
                <a:solidFill>
                  <a:srgbClr val="000099"/>
                </a:solidFill>
              </a:rPr>
              <a:t>Přibližně 22 % veškerých nákladů na zdravotnictví spotřebovává 5 % populace.</a:t>
            </a:r>
          </a:p>
          <a:p>
            <a:pPr lvl="1" indent="-457200" eaLnBrk="1" hangingPunct="1">
              <a:buFont typeface="Arial" charset="0"/>
              <a:buChar char="•"/>
            </a:pPr>
            <a:r>
              <a:rPr lang="cs-CZ" sz="2000" dirty="0">
                <a:solidFill>
                  <a:srgbClr val="000099"/>
                </a:solidFill>
              </a:rPr>
              <a:t>Chybné zaměření,  lepší by bylo zaměřit se na předcházení nemocem (investice do primární prevence a do sociálních determinant zdraví).</a:t>
            </a:r>
          </a:p>
        </p:txBody>
      </p:sp>
    </p:spTree>
    <p:extLst>
      <p:ext uri="{BB962C8B-B14F-4D97-AF65-F5344CB8AC3E}">
        <p14:creationId xmlns:p14="http://schemas.microsoft.com/office/powerpoint/2010/main" val="210384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00" y="1081549"/>
            <a:ext cx="10018608" cy="4513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65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332656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333399"/>
                </a:solidFill>
                <a:latin typeface="Arial Black" pitchFamily="34" charset="0"/>
              </a:rPr>
              <a:t>Ekonomika a zdravotnictví</a:t>
            </a:r>
            <a:endParaRPr lang="cs-CZ" dirty="0">
              <a:solidFill>
                <a:srgbClr val="333399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5400" y="1268760"/>
            <a:ext cx="10972800" cy="504056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Zdravotnictví – významný sektor NH</a:t>
            </a:r>
          </a:p>
          <a:p>
            <a:pPr lvl="1"/>
            <a:r>
              <a:rPr lang="cs-CZ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cca 250 000 pracovníků</a:t>
            </a:r>
          </a:p>
          <a:p>
            <a:pPr lvl="1"/>
            <a:r>
              <a:rPr lang="cs-CZ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cca  </a:t>
            </a:r>
            <a:r>
              <a:rPr lang="cs-CZ" dirty="0">
                <a:solidFill>
                  <a:srgbClr val="333399"/>
                </a:solidFill>
                <a:cs typeface="Arial" pitchFamily="34" charset="0"/>
              </a:rPr>
              <a:t>9,5</a:t>
            </a:r>
            <a:r>
              <a:rPr lang="cs-CZ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% HDP (r. 2021)</a:t>
            </a:r>
          </a:p>
          <a:p>
            <a:pPr marL="914400" lvl="2" indent="0">
              <a:buNone/>
            </a:pPr>
            <a:r>
              <a:rPr lang="cs-CZ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Efekt vynakládaných peněz není lineární</a:t>
            </a:r>
          </a:p>
          <a:p>
            <a:pPr lvl="1"/>
            <a:r>
              <a:rPr lang="cs-CZ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sektor, spojený s veřejnými penězi, ve kterém jdou proti sobě zájmy jednotlivých aktérů – to je ideální prostor pro korupci na různých úrovních (otázka plýtvání zdroji). </a:t>
            </a:r>
          </a:p>
          <a:p>
            <a:pPr lvl="1"/>
            <a:r>
              <a:rPr lang="cs-CZ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velký (ne-li největší) producent služeb</a:t>
            </a:r>
          </a:p>
          <a:p>
            <a:pPr lvl="1"/>
            <a:r>
              <a:rPr lang="cs-CZ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významný zdroj inovací</a:t>
            </a:r>
          </a:p>
          <a:p>
            <a:pPr lvl="1"/>
            <a:r>
              <a:rPr lang="cs-CZ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přínos pro tvorbu bohatství</a:t>
            </a:r>
          </a:p>
          <a:p>
            <a:pPr marL="914400" lvl="2" indent="0">
              <a:buNone/>
            </a:pPr>
            <a:endParaRPr lang="cs-CZ" dirty="0">
              <a:solidFill>
                <a:srgbClr val="333399"/>
              </a:solidFill>
            </a:endParaRPr>
          </a:p>
          <a:p>
            <a:pPr marL="571500" indent="-45720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4549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3"/>
          <p:cNvSpPr>
            <a:spLocks noGrp="1"/>
          </p:cNvSpPr>
          <p:nvPr>
            <p:ph type="title"/>
          </p:nvPr>
        </p:nvSpPr>
        <p:spPr>
          <a:xfrm>
            <a:off x="1919288" y="115888"/>
            <a:ext cx="8229600" cy="1143000"/>
          </a:xfrm>
        </p:spPr>
        <p:txBody>
          <a:bodyPr/>
          <a:lstStyle/>
          <a:p>
            <a:pPr eaLnBrk="1" hangingPunct="1"/>
            <a:r>
              <a:rPr lang="cs-CZ" b="1">
                <a:solidFill>
                  <a:srgbClr val="000099"/>
                </a:solidFill>
              </a:rPr>
              <a:t>Hlavní příčiny růstu nákladů</a:t>
            </a:r>
          </a:p>
        </p:txBody>
      </p:sp>
      <p:sp>
        <p:nvSpPr>
          <p:cNvPr id="92163" name="Zástupný symbol pro obsah 4"/>
          <p:cNvSpPr>
            <a:spLocks noGrp="1"/>
          </p:cNvSpPr>
          <p:nvPr>
            <p:ph idx="1"/>
          </p:nvPr>
        </p:nvSpPr>
        <p:spPr>
          <a:xfrm>
            <a:off x="933450" y="1196975"/>
            <a:ext cx="9277350" cy="52324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cs-CZ" sz="2000" dirty="0"/>
          </a:p>
          <a:p>
            <a:pPr marL="457200" indent="-457200" eaLnBrk="1" hangingPunct="1">
              <a:buFont typeface="+mj-lt"/>
              <a:buAutoNum type="arabicPeriod" startAt="7"/>
              <a:defRPr/>
            </a:pPr>
            <a:r>
              <a:rPr lang="cs-CZ" sz="2400" b="1" dirty="0">
                <a:solidFill>
                  <a:srgbClr val="000099"/>
                </a:solidFill>
              </a:rPr>
              <a:t>Očekávání lidí</a:t>
            </a:r>
          </a:p>
          <a:p>
            <a:pPr lvl="1" indent="-457200" eaLnBrk="1" hangingPunct="1"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rgbClr val="000099"/>
                </a:solidFill>
              </a:rPr>
              <a:t>V informačním věku roste „informovanost“  a očekávání lidí, kteří požadují stále více (z hlediska kvantity i kvality).</a:t>
            </a:r>
          </a:p>
          <a:p>
            <a:pPr indent="-457200" eaLnBrk="1" hangingPunct="1">
              <a:buFont typeface="+mj-lt"/>
              <a:buAutoNum type="arabicPeriod" startAt="8"/>
              <a:defRPr/>
            </a:pPr>
            <a:r>
              <a:rPr lang="cs-CZ" sz="2400" b="1" dirty="0">
                <a:solidFill>
                  <a:srgbClr val="000099"/>
                </a:solidFill>
              </a:rPr>
              <a:t>Chybějící kontrolní mechanismy</a:t>
            </a:r>
          </a:p>
          <a:p>
            <a:pPr marL="457200" indent="-457200" eaLnBrk="1" hangingPunct="1">
              <a:buFont typeface="+mj-lt"/>
              <a:buAutoNum type="arabicPeriod" startAt="9"/>
              <a:defRPr/>
            </a:pPr>
            <a:r>
              <a:rPr lang="cs-CZ" sz="2400" b="1" dirty="0">
                <a:solidFill>
                  <a:srgbClr val="000099"/>
                </a:solidFill>
              </a:rPr>
              <a:t>Komercionalizace</a:t>
            </a:r>
          </a:p>
          <a:p>
            <a:pPr lvl="1" indent="-457200" eaLnBrk="1" hangingPunct="1"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rgbClr val="000099"/>
                </a:solidFill>
              </a:rPr>
              <a:t>vstup komerčních zájmů a podnikatelských aktivit za účelem zisku (výrobci a obchodníci s technikou, materiály, léky, službami)</a:t>
            </a:r>
          </a:p>
          <a:p>
            <a:pPr marL="0" indent="0">
              <a:buNone/>
              <a:defRPr/>
            </a:pPr>
            <a:r>
              <a:rPr lang="cs-CZ" sz="2400" b="1" dirty="0">
                <a:solidFill>
                  <a:srgbClr val="000099"/>
                </a:solidFill>
              </a:rPr>
              <a:t>10.</a:t>
            </a:r>
            <a:r>
              <a:rPr lang="cs-CZ" sz="2400" dirty="0">
                <a:solidFill>
                  <a:srgbClr val="000099"/>
                </a:solidFill>
              </a:rPr>
              <a:t> </a:t>
            </a:r>
            <a:r>
              <a:rPr lang="cs-CZ" sz="2400" b="1" dirty="0">
                <a:solidFill>
                  <a:srgbClr val="000099"/>
                </a:solidFill>
              </a:rPr>
              <a:t>Defenzivní medicína</a:t>
            </a:r>
          </a:p>
          <a:p>
            <a:pPr indent="-457200">
              <a:buFont typeface="+mj-lt"/>
              <a:buAutoNum type="arabicPeriod"/>
              <a:defRPr/>
            </a:pPr>
            <a:endParaRPr lang="cs-CZ" sz="2400" dirty="0">
              <a:solidFill>
                <a:srgbClr val="000099"/>
              </a:solidFill>
            </a:endParaRPr>
          </a:p>
          <a:p>
            <a:pPr marL="285750" lvl="1" indent="0" eaLnBrk="1" hangingPunct="1">
              <a:buNone/>
              <a:defRPr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7741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>
                <a:solidFill>
                  <a:srgbClr val="000099"/>
                </a:solidFill>
              </a:rPr>
              <a:t>MOŽNOSTI ŘEŠENÍ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7137" y="1876426"/>
            <a:ext cx="9831387" cy="452596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cs-CZ" dirty="0">
                <a:solidFill>
                  <a:srgbClr val="000099"/>
                </a:solidFill>
              </a:rPr>
              <a:t>Další peníze do systému zdravotnictví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dirty="0">
                <a:solidFill>
                  <a:srgbClr val="000099"/>
                </a:solidFill>
              </a:rPr>
              <a:t>Zvýšení hospodárnosti zdravotnictví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dirty="0">
                <a:solidFill>
                  <a:srgbClr val="000099"/>
                </a:solidFill>
              </a:rPr>
              <a:t>Omezení dostupnosti zdravotnických služeb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dirty="0">
                <a:solidFill>
                  <a:srgbClr val="000099"/>
                </a:solidFill>
              </a:rPr>
              <a:t>Všeobecné zlepšení zdraví lidí</a:t>
            </a:r>
          </a:p>
        </p:txBody>
      </p:sp>
    </p:spTree>
    <p:extLst>
      <p:ext uri="{BB962C8B-B14F-4D97-AF65-F5344CB8AC3E}">
        <p14:creationId xmlns:p14="http://schemas.microsoft.com/office/powerpoint/2010/main" val="17517239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Nadpis 5"/>
          <p:cNvSpPr>
            <a:spLocks noGrp="1"/>
          </p:cNvSpPr>
          <p:nvPr>
            <p:ph type="ctrTitle"/>
          </p:nvPr>
        </p:nvSpPr>
        <p:spPr>
          <a:xfrm>
            <a:off x="2209800" y="2130426"/>
            <a:ext cx="8062664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6600" b="1" cap="all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Základní Typy zdravotnických systémů ve světě</a:t>
            </a:r>
          </a:p>
        </p:txBody>
      </p:sp>
    </p:spTree>
    <p:extLst>
      <p:ext uri="{BB962C8B-B14F-4D97-AF65-F5344CB8AC3E}">
        <p14:creationId xmlns:p14="http://schemas.microsoft.com/office/powerpoint/2010/main" val="1462523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>
          <a:xfrm>
            <a:off x="701587" y="7220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Zdravotnické systémy ve světě</a:t>
            </a:r>
            <a:br>
              <a:rPr lang="cs-CZ" b="1" dirty="0">
                <a:solidFill>
                  <a:srgbClr val="333399"/>
                </a:solidFill>
              </a:rPr>
            </a:br>
            <a:br>
              <a:rPr lang="cs-CZ" sz="1600" b="1" dirty="0">
                <a:solidFill>
                  <a:srgbClr val="333399"/>
                </a:solidFill>
              </a:rPr>
            </a:br>
            <a:r>
              <a:rPr lang="cs-CZ" sz="1600" b="1" dirty="0">
                <a:solidFill>
                  <a:srgbClr val="009900"/>
                </a:solidFill>
              </a:rPr>
              <a:t>SYSTÉMY FINANCOVÁNÍ ZDRAVOTNÍ PÉČE: STRANY 140-144 V PUBLIKACI: </a:t>
            </a:r>
            <a:r>
              <a:rPr lang="cs-CZ" sz="1600" dirty="0">
                <a:solidFill>
                  <a:srgbClr val="009900"/>
                </a:solidFill>
              </a:rPr>
              <a:t>ČELEDOVÁ, Libuše a Jan HOLČÍK. Nové kapitoly ze sociálního lékařství a veřejného zdravotnictví. Vydání první. Praha: UK, Nakl. Karolinum, 2017. 203 stran. ISBN 9788024638096. DOSTUPNÉ Z: </a:t>
            </a:r>
            <a:r>
              <a:rPr lang="cs-CZ" sz="1600" dirty="0">
                <a:solidFill>
                  <a:srgbClr val="009900"/>
                </a:solidFill>
                <a:hlinkClick r:id="rId2"/>
              </a:rPr>
              <a:t>https://ezdroje.muni.cz/ </a:t>
            </a:r>
            <a:endParaRPr lang="cs-CZ" sz="1600" dirty="0">
              <a:solidFill>
                <a:srgbClr val="009900"/>
              </a:solidFill>
            </a:endParaRP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503464" y="2310493"/>
            <a:ext cx="10755086" cy="4662296"/>
          </a:xfrm>
        </p:spPr>
        <p:txBody>
          <a:bodyPr/>
          <a:lstStyle/>
          <a:p>
            <a:pPr marL="514350"/>
            <a:r>
              <a:rPr lang="cs-CZ" dirty="0">
                <a:solidFill>
                  <a:srgbClr val="333399"/>
                </a:solidFill>
              </a:rPr>
              <a:t>Veliká variabilita zdravotnických systémů = důsledek odlišného historického vývoje v závislosti na ekonomických, kulturních, sociálních a politických podmínkách v jednotlivých zemích.</a:t>
            </a:r>
          </a:p>
          <a:p>
            <a:pPr marL="514350"/>
            <a:r>
              <a:rPr lang="cs-CZ" b="1" dirty="0">
                <a:solidFill>
                  <a:srgbClr val="333399"/>
                </a:solidFill>
              </a:rPr>
              <a:t>Používá se klasifikace zdravotnických systémů podle 3 základních kritérií</a:t>
            </a:r>
            <a:r>
              <a:rPr lang="cs-CZ" dirty="0">
                <a:solidFill>
                  <a:srgbClr val="333399"/>
                </a:solidFill>
              </a:rPr>
              <a:t>:</a:t>
            </a:r>
          </a:p>
          <a:p>
            <a:pPr marL="914400" lvl="1"/>
            <a:r>
              <a:rPr lang="cs-CZ" dirty="0">
                <a:solidFill>
                  <a:srgbClr val="333399"/>
                </a:solidFill>
              </a:rPr>
              <a:t>míra regulačních zásahů do struktury a funkce zdravotnictví ze strany státu;</a:t>
            </a:r>
          </a:p>
          <a:p>
            <a:pPr marL="914400" lvl="1"/>
            <a:r>
              <a:rPr lang="cs-CZ" dirty="0">
                <a:solidFill>
                  <a:srgbClr val="333399"/>
                </a:solidFill>
              </a:rPr>
              <a:t>míra sociální solidarity;</a:t>
            </a:r>
          </a:p>
          <a:p>
            <a:pPr marL="914400" lvl="1"/>
            <a:r>
              <a:rPr lang="cs-CZ" dirty="0">
                <a:solidFill>
                  <a:srgbClr val="333399"/>
                </a:solidFill>
              </a:rPr>
              <a:t>způsob financování zdravotní péče.</a:t>
            </a:r>
          </a:p>
          <a:p>
            <a:pPr marL="914400" lvl="1"/>
            <a:endParaRPr lang="cs-CZ" sz="20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41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>
          <a:xfrm>
            <a:off x="636272" y="276159"/>
            <a:ext cx="10565127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typy zdravotnických systémů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636273" y="1228109"/>
            <a:ext cx="10919454" cy="5139580"/>
          </a:xfrm>
        </p:spPr>
        <p:txBody>
          <a:bodyPr>
            <a:normAutofit fontScale="70000" lnSpcReduction="20000"/>
          </a:bodyPr>
          <a:lstStyle/>
          <a:p>
            <a:pPr marL="628650" lvl="1" indent="0">
              <a:lnSpc>
                <a:spcPct val="120000"/>
              </a:lnSpc>
              <a:buNone/>
            </a:pPr>
            <a:endParaRPr lang="cs-CZ" sz="2800" dirty="0"/>
          </a:p>
          <a:p>
            <a:pPr marL="457200">
              <a:lnSpc>
                <a:spcPct val="120000"/>
              </a:lnSpc>
            </a:pPr>
            <a:r>
              <a:rPr lang="cs-CZ" sz="3800" b="1" dirty="0">
                <a:solidFill>
                  <a:srgbClr val="333399"/>
                </a:solidFill>
              </a:rPr>
              <a:t>Státní</a:t>
            </a:r>
          </a:p>
          <a:p>
            <a:pPr marL="914400" lvl="1">
              <a:lnSpc>
                <a:spcPct val="120000"/>
              </a:lnSpc>
            </a:pPr>
            <a:r>
              <a:rPr lang="cs-CZ" sz="3400" b="1" dirty="0">
                <a:solidFill>
                  <a:srgbClr val="333399"/>
                </a:solidFill>
              </a:rPr>
              <a:t>Beveridgův model financování zdravotnictví (NHS)</a:t>
            </a:r>
          </a:p>
          <a:p>
            <a:pPr marL="914400" lvl="1">
              <a:lnSpc>
                <a:spcPct val="120000"/>
              </a:lnSpc>
            </a:pPr>
            <a:r>
              <a:rPr lang="cs-CZ" sz="3400" b="1" dirty="0">
                <a:solidFill>
                  <a:srgbClr val="333399"/>
                </a:solidFill>
              </a:rPr>
              <a:t>Semaškův model financování zdravotnictví </a:t>
            </a:r>
          </a:p>
          <a:p>
            <a:pPr marL="457200">
              <a:lnSpc>
                <a:spcPct val="120000"/>
              </a:lnSpc>
            </a:pPr>
            <a:r>
              <a:rPr lang="cs-CZ" sz="3800" b="1" dirty="0">
                <a:solidFill>
                  <a:srgbClr val="333399"/>
                </a:solidFill>
              </a:rPr>
              <a:t>Bismarckův (též pojišťovnický, pluralitní, smíšený)</a:t>
            </a:r>
          </a:p>
          <a:p>
            <a:pPr marL="457200">
              <a:lnSpc>
                <a:spcPct val="120000"/>
              </a:lnSpc>
            </a:pPr>
            <a:r>
              <a:rPr lang="cs-CZ" sz="3800" b="1" dirty="0">
                <a:solidFill>
                  <a:srgbClr val="333399"/>
                </a:solidFill>
              </a:rPr>
              <a:t>Liberalistický</a:t>
            </a:r>
            <a:endParaRPr lang="cs-CZ" dirty="0">
              <a:solidFill>
                <a:srgbClr val="333399"/>
              </a:solidFill>
            </a:endParaRPr>
          </a:p>
          <a:p>
            <a:pPr indent="0">
              <a:lnSpc>
                <a:spcPct val="120000"/>
              </a:lnSpc>
              <a:buNone/>
            </a:pPr>
            <a:endParaRPr lang="cs-CZ" dirty="0">
              <a:solidFill>
                <a:srgbClr val="333399"/>
              </a:solidFill>
            </a:endParaRPr>
          </a:p>
          <a:p>
            <a:pPr indent="0">
              <a:lnSpc>
                <a:spcPct val="120000"/>
              </a:lnSpc>
              <a:buNone/>
            </a:pPr>
            <a:r>
              <a:rPr lang="cs-CZ" dirty="0">
                <a:solidFill>
                  <a:srgbClr val="333399"/>
                </a:solidFill>
              </a:rPr>
              <a:t>Ani jedna z vyspělých zemí dnes není čistým typem. Určitý model zdravotnictví v jednotlivých zemích vždy dominuje, ale současně obsahuje prvky i z jiných typů zdravotnických systémů.</a:t>
            </a:r>
          </a:p>
          <a:p>
            <a:pPr indent="0">
              <a:lnSpc>
                <a:spcPct val="120000"/>
              </a:lnSpc>
              <a:buNone/>
            </a:pPr>
            <a:r>
              <a:rPr lang="cs-CZ" dirty="0">
                <a:solidFill>
                  <a:srgbClr val="333399"/>
                </a:solidFill>
              </a:rPr>
              <a:t>Postupem času dochází ke konvergenci jednotlivých typů zdravotnických systémů.</a:t>
            </a:r>
          </a:p>
          <a:p>
            <a:pPr marL="742950" lvl="1" indent="0">
              <a:lnSpc>
                <a:spcPct val="120000"/>
              </a:lnSpc>
              <a:buNone/>
            </a:pPr>
            <a:r>
              <a:rPr lang="cs-CZ" dirty="0">
                <a:solidFill>
                  <a:srgbClr val="333399"/>
                </a:solidFill>
              </a:rPr>
              <a:t>Důvodem je prostý fakt, že řeší v zásadě stejný problém, a tím je potřeba zajistit stále rostoucí objem zdravotní péče v podmínkách omezených zdrojů.</a:t>
            </a:r>
          </a:p>
          <a:p>
            <a:pPr marL="914400" lvl="1">
              <a:lnSpc>
                <a:spcPct val="120000"/>
              </a:lnSpc>
            </a:pPr>
            <a:endParaRPr lang="cs-CZ" sz="28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>
          <a:xfrm>
            <a:off x="515030" y="229733"/>
            <a:ext cx="8229600" cy="563562"/>
          </a:xfrm>
        </p:spPr>
        <p:txBody>
          <a:bodyPr>
            <a:noAutofit/>
          </a:bodyPr>
          <a:lstStyle/>
          <a:p>
            <a:pPr eaLnBrk="1" hangingPunct="1"/>
            <a:r>
              <a:rPr lang="cs-CZ" sz="40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Beveridgův</a:t>
            </a:r>
            <a:r>
              <a:rPr lang="cs-CZ" sz="4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 zdravotnictví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515029" y="969735"/>
            <a:ext cx="10996613" cy="583247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cs-CZ" sz="2600" dirty="0">
                <a:solidFill>
                  <a:srgbClr val="333399"/>
                </a:solidFill>
              </a:rPr>
              <a:t>Typickým představitelem je např. Národní zdravotní služba (NHS) ve Velké Británii.</a:t>
            </a:r>
          </a:p>
          <a:p>
            <a:pPr eaLnBrk="1" hangingPunct="1">
              <a:lnSpc>
                <a:spcPct val="120000"/>
              </a:lnSpc>
            </a:pPr>
            <a:r>
              <a:rPr lang="cs-CZ" sz="2600" dirty="0">
                <a:solidFill>
                  <a:srgbClr val="333399"/>
                </a:solidFill>
              </a:rPr>
              <a:t>Vyznačuje se silnou </a:t>
            </a:r>
            <a:r>
              <a:rPr lang="cs-CZ" sz="2600" b="1" dirty="0">
                <a:solidFill>
                  <a:srgbClr val="333399"/>
                </a:solidFill>
              </a:rPr>
              <a:t>účastí státu, který garantuje dostupnost a financování</a:t>
            </a:r>
            <a:r>
              <a:rPr lang="cs-CZ" sz="2600" dirty="0">
                <a:solidFill>
                  <a:srgbClr val="333399"/>
                </a:solidFill>
              </a:rPr>
              <a:t> zdravotní péče pro všechny občany.</a:t>
            </a:r>
          </a:p>
          <a:p>
            <a:pPr eaLnBrk="1" hangingPunct="1">
              <a:lnSpc>
                <a:spcPct val="120000"/>
              </a:lnSpc>
            </a:pPr>
            <a:r>
              <a:rPr lang="cs-CZ" sz="2600" dirty="0">
                <a:solidFill>
                  <a:srgbClr val="333399"/>
                </a:solidFill>
              </a:rPr>
              <a:t>Obyvatelé odvádějí na financování zdravotní péče část svých příjmů </a:t>
            </a:r>
            <a:r>
              <a:rPr lang="cs-CZ" sz="2600" b="1" dirty="0">
                <a:solidFill>
                  <a:srgbClr val="333399"/>
                </a:solidFill>
              </a:rPr>
              <a:t>formou daně </a:t>
            </a:r>
            <a:r>
              <a:rPr lang="cs-CZ" sz="2600" dirty="0">
                <a:solidFill>
                  <a:srgbClr val="333399"/>
                </a:solidFill>
              </a:rPr>
              <a:t>do státního rozpočtu.</a:t>
            </a:r>
          </a:p>
          <a:p>
            <a:pPr>
              <a:lnSpc>
                <a:spcPct val="120000"/>
              </a:lnSpc>
            </a:pPr>
            <a:r>
              <a:rPr lang="cs-CZ" sz="2600" dirty="0">
                <a:solidFill>
                  <a:srgbClr val="333399"/>
                </a:solidFill>
              </a:rPr>
              <a:t>Stát vlastní většinu zdravotnických zařízení.  Specializovaná ambulantní zařízení, laboratoře a rtg. pracoviště jsou součástí nemocnic, které spadají téměř všechny pod NHS.</a:t>
            </a:r>
          </a:p>
          <a:p>
            <a:pPr>
              <a:lnSpc>
                <a:spcPct val="120000"/>
              </a:lnSpc>
            </a:pPr>
            <a:r>
              <a:rPr lang="cs-CZ" sz="2600" dirty="0">
                <a:solidFill>
                  <a:srgbClr val="333399"/>
                </a:solidFill>
              </a:rPr>
              <a:t>Lékaři a zdravotničtí pracovníci jsou nejčastěji zaměstnanci NHS, případně soukromými subjekty působícími v soukromém sektoru.</a:t>
            </a:r>
          </a:p>
          <a:p>
            <a:pPr eaLnBrk="1" hangingPunct="1">
              <a:lnSpc>
                <a:spcPct val="120000"/>
              </a:lnSpc>
            </a:pPr>
            <a:r>
              <a:rPr lang="cs-CZ" sz="2600" dirty="0">
                <a:solidFill>
                  <a:srgbClr val="333399"/>
                </a:solidFill>
              </a:rPr>
              <a:t>Podíl soukromých zdravotnických zařízení je malý, i soukromá lůžka existují jen v omezené míře. Mimo rámec NHS stojí některé ordinace praktických lékařů, zubních lékařů, specialistů, lékárny, sanatoria a zařízení ošetřovatelské péče. Mají jen doplňkový charakter a uplatňují se zejména tam, kde státní zdravotnictví není dostatečně flexibilní (dlouhé čekací doby, komfort pro pacienty).</a:t>
            </a:r>
          </a:p>
          <a:p>
            <a:pPr eaLnBrk="1" hangingPunct="1">
              <a:lnSpc>
                <a:spcPct val="120000"/>
              </a:lnSpc>
            </a:pPr>
            <a:r>
              <a:rPr lang="cs-CZ" sz="2600" dirty="0">
                <a:solidFill>
                  <a:srgbClr val="333399"/>
                </a:solidFill>
              </a:rPr>
              <a:t>Míra finanční spoluúčasti je velmi nízká (léky, protetika, optika). Neexistuje veřejné zdravotní pojištění. Možnost soukromého pojištění a připojištění pro nadstandardní péči (mimo systém NHS).</a:t>
            </a:r>
          </a:p>
          <a:p>
            <a:pPr eaLnBrk="1" hangingPunct="1">
              <a:lnSpc>
                <a:spcPct val="120000"/>
              </a:lnSpc>
            </a:pPr>
            <a:r>
              <a:rPr lang="cs-CZ" sz="2600" dirty="0">
                <a:solidFill>
                  <a:srgbClr val="333399"/>
                </a:solidFill>
              </a:rPr>
              <a:t>Další země s tímto typem zdravotnictví: skandinávské země, Irsko, Portugalsko, Španělsko, Itálie, Řecko</a:t>
            </a:r>
          </a:p>
        </p:txBody>
      </p:sp>
    </p:spTree>
    <p:extLst>
      <p:ext uri="{BB962C8B-B14F-4D97-AF65-F5344CB8AC3E}">
        <p14:creationId xmlns:p14="http://schemas.microsoft.com/office/powerpoint/2010/main" val="408808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>
          <a:xfrm>
            <a:off x="679676" y="386815"/>
            <a:ext cx="8229600" cy="563562"/>
          </a:xfrm>
        </p:spPr>
        <p:txBody>
          <a:bodyPr>
            <a:noAutofit/>
          </a:bodyPr>
          <a:lstStyle/>
          <a:p>
            <a:pPr eaLnBrk="1" hangingPunct="1"/>
            <a:r>
              <a:rPr lang="cs-CZ" sz="40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Semaškův</a:t>
            </a:r>
            <a:r>
              <a:rPr lang="cs-CZ" sz="4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 </a:t>
            </a:r>
            <a:r>
              <a:rPr lang="cs-CZ" sz="4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zdravotnictví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679675" y="1025525"/>
            <a:ext cx="10733995" cy="5832475"/>
          </a:xfrm>
        </p:spPr>
        <p:txBody>
          <a:bodyPr>
            <a:normAutofit/>
          </a:bodyPr>
          <a:lstStyle/>
          <a:p>
            <a:pPr eaLnBrk="1" hangingPunct="1"/>
            <a:endParaRPr lang="cs-CZ" sz="2000" dirty="0"/>
          </a:p>
          <a:p>
            <a:pPr eaLnBrk="1" hangingPunct="1"/>
            <a:r>
              <a:rPr lang="cs-CZ" sz="2300" dirty="0">
                <a:solidFill>
                  <a:srgbClr val="333399"/>
                </a:solidFill>
              </a:rPr>
              <a:t>Krajní forma Beveridgova typu zdravotnického systému</a:t>
            </a:r>
          </a:p>
          <a:p>
            <a:pPr eaLnBrk="1" hangingPunct="1"/>
            <a:r>
              <a:rPr lang="cs-CZ" sz="2300" dirty="0">
                <a:solidFill>
                  <a:srgbClr val="333399"/>
                </a:solidFill>
              </a:rPr>
              <a:t>Silně centralizovaný systém, který existoval zejm. v bývalých evropských socialistických státech.</a:t>
            </a:r>
          </a:p>
          <a:p>
            <a:pPr eaLnBrk="1" hangingPunct="1"/>
            <a:r>
              <a:rPr lang="cs-CZ" sz="2300" dirty="0">
                <a:solidFill>
                  <a:srgbClr val="333399"/>
                </a:solidFill>
              </a:rPr>
              <a:t>Zdravotnictví bylo centrálně řízeno a plánováno, zdravotní péče byla poskytována bezplatně. </a:t>
            </a:r>
          </a:p>
          <a:p>
            <a:pPr eaLnBrk="1" hangingPunct="1"/>
            <a:r>
              <a:rPr lang="cs-CZ" sz="2300" dirty="0">
                <a:solidFill>
                  <a:srgbClr val="333399"/>
                </a:solidFill>
              </a:rPr>
              <a:t>Stát měl </a:t>
            </a:r>
            <a:r>
              <a:rPr lang="cs-CZ" sz="2300" b="1" dirty="0">
                <a:solidFill>
                  <a:srgbClr val="333399"/>
                </a:solidFill>
              </a:rPr>
              <a:t>monopol </a:t>
            </a:r>
            <a:r>
              <a:rPr lang="cs-CZ" sz="2300" dirty="0">
                <a:solidFill>
                  <a:srgbClr val="333399"/>
                </a:solidFill>
              </a:rPr>
              <a:t>na poskytování zdravotní péče, plně ji financoval ze státního rozpočtu, všechna zdravotnická zařízení byla majetkem státu, zdravotničtí pracovníci byli státní zaměstnanci.</a:t>
            </a:r>
          </a:p>
          <a:p>
            <a:pPr eaLnBrk="1" hangingPunct="1"/>
            <a:r>
              <a:rPr lang="cs-CZ" sz="2300" dirty="0">
                <a:solidFill>
                  <a:srgbClr val="333399"/>
                </a:solidFill>
              </a:rPr>
              <a:t>Dnes nalezneme tento typ zdravotnictví již velmi zřídka, např. Kuba, Severní Korea, Laos.</a:t>
            </a:r>
          </a:p>
          <a:p>
            <a:pPr eaLnBrk="1" hangingPunct="1"/>
            <a:endParaRPr lang="cs-CZ" sz="23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71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>
          <a:xfrm>
            <a:off x="617764" y="274638"/>
            <a:ext cx="8229600" cy="1066800"/>
          </a:xfrm>
        </p:spPr>
        <p:txBody>
          <a:bodyPr/>
          <a:lstStyle/>
          <a:p>
            <a:pPr eaLnBrk="1" hangingPunct="1"/>
            <a:r>
              <a:rPr lang="cs-CZ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Bismarckův (pojišťovnický) typ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466046" y="1341438"/>
            <a:ext cx="11108190" cy="5184775"/>
          </a:xfrm>
        </p:spPr>
        <p:txBody>
          <a:bodyPr>
            <a:normAutofit/>
          </a:bodyPr>
          <a:lstStyle/>
          <a:p>
            <a:pPr marL="514350">
              <a:defRPr/>
            </a:pPr>
            <a:r>
              <a:rPr lang="cs-CZ" sz="2200" dirty="0">
                <a:solidFill>
                  <a:srgbClr val="333399"/>
                </a:solidFill>
              </a:rPr>
              <a:t>Zdravotní péče je hrazena z fondu </a:t>
            </a:r>
            <a:r>
              <a:rPr lang="cs-CZ" sz="2200" b="1" dirty="0">
                <a:solidFill>
                  <a:srgbClr val="333399"/>
                </a:solidFill>
              </a:rPr>
              <a:t>povinného zdravotního pojištění</a:t>
            </a:r>
            <a:r>
              <a:rPr lang="cs-CZ" sz="2200" dirty="0">
                <a:solidFill>
                  <a:srgbClr val="333399"/>
                </a:solidFill>
              </a:rPr>
              <a:t>, který je vytvářen z příspěvků zaměstnanců, zaměstnavatelů a státu. </a:t>
            </a:r>
          </a:p>
          <a:p>
            <a:pPr marL="514350">
              <a:defRPr/>
            </a:pPr>
            <a:r>
              <a:rPr lang="cs-CZ" sz="2200" dirty="0">
                <a:solidFill>
                  <a:srgbClr val="333399"/>
                </a:solidFill>
              </a:rPr>
              <a:t>Funguje na principu solidarity, </a:t>
            </a:r>
            <a:r>
              <a:rPr lang="cs-CZ" sz="2200" b="1" dirty="0">
                <a:solidFill>
                  <a:srgbClr val="333399"/>
                </a:solidFill>
              </a:rPr>
              <a:t>platby do fondů podle příjmů, čerpání podle potřeb</a:t>
            </a:r>
            <a:r>
              <a:rPr lang="cs-CZ" sz="2200" dirty="0">
                <a:solidFill>
                  <a:srgbClr val="333399"/>
                </a:solidFill>
              </a:rPr>
              <a:t>. Za určené skupiny osob hradí pojistné stát.</a:t>
            </a:r>
          </a:p>
          <a:p>
            <a:pPr marL="514350">
              <a:defRPr/>
            </a:pPr>
            <a:r>
              <a:rPr lang="cs-CZ" sz="2200" dirty="0">
                <a:solidFill>
                  <a:srgbClr val="333399"/>
                </a:solidFill>
              </a:rPr>
              <a:t>Různá míra finanční spoluúčasti pacientů (léky, pomůcky, regulační poplatky).</a:t>
            </a:r>
          </a:p>
          <a:p>
            <a:pPr marL="514350">
              <a:defRPr/>
            </a:pPr>
            <a:r>
              <a:rPr lang="cs-CZ" sz="2200" dirty="0">
                <a:solidFill>
                  <a:srgbClr val="333399"/>
                </a:solidFill>
              </a:rPr>
              <a:t>Jde o nestátní zdravotnictví se státními zárukami. Stát garantuje všeobecnou dostupnost a kvalitu (standard) péče.</a:t>
            </a:r>
          </a:p>
          <a:p>
            <a:pPr marL="514350">
              <a:defRPr/>
            </a:pPr>
            <a:r>
              <a:rPr lang="cs-CZ" sz="2200" dirty="0">
                <a:solidFill>
                  <a:srgbClr val="333399"/>
                </a:solidFill>
              </a:rPr>
              <a:t>Jde o souběžnou činnost veřejného a soukromého sektoru.</a:t>
            </a:r>
          </a:p>
          <a:p>
            <a:pPr marL="514350">
              <a:defRPr/>
            </a:pPr>
            <a:r>
              <a:rPr lang="cs-CZ" sz="2200" dirty="0">
                <a:solidFill>
                  <a:srgbClr val="333399"/>
                </a:solidFill>
              </a:rPr>
              <a:t>Základem jsou soukromé individuální praxe ambulantních lékařů, kteří uzavírají smlouvy se zdravotními pojišťovnami.</a:t>
            </a:r>
          </a:p>
          <a:p>
            <a:pPr marL="514350">
              <a:defRPr/>
            </a:pPr>
            <a:r>
              <a:rPr lang="cs-CZ" sz="2200" dirty="0">
                <a:solidFill>
                  <a:srgbClr val="333399"/>
                </a:solidFill>
              </a:rPr>
              <a:t>Tento typ převažuje v kontinentální Evropě (GER, CZE, SVK, AUT)</a:t>
            </a:r>
          </a:p>
          <a:p>
            <a:pPr marL="171450" indent="0">
              <a:buNone/>
              <a:defRPr/>
            </a:pPr>
            <a:r>
              <a:rPr lang="cs-CZ" sz="2200" dirty="0">
                <a:solidFill>
                  <a:srgbClr val="333399"/>
                </a:solidFill>
              </a:rPr>
              <a:t> </a:t>
            </a:r>
          </a:p>
          <a:p>
            <a:pPr marL="514350">
              <a:defRPr/>
            </a:pPr>
            <a:endParaRPr lang="cs-CZ" sz="2400" dirty="0"/>
          </a:p>
          <a:p>
            <a:pPr marL="171450" indent="0">
              <a:buNone/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4862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>
          <a:xfrm>
            <a:off x="547234" y="0"/>
            <a:ext cx="8229600" cy="1066800"/>
          </a:xfrm>
        </p:spPr>
        <p:txBody>
          <a:bodyPr/>
          <a:lstStyle/>
          <a:p>
            <a:pPr eaLnBrk="1" hangingPunct="1"/>
            <a:r>
              <a:rPr lang="cs-CZ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Liberální typ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354694" y="957707"/>
            <a:ext cx="11434535" cy="5616575"/>
          </a:xfrm>
        </p:spPr>
        <p:txBody>
          <a:bodyPr>
            <a:normAutofit/>
          </a:bodyPr>
          <a:lstStyle/>
          <a:p>
            <a:pPr marL="514350"/>
            <a:r>
              <a:rPr lang="cs-CZ" sz="2200" dirty="0">
                <a:solidFill>
                  <a:srgbClr val="333399"/>
                </a:solidFill>
              </a:rPr>
              <a:t>Péče o zdraví je zde chápána především jako záležitost jednotlivých lidí, pouze určitá část zdravotní péče je chápána jako veřejný zájem.</a:t>
            </a:r>
          </a:p>
          <a:p>
            <a:pPr marL="514350"/>
            <a:r>
              <a:rPr lang="cs-CZ" sz="2200" dirty="0">
                <a:solidFill>
                  <a:srgbClr val="333399"/>
                </a:solidFill>
              </a:rPr>
              <a:t>USA, některé jihoamerické země</a:t>
            </a:r>
          </a:p>
          <a:p>
            <a:pPr marL="514350"/>
            <a:r>
              <a:rPr lang="cs-CZ" sz="2200" dirty="0">
                <a:solidFill>
                  <a:srgbClr val="333399"/>
                </a:solidFill>
              </a:rPr>
              <a:t>Převládají tržní vztahy přizpůsobené místním podmínkám a zvyklostem. </a:t>
            </a:r>
          </a:p>
          <a:p>
            <a:pPr marL="514350"/>
            <a:r>
              <a:rPr lang="cs-CZ" sz="2200" dirty="0">
                <a:solidFill>
                  <a:srgbClr val="333399"/>
                </a:solidFill>
              </a:rPr>
              <a:t>Péče je hrazena složitou směsicí veřejných plátců (federální, státní, místní rozpočty), soukromého pojištění (individuální x zaměstnanecké) a přímé platby.</a:t>
            </a:r>
          </a:p>
          <a:p>
            <a:pPr marL="514350"/>
            <a:r>
              <a:rPr lang="cs-CZ" sz="2200" dirty="0">
                <a:solidFill>
                  <a:srgbClr val="333399"/>
                </a:solidFill>
              </a:rPr>
              <a:t>Převažuje platba z </a:t>
            </a:r>
            <a:r>
              <a:rPr lang="cs-CZ" sz="2200" b="1" dirty="0">
                <a:solidFill>
                  <a:srgbClr val="333399"/>
                </a:solidFill>
              </a:rPr>
              <a:t>nepovinného soukromého pojištění </a:t>
            </a:r>
            <a:r>
              <a:rPr lang="cs-CZ" sz="2200" dirty="0">
                <a:solidFill>
                  <a:srgbClr val="333399"/>
                </a:solidFill>
              </a:rPr>
              <a:t>(pojištění nemají všichni, nekryje všechna rizika, zahrnuje spoluúčast)</a:t>
            </a:r>
          </a:p>
          <a:p>
            <a:pPr marL="971550" lvl="1"/>
            <a:r>
              <a:rPr lang="cs-CZ" sz="1800" dirty="0">
                <a:solidFill>
                  <a:srgbClr val="333399"/>
                </a:solidFill>
              </a:rPr>
              <a:t>Zdravotní pojistky se liší jedna od druhé, a to nejen cenou, výší spoluúčasti, procentem hrazených nákladů či rozsahem krytých úkonů.</a:t>
            </a:r>
          </a:p>
          <a:p>
            <a:pPr marL="514350"/>
            <a:r>
              <a:rPr lang="cs-CZ" sz="2200" dirty="0">
                <a:solidFill>
                  <a:srgbClr val="333399"/>
                </a:solidFill>
              </a:rPr>
              <a:t>Ze státního rozpočtu je garantováno poskytnutí vymezené péče pouze vybraným skupinám (lidé nad 65 let, zdravotně postižení, sociálně slabé rodiny s dětmi, veteráni, někteří státní zaměstnanci, původní obyvatelé).</a:t>
            </a:r>
          </a:p>
          <a:p>
            <a:pPr marL="514350"/>
            <a:r>
              <a:rPr lang="cs-CZ" sz="2200" dirty="0">
                <a:solidFill>
                  <a:srgbClr val="333399"/>
                </a:solidFill>
              </a:rPr>
              <a:t>Do vztahu pacient-lékař vstupuje stát, aby alespoň částečně vyrovnal příkré sociální nerovnosti (programy pro úhradu péče za nepojištěné pacienty).   </a:t>
            </a:r>
          </a:p>
        </p:txBody>
      </p:sp>
    </p:spTree>
    <p:extLst>
      <p:ext uri="{BB962C8B-B14F-4D97-AF65-F5344CB8AC3E}">
        <p14:creationId xmlns:p14="http://schemas.microsoft.com/office/powerpoint/2010/main" val="5326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Nadpis 5"/>
          <p:cNvSpPr>
            <a:spLocks noGrp="1"/>
          </p:cNvSpPr>
          <p:nvPr>
            <p:ph type="ctrTitle"/>
          </p:nvPr>
        </p:nvSpPr>
        <p:spPr>
          <a:xfrm>
            <a:off x="2209800" y="2130426"/>
            <a:ext cx="8640536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6600" b="1" cap="all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Financování zdravotnictví v ČR</a:t>
            </a:r>
          </a:p>
        </p:txBody>
      </p:sp>
    </p:spTree>
    <p:extLst>
      <p:ext uri="{BB962C8B-B14F-4D97-AF65-F5344CB8AC3E}">
        <p14:creationId xmlns:p14="http://schemas.microsoft.com/office/powerpoint/2010/main" val="1513811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D0262A4-DEB2-491E-891C-70AF08D21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672" y="0"/>
            <a:ext cx="52506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256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>
          <a:xfrm>
            <a:off x="462643" y="404811"/>
            <a:ext cx="8229600" cy="1066800"/>
          </a:xfrm>
        </p:spPr>
        <p:txBody>
          <a:bodyPr/>
          <a:lstStyle/>
          <a:p>
            <a:pPr eaLnBrk="1" hangingPunct="1"/>
            <a:r>
              <a:rPr lang="cs-CZ" sz="3600" b="1" dirty="0">
                <a:solidFill>
                  <a:srgbClr val="000099"/>
                </a:solidFill>
                <a:latin typeface="Arial Black" panose="020B0A04020102020204" pitchFamily="34" charset="0"/>
              </a:rPr>
              <a:t>Zdravotnický systém v ČR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392566" y="1673225"/>
            <a:ext cx="10645548" cy="5184775"/>
          </a:xfrm>
        </p:spPr>
        <p:txBody>
          <a:bodyPr/>
          <a:lstStyle/>
          <a:p>
            <a:pPr marL="285750" indent="0">
              <a:buNone/>
              <a:defRPr/>
            </a:pPr>
            <a:endParaRPr lang="cs-CZ" sz="2400" dirty="0">
              <a:solidFill>
                <a:srgbClr val="002060"/>
              </a:solidFill>
            </a:endParaRPr>
          </a:p>
          <a:p>
            <a:pPr marL="514350" indent="-342900">
              <a:defRPr/>
            </a:pPr>
            <a:r>
              <a:rPr lang="cs-CZ" sz="2400" dirty="0">
                <a:solidFill>
                  <a:srgbClr val="000099"/>
                </a:solidFill>
              </a:rPr>
              <a:t>Od r. 1992 máme v ČR pojišťovnický zdravotnický systém</a:t>
            </a:r>
          </a:p>
          <a:p>
            <a:pPr marL="514350" indent="-342900">
              <a:defRPr/>
            </a:pPr>
            <a:r>
              <a:rPr lang="cs-CZ" sz="2400" dirty="0">
                <a:solidFill>
                  <a:srgbClr val="000099"/>
                </a:solidFill>
              </a:rPr>
              <a:t>Základním zdrojem financování zdravotnictví je povinné veřejnoprávní zdravotní pojištění</a:t>
            </a:r>
          </a:p>
        </p:txBody>
      </p:sp>
    </p:spTree>
    <p:extLst>
      <p:ext uri="{BB962C8B-B14F-4D97-AF65-F5344CB8AC3E}">
        <p14:creationId xmlns:p14="http://schemas.microsoft.com/office/powerpoint/2010/main" val="3477847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83678" y="393724"/>
            <a:ext cx="8455572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600" b="1" cap="all" dirty="0">
                <a:solidFill>
                  <a:srgbClr val="333399"/>
                </a:solidFill>
                <a:cs typeface="Arial" panose="020B0604020202020204" pitchFamily="34" charset="0"/>
              </a:rPr>
              <a:t>financování zdravotnictví v ČR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9021" y="1692503"/>
            <a:ext cx="10183587" cy="4525962"/>
          </a:xfrm>
        </p:spPr>
        <p:txBody>
          <a:bodyPr/>
          <a:lstStyle/>
          <a:p>
            <a:r>
              <a:rPr lang="cs-CZ" altLang="cs-CZ" sz="2000" dirty="0">
                <a:solidFill>
                  <a:srgbClr val="333399"/>
                </a:solidFill>
                <a:cs typeface="Arial" panose="020B0604020202020204" pitchFamily="34" charset="0"/>
              </a:rPr>
              <a:t>Základním zdrojem informací o financování zdravotnictví v ČR (zdroje financí, velikost a struktura výdajů) je publikace Českého statistického ústavu:</a:t>
            </a:r>
            <a:r>
              <a:rPr lang="cs-CZ" altLang="cs-CZ" sz="2000" i="1" dirty="0">
                <a:solidFill>
                  <a:srgbClr val="333399"/>
                </a:solidFill>
                <a:cs typeface="Arial" panose="020B0604020202020204" pitchFamily="34" charset="0"/>
              </a:rPr>
              <a:t> </a:t>
            </a:r>
            <a:r>
              <a:rPr lang="cs-CZ" sz="2000" b="1" i="1" dirty="0">
                <a:solidFill>
                  <a:srgbClr val="333399"/>
                </a:solidFill>
              </a:rPr>
              <a:t>Výsledky zdravotnických účtů ČR v letech 2010 - 2021</a:t>
            </a:r>
            <a:r>
              <a:rPr lang="cs-CZ" sz="2000" b="1" dirty="0">
                <a:solidFill>
                  <a:srgbClr val="333399"/>
                </a:solidFill>
              </a:rPr>
              <a:t> [online], 2023. Praha: ČSÚ [cit. 2023-11-20]. Dostupné z: </a:t>
            </a:r>
            <a:r>
              <a:rPr lang="cs-CZ" sz="2000" b="1" dirty="0">
                <a:solidFill>
                  <a:srgbClr val="333399"/>
                </a:solidFill>
                <a:hlinkClick r:id="rId3"/>
              </a:rPr>
              <a:t>https://www.czso.cz/csu/czso/vysledky-zdravotnickych-uctu-cr-2010-2021</a:t>
            </a:r>
            <a:endParaRPr lang="cs-CZ" sz="2000" b="1" dirty="0">
              <a:solidFill>
                <a:srgbClr val="333399"/>
              </a:solidFill>
            </a:endParaRPr>
          </a:p>
          <a:p>
            <a:pPr marL="0" indent="0">
              <a:buNone/>
            </a:pPr>
            <a:endParaRPr lang="cs-CZ" altLang="cs-CZ" sz="2000" dirty="0">
              <a:solidFill>
                <a:srgbClr val="333399"/>
              </a:solidFill>
              <a:cs typeface="Arial" panose="020B0604020202020204" pitchFamily="34" charset="0"/>
            </a:endParaRPr>
          </a:p>
          <a:p>
            <a:r>
              <a:rPr lang="cs-CZ" altLang="cs-CZ" sz="2000" dirty="0">
                <a:solidFill>
                  <a:srgbClr val="333399"/>
                </a:solidFill>
                <a:cs typeface="Arial" panose="020B0604020202020204" pitchFamily="34" charset="0"/>
              </a:rPr>
              <a:t>Využívá mezinárodní metodiku </a:t>
            </a:r>
            <a:r>
              <a:rPr lang="cs-CZ" sz="2000" dirty="0">
                <a:solidFill>
                  <a:srgbClr val="000099"/>
                </a:solidFill>
              </a:rPr>
              <a:t>SHA 2011</a:t>
            </a:r>
            <a:r>
              <a:rPr lang="cs-CZ" sz="2000" dirty="0">
                <a:solidFill>
                  <a:srgbClr val="333399"/>
                </a:solidFill>
                <a:cs typeface="Arial" panose="020B0604020202020204" pitchFamily="34" charset="0"/>
              </a:rPr>
              <a:t>vypracovanou odborníky z</a:t>
            </a:r>
            <a:r>
              <a:rPr lang="cs-CZ" altLang="cs-CZ" sz="2000" dirty="0">
                <a:solidFill>
                  <a:srgbClr val="333399"/>
                </a:solidFill>
                <a:cs typeface="Arial" panose="020B0604020202020204" pitchFamily="34" charset="0"/>
              </a:rPr>
              <a:t> OECD, WHO a </a:t>
            </a:r>
            <a:r>
              <a:rPr lang="cs-CZ" altLang="cs-CZ" sz="2000" dirty="0" err="1">
                <a:solidFill>
                  <a:srgbClr val="333399"/>
                </a:solidFill>
                <a:cs typeface="Arial" panose="020B0604020202020204" pitchFamily="34" charset="0"/>
              </a:rPr>
              <a:t>Eurostatu</a:t>
            </a:r>
            <a:r>
              <a:rPr lang="cs-CZ" altLang="cs-CZ" sz="2000" dirty="0">
                <a:solidFill>
                  <a:srgbClr val="333399"/>
                </a:solidFill>
                <a:cs typeface="Arial" panose="020B0604020202020204" pitchFamily="34" charset="0"/>
              </a:rPr>
              <a:t>, která umožňuje následné široké mezinárodní srovnání.</a:t>
            </a:r>
          </a:p>
        </p:txBody>
      </p:sp>
    </p:spTree>
    <p:extLst>
      <p:ext uri="{BB962C8B-B14F-4D97-AF65-F5344CB8AC3E}">
        <p14:creationId xmlns:p14="http://schemas.microsoft.com/office/powerpoint/2010/main" val="20389240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572FC5E-FFD5-4AF0-86AC-9B79F94D51B4}"/>
              </a:ext>
            </a:extLst>
          </p:cNvPr>
          <p:cNvSpPr/>
          <p:nvPr/>
        </p:nvSpPr>
        <p:spPr>
          <a:xfrm>
            <a:off x="953729" y="1412876"/>
            <a:ext cx="10579510" cy="2404523"/>
          </a:xfrm>
          <a:prstGeom prst="rect">
            <a:avLst/>
          </a:prstGeom>
          <a:solidFill>
            <a:schemeClr val="accent1">
              <a:alpha val="34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cs-CZ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314632" y="303890"/>
            <a:ext cx="11562735" cy="922337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rgbClr val="333399"/>
                </a:solidFill>
              </a:rPr>
              <a:t>Tři typy zdrojů financování zdravotnictví dle </a:t>
            </a:r>
            <a:r>
              <a:rPr lang="cs-CZ" b="1" dirty="0">
                <a:solidFill>
                  <a:srgbClr val="000099"/>
                </a:solidFill>
              </a:rPr>
              <a:t>SHA 2011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3730" y="1412876"/>
            <a:ext cx="10481186" cy="51403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cs-CZ" sz="2400" b="1" cap="all" dirty="0">
                <a:solidFill>
                  <a:srgbClr val="000099"/>
                </a:solidFill>
              </a:rPr>
              <a:t>Veřejné zdroje</a:t>
            </a:r>
            <a:endParaRPr lang="cs-CZ" sz="2400" cap="all" dirty="0">
              <a:solidFill>
                <a:srgbClr val="000099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cs-CZ" sz="2000" b="1" dirty="0">
                <a:solidFill>
                  <a:srgbClr val="000099"/>
                </a:solidFill>
              </a:rPr>
              <a:t>Veřejné zdravotní pojištění </a:t>
            </a:r>
            <a:r>
              <a:rPr lang="cs-CZ" sz="2000" dirty="0">
                <a:solidFill>
                  <a:srgbClr val="000099"/>
                </a:solidFill>
              </a:rPr>
              <a:t>(občané, zaměstnavatelé, stát)</a:t>
            </a:r>
          </a:p>
          <a:p>
            <a:pPr lvl="1">
              <a:spcBef>
                <a:spcPts val="0"/>
              </a:spcBef>
              <a:defRPr/>
            </a:pPr>
            <a:r>
              <a:rPr lang="cs-CZ" sz="2000" b="1" dirty="0">
                <a:solidFill>
                  <a:srgbClr val="000099"/>
                </a:solidFill>
              </a:rPr>
              <a:t>Státní rozpočet </a:t>
            </a:r>
            <a:r>
              <a:rPr lang="cs-CZ" sz="2000" dirty="0">
                <a:solidFill>
                  <a:srgbClr val="000099"/>
                </a:solidFill>
              </a:rPr>
              <a:t>(státní rozpočet – výzkum a vývoj, vzdělávání zdr. prac., provoz MZ, dotace pro ZZ, odbory zdravotnictví jednotlivých krajů, SZÚ, ÚZIS, SÚKL, hlavní hygienik, zdravotní péče v zařízeních dl. péče, dávky pro </a:t>
            </a:r>
            <a:r>
              <a:rPr lang="cs-CZ" sz="2000" dirty="0" err="1">
                <a:solidFill>
                  <a:srgbClr val="000099"/>
                </a:solidFill>
              </a:rPr>
              <a:t>zdr</a:t>
            </a:r>
            <a:r>
              <a:rPr lang="cs-CZ" sz="2000" dirty="0">
                <a:solidFill>
                  <a:srgbClr val="000099"/>
                </a:solidFill>
              </a:rPr>
              <a:t>. </a:t>
            </a:r>
            <a:r>
              <a:rPr lang="cs-CZ" sz="2000">
                <a:solidFill>
                  <a:srgbClr val="000099"/>
                </a:solidFill>
              </a:rPr>
              <a:t>postižené </a:t>
            </a:r>
            <a:r>
              <a:rPr lang="cs-CZ" sz="2000" dirty="0">
                <a:solidFill>
                  <a:srgbClr val="000099"/>
                </a:solidFill>
              </a:rPr>
              <a:t>…)</a:t>
            </a:r>
          </a:p>
          <a:p>
            <a:pPr lvl="1">
              <a:spcBef>
                <a:spcPts val="0"/>
              </a:spcBef>
              <a:defRPr/>
            </a:pPr>
            <a:r>
              <a:rPr lang="cs-CZ" sz="2000" b="1" dirty="0">
                <a:solidFill>
                  <a:srgbClr val="000099"/>
                </a:solidFill>
              </a:rPr>
              <a:t>Krajské a obecní rozpočty </a:t>
            </a:r>
            <a:r>
              <a:rPr lang="cs-CZ" sz="2000" dirty="0">
                <a:solidFill>
                  <a:srgbClr val="000099"/>
                </a:solidFill>
              </a:rPr>
              <a:t>(krajský, obecní rozpočet – ZZ, preventivní a výchovné programy, dotace pro ZZ … )</a:t>
            </a:r>
          </a:p>
          <a:p>
            <a:pPr lvl="1">
              <a:spcBef>
                <a:spcPts val="0"/>
              </a:spcBef>
              <a:defRPr/>
            </a:pPr>
            <a:endParaRPr lang="cs-CZ" sz="2000" dirty="0">
              <a:solidFill>
                <a:srgbClr val="000099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400" b="1" cap="all" dirty="0">
                <a:solidFill>
                  <a:srgbClr val="000099"/>
                </a:solidFill>
              </a:rPr>
              <a:t>Soukromé zdroje</a:t>
            </a:r>
            <a:r>
              <a:rPr lang="cs-CZ" sz="2400" b="1" dirty="0">
                <a:solidFill>
                  <a:srgbClr val="000099"/>
                </a:solidFill>
              </a:rPr>
              <a:t> - bez přímých plateb domácností</a:t>
            </a:r>
            <a:endParaRPr lang="cs-CZ" sz="2400" dirty="0">
              <a:solidFill>
                <a:srgbClr val="000099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cs-CZ" sz="2000" b="1" dirty="0">
                <a:solidFill>
                  <a:srgbClr val="000099"/>
                </a:solidFill>
              </a:rPr>
              <a:t>Soukromé zdravotní pojištění</a:t>
            </a:r>
          </a:p>
          <a:p>
            <a:pPr lvl="1">
              <a:spcBef>
                <a:spcPts val="0"/>
              </a:spcBef>
              <a:defRPr/>
            </a:pPr>
            <a:r>
              <a:rPr lang="cs-CZ" sz="2000" b="1" dirty="0">
                <a:solidFill>
                  <a:srgbClr val="000099"/>
                </a:solidFill>
              </a:rPr>
              <a:t>Neziskové instituce </a:t>
            </a:r>
            <a:r>
              <a:rPr lang="cs-CZ" sz="2000" dirty="0">
                <a:solidFill>
                  <a:srgbClr val="000099"/>
                </a:solidFill>
              </a:rPr>
              <a:t>(dary, sbírky)</a:t>
            </a:r>
          </a:p>
          <a:p>
            <a:pPr lvl="1">
              <a:spcBef>
                <a:spcPts val="0"/>
              </a:spcBef>
              <a:defRPr/>
            </a:pPr>
            <a:r>
              <a:rPr lang="cs-CZ" sz="2000" b="1" dirty="0">
                <a:solidFill>
                  <a:srgbClr val="000099"/>
                </a:solidFill>
              </a:rPr>
              <a:t>Platby podniků za zdravotní preventivní péči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cs-CZ" sz="2000" dirty="0">
              <a:solidFill>
                <a:srgbClr val="000099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400" b="1" cap="all" dirty="0">
                <a:solidFill>
                  <a:srgbClr val="000099"/>
                </a:solidFill>
              </a:rPr>
              <a:t>Soukromé platby domácností</a:t>
            </a:r>
            <a:endParaRPr lang="cs-CZ" sz="2400" cap="all" dirty="0">
              <a:solidFill>
                <a:srgbClr val="000099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cs-CZ" sz="2000" dirty="0">
                <a:solidFill>
                  <a:srgbClr val="333399"/>
                </a:solidFill>
              </a:rPr>
              <a:t>přímé platby za péči, léky, pomůcky …</a:t>
            </a:r>
          </a:p>
          <a:p>
            <a:pPr lvl="1">
              <a:spcBef>
                <a:spcPts val="0"/>
              </a:spcBef>
              <a:defRPr/>
            </a:pPr>
            <a:r>
              <a:rPr lang="cs-CZ" sz="2000" dirty="0">
                <a:solidFill>
                  <a:srgbClr val="333399"/>
                </a:solidFill>
              </a:rPr>
              <a:t>regulační poplatky</a:t>
            </a:r>
          </a:p>
          <a:p>
            <a:pPr>
              <a:defRPr/>
            </a:pPr>
            <a:endParaRPr lang="cs-CZ" sz="2400" b="1" dirty="0">
              <a:solidFill>
                <a:srgbClr val="333399"/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2D1BB85-83FB-4B91-9AB5-647A28A91105}"/>
              </a:ext>
            </a:extLst>
          </p:cNvPr>
          <p:cNvSpPr/>
          <p:nvPr/>
        </p:nvSpPr>
        <p:spPr>
          <a:xfrm>
            <a:off x="953729" y="3967610"/>
            <a:ext cx="10579510" cy="1580225"/>
          </a:xfrm>
          <a:prstGeom prst="rect">
            <a:avLst/>
          </a:prstGeom>
          <a:solidFill>
            <a:srgbClr val="FFC000">
              <a:alpha val="19000"/>
            </a:srgbClr>
          </a:solidFill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cs-CZ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11927EBA-E92F-42CD-B444-9F3DC9FC5BB1}"/>
              </a:ext>
            </a:extLst>
          </p:cNvPr>
          <p:cNvSpPr/>
          <p:nvPr/>
        </p:nvSpPr>
        <p:spPr>
          <a:xfrm>
            <a:off x="953729" y="5663381"/>
            <a:ext cx="10579510" cy="1039259"/>
          </a:xfrm>
          <a:prstGeom prst="rect">
            <a:avLst/>
          </a:prstGeom>
          <a:solidFill>
            <a:srgbClr val="C00000">
              <a:alpha val="19000"/>
            </a:srgbClr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cs-CZ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256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568778" y="511626"/>
            <a:ext cx="9848850" cy="922337"/>
          </a:xfrm>
        </p:spPr>
        <p:txBody>
          <a:bodyPr>
            <a:noAutofit/>
          </a:bodyPr>
          <a:lstStyle/>
          <a:p>
            <a:pPr algn="l"/>
            <a:r>
              <a:rPr lang="cs-CZ" sz="3600" b="1" dirty="0">
                <a:solidFill>
                  <a:srgbClr val="333399"/>
                </a:solidFill>
              </a:rPr>
              <a:t>Tři dílčí </a:t>
            </a:r>
            <a:r>
              <a:rPr lang="cs-CZ" sz="3600" b="1" dirty="0">
                <a:solidFill>
                  <a:srgbClr val="000099"/>
                </a:solidFill>
              </a:rPr>
              <a:t>nejvýznamnější</a:t>
            </a:r>
            <a:r>
              <a:rPr lang="cs-CZ" sz="3600" b="1" dirty="0">
                <a:solidFill>
                  <a:srgbClr val="333399"/>
                </a:solidFill>
              </a:rPr>
              <a:t> zdroje financování zdravotnictví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4592" y="2036082"/>
            <a:ext cx="11282816" cy="5140325"/>
          </a:xfrm>
        </p:spPr>
        <p:txBody>
          <a:bodyPr/>
          <a:lstStyle/>
          <a:p>
            <a:pPr>
              <a:defRPr/>
            </a:pPr>
            <a:r>
              <a:rPr lang="cs-CZ" sz="2400" dirty="0">
                <a:solidFill>
                  <a:srgbClr val="000099"/>
                </a:solidFill>
              </a:rPr>
              <a:t>České zdravotnictví je dlouhodobě </a:t>
            </a:r>
            <a:r>
              <a:rPr lang="cs-CZ" sz="2400" b="1" dirty="0">
                <a:solidFill>
                  <a:srgbClr val="000099"/>
                </a:solidFill>
              </a:rPr>
              <a:t>financováno primárně z veřejných zdrojů</a:t>
            </a:r>
            <a:r>
              <a:rPr lang="cs-CZ" sz="2400" dirty="0">
                <a:solidFill>
                  <a:srgbClr val="000099"/>
                </a:solidFill>
              </a:rPr>
              <a:t> (z 83 až 88 % v období 2010 - 2021), a to</a:t>
            </a:r>
            <a:r>
              <a:rPr lang="cs-CZ" sz="2400" b="1" dirty="0">
                <a:solidFill>
                  <a:srgbClr val="000099"/>
                </a:solidFill>
              </a:rPr>
              <a:t> </a:t>
            </a:r>
            <a:r>
              <a:rPr lang="cs-CZ" sz="2400" dirty="0">
                <a:solidFill>
                  <a:srgbClr val="000099"/>
                </a:solidFill>
              </a:rPr>
              <a:t>především prostřednictvím veřejného zdravotního pojištění.</a:t>
            </a:r>
          </a:p>
          <a:p>
            <a:pPr>
              <a:defRPr/>
            </a:pPr>
            <a:endParaRPr lang="cs-CZ" sz="2000" b="1" dirty="0">
              <a:solidFill>
                <a:srgbClr val="000099"/>
              </a:solidFill>
            </a:endParaRPr>
          </a:p>
          <a:p>
            <a:pPr>
              <a:defRPr/>
            </a:pPr>
            <a:r>
              <a:rPr lang="cs-CZ" sz="2400" dirty="0">
                <a:solidFill>
                  <a:srgbClr val="000099"/>
                </a:solidFill>
              </a:rPr>
              <a:t>V podrobnějším členění měly v letech 2010 až 2020 největší podíl na celkových výdajích na zdravotní péči platby hrazené z těchto zdrojů:</a:t>
            </a:r>
            <a:endParaRPr lang="cs-CZ" sz="2400" b="1" dirty="0">
              <a:solidFill>
                <a:srgbClr val="000099"/>
              </a:solidFill>
            </a:endParaRPr>
          </a:p>
          <a:p>
            <a:pPr lvl="2">
              <a:defRPr/>
            </a:pPr>
            <a:r>
              <a:rPr lang="cs-CZ" b="1" dirty="0">
                <a:solidFill>
                  <a:srgbClr val="00B050"/>
                </a:solidFill>
              </a:rPr>
              <a:t>veřejné zdravotní pojištění</a:t>
            </a:r>
            <a:r>
              <a:rPr lang="cs-CZ" b="1" dirty="0">
                <a:solidFill>
                  <a:srgbClr val="333399"/>
                </a:solidFill>
              </a:rPr>
              <a:t> </a:t>
            </a:r>
            <a:r>
              <a:rPr lang="cs-CZ" dirty="0">
                <a:solidFill>
                  <a:srgbClr val="000099"/>
                </a:solidFill>
              </a:rPr>
              <a:t>(v r. 2021: 411 mld = 71 %)</a:t>
            </a:r>
            <a:endParaRPr lang="cs-CZ" dirty="0">
              <a:solidFill>
                <a:srgbClr val="333399"/>
              </a:solidFill>
            </a:endParaRPr>
          </a:p>
          <a:p>
            <a:pPr lvl="2">
              <a:defRPr/>
            </a:pPr>
            <a:r>
              <a:rPr lang="cs-CZ" b="1" dirty="0">
                <a:solidFill>
                  <a:srgbClr val="00B050"/>
                </a:solidFill>
              </a:rPr>
              <a:t>státní rozpočet </a:t>
            </a:r>
            <a:r>
              <a:rPr lang="cs-CZ" dirty="0">
                <a:solidFill>
                  <a:srgbClr val="333399"/>
                </a:solidFill>
              </a:rPr>
              <a:t>(</a:t>
            </a:r>
            <a:r>
              <a:rPr lang="cs-CZ" dirty="0">
                <a:solidFill>
                  <a:srgbClr val="000099"/>
                </a:solidFill>
              </a:rPr>
              <a:t>v r. 2021: 78 mld = </a:t>
            </a:r>
            <a:r>
              <a:rPr lang="cs-CZ" dirty="0">
                <a:solidFill>
                  <a:srgbClr val="333399"/>
                </a:solidFill>
              </a:rPr>
              <a:t>13,5 %)</a:t>
            </a:r>
            <a:endParaRPr lang="cs-CZ" b="1" dirty="0">
              <a:solidFill>
                <a:srgbClr val="333399"/>
              </a:solidFill>
            </a:endParaRPr>
          </a:p>
          <a:p>
            <a:pPr lvl="2">
              <a:defRPr/>
            </a:pPr>
            <a:r>
              <a:rPr lang="cs-CZ" b="1" dirty="0">
                <a:solidFill>
                  <a:srgbClr val="00B050"/>
                </a:solidFill>
              </a:rPr>
              <a:t>soukromé platby domácností </a:t>
            </a:r>
            <a:r>
              <a:rPr lang="cs-CZ" dirty="0">
                <a:solidFill>
                  <a:srgbClr val="333399"/>
                </a:solidFill>
              </a:rPr>
              <a:t>(</a:t>
            </a:r>
            <a:r>
              <a:rPr lang="cs-CZ" dirty="0">
                <a:solidFill>
                  <a:srgbClr val="000099"/>
                </a:solidFill>
              </a:rPr>
              <a:t>v r. 2021: 74 mld = </a:t>
            </a:r>
            <a:r>
              <a:rPr lang="cs-CZ" dirty="0">
                <a:solidFill>
                  <a:srgbClr val="333399"/>
                </a:solidFill>
              </a:rPr>
              <a:t>12,5 %)</a:t>
            </a:r>
          </a:p>
          <a:p>
            <a:pPr>
              <a:defRPr/>
            </a:pPr>
            <a:endParaRPr lang="cs-CZ" sz="2400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27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>
            <a:extLst>
              <a:ext uri="{FF2B5EF4-FFF2-40B4-BE49-F238E27FC236}">
                <a16:creationId xmlns:a16="http://schemas.microsoft.com/office/drawing/2014/main" id="{39440EEA-6996-4046-91C0-B176B876DD82}"/>
              </a:ext>
            </a:extLst>
          </p:cNvPr>
          <p:cNvSpPr txBox="1">
            <a:spLocks/>
          </p:cNvSpPr>
          <p:nvPr/>
        </p:nvSpPr>
        <p:spPr>
          <a:xfrm>
            <a:off x="1651591" y="89550"/>
            <a:ext cx="8619782" cy="662911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s-CZ" sz="3600" b="1" kern="0" dirty="0">
                <a:solidFill>
                  <a:srgbClr val="000099"/>
                </a:solidFill>
                <a:latin typeface="Arial"/>
              </a:rPr>
              <a:t>Výdaje na ZP podle zdrojů financování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25A9EF7-954B-4FD8-A0FC-C14B1F9C5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39" y="834102"/>
            <a:ext cx="12306277" cy="586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478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04FC55-EAE2-4C46-9FA0-2A7CA6B78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309"/>
            <a:ext cx="8691239" cy="1143000"/>
          </a:xfrm>
        </p:spPr>
        <p:txBody>
          <a:bodyPr/>
          <a:lstStyle/>
          <a:p>
            <a:r>
              <a:rPr lang="cs-CZ" sz="3600" b="1" dirty="0">
                <a:solidFill>
                  <a:srgbClr val="000099"/>
                </a:solidFill>
              </a:rPr>
              <a:t>Celkové výdaje na zdravotní péči (ZP)</a:t>
            </a:r>
            <a:endParaRPr lang="cs-CZ" sz="36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A4FF17-72D9-42ED-916F-EB77C78E3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122" y="1608366"/>
            <a:ext cx="10972800" cy="45259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cs-CZ" sz="2000" b="1" dirty="0">
                <a:solidFill>
                  <a:srgbClr val="000099"/>
                </a:solidFill>
              </a:rPr>
              <a:t>V roce 2021 dosáhly celkové výdaje na ZP v České republice </a:t>
            </a:r>
            <a:r>
              <a:rPr lang="cs-CZ" sz="2000" b="1" dirty="0">
                <a:solidFill>
                  <a:srgbClr val="00B050"/>
                </a:solidFill>
              </a:rPr>
              <a:t>580 mld. Kč</a:t>
            </a:r>
            <a:r>
              <a:rPr lang="cs-CZ" sz="2000" b="1" dirty="0">
                <a:solidFill>
                  <a:srgbClr val="000099"/>
                </a:solidFill>
              </a:rPr>
              <a:t>. 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cs-CZ" sz="2000" dirty="0">
                <a:solidFill>
                  <a:srgbClr val="333399"/>
                </a:solidFill>
              </a:rPr>
              <a:t>Meziročně (2020/2021) vzrostly o 54 mld. Kč (z 526 mld, tj. o 10,3 %).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cs-CZ" sz="2000" dirty="0">
                <a:solidFill>
                  <a:srgbClr val="000099"/>
                </a:solidFill>
              </a:rPr>
              <a:t>Meziroční celkový nárůst výdajů na ZP v ČR byl zapříčiněn především stále zvýšeným přílivem prostředků z veřejného zdravotního pojištění v souvislosti s onemocněním Covid-19 (411 mld, tj. 71 % všech nákladů na zdravotnictví).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cs-CZ" sz="2000" dirty="0">
                <a:solidFill>
                  <a:srgbClr val="000099"/>
                </a:solidFill>
              </a:rPr>
              <a:t>Přímé platby domácností – třetí hlavní zdroj financování ZP v Česku – nárůst o </a:t>
            </a:r>
            <a:r>
              <a:rPr lang="cs-CZ" sz="2000" dirty="0">
                <a:solidFill>
                  <a:srgbClr val="00B050"/>
                </a:solidFill>
              </a:rPr>
              <a:t>13 mld. Kč</a:t>
            </a:r>
            <a:r>
              <a:rPr lang="cs-CZ" sz="2000" dirty="0">
                <a:solidFill>
                  <a:srgbClr val="000099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760302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4C98F35-4B51-4061-BAC8-3BAC7573A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59" y="367443"/>
            <a:ext cx="8693903" cy="651337"/>
          </a:xfrm>
        </p:spPr>
        <p:txBody>
          <a:bodyPr/>
          <a:lstStyle/>
          <a:p>
            <a:pPr algn="l"/>
            <a:br>
              <a:rPr lang="cs-CZ" sz="2800" b="1" dirty="0">
                <a:solidFill>
                  <a:srgbClr val="000099"/>
                </a:solidFill>
              </a:rPr>
            </a:br>
            <a:br>
              <a:rPr lang="cs-CZ" sz="2800" b="1" dirty="0">
                <a:solidFill>
                  <a:srgbClr val="000099"/>
                </a:solidFill>
              </a:rPr>
            </a:br>
            <a:r>
              <a:rPr lang="cs-CZ" sz="4000" b="1" dirty="0">
                <a:solidFill>
                  <a:srgbClr val="000099"/>
                </a:solidFill>
              </a:rPr>
              <a:t>Výdaje na zdravotní péči (ZP)</a:t>
            </a:r>
            <a:br>
              <a:rPr lang="cs-CZ" sz="4000" b="1" dirty="0">
                <a:solidFill>
                  <a:srgbClr val="000099"/>
                </a:solidFill>
              </a:rPr>
            </a:br>
            <a:br>
              <a:rPr lang="cs-CZ" sz="4000" b="1" dirty="0">
                <a:solidFill>
                  <a:srgbClr val="000099"/>
                </a:solidFill>
              </a:rPr>
            </a:br>
            <a:endParaRPr lang="cs-CZ" sz="4000" b="1" dirty="0">
              <a:solidFill>
                <a:srgbClr val="000099"/>
              </a:solidFill>
            </a:endParaRP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6FA6058-D566-4118-9BEC-38D9276CB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259" y="1166018"/>
            <a:ext cx="1071716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>
                <a:solidFill>
                  <a:srgbClr val="000099"/>
                </a:solidFill>
              </a:rPr>
              <a:t>Ukazatele pro orientační mezinárodní srovnávání výdajů na ZP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b="1" dirty="0">
                <a:solidFill>
                  <a:srgbClr val="7030A0"/>
                </a:solidFill>
              </a:rPr>
              <a:t>výdaje na ZP uvedené jako podíl na HDP  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b="1" dirty="0">
                <a:solidFill>
                  <a:schemeClr val="accent1">
                    <a:lumMod val="25000"/>
                  </a:schemeClr>
                </a:solidFill>
              </a:rPr>
              <a:t>celkové výdaje na ZP přepočítané na 1 obyvatele</a:t>
            </a:r>
            <a:br>
              <a:rPr lang="cs-CZ" sz="2000" b="1" dirty="0">
                <a:solidFill>
                  <a:srgbClr val="000099"/>
                </a:solidFill>
              </a:rPr>
            </a:br>
            <a:endParaRPr lang="cs-CZ" sz="2000" dirty="0">
              <a:solidFill>
                <a:srgbClr val="000099"/>
              </a:solidFill>
            </a:endParaRPr>
          </a:p>
          <a:p>
            <a:r>
              <a:rPr lang="cs-CZ" sz="2000" dirty="0">
                <a:solidFill>
                  <a:srgbClr val="7030A0"/>
                </a:solidFill>
              </a:rPr>
              <a:t>V letech 2014 – 2016 klesal podíl výdajů na ZP na hrubém domácím produktu (HDP) a výdaje na zdravotní péči rostly pomaleji než celá česká ekonomika. </a:t>
            </a:r>
          </a:p>
          <a:p>
            <a:r>
              <a:rPr lang="cs-CZ" sz="2000" dirty="0">
                <a:solidFill>
                  <a:srgbClr val="7030A0"/>
                </a:solidFill>
              </a:rPr>
              <a:t>V letech 2017 - 2021 výdaje na zdravotní péči rostly rychleji než HDP. V roce 2021 překonaly hranici podílu </a:t>
            </a:r>
            <a:r>
              <a:rPr lang="cs-CZ" sz="2000" b="1" dirty="0">
                <a:solidFill>
                  <a:srgbClr val="7030A0"/>
                </a:solidFill>
              </a:rPr>
              <a:t>9 % a v roce 2021 </a:t>
            </a:r>
            <a:r>
              <a:rPr lang="cs-CZ" sz="2000" dirty="0">
                <a:solidFill>
                  <a:srgbClr val="7030A0"/>
                </a:solidFill>
              </a:rPr>
              <a:t>dosáhl podílu </a:t>
            </a:r>
            <a:r>
              <a:rPr lang="cs-CZ" sz="2000" b="1" dirty="0">
                <a:solidFill>
                  <a:srgbClr val="7030A0"/>
                </a:solidFill>
              </a:rPr>
              <a:t>9,5 % na HDP</a:t>
            </a:r>
            <a:r>
              <a:rPr lang="cs-CZ" sz="2000" dirty="0">
                <a:solidFill>
                  <a:srgbClr val="7030A0"/>
                </a:solidFill>
              </a:rPr>
              <a:t>. </a:t>
            </a:r>
          </a:p>
          <a:p>
            <a:r>
              <a:rPr lang="cs-CZ" sz="2000" dirty="0">
                <a:solidFill>
                  <a:srgbClr val="7030A0"/>
                </a:solidFill>
              </a:rPr>
              <a:t>Výdaje na zdravotní péči v České republice ve vztahu k jejímu HDP patří v rámci zemí EU </a:t>
            </a:r>
            <a:r>
              <a:rPr lang="cs-CZ" sz="2000" b="1" dirty="0">
                <a:solidFill>
                  <a:srgbClr val="7030A0"/>
                </a:solidFill>
              </a:rPr>
              <a:t>dlouhodobě k nižším</a:t>
            </a:r>
            <a:r>
              <a:rPr lang="cs-CZ" sz="2000" dirty="0">
                <a:solidFill>
                  <a:srgbClr val="7030A0"/>
                </a:solidFill>
              </a:rPr>
              <a:t>. </a:t>
            </a:r>
          </a:p>
          <a:p>
            <a:r>
              <a:rPr lang="cs-CZ" sz="2000" dirty="0">
                <a:solidFill>
                  <a:schemeClr val="accent1">
                    <a:lumMod val="25000"/>
                  </a:schemeClr>
                </a:solidFill>
              </a:rPr>
              <a:t>Celkové </a:t>
            </a:r>
            <a:r>
              <a:rPr lang="cs-CZ" sz="2000" b="1" dirty="0">
                <a:solidFill>
                  <a:schemeClr val="accent1">
                    <a:lumMod val="25000"/>
                  </a:schemeClr>
                </a:solidFill>
              </a:rPr>
              <a:t>výdaje na ZP na 1 obyv. </a:t>
            </a:r>
            <a:r>
              <a:rPr lang="cs-CZ" sz="2000" dirty="0">
                <a:solidFill>
                  <a:schemeClr val="accent1">
                    <a:lumMod val="25000"/>
                  </a:schemeClr>
                </a:solidFill>
              </a:rPr>
              <a:t>(55 200 Kč, o  23 400 více než v r. 2010) v ČR převyšují výdaje v Polsku, Maďarsku a na Slovensku, ale zdaleka nedosahují hodnot v ostatních západních a skandinávských zemí, dokonce ani např. podobně početného Portugalska.</a:t>
            </a:r>
          </a:p>
        </p:txBody>
      </p:sp>
    </p:spTree>
    <p:extLst>
      <p:ext uri="{BB962C8B-B14F-4D97-AF65-F5344CB8AC3E}">
        <p14:creationId xmlns:p14="http://schemas.microsoft.com/office/powerpoint/2010/main" val="65445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3C57A4A-BADF-45A0-9D72-3E5842BCA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5338"/>
            <a:ext cx="10972800" cy="558119"/>
          </a:xfrm>
        </p:spPr>
        <p:txBody>
          <a:bodyPr/>
          <a:lstStyle/>
          <a:p>
            <a:r>
              <a:rPr lang="cs-CZ" sz="3600" b="1" dirty="0">
                <a:solidFill>
                  <a:srgbClr val="000099"/>
                </a:solidFill>
              </a:rPr>
              <a:t>Celkové výdaje na ZP v ČR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B51572A-21EF-4B32-A76B-6D37C776F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07" y="643457"/>
            <a:ext cx="10191750" cy="605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025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740063A-3103-473F-A23D-D034153CA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10" y="612321"/>
            <a:ext cx="11441950" cy="542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236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FC938BB-6E08-47FD-AFD8-8474C416D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543" y="1233181"/>
            <a:ext cx="9412013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87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9536" y="62068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333399"/>
                </a:solidFill>
                <a:latin typeface="Arial Black" pitchFamily="34" charset="0"/>
              </a:rPr>
              <a:t>Ekonomika a zdraví</a:t>
            </a:r>
            <a:endParaRPr lang="cs-CZ" dirty="0">
              <a:solidFill>
                <a:srgbClr val="333399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spcBef>
                <a:spcPts val="0"/>
              </a:spcBef>
            </a:pPr>
            <a:r>
              <a:rPr lang="cs-CZ" sz="3600" dirty="0">
                <a:solidFill>
                  <a:srgbClr val="333399"/>
                </a:solidFill>
              </a:rPr>
              <a:t>Zdravější populace znamená:</a:t>
            </a:r>
          </a:p>
          <a:p>
            <a:pPr marL="971550" lvl="1" indent="-457200">
              <a:spcBef>
                <a:spcPts val="0"/>
              </a:spcBef>
            </a:pPr>
            <a:r>
              <a:rPr lang="cs-CZ" sz="3600" dirty="0">
                <a:solidFill>
                  <a:srgbClr val="333399"/>
                </a:solidFill>
              </a:rPr>
              <a:t>nižší náklady na léčbu</a:t>
            </a:r>
          </a:p>
          <a:p>
            <a:pPr marL="971550" lvl="1" indent="-457200">
              <a:spcBef>
                <a:spcPts val="0"/>
              </a:spcBef>
            </a:pPr>
            <a:r>
              <a:rPr lang="cs-CZ" sz="3600" dirty="0">
                <a:solidFill>
                  <a:srgbClr val="333399"/>
                </a:solidFill>
              </a:rPr>
              <a:t>nižší náklady na nemocenskou/invalidní důchody</a:t>
            </a:r>
          </a:p>
          <a:p>
            <a:pPr marL="971550" lvl="1" indent="-457200">
              <a:spcBef>
                <a:spcPts val="0"/>
              </a:spcBef>
            </a:pPr>
            <a:r>
              <a:rPr lang="cs-CZ" sz="3600" dirty="0">
                <a:solidFill>
                  <a:srgbClr val="333399"/>
                </a:solidFill>
              </a:rPr>
              <a:t>více lidí je ekonomicky produktivních</a:t>
            </a:r>
          </a:p>
          <a:p>
            <a:pPr marL="971550" lvl="1" indent="-457200">
              <a:spcBef>
                <a:spcPts val="0"/>
              </a:spcBef>
            </a:pPr>
            <a:r>
              <a:rPr lang="cs-CZ" sz="3600" dirty="0">
                <a:solidFill>
                  <a:srgbClr val="333399"/>
                </a:solidFill>
              </a:rPr>
              <a:t>podmínka socioekonomického rozvoje společnosti</a:t>
            </a:r>
          </a:p>
          <a:p>
            <a:pPr marL="971550" lvl="1" indent="-457200">
              <a:spcBef>
                <a:spcPts val="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00335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668196" y="81644"/>
            <a:ext cx="8229600" cy="922337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cs-CZ" sz="4000" b="1" dirty="0">
                <a:solidFill>
                  <a:srgbClr val="333399"/>
                </a:solidFill>
                <a:cs typeface="Arial" panose="020B0604020202020204" pitchFamily="34" charset="0"/>
              </a:rPr>
              <a:t>Výdaje podle druhu péče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668195" y="1003981"/>
            <a:ext cx="11145525" cy="5935663"/>
          </a:xfrm>
        </p:spPr>
        <p:txBody>
          <a:bodyPr/>
          <a:lstStyle/>
          <a:p>
            <a:r>
              <a:rPr lang="cs-CZ" altLang="cs-CZ" sz="2400" b="1" dirty="0">
                <a:solidFill>
                  <a:srgbClr val="333399"/>
                </a:solidFill>
                <a:cs typeface="Arial" charset="0"/>
              </a:rPr>
              <a:t>51 % z celkových výdajů na ZP jde na léčebnou péči </a:t>
            </a:r>
            <a:r>
              <a:rPr lang="cs-CZ" altLang="cs-CZ" sz="2400" dirty="0">
                <a:solidFill>
                  <a:srgbClr val="333399"/>
                </a:solidFill>
                <a:cs typeface="Arial" charset="0"/>
              </a:rPr>
              <a:t>(298 mld. Kč)</a:t>
            </a:r>
          </a:p>
          <a:p>
            <a:pPr lvl="1"/>
            <a:r>
              <a:rPr lang="cs-CZ" altLang="cs-CZ" sz="1600" dirty="0">
                <a:solidFill>
                  <a:srgbClr val="333399"/>
                </a:solidFill>
                <a:cs typeface="Arial" charset="0"/>
              </a:rPr>
              <a:t>52 % z toho jde na péči lůžkovou </a:t>
            </a:r>
          </a:p>
          <a:p>
            <a:pPr lvl="1"/>
            <a:r>
              <a:rPr lang="cs-CZ" altLang="cs-CZ" sz="1600" dirty="0">
                <a:solidFill>
                  <a:srgbClr val="333399"/>
                </a:solidFill>
                <a:cs typeface="Arial" charset="0"/>
              </a:rPr>
              <a:t>44 % z toho jde na péči ambulantní </a:t>
            </a:r>
          </a:p>
          <a:p>
            <a:pPr lvl="1"/>
            <a:r>
              <a:rPr lang="cs-CZ" altLang="cs-CZ" sz="1600" dirty="0">
                <a:solidFill>
                  <a:srgbClr val="333399"/>
                </a:solidFill>
                <a:cs typeface="Arial" charset="0"/>
              </a:rPr>
              <a:t>4 % ostatní (denní a domácí) léčebná péče</a:t>
            </a:r>
          </a:p>
          <a:p>
            <a:pPr lvl="1"/>
            <a:endParaRPr lang="cs-CZ" altLang="cs-CZ" sz="1600" dirty="0">
              <a:solidFill>
                <a:srgbClr val="333399"/>
              </a:solidFill>
              <a:cs typeface="Arial" charset="0"/>
            </a:endParaRPr>
          </a:p>
          <a:p>
            <a:r>
              <a:rPr lang="cs-CZ" altLang="cs-CZ" sz="2400" b="1" dirty="0">
                <a:solidFill>
                  <a:srgbClr val="333399"/>
                </a:solidFill>
                <a:cs typeface="Arial" charset="0"/>
              </a:rPr>
              <a:t>16 % výdajů jde na léčiva a ostatní zdravotnické pomůcky </a:t>
            </a:r>
            <a:r>
              <a:rPr lang="cs-CZ" altLang="cs-CZ" sz="2400" dirty="0">
                <a:solidFill>
                  <a:srgbClr val="333399"/>
                </a:solidFill>
                <a:cs typeface="Arial" charset="0"/>
              </a:rPr>
              <a:t>(91 mld. Kč)</a:t>
            </a:r>
          </a:p>
          <a:p>
            <a:pPr lvl="1"/>
            <a:r>
              <a:rPr lang="cs-CZ" altLang="cs-CZ" sz="1800" dirty="0">
                <a:solidFill>
                  <a:srgbClr val="333399"/>
                </a:solidFill>
                <a:cs typeface="Arial" charset="0"/>
              </a:rPr>
              <a:t>85 % léčiva (volně prodejné léky a léky na předpis) a jiné zdravotnické výrobky (např. obvazy)</a:t>
            </a:r>
          </a:p>
          <a:p>
            <a:pPr lvl="1"/>
            <a:r>
              <a:rPr lang="cs-CZ" altLang="cs-CZ" sz="1800" dirty="0">
                <a:solidFill>
                  <a:srgbClr val="333399"/>
                </a:solidFill>
                <a:cs typeface="Arial" charset="0"/>
              </a:rPr>
              <a:t>15 % výdaje na pomůcky (brýle, naslouchadla, berle, invalidní vozíky apod.)</a:t>
            </a:r>
          </a:p>
          <a:p>
            <a:pPr marL="457200" lvl="1" indent="0">
              <a:buNone/>
            </a:pPr>
            <a:endParaRPr lang="cs-CZ" altLang="cs-CZ" sz="1800" dirty="0">
              <a:solidFill>
                <a:srgbClr val="333399"/>
              </a:solidFill>
              <a:cs typeface="Arial" charset="0"/>
            </a:endParaRPr>
          </a:p>
          <a:p>
            <a:pPr marL="400050"/>
            <a:r>
              <a:rPr lang="cs-CZ" altLang="cs-CZ" sz="2400" b="1" dirty="0">
                <a:solidFill>
                  <a:srgbClr val="333399"/>
                </a:solidFill>
                <a:cs typeface="Arial" charset="0"/>
              </a:rPr>
              <a:t>13 % výdajů jde na dlouhodobou ZP </a:t>
            </a:r>
            <a:r>
              <a:rPr lang="cs-CZ" altLang="cs-CZ" sz="2400" dirty="0">
                <a:solidFill>
                  <a:srgbClr val="333399"/>
                </a:solidFill>
                <a:cs typeface="Arial" charset="0"/>
              </a:rPr>
              <a:t>(73 mld. Kč)</a:t>
            </a:r>
          </a:p>
          <a:p>
            <a:pPr marL="800100" lvl="1"/>
            <a:r>
              <a:rPr lang="cs-CZ" altLang="cs-CZ" sz="1800" dirty="0">
                <a:solidFill>
                  <a:srgbClr val="333399"/>
                </a:solidFill>
                <a:cs typeface="Arial" charset="0"/>
              </a:rPr>
              <a:t>83,5 % dlouhodobá lůžková zdr. péče</a:t>
            </a:r>
          </a:p>
          <a:p>
            <a:pPr marL="800100" lvl="1"/>
            <a:r>
              <a:rPr lang="cs-CZ" altLang="cs-CZ" sz="1800" dirty="0">
                <a:solidFill>
                  <a:srgbClr val="333399"/>
                </a:solidFill>
                <a:cs typeface="Arial" charset="0"/>
              </a:rPr>
              <a:t>13,5 % dlouhodobá domácí zdr. péče</a:t>
            </a:r>
          </a:p>
          <a:p>
            <a:pPr marL="800100" lvl="1"/>
            <a:r>
              <a:rPr lang="cs-CZ" altLang="cs-CZ" sz="1800" dirty="0">
                <a:solidFill>
                  <a:srgbClr val="333399"/>
                </a:solidFill>
                <a:cs typeface="Arial" charset="0"/>
              </a:rPr>
              <a:t>4 % denní dlouhodobá zdr. péče</a:t>
            </a:r>
          </a:p>
          <a:p>
            <a:endParaRPr lang="cs-CZ" altLang="cs-CZ" sz="2400" b="1" dirty="0">
              <a:solidFill>
                <a:srgbClr val="333399"/>
              </a:solidFill>
              <a:cs typeface="Arial" charset="0"/>
            </a:endParaRPr>
          </a:p>
          <a:p>
            <a:pPr marL="114300" indent="0">
              <a:buNone/>
            </a:pPr>
            <a:endParaRPr lang="cs-CZ" altLang="cs-CZ" sz="2400" dirty="0">
              <a:solidFill>
                <a:srgbClr val="33339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3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76F1044-23EE-4319-8FEB-D70E08621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861" y="47153"/>
            <a:ext cx="9326277" cy="676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202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A5F4842-B600-4137-BA5C-4D67F67E2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782" y="204337"/>
            <a:ext cx="9564435" cy="64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369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4E9CD4CD-7A4C-427F-AC81-2E8CB6EF9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629" y="530679"/>
            <a:ext cx="9582621" cy="612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338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1919536" y="1"/>
            <a:ext cx="8459097" cy="9223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333399"/>
                </a:solidFill>
                <a:cs typeface="Arial" panose="020B0604020202020204" pitchFamily="34" charset="0"/>
              </a:rPr>
              <a:t>Výdaje pojišťoven na ZP podle diagnóz MKN-10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927649" y="131269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cs-CZ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927649" y="719914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cs-CZ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ovéPole 4">
            <a:hlinkClick r:id="rId2"/>
            <a:extLst>
              <a:ext uri="{FF2B5EF4-FFF2-40B4-BE49-F238E27FC236}">
                <a16:creationId xmlns:a16="http://schemas.microsoft.com/office/drawing/2014/main" id="{E40DB820-4139-4FF2-84ED-0CE0A1E8C21D}"/>
              </a:ext>
            </a:extLst>
          </p:cNvPr>
          <p:cNvSpPr txBox="1"/>
          <p:nvPr/>
        </p:nvSpPr>
        <p:spPr>
          <a:xfrm>
            <a:off x="3233946" y="1552058"/>
            <a:ext cx="253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>
                    <a:lumMod val="50000"/>
                  </a:schemeClr>
                </a:solidFill>
                <a:hlinkClick r:id="rId3"/>
              </a:rPr>
              <a:t>*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B8C73E1-7787-4131-8EFD-A02F2746C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5360" y="799732"/>
            <a:ext cx="7623147" cy="576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49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1017814" y="274639"/>
            <a:ext cx="10972800" cy="11430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cs-CZ" sz="2800" b="1" dirty="0">
                <a:solidFill>
                  <a:srgbClr val="333399"/>
                </a:solidFill>
                <a:cs typeface="Arial" panose="020B0604020202020204" pitchFamily="34" charset="0"/>
              </a:rPr>
              <a:t>Přímé výdaje domácností na ZP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927649" y="131269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cs-CZ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927649" y="719914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cs-CZ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6B90631-C249-482F-A6BC-AA9965946641}"/>
              </a:ext>
            </a:extLst>
          </p:cNvPr>
          <p:cNvSpPr/>
          <p:nvPr/>
        </p:nvSpPr>
        <p:spPr>
          <a:xfrm>
            <a:off x="805411" y="1417638"/>
            <a:ext cx="100285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99"/>
                </a:solidFill>
                <a:latin typeface="Arial"/>
              </a:rPr>
              <a:t>V roce 2021 dosáhly v Česku celkové výdaje domácností na zdravotní péči 74 mld. Kč, tedy 12,5 % z celkových výdajů na zdravotní péči. Je to asi </a:t>
            </a:r>
            <a:r>
              <a:rPr lang="cs-CZ" sz="2000" b="1" dirty="0">
                <a:solidFill>
                  <a:srgbClr val="000099"/>
                </a:solidFill>
                <a:latin typeface="Arial"/>
              </a:rPr>
              <a:t>7 025 Kč na jednoho obyvatele.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0099"/>
              </a:solidFill>
              <a:latin typeface="Arial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99"/>
                </a:solidFill>
                <a:latin typeface="Arial"/>
              </a:rPr>
              <a:t>Lidé platí z vlastní kapsy především 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0099"/>
                </a:solidFill>
                <a:latin typeface="Arial"/>
              </a:rPr>
              <a:t>léky</a:t>
            </a:r>
            <a:r>
              <a:rPr lang="cs-CZ" sz="2000" dirty="0">
                <a:solidFill>
                  <a:srgbClr val="000099"/>
                </a:solidFill>
                <a:latin typeface="Arial"/>
              </a:rPr>
              <a:t>, ať už se jedná o doplatky za medikamenty na předpis nebo volně prodejné léky a ostatní léčiva. 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99"/>
                </a:solidFill>
                <a:latin typeface="Arial"/>
              </a:rPr>
              <a:t>příplatky u </a:t>
            </a:r>
            <a:r>
              <a:rPr lang="cs-CZ" sz="2000" b="1" dirty="0">
                <a:solidFill>
                  <a:srgbClr val="000099"/>
                </a:solidFill>
                <a:latin typeface="Arial"/>
              </a:rPr>
              <a:t>stomatologů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99"/>
                </a:solidFill>
                <a:latin typeface="Arial"/>
              </a:rPr>
              <a:t>regulační poplatky za </a:t>
            </a:r>
            <a:r>
              <a:rPr lang="cs-CZ" sz="2000" b="1" dirty="0">
                <a:solidFill>
                  <a:srgbClr val="000099"/>
                </a:solidFill>
                <a:latin typeface="Arial"/>
              </a:rPr>
              <a:t>pohotovostní služby 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99"/>
                </a:solidFill>
                <a:latin typeface="Arial"/>
              </a:rPr>
              <a:t>poplatky za různá </a:t>
            </a:r>
            <a:r>
              <a:rPr lang="cs-CZ" sz="2000" b="1" dirty="0">
                <a:solidFill>
                  <a:srgbClr val="000099"/>
                </a:solidFill>
                <a:latin typeface="Arial"/>
              </a:rPr>
              <a:t>potvrzení</a:t>
            </a:r>
            <a:r>
              <a:rPr lang="cs-CZ" sz="2000" dirty="0">
                <a:solidFill>
                  <a:srgbClr val="000099"/>
                </a:solidFill>
                <a:latin typeface="Arial"/>
              </a:rPr>
              <a:t> nebo vstupní vyšetření do zaměstnání u praktického lékaře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99"/>
                </a:solidFill>
                <a:latin typeface="Arial"/>
              </a:rPr>
              <a:t>platby za </a:t>
            </a:r>
            <a:r>
              <a:rPr lang="cs-CZ" sz="2000" b="1" dirty="0">
                <a:solidFill>
                  <a:srgbClr val="000099"/>
                </a:solidFill>
                <a:latin typeface="Arial"/>
              </a:rPr>
              <a:t>nadstandardní výkony, materiál a služby</a:t>
            </a:r>
            <a:r>
              <a:rPr lang="cs-CZ" sz="2000" dirty="0">
                <a:solidFill>
                  <a:srgbClr val="000099"/>
                </a:solidFill>
                <a:latin typeface="Arial"/>
              </a:rPr>
              <a:t> 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0099"/>
                </a:solidFill>
                <a:latin typeface="Arial"/>
              </a:rPr>
              <a:t>kosmetické operace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99"/>
                </a:solidFill>
                <a:latin typeface="Arial"/>
              </a:rPr>
              <a:t>služby </a:t>
            </a:r>
            <a:r>
              <a:rPr lang="cs-CZ" sz="2000" b="1" dirty="0">
                <a:solidFill>
                  <a:srgbClr val="000099"/>
                </a:solidFill>
                <a:latin typeface="Arial"/>
              </a:rPr>
              <a:t>dentálních hygienistek, nutričních terapeutů, fyzioterapeutů </a:t>
            </a:r>
            <a:r>
              <a:rPr lang="cs-CZ" sz="2000" dirty="0">
                <a:solidFill>
                  <a:srgbClr val="000099"/>
                </a:solidFill>
                <a:latin typeface="Arial"/>
              </a:rPr>
              <a:t>a další služby nehrazené z veřejného zdravotního pojištění</a:t>
            </a:r>
            <a:r>
              <a:rPr lang="cs-CZ" sz="2000" dirty="0">
                <a:solidFill>
                  <a:srgbClr val="000000"/>
                </a:solidFill>
                <a:latin typeface="Ari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501490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C280159-1D82-4A1D-B8C5-E0646E525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51" y="276795"/>
            <a:ext cx="9354856" cy="6192114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35FFBA8E-E808-4A7D-A656-544D57F24815}"/>
              </a:ext>
            </a:extLst>
          </p:cNvPr>
          <p:cNvSpPr/>
          <p:nvPr/>
        </p:nvSpPr>
        <p:spPr>
          <a:xfrm>
            <a:off x="9466303" y="2025745"/>
            <a:ext cx="550190" cy="199541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cs-CZ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975ADA7-C147-4E18-A3A2-8E16103A0D7B}"/>
              </a:ext>
            </a:extLst>
          </p:cNvPr>
          <p:cNvSpPr/>
          <p:nvPr/>
        </p:nvSpPr>
        <p:spPr>
          <a:xfrm>
            <a:off x="9466303" y="4397748"/>
            <a:ext cx="550190" cy="469933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cs-CZ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49498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EB028AD-55F2-4512-8D83-D0C77508D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497" y="3008568"/>
            <a:ext cx="6622299" cy="11715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400" dirty="0">
                <a:solidFill>
                  <a:srgbClr val="333399"/>
                </a:solidFill>
              </a:rPr>
              <a:t>Formy úhrad</a:t>
            </a:r>
            <a:br>
              <a:rPr lang="cs-CZ" dirty="0">
                <a:solidFill>
                  <a:srgbClr val="333399"/>
                </a:solidFill>
              </a:rPr>
            </a:br>
            <a:br>
              <a:rPr lang="cs-CZ" sz="1400" dirty="0"/>
            </a:br>
            <a:endParaRPr lang="cs-CZ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9655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Nadpis 1"/>
          <p:cNvSpPr>
            <a:spLocks noGrp="1"/>
          </p:cNvSpPr>
          <p:nvPr>
            <p:ph type="title"/>
          </p:nvPr>
        </p:nvSpPr>
        <p:spPr>
          <a:xfrm>
            <a:off x="877448" y="476672"/>
            <a:ext cx="8229600" cy="777875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Formy úhrady </a:t>
            </a:r>
            <a:br>
              <a:rPr lang="cs-CZ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</a:br>
            <a:endParaRPr lang="cs-CZ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7448" y="1063841"/>
            <a:ext cx="10846466" cy="547260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sz="28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Zdravotnické služby jsou v ČR z největší části financovány ze zdr.  pojištění, přičemž existují různé formy úhrad  za poskytnutou zdravotní péči.</a:t>
            </a:r>
          </a:p>
          <a:p>
            <a:pPr marL="0" indent="0">
              <a:buNone/>
              <a:defRPr/>
            </a:pPr>
            <a:endParaRPr lang="cs-CZ" sz="2800" b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cs-CZ" sz="28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Zvolené formy úhrad</a:t>
            </a:r>
          </a:p>
          <a:p>
            <a:pPr>
              <a:defRPr/>
            </a:pPr>
            <a:r>
              <a:rPr lang="cs-CZ" sz="28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neměly by motivovat poskytovatele k nabídce </a:t>
            </a:r>
            <a:r>
              <a:rPr lang="cs-CZ" sz="28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„nadbytečných“</a:t>
            </a:r>
            <a:r>
              <a:rPr lang="cs-CZ" sz="28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 zdravotnických výkonů</a:t>
            </a:r>
          </a:p>
          <a:p>
            <a:pPr>
              <a:defRPr/>
            </a:pPr>
            <a:r>
              <a:rPr lang="cs-CZ" sz="28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neměly by motivovat poskytovatele k </a:t>
            </a:r>
            <a:r>
              <a:rPr lang="cs-CZ" sz="28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nedostatečnému </a:t>
            </a:r>
            <a:r>
              <a:rPr lang="cs-CZ" sz="28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poskytování zdravotní péče (systém paušálních plateb)</a:t>
            </a:r>
          </a:p>
          <a:p>
            <a:pPr>
              <a:defRPr/>
            </a:pPr>
            <a:r>
              <a:rPr lang="cs-CZ" sz="28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měly by garantovat úhradu </a:t>
            </a:r>
            <a:r>
              <a:rPr lang="cs-CZ" sz="28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oprávněných</a:t>
            </a:r>
            <a:r>
              <a:rPr lang="cs-CZ" sz="28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(nutných) nákladů poskytnuté zdravotní péče</a:t>
            </a:r>
          </a:p>
          <a:p>
            <a:pPr>
              <a:defRPr/>
            </a:pPr>
            <a:endParaRPr lang="cs-CZ" sz="28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1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Nadpis 1"/>
          <p:cNvSpPr>
            <a:spLocks noGrp="1"/>
          </p:cNvSpPr>
          <p:nvPr>
            <p:ph type="title"/>
          </p:nvPr>
        </p:nvSpPr>
        <p:spPr>
          <a:xfrm>
            <a:off x="700201" y="418878"/>
            <a:ext cx="8777740" cy="777875"/>
          </a:xfrm>
        </p:spPr>
        <p:txBody>
          <a:bodyPr>
            <a:noAutofit/>
          </a:bodyPr>
          <a:lstStyle/>
          <a:p>
            <a:pPr algn="l"/>
            <a:r>
              <a:rPr lang="cs-CZ" sz="36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Základní formy úhrady - obecně </a:t>
            </a:r>
            <a:br>
              <a:rPr lang="cs-CZ" sz="36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</a:br>
            <a:endParaRPr lang="cs-CZ" sz="36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0201" y="1041631"/>
            <a:ext cx="10199120" cy="525715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Kapitace</a:t>
            </a:r>
          </a:p>
          <a:p>
            <a:pPr lvl="1">
              <a:defRPr/>
            </a:pPr>
            <a:r>
              <a:rPr lang="cs-CZ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Fixní platba za registrovaného pacienta</a:t>
            </a:r>
          </a:p>
          <a:p>
            <a:pPr>
              <a:defRPr/>
            </a:pPr>
            <a:r>
              <a:rPr lang="cs-CZ" sz="28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Platba za výkon</a:t>
            </a:r>
          </a:p>
          <a:p>
            <a:pPr lvl="1">
              <a:defRPr/>
            </a:pPr>
            <a:r>
              <a:rPr lang="cs-CZ" dirty="0">
                <a:solidFill>
                  <a:srgbClr val="333399"/>
                </a:solidFill>
              </a:rPr>
              <a:t>Platba za vykázaný výkon</a:t>
            </a:r>
            <a:endParaRPr lang="cs-CZ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cs-CZ" sz="28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Paušál</a:t>
            </a:r>
          </a:p>
          <a:p>
            <a:pPr lvl="1">
              <a:defRPr/>
            </a:pPr>
            <a:r>
              <a:rPr lang="cs-CZ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Stanovený pro daný typ zdr. zařízení na základě veškeré vykázané a uznané péče v předcházejícím roce</a:t>
            </a:r>
          </a:p>
          <a:p>
            <a:pPr>
              <a:defRPr/>
            </a:pPr>
            <a:r>
              <a:rPr lang="cs-CZ" sz="28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DRG</a:t>
            </a:r>
          </a:p>
          <a:p>
            <a:pPr lvl="1">
              <a:defRPr/>
            </a:pPr>
            <a:r>
              <a:rPr lang="cs-CZ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Definování skupin s klinicky a nákladově shodnými případy.</a:t>
            </a:r>
            <a:endParaRPr lang="cs-CZ" sz="24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31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416" y="908720"/>
            <a:ext cx="10369152" cy="70609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333399"/>
                </a:solidFill>
                <a:latin typeface="Arial Black" pitchFamily="34" charset="0"/>
              </a:rPr>
              <a:t>Ekonomická teorie, zdraví a zdravotnictví</a:t>
            </a:r>
            <a:br>
              <a:rPr lang="cs-CZ" b="1" dirty="0">
                <a:solidFill>
                  <a:srgbClr val="333399"/>
                </a:solidFill>
                <a:latin typeface="Arial Black" pitchFamily="34" charset="0"/>
              </a:rPr>
            </a:br>
            <a:endParaRPr lang="cs-CZ" dirty="0">
              <a:solidFill>
                <a:srgbClr val="333399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55440" y="1844825"/>
            <a:ext cx="10369152" cy="4281339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ekonomie - medicína</a:t>
            </a:r>
          </a:p>
          <a:p>
            <a:pPr marL="857250" lvl="2" indent="0">
              <a:buNone/>
            </a:pPr>
            <a:r>
              <a:rPr lang="cs-CZ" sz="32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finance - zdravotnictví</a:t>
            </a:r>
          </a:p>
          <a:p>
            <a:pPr marL="1371600" lvl="3" indent="0">
              <a:buNone/>
            </a:pPr>
            <a:r>
              <a:rPr lang="cs-CZ" sz="32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peníze - zdravotní péče</a:t>
            </a:r>
          </a:p>
          <a:p>
            <a:pPr marL="1371600" lvl="3" indent="0">
              <a:buNone/>
            </a:pPr>
            <a:endParaRPr lang="cs-CZ" sz="32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cs-CZ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potenciální konflikt</a:t>
            </a:r>
          </a:p>
          <a:p>
            <a:pPr lvl="1"/>
            <a:r>
              <a:rPr lang="cs-CZ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omezené zdroje x všeobecně uznávané lidské hodnoty</a:t>
            </a:r>
          </a:p>
          <a:p>
            <a:pPr lvl="1"/>
            <a:r>
              <a:rPr lang="cs-CZ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obtížnost hodnocení dopadů různých variant alokace zdrojů</a:t>
            </a:r>
          </a:p>
          <a:p>
            <a:pPr marL="400050" lvl="1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7634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Nadpis 1"/>
          <p:cNvSpPr>
            <a:spLocks noGrp="1"/>
          </p:cNvSpPr>
          <p:nvPr>
            <p:ph type="title"/>
          </p:nvPr>
        </p:nvSpPr>
        <p:spPr>
          <a:xfrm>
            <a:off x="729021" y="188640"/>
            <a:ext cx="8229600" cy="777875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Formy úhrady: Ambulantní ZP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98441" y="1124744"/>
            <a:ext cx="10056001" cy="554461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cs-CZ" sz="2400" b="1" dirty="0">
                <a:solidFill>
                  <a:srgbClr val="333399"/>
                </a:solidFill>
              </a:rPr>
              <a:t>Praktičtí lékaři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400" dirty="0" err="1">
                <a:solidFill>
                  <a:srgbClr val="333399"/>
                </a:solidFill>
              </a:rPr>
              <a:t>kapitace</a:t>
            </a:r>
            <a:r>
              <a:rPr lang="cs-CZ" sz="2400" dirty="0">
                <a:solidFill>
                  <a:srgbClr val="333399"/>
                </a:solidFill>
              </a:rPr>
              <a:t> + platba za výkon (očkování, péče o diabetika, </a:t>
            </a:r>
            <a:r>
              <a:rPr lang="cs-CZ" sz="2400" dirty="0" err="1">
                <a:solidFill>
                  <a:srgbClr val="333399"/>
                </a:solidFill>
              </a:rPr>
              <a:t>prevent</a:t>
            </a:r>
            <a:r>
              <a:rPr lang="cs-CZ" sz="2400" dirty="0">
                <a:solidFill>
                  <a:srgbClr val="333399"/>
                </a:solidFill>
              </a:rPr>
              <a:t>. p</a:t>
            </a:r>
            <a:r>
              <a:rPr lang="cs-CZ" sz="2400">
                <a:solidFill>
                  <a:srgbClr val="333399"/>
                </a:solidFill>
              </a:rPr>
              <a:t>rohl</a:t>
            </a:r>
            <a:r>
              <a:rPr lang="cs-CZ" sz="2400" dirty="0">
                <a:solidFill>
                  <a:srgbClr val="333399"/>
                </a:solidFill>
              </a:rPr>
              <a:t>.)</a:t>
            </a:r>
          </a:p>
          <a:p>
            <a:pPr>
              <a:spcBef>
                <a:spcPts val="0"/>
              </a:spcBef>
            </a:pPr>
            <a:r>
              <a:rPr lang="cs-CZ" sz="2400" dirty="0">
                <a:solidFill>
                  <a:srgbClr val="333399"/>
                </a:solidFill>
              </a:rPr>
              <a:t>základní kapitační sazba: 59 Kč na jednoho registrovaného pojištěnce (alespoň 25 ordinačních hodin rozložených do 5 pracovních dnů týdně + alespoň jeden den v týdnu jsou ordinační hodiny prodlouženy nejméně do 18 hodin), jinak 53 Kč.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400" dirty="0">
                <a:solidFill>
                  <a:srgbClr val="333399"/>
                </a:solidFill>
              </a:rPr>
              <a:t>možnost bonifikace (ordinační doba, úspora léčiv, diplom CŽV) </a:t>
            </a:r>
            <a:endParaRPr lang="cs-CZ" sz="2000" b="1" dirty="0">
              <a:solidFill>
                <a:srgbClr val="333399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cs-CZ" sz="2400" b="1" dirty="0">
              <a:solidFill>
                <a:srgbClr val="333399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cs-CZ" sz="2400" b="1" dirty="0">
                <a:solidFill>
                  <a:srgbClr val="333399"/>
                </a:solidFill>
              </a:rPr>
              <a:t>Stomatologové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400" dirty="0">
                <a:solidFill>
                  <a:srgbClr val="333399"/>
                </a:solidFill>
              </a:rPr>
              <a:t>agregovaná úhrada za registrovaného pojištěnce (20 nebo 22 Kč)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400" dirty="0">
                <a:solidFill>
                  <a:srgbClr val="333399"/>
                </a:solidFill>
              </a:rPr>
              <a:t>platba za výkon (zvláštní sazebník, výkony v Kč, ne v bodech)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400" dirty="0">
                <a:solidFill>
                  <a:srgbClr val="333399"/>
                </a:solidFill>
              </a:rPr>
              <a:t>přímé platby (mají definován nadstandard)</a:t>
            </a:r>
            <a:endParaRPr lang="cs-CZ" sz="2400" b="1" dirty="0">
              <a:solidFill>
                <a:srgbClr val="333399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cs-CZ" sz="2400" b="1" dirty="0">
              <a:solidFill>
                <a:srgbClr val="333399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cs-CZ" sz="2400" b="1" dirty="0">
                <a:solidFill>
                  <a:srgbClr val="333399"/>
                </a:solidFill>
              </a:rPr>
              <a:t>Ambulantní specialisté 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400" dirty="0">
                <a:solidFill>
                  <a:srgbClr val="333399"/>
                </a:solidFill>
              </a:rPr>
              <a:t>Platba za výkon (hodnota výkonu v bodech, ne v Kč) 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400" dirty="0">
                <a:solidFill>
                  <a:srgbClr val="333399"/>
                </a:solidFill>
                <a:cs typeface="Arial" pitchFamily="34" charset="0"/>
              </a:rPr>
              <a:t>Úhrada za výkon = součin bodové hodnoty výkonu (uvedena v </a:t>
            </a:r>
            <a:r>
              <a:rPr lang="cs-CZ" sz="2400" dirty="0">
                <a:solidFill>
                  <a:srgbClr val="333399"/>
                </a:solidFill>
                <a:cs typeface="Arial" pitchFamily="34" charset="0"/>
                <a:hlinkClick r:id="rId2"/>
              </a:rPr>
              <a:t>Seznamu zdravotních výkonů</a:t>
            </a:r>
            <a:r>
              <a:rPr lang="cs-CZ" sz="2400" dirty="0">
                <a:solidFill>
                  <a:srgbClr val="333399"/>
                </a:solidFill>
                <a:cs typeface="Arial" pitchFamily="34" charset="0"/>
              </a:rPr>
              <a:t>) a hodnoty bodu v dané specializaci (uvedena v </a:t>
            </a:r>
            <a:r>
              <a:rPr lang="cs-CZ" sz="2400" dirty="0">
                <a:solidFill>
                  <a:srgbClr val="333399"/>
                </a:solidFill>
                <a:cs typeface="Arial" pitchFamily="34" charset="0"/>
                <a:hlinkClick r:id="rId3"/>
              </a:rPr>
              <a:t>Úhradové vyhlášce</a:t>
            </a:r>
            <a:r>
              <a:rPr lang="cs-CZ" sz="2400" dirty="0">
                <a:solidFill>
                  <a:srgbClr val="333399"/>
                </a:solidFill>
                <a:cs typeface="Arial" pitchFamily="34" charset="0"/>
              </a:rPr>
              <a:t>).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400" dirty="0">
                <a:solidFill>
                  <a:srgbClr val="333399"/>
                </a:solidFill>
                <a:cs typeface="Arial" pitchFamily="34" charset="0"/>
              </a:rPr>
              <a:t>Bodové ohodnocení výkonu a hodnota bodu je výsledkem dohodovacího řízení mezi ZP, komorami a profesními sdruženími</a:t>
            </a:r>
            <a:endParaRPr lang="cs-CZ" sz="2400" b="1" dirty="0">
              <a:solidFill>
                <a:srgbClr val="333399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cs-CZ" sz="2400" b="1" dirty="0">
              <a:solidFill>
                <a:srgbClr val="333399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cs-CZ" sz="2400" b="1" dirty="0">
                <a:solidFill>
                  <a:srgbClr val="333399"/>
                </a:solidFill>
              </a:rPr>
              <a:t>Laboratoře a RTG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400" dirty="0">
                <a:solidFill>
                  <a:srgbClr val="333399"/>
                </a:solidFill>
              </a:rPr>
              <a:t>paušální sazba (odhad potřeby financí na základě referenčního období), výjimečně platba za výkon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cs-CZ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66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9A8907D-70F5-445C-8E0F-241471D88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029" y="0"/>
            <a:ext cx="4859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663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>
          <a:xfrm>
            <a:off x="736715" y="186071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cs-CZ" b="1" dirty="0">
                <a:solidFill>
                  <a:srgbClr val="333399"/>
                </a:solidFill>
              </a:rPr>
              <a:t>Formy úhrady: Lůžková péče</a:t>
            </a:r>
            <a:endParaRPr lang="cs-CZ" dirty="0">
              <a:solidFill>
                <a:srgbClr val="333399"/>
              </a:solidFill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58D9084-E990-436E-8EF7-4D76F25B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379" y="1329071"/>
            <a:ext cx="10657906" cy="50737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3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Lůžková péče je financována několika rozdílnými způsoby, dokonce mohou nastat situace, kdy při jedné hospitalizaci připadají v úvahu dva způsoby vykazování</a:t>
            </a:r>
          </a:p>
          <a:p>
            <a:r>
              <a:rPr lang="cs-CZ" sz="23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Platba za zdravotní výkony </a:t>
            </a:r>
            <a:r>
              <a:rPr lang="cs-CZ" sz="23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nebo jejich soubor (tzv. balíček zdravotních výkonů spojených s hospitalizací = soubor výkonů vč. použitých léčiv a materiálů – je smluvně stanoven s pojišťovnou)</a:t>
            </a:r>
          </a:p>
          <a:p>
            <a:r>
              <a:rPr lang="cs-CZ" sz="23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Systém DRG</a:t>
            </a:r>
          </a:p>
          <a:p>
            <a:pPr lvl="1"/>
            <a:r>
              <a:rPr lang="cs-CZ" sz="23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Definování skupin s klinicky a nákladově shodnými případy.</a:t>
            </a:r>
          </a:p>
          <a:p>
            <a:pPr lvl="1"/>
            <a:r>
              <a:rPr lang="cs-CZ" sz="23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Platba za odléčeného pacienta, nikoli za provedené výkony.</a:t>
            </a:r>
          </a:p>
          <a:p>
            <a:r>
              <a:rPr lang="cs-CZ" sz="23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Financování specializované centrové péče – </a:t>
            </a:r>
            <a:r>
              <a:rPr lang="cs-CZ" sz="23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zvlášť jsou propláceny specializované (tzv. centrové) léky</a:t>
            </a:r>
          </a:p>
          <a:p>
            <a:r>
              <a:rPr lang="cs-CZ" sz="23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Platba za lůžkoden </a:t>
            </a:r>
            <a:r>
              <a:rPr lang="cs-CZ" sz="23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– tam, kde není DRG, léčebny, intenzivní lůžková péče</a:t>
            </a:r>
          </a:p>
          <a:p>
            <a:pPr marL="0" indent="0">
              <a:buNone/>
            </a:pPr>
            <a:endParaRPr lang="cs-CZ" sz="2300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0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Mimořádné financování</a:t>
            </a:r>
            <a:r>
              <a:rPr lang="cs-CZ" sz="20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lůžkové péče – do úhrad se promítají výdaje na rekonstrukce, nákup přístrojů, příp. pomoc při oddlužení</a:t>
            </a:r>
            <a:endParaRPr lang="cs-CZ" sz="20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15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DC7F6B0-106F-4455-92B3-1C3696C06B25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000099"/>
                </a:solidFill>
              </a:rPr>
              <a:t>Podrobnější informace o financování a zejména o formách úhrad zdravotní péče naleznou zájemci o tuto problematiku např. v tomto textu:</a:t>
            </a:r>
          </a:p>
          <a:p>
            <a:pPr marL="0" indent="0">
              <a:buNone/>
            </a:pPr>
            <a:endParaRPr lang="cs-CZ" dirty="0">
              <a:solidFill>
                <a:srgbClr val="000099"/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cs-CZ" sz="2400" b="1" dirty="0">
                <a:solidFill>
                  <a:srgbClr val="000099"/>
                </a:solidFill>
              </a:rPr>
              <a:t>Institut pro zdravotní ekonomiku a technology assessment (iHETA). </a:t>
            </a:r>
            <a:r>
              <a:rPr lang="cs-CZ" sz="2400" b="1" i="1" dirty="0">
                <a:solidFill>
                  <a:srgbClr val="000099"/>
                </a:solidFill>
              </a:rPr>
              <a:t>Struktura nákladů v českém zdravotnictví a mechanismy jejich alokace</a:t>
            </a:r>
            <a:r>
              <a:rPr lang="cs-CZ" sz="2400" b="1" dirty="0">
                <a:solidFill>
                  <a:srgbClr val="000099"/>
                </a:solidFill>
              </a:rPr>
              <a:t> [online]. Studie. Prosinec 2019, 28 str. [cit. 2021-03-01]. Dostupné z: </a:t>
            </a:r>
            <a:r>
              <a:rPr lang="cs-CZ" sz="1600" dirty="0">
                <a:hlinkClick r:id="rId2"/>
              </a:rPr>
              <a:t>https://www.politikaspolecnost.cz/wp-content/uploads/2020/01/Struktura-n%C3%A1klad%C5%AF-v-%C4%8Desk%C3%A9m-zdravotnictv%C3%AD-a-mechanismy-jejich-alokace-IPPS.pdf</a:t>
            </a:r>
            <a:endParaRPr lang="cs-CZ" sz="16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305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Nadpis 5"/>
          <p:cNvSpPr>
            <a:spLocks noGrp="1"/>
          </p:cNvSpPr>
          <p:nvPr>
            <p:ph type="ctrTitle"/>
          </p:nvPr>
        </p:nvSpPr>
        <p:spPr>
          <a:xfrm>
            <a:off x="2209800" y="2130426"/>
            <a:ext cx="8062664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6600" b="1" cap="all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Zdravotní pojištění v ČR</a:t>
            </a:r>
          </a:p>
        </p:txBody>
      </p:sp>
    </p:spTree>
    <p:extLst>
      <p:ext uri="{BB962C8B-B14F-4D97-AF65-F5344CB8AC3E}">
        <p14:creationId xmlns:p14="http://schemas.microsoft.com/office/powerpoint/2010/main" val="36245537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b="1" dirty="0">
                <a:solidFill>
                  <a:srgbClr val="333399"/>
                </a:solidFill>
              </a:rPr>
              <a:t>VEŘEJNOPRÁVNÍ POJIŠTĚNÍ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59734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-843642" y="266474"/>
            <a:ext cx="10972800" cy="1143000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333399"/>
                </a:solidFill>
              </a:rPr>
              <a:t>Veřejné zdravotní pojištění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7377" y="1409474"/>
            <a:ext cx="10273393" cy="45259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2400" b="1" dirty="0">
                <a:solidFill>
                  <a:srgbClr val="333399"/>
                </a:solidFill>
              </a:rPr>
              <a:t>Povinné</a:t>
            </a:r>
            <a:r>
              <a:rPr lang="cs-CZ" sz="2400" dirty="0">
                <a:solidFill>
                  <a:srgbClr val="333399"/>
                </a:solidFill>
              </a:rPr>
              <a:t> (dáno zákonem) pro každého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2400" b="1" dirty="0">
                <a:solidFill>
                  <a:srgbClr val="333399"/>
                </a:solidFill>
              </a:rPr>
              <a:t>Garance zdravotní péče</a:t>
            </a:r>
            <a:r>
              <a:rPr lang="cs-CZ" sz="2400" dirty="0">
                <a:solidFill>
                  <a:srgbClr val="333399"/>
                </a:solidFill>
              </a:rPr>
              <a:t> pomocí povinně předplacených služeb.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2400" b="1" dirty="0">
                <a:solidFill>
                  <a:srgbClr val="333399"/>
                </a:solidFill>
              </a:rPr>
              <a:t>Odstranění finančních bariér </a:t>
            </a:r>
            <a:r>
              <a:rPr lang="cs-CZ" sz="2400" dirty="0">
                <a:solidFill>
                  <a:srgbClr val="333399"/>
                </a:solidFill>
              </a:rPr>
              <a:t>v dostupnosti ZP - odděluje poskytování zdravotní péče od schopnosti za ni platit.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2400" dirty="0">
                <a:solidFill>
                  <a:srgbClr val="333399"/>
                </a:solidFill>
              </a:rPr>
              <a:t>Souvisí s pojetím </a:t>
            </a:r>
            <a:r>
              <a:rPr lang="cs-CZ" sz="2400" b="1" dirty="0">
                <a:solidFill>
                  <a:srgbClr val="333399"/>
                </a:solidFill>
              </a:rPr>
              <a:t>úlohy státu </a:t>
            </a:r>
            <a:r>
              <a:rPr lang="cs-CZ" sz="2400" dirty="0">
                <a:solidFill>
                  <a:srgbClr val="333399"/>
                </a:solidFill>
              </a:rPr>
              <a:t>v péči o zdraví  - stát jako garant ekvity v péči o zdraví, (nejen ekonomické) dostupnosti a kvality péče (zdravotní péče jako základní lidské právo).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2400" dirty="0">
                <a:solidFill>
                  <a:srgbClr val="333399"/>
                </a:solidFill>
              </a:rPr>
              <a:t>Základním principem je </a:t>
            </a:r>
            <a:r>
              <a:rPr lang="cs-CZ" sz="2400" b="1" dirty="0">
                <a:solidFill>
                  <a:srgbClr val="333399"/>
                </a:solidFill>
              </a:rPr>
              <a:t>solidarita: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cs-CZ" sz="2400" b="1" dirty="0">
                <a:solidFill>
                  <a:srgbClr val="333399"/>
                </a:solidFill>
              </a:rPr>
              <a:t>příspěvky</a:t>
            </a:r>
            <a:r>
              <a:rPr lang="cs-CZ" sz="2400" dirty="0">
                <a:solidFill>
                  <a:srgbClr val="333399"/>
                </a:solidFill>
              </a:rPr>
              <a:t> na zdravotní péči stanovuje </a:t>
            </a:r>
            <a:r>
              <a:rPr lang="cs-CZ" sz="2400" b="1" dirty="0">
                <a:solidFill>
                  <a:srgbClr val="333399"/>
                </a:solidFill>
              </a:rPr>
              <a:t>podle finančních možností </a:t>
            </a:r>
            <a:r>
              <a:rPr lang="cs-CZ" sz="2400" dirty="0">
                <a:solidFill>
                  <a:srgbClr val="333399"/>
                </a:solidFill>
              </a:rPr>
              <a:t>(procentuální částka  z příjmu, nikoli pevná částka).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cs-CZ" sz="2400" b="1" dirty="0">
                <a:solidFill>
                  <a:srgbClr val="333399"/>
                </a:solidFill>
              </a:rPr>
              <a:t>přerozděluje</a:t>
            </a:r>
            <a:r>
              <a:rPr lang="cs-CZ" sz="2400" dirty="0">
                <a:solidFill>
                  <a:srgbClr val="333399"/>
                </a:solidFill>
              </a:rPr>
              <a:t> shromážděné finance ve prospěch potřebných.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endParaRPr lang="cs-CZ" sz="2000" dirty="0">
              <a:solidFill>
                <a:srgbClr val="333399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cs-CZ" sz="28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263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11628" y="241981"/>
            <a:ext cx="8229600" cy="116062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4000" b="1" dirty="0">
                <a:solidFill>
                  <a:srgbClr val="333399"/>
                </a:solidFill>
              </a:rPr>
              <a:t>Veřejné </a:t>
            </a:r>
            <a:r>
              <a:rPr lang="cs-CZ" sz="4000" b="1" dirty="0" err="1">
                <a:solidFill>
                  <a:srgbClr val="333399"/>
                </a:solidFill>
              </a:rPr>
              <a:t>zdr</a:t>
            </a:r>
            <a:r>
              <a:rPr lang="cs-CZ" sz="4000" b="1" dirty="0">
                <a:solidFill>
                  <a:srgbClr val="333399"/>
                </a:solidFill>
              </a:rPr>
              <a:t>. pojištění - solidarita  </a:t>
            </a:r>
            <a:br>
              <a:rPr lang="cs-CZ" sz="4000" b="1" dirty="0">
                <a:solidFill>
                  <a:srgbClr val="333399"/>
                </a:solidFill>
              </a:rPr>
            </a:br>
            <a:endParaRPr lang="cs-CZ" sz="4000" b="1" dirty="0">
              <a:solidFill>
                <a:srgbClr val="333399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320" y="1134319"/>
            <a:ext cx="10093779" cy="520860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800" dirty="0">
                <a:solidFill>
                  <a:srgbClr val="333399"/>
                </a:solidFill>
              </a:rPr>
              <a:t>Nemoc je dnes velmi nákladné riziko a solidarita ve financování ZP je nezbytná pro její zajištění všem obyvatelům.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2800" dirty="0">
              <a:solidFill>
                <a:srgbClr val="333399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800" dirty="0">
                <a:solidFill>
                  <a:srgbClr val="333399"/>
                </a:solidFill>
              </a:rPr>
              <a:t>Solidarita v rámci </a:t>
            </a:r>
            <a:r>
              <a:rPr lang="cs-CZ" sz="2800" dirty="0" err="1">
                <a:solidFill>
                  <a:srgbClr val="333399"/>
                </a:solidFill>
              </a:rPr>
              <a:t>zdr</a:t>
            </a:r>
            <a:r>
              <a:rPr lang="cs-CZ" sz="2800" dirty="0">
                <a:solidFill>
                  <a:srgbClr val="333399"/>
                </a:solidFill>
              </a:rPr>
              <a:t>. pojištění je mnohorozměrná. Jde o solidaritu:</a:t>
            </a:r>
          </a:p>
          <a:p>
            <a:pPr eaLnBrk="1" hangingPunct="1">
              <a:lnSpc>
                <a:spcPct val="110000"/>
              </a:lnSpc>
            </a:pPr>
            <a:r>
              <a:rPr lang="cs-CZ" sz="2800" dirty="0">
                <a:solidFill>
                  <a:srgbClr val="333399"/>
                </a:solidFill>
              </a:rPr>
              <a:t>bohatých s chudými </a:t>
            </a:r>
          </a:p>
          <a:p>
            <a:pPr eaLnBrk="1" hangingPunct="1">
              <a:lnSpc>
                <a:spcPct val="110000"/>
              </a:lnSpc>
            </a:pPr>
            <a:r>
              <a:rPr lang="cs-CZ" sz="2800" dirty="0">
                <a:solidFill>
                  <a:srgbClr val="333399"/>
                </a:solidFill>
              </a:rPr>
              <a:t>zdravých s nemocnými </a:t>
            </a:r>
          </a:p>
          <a:p>
            <a:pPr eaLnBrk="1" hangingPunct="1">
              <a:lnSpc>
                <a:spcPct val="110000"/>
              </a:lnSpc>
            </a:pPr>
            <a:r>
              <a:rPr lang="cs-CZ" sz="2800" dirty="0">
                <a:solidFill>
                  <a:srgbClr val="333399"/>
                </a:solidFill>
              </a:rPr>
              <a:t>mladých se staršími </a:t>
            </a:r>
          </a:p>
          <a:p>
            <a:pPr eaLnBrk="1" hangingPunct="1">
              <a:lnSpc>
                <a:spcPct val="110000"/>
              </a:lnSpc>
            </a:pPr>
            <a:r>
              <a:rPr lang="cs-CZ" sz="2800" dirty="0">
                <a:solidFill>
                  <a:srgbClr val="333399"/>
                </a:solidFill>
              </a:rPr>
              <a:t>jedinců s rodinami </a:t>
            </a:r>
          </a:p>
          <a:p>
            <a:pPr eaLnBrk="1" hangingPunct="1">
              <a:lnSpc>
                <a:spcPct val="110000"/>
              </a:lnSpc>
            </a:pPr>
            <a:r>
              <a:rPr lang="cs-CZ" sz="2800" dirty="0">
                <a:solidFill>
                  <a:srgbClr val="333399"/>
                </a:solidFill>
              </a:rPr>
              <a:t>ekonomicky aktivních s ekonomicky neaktivními</a:t>
            </a:r>
          </a:p>
          <a:p>
            <a:pPr eaLnBrk="1" hangingPunct="1">
              <a:lnSpc>
                <a:spcPct val="110000"/>
              </a:lnSpc>
            </a:pPr>
            <a:r>
              <a:rPr lang="cs-CZ" sz="2800" dirty="0">
                <a:solidFill>
                  <a:srgbClr val="333399"/>
                </a:solidFill>
              </a:rPr>
              <a:t>mužů se ženami</a:t>
            </a:r>
          </a:p>
          <a:p>
            <a:pPr marL="0" indent="0">
              <a:lnSpc>
                <a:spcPct val="90000"/>
              </a:lnSpc>
              <a:buNone/>
            </a:pPr>
            <a:endParaRPr lang="cs-CZ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8848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>
                <a:solidFill>
                  <a:srgbClr val="000099"/>
                </a:solidFill>
              </a:rPr>
              <a:t>Veřejné zdravotní pojištění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4" y="1594531"/>
            <a:ext cx="10458222" cy="4525962"/>
          </a:xfrm>
        </p:spPr>
        <p:txBody>
          <a:bodyPr/>
          <a:lstStyle/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r>
              <a:rPr lang="cs-CZ" dirty="0">
                <a:solidFill>
                  <a:srgbClr val="333399"/>
                </a:solidFill>
              </a:rPr>
              <a:t>V ČR zavedeno </a:t>
            </a:r>
            <a:r>
              <a:rPr lang="cs-CZ" b="1" dirty="0">
                <a:solidFill>
                  <a:srgbClr val="333399"/>
                </a:solidFill>
              </a:rPr>
              <a:t>v roce 1992</a:t>
            </a:r>
            <a:endParaRPr lang="cs-CZ" dirty="0">
              <a:solidFill>
                <a:srgbClr val="333399"/>
              </a:solidFill>
            </a:endParaRPr>
          </a:p>
          <a:p>
            <a:pPr eaLnBrk="1" hangingPunct="1">
              <a:defRPr/>
            </a:pPr>
            <a:r>
              <a:rPr lang="cs-CZ" dirty="0">
                <a:solidFill>
                  <a:srgbClr val="333399"/>
                </a:solidFill>
              </a:rPr>
              <a:t>Na počátku 90. let velký počet zdravotních pojišťoven (až 27)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333399"/>
                </a:solidFill>
              </a:rPr>
              <a:t>V současnosti je v ČR </a:t>
            </a:r>
            <a:r>
              <a:rPr lang="cs-CZ" b="1" dirty="0">
                <a:solidFill>
                  <a:srgbClr val="333399"/>
                </a:solidFill>
              </a:rPr>
              <a:t>7 zdravotních pojišťoven</a:t>
            </a:r>
          </a:p>
          <a:p>
            <a:pPr eaLnBrk="1" hangingPunct="1">
              <a:defRPr/>
            </a:pPr>
            <a:endParaRPr lang="cs-CZ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4514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06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b="1" dirty="0">
                <a:solidFill>
                  <a:srgbClr val="000099"/>
                </a:solidFill>
              </a:rPr>
              <a:t>Zdravotní pojišťovny v ČR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891" y="1398586"/>
            <a:ext cx="10597016" cy="5184775"/>
          </a:xfrm>
        </p:spPr>
        <p:txBody>
          <a:bodyPr/>
          <a:lstStyle/>
          <a:p>
            <a:pPr marL="342900" lvl="1" indent="-342900">
              <a:spcBef>
                <a:spcPts val="0"/>
              </a:spcBef>
              <a:buFont typeface="Arial" charset="0"/>
              <a:buChar char="•"/>
              <a:defRPr/>
            </a:pPr>
            <a:r>
              <a:rPr lang="cs-CZ" b="1" dirty="0">
                <a:solidFill>
                  <a:srgbClr val="333399"/>
                </a:solidFill>
              </a:rPr>
              <a:t>veřejnoprávní neziskové organizace</a:t>
            </a:r>
          </a:p>
          <a:p>
            <a:pPr marL="342900" lvl="1" indent="-342900">
              <a:spcBef>
                <a:spcPts val="0"/>
              </a:spcBef>
              <a:buFont typeface="Arial" charset="0"/>
              <a:buChar char="•"/>
              <a:defRPr/>
            </a:pPr>
            <a:r>
              <a:rPr lang="en-GB" b="1" dirty="0">
                <a:solidFill>
                  <a:srgbClr val="333399"/>
                </a:solidFill>
              </a:rPr>
              <a:t>mají za </a:t>
            </a:r>
            <a:r>
              <a:rPr lang="en-GB" b="1" dirty="0" err="1">
                <a:solidFill>
                  <a:srgbClr val="333399"/>
                </a:solidFill>
              </a:rPr>
              <a:t>úkol</a:t>
            </a:r>
            <a:r>
              <a:rPr lang="cs-CZ" b="1" dirty="0">
                <a:solidFill>
                  <a:srgbClr val="333399"/>
                </a:solidFill>
              </a:rPr>
              <a:t>:</a:t>
            </a:r>
          </a:p>
          <a:p>
            <a:pPr marL="857250" lvl="2" indent="-457200">
              <a:spcBef>
                <a:spcPts val="0"/>
              </a:spcBef>
              <a:buFont typeface="+mj-lt"/>
              <a:buAutoNum type="alphaLcParenR"/>
              <a:defRPr/>
            </a:pPr>
            <a:r>
              <a:rPr lang="en-GB" sz="2800" dirty="0">
                <a:solidFill>
                  <a:srgbClr val="333399"/>
                </a:solidFill>
              </a:rPr>
              <a:t>vybírat zdravotní pojištění v zákonem stanovené výši </a:t>
            </a:r>
            <a:endParaRPr lang="cs-CZ" sz="2800" dirty="0">
              <a:solidFill>
                <a:srgbClr val="333399"/>
              </a:solidFill>
            </a:endParaRPr>
          </a:p>
          <a:p>
            <a:pPr marL="857250" lvl="2" indent="-457200">
              <a:spcBef>
                <a:spcPts val="0"/>
              </a:spcBef>
              <a:buFont typeface="+mj-lt"/>
              <a:buAutoNum type="alphaLcParenR"/>
              <a:defRPr/>
            </a:pPr>
            <a:r>
              <a:rPr lang="en-GB" sz="2800" dirty="0">
                <a:solidFill>
                  <a:srgbClr val="333399"/>
                </a:solidFill>
              </a:rPr>
              <a:t>a zajišťovat za vybrané prostředky úhrady zdravotní péče tak, aby vybrané pojistné bylo vynakládáno </a:t>
            </a:r>
            <a:r>
              <a:rPr lang="en-GB" sz="2800" dirty="0" err="1">
                <a:solidFill>
                  <a:srgbClr val="333399"/>
                </a:solidFill>
              </a:rPr>
              <a:t>účelně</a:t>
            </a:r>
            <a:r>
              <a:rPr lang="en-GB" sz="2800" dirty="0">
                <a:solidFill>
                  <a:srgbClr val="333399"/>
                </a:solidFill>
              </a:rPr>
              <a:t> a</a:t>
            </a:r>
            <a:r>
              <a:rPr lang="cs-CZ" sz="2800" dirty="0">
                <a:solidFill>
                  <a:srgbClr val="333399"/>
                </a:solidFill>
              </a:rPr>
              <a:t> e</a:t>
            </a:r>
            <a:r>
              <a:rPr lang="en-GB" sz="2800" dirty="0" err="1">
                <a:solidFill>
                  <a:srgbClr val="333399"/>
                </a:solidFill>
              </a:rPr>
              <a:t>fektivně</a:t>
            </a:r>
            <a:r>
              <a:rPr lang="cs-CZ" sz="2800" dirty="0">
                <a:solidFill>
                  <a:srgbClr val="333399"/>
                </a:solidFill>
              </a:rPr>
              <a:t>:</a:t>
            </a:r>
            <a:endParaRPr lang="en-GB" sz="2800" dirty="0">
              <a:solidFill>
                <a:srgbClr val="333399"/>
              </a:solidFill>
            </a:endParaRPr>
          </a:p>
          <a:p>
            <a:pPr lvl="2">
              <a:spcBef>
                <a:spcPts val="0"/>
              </a:spcBef>
              <a:defRPr/>
            </a:pPr>
            <a:r>
              <a:rPr lang="cs-CZ" sz="2800" dirty="0">
                <a:solidFill>
                  <a:srgbClr val="333399"/>
                </a:solidFill>
                <a:cs typeface="Arial" charset="0"/>
              </a:rPr>
              <a:t>uzavření/neuzavření smlouvy se zdravotnickým zařízením = nástroj pro vytváření sítě zdravotnických zařízení, </a:t>
            </a:r>
            <a:r>
              <a:rPr lang="cs-CZ" sz="2800" b="1" dirty="0">
                <a:solidFill>
                  <a:srgbClr val="333399"/>
                </a:solidFill>
                <a:cs typeface="Arial" charset="0"/>
              </a:rPr>
              <a:t>zajišťování návaznosti, dostupnosti a kvality zdravotní péče</a:t>
            </a:r>
          </a:p>
          <a:p>
            <a:pPr lvl="2">
              <a:spcBef>
                <a:spcPts val="0"/>
              </a:spcBef>
              <a:defRPr/>
            </a:pPr>
            <a:r>
              <a:rPr lang="cs-CZ" sz="2800" dirty="0">
                <a:solidFill>
                  <a:srgbClr val="333399"/>
                </a:solidFill>
                <a:cs typeface="Arial" charset="0"/>
              </a:rPr>
              <a:t>spoluurčují </a:t>
            </a:r>
            <a:r>
              <a:rPr lang="cs-CZ" sz="2800" b="1" dirty="0">
                <a:solidFill>
                  <a:srgbClr val="333399"/>
                </a:solidFill>
                <a:cs typeface="Arial" charset="0"/>
              </a:rPr>
              <a:t>výši a formu úhrad</a:t>
            </a:r>
            <a:r>
              <a:rPr lang="cs-CZ" sz="2800" dirty="0">
                <a:solidFill>
                  <a:srgbClr val="333399"/>
                </a:solidFill>
                <a:cs typeface="Arial" charset="0"/>
              </a:rPr>
              <a:t> v dohodovacím řízení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cs-CZ" sz="2000" dirty="0">
              <a:solidFill>
                <a:srgbClr val="33339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1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Nadpis 5"/>
          <p:cNvSpPr>
            <a:spLocks noGrp="1"/>
          </p:cNvSpPr>
          <p:nvPr>
            <p:ph type="ctrTitle"/>
          </p:nvPr>
        </p:nvSpPr>
        <p:spPr>
          <a:xfrm>
            <a:off x="2209799" y="2130426"/>
            <a:ext cx="8534399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6600" b="1" cap="all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Trh v péči o zdraví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22947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06437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>
                <a:solidFill>
                  <a:srgbClr val="333399"/>
                </a:solidFill>
              </a:rPr>
              <a:t>Výběr zdravotní pojišťovny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4091" y="1353546"/>
            <a:ext cx="10616293" cy="5368608"/>
          </a:xfrm>
        </p:spPr>
        <p:txBody>
          <a:bodyPr/>
          <a:lstStyle/>
          <a:p>
            <a:pPr marL="0" indent="-206375">
              <a:lnSpc>
                <a:spcPct val="87000"/>
              </a:lnSpc>
              <a:buSzPct val="45000"/>
              <a:buNone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r>
              <a:rPr lang="en-GB" sz="2800" b="1" dirty="0">
                <a:solidFill>
                  <a:srgbClr val="333399"/>
                </a:solidFill>
              </a:rPr>
              <a:t>Volba zdravotní pojišťovny</a:t>
            </a:r>
          </a:p>
          <a:p>
            <a:pPr marL="534988" lvl="1" indent="-342900">
              <a:lnSpc>
                <a:spcPct val="87000"/>
              </a:lnSpc>
              <a:buSzPct val="45000"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r>
              <a:rPr lang="en-GB" sz="2400" dirty="0">
                <a:solidFill>
                  <a:srgbClr val="333399"/>
                </a:solidFill>
              </a:rPr>
              <a:t>výběr z</a:t>
            </a:r>
            <a:r>
              <a:rPr lang="cs-CZ" sz="2400" dirty="0">
                <a:solidFill>
                  <a:srgbClr val="333399"/>
                </a:solidFill>
              </a:rPr>
              <a:t>e</a:t>
            </a:r>
            <a:r>
              <a:rPr lang="en-GB" sz="2400" dirty="0">
                <a:solidFill>
                  <a:srgbClr val="333399"/>
                </a:solidFill>
              </a:rPr>
              <a:t> </a:t>
            </a:r>
            <a:r>
              <a:rPr lang="cs-CZ" sz="2400" dirty="0">
                <a:solidFill>
                  <a:srgbClr val="333399"/>
                </a:solidFill>
              </a:rPr>
              <a:t>7</a:t>
            </a:r>
            <a:r>
              <a:rPr lang="cs-CZ" sz="2400" dirty="0">
                <a:solidFill>
                  <a:srgbClr val="333399"/>
                </a:solidFill>
                <a:cs typeface="Times New Roman" pitchFamily="18" charset="0"/>
              </a:rPr>
              <a:t> </a:t>
            </a:r>
            <a:r>
              <a:rPr lang="en-GB" sz="2400" dirty="0">
                <a:solidFill>
                  <a:srgbClr val="333399"/>
                </a:solidFill>
              </a:rPr>
              <a:t>zdravotních pojišťoven </a:t>
            </a:r>
            <a:endParaRPr lang="cs-CZ" sz="2400" dirty="0">
              <a:solidFill>
                <a:srgbClr val="333399"/>
              </a:solidFill>
            </a:endParaRPr>
          </a:p>
          <a:p>
            <a:pPr marL="534988" lvl="1" indent="-342900">
              <a:lnSpc>
                <a:spcPct val="87000"/>
              </a:lnSpc>
              <a:buSzPct val="45000"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r>
              <a:rPr lang="en-GB" sz="2400" dirty="0">
                <a:solidFill>
                  <a:srgbClr val="333399"/>
                </a:solidFill>
              </a:rPr>
              <a:t>novorozenec se stává automaticky pojištěncem té zdravotní pojišťovny, u</a:t>
            </a:r>
            <a:r>
              <a:rPr lang="cs-CZ" sz="2400" dirty="0">
                <a:solidFill>
                  <a:srgbClr val="333399"/>
                </a:solidFill>
              </a:rPr>
              <a:t> </a:t>
            </a:r>
            <a:r>
              <a:rPr lang="en-GB" sz="2400" dirty="0" err="1">
                <a:solidFill>
                  <a:srgbClr val="333399"/>
                </a:solidFill>
              </a:rPr>
              <a:t>níž</a:t>
            </a:r>
            <a:r>
              <a:rPr lang="en-GB" sz="2400" dirty="0">
                <a:solidFill>
                  <a:srgbClr val="333399"/>
                </a:solidFill>
              </a:rPr>
              <a:t> je pojištěna jeho matka</a:t>
            </a:r>
          </a:p>
          <a:p>
            <a:pPr marL="0" indent="-206375">
              <a:lnSpc>
                <a:spcPct val="87000"/>
              </a:lnSpc>
              <a:buSzPct val="45000"/>
              <a:buNone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endParaRPr lang="cs-CZ" sz="2800" b="1" dirty="0">
              <a:solidFill>
                <a:srgbClr val="333399"/>
              </a:solidFill>
            </a:endParaRPr>
          </a:p>
          <a:p>
            <a:pPr marL="0" indent="-206375">
              <a:lnSpc>
                <a:spcPct val="87000"/>
              </a:lnSpc>
              <a:buSzPct val="45000"/>
              <a:buNone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r>
              <a:rPr lang="en-GB" sz="2800" b="1" dirty="0">
                <a:solidFill>
                  <a:srgbClr val="333399"/>
                </a:solidFill>
              </a:rPr>
              <a:t>Změna zdravotní pojišťovny</a:t>
            </a:r>
          </a:p>
          <a:p>
            <a:pPr marL="534988" lvl="1" indent="-342900">
              <a:lnSpc>
                <a:spcPct val="87000"/>
              </a:lnSpc>
              <a:buSzPct val="45000"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r>
              <a:rPr lang="en-GB" sz="2400" dirty="0">
                <a:solidFill>
                  <a:srgbClr val="333399"/>
                </a:solidFill>
              </a:rPr>
              <a:t>ze zákona </a:t>
            </a:r>
            <a:r>
              <a:rPr lang="cs-CZ" sz="2400" dirty="0">
                <a:solidFill>
                  <a:srgbClr val="333399"/>
                </a:solidFill>
              </a:rPr>
              <a:t>lze </a:t>
            </a:r>
            <a:r>
              <a:rPr lang="en-GB" sz="2400" dirty="0">
                <a:solidFill>
                  <a:srgbClr val="333399"/>
                </a:solidFill>
              </a:rPr>
              <a:t>1x za 12 </a:t>
            </a:r>
            <a:r>
              <a:rPr lang="en-GB" sz="2400" dirty="0" err="1">
                <a:solidFill>
                  <a:srgbClr val="333399"/>
                </a:solidFill>
              </a:rPr>
              <a:t>měsíců</a:t>
            </a:r>
            <a:r>
              <a:rPr lang="cs-CZ" sz="2400" dirty="0">
                <a:solidFill>
                  <a:srgbClr val="333399"/>
                </a:solidFill>
              </a:rPr>
              <a:t>, </a:t>
            </a:r>
            <a:r>
              <a:rPr lang="pl-PL" sz="2400" dirty="0">
                <a:solidFill>
                  <a:srgbClr val="000099"/>
                </a:solidFill>
              </a:rPr>
              <a:t>a to vždy jen k 1. dni kalendářního pololetí (1.1. nebo 1. 7.)</a:t>
            </a:r>
            <a:endParaRPr lang="cs-CZ" sz="2400" dirty="0">
              <a:solidFill>
                <a:srgbClr val="000099"/>
              </a:solidFill>
            </a:endParaRPr>
          </a:p>
          <a:p>
            <a:pPr marL="534988" lvl="1" indent="-342900">
              <a:lnSpc>
                <a:spcPct val="87000"/>
              </a:lnSpc>
              <a:buSzPct val="45000"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endParaRPr lang="cs-CZ" b="1" dirty="0">
              <a:solidFill>
                <a:srgbClr val="333399"/>
              </a:solidFill>
            </a:endParaRPr>
          </a:p>
          <a:p>
            <a:pPr marL="0" indent="-206375">
              <a:lnSpc>
                <a:spcPct val="87000"/>
              </a:lnSpc>
              <a:buSzPct val="45000"/>
              <a:buNone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r>
              <a:rPr lang="cs-CZ" sz="2800" b="1" dirty="0">
                <a:solidFill>
                  <a:srgbClr val="333399"/>
                </a:solidFill>
              </a:rPr>
              <a:t>K</a:t>
            </a:r>
            <a:r>
              <a:rPr lang="en-GB" sz="2800" b="1" dirty="0">
                <a:solidFill>
                  <a:srgbClr val="333399"/>
                </a:solidFill>
              </a:rPr>
              <a:t>ritéri</a:t>
            </a:r>
            <a:r>
              <a:rPr lang="cs-CZ" sz="2800" b="1" dirty="0">
                <a:solidFill>
                  <a:srgbClr val="333399"/>
                </a:solidFill>
              </a:rPr>
              <a:t>a</a:t>
            </a:r>
            <a:endParaRPr lang="en-GB" sz="2800" b="1" dirty="0">
              <a:solidFill>
                <a:srgbClr val="333399"/>
              </a:solidFill>
            </a:endParaRPr>
          </a:p>
          <a:p>
            <a:pPr marL="534988" lvl="1" indent="-342900">
              <a:lnSpc>
                <a:spcPct val="87000"/>
              </a:lnSpc>
              <a:buSzPct val="45000"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r>
              <a:rPr lang="en-GB" sz="2400" dirty="0">
                <a:solidFill>
                  <a:srgbClr val="333399"/>
                </a:solidFill>
              </a:rPr>
              <a:t>dostupnost smluvní lékařské péče pojišťovny </a:t>
            </a:r>
            <a:endParaRPr lang="cs-CZ" sz="2400" dirty="0">
              <a:solidFill>
                <a:srgbClr val="333399"/>
              </a:solidFill>
            </a:endParaRPr>
          </a:p>
          <a:p>
            <a:pPr marL="534988" lvl="1" indent="-342900">
              <a:lnSpc>
                <a:spcPct val="87000"/>
              </a:lnSpc>
              <a:buSzPct val="45000"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r>
              <a:rPr lang="en-GB" sz="2400" dirty="0">
                <a:solidFill>
                  <a:srgbClr val="333399"/>
                </a:solidFill>
              </a:rPr>
              <a:t>praktická využitelnost nabízených výhod </a:t>
            </a:r>
            <a:r>
              <a:rPr lang="cs-CZ" sz="2400" dirty="0">
                <a:solidFill>
                  <a:srgbClr val="333399"/>
                </a:solidFill>
              </a:rPr>
              <a:t>z fondu prevence</a:t>
            </a:r>
            <a:endParaRPr lang="cs-CZ" sz="2400" dirty="0">
              <a:solidFill>
                <a:srgbClr val="33339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4402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476250"/>
            <a:ext cx="8229600" cy="7064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4000" b="1" dirty="0">
                <a:solidFill>
                  <a:srgbClr val="333399"/>
                </a:solidFill>
              </a:rPr>
              <a:t>Zdravotní pojišťovny a počet jejich pojištěnců v r. 2020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0102" y="1844824"/>
            <a:ext cx="10559845" cy="4680520"/>
          </a:xfrm>
        </p:spPr>
        <p:txBody>
          <a:bodyPr/>
          <a:lstStyle/>
          <a:p>
            <a:pPr marL="342900" lvl="1" indent="-342900">
              <a:spcBef>
                <a:spcPts val="1800"/>
              </a:spcBef>
              <a:buFont typeface="Arial" charset="0"/>
              <a:buChar char="•"/>
            </a:pPr>
            <a:r>
              <a:rPr lang="cs-CZ" sz="2000" dirty="0">
                <a:solidFill>
                  <a:srgbClr val="333399"/>
                </a:solidFill>
                <a:cs typeface="Arial" charset="0"/>
              </a:rPr>
              <a:t>Česká průmyslová zdravotní pojišťovna: 	</a:t>
            </a:r>
            <a:r>
              <a:rPr lang="cs-CZ" sz="2000" b="1" dirty="0">
                <a:solidFill>
                  <a:srgbClr val="333399"/>
                </a:solidFill>
                <a:cs typeface="Arial" charset="0"/>
              </a:rPr>
              <a:t>1,27 mil.    (11,6 %)</a:t>
            </a:r>
          </a:p>
          <a:p>
            <a:pPr marL="342900" lvl="1" indent="-342900">
              <a:spcBef>
                <a:spcPts val="0"/>
              </a:spcBef>
              <a:buFont typeface="Arial" charset="0"/>
              <a:buChar char="•"/>
            </a:pPr>
            <a:endParaRPr lang="cs-CZ" sz="2000" dirty="0">
              <a:solidFill>
                <a:srgbClr val="333399"/>
              </a:solidFill>
              <a:cs typeface="Arial" charset="0"/>
            </a:endParaRPr>
          </a:p>
          <a:p>
            <a:pPr marL="342900" lvl="1" indent="-342900">
              <a:spcBef>
                <a:spcPts val="0"/>
              </a:spcBef>
              <a:buFont typeface="Arial" charset="0"/>
              <a:buChar char="•"/>
            </a:pPr>
            <a:r>
              <a:rPr lang="cs-CZ" sz="2000" dirty="0">
                <a:solidFill>
                  <a:srgbClr val="333399"/>
                </a:solidFill>
                <a:cs typeface="Arial" charset="0"/>
              </a:rPr>
              <a:t>Oborová zdr. pojišťovna zaměstnanců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cs-CZ" sz="2000" dirty="0">
                <a:solidFill>
                  <a:srgbClr val="333399"/>
                </a:solidFill>
                <a:cs typeface="Arial" charset="0"/>
              </a:rPr>
              <a:t>     bank, pojišťoven a stavebnictví: 		 736 tis.	      (7,1 %)	</a:t>
            </a:r>
          </a:p>
          <a:p>
            <a:pPr marL="342900" lvl="1" indent="-342900">
              <a:spcBef>
                <a:spcPts val="1800"/>
              </a:spcBef>
              <a:buFont typeface="Arial" charset="0"/>
              <a:buChar char="•"/>
            </a:pPr>
            <a:r>
              <a:rPr lang="cs-CZ" sz="2000" dirty="0">
                <a:solidFill>
                  <a:srgbClr val="333399"/>
                </a:solidFill>
                <a:cs typeface="Arial" charset="0"/>
              </a:rPr>
              <a:t>Revírní bratrská pokladna: 			</a:t>
            </a:r>
            <a:r>
              <a:rPr lang="cs-CZ" sz="2000">
                <a:solidFill>
                  <a:srgbClr val="333399"/>
                </a:solidFill>
                <a:cs typeface="Arial" charset="0"/>
              </a:rPr>
              <a:t> 427 </a:t>
            </a:r>
            <a:r>
              <a:rPr lang="cs-CZ" sz="2000" dirty="0">
                <a:solidFill>
                  <a:srgbClr val="333399"/>
                </a:solidFill>
                <a:cs typeface="Arial" charset="0"/>
              </a:rPr>
              <a:t>tis.	      (4,1 %)</a:t>
            </a:r>
          </a:p>
          <a:p>
            <a:pPr marL="342900" lvl="1" indent="-342900">
              <a:spcBef>
                <a:spcPts val="1800"/>
              </a:spcBef>
              <a:buFont typeface="Arial" charset="0"/>
              <a:buChar char="•"/>
            </a:pPr>
            <a:r>
              <a:rPr lang="cs-CZ" sz="2000" dirty="0">
                <a:solidFill>
                  <a:srgbClr val="333399"/>
                </a:solidFill>
                <a:cs typeface="Arial" charset="0"/>
              </a:rPr>
              <a:t>Vojenská zdravotní pojišťovna:		 698 tis.      (6,8 %)</a:t>
            </a:r>
          </a:p>
          <a:p>
            <a:pPr marL="342900" lvl="1" indent="-342900">
              <a:spcBef>
                <a:spcPts val="1800"/>
              </a:spcBef>
              <a:buFont typeface="Arial" charset="0"/>
              <a:buChar char="•"/>
            </a:pPr>
            <a:r>
              <a:rPr lang="cs-CZ" sz="2000" dirty="0">
                <a:solidFill>
                  <a:srgbClr val="333399"/>
                </a:solidFill>
                <a:cs typeface="Arial" charset="0"/>
              </a:rPr>
              <a:t>Všeobecná zdravotní pojišťovna:		</a:t>
            </a:r>
            <a:r>
              <a:rPr lang="cs-CZ" sz="2000" b="1" dirty="0">
                <a:solidFill>
                  <a:srgbClr val="333399"/>
                </a:solidFill>
                <a:cs typeface="Arial" charset="0"/>
              </a:rPr>
              <a:t>5,94 mil.    (57,0 %)	</a:t>
            </a:r>
            <a:r>
              <a:rPr lang="cs-CZ" sz="2000" dirty="0">
                <a:solidFill>
                  <a:srgbClr val="333399"/>
                </a:solidFill>
                <a:cs typeface="Arial" charset="0"/>
              </a:rPr>
              <a:t>          </a:t>
            </a:r>
          </a:p>
          <a:p>
            <a:pPr marL="342900" lvl="1" indent="-342900">
              <a:spcBef>
                <a:spcPts val="1800"/>
              </a:spcBef>
              <a:buFont typeface="Arial" charset="0"/>
              <a:buChar char="•"/>
            </a:pPr>
            <a:r>
              <a:rPr lang="cs-CZ" sz="2000" dirty="0">
                <a:solidFill>
                  <a:srgbClr val="333399"/>
                </a:solidFill>
                <a:cs typeface="Arial" charset="0"/>
              </a:rPr>
              <a:t>Zaměstnanecká pojišťovna Škoda:		 145 tis.       (1,3 %)</a:t>
            </a:r>
          </a:p>
          <a:p>
            <a:pPr marL="342900" lvl="1" indent="-342900">
              <a:spcBef>
                <a:spcPts val="1800"/>
              </a:spcBef>
              <a:buFont typeface="Arial" charset="0"/>
              <a:buChar char="•"/>
            </a:pPr>
            <a:r>
              <a:rPr lang="cs-CZ" sz="2000" dirty="0">
                <a:solidFill>
                  <a:srgbClr val="333399"/>
                </a:solidFill>
                <a:cs typeface="Arial" charset="0"/>
              </a:rPr>
              <a:t>Zdr. pojišťovna Ministerstva vnitra:             	</a:t>
            </a:r>
            <a:r>
              <a:rPr lang="cs-CZ" sz="2000" b="1" dirty="0">
                <a:solidFill>
                  <a:srgbClr val="333399"/>
                </a:solidFill>
                <a:cs typeface="Arial" charset="0"/>
              </a:rPr>
              <a:t>1,33 mil.     (12,1 %)</a:t>
            </a:r>
          </a:p>
        </p:txBody>
      </p:sp>
    </p:spTree>
    <p:extLst>
      <p:ext uri="{BB962C8B-B14F-4D97-AF65-F5344CB8AC3E}">
        <p14:creationId xmlns:p14="http://schemas.microsoft.com/office/powerpoint/2010/main" val="7576287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C51962F-3682-484B-AD16-1E2060916C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Práva a povinnosti pojištěnce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E1514C0-366E-4422-89D5-22447CF92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0252"/>
            <a:ext cx="9144000" cy="1655762"/>
          </a:xfrm>
        </p:spPr>
        <p:txBody>
          <a:bodyPr/>
          <a:lstStyle/>
          <a:p>
            <a:r>
              <a:rPr lang="cs-CZ" sz="1800" b="0" i="0" dirty="0">
                <a:effectLst/>
                <a:latin typeface="Slabo 27px"/>
                <a:hlinkClick r:id="rId2"/>
              </a:rPr>
              <a:t>Zákon č. 48/1997 Sb. </a:t>
            </a:r>
            <a:r>
              <a:rPr lang="cs-CZ" sz="1800" b="0" i="1" dirty="0">
                <a:effectLst/>
                <a:hlinkClick r:id="rId2"/>
              </a:rPr>
              <a:t>Zákon o veřejném zdravotním pojištění a o změně a doplnění některých souvisejících zákonů</a:t>
            </a:r>
            <a:endParaRPr lang="cs-CZ" sz="1800" b="0" i="0" dirty="0">
              <a:effectLst/>
              <a:latin typeface="Slabo 27px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0678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8908" y="661308"/>
            <a:ext cx="10972800" cy="677634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cs-CZ" b="1" dirty="0">
                <a:solidFill>
                  <a:srgbClr val="000099"/>
                </a:solidFill>
              </a:rPr>
              <a:t>Práva pojištěnců</a:t>
            </a:r>
            <a:br>
              <a:rPr lang="cs-CZ" b="1" dirty="0">
                <a:solidFill>
                  <a:srgbClr val="000099"/>
                </a:solidFill>
              </a:rPr>
            </a:br>
            <a:endParaRPr lang="cs-CZ" b="1" dirty="0">
              <a:solidFill>
                <a:srgbClr val="000099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599" y="1417639"/>
            <a:ext cx="11081657" cy="5064804"/>
          </a:xfrm>
        </p:spPr>
        <p:txBody>
          <a:bodyPr/>
          <a:lstStyle/>
          <a:p>
            <a:pPr eaLnBrk="1" hangingPunct="1"/>
            <a:r>
              <a:rPr lang="cs-CZ" sz="2200" b="1" dirty="0">
                <a:solidFill>
                  <a:srgbClr val="333399"/>
                </a:solidFill>
              </a:rPr>
              <a:t>na výběr zdravotní pojišťovny</a:t>
            </a:r>
            <a:r>
              <a:rPr lang="cs-CZ" sz="2200" dirty="0">
                <a:solidFill>
                  <a:srgbClr val="333399"/>
                </a:solidFill>
              </a:rPr>
              <a:t>. </a:t>
            </a:r>
          </a:p>
          <a:p>
            <a:pPr eaLnBrk="1" hangingPunct="1"/>
            <a:r>
              <a:rPr lang="cs-CZ" sz="2200" b="1" dirty="0">
                <a:solidFill>
                  <a:srgbClr val="333399"/>
                </a:solidFill>
              </a:rPr>
              <a:t>na výběr poskytovatele zdravotních služeb</a:t>
            </a:r>
            <a:r>
              <a:rPr lang="cs-CZ" sz="2200" dirty="0">
                <a:solidFill>
                  <a:srgbClr val="333399"/>
                </a:solidFill>
              </a:rPr>
              <a:t>, a na výběr </a:t>
            </a:r>
            <a:r>
              <a:rPr lang="cs-CZ" sz="2200" b="1" dirty="0">
                <a:solidFill>
                  <a:srgbClr val="333399"/>
                </a:solidFill>
              </a:rPr>
              <a:t>zdravotnického zařízení </a:t>
            </a:r>
            <a:r>
              <a:rPr lang="cs-CZ" sz="2200" dirty="0">
                <a:solidFill>
                  <a:srgbClr val="333399"/>
                </a:solidFill>
              </a:rPr>
              <a:t>tohoto poskytovatele</a:t>
            </a:r>
          </a:p>
          <a:p>
            <a:pPr eaLnBrk="1" hangingPunct="1"/>
            <a:r>
              <a:rPr lang="cs-CZ" sz="2200" b="1" dirty="0">
                <a:solidFill>
                  <a:srgbClr val="333399"/>
                </a:solidFill>
              </a:rPr>
              <a:t>na časovou a místní dostupnost </a:t>
            </a:r>
          </a:p>
          <a:p>
            <a:pPr eaLnBrk="1" hangingPunct="1"/>
            <a:r>
              <a:rPr lang="cs-CZ" sz="2200" b="1" dirty="0">
                <a:solidFill>
                  <a:srgbClr val="333399"/>
                </a:solidFill>
              </a:rPr>
              <a:t>na poskytnutí hrazených služeb v rozsahu a za podmínek stanovených zákonem</a:t>
            </a:r>
            <a:r>
              <a:rPr lang="cs-CZ" sz="2200" dirty="0">
                <a:solidFill>
                  <a:srgbClr val="333399"/>
                </a:solidFill>
              </a:rPr>
              <a:t>, přičemž poskytovatel nesmí za tyto hrazené služby přijmout od pojištěnce žádnou úhradu, </a:t>
            </a:r>
          </a:p>
          <a:p>
            <a:pPr eaLnBrk="1" hangingPunct="1"/>
            <a:r>
              <a:rPr lang="cs-CZ" sz="2200" b="1" dirty="0">
                <a:solidFill>
                  <a:srgbClr val="333399"/>
                </a:solidFill>
              </a:rPr>
              <a:t>na léčivé přípravky </a:t>
            </a:r>
            <a:r>
              <a:rPr lang="cs-CZ" sz="2200" dirty="0">
                <a:solidFill>
                  <a:srgbClr val="333399"/>
                </a:solidFill>
              </a:rPr>
              <a:t>a potraviny pro zvláštní lékařské účely </a:t>
            </a:r>
            <a:r>
              <a:rPr lang="cs-CZ" sz="2200" b="1" dirty="0">
                <a:solidFill>
                  <a:srgbClr val="333399"/>
                </a:solidFill>
              </a:rPr>
              <a:t>bez přímé úhrady</a:t>
            </a:r>
            <a:r>
              <a:rPr lang="cs-CZ" sz="2200" dirty="0">
                <a:solidFill>
                  <a:srgbClr val="333399"/>
                </a:solidFill>
              </a:rPr>
              <a:t>, jsou-li   hrazené ze zdravotního pojištění a předepsané v souladu s tímto zákonem; to platí i v případech, kdy poskytovatel lékárenské péče nemá se zdravotní pojišťovnou pojištěnce dosud uzavřenou smlouvu,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9E802A5-B7CB-4EF7-A8D3-D37D459F0B31}"/>
              </a:ext>
            </a:extLst>
          </p:cNvPr>
          <p:cNvSpPr txBox="1"/>
          <p:nvPr/>
        </p:nvSpPr>
        <p:spPr>
          <a:xfrm>
            <a:off x="10428515" y="656722"/>
            <a:ext cx="1053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333399"/>
                </a:solidFill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3850685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cs-CZ" b="1" dirty="0">
                <a:solidFill>
                  <a:srgbClr val="000099"/>
                </a:solidFill>
              </a:rPr>
              <a:t>Práva pojištěnců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599" y="1417639"/>
            <a:ext cx="11081657" cy="4525963"/>
          </a:xfrm>
        </p:spPr>
        <p:txBody>
          <a:bodyPr/>
          <a:lstStyle/>
          <a:p>
            <a:pPr eaLnBrk="1" hangingPunct="1"/>
            <a:r>
              <a:rPr lang="cs-CZ" sz="2200" b="1" dirty="0">
                <a:solidFill>
                  <a:srgbClr val="333399"/>
                </a:solidFill>
              </a:rPr>
              <a:t>na poskytnutí informací</a:t>
            </a:r>
            <a:endParaRPr lang="cs-CZ" sz="2200" dirty="0">
              <a:solidFill>
                <a:srgbClr val="333399"/>
              </a:solidFill>
            </a:endParaRPr>
          </a:p>
          <a:p>
            <a:pPr eaLnBrk="1" hangingPunct="1"/>
            <a:r>
              <a:rPr lang="cs-CZ" sz="2200" b="1" dirty="0">
                <a:solidFill>
                  <a:srgbClr val="333399"/>
                </a:solidFill>
              </a:rPr>
              <a:t>podílet se na kontrole poskytnuté zdravotní péče</a:t>
            </a:r>
            <a:r>
              <a:rPr lang="cs-CZ" sz="2200" dirty="0">
                <a:solidFill>
                  <a:srgbClr val="333399"/>
                </a:solidFill>
              </a:rPr>
              <a:t> na vystavení </a:t>
            </a:r>
            <a:r>
              <a:rPr lang="cs-CZ" sz="2200" b="1" dirty="0">
                <a:solidFill>
                  <a:srgbClr val="333399"/>
                </a:solidFill>
              </a:rPr>
              <a:t>dokladu o zaplacení regulačního poplatku</a:t>
            </a:r>
            <a:r>
              <a:rPr lang="cs-CZ" sz="2200" dirty="0">
                <a:solidFill>
                  <a:srgbClr val="333399"/>
                </a:solidFill>
              </a:rPr>
              <a:t>; poskytovatel je povinen tento doklad pojištěnci na jeho žádost vydat, </a:t>
            </a:r>
          </a:p>
          <a:p>
            <a:pPr eaLnBrk="1" hangingPunct="1"/>
            <a:r>
              <a:rPr lang="cs-CZ" sz="2200" dirty="0">
                <a:solidFill>
                  <a:srgbClr val="333399"/>
                </a:solidFill>
              </a:rPr>
              <a:t>na vystavení </a:t>
            </a:r>
            <a:r>
              <a:rPr lang="cs-CZ" sz="2200" b="1" dirty="0">
                <a:solidFill>
                  <a:srgbClr val="333399"/>
                </a:solidFill>
              </a:rPr>
              <a:t>dokladů o zaplacení </a:t>
            </a:r>
          </a:p>
          <a:p>
            <a:pPr eaLnBrk="1" hangingPunct="1"/>
            <a:r>
              <a:rPr lang="cs-CZ" sz="2200" b="1" dirty="0">
                <a:solidFill>
                  <a:srgbClr val="333399"/>
                </a:solidFill>
              </a:rPr>
              <a:t>na uhrazení částky přesahující limit pro regulační poplatky a doplatky za předepsané částečně hrazené léčivé přípravky </a:t>
            </a:r>
            <a:r>
              <a:rPr lang="cs-CZ" sz="2200" dirty="0">
                <a:solidFill>
                  <a:srgbClr val="333399"/>
                </a:solidFill>
              </a:rPr>
              <a:t>nebo potraviny pro zvláštní lékařské účely zdravotní pojišťovnou v zákonem stanovené lhůtě.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0B6EDAD-7F17-492A-B884-D3AEB9B7706A}"/>
              </a:ext>
            </a:extLst>
          </p:cNvPr>
          <p:cNvSpPr txBox="1"/>
          <p:nvPr/>
        </p:nvSpPr>
        <p:spPr>
          <a:xfrm>
            <a:off x="10428515" y="656722"/>
            <a:ext cx="1053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333399"/>
                </a:solidFill>
              </a:rPr>
              <a:t>2/2</a:t>
            </a:r>
          </a:p>
        </p:txBody>
      </p:sp>
    </p:spTree>
    <p:extLst>
      <p:ext uri="{BB962C8B-B14F-4D97-AF65-F5344CB8AC3E}">
        <p14:creationId xmlns:p14="http://schemas.microsoft.com/office/powerpoint/2010/main" val="150637372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it-IT" altLang="cs-CZ" sz="4000" b="1" dirty="0">
                <a:solidFill>
                  <a:srgbClr val="3333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Povinnosti </a:t>
            </a:r>
            <a:r>
              <a:rPr lang="cs-CZ" altLang="cs-CZ" sz="4000" b="1" dirty="0">
                <a:solidFill>
                  <a:srgbClr val="3333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pojištěnců </a:t>
            </a:r>
            <a:br>
              <a:rPr lang="cs-CZ" altLang="cs-CZ" sz="4000" b="1" dirty="0">
                <a:solidFill>
                  <a:srgbClr val="333399"/>
                </a:solidFill>
                <a:latin typeface="Tahoma" panose="020B0604030504040204" pitchFamily="34" charset="0"/>
                <a:cs typeface="Arial" panose="020B0604020202020204" pitchFamily="34" charset="0"/>
              </a:rPr>
            </a:br>
            <a:r>
              <a:rPr lang="cs-CZ" altLang="cs-CZ" sz="4000" b="1" dirty="0">
                <a:solidFill>
                  <a:srgbClr val="3333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- oznamovací povinnosti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D18374-C9FA-48FE-A9A2-2B16F270C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cs-CZ" b="1" i="0" dirty="0">
                <a:solidFill>
                  <a:srgbClr val="333399"/>
                </a:solidFill>
                <a:effectLst/>
                <a:latin typeface="Source Sans Pro" panose="020B0503030403020204" pitchFamily="34" charset="0"/>
              </a:rPr>
              <a:t>Změnu jména, příjmení, trvalého pobytu nebo rodného čísla </a:t>
            </a:r>
          </a:p>
          <a:p>
            <a:pPr algn="l"/>
            <a:r>
              <a:rPr lang="cs-CZ" b="1" i="0" dirty="0">
                <a:solidFill>
                  <a:srgbClr val="333399"/>
                </a:solidFill>
                <a:effectLst/>
                <a:latin typeface="Source Sans Pro" panose="020B0503030403020204" pitchFamily="34" charset="0"/>
              </a:rPr>
              <a:t>Nástup do zaměstnání a jeho ukončení </a:t>
            </a:r>
          </a:p>
          <a:p>
            <a:pPr algn="l"/>
            <a:r>
              <a:rPr lang="cs-CZ" b="1" i="0" dirty="0">
                <a:solidFill>
                  <a:srgbClr val="333399"/>
                </a:solidFill>
                <a:effectLst/>
                <a:latin typeface="Source Sans Pro" panose="020B0503030403020204" pitchFamily="34" charset="0"/>
              </a:rPr>
              <a:t>Zahájení a ukončení samostatné výdělečné činnosti </a:t>
            </a:r>
          </a:p>
          <a:p>
            <a:pPr algn="l"/>
            <a:r>
              <a:rPr lang="cs-CZ" b="1" i="0" dirty="0">
                <a:solidFill>
                  <a:srgbClr val="333399"/>
                </a:solidFill>
                <a:effectLst/>
                <a:latin typeface="Source Sans Pro" panose="020B0503030403020204" pitchFamily="34" charset="0"/>
              </a:rPr>
              <a:t>Přechod do kategorie tzv. osob bez zdanitelných příjmů (OBZP) </a:t>
            </a:r>
          </a:p>
          <a:p>
            <a:pPr algn="l"/>
            <a:r>
              <a:rPr lang="cs-CZ" b="1" i="0" dirty="0">
                <a:solidFill>
                  <a:srgbClr val="333399"/>
                </a:solidFill>
                <a:effectLst/>
                <a:latin typeface="Source Sans Pro" panose="020B0503030403020204" pitchFamily="34" charset="0"/>
              </a:rPr>
              <a:t>Skutečnosti rozhodné pro vznik nebo zánik povinnosti státu platit za něj pojistné  </a:t>
            </a:r>
          </a:p>
          <a:p>
            <a:pPr algn="l"/>
            <a:r>
              <a:rPr lang="cs-CZ" b="1" i="0" dirty="0">
                <a:solidFill>
                  <a:srgbClr val="333399"/>
                </a:solidFill>
                <a:effectLst/>
                <a:latin typeface="Source Sans Pro" panose="020B0503030403020204" pitchFamily="34" charset="0"/>
              </a:rPr>
              <a:t>Narození pojištěnce </a:t>
            </a:r>
          </a:p>
          <a:p>
            <a:pPr algn="l"/>
            <a:r>
              <a:rPr lang="cs-CZ" b="1" dirty="0">
                <a:solidFill>
                  <a:srgbClr val="333399"/>
                </a:solidFill>
                <a:latin typeface="Source Sans Pro" panose="020B0503030403020204" pitchFamily="34" charset="0"/>
              </a:rPr>
              <a:t>Úmrtí pojištěnce</a:t>
            </a:r>
            <a:endParaRPr lang="cs-CZ" b="1" i="0" dirty="0">
              <a:solidFill>
                <a:srgbClr val="333399"/>
              </a:solidFill>
              <a:effectLst/>
              <a:latin typeface="Source Sans Pro" panose="020B0503030403020204" pitchFamily="34" charset="0"/>
            </a:endParaRPr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21613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it-IT" altLang="cs-CZ" sz="4000" b="1" dirty="0">
                <a:solidFill>
                  <a:srgbClr val="3333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Povinnosti </a:t>
            </a:r>
            <a:r>
              <a:rPr lang="cs-CZ" altLang="cs-CZ" sz="4000" b="1" dirty="0">
                <a:solidFill>
                  <a:srgbClr val="3333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pojištěnců </a:t>
            </a:r>
            <a:br>
              <a:rPr lang="cs-CZ" altLang="cs-CZ" sz="4000" b="1" dirty="0">
                <a:solidFill>
                  <a:srgbClr val="333399"/>
                </a:solidFill>
                <a:latin typeface="Tahoma" panose="020B0604030504040204" pitchFamily="34" charset="0"/>
                <a:cs typeface="Arial" panose="020B0604020202020204" pitchFamily="34" charset="0"/>
              </a:rPr>
            </a:br>
            <a:r>
              <a:rPr lang="cs-CZ" altLang="cs-CZ" sz="4000" b="1" dirty="0">
                <a:solidFill>
                  <a:srgbClr val="3333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- další povinnosti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D18374-C9FA-48FE-A9A2-2B16F270C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33399"/>
                </a:solidFill>
                <a:effectLst/>
                <a:latin typeface="Source Sans Pro" panose="020B0503030403020204" pitchFamily="34" charset="0"/>
              </a:rPr>
              <a:t>hradit </a:t>
            </a:r>
            <a:r>
              <a:rPr lang="cs-CZ" i="0" dirty="0">
                <a:solidFill>
                  <a:srgbClr val="333399"/>
                </a:solidFill>
                <a:effectLst/>
                <a:latin typeface="Source Sans Pro" panose="020B0503030403020204" pitchFamily="34" charset="0"/>
              </a:rPr>
              <a:t>příslušné zdravotní pojišťovně pojistné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33399"/>
                </a:solidFill>
                <a:effectLst/>
                <a:latin typeface="Source Sans Pro" panose="020B0503030403020204" pitchFamily="34" charset="0"/>
              </a:rPr>
              <a:t>prokazovat se </a:t>
            </a:r>
            <a:r>
              <a:rPr lang="cs-CZ" i="0" dirty="0">
                <a:solidFill>
                  <a:srgbClr val="333399"/>
                </a:solidFill>
                <a:effectLst/>
                <a:latin typeface="Source Sans Pro" panose="020B0503030403020204" pitchFamily="34" charset="0"/>
              </a:rPr>
              <a:t>při poskytování zdravotní péče platným průkazem pojištěnce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33399"/>
                </a:solidFill>
                <a:effectLst/>
                <a:latin typeface="Source Sans Pro" panose="020B0503030403020204" pitchFamily="34" charset="0"/>
              </a:rPr>
              <a:t>oznámit do osmi dnů své zdravotní pojišťovně ztrátu nebo poškození průkazu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33399"/>
                </a:solidFill>
                <a:effectLst/>
                <a:latin typeface="Source Sans Pro" panose="020B0503030403020204" pitchFamily="34" charset="0"/>
              </a:rPr>
              <a:t>vrátit do osmi dnů své zdravotní pojišťovně průkaz pojištěnce při zániku zdravotního pojištění </a:t>
            </a:r>
            <a:r>
              <a:rPr lang="cs-CZ" b="0" i="0" dirty="0">
                <a:solidFill>
                  <a:srgbClr val="333399"/>
                </a:solidFill>
                <a:effectLst/>
                <a:latin typeface="Source Sans Pro" panose="020B0503030403020204" pitchFamily="34" charset="0"/>
              </a:rPr>
              <a:t>(např. při ukončení trvalého pobytu na území ČR )</a:t>
            </a:r>
            <a:endParaRPr lang="cs-CZ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6195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b="1" dirty="0">
                <a:solidFill>
                  <a:srgbClr val="000099"/>
                </a:solidFill>
              </a:rPr>
              <a:t>Plátci veř. zdravotního pojištění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6800" y="1417639"/>
            <a:ext cx="8229600" cy="4525963"/>
          </a:xfrm>
        </p:spPr>
        <p:txBody>
          <a:bodyPr/>
          <a:lstStyle/>
          <a:p>
            <a:pPr eaLnBrk="1" hangingPunct="1"/>
            <a:endParaRPr lang="cs-CZ" dirty="0"/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dirty="0">
                <a:solidFill>
                  <a:srgbClr val="333399"/>
                </a:solidFill>
              </a:rPr>
              <a:t>Zaměstnavatelé a zaměstnanci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dirty="0">
                <a:solidFill>
                  <a:srgbClr val="333399"/>
                </a:solidFill>
              </a:rPr>
              <a:t>Osoby samostatně výdělečně činné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dirty="0">
                <a:solidFill>
                  <a:srgbClr val="333399"/>
                </a:solidFill>
              </a:rPr>
              <a:t>Osoby bez zdanitelných příjmů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dirty="0">
                <a:solidFill>
                  <a:srgbClr val="333399"/>
                </a:solidFill>
              </a:rPr>
              <a:t>Stát</a:t>
            </a:r>
          </a:p>
        </p:txBody>
      </p:sp>
    </p:spTree>
    <p:extLst>
      <p:ext uri="{BB962C8B-B14F-4D97-AF65-F5344CB8AC3E}">
        <p14:creationId xmlns:p14="http://schemas.microsoft.com/office/powerpoint/2010/main" val="39314374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25929" y="274639"/>
            <a:ext cx="8229600" cy="7064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b="1" dirty="0">
                <a:solidFill>
                  <a:srgbClr val="000099"/>
                </a:solidFill>
              </a:rPr>
              <a:t>Osoby, za které je plátcem stát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0227" y="1268412"/>
            <a:ext cx="10371365" cy="531494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400" b="1" dirty="0">
                <a:solidFill>
                  <a:srgbClr val="333399"/>
                </a:solidFill>
                <a:cs typeface="Arial" charset="0"/>
              </a:rPr>
              <a:t>Nezaopatřené děti (i PGS studenti nad 26 let)</a:t>
            </a:r>
          </a:p>
          <a:p>
            <a:pPr eaLnBrk="1" hangingPunct="1">
              <a:defRPr/>
            </a:pPr>
            <a:r>
              <a:rPr lang="cs-CZ" sz="2400" b="1" dirty="0">
                <a:solidFill>
                  <a:srgbClr val="333399"/>
                </a:solidFill>
                <a:cs typeface="Arial" charset="0"/>
              </a:rPr>
              <a:t>Poživatelé důchodů</a:t>
            </a:r>
          </a:p>
          <a:p>
            <a:pPr eaLnBrk="1" hangingPunct="1">
              <a:defRPr/>
            </a:pPr>
            <a:r>
              <a:rPr lang="cs-CZ" sz="2400" b="1" dirty="0">
                <a:solidFill>
                  <a:srgbClr val="333399"/>
                </a:solidFill>
                <a:cs typeface="Arial" charset="0"/>
              </a:rPr>
              <a:t>Osoby na mateřské a rodičovské dovolené </a:t>
            </a:r>
          </a:p>
          <a:p>
            <a:pPr eaLnBrk="1" hangingPunct="1">
              <a:defRPr/>
            </a:pPr>
            <a:r>
              <a:rPr lang="cs-CZ" sz="2400" b="1" dirty="0">
                <a:solidFill>
                  <a:srgbClr val="333399"/>
                </a:solidFill>
                <a:cs typeface="Arial" charset="0"/>
              </a:rPr>
              <a:t>Uchazeči o zaměstnání</a:t>
            </a:r>
          </a:p>
          <a:p>
            <a:pPr eaLnBrk="1" hangingPunct="1">
              <a:defRPr/>
            </a:pPr>
            <a:r>
              <a:rPr lang="cs-CZ" sz="2400" dirty="0">
                <a:solidFill>
                  <a:srgbClr val="333399"/>
                </a:solidFill>
                <a:cs typeface="Arial" charset="0"/>
              </a:rPr>
              <a:t>Osoby pobírající dávky sociální péče </a:t>
            </a:r>
            <a:br>
              <a:rPr lang="cs-CZ" sz="2400" dirty="0">
                <a:solidFill>
                  <a:srgbClr val="333399"/>
                </a:solidFill>
              </a:rPr>
            </a:br>
            <a:r>
              <a:rPr lang="cs-CZ" sz="2400" dirty="0">
                <a:solidFill>
                  <a:srgbClr val="333399"/>
                </a:solidFill>
                <a:cs typeface="Arial" charset="0"/>
              </a:rPr>
              <a:t>z důvodu sociální potřebnosti</a:t>
            </a:r>
          </a:p>
          <a:p>
            <a:pPr eaLnBrk="1" hangingPunct="1">
              <a:defRPr/>
            </a:pPr>
            <a:r>
              <a:rPr lang="cs-CZ" sz="2400" dirty="0">
                <a:solidFill>
                  <a:srgbClr val="333399"/>
                </a:solidFill>
                <a:cs typeface="Arial" charset="0"/>
              </a:rPr>
              <a:t>Osoby převážně nebo úplně bezmocné</a:t>
            </a:r>
          </a:p>
          <a:p>
            <a:pPr eaLnBrk="1" hangingPunct="1">
              <a:defRPr/>
            </a:pPr>
            <a:r>
              <a:rPr lang="cs-CZ" sz="2400" dirty="0">
                <a:solidFill>
                  <a:srgbClr val="333399"/>
                </a:solidFill>
                <a:cs typeface="Arial" charset="0"/>
              </a:rPr>
              <a:t>Osoby pečující o </a:t>
            </a:r>
            <a:r>
              <a:rPr lang="cs-CZ" sz="2400" dirty="0">
                <a:solidFill>
                  <a:srgbClr val="333399"/>
                </a:solidFill>
              </a:rPr>
              <a:t>blízkou osobu</a:t>
            </a:r>
          </a:p>
          <a:p>
            <a:pPr eaLnBrk="1" hangingPunct="1">
              <a:defRPr/>
            </a:pPr>
            <a:r>
              <a:rPr lang="cs-CZ" sz="2400" dirty="0">
                <a:solidFill>
                  <a:srgbClr val="333399"/>
                </a:solidFill>
                <a:cs typeface="Arial" charset="0"/>
              </a:rPr>
              <a:t>Osoby </a:t>
            </a:r>
            <a:r>
              <a:rPr lang="cs-CZ" sz="2400" dirty="0">
                <a:solidFill>
                  <a:srgbClr val="333399"/>
                </a:solidFill>
              </a:rPr>
              <a:t>ve vazbě nebo ve výkonu trestu</a:t>
            </a:r>
          </a:p>
          <a:p>
            <a:pPr marL="0" indent="0">
              <a:buNone/>
              <a:defRPr/>
            </a:pPr>
            <a:r>
              <a:rPr lang="cs-CZ" sz="2400" b="1" dirty="0">
                <a:solidFill>
                  <a:srgbClr val="333399"/>
                </a:solidFill>
              </a:rPr>
              <a:t>Stát za vyjmenované osoby platí </a:t>
            </a:r>
            <a:r>
              <a:rPr lang="cs-CZ" sz="2400" dirty="0">
                <a:solidFill>
                  <a:srgbClr val="333399"/>
                </a:solidFill>
              </a:rPr>
              <a:t>na zdravotní pojištění částku ve výši </a:t>
            </a:r>
            <a:r>
              <a:rPr lang="cs-CZ" sz="2400" b="1" dirty="0">
                <a:solidFill>
                  <a:srgbClr val="333399"/>
                </a:solidFill>
              </a:rPr>
              <a:t>1900 Kč </a:t>
            </a:r>
            <a:r>
              <a:rPr lang="cs-CZ" sz="2400" dirty="0">
                <a:solidFill>
                  <a:srgbClr val="333399"/>
                </a:solidFill>
              </a:rPr>
              <a:t>měsíčně (v r. 2023).</a:t>
            </a:r>
          </a:p>
          <a:p>
            <a:pPr>
              <a:defRPr/>
            </a:pPr>
            <a:r>
              <a:rPr lang="cs-CZ" sz="2400" dirty="0">
                <a:solidFill>
                  <a:srgbClr val="333399"/>
                </a:solidFill>
                <a:cs typeface="Arial" charset="0"/>
              </a:rPr>
              <a:t>Téměř za 60 % české populace platí </a:t>
            </a:r>
            <a:r>
              <a:rPr lang="cs-CZ" sz="2400" dirty="0" err="1">
                <a:solidFill>
                  <a:srgbClr val="333399"/>
                </a:solidFill>
                <a:cs typeface="Arial" charset="0"/>
              </a:rPr>
              <a:t>zdr</a:t>
            </a:r>
            <a:r>
              <a:rPr lang="cs-CZ" sz="2400" dirty="0">
                <a:solidFill>
                  <a:srgbClr val="333399"/>
                </a:solidFill>
                <a:cs typeface="Arial" charset="0"/>
              </a:rPr>
              <a:t>. pojištění stát.</a:t>
            </a:r>
          </a:p>
        </p:txBody>
      </p:sp>
    </p:spTree>
    <p:extLst>
      <p:ext uri="{BB962C8B-B14F-4D97-AF65-F5344CB8AC3E}">
        <p14:creationId xmlns:p14="http://schemas.microsoft.com/office/powerpoint/2010/main" val="320008303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628CF44-2FE8-4CCC-873F-F4FCA127A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825" y="501445"/>
            <a:ext cx="8606037" cy="6027174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FCAB9CB-77BE-4D70-9ED2-B8A1057E0C6B}"/>
              </a:ext>
            </a:extLst>
          </p:cNvPr>
          <p:cNvSpPr txBox="1"/>
          <p:nvPr/>
        </p:nvSpPr>
        <p:spPr>
          <a:xfrm>
            <a:off x="5208814" y="2106386"/>
            <a:ext cx="2604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2023 – 1900 Kč</a:t>
            </a:r>
          </a:p>
          <a:p>
            <a:r>
              <a:rPr lang="cs-CZ" dirty="0"/>
              <a:t>2024 - 2085 Kč</a:t>
            </a:r>
          </a:p>
        </p:txBody>
      </p:sp>
    </p:spTree>
    <p:extLst>
      <p:ext uri="{BB962C8B-B14F-4D97-AF65-F5344CB8AC3E}">
        <p14:creationId xmlns:p14="http://schemas.microsoft.com/office/powerpoint/2010/main" val="1965428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11169" y="909853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333399"/>
                </a:solidFill>
                <a:latin typeface="Arial Black" pitchFamily="34" charset="0"/>
              </a:rPr>
              <a:t>Trh a zdraví</a:t>
            </a:r>
            <a:br>
              <a:rPr lang="cs-CZ" b="1" dirty="0">
                <a:solidFill>
                  <a:srgbClr val="333399"/>
                </a:solidFill>
                <a:latin typeface="Arial Black" pitchFamily="34" charset="0"/>
              </a:rPr>
            </a:br>
            <a:endParaRPr lang="cs-CZ" dirty="0">
              <a:solidFill>
                <a:srgbClr val="333399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375" y="2132856"/>
            <a:ext cx="11152186" cy="5073427"/>
          </a:xfrm>
        </p:spPr>
        <p:txBody>
          <a:bodyPr/>
          <a:lstStyle/>
          <a:p>
            <a:pPr marL="457200" indent="-457200"/>
            <a:r>
              <a:rPr lang="cs-CZ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Trh jako standardní řešení distribuce zboží a služeb k těm, kteří je chtějí.</a:t>
            </a:r>
          </a:p>
          <a:p>
            <a:pPr marL="857250" lvl="1" indent="-457200"/>
            <a:r>
              <a:rPr lang="cs-CZ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Nakolik je tržní mechanismus vhodný pro oblast péče o zdraví?</a:t>
            </a:r>
          </a:p>
          <a:p>
            <a:pPr marL="857250" lvl="1" indent="-457200"/>
            <a:r>
              <a:rPr lang="cs-CZ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Kde, kdy a proč selhává (tj. nejsou splněny podmínky umožňující fungování svobodného trhu)?</a:t>
            </a:r>
          </a:p>
          <a:p>
            <a:pPr marL="400050" lvl="1" indent="0">
              <a:buNone/>
            </a:pPr>
            <a:endParaRPr lang="cs-CZ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057136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322" y="177277"/>
            <a:ext cx="8889356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0099"/>
                </a:solidFill>
              </a:rPr>
              <a:t>Osoba bez zdanitelných příjmů (OBZP)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8683" y="1396546"/>
            <a:ext cx="10801124" cy="489585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400" dirty="0">
                <a:solidFill>
                  <a:srgbClr val="333399"/>
                </a:solidFill>
              </a:rPr>
              <a:t>Osoba, která má na území ČR trvalý pobyt,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400" dirty="0">
                <a:solidFill>
                  <a:srgbClr val="333399"/>
                </a:solidFill>
              </a:rPr>
              <a:t>není však zaměstnancem,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400" dirty="0">
                <a:solidFill>
                  <a:srgbClr val="333399"/>
                </a:solidFill>
              </a:rPr>
              <a:t>nemá příjmy ze samostatné výdělečné činnosti,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400" dirty="0">
                <a:solidFill>
                  <a:srgbClr val="333399"/>
                </a:solidFill>
              </a:rPr>
              <a:t>ani nepatří do kategorie, za kterou platí pojistné stát,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cs-CZ" sz="2400" dirty="0">
                <a:solidFill>
                  <a:srgbClr val="333399"/>
                </a:solidFill>
              </a:rPr>
              <a:t>     a uvedené skutečnosti trvají celý kalendářní 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cs-CZ" sz="2400" dirty="0">
                <a:solidFill>
                  <a:srgbClr val="333399"/>
                </a:solidFill>
              </a:rPr>
              <a:t>     měsíc.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1800" dirty="0">
                <a:solidFill>
                  <a:srgbClr val="333399"/>
                </a:solidFill>
              </a:rPr>
              <a:t>Např. žena v domácnosti, student školy, která neposkytuje soustavnou přípravu na budoucí povolání, člen náboženského řádu bez příjmu, nezaměstnaný neevidovaný na ÚP, absolvent SŠ, který ihned po prázdninách nenastoupí do zaměstnání + neeviduje se na ÚP + nezačne podnikat.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defRPr/>
            </a:pPr>
            <a:endParaRPr lang="cs-CZ" sz="1800" dirty="0">
              <a:solidFill>
                <a:srgbClr val="333399"/>
              </a:solidFill>
            </a:endParaRPr>
          </a:p>
          <a:p>
            <a:pPr marL="342000">
              <a:lnSpc>
                <a:spcPct val="110000"/>
              </a:lnSpc>
              <a:buSzPct val="100000"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  <a:tab pos="9410700" algn="l"/>
              </a:tabLst>
              <a:defRPr/>
            </a:pPr>
            <a:r>
              <a:rPr lang="en-GB" sz="2400" dirty="0">
                <a:solidFill>
                  <a:srgbClr val="333399"/>
                </a:solidFill>
              </a:rPr>
              <a:t>OBZP </a:t>
            </a:r>
            <a:r>
              <a:rPr lang="cs-CZ" sz="2400" b="1" dirty="0">
                <a:solidFill>
                  <a:srgbClr val="333399"/>
                </a:solidFill>
              </a:rPr>
              <a:t>platí 13,5 % z</a:t>
            </a:r>
            <a:r>
              <a:rPr lang="en-GB" sz="2400" b="1" dirty="0">
                <a:solidFill>
                  <a:srgbClr val="333399"/>
                </a:solidFill>
              </a:rPr>
              <a:t> minimální mzd</a:t>
            </a:r>
            <a:r>
              <a:rPr lang="cs-CZ" sz="2400" b="1" dirty="0">
                <a:solidFill>
                  <a:srgbClr val="333399"/>
                </a:solidFill>
              </a:rPr>
              <a:t>y </a:t>
            </a:r>
            <a:r>
              <a:rPr lang="cs-CZ" sz="2400" dirty="0">
                <a:solidFill>
                  <a:srgbClr val="333399"/>
                </a:solidFill>
              </a:rPr>
              <a:t>v měsíci, za které se platí pojistné. </a:t>
            </a:r>
          </a:p>
          <a:p>
            <a:pPr marL="342000">
              <a:lnSpc>
                <a:spcPct val="110000"/>
              </a:lnSpc>
              <a:buSzPct val="100000"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  <a:tab pos="9410700" algn="l"/>
              </a:tabLst>
              <a:defRPr/>
            </a:pPr>
            <a:r>
              <a:rPr lang="cs-CZ" sz="2400" dirty="0">
                <a:solidFill>
                  <a:srgbClr val="333399"/>
                </a:solidFill>
              </a:rPr>
              <a:t>V r. 2024 je minimální mzda 18 900 Kč, výše měsíční platby tedy činí </a:t>
            </a:r>
            <a:r>
              <a:rPr lang="cs-CZ" sz="2400" b="1" dirty="0">
                <a:solidFill>
                  <a:srgbClr val="333399"/>
                </a:solidFill>
              </a:rPr>
              <a:t>2 552 Kč</a:t>
            </a:r>
            <a:r>
              <a:rPr lang="cs-CZ" sz="2400" dirty="0">
                <a:solidFill>
                  <a:srgbClr val="333399"/>
                </a:solidFill>
              </a:rPr>
              <a:t>.</a:t>
            </a:r>
            <a:r>
              <a:rPr lang="en-GB" sz="2400" dirty="0">
                <a:solidFill>
                  <a:srgbClr val="333399"/>
                </a:solidFill>
              </a:rPr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endParaRPr lang="cs-CZ" sz="2200" dirty="0"/>
          </a:p>
          <a:p>
            <a:pPr eaLnBrk="1" hangingPunct="1"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5526644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>
                <a:solidFill>
                  <a:srgbClr val="333399"/>
                </a:solidFill>
              </a:rPr>
              <a:t>OSVČ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5833" y="1417638"/>
            <a:ext cx="10678660" cy="5165724"/>
          </a:xfrm>
        </p:spPr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13,5%</a:t>
            </a:r>
            <a:r>
              <a:rPr lang="cs-CZ" dirty="0">
                <a:solidFill>
                  <a:srgbClr val="333399"/>
                </a:solidFill>
              </a:rPr>
              <a:t> </a:t>
            </a:r>
            <a:r>
              <a:rPr lang="cs-CZ" b="1" dirty="0">
                <a:solidFill>
                  <a:srgbClr val="333399"/>
                </a:solidFill>
              </a:rPr>
              <a:t>z vyměřovacího základu</a:t>
            </a:r>
          </a:p>
          <a:p>
            <a:pPr eaLnBrk="1" hangingPunct="1"/>
            <a:r>
              <a:rPr lang="cs-CZ" dirty="0">
                <a:solidFill>
                  <a:srgbClr val="333399"/>
                </a:solidFill>
              </a:rPr>
              <a:t>Vyměřovacím základem je 50 % příjmu ze SVČ po odpočtu výdajů nutných na jeho dosažení, zajištění a udržení.</a:t>
            </a:r>
          </a:p>
          <a:p>
            <a:pPr eaLnBrk="1" hangingPunct="1"/>
            <a:r>
              <a:rPr lang="cs-CZ" dirty="0">
                <a:solidFill>
                  <a:srgbClr val="333399"/>
                </a:solidFill>
              </a:rPr>
              <a:t>Je stanovena </a:t>
            </a:r>
            <a:r>
              <a:rPr lang="cs-CZ" b="1" dirty="0">
                <a:solidFill>
                  <a:srgbClr val="333399"/>
                </a:solidFill>
              </a:rPr>
              <a:t>minimální měsíční záloha </a:t>
            </a:r>
            <a:r>
              <a:rPr lang="cs-CZ" dirty="0">
                <a:solidFill>
                  <a:srgbClr val="333399"/>
                </a:solidFill>
              </a:rPr>
              <a:t>na zdr. pojištění (v r. 2024 = 2 968 Kč)</a:t>
            </a:r>
          </a:p>
          <a:p>
            <a:pPr marL="0" indent="0" eaLnBrk="1" hangingPunct="1">
              <a:buNone/>
            </a:pPr>
            <a:endParaRPr lang="cs-CZ" dirty="0">
              <a:solidFill>
                <a:srgbClr val="333399"/>
              </a:solidFill>
            </a:endParaRPr>
          </a:p>
          <a:p>
            <a:pPr marL="0" indent="0" eaLnBrk="1" hangingPunct="1">
              <a:buNone/>
            </a:pPr>
            <a:endParaRPr lang="cs-CZ" dirty="0">
              <a:solidFill>
                <a:srgbClr val="333399"/>
              </a:solidFill>
            </a:endParaRPr>
          </a:p>
          <a:p>
            <a:pPr eaLnBrk="1" hangingPunct="1"/>
            <a:r>
              <a:rPr lang="cs-CZ" sz="2000" b="1" i="0" dirty="0">
                <a:solidFill>
                  <a:srgbClr val="333399"/>
                </a:solidFill>
                <a:effectLst/>
              </a:rPr>
              <a:t>U VZP platí OSVČ na zdravotním pojištění v průměru 41 % toho, co zaměstnanci.</a:t>
            </a:r>
            <a:endParaRPr lang="cs-CZ" sz="20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363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dirty="0">
                <a:solidFill>
                  <a:srgbClr val="333399"/>
                </a:solidFill>
              </a:rPr>
              <a:t>Zaměstnanci a zaměstnavatelé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cs-CZ" b="1" dirty="0">
                <a:solidFill>
                  <a:srgbClr val="333399"/>
                </a:solidFill>
              </a:rPr>
              <a:t>Zaměstnanec</a:t>
            </a:r>
            <a:r>
              <a:rPr lang="cs-CZ" dirty="0">
                <a:solidFill>
                  <a:srgbClr val="333399"/>
                </a:solidFill>
              </a:rPr>
              <a:t> platí </a:t>
            </a:r>
            <a:r>
              <a:rPr lang="cs-CZ" b="1" dirty="0">
                <a:solidFill>
                  <a:srgbClr val="333399"/>
                </a:solidFill>
              </a:rPr>
              <a:t>4,5 %</a:t>
            </a:r>
            <a:r>
              <a:rPr lang="cs-CZ" dirty="0">
                <a:solidFill>
                  <a:srgbClr val="333399"/>
                </a:solidFill>
              </a:rPr>
              <a:t> z hrubé mzdy.</a:t>
            </a:r>
          </a:p>
          <a:p>
            <a:pPr>
              <a:spcAft>
                <a:spcPts val="1200"/>
              </a:spcAft>
            </a:pPr>
            <a:r>
              <a:rPr lang="cs-CZ" b="1" dirty="0">
                <a:solidFill>
                  <a:srgbClr val="333399"/>
                </a:solidFill>
              </a:rPr>
              <a:t>Zaměstnavatel</a:t>
            </a:r>
            <a:r>
              <a:rPr lang="cs-CZ" dirty="0">
                <a:solidFill>
                  <a:srgbClr val="333399"/>
                </a:solidFill>
              </a:rPr>
              <a:t> platí </a:t>
            </a:r>
            <a:r>
              <a:rPr lang="cs-CZ" b="1" dirty="0">
                <a:solidFill>
                  <a:srgbClr val="333399"/>
                </a:solidFill>
              </a:rPr>
              <a:t>9 % </a:t>
            </a:r>
            <a:r>
              <a:rPr lang="cs-CZ" dirty="0">
                <a:solidFill>
                  <a:srgbClr val="333399"/>
                </a:solidFill>
              </a:rPr>
              <a:t>z hrubé mzdy.</a:t>
            </a:r>
          </a:p>
          <a:p>
            <a:pPr>
              <a:spcAft>
                <a:spcPts val="1200"/>
              </a:spcAft>
            </a:pPr>
            <a:r>
              <a:rPr lang="cs-CZ" b="1" dirty="0">
                <a:solidFill>
                  <a:srgbClr val="333399"/>
                </a:solidFill>
              </a:rPr>
              <a:t>Minimálním vyměřovacím základem </a:t>
            </a:r>
            <a:r>
              <a:rPr lang="cs-CZ" dirty="0">
                <a:solidFill>
                  <a:srgbClr val="333399"/>
                </a:solidFill>
              </a:rPr>
              <a:t>u zaměstnance je stanovená minimální mzda – od 1. 1. 2024 je minimální mzda </a:t>
            </a:r>
            <a:r>
              <a:rPr lang="cs-CZ" sz="3200" dirty="0">
                <a:solidFill>
                  <a:srgbClr val="333399"/>
                </a:solidFill>
              </a:rPr>
              <a:t>18 900 </a:t>
            </a:r>
            <a:r>
              <a:rPr lang="cs-CZ" dirty="0">
                <a:solidFill>
                  <a:srgbClr val="333399"/>
                </a:solidFill>
              </a:rPr>
              <a:t>Kč a minimální pojistné 2 552 Kč.</a:t>
            </a:r>
            <a:endParaRPr lang="cs-CZ" dirty="0">
              <a:solidFill>
                <a:srgbClr val="333399"/>
              </a:solidFill>
              <a:latin typeface="Arial" charset="0"/>
            </a:endParaRPr>
          </a:p>
          <a:p>
            <a:pPr eaLnBrk="1" hangingPunct="1"/>
            <a:endParaRPr lang="cs-CZ" dirty="0">
              <a:solidFill>
                <a:srgbClr val="333399"/>
              </a:solidFill>
            </a:endParaRPr>
          </a:p>
          <a:p>
            <a:pPr eaLnBrk="1" hangingPunct="1"/>
            <a:endParaRPr lang="cs-CZ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6119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7CD221-BB70-46C5-95E8-A87486874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Zaměstnanec</a:t>
            </a:r>
            <a:r>
              <a:rPr lang="sk-SK" dirty="0"/>
              <a:t> s 38 000 „hrubého“</a:t>
            </a: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B407ED2-9D38-487F-9304-65514AA40793}"/>
              </a:ext>
            </a:extLst>
          </p:cNvPr>
          <p:cNvSpPr/>
          <p:nvPr/>
        </p:nvSpPr>
        <p:spPr>
          <a:xfrm>
            <a:off x="6789554" y="1690688"/>
            <a:ext cx="468589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Zaplatí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5130 Měsíčně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61 560 Ročně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F6F74399-A765-4FF8-907D-AC7B73D6F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691516" cy="4351338"/>
          </a:xfr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BCFE4AD-9751-490E-8A6D-A8C5F4CF5517}"/>
              </a:ext>
            </a:extLst>
          </p:cNvPr>
          <p:cNvSpPr txBox="1"/>
          <p:nvPr/>
        </p:nvSpPr>
        <p:spPr>
          <a:xfrm>
            <a:off x="7872076" y="4737676"/>
            <a:ext cx="3103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 za to dostane?</a:t>
            </a:r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C1AAB43B-7EAB-412D-AF0E-6F1E9EEFC438}"/>
              </a:ext>
            </a:extLst>
          </p:cNvPr>
          <p:cNvCxnSpPr>
            <a:cxnSpLocks/>
          </p:cNvCxnSpPr>
          <p:nvPr/>
        </p:nvCxnSpPr>
        <p:spPr>
          <a:xfrm>
            <a:off x="2635045" y="2753032"/>
            <a:ext cx="2939845" cy="511278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8F1D8FA9-210E-40DD-8B9C-69343DA0F4BE}"/>
              </a:ext>
            </a:extLst>
          </p:cNvPr>
          <p:cNvCxnSpPr>
            <a:cxnSpLocks/>
          </p:cNvCxnSpPr>
          <p:nvPr/>
        </p:nvCxnSpPr>
        <p:spPr>
          <a:xfrm>
            <a:off x="2045110" y="3785419"/>
            <a:ext cx="3529780" cy="48178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8341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6BF441-8AD8-46EA-A498-5FD8AF874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sk-SK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sk-SK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hradí?</a:t>
            </a:r>
            <a:endParaRPr lang="cs-CZ" b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0024310-B6A2-439E-BEBD-D53CB6760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VŠECHNO ..... (?)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07865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2643" y="324304"/>
            <a:ext cx="10515600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b="1" dirty="0">
                <a:solidFill>
                  <a:srgbClr val="33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Hrazené služby</a:t>
            </a:r>
            <a:br>
              <a:rPr lang="cs-CZ" altLang="cs-CZ" b="1" dirty="0">
                <a:solidFill>
                  <a:srgbClr val="33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800" b="1" dirty="0">
                <a:solidFill>
                  <a:srgbClr val="33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(účinnost, efektivita, kvalita)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3C7F6E-78DF-450B-B134-F09DFE6CC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643" y="1768475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333399"/>
                </a:solidFill>
              </a:rPr>
              <a:t>Ze zdravotního pojištění se hradí zdravotní služby poskytnuté pojištěnci s cílem zlepšit nebo zachovat jeho zdravotní stav nebo zmírnit jeho utrpení, pokud:</a:t>
            </a:r>
          </a:p>
          <a:p>
            <a:pPr marL="0" indent="0">
              <a:buNone/>
            </a:pPr>
            <a:endParaRPr lang="cs-CZ" b="1" dirty="0">
              <a:solidFill>
                <a:srgbClr val="333399"/>
              </a:solidFill>
            </a:endParaRPr>
          </a:p>
          <a:p>
            <a:pPr lvl="0" rtl="0">
              <a:spcAft>
                <a:spcPts val="1800"/>
              </a:spcAft>
              <a:buNone/>
            </a:pPr>
            <a:r>
              <a:rPr lang="cs-CZ" sz="2600" dirty="0">
                <a:solidFill>
                  <a:srgbClr val="333399"/>
                </a:solidFill>
              </a:rPr>
              <a:t>a</a:t>
            </a:r>
            <a:r>
              <a:rPr lang="cs-CZ" sz="2600" b="0" dirty="0">
                <a:solidFill>
                  <a:srgbClr val="333399"/>
                </a:solidFill>
              </a:rPr>
              <a:t>)</a:t>
            </a:r>
            <a:r>
              <a:rPr lang="cs-CZ" sz="2600" b="1" dirty="0">
                <a:solidFill>
                  <a:srgbClr val="333399"/>
                </a:solidFill>
              </a:rPr>
              <a:t> odpovídají zdravotnímu stavu pojištěnce a účelu</a:t>
            </a:r>
            <a:r>
              <a:rPr lang="cs-CZ" sz="2600" dirty="0">
                <a:solidFill>
                  <a:srgbClr val="333399"/>
                </a:solidFill>
              </a:rPr>
              <a:t>, jehož má být jejich poskytnutím dosaženo, a jsou pro pojištěnce přiměřeně bezpečné,</a:t>
            </a:r>
          </a:p>
          <a:p>
            <a:pPr lvl="0" rtl="0">
              <a:spcAft>
                <a:spcPts val="1800"/>
              </a:spcAft>
              <a:buNone/>
            </a:pPr>
            <a:r>
              <a:rPr lang="cs-CZ" sz="2600" dirty="0">
                <a:solidFill>
                  <a:srgbClr val="333399"/>
                </a:solidFill>
              </a:rPr>
              <a:t>b) jsou </a:t>
            </a:r>
            <a:r>
              <a:rPr lang="cs-CZ" sz="2600" b="1" dirty="0">
                <a:solidFill>
                  <a:srgbClr val="333399"/>
                </a:solidFill>
              </a:rPr>
              <a:t>v souladu se současnými dostupnými poznatky </a:t>
            </a:r>
            <a:r>
              <a:rPr lang="cs-CZ" sz="2600" dirty="0">
                <a:solidFill>
                  <a:srgbClr val="333399"/>
                </a:solidFill>
              </a:rPr>
              <a:t>lékařské vědy,</a:t>
            </a:r>
          </a:p>
          <a:p>
            <a:pPr lvl="0" rtl="0">
              <a:spcAft>
                <a:spcPts val="1800"/>
              </a:spcAft>
              <a:buNone/>
            </a:pPr>
            <a:r>
              <a:rPr lang="cs-CZ" sz="2600" dirty="0">
                <a:solidFill>
                  <a:srgbClr val="333399"/>
                </a:solidFill>
              </a:rPr>
              <a:t>c) existují </a:t>
            </a:r>
            <a:r>
              <a:rPr lang="cs-CZ" sz="2600" b="1" dirty="0">
                <a:solidFill>
                  <a:srgbClr val="333399"/>
                </a:solidFill>
              </a:rPr>
              <a:t>důkazy o jejich účinnosti </a:t>
            </a:r>
            <a:r>
              <a:rPr lang="cs-CZ" sz="2600" dirty="0">
                <a:solidFill>
                  <a:srgbClr val="333399"/>
                </a:solidFill>
              </a:rPr>
              <a:t>vzhledem k účelu jejich poskytování.</a:t>
            </a:r>
          </a:p>
          <a:p>
            <a:pPr marL="0" indent="0">
              <a:buNone/>
            </a:pPr>
            <a:endParaRPr lang="cs-CZ" sz="2600" dirty="0">
              <a:solidFill>
                <a:srgbClr val="333399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151993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2643" y="324304"/>
            <a:ext cx="10515600" cy="892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cs-CZ" altLang="cs-CZ" b="1" dirty="0">
                <a:solidFill>
                  <a:srgbClr val="33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Hrazené služby </a:t>
            </a:r>
            <a:r>
              <a:rPr lang="cs-CZ" altLang="cs-CZ" sz="3100" b="1" dirty="0">
                <a:solidFill>
                  <a:srgbClr val="33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(druhy a formy péče)</a:t>
            </a:r>
            <a:br>
              <a:rPr lang="cs-CZ" altLang="cs-CZ" sz="3100" b="1" dirty="0">
                <a:solidFill>
                  <a:srgbClr val="33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altLang="cs-CZ" sz="3100" b="1" dirty="0">
              <a:solidFill>
                <a:srgbClr val="3333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3C7F6E-78DF-450B-B134-F09DFE6CC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643" y="1126670"/>
            <a:ext cx="10515600" cy="5617029"/>
          </a:xfrm>
        </p:spPr>
        <p:txBody>
          <a:bodyPr>
            <a:normAutofit fontScale="55000" lnSpcReduction="20000"/>
          </a:bodyPr>
          <a:lstStyle/>
          <a:p>
            <a:pPr marL="514350" lvl="0" indent="-514350" rtl="0">
              <a:lnSpc>
                <a:spcPct val="120000"/>
              </a:lnSpc>
              <a:buFont typeface="+mj-lt"/>
              <a:buAutoNum type="alphaLcParenR"/>
            </a:pPr>
            <a:r>
              <a:rPr lang="cs-CZ" dirty="0">
                <a:solidFill>
                  <a:srgbClr val="333399"/>
                </a:solidFill>
              </a:rPr>
              <a:t>zdravotní péče preventivní, dispenzární, diagnostická, léčebná, léčebně rehabilitační, lázeňská léčebně rehabilitační, posudková, ošetřovatelská, paliativní a zdravotní péče o dárce krve, tkání a buněk nebo orgánů související s jejich odběrem, a to ve všech formách jejího poskytování podle zákona o zdravotních službách,</a:t>
            </a:r>
          </a:p>
          <a:p>
            <a:pPr marL="514350" lvl="0" indent="-514350" rtl="0">
              <a:lnSpc>
                <a:spcPct val="120000"/>
              </a:lnSpc>
              <a:buFont typeface="+mj-lt"/>
              <a:buAutoNum type="alphaLcParenR"/>
            </a:pPr>
            <a:r>
              <a:rPr lang="cs-CZ" dirty="0">
                <a:solidFill>
                  <a:srgbClr val="333399"/>
                </a:solidFill>
              </a:rPr>
              <a:t>poskytování léčivých přípravků, potravin pro zvláštní lékařské účely,    zdravotnických prostředků a stomatologických výrobků,</a:t>
            </a:r>
          </a:p>
          <a:p>
            <a:pPr marL="514350" lvl="0" indent="-514350" rtl="0">
              <a:lnSpc>
                <a:spcPct val="120000"/>
              </a:lnSpc>
              <a:buFont typeface="+mj-lt"/>
              <a:buAutoNum type="alphaLcParenR"/>
            </a:pPr>
            <a:r>
              <a:rPr lang="cs-CZ" dirty="0">
                <a:solidFill>
                  <a:srgbClr val="333399"/>
                </a:solidFill>
              </a:rPr>
              <a:t>přeprava pojištěnců a náhrada cestovních nákladů,</a:t>
            </a:r>
          </a:p>
          <a:p>
            <a:pPr marL="514350" lvl="0" indent="-514350" rtl="0">
              <a:lnSpc>
                <a:spcPct val="120000"/>
              </a:lnSpc>
              <a:buFont typeface="+mj-lt"/>
              <a:buAutoNum type="alphaLcParenR"/>
            </a:pPr>
            <a:r>
              <a:rPr lang="cs-CZ" dirty="0">
                <a:solidFill>
                  <a:srgbClr val="333399"/>
                </a:solidFill>
              </a:rPr>
              <a:t>odběr krve a odběr tkání, buněk a orgánů určených k transplantaci a nezbytné nakládání s nimi (uchovávání, skladování, zpracování a vyšetření),</a:t>
            </a:r>
          </a:p>
          <a:p>
            <a:pPr marL="514350" indent="-514350">
              <a:lnSpc>
                <a:spcPct val="120000"/>
              </a:lnSpc>
              <a:buFont typeface="+mj-lt"/>
              <a:buAutoNum type="alphaLcParenR"/>
            </a:pPr>
            <a:r>
              <a:rPr lang="cs-CZ" altLang="cs-CZ" sz="2800" dirty="0">
                <a:solidFill>
                  <a:srgbClr val="333399"/>
                </a:solidFill>
                <a:cs typeface="Arial" panose="020B0604020202020204" pitchFamily="34" charset="0"/>
              </a:rPr>
              <a:t>přeprava žijícího dárce do místa odběru a z tohoto místa do místa poskytnutí zdravotní péče související s odběrem a z tohoto místa a náhradu cestovních nákladů,</a:t>
            </a:r>
          </a:p>
          <a:p>
            <a:pPr marL="514350" indent="-514350">
              <a:lnSpc>
                <a:spcPct val="120000"/>
              </a:lnSpc>
              <a:buFont typeface="+mj-lt"/>
              <a:buAutoNum type="alphaLcParenR"/>
            </a:pPr>
            <a:r>
              <a:rPr lang="cs-CZ" altLang="cs-CZ" sz="2800" dirty="0">
                <a:solidFill>
                  <a:srgbClr val="333399"/>
                </a:solidFill>
                <a:cs typeface="Arial" panose="020B0604020202020204" pitchFamily="34" charset="0"/>
              </a:rPr>
              <a:t>přeprava zemřelého dárce do místa odběru a z tohoto místa,</a:t>
            </a:r>
          </a:p>
          <a:p>
            <a:pPr marL="514350" indent="-514350">
              <a:lnSpc>
                <a:spcPct val="120000"/>
              </a:lnSpc>
              <a:buFont typeface="+mj-lt"/>
              <a:buAutoNum type="alphaLcParenR"/>
            </a:pPr>
            <a:r>
              <a:rPr lang="cs-CZ" altLang="cs-CZ" sz="2800" dirty="0">
                <a:solidFill>
                  <a:srgbClr val="333399"/>
                </a:solidFill>
                <a:cs typeface="Arial" panose="020B0604020202020204" pitchFamily="34" charset="0"/>
              </a:rPr>
              <a:t>přeprava odebraných tkání, buněk a orgánů,</a:t>
            </a:r>
          </a:p>
          <a:p>
            <a:pPr marL="514350" indent="-514350">
              <a:lnSpc>
                <a:spcPct val="120000"/>
              </a:lnSpc>
              <a:buFont typeface="+mj-lt"/>
              <a:buAutoNum type="alphaLcParenR"/>
            </a:pPr>
            <a:r>
              <a:rPr lang="cs-CZ" altLang="cs-CZ" sz="2800" dirty="0">
                <a:solidFill>
                  <a:srgbClr val="333399"/>
                </a:solidFill>
                <a:cs typeface="Arial" panose="020B0604020202020204" pitchFamily="34" charset="0"/>
              </a:rPr>
              <a:t>prohlídka zemřelého pojištěnce a pitva včetně přepravy,</a:t>
            </a:r>
          </a:p>
          <a:p>
            <a:pPr marL="514350" indent="-514350">
              <a:lnSpc>
                <a:spcPct val="120000"/>
              </a:lnSpc>
              <a:buFont typeface="+mj-lt"/>
              <a:buAutoNum type="alphaLcParenR"/>
            </a:pPr>
            <a:r>
              <a:rPr lang="cs-CZ" altLang="cs-CZ" sz="2800" dirty="0">
                <a:solidFill>
                  <a:srgbClr val="333399"/>
                </a:solidFill>
                <a:cs typeface="Arial" panose="020B0604020202020204" pitchFamily="34" charset="0"/>
              </a:rPr>
              <a:t>pobyt průvodce pojištěnce ve zdravotnickém zařízení lůžkové péče,</a:t>
            </a:r>
          </a:p>
          <a:p>
            <a:pPr marL="514350" indent="-514350">
              <a:lnSpc>
                <a:spcPct val="120000"/>
              </a:lnSpc>
              <a:buFont typeface="+mj-lt"/>
              <a:buAutoNum type="alphaLcParenR"/>
            </a:pPr>
            <a:r>
              <a:rPr lang="cs-CZ" altLang="cs-CZ" sz="2800" dirty="0">
                <a:solidFill>
                  <a:srgbClr val="333399"/>
                </a:solidFill>
                <a:cs typeface="Arial" panose="020B0604020202020204" pitchFamily="34" charset="0"/>
              </a:rPr>
              <a:t>zdravotní péče související s těhotenstvím a porodem dítěte, jehož matka požádala o utajení své osoby v souvislosti s porodem; tuto péči hradí zdravotní pojišťovna, kterou na základě identifikačních údajů pojištěnce o úhradu požádá příslušný poskytovatel.</a:t>
            </a:r>
          </a:p>
          <a:p>
            <a:pPr lvl="0" rtl="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rgbClr val="333399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670925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866779-F8A9-4902-B520-981C28B4B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651" y="52603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Zvláštní ambulantní péče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792A749-FF7A-4777-966C-86109A6E7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25" y="1061358"/>
            <a:ext cx="10687975" cy="5617028"/>
          </a:xfrm>
        </p:spPr>
        <p:txBody>
          <a:bodyPr>
            <a:normAutofit fontScale="47500" lnSpcReduction="20000"/>
          </a:bodyPr>
          <a:lstStyle/>
          <a:p>
            <a:endParaRPr lang="cs-CZ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4500" b="1" dirty="0">
                <a:solidFill>
                  <a:srgbClr val="333399"/>
                </a:solidFill>
              </a:rPr>
              <a:t>Hrazenými službami je i zvláštní ambulantní péče poskytovaná pojištěncům v jejich vlastním sociálním prostředí; tato péče se poskytuje jako:</a:t>
            </a:r>
            <a:endParaRPr lang="cs-CZ" sz="4500" dirty="0"/>
          </a:p>
          <a:p>
            <a:pPr>
              <a:lnSpc>
                <a:spcPct val="120000"/>
              </a:lnSpc>
            </a:pPr>
            <a:endParaRPr lang="cs-CZ" dirty="0"/>
          </a:p>
          <a:p>
            <a:pPr marL="514350" indent="-514350">
              <a:lnSpc>
                <a:spcPct val="120000"/>
              </a:lnSpc>
              <a:buFont typeface="+mj-lt"/>
              <a:buAutoNum type="alphaLcParenR"/>
            </a:pPr>
            <a:r>
              <a:rPr lang="cs-CZ" sz="3800" b="1" dirty="0">
                <a:solidFill>
                  <a:srgbClr val="333399"/>
                </a:solidFill>
              </a:rPr>
              <a:t>domácí zdravotní péče</a:t>
            </a:r>
            <a:r>
              <a:rPr lang="cs-CZ" sz="3800" dirty="0">
                <a:solidFill>
                  <a:srgbClr val="333399"/>
                </a:solidFill>
              </a:rPr>
              <a:t>, pokud je poskytována na základě doporučení registrujícího poskytovatele ambulantní péče v oboru všeobecné praktické lékařství nebo v oboru praktické lékařství pro děti a dorost nebo ošetřujícího lékaře při hospitalizaci, nebo na základě doporučení ošetřujícího lékaře, jde-li o paliativní péči o pojištěnce v terminálním stavu,</a:t>
            </a:r>
          </a:p>
          <a:p>
            <a:pPr marL="514350" indent="-514350">
              <a:lnSpc>
                <a:spcPct val="120000"/>
              </a:lnSpc>
              <a:buFont typeface="+mj-lt"/>
              <a:buAutoNum type="alphaLcParenR"/>
            </a:pPr>
            <a:r>
              <a:rPr lang="cs-CZ" sz="3800" dirty="0">
                <a:solidFill>
                  <a:srgbClr val="333399"/>
                </a:solidFill>
              </a:rPr>
              <a:t>zdravotní péče </a:t>
            </a:r>
            <a:r>
              <a:rPr lang="cs-CZ" sz="3800" b="1" dirty="0">
                <a:solidFill>
                  <a:srgbClr val="333399"/>
                </a:solidFill>
              </a:rPr>
              <a:t>ve stacionářích</a:t>
            </a:r>
            <a:r>
              <a:rPr lang="cs-CZ" sz="3800" dirty="0">
                <a:solidFill>
                  <a:srgbClr val="333399"/>
                </a:solidFill>
              </a:rPr>
              <a:t>, pokud je poskytována na základě doporučení ošetřujícího lékaře,</a:t>
            </a:r>
          </a:p>
          <a:p>
            <a:pPr marL="514350" indent="-514350">
              <a:lnSpc>
                <a:spcPct val="120000"/>
              </a:lnSpc>
              <a:buFont typeface="+mj-lt"/>
              <a:buAutoNum type="alphaLcParenR"/>
            </a:pPr>
            <a:r>
              <a:rPr lang="cs-CZ" sz="3800" dirty="0">
                <a:solidFill>
                  <a:srgbClr val="333399"/>
                </a:solidFill>
              </a:rPr>
              <a:t>zdravotní péče poskytovaná ve zdravotnických zařízeních </a:t>
            </a:r>
            <a:r>
              <a:rPr lang="cs-CZ" sz="3800" b="1" dirty="0">
                <a:solidFill>
                  <a:srgbClr val="333399"/>
                </a:solidFill>
              </a:rPr>
              <a:t>lůžkové péče</a:t>
            </a:r>
            <a:r>
              <a:rPr lang="cs-CZ" sz="3800" dirty="0">
                <a:solidFill>
                  <a:srgbClr val="333399"/>
                </a:solidFill>
              </a:rPr>
              <a:t> osobám, které jsou v nich umístěny </a:t>
            </a:r>
            <a:r>
              <a:rPr lang="cs-CZ" sz="3800" b="1" dirty="0">
                <a:solidFill>
                  <a:srgbClr val="333399"/>
                </a:solidFill>
              </a:rPr>
              <a:t>z jiných než zdravotních důvodů</a:t>
            </a:r>
            <a:r>
              <a:rPr lang="cs-CZ" sz="3800" dirty="0">
                <a:solidFill>
                  <a:srgbClr val="333399"/>
                </a:solidFill>
              </a:rPr>
              <a:t>,</a:t>
            </a:r>
          </a:p>
          <a:p>
            <a:pPr marL="514350" indent="-514350">
              <a:lnSpc>
                <a:spcPct val="120000"/>
              </a:lnSpc>
              <a:buFont typeface="+mj-lt"/>
              <a:buAutoNum type="alphaLcParenR"/>
            </a:pPr>
            <a:r>
              <a:rPr lang="cs-CZ" sz="3800" dirty="0">
                <a:solidFill>
                  <a:srgbClr val="333399"/>
                </a:solidFill>
              </a:rPr>
              <a:t>zdravotní péče v zařízeních sociálních služeb,</a:t>
            </a:r>
          </a:p>
          <a:p>
            <a:pPr marL="514350" indent="-514350">
              <a:lnSpc>
                <a:spcPct val="120000"/>
              </a:lnSpc>
              <a:buFont typeface="+mj-lt"/>
              <a:buAutoNum type="alphaLcParenR"/>
            </a:pPr>
            <a:r>
              <a:rPr lang="cs-CZ" sz="3800" dirty="0">
                <a:solidFill>
                  <a:srgbClr val="333399"/>
                </a:solidFill>
              </a:rPr>
              <a:t>ošetřovatelská péče poskytovaná na základě ordinace ošetřujícího lékaře pojištěncům umístěným v </a:t>
            </a:r>
            <a:r>
              <a:rPr lang="cs-CZ" sz="3800" b="1" dirty="0">
                <a:solidFill>
                  <a:srgbClr val="333399"/>
                </a:solidFill>
              </a:rPr>
              <a:t>zařízeních pobytových sociálních služeb </a:t>
            </a:r>
            <a:r>
              <a:rPr lang="cs-CZ" sz="3800" dirty="0">
                <a:solidFill>
                  <a:srgbClr val="333399"/>
                </a:solidFill>
              </a:rPr>
              <a:t>odborně způsobilými zaměstnanci těchto zařízení, pokud k tomu poskytovatelé pobytových sociálních služeb uzavřou zvláštní smlouvu s příslušnou zdravotní pojišťovnou podle § 17a.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00975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DA6DB2-0413-41DE-94C2-087E3815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Zvláštnosti lůžková péče</a:t>
            </a:r>
          </a:p>
        </p:txBody>
      </p:sp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9047416C-4282-48C4-BB52-10EB40352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333399"/>
                </a:solidFill>
              </a:rPr>
              <a:t>Hrazenými službami je i léčba paliativní a symptomatická péče o osoby v terminálním stavu poskytovaná ve speciálních lůžkových zařízeních </a:t>
            </a:r>
            <a:r>
              <a:rPr lang="cs-CZ" b="1" dirty="0">
                <a:solidFill>
                  <a:srgbClr val="333399"/>
                </a:solidFill>
              </a:rPr>
              <a:t>hospicového typu</a:t>
            </a:r>
            <a:r>
              <a:rPr lang="cs-CZ" dirty="0">
                <a:solidFill>
                  <a:srgbClr val="333399"/>
                </a:solidFill>
              </a:rPr>
              <a:t>.</a:t>
            </a:r>
          </a:p>
          <a:p>
            <a:endParaRPr lang="cs-CZ" dirty="0">
              <a:solidFill>
                <a:srgbClr val="333399"/>
              </a:solidFill>
            </a:endParaRPr>
          </a:p>
          <a:p>
            <a:r>
              <a:rPr lang="cs-CZ" dirty="0">
                <a:solidFill>
                  <a:srgbClr val="333399"/>
                </a:solidFill>
              </a:rPr>
              <a:t>Hrazenými službami je i vybavení pojištěnce léčivými přípravky, potravinami pro zvláštní lékařské účely a zdravotnickými prostředky </a:t>
            </a:r>
            <a:r>
              <a:rPr lang="cs-CZ" b="1" dirty="0">
                <a:solidFill>
                  <a:srgbClr val="333399"/>
                </a:solidFill>
              </a:rPr>
              <a:t>po ukončení hospitalizace </a:t>
            </a:r>
            <a:r>
              <a:rPr lang="cs-CZ" dirty="0">
                <a:solidFill>
                  <a:srgbClr val="333399"/>
                </a:solidFill>
              </a:rPr>
              <a:t>na 3 dny nebo v odůvodněných případech i na další, nezbytně nutnou dobu.</a:t>
            </a:r>
          </a:p>
          <a:p>
            <a:endParaRPr lang="cs-CZ" dirty="0">
              <a:solidFill>
                <a:srgbClr val="333399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782177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83775E-7CE1-4A37-BCAC-EB99F4B37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5" y="-92075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Preventivní péče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6AF896-DF52-4D29-B794-D4307EA9C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7" y="1233488"/>
            <a:ext cx="10515600" cy="501763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400" b="1" dirty="0">
                <a:solidFill>
                  <a:srgbClr val="333399"/>
                </a:solidFill>
              </a:rPr>
              <a:t>Hrazenými službami jsou také preventivní prohlídky, které se provádějí</a:t>
            </a:r>
          </a:p>
          <a:p>
            <a:pPr lvl="0">
              <a:lnSpc>
                <a:spcPct val="120000"/>
              </a:lnSpc>
            </a:pPr>
            <a:r>
              <a:rPr lang="cs-CZ" sz="2400" b="1" dirty="0">
                <a:solidFill>
                  <a:srgbClr val="333399"/>
                </a:solidFill>
              </a:rPr>
              <a:t>v prvém roce života devětkrát do roka</a:t>
            </a:r>
            <a:r>
              <a:rPr lang="cs-CZ" sz="2400" dirty="0">
                <a:solidFill>
                  <a:srgbClr val="333399"/>
                </a:solidFill>
              </a:rPr>
              <a:t>, z toho minimálně šestkrát v prvém půlroce života a z toho minimálně třikrát v prvních třech měsících života, pokud jim není poskytována dispenzární péče,</a:t>
            </a:r>
          </a:p>
          <a:p>
            <a:pPr lvl="0">
              <a:lnSpc>
                <a:spcPct val="120000"/>
              </a:lnSpc>
            </a:pPr>
            <a:r>
              <a:rPr lang="cs-CZ" sz="2400" b="1" dirty="0">
                <a:solidFill>
                  <a:srgbClr val="333399"/>
                </a:solidFill>
              </a:rPr>
              <a:t>v 18 měsících</a:t>
            </a:r>
            <a:r>
              <a:rPr lang="cs-CZ" sz="2400" dirty="0">
                <a:solidFill>
                  <a:srgbClr val="333399"/>
                </a:solidFill>
              </a:rPr>
              <a:t> věku,</a:t>
            </a:r>
          </a:p>
          <a:p>
            <a:pPr lvl="0">
              <a:lnSpc>
                <a:spcPct val="120000"/>
              </a:lnSpc>
            </a:pPr>
            <a:r>
              <a:rPr lang="cs-CZ" sz="2400" dirty="0">
                <a:solidFill>
                  <a:srgbClr val="333399"/>
                </a:solidFill>
              </a:rPr>
              <a:t> </a:t>
            </a:r>
            <a:r>
              <a:rPr lang="cs-CZ" sz="2400" b="1" dirty="0">
                <a:solidFill>
                  <a:srgbClr val="333399"/>
                </a:solidFill>
              </a:rPr>
              <a:t>ve třech letech a dále vždy jedenkrát za dva roky</a:t>
            </a:r>
            <a:r>
              <a:rPr lang="cs-CZ" sz="2400" dirty="0">
                <a:solidFill>
                  <a:srgbClr val="333399"/>
                </a:solidFill>
              </a:rPr>
              <a:t>, nejdříve však 18 měsíců po provedení poslední preventivní prohlídky.</a:t>
            </a:r>
          </a:p>
          <a:p>
            <a:pPr marL="0" indent="0">
              <a:lnSpc>
                <a:spcPct val="120000"/>
              </a:lnSpc>
              <a:buNone/>
            </a:pPr>
            <a:endParaRPr lang="cs-CZ" sz="2400" dirty="0">
              <a:solidFill>
                <a:srgbClr val="333399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400" b="1" dirty="0">
                <a:solidFill>
                  <a:srgbClr val="333399"/>
                </a:solidFill>
              </a:rPr>
              <a:t>V oboru zubní lékařství se provádí preventivní prohlídka:</a:t>
            </a:r>
          </a:p>
          <a:p>
            <a:pPr lvl="0">
              <a:lnSpc>
                <a:spcPct val="120000"/>
              </a:lnSpc>
            </a:pPr>
            <a:r>
              <a:rPr lang="cs-CZ" sz="2400" dirty="0">
                <a:solidFill>
                  <a:srgbClr val="333399"/>
                </a:solidFill>
              </a:rPr>
              <a:t>u dětí a dorostu ve věku </a:t>
            </a:r>
            <a:r>
              <a:rPr lang="cs-CZ" sz="2400" b="1" dirty="0">
                <a:solidFill>
                  <a:srgbClr val="333399"/>
                </a:solidFill>
              </a:rPr>
              <a:t>do 18 let dvakrát ročně</a:t>
            </a:r>
            <a:r>
              <a:rPr lang="cs-CZ" sz="2400" dirty="0">
                <a:solidFill>
                  <a:srgbClr val="333399"/>
                </a:solidFill>
              </a:rPr>
              <a:t>,</a:t>
            </a:r>
          </a:p>
          <a:p>
            <a:pPr lvl="0">
              <a:lnSpc>
                <a:spcPct val="120000"/>
              </a:lnSpc>
            </a:pPr>
            <a:r>
              <a:rPr lang="cs-CZ" sz="2400" b="1" dirty="0">
                <a:solidFill>
                  <a:srgbClr val="333399"/>
                </a:solidFill>
              </a:rPr>
              <a:t>u těhotných žen dv</a:t>
            </a:r>
            <a:r>
              <a:rPr lang="cs-CZ" sz="2400" dirty="0">
                <a:solidFill>
                  <a:srgbClr val="333399"/>
                </a:solidFill>
              </a:rPr>
              <a:t>akrát v průběhu těhotenství,</a:t>
            </a:r>
          </a:p>
          <a:p>
            <a:pPr lvl="0">
              <a:lnSpc>
                <a:spcPct val="120000"/>
              </a:lnSpc>
            </a:pPr>
            <a:r>
              <a:rPr lang="cs-CZ" sz="2400" b="1" dirty="0">
                <a:solidFill>
                  <a:srgbClr val="333399"/>
                </a:solidFill>
              </a:rPr>
              <a:t>u dospělých jedenkrát ročně.</a:t>
            </a:r>
          </a:p>
          <a:p>
            <a:pPr marL="0" indent="0">
              <a:lnSpc>
                <a:spcPct val="120000"/>
              </a:lnSpc>
              <a:buNone/>
            </a:pPr>
            <a:endParaRPr lang="cs-CZ" sz="2400" dirty="0">
              <a:solidFill>
                <a:srgbClr val="333399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400" dirty="0">
                <a:solidFill>
                  <a:srgbClr val="333399"/>
                </a:solidFill>
              </a:rPr>
              <a:t>V oboru gynekologie a porodnictví se provádí preventivní prohlídka: při ukončení povinné školní docházky a dále počínaje patnáctým rokem věku jedenkrát ročně.</a:t>
            </a:r>
          </a:p>
          <a:p>
            <a:pPr marL="0" indent="0">
              <a:lnSpc>
                <a:spcPct val="120000"/>
              </a:lnSpc>
              <a:buNone/>
            </a:pPr>
            <a:endParaRPr lang="cs-CZ" sz="2000" dirty="0">
              <a:solidFill>
                <a:srgbClr val="333399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0538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1919288" y="11588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0099"/>
                </a:solidFill>
              </a:rPr>
              <a:t>Problémy aplikace tržního mechanismu </a:t>
            </a:r>
            <a:br>
              <a:rPr lang="cs-CZ" sz="3600" b="1" dirty="0">
                <a:solidFill>
                  <a:srgbClr val="000099"/>
                </a:solidFill>
              </a:rPr>
            </a:br>
            <a:r>
              <a:rPr lang="cs-CZ" sz="3600" b="1" dirty="0">
                <a:solidFill>
                  <a:srgbClr val="000099"/>
                </a:solidFill>
              </a:rPr>
              <a:t>v péči o zdraví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647700" y="1258889"/>
            <a:ext cx="11134725" cy="5183187"/>
          </a:xfrm>
        </p:spPr>
        <p:txBody>
          <a:bodyPr/>
          <a:lstStyle/>
          <a:p>
            <a:r>
              <a:rPr lang="cs-CZ" altLang="cs-CZ" sz="2800" dirty="0">
                <a:solidFill>
                  <a:srgbClr val="000099"/>
                </a:solidFill>
              </a:rPr>
              <a:t>vysvětlení a zdůvodnění vládních zásahů, ve všech zdravotních systémech</a:t>
            </a:r>
          </a:p>
          <a:p>
            <a:r>
              <a:rPr lang="cs-CZ" altLang="cs-CZ" sz="2800" dirty="0">
                <a:solidFill>
                  <a:srgbClr val="000099"/>
                </a:solidFill>
              </a:rPr>
              <a:t>základní příčina: </a:t>
            </a:r>
            <a:r>
              <a:rPr lang="cs-CZ" altLang="cs-CZ" sz="2800" b="1" dirty="0">
                <a:solidFill>
                  <a:srgbClr val="000099"/>
                </a:solidFill>
              </a:rPr>
              <a:t>selhání trhu zdravotní péče: </a:t>
            </a:r>
          </a:p>
          <a:p>
            <a:pPr marL="971550" lvl="1" indent="-514350">
              <a:buFontTx/>
              <a:buAutoNum type="arabicPeriod"/>
            </a:pPr>
            <a:r>
              <a:rPr lang="cs-CZ" altLang="cs-CZ" sz="2400" dirty="0">
                <a:solidFill>
                  <a:srgbClr val="000099"/>
                </a:solidFill>
              </a:rPr>
              <a:t>asymetrie informací</a:t>
            </a:r>
          </a:p>
          <a:p>
            <a:pPr marL="971550" lvl="1" indent="-514350">
              <a:buFontTx/>
              <a:buAutoNum type="arabicPeriod"/>
            </a:pPr>
            <a:r>
              <a:rPr lang="cs-CZ" altLang="cs-CZ" sz="2400" dirty="0">
                <a:solidFill>
                  <a:srgbClr val="000099"/>
                </a:solidFill>
              </a:rPr>
              <a:t>povaha poptávky po zdravotních službách</a:t>
            </a:r>
          </a:p>
          <a:p>
            <a:pPr marL="971550" lvl="1" indent="-514350">
              <a:buFontTx/>
              <a:buAutoNum type="arabicPeriod"/>
            </a:pPr>
            <a:r>
              <a:rPr lang="cs-CZ" altLang="cs-CZ" sz="2400" dirty="0">
                <a:solidFill>
                  <a:srgbClr val="000099"/>
                </a:solidFill>
              </a:rPr>
              <a:t>očekávané chování lékařů</a:t>
            </a:r>
          </a:p>
          <a:p>
            <a:pPr marL="971550" lvl="1" indent="-514350">
              <a:buFontTx/>
              <a:buAutoNum type="arabicPeriod"/>
            </a:pPr>
            <a:r>
              <a:rPr lang="cs-CZ" altLang="cs-CZ" sz="2400" dirty="0">
                <a:solidFill>
                  <a:srgbClr val="000099"/>
                </a:solidFill>
              </a:rPr>
              <a:t>nejistota výsledku</a:t>
            </a:r>
          </a:p>
          <a:p>
            <a:pPr marL="971550" lvl="1" indent="-514350">
              <a:buFontTx/>
              <a:buAutoNum type="arabicPeriod"/>
            </a:pPr>
            <a:r>
              <a:rPr lang="cs-CZ" altLang="cs-CZ" sz="2400" dirty="0">
                <a:solidFill>
                  <a:srgbClr val="000099"/>
                </a:solidFill>
              </a:rPr>
              <a:t>podmínky na straně nabídky zdravotních služeb</a:t>
            </a:r>
          </a:p>
          <a:p>
            <a:pPr marL="971550" lvl="1" indent="-514350">
              <a:buFontTx/>
              <a:buAutoNum type="arabicPeriod"/>
            </a:pPr>
            <a:r>
              <a:rPr lang="cs-CZ" altLang="cs-CZ" sz="2400" dirty="0">
                <a:solidFill>
                  <a:srgbClr val="000099"/>
                </a:solidFill>
              </a:rPr>
              <a:t>tvorba cen</a:t>
            </a:r>
          </a:p>
          <a:p>
            <a:pPr marL="971550" lvl="1" indent="-514350">
              <a:buFontTx/>
              <a:buAutoNum type="arabicPeriod"/>
            </a:pPr>
            <a:r>
              <a:rPr lang="cs-CZ" altLang="cs-CZ" sz="2400" dirty="0">
                <a:solidFill>
                  <a:srgbClr val="000099"/>
                </a:solidFill>
              </a:rPr>
              <a:t>externality</a:t>
            </a:r>
          </a:p>
          <a:p>
            <a:pPr marL="971550" lvl="1" indent="-514350">
              <a:buFontTx/>
              <a:buAutoNum type="arabicPeriod"/>
            </a:pPr>
            <a:r>
              <a:rPr lang="cs-CZ" altLang="cs-CZ" sz="2400" dirty="0">
                <a:solidFill>
                  <a:srgbClr val="000099"/>
                </a:solidFill>
              </a:rPr>
              <a:t>riziko </a:t>
            </a:r>
            <a:r>
              <a:rPr lang="cs-CZ" altLang="cs-CZ" sz="2400" dirty="0" err="1">
                <a:solidFill>
                  <a:srgbClr val="000099"/>
                </a:solidFill>
              </a:rPr>
              <a:t>inekvity</a:t>
            </a:r>
            <a:r>
              <a:rPr lang="cs-CZ" altLang="cs-CZ" sz="2400" dirty="0">
                <a:solidFill>
                  <a:srgbClr val="000099"/>
                </a:solidFill>
              </a:rPr>
              <a:t> ve zdraví</a:t>
            </a:r>
          </a:p>
          <a:p>
            <a:pPr marL="971550" lvl="1" indent="-514350">
              <a:buNone/>
            </a:pPr>
            <a:endParaRPr lang="cs-CZ" altLang="cs-CZ" sz="2400" dirty="0">
              <a:solidFill>
                <a:srgbClr val="000099"/>
              </a:solidFill>
            </a:endParaRPr>
          </a:p>
          <a:p>
            <a:pPr marL="971550" lvl="1" indent="-514350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8255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C3271A-7695-4B2E-A506-4A44936BC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specifikum ČR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552640-7B9C-4AFE-A411-B4FB3F39D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Regulační poplatky:</a:t>
            </a:r>
          </a:p>
          <a:p>
            <a:pPr lvl="1"/>
            <a:r>
              <a:rPr lang="cs-CZ" dirty="0">
                <a:solidFill>
                  <a:srgbClr val="333399"/>
                </a:solidFill>
              </a:rPr>
              <a:t>Pojištěnec je povinen hradit poskytovateli regulační poplatek ve výši 90 Kč za využití pohotovostní služby.</a:t>
            </a:r>
          </a:p>
          <a:p>
            <a:pPr marL="457200" lvl="1" indent="0">
              <a:buNone/>
            </a:pPr>
            <a:endParaRPr lang="cs-CZ" dirty="0">
              <a:solidFill>
                <a:srgbClr val="333399"/>
              </a:solidFill>
            </a:endParaRPr>
          </a:p>
          <a:p>
            <a:r>
              <a:rPr lang="cs-CZ" b="1" dirty="0">
                <a:solidFill>
                  <a:srgbClr val="333399"/>
                </a:solidFill>
              </a:rPr>
              <a:t>Limity doplatků na léčiva </a:t>
            </a:r>
            <a:r>
              <a:rPr lang="cs-CZ" dirty="0">
                <a:solidFill>
                  <a:srgbClr val="333399"/>
                </a:solidFill>
              </a:rPr>
              <a:t>nebo potraviny pro zvláštní lékařské účely</a:t>
            </a:r>
          </a:p>
          <a:p>
            <a:pPr lvl="1"/>
            <a:r>
              <a:rPr lang="cs-CZ" dirty="0">
                <a:solidFill>
                  <a:srgbClr val="333399"/>
                </a:solidFill>
              </a:rPr>
              <a:t>5000 Kč</a:t>
            </a:r>
          </a:p>
          <a:p>
            <a:pPr lvl="1"/>
            <a:r>
              <a:rPr lang="cs-CZ" dirty="0">
                <a:solidFill>
                  <a:srgbClr val="333399"/>
                </a:solidFill>
              </a:rPr>
              <a:t>1000 Kč pro osoby do 18 a nad 65 let</a:t>
            </a:r>
          </a:p>
          <a:p>
            <a:pPr lvl="1"/>
            <a:r>
              <a:rPr lang="cs-CZ" dirty="0">
                <a:solidFill>
                  <a:srgbClr val="333399"/>
                </a:solidFill>
              </a:rPr>
              <a:t>500 Kč pro osoby nad 70 let</a:t>
            </a:r>
          </a:p>
        </p:txBody>
      </p:sp>
    </p:spTree>
    <p:extLst>
      <p:ext uri="{BB962C8B-B14F-4D97-AF65-F5344CB8AC3E}">
        <p14:creationId xmlns:p14="http://schemas.microsoft.com/office/powerpoint/2010/main" val="373876387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2D5C40-A02D-4E50-AFF6-F15726356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Preskripční omezení </a:t>
            </a:r>
            <a:b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 nalezení v databázi léků)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DD8228-7D06-456D-A34E-C3B58D909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457"/>
            <a:ext cx="10515600" cy="465741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cs-CZ" b="1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Přípravek s preskripčním omezením </a:t>
            </a:r>
            <a:r>
              <a:rPr lang="cs-CZ" b="0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je oprávněn předepsat k úhradě zdravotní pojišťovnou pouze </a:t>
            </a:r>
            <a:r>
              <a:rPr lang="cs-CZ" b="1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lékař se specializovanou způsobilostí </a:t>
            </a:r>
            <a:r>
              <a:rPr lang="cs-CZ" b="0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s označením odbornosti uvedené v preskripčním omezení, který má pro tuto specializovanou způsobilost uzavřenu se zdravotní pojišťovnou smlouvu o poskytování předmětné zdravotní péče</a:t>
            </a:r>
          </a:p>
          <a:p>
            <a:pPr>
              <a:lnSpc>
                <a:spcPct val="120000"/>
              </a:lnSpc>
            </a:pPr>
            <a:r>
              <a:rPr lang="cs-CZ" b="1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symbol „L“ </a:t>
            </a:r>
            <a:endParaRPr lang="cs-CZ" b="0" i="0" dirty="0">
              <a:solidFill>
                <a:srgbClr val="333399"/>
              </a:solidFill>
              <a:effectLst/>
              <a:latin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cs-CZ" dirty="0">
                <a:solidFill>
                  <a:srgbClr val="333399"/>
                </a:solidFill>
              </a:rPr>
              <a:t>Úhrada přípravku pouze lékařem se specializovanou způsobilostí nebo jím písemně pověřený jiný lékař (třeba mladý neatestovaný, PL)</a:t>
            </a:r>
          </a:p>
          <a:p>
            <a:pPr algn="just">
              <a:lnSpc>
                <a:spcPct val="120000"/>
              </a:lnSpc>
            </a:pPr>
            <a:r>
              <a:rPr lang="cs-CZ" b="1" dirty="0">
                <a:solidFill>
                  <a:srgbClr val="333399"/>
                </a:solidFill>
                <a:effectLst/>
              </a:rPr>
              <a:t>symbol „E“</a:t>
            </a:r>
            <a:endParaRPr lang="cs-CZ" dirty="0">
              <a:solidFill>
                <a:srgbClr val="333399"/>
              </a:solidFill>
              <a:effectLst/>
            </a:endParaRPr>
          </a:p>
          <a:p>
            <a:pPr lvl="1">
              <a:lnSpc>
                <a:spcPct val="120000"/>
              </a:lnSpc>
            </a:pPr>
            <a:r>
              <a:rPr lang="cs-CZ" dirty="0">
                <a:solidFill>
                  <a:srgbClr val="333399"/>
                </a:solidFill>
              </a:rPr>
              <a:t>To samé co L, ale nelze převést na neatestovaného</a:t>
            </a:r>
          </a:p>
          <a:p>
            <a:pPr>
              <a:lnSpc>
                <a:spcPct val="120000"/>
              </a:lnSpc>
            </a:pPr>
            <a:r>
              <a:rPr lang="cs-CZ" b="1" dirty="0">
                <a:solidFill>
                  <a:srgbClr val="333399"/>
                </a:solidFill>
              </a:rPr>
              <a:t>symbol „W“</a:t>
            </a:r>
            <a:r>
              <a:rPr lang="cs-CZ" dirty="0">
                <a:solidFill>
                  <a:srgbClr val="333399"/>
                </a:solidFill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cs-CZ" dirty="0">
                <a:solidFill>
                  <a:srgbClr val="333399"/>
                </a:solidFill>
              </a:rPr>
              <a:t>Úhrada podmíněna předchozím schválením revizním lékařem zdravotní pojišťovny</a:t>
            </a:r>
          </a:p>
          <a:p>
            <a:endParaRPr lang="cs-CZ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30053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515599-BD70-4BFF-A50C-4B6E9D1C2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Indikační omezení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DA5B37-4DC5-4964-A3A9-79CEAB587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b="1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Symbol „P“</a:t>
            </a:r>
            <a:r>
              <a:rPr lang="cs-CZ" b="0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 – úhrada pouze pro</a:t>
            </a:r>
          </a:p>
          <a:p>
            <a:pPr lvl="1" algn="just">
              <a:lnSpc>
                <a:spcPct val="100000"/>
              </a:lnSpc>
            </a:pPr>
            <a:r>
              <a:rPr lang="cs-CZ" b="1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a)</a:t>
            </a:r>
            <a:r>
              <a:rPr lang="cs-CZ" b="0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 přesně </a:t>
            </a:r>
            <a:r>
              <a:rPr lang="cs-CZ" b="1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uvedenou indikaci</a:t>
            </a:r>
            <a:r>
              <a:rPr lang="cs-CZ" b="0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 včetně zahájení a ukončení léčby, popřípadě blíže určenou klinickým stavem pacienta; pokud nelze zahájení a ukončení léčby přesně vymezit, stanoví se pravidelný interval přehodnocení úspěšnosti léčby,</a:t>
            </a:r>
          </a:p>
          <a:p>
            <a:pPr lvl="1" algn="just">
              <a:lnSpc>
                <a:spcPct val="100000"/>
              </a:lnSpc>
            </a:pPr>
            <a:r>
              <a:rPr lang="cs-CZ" b="1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b)</a:t>
            </a:r>
            <a:r>
              <a:rPr lang="cs-CZ" dirty="0">
                <a:solidFill>
                  <a:srgbClr val="333399"/>
                </a:solidFill>
              </a:rPr>
              <a:t> </a:t>
            </a:r>
            <a:r>
              <a:rPr lang="cs-CZ" b="1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vyjmenované skupiny pacientů</a:t>
            </a:r>
            <a:r>
              <a:rPr lang="cs-CZ" b="0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, charakterizované konkrétním onemocněním nebo klinickým stavem, nebo</a:t>
            </a:r>
          </a:p>
          <a:p>
            <a:pPr lvl="1" algn="just">
              <a:lnSpc>
                <a:spcPct val="100000"/>
              </a:lnSpc>
            </a:pPr>
            <a:r>
              <a:rPr lang="cs-CZ" b="1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c)</a:t>
            </a:r>
            <a:r>
              <a:rPr lang="cs-CZ" b="0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1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selhání, kontraindikaci nebo nedostatečnou účinnost </a:t>
            </a:r>
            <a:r>
              <a:rPr lang="cs-CZ" b="0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předchozí linie terapie.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88706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A7DD1-9525-4E91-8865-B928AAF47B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Negativní vymezení hrazených služeb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E42CAFA8-41DC-4ADF-8887-D824A266FE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094755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09BC472-F5BD-45EA-8162-1A3B36EC2154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FD113F-8DF6-4D27-A3DC-92A7E3D31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Ze zdravotního pojištění se nehradí, nebo se hradí jen za určitých podmínek, zdravotní výkony uvedené v příloze č. 1 Zákona </a:t>
            </a:r>
            <a:r>
              <a:rPr lang="cs-CZ" sz="2800" b="0" i="0" dirty="0">
                <a:effectLst/>
                <a:latin typeface="Slabo 27px"/>
                <a:hlinkClick r:id="rId7"/>
              </a:rPr>
              <a:t>č. 48/1997 </a:t>
            </a:r>
            <a:r>
              <a:rPr lang="cs-CZ" sz="2800" b="0" i="0" dirty="0" err="1">
                <a:effectLst/>
                <a:latin typeface="Slabo 27px"/>
                <a:hlinkClick r:id="rId7"/>
              </a:rPr>
              <a:t>Sb</a:t>
            </a:r>
            <a:r>
              <a:rPr lang="cs-CZ" sz="2800" b="0" i="0" dirty="0">
                <a:effectLst/>
                <a:latin typeface="Slabo 27px"/>
              </a:rPr>
              <a:t> </a:t>
            </a:r>
            <a:r>
              <a:rPr lang="cs-CZ" dirty="0"/>
              <a:t>(§15/1)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cs-CZ" dirty="0">
              <a:solidFill>
                <a:srgbClr val="000000"/>
              </a:solidFill>
            </a:endParaRP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Ze zdravotního pojištění se dále nehradí výkony akupunktury (§15/2).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246545F-F093-4E32-A81C-642AA8BAD6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12" y="3102429"/>
            <a:ext cx="9975778" cy="1423547"/>
          </a:xfrm>
          <a:prstGeom prst="rect">
            <a:avLst/>
          </a:prstGeom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E30B9668-4694-4F1F-9435-FDD1A6215592}"/>
              </a:ext>
            </a:extLst>
          </p:cNvPr>
          <p:cNvCxnSpPr/>
          <p:nvPr/>
        </p:nvCxnSpPr>
        <p:spPr>
          <a:xfrm>
            <a:off x="3592286" y="3494314"/>
            <a:ext cx="3167743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8A07A875-AA07-475C-8F7F-F333F84F4DCA}"/>
              </a:ext>
            </a:extLst>
          </p:cNvPr>
          <p:cNvCxnSpPr>
            <a:cxnSpLocks/>
          </p:cNvCxnSpPr>
          <p:nvPr/>
        </p:nvCxnSpPr>
        <p:spPr>
          <a:xfrm>
            <a:off x="9162260" y="3922017"/>
            <a:ext cx="1623727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DFB81C6F-6DEA-4992-8367-7FEC0930EDA4}"/>
              </a:ext>
            </a:extLst>
          </p:cNvPr>
          <p:cNvCxnSpPr>
            <a:cxnSpLocks/>
          </p:cNvCxnSpPr>
          <p:nvPr/>
        </p:nvCxnSpPr>
        <p:spPr>
          <a:xfrm>
            <a:off x="1968559" y="4094081"/>
            <a:ext cx="3950460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67F65B62-1327-43FF-9277-03F836CD0D25}"/>
              </a:ext>
            </a:extLst>
          </p:cNvPr>
          <p:cNvCxnSpPr>
            <a:cxnSpLocks/>
          </p:cNvCxnSpPr>
          <p:nvPr/>
        </p:nvCxnSpPr>
        <p:spPr>
          <a:xfrm>
            <a:off x="9252155" y="4339888"/>
            <a:ext cx="1717435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BC571FDB-C02D-4126-BA51-68F4EF04E1BB}"/>
              </a:ext>
            </a:extLst>
          </p:cNvPr>
          <p:cNvCxnSpPr>
            <a:cxnSpLocks/>
          </p:cNvCxnSpPr>
          <p:nvPr/>
        </p:nvCxnSpPr>
        <p:spPr>
          <a:xfrm>
            <a:off x="1842144" y="4525976"/>
            <a:ext cx="2267740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47906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89F966C-2631-4F1E-9D8D-7957B9285C04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72DC39-5EE9-453E-AA08-4CB3BB458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cs-CZ" dirty="0"/>
              <a:t>(3) </a:t>
            </a:r>
            <a:r>
              <a:rPr lang="cs-CZ" sz="3400" dirty="0"/>
              <a:t>Ze zdravotního pojištění se zdravotní služby poskytnuté na základě doporučení registrujícího poskytovatele v oboru gynekologie a porodnictví v souvislosti s umělým oplodněním, jde-li o formu mimotělního oplodnění (in vitro fertilizace), hradí:</a:t>
            </a:r>
          </a:p>
          <a:p>
            <a:pPr lvl="1">
              <a:lnSpc>
                <a:spcPct val="120000"/>
              </a:lnSpc>
              <a:spcAft>
                <a:spcPts val="1200"/>
              </a:spcAft>
            </a:pPr>
            <a:r>
              <a:rPr lang="cs-CZ" sz="3400" dirty="0"/>
              <a:t>a) ženám s oboustrannou neprůchodností vejcovodů ve věku od 18 let do dne dosažení třicátého devátého roku věku,</a:t>
            </a:r>
          </a:p>
          <a:p>
            <a:pPr lvl="1">
              <a:lnSpc>
                <a:spcPct val="120000"/>
              </a:lnSpc>
              <a:spcAft>
                <a:spcPts val="1200"/>
              </a:spcAft>
            </a:pPr>
            <a:r>
              <a:rPr lang="cs-CZ" sz="3400" dirty="0"/>
              <a:t>b) ostatním ženám ve věku od 22 let do dne dosažení třicátého devátého roku věku,</a:t>
            </a:r>
          </a:p>
          <a:p>
            <a:pPr lvl="1">
              <a:lnSpc>
                <a:spcPct val="120000"/>
              </a:lnSpc>
              <a:spcAft>
                <a:spcPts val="1200"/>
              </a:spcAft>
            </a:pPr>
            <a:r>
              <a:rPr lang="cs-CZ" sz="3400" dirty="0"/>
              <a:t>c) nejvíce třikrát za život, nebo bylo-li v prvních dvou případech přeneseno do pohlavních orgánů ženy nejvýše 1 lidské embryo vzniklé oplodněním vajíčka spermií mimo tělo ženy, čtyřikrát za život.</a:t>
            </a:r>
          </a:p>
        </p:txBody>
      </p:sp>
    </p:spTree>
    <p:extLst>
      <p:ext uri="{BB962C8B-B14F-4D97-AF65-F5344CB8AC3E}">
        <p14:creationId xmlns:p14="http://schemas.microsoft.com/office/powerpoint/2010/main" val="318895475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B004361-B83C-4464-923C-00E30BCC58AE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8192" y="2141537"/>
            <a:ext cx="5603461" cy="4351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altLang="cs-CZ" sz="2400" dirty="0">
                <a:cs typeface="Arial" panose="020B0604020202020204" pitchFamily="34" charset="0"/>
              </a:rPr>
              <a:t>Ze zdravotního pojištění se hradí zdravotní služby poskytnuté </a:t>
            </a:r>
            <a:r>
              <a:rPr lang="cs-CZ" altLang="cs-CZ" sz="2400" dirty="0">
                <a:solidFill>
                  <a:srgbClr val="FF0000"/>
                </a:solidFill>
                <a:cs typeface="Arial" panose="020B0604020202020204" pitchFamily="34" charset="0"/>
              </a:rPr>
              <a:t>na území České republiky</a:t>
            </a:r>
            <a:r>
              <a:rPr lang="cs-CZ" altLang="cs-CZ" sz="2400" dirty="0"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cs-CZ" altLang="cs-CZ" sz="2400" dirty="0">
                <a:cs typeface="Arial" panose="020B0604020202020204" pitchFamily="34" charset="0"/>
              </a:rPr>
              <a:t> Ze zdravotního pojištění se pojištěnci na základě jeho žádosti poskytne náhrada nákladů vynaložených na neodkladnou zdravotní péči, jejíž potřeba nastala během jeho pobytu v cizině, a to pouze do výše stanovené pro úhradu takových služeb, pokud by byly poskytnuty na území České republiky.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44F1FA3E-79E1-4568-B2AC-A5E9F2A45C1B}"/>
              </a:ext>
            </a:extLst>
          </p:cNvPr>
          <p:cNvSpPr/>
          <p:nvPr/>
        </p:nvSpPr>
        <p:spPr>
          <a:xfrm>
            <a:off x="6441661" y="2637135"/>
            <a:ext cx="503214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Překonáno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Vstupem do EU</a:t>
            </a:r>
          </a:p>
        </p:txBody>
      </p:sp>
    </p:spTree>
    <p:extLst>
      <p:ext uri="{BB962C8B-B14F-4D97-AF65-F5344CB8AC3E}">
        <p14:creationId xmlns:p14="http://schemas.microsoft.com/office/powerpoint/2010/main" val="37052530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b="1" dirty="0">
                <a:solidFill>
                  <a:srgbClr val="333399"/>
                </a:solidFill>
              </a:rPr>
              <a:t>SOUKROMOPRÁVNÍ POJIŠTĚNÍ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829193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Co lze pojistit?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4451" y="1357766"/>
            <a:ext cx="10686369" cy="5040312"/>
          </a:xfrm>
        </p:spPr>
        <p:txBody>
          <a:bodyPr/>
          <a:lstStyle/>
          <a:p>
            <a:pPr marL="561975" lvl="1" indent="0">
              <a:lnSpc>
                <a:spcPct val="87000"/>
              </a:lnSpc>
              <a:buNone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en-GB" b="1" dirty="0">
                <a:solidFill>
                  <a:srgbClr val="333399"/>
                </a:solidFill>
              </a:rPr>
              <a:t>Typy soukromého zdravotního pojištění:</a:t>
            </a:r>
          </a:p>
          <a:p>
            <a:pPr marL="561975" lvl="1" indent="0">
              <a:lnSpc>
                <a:spcPct val="87000"/>
              </a:lnSpc>
              <a:buNone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endParaRPr lang="en-GB" sz="2400" b="1" i="1" dirty="0">
              <a:solidFill>
                <a:srgbClr val="333399"/>
              </a:solidFill>
            </a:endParaRPr>
          </a:p>
          <a:p>
            <a:pPr marL="561975" lvl="1" indent="0">
              <a:lnSpc>
                <a:spcPct val="87000"/>
              </a:lnSpc>
              <a:buNone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cs-CZ" sz="2400" dirty="0">
                <a:solidFill>
                  <a:srgbClr val="333399"/>
                </a:solidFill>
              </a:rPr>
              <a:t>-   </a:t>
            </a:r>
            <a:r>
              <a:rPr lang="en-GB" sz="2400" dirty="0">
                <a:solidFill>
                  <a:srgbClr val="333399"/>
                </a:solidFill>
              </a:rPr>
              <a:t>Pojištění denní dávky při pracovní neschopnosti</a:t>
            </a:r>
          </a:p>
          <a:p>
            <a:pPr marL="904875" lvl="1" indent="-342900">
              <a:lnSpc>
                <a:spcPct val="87000"/>
              </a:lnSpc>
              <a:buFontTx/>
              <a:buChar char="-"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en-GB" sz="2400" dirty="0">
                <a:solidFill>
                  <a:srgbClr val="333399"/>
                </a:solidFill>
              </a:rPr>
              <a:t>Pojištění pobytu v nemocnici</a:t>
            </a:r>
            <a:endParaRPr lang="cs-CZ" sz="2400" dirty="0">
              <a:solidFill>
                <a:srgbClr val="333399"/>
              </a:solidFill>
            </a:endParaRPr>
          </a:p>
          <a:p>
            <a:pPr marL="1304925" lvl="2" indent="-342900">
              <a:lnSpc>
                <a:spcPct val="87000"/>
              </a:lnSpc>
              <a:buFontTx/>
              <a:buChar char="-"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cs-CZ" sz="2000" dirty="0">
                <a:solidFill>
                  <a:srgbClr val="333399"/>
                </a:solidFill>
              </a:rPr>
              <a:t>Ušlý příjem</a:t>
            </a:r>
          </a:p>
          <a:p>
            <a:pPr marL="1304925" lvl="2" indent="-342900">
              <a:lnSpc>
                <a:spcPct val="87000"/>
              </a:lnSpc>
              <a:buFontTx/>
              <a:buChar char="-"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cs-CZ" sz="2000" dirty="0">
                <a:solidFill>
                  <a:srgbClr val="333399"/>
                </a:solidFill>
              </a:rPr>
              <a:t>Nadstandard</a:t>
            </a:r>
            <a:endParaRPr lang="en-GB" sz="2000" dirty="0">
              <a:solidFill>
                <a:srgbClr val="333399"/>
              </a:solidFill>
            </a:endParaRPr>
          </a:p>
          <a:p>
            <a:pPr marL="904875" lvl="1" indent="-342900">
              <a:lnSpc>
                <a:spcPct val="87000"/>
              </a:lnSpc>
              <a:buFontTx/>
              <a:buChar char="-"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en-GB" sz="2400" dirty="0">
                <a:solidFill>
                  <a:srgbClr val="333399"/>
                </a:solidFill>
              </a:rPr>
              <a:t>Pojištění stomatologické péče</a:t>
            </a:r>
            <a:endParaRPr lang="cs-CZ" sz="2400" dirty="0">
              <a:solidFill>
                <a:srgbClr val="333399"/>
              </a:solidFill>
            </a:endParaRPr>
          </a:p>
          <a:p>
            <a:pPr marL="904875" lvl="1" indent="-342900">
              <a:lnSpc>
                <a:spcPct val="87000"/>
              </a:lnSpc>
              <a:buFontTx/>
              <a:buChar char="-"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en-GB" sz="2400" dirty="0">
                <a:solidFill>
                  <a:srgbClr val="333399"/>
                </a:solidFill>
              </a:rPr>
              <a:t>Pojištění vážných onemocněn</a:t>
            </a:r>
            <a:r>
              <a:rPr lang="cs-CZ" sz="2400" dirty="0">
                <a:solidFill>
                  <a:srgbClr val="333399"/>
                </a:solidFill>
              </a:rPr>
              <a:t>í a </a:t>
            </a:r>
            <a:r>
              <a:rPr lang="en-GB" sz="2400" dirty="0">
                <a:solidFill>
                  <a:srgbClr val="333399"/>
                </a:solidFill>
              </a:rPr>
              <a:t>invalidity</a:t>
            </a:r>
            <a:endParaRPr lang="cs-CZ" sz="2400" dirty="0">
              <a:solidFill>
                <a:srgbClr val="333399"/>
              </a:solidFill>
            </a:endParaRPr>
          </a:p>
          <a:p>
            <a:pPr marL="1304925" lvl="2" indent="-342900">
              <a:lnSpc>
                <a:spcPct val="87000"/>
              </a:lnSpc>
              <a:buFontTx/>
              <a:buChar char="-"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cs-CZ" sz="2000" dirty="0">
                <a:solidFill>
                  <a:srgbClr val="333399"/>
                </a:solidFill>
              </a:rPr>
              <a:t>Dlouhodobá pracovní neschopnost</a:t>
            </a:r>
          </a:p>
          <a:p>
            <a:pPr marL="1304925" lvl="2" indent="-342900">
              <a:lnSpc>
                <a:spcPct val="87000"/>
              </a:lnSpc>
              <a:buFontTx/>
              <a:buChar char="-"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cs-CZ" sz="2000" dirty="0">
                <a:solidFill>
                  <a:srgbClr val="333399"/>
                </a:solidFill>
              </a:rPr>
              <a:t>Výdaje spojené s léčením, výdaje na nadstandardní péči, na jednorázové splacení závazků např. úvěr, leasing nebo na úpravu prostředí (bezbariérový byt).</a:t>
            </a:r>
            <a:endParaRPr lang="cs-CZ" dirty="0">
              <a:solidFill>
                <a:srgbClr val="333399"/>
              </a:solidFill>
            </a:endParaRPr>
          </a:p>
          <a:p>
            <a:pPr marL="561975" lvl="1" indent="0">
              <a:lnSpc>
                <a:spcPct val="87000"/>
              </a:lnSpc>
              <a:buNone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cs-CZ" sz="2400" dirty="0">
                <a:solidFill>
                  <a:srgbClr val="333399"/>
                </a:solidFill>
              </a:rPr>
              <a:t>- </a:t>
            </a:r>
            <a:r>
              <a:rPr lang="en-GB" sz="2400" dirty="0">
                <a:solidFill>
                  <a:srgbClr val="333399"/>
                </a:solidFill>
              </a:rPr>
              <a:t>Pojištění dlouhodobé péče</a:t>
            </a:r>
            <a:r>
              <a:rPr lang="cs-CZ" sz="2400" dirty="0">
                <a:solidFill>
                  <a:srgbClr val="333399"/>
                </a:solidFill>
              </a:rPr>
              <a:t> (potřeba pečovatele)</a:t>
            </a:r>
          </a:p>
          <a:p>
            <a:pPr marL="561975" lvl="1" indent="0">
              <a:lnSpc>
                <a:spcPct val="87000"/>
              </a:lnSpc>
              <a:buNone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cs-CZ" sz="2400" dirty="0">
                <a:solidFill>
                  <a:srgbClr val="333399"/>
                </a:solidFill>
              </a:rPr>
              <a:t>- Léčebné výlohy při cestách do zahraničí</a:t>
            </a:r>
            <a:endParaRPr lang="en-GB" sz="24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17052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rgbClr val="333399"/>
                </a:solidFill>
              </a:rPr>
              <a:t>Charakteristiky soukromého zdravotního pojištění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0482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en-GB" sz="2400" dirty="0">
                <a:solidFill>
                  <a:srgbClr val="333399"/>
                </a:solidFill>
              </a:rPr>
              <a:t>Nedochází ke spoření, celou vloženou částku pojišťovna používá na </a:t>
            </a:r>
            <a:r>
              <a:rPr lang="en-GB" sz="2400" b="1" dirty="0">
                <a:solidFill>
                  <a:srgbClr val="333399"/>
                </a:solidFill>
              </a:rPr>
              <a:t>pokrytí rizik</a:t>
            </a:r>
            <a:r>
              <a:rPr lang="en-GB" sz="2400" dirty="0">
                <a:solidFill>
                  <a:srgbClr val="333399"/>
                </a:solidFill>
              </a:rPr>
              <a:t>.</a:t>
            </a:r>
          </a:p>
          <a:p>
            <a:pPr marL="50482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en-GB" sz="2400" dirty="0">
                <a:solidFill>
                  <a:srgbClr val="333399"/>
                </a:solidFill>
              </a:rPr>
              <a:t>Výše plnění se zpravidla stanovuje v závislosti </a:t>
            </a:r>
            <a:r>
              <a:rPr lang="en-GB" sz="2400" b="1" dirty="0">
                <a:solidFill>
                  <a:srgbClr val="333399"/>
                </a:solidFill>
              </a:rPr>
              <a:t>na počtu dní pracovní neschopnosti</a:t>
            </a:r>
            <a:r>
              <a:rPr lang="en-GB" sz="2400" dirty="0">
                <a:solidFill>
                  <a:srgbClr val="333399"/>
                </a:solidFill>
              </a:rPr>
              <a:t>, nikoli na základě bodového ohodnocení jako u úrazového pojištění.</a:t>
            </a:r>
            <a:endParaRPr lang="en-GB" sz="2400" dirty="0">
              <a:solidFill>
                <a:srgbClr val="333399"/>
              </a:solidFill>
              <a:cs typeface="Times New Roman" pitchFamily="18" charset="0"/>
            </a:endParaRPr>
          </a:p>
          <a:p>
            <a:pPr marL="50482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en-GB" sz="2400" dirty="0">
                <a:solidFill>
                  <a:srgbClr val="333399"/>
                </a:solidFill>
              </a:rPr>
              <a:t>Pojišťovna zpravidla plní na žádost o plnění až po uplynutí </a:t>
            </a:r>
            <a:r>
              <a:rPr lang="en-GB" sz="2400" b="1" dirty="0">
                <a:solidFill>
                  <a:srgbClr val="333399"/>
                </a:solidFill>
              </a:rPr>
              <a:t>čekací</a:t>
            </a:r>
            <a:r>
              <a:rPr lang="cs-CZ" sz="2400" b="1" dirty="0">
                <a:solidFill>
                  <a:srgbClr val="333399"/>
                </a:solidFill>
              </a:rPr>
              <a:t> (karenční)</a:t>
            </a:r>
            <a:r>
              <a:rPr lang="en-GB" sz="2400" b="1" dirty="0">
                <a:solidFill>
                  <a:srgbClr val="333399"/>
                </a:solidFill>
              </a:rPr>
              <a:t> doby</a:t>
            </a:r>
            <a:r>
              <a:rPr lang="en-GB" sz="2400" dirty="0">
                <a:solidFill>
                  <a:srgbClr val="333399"/>
                </a:solidFill>
              </a:rPr>
              <a:t>.</a:t>
            </a:r>
            <a:endParaRPr lang="en-GB" sz="2400" dirty="0">
              <a:solidFill>
                <a:srgbClr val="333399"/>
              </a:solidFill>
              <a:cs typeface="Times New Roman" pitchFamily="18" charset="0"/>
            </a:endParaRPr>
          </a:p>
          <a:p>
            <a:pPr marL="50482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en-GB" sz="2400" b="1" dirty="0">
                <a:solidFill>
                  <a:srgbClr val="333399"/>
                </a:solidFill>
              </a:rPr>
              <a:t>Nelze se pojistit na smrt</a:t>
            </a:r>
            <a:r>
              <a:rPr lang="en-GB" sz="2400" dirty="0">
                <a:solidFill>
                  <a:srgbClr val="333399"/>
                </a:solidFill>
              </a:rPr>
              <a:t>, pro případ smrti je nutné </a:t>
            </a:r>
            <a:br>
              <a:rPr lang="en-GB" sz="2400" dirty="0">
                <a:solidFill>
                  <a:srgbClr val="333399"/>
                </a:solidFill>
              </a:rPr>
            </a:br>
            <a:r>
              <a:rPr lang="en-GB" sz="2400" dirty="0">
                <a:solidFill>
                  <a:srgbClr val="333399"/>
                </a:solidFill>
              </a:rPr>
              <a:t>využít </a:t>
            </a:r>
            <a:r>
              <a:rPr lang="cs-CZ" sz="2400" dirty="0">
                <a:solidFill>
                  <a:srgbClr val="333399"/>
                </a:solidFill>
              </a:rPr>
              <a:t>jiné produkty </a:t>
            </a:r>
            <a:r>
              <a:rPr lang="en-GB" sz="2400" dirty="0">
                <a:solidFill>
                  <a:srgbClr val="333399"/>
                </a:solidFill>
              </a:rPr>
              <a:t>(</a:t>
            </a:r>
            <a:r>
              <a:rPr lang="cs-CZ" sz="2400" dirty="0">
                <a:solidFill>
                  <a:srgbClr val="333399"/>
                </a:solidFill>
              </a:rPr>
              <a:t>např. </a:t>
            </a:r>
            <a:r>
              <a:rPr lang="en-GB" sz="2400" dirty="0">
                <a:solidFill>
                  <a:srgbClr val="333399"/>
                </a:solidFill>
              </a:rPr>
              <a:t>rizikové, životní</a:t>
            </a:r>
            <a:r>
              <a:rPr lang="cs-CZ" sz="2400" dirty="0">
                <a:solidFill>
                  <a:srgbClr val="333399"/>
                </a:solidFill>
              </a:rPr>
              <a:t> nebo </a:t>
            </a:r>
            <a:r>
              <a:rPr lang="en-GB" sz="2400" dirty="0">
                <a:solidFill>
                  <a:srgbClr val="333399"/>
                </a:solidFill>
              </a:rPr>
              <a:t>kapitálové životní pojištění).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cs-CZ" sz="24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739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1960563" y="1889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0099"/>
                </a:solidFill>
              </a:rPr>
              <a:t>Problémy aplikace tržního mechanismu </a:t>
            </a:r>
            <a:br>
              <a:rPr lang="cs-CZ" sz="3600" b="1" dirty="0">
                <a:solidFill>
                  <a:srgbClr val="000099"/>
                </a:solidFill>
              </a:rPr>
            </a:br>
            <a:r>
              <a:rPr lang="cs-CZ" sz="3600" b="1" dirty="0">
                <a:solidFill>
                  <a:srgbClr val="000099"/>
                </a:solidFill>
              </a:rPr>
              <a:t>v péči o zdraví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600074" y="1773239"/>
            <a:ext cx="10715625" cy="5183187"/>
          </a:xfrm>
        </p:spPr>
        <p:txBody>
          <a:bodyPr/>
          <a:lstStyle/>
          <a:p>
            <a:pPr marL="514350" indent="-457200" eaLnBrk="1" hangingPunct="1">
              <a:defRPr/>
            </a:pPr>
            <a:r>
              <a:rPr lang="cs-CZ" sz="2800" b="1" dirty="0">
                <a:solidFill>
                  <a:srgbClr val="000099"/>
                </a:solidFill>
              </a:rPr>
              <a:t>Nedostatek a asymetrie informací</a:t>
            </a:r>
          </a:p>
          <a:p>
            <a:pPr marL="514350" lvl="1" indent="0" eaLnBrk="1" hangingPunct="1">
              <a:buNone/>
              <a:defRPr/>
            </a:pPr>
            <a:r>
              <a:rPr lang="cs-CZ" sz="2400" dirty="0">
                <a:solidFill>
                  <a:srgbClr val="000099"/>
                </a:solidFill>
              </a:rPr>
              <a:t>Pacient není ve stejné pozici jako spotřebitel běžných komerčních služeb.</a:t>
            </a:r>
          </a:p>
          <a:p>
            <a:pPr marL="514350" lvl="1" indent="0" eaLnBrk="1" hangingPunct="1">
              <a:buNone/>
              <a:defRPr/>
            </a:pPr>
            <a:endParaRPr lang="cs-CZ" sz="2400" dirty="0">
              <a:solidFill>
                <a:srgbClr val="000099"/>
              </a:solidFill>
            </a:endParaRPr>
          </a:p>
          <a:p>
            <a:pPr marL="800100" lvl="1" eaLnBrk="1" hangingPunct="1">
              <a:defRPr/>
            </a:pPr>
            <a:r>
              <a:rPr lang="cs-CZ" sz="2400" b="1" dirty="0">
                <a:solidFill>
                  <a:srgbClr val="000099"/>
                </a:solidFill>
              </a:rPr>
              <a:t>Pacient neví:</a:t>
            </a:r>
          </a:p>
          <a:p>
            <a:pPr marL="1200150" lvl="2" eaLnBrk="1" hangingPunct="1">
              <a:defRPr/>
            </a:pPr>
            <a:r>
              <a:rPr lang="cs-CZ" dirty="0">
                <a:solidFill>
                  <a:srgbClr val="000099"/>
                </a:solidFill>
              </a:rPr>
              <a:t>Co mu chybí</a:t>
            </a:r>
          </a:p>
          <a:p>
            <a:pPr marL="1200150" lvl="2" eaLnBrk="1" hangingPunct="1">
              <a:defRPr/>
            </a:pPr>
            <a:r>
              <a:rPr lang="cs-CZ" dirty="0">
                <a:solidFill>
                  <a:srgbClr val="000099"/>
                </a:solidFill>
              </a:rPr>
              <a:t>Jaké zdravotnické služby potřebuje</a:t>
            </a:r>
          </a:p>
          <a:p>
            <a:pPr marL="1200150" lvl="2" eaLnBrk="1" hangingPunct="1">
              <a:defRPr/>
            </a:pPr>
            <a:r>
              <a:rPr lang="cs-CZ" dirty="0">
                <a:solidFill>
                  <a:srgbClr val="000099"/>
                </a:solidFill>
              </a:rPr>
              <a:t>Kde, kdy a od koho je má požadovat</a:t>
            </a:r>
          </a:p>
          <a:p>
            <a:pPr marL="1200150" lvl="2" eaLnBrk="1" hangingPunct="1">
              <a:defRPr/>
            </a:pPr>
            <a:r>
              <a:rPr lang="cs-CZ" dirty="0">
                <a:solidFill>
                  <a:srgbClr val="000099"/>
                </a:solidFill>
              </a:rPr>
              <a:t>Jakou cenu by měl za služby zaplatit	</a:t>
            </a:r>
          </a:p>
          <a:p>
            <a:pPr marL="1200150" lvl="2" eaLnBrk="1" hangingPunct="1">
              <a:defRPr/>
            </a:pPr>
            <a:r>
              <a:rPr lang="cs-CZ" dirty="0">
                <a:solidFill>
                  <a:srgbClr val="000099"/>
                </a:solidFill>
              </a:rPr>
              <a:t>Jaký přínos či prospěch může očekávat od poskytnuté péče</a:t>
            </a:r>
          </a:p>
          <a:p>
            <a:pPr marL="971550" lvl="2" indent="0" eaLnBrk="1" hangingPunct="1"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498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Nadpis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1143000"/>
          </a:xfrm>
        </p:spPr>
        <p:txBody>
          <a:bodyPr/>
          <a:lstStyle/>
          <a:p>
            <a:r>
              <a:rPr lang="cs-CZ" sz="3200" b="1" dirty="0">
                <a:solidFill>
                  <a:srgbClr val="333399"/>
                </a:solidFill>
              </a:rPr>
              <a:t>Cizinci odkázáni na komerční ZP</a:t>
            </a:r>
            <a:endParaRPr lang="cs-CZ" sz="3200" dirty="0">
              <a:solidFill>
                <a:srgbClr val="333399"/>
              </a:solidFill>
            </a:endParaRPr>
          </a:p>
        </p:txBody>
      </p:sp>
      <p:sp>
        <p:nvSpPr>
          <p:cNvPr id="68611" name="Zástupný symbol pro obsah 2"/>
          <p:cNvSpPr>
            <a:spLocks noGrp="1"/>
          </p:cNvSpPr>
          <p:nvPr>
            <p:ph idx="1"/>
          </p:nvPr>
        </p:nvSpPr>
        <p:spPr>
          <a:xfrm>
            <a:off x="797275" y="1259632"/>
            <a:ext cx="10714367" cy="5256213"/>
          </a:xfrm>
        </p:spPr>
        <p:txBody>
          <a:bodyPr/>
          <a:lstStyle/>
          <a:p>
            <a:r>
              <a:rPr lang="cs-CZ" sz="2200" b="1" dirty="0">
                <a:solidFill>
                  <a:srgbClr val="333399"/>
                </a:solidFill>
              </a:rPr>
              <a:t>Občané ze „třetích zemí“</a:t>
            </a:r>
            <a:r>
              <a:rPr lang="cs-CZ" sz="2200" dirty="0">
                <a:solidFill>
                  <a:srgbClr val="333399"/>
                </a:solidFill>
              </a:rPr>
              <a:t> se účastní veřejného zdravotního pojištění,  pokud pracují </a:t>
            </a:r>
            <a:r>
              <a:rPr lang="cs-CZ" sz="2200" b="1" dirty="0">
                <a:solidFill>
                  <a:srgbClr val="333399"/>
                </a:solidFill>
              </a:rPr>
              <a:t>jako zaměstnanci u zaměstnavatele se sídlem v ČR. </a:t>
            </a:r>
          </a:p>
          <a:p>
            <a:r>
              <a:rPr lang="cs-CZ" sz="2200" b="1" dirty="0">
                <a:solidFill>
                  <a:srgbClr val="333399"/>
                </a:solidFill>
              </a:rPr>
              <a:t>Ostatní cizinci ze zemí mimo EU </a:t>
            </a:r>
            <a:r>
              <a:rPr lang="cs-CZ" sz="2200" dirty="0">
                <a:solidFill>
                  <a:srgbClr val="333399"/>
                </a:solidFill>
              </a:rPr>
              <a:t>s dlouhodobým pobytem v ČR si musí zdravotní pojištění obstarat jiným způsobem. </a:t>
            </a:r>
          </a:p>
          <a:p>
            <a:r>
              <a:rPr lang="cs-CZ" sz="2200" dirty="0">
                <a:solidFill>
                  <a:srgbClr val="333399"/>
                </a:solidFill>
              </a:rPr>
              <a:t>Týká se to cizinců, kteří v ČR:</a:t>
            </a:r>
          </a:p>
          <a:p>
            <a:pPr lvl="1"/>
            <a:r>
              <a:rPr lang="cs-CZ" sz="2200" dirty="0">
                <a:solidFill>
                  <a:srgbClr val="333399"/>
                </a:solidFill>
              </a:rPr>
              <a:t>působí jako živnostníci či podnikatelé (OSVČ) a nemají trvalý pobyt</a:t>
            </a:r>
          </a:p>
          <a:p>
            <a:pPr lvl="1"/>
            <a:r>
              <a:rPr lang="cs-CZ" sz="2200" dirty="0">
                <a:solidFill>
                  <a:srgbClr val="333399"/>
                </a:solidFill>
              </a:rPr>
              <a:t>jsou rodinnými příslušníky (děti, a to včetně zde narozených dětí, manželé, starší rodiče) všech cizinců ze třetích zemí, tj. i cizinců s trvalým pobytem; dokonce sem spadají i rodinní příslušníci českých občanů, pokud ještě nemají trvalý pobyt (do dvou let po sňatku) a nejsou v ČR ani zaměstnanci</a:t>
            </a:r>
          </a:p>
          <a:p>
            <a:pPr lvl="1"/>
            <a:r>
              <a:rPr lang="cs-CZ" sz="2200" dirty="0">
                <a:solidFill>
                  <a:srgbClr val="333399"/>
                </a:solidFill>
              </a:rPr>
              <a:t>studenti </a:t>
            </a:r>
          </a:p>
          <a:p>
            <a:pPr marL="457200" lvl="1" indent="0">
              <a:buNone/>
            </a:pPr>
            <a:endParaRPr lang="cs-CZ" sz="2200" dirty="0">
              <a:solidFill>
                <a:srgbClr val="333399"/>
              </a:solidFill>
            </a:endParaRP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51847594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>
                <a:solidFill>
                  <a:srgbClr val="333399"/>
                </a:solidFill>
              </a:rPr>
              <a:t>Cizinci odkázáni na komerční ZP</a:t>
            </a:r>
            <a:endParaRPr lang="cs-CZ" sz="3200" dirty="0">
              <a:solidFill>
                <a:srgbClr val="333399"/>
              </a:solidFill>
            </a:endParaRPr>
          </a:p>
        </p:txBody>
      </p:sp>
      <p:sp>
        <p:nvSpPr>
          <p:cNvPr id="69635" name="Zástupný symbol pro obsah 2"/>
          <p:cNvSpPr>
            <a:spLocks noGrp="1"/>
          </p:cNvSpPr>
          <p:nvPr>
            <p:ph idx="1"/>
          </p:nvPr>
        </p:nvSpPr>
        <p:spPr>
          <a:xfrm>
            <a:off x="727982" y="1327149"/>
            <a:ext cx="11265354" cy="5718630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rgbClr val="333399"/>
                </a:solidFill>
              </a:rPr>
              <a:t>Jedná se odhadem o </a:t>
            </a:r>
            <a:r>
              <a:rPr lang="cs-CZ" sz="2000" b="1" dirty="0">
                <a:solidFill>
                  <a:srgbClr val="333399"/>
                </a:solidFill>
              </a:rPr>
              <a:t>150 000 cizinců s legálním pobytem</a:t>
            </a:r>
          </a:p>
          <a:p>
            <a:r>
              <a:rPr lang="cs-CZ" sz="2000" dirty="0">
                <a:solidFill>
                  <a:srgbClr val="333399"/>
                </a:solidFill>
              </a:rPr>
              <a:t>Minimální pojistné krytí je do 30 000 EUR</a:t>
            </a:r>
          </a:p>
          <a:p>
            <a:r>
              <a:rPr lang="cs-CZ" sz="2000" dirty="0">
                <a:solidFill>
                  <a:srgbClr val="333399"/>
                </a:solidFill>
              </a:rPr>
              <a:t>Jsou povinni si sjednat komerční zdravotní pojištění, </a:t>
            </a:r>
          </a:p>
          <a:p>
            <a:pPr lvl="1"/>
            <a:r>
              <a:rPr lang="cs-CZ" sz="1600" dirty="0">
                <a:solidFill>
                  <a:srgbClr val="333399"/>
                </a:solidFill>
              </a:rPr>
              <a:t>Dříve nebyla dostatečná regulace - uzavření smlouvy o komerčním zdravotním pojištění totiž cizinci nikterak negarantovalo, že mu příslušná pojišťovna zdravotní péči skutečně proplatí. Oproti veřejnému zdravotnímu pojištění byly pro všechny druhy komerčního pojištění charakteristické </a:t>
            </a:r>
            <a:r>
              <a:rPr lang="cs-CZ" sz="1600" b="1" dirty="0">
                <a:solidFill>
                  <a:srgbClr val="333399"/>
                </a:solidFill>
              </a:rPr>
              <a:t>četné výluky </a:t>
            </a:r>
            <a:r>
              <a:rPr lang="cs-CZ" sz="1600" dirty="0">
                <a:solidFill>
                  <a:srgbClr val="333399"/>
                </a:solidFill>
              </a:rPr>
              <a:t>z pojištění </a:t>
            </a:r>
            <a:r>
              <a:rPr lang="cs-CZ" sz="1600" b="1" dirty="0">
                <a:solidFill>
                  <a:srgbClr val="333399"/>
                </a:solidFill>
              </a:rPr>
              <a:t>a limity </a:t>
            </a:r>
            <a:r>
              <a:rPr lang="cs-CZ" sz="1600" dirty="0">
                <a:solidFill>
                  <a:srgbClr val="333399"/>
                </a:solidFill>
              </a:rPr>
              <a:t>pojistného plnění, které účelnost tohoto pojištění velmi zpochybňují.</a:t>
            </a:r>
          </a:p>
          <a:p>
            <a:pPr lvl="1"/>
            <a:r>
              <a:rPr lang="cs-CZ" sz="1600" dirty="0">
                <a:solidFill>
                  <a:srgbClr val="333399"/>
                </a:solidFill>
              </a:rPr>
              <a:t>Problémem byla zejména </a:t>
            </a:r>
            <a:r>
              <a:rPr lang="cs-CZ" sz="1600" b="1" dirty="0">
                <a:solidFill>
                  <a:srgbClr val="333399"/>
                </a:solidFill>
              </a:rPr>
              <a:t>následující omezení: </a:t>
            </a:r>
            <a:endParaRPr lang="cs-CZ" sz="1600" dirty="0">
              <a:solidFill>
                <a:srgbClr val="333399"/>
              </a:solidFill>
            </a:endParaRPr>
          </a:p>
          <a:p>
            <a:pPr lvl="2"/>
            <a:r>
              <a:rPr lang="cs-CZ" sz="1600" dirty="0">
                <a:solidFill>
                  <a:srgbClr val="333399"/>
                </a:solidFill>
              </a:rPr>
              <a:t>výluky z pojištění vztahující se k druhům onemocnění a k druhům lékařské péče</a:t>
            </a:r>
          </a:p>
          <a:p>
            <a:pPr lvl="2"/>
            <a:r>
              <a:rPr lang="cs-CZ" sz="1600" dirty="0">
                <a:solidFill>
                  <a:srgbClr val="333399"/>
                </a:solidFill>
              </a:rPr>
              <a:t>výluky z pojištění vztahující se k příčinám či jiným okolnostem vzniku pojistné události, tj. onemocnění</a:t>
            </a:r>
          </a:p>
          <a:p>
            <a:pPr lvl="2"/>
            <a:r>
              <a:rPr lang="cs-CZ" sz="1600" dirty="0">
                <a:solidFill>
                  <a:srgbClr val="333399"/>
                </a:solidFill>
              </a:rPr>
              <a:t>maximální limit pojistného plnění (na 1 událost vs. celkový roční limit – malý rozdíl)</a:t>
            </a:r>
          </a:p>
          <a:p>
            <a:pPr lvl="2"/>
            <a:r>
              <a:rPr lang="cs-CZ" sz="1600" dirty="0">
                <a:solidFill>
                  <a:srgbClr val="333399"/>
                </a:solidFill>
              </a:rPr>
              <a:t>podmínka dodržení dalších povinností vyplývajících ze smlouvy </a:t>
            </a:r>
          </a:p>
          <a:p>
            <a:pPr lvl="2"/>
            <a:r>
              <a:rPr lang="cs-CZ" sz="1600" dirty="0">
                <a:solidFill>
                  <a:srgbClr val="333399"/>
                </a:solidFill>
              </a:rPr>
              <a:t>možnost pojišťoven </a:t>
            </a:r>
            <a:r>
              <a:rPr lang="cs-CZ" sz="1600" b="1" dirty="0">
                <a:solidFill>
                  <a:srgbClr val="333399"/>
                </a:solidFill>
              </a:rPr>
              <a:t>kdykoliv </a:t>
            </a:r>
            <a:r>
              <a:rPr lang="cs-CZ" sz="1600" dirty="0">
                <a:solidFill>
                  <a:srgbClr val="333399"/>
                </a:solidFill>
              </a:rPr>
              <a:t>odstoupit od smlouvy. </a:t>
            </a:r>
          </a:p>
          <a:p>
            <a:r>
              <a:rPr lang="cs-CZ" sz="2000" dirty="0">
                <a:solidFill>
                  <a:srgbClr val="333399"/>
                </a:solidFill>
              </a:rPr>
              <a:t>2 typy balíčků: Základní péče, Komplexní péče, pojištění </a:t>
            </a:r>
            <a:r>
              <a:rPr lang="cs-CZ" sz="2000" dirty="0" err="1">
                <a:solidFill>
                  <a:srgbClr val="333399"/>
                </a:solidFill>
              </a:rPr>
              <a:t>Exclusive</a:t>
            </a:r>
            <a:endParaRPr lang="cs-CZ" sz="20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9982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4-3-cz.potx" id="{C72545DF-B7E5-4E52-83DA-C125E0A0B8FD}" vid="{FF117BE7-DD54-4E19-84D2-24AC03D96F6C}"/>
    </a:ext>
  </a:extLst>
</a:theme>
</file>

<file path=ppt/theme/theme3.xml><?xml version="1.0" encoding="utf-8"?>
<a:theme xmlns:a="http://schemas.openxmlformats.org/drawingml/2006/main" name="1_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1901</TotalTime>
  <Words>5931</Words>
  <Application>Microsoft Office PowerPoint</Application>
  <PresentationFormat>Širokoúhlá obrazovka</PresentationFormat>
  <Paragraphs>561</Paragraphs>
  <Slides>91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8</vt:i4>
      </vt:variant>
      <vt:variant>
        <vt:lpstr>Nadpisy snímků</vt:lpstr>
      </vt:variant>
      <vt:variant>
        <vt:i4>91</vt:i4>
      </vt:variant>
    </vt:vector>
  </HeadingPairs>
  <TitlesOfParts>
    <vt:vector size="108" baseType="lpstr">
      <vt:lpstr>Arial</vt:lpstr>
      <vt:lpstr>Arial Black</vt:lpstr>
      <vt:lpstr>Calibri</vt:lpstr>
      <vt:lpstr>Calibri Light</vt:lpstr>
      <vt:lpstr>Courier New</vt:lpstr>
      <vt:lpstr>Slabo 27px</vt:lpstr>
      <vt:lpstr>Source Sans Pro</vt:lpstr>
      <vt:lpstr>Tahoma</vt:lpstr>
      <vt:lpstr>Wingdings</vt:lpstr>
      <vt:lpstr>Motiv Office</vt:lpstr>
      <vt:lpstr>Prezentace_MU_CZ</vt:lpstr>
      <vt:lpstr>1_Motiv Office</vt:lpstr>
      <vt:lpstr>1_Výchozí návrh</vt:lpstr>
      <vt:lpstr>3_Motiv systému Office</vt:lpstr>
      <vt:lpstr>2_Výchozí návrh</vt:lpstr>
      <vt:lpstr>Motiv systému Office</vt:lpstr>
      <vt:lpstr>1_Motiv systému Office</vt:lpstr>
      <vt:lpstr>Ekonomika, zdraví, zdravotnictví</vt:lpstr>
      <vt:lpstr>Ekonomika a zdravotnictví</vt:lpstr>
      <vt:lpstr>Prezentace aplikace PowerPoint</vt:lpstr>
      <vt:lpstr>Ekonomika a zdraví</vt:lpstr>
      <vt:lpstr>Ekonomická teorie, zdraví a zdravotnictví </vt:lpstr>
      <vt:lpstr>Trh v péči o zdraví</vt:lpstr>
      <vt:lpstr>Trh a zdraví </vt:lpstr>
      <vt:lpstr>Problémy aplikace tržního mechanismu  v péči o zdraví</vt:lpstr>
      <vt:lpstr>Problémy aplikace tržního mechanismu  v péči o zdraví</vt:lpstr>
      <vt:lpstr>Problémy aplikace tržního mechanismu  v péči o zdraví</vt:lpstr>
      <vt:lpstr>Problémy aplikace tržního mechanismu  v péči o zdraví</vt:lpstr>
      <vt:lpstr>Problémy aplikace tržního mechanismu  v péči o zdraví</vt:lpstr>
      <vt:lpstr>Problémy aplikace tržního mechanismu  v péči o zdraví</vt:lpstr>
      <vt:lpstr>Problémy aplikace tržního mechanismu  v péči o zdraví</vt:lpstr>
      <vt:lpstr>Příčiny růstu výdajů na zdravotní péči</vt:lpstr>
      <vt:lpstr>Růst nákladů na zdravotní péči </vt:lpstr>
      <vt:lpstr>Hlavní příčiny růstu nákladů</vt:lpstr>
      <vt:lpstr>Hlavní příčiny růstu nákladů</vt:lpstr>
      <vt:lpstr>Prezentace aplikace PowerPoint</vt:lpstr>
      <vt:lpstr>Hlavní příčiny růstu nákladů</vt:lpstr>
      <vt:lpstr>MOŽNOSTI ŘEŠENÍ</vt:lpstr>
      <vt:lpstr>Základní Typy zdravotnických systémů ve světě</vt:lpstr>
      <vt:lpstr>Zdravotnické systémy ve světě  SYSTÉMY FINANCOVÁNÍ ZDRAVOTNÍ PÉČE: STRANY 140-144 V PUBLIKACI: ČELEDOVÁ, Libuše a Jan HOLČÍK. Nové kapitoly ze sociálního lékařství a veřejného zdravotnictví. Vydání první. Praha: UK, Nakl. Karolinum, 2017. 203 stran. ISBN 9788024638096. DOSTUPNÉ Z: https://ezdroje.muni.cz/ </vt:lpstr>
      <vt:lpstr>Základní typy zdravotnických systémů</vt:lpstr>
      <vt:lpstr>Beveridgův model zdravotnictví</vt:lpstr>
      <vt:lpstr>Semaškův model zdravotnictví</vt:lpstr>
      <vt:lpstr>Bismarckův (pojišťovnický) typ</vt:lpstr>
      <vt:lpstr>Liberální typ</vt:lpstr>
      <vt:lpstr>Financování zdravotnictví v ČR</vt:lpstr>
      <vt:lpstr>Zdravotnický systém v ČR</vt:lpstr>
      <vt:lpstr>financování zdravotnictví v ČR</vt:lpstr>
      <vt:lpstr>Tři typy zdrojů financování zdravotnictví dle SHA 2011</vt:lpstr>
      <vt:lpstr>Tři dílčí nejvýznamnější zdroje financování zdravotnictví v ČR</vt:lpstr>
      <vt:lpstr>Prezentace aplikace PowerPoint</vt:lpstr>
      <vt:lpstr>Celkové výdaje na zdravotní péči (ZP)</vt:lpstr>
      <vt:lpstr>  Výdaje na zdravotní péči (ZP)  </vt:lpstr>
      <vt:lpstr>Celkové výdaje na ZP v ČR</vt:lpstr>
      <vt:lpstr>Prezentace aplikace PowerPoint</vt:lpstr>
      <vt:lpstr>Prezentace aplikace PowerPoint</vt:lpstr>
      <vt:lpstr>Výdaje podle druhu péče</vt:lpstr>
      <vt:lpstr>Prezentace aplikace PowerPoint</vt:lpstr>
      <vt:lpstr>Prezentace aplikace PowerPoint</vt:lpstr>
      <vt:lpstr>Prezentace aplikace PowerPoint</vt:lpstr>
      <vt:lpstr>Výdaje pojišťoven na ZP podle diagnóz MKN-10</vt:lpstr>
      <vt:lpstr>Přímé výdaje domácností na ZP</vt:lpstr>
      <vt:lpstr>Prezentace aplikace PowerPoint</vt:lpstr>
      <vt:lpstr>Formy úhrad  </vt:lpstr>
      <vt:lpstr>Formy úhrady  </vt:lpstr>
      <vt:lpstr>Základní formy úhrady - obecně  </vt:lpstr>
      <vt:lpstr>Formy úhrady: Ambulantní ZP</vt:lpstr>
      <vt:lpstr>Prezentace aplikace PowerPoint</vt:lpstr>
      <vt:lpstr>Formy úhrady: Lůžková péče</vt:lpstr>
      <vt:lpstr>Prezentace aplikace PowerPoint</vt:lpstr>
      <vt:lpstr>Zdravotní pojištění v ČR</vt:lpstr>
      <vt:lpstr>VEŘEJNOPRÁVNÍ POJIŠTĚNÍ</vt:lpstr>
      <vt:lpstr>Veřejné zdravotní pojištění</vt:lpstr>
      <vt:lpstr>Veřejné zdr. pojištění - solidarita   </vt:lpstr>
      <vt:lpstr>Veřejné zdravotní pojištění</vt:lpstr>
      <vt:lpstr>Zdravotní pojišťovny v ČR</vt:lpstr>
      <vt:lpstr>Výběr zdravotní pojišťovny</vt:lpstr>
      <vt:lpstr>Zdravotní pojišťovny a počet jejich pojištěnců v r. 2020</vt:lpstr>
      <vt:lpstr>Práva a povinnosti pojištěnce</vt:lpstr>
      <vt:lpstr>Práva pojištěnců </vt:lpstr>
      <vt:lpstr>Práva pojištěnců</vt:lpstr>
      <vt:lpstr>Povinnosti pojištěnců  - oznamovací povinnosti</vt:lpstr>
      <vt:lpstr>Povinnosti pojištěnců  - další povinnosti</vt:lpstr>
      <vt:lpstr>Plátci veř. zdravotního pojištění</vt:lpstr>
      <vt:lpstr>Osoby, za které je plátcem stát</vt:lpstr>
      <vt:lpstr>Prezentace aplikace PowerPoint</vt:lpstr>
      <vt:lpstr>Osoba bez zdanitelných příjmů (OBZP)</vt:lpstr>
      <vt:lpstr>OSVČ</vt:lpstr>
      <vt:lpstr>Zaměstnanci a zaměstnavatelé</vt:lpstr>
      <vt:lpstr>Zaměstnanec s 38 000 „hrubého“</vt:lpstr>
      <vt:lpstr>Co se hradí?</vt:lpstr>
      <vt:lpstr>Hrazené služby (účinnost, efektivita, kvalita)</vt:lpstr>
      <vt:lpstr>Hrazené služby (druhy a formy péče) </vt:lpstr>
      <vt:lpstr>Zvláštní ambulantní péče</vt:lpstr>
      <vt:lpstr>Zvláštnosti lůžková péče</vt:lpstr>
      <vt:lpstr>Preventivní péče</vt:lpstr>
      <vt:lpstr>Další specifikum ČR</vt:lpstr>
      <vt:lpstr>Preskripční omezení  (k nalezení v databázi léků)</vt:lpstr>
      <vt:lpstr>Indikační omezení</vt:lpstr>
      <vt:lpstr>Negativní vymezení hrazených služeb</vt:lpstr>
      <vt:lpstr>Prezentace aplikace PowerPoint</vt:lpstr>
      <vt:lpstr>Prezentace aplikace PowerPoint</vt:lpstr>
      <vt:lpstr>Prezentace aplikace PowerPoint</vt:lpstr>
      <vt:lpstr>SOUKROMOPRÁVNÍ POJIŠTĚNÍ</vt:lpstr>
      <vt:lpstr>Co lze pojistit?</vt:lpstr>
      <vt:lpstr>Charakteristiky soukromého zdravotního pojištění</vt:lpstr>
      <vt:lpstr>Cizinci odkázáni na komerční ZP</vt:lpstr>
      <vt:lpstr>Cizinci odkázáni na komerční ZP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Zaměstnanec s 38 000 „hrubýho“</dc:title>
  <dc:creator>Michal Koščík</dc:creator>
  <cp:lastModifiedBy>Pavlína Kaňová</cp:lastModifiedBy>
  <cp:revision>142</cp:revision>
  <dcterms:created xsi:type="dcterms:W3CDTF">2022-02-15T22:58:47Z</dcterms:created>
  <dcterms:modified xsi:type="dcterms:W3CDTF">2024-05-07T10:49:36Z</dcterms:modified>
</cp:coreProperties>
</file>