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29"/>
  </p:notesMasterIdLst>
  <p:handoutMasterIdLst>
    <p:handoutMasterId r:id="rId30"/>
  </p:handoutMasterIdLst>
  <p:sldIdLst>
    <p:sldId id="256" r:id="rId2"/>
    <p:sldId id="304" r:id="rId3"/>
    <p:sldId id="312" r:id="rId4"/>
    <p:sldId id="311" r:id="rId5"/>
    <p:sldId id="309" r:id="rId6"/>
    <p:sldId id="313" r:id="rId7"/>
    <p:sldId id="314" r:id="rId8"/>
    <p:sldId id="317" r:id="rId9"/>
    <p:sldId id="376" r:id="rId10"/>
    <p:sldId id="381" r:id="rId11"/>
    <p:sldId id="318" r:id="rId12"/>
    <p:sldId id="319" r:id="rId13"/>
    <p:sldId id="320" r:id="rId14"/>
    <p:sldId id="321" r:id="rId15"/>
    <p:sldId id="322" r:id="rId16"/>
    <p:sldId id="323" r:id="rId17"/>
    <p:sldId id="340" r:id="rId18"/>
    <p:sldId id="341" r:id="rId19"/>
    <p:sldId id="325" r:id="rId20"/>
    <p:sldId id="327" r:id="rId21"/>
    <p:sldId id="342" r:id="rId22"/>
    <p:sldId id="343" r:id="rId23"/>
    <p:sldId id="339" r:id="rId24"/>
    <p:sldId id="344" r:id="rId25"/>
    <p:sldId id="345" r:id="rId26"/>
    <p:sldId id="471" r:id="rId27"/>
    <p:sldId id="474" r:id="rId28"/>
  </p:sldIdLst>
  <p:sldSz cx="9145588"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guide id="11" pos="321">
          <p15:clr>
            <a:srgbClr val="A4A3A4"/>
          </p15:clr>
        </p15:guide>
        <p15:guide id="12" pos="5419">
          <p15:clr>
            <a:srgbClr val="A4A3A4"/>
          </p15:clr>
        </p15:guide>
        <p15:guide id="13" pos="682">
          <p15:clr>
            <a:srgbClr val="A4A3A4"/>
          </p15:clr>
        </p15:guide>
        <p15:guide id="14" pos="2766">
          <p15:clr>
            <a:srgbClr val="A4A3A4"/>
          </p15:clr>
        </p15:guide>
        <p15:guide id="15" pos="2977">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1928"/>
    <a:srgbClr val="0070C0"/>
    <a:srgbClr val="0000DC"/>
    <a:srgbClr val="9100DC"/>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3720" autoAdjust="0"/>
    <p:restoredTop sz="96754" autoAdjust="0"/>
  </p:normalViewPr>
  <p:slideViewPr>
    <p:cSldViewPr snapToGrid="0">
      <p:cViewPr varScale="1">
        <p:scale>
          <a:sx n="63" d="100"/>
          <a:sy n="63" d="100"/>
        </p:scale>
        <p:origin x="1000" y="64"/>
      </p:cViewPr>
      <p:guideLst>
        <p:guide orient="horz" pos="1120"/>
        <p:guide orient="horz" pos="1272"/>
        <p:guide orient="horz" pos="715"/>
        <p:guide orient="horz" pos="3861"/>
        <p:guide orient="horz" pos="3944"/>
        <p:guide pos="428"/>
        <p:guide pos="7224"/>
        <p:guide pos="909"/>
        <p:guide pos="3688"/>
        <p:guide pos="3968"/>
        <p:guide pos="321"/>
        <p:guide pos="5419"/>
        <p:guide pos="682"/>
        <p:guide pos="2766"/>
        <p:guide pos="2977"/>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cs-CZ"/>
              <a:t>Definujte zápatí - název prezentace / pracoviště</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298928" y="2900365"/>
            <a:ext cx="8522680" cy="1171580"/>
          </a:xfrm>
        </p:spPr>
        <p:txBody>
          <a:bodyPr anchor="t"/>
          <a:lstStyle>
            <a:lvl1pPr algn="l">
              <a:lnSpc>
                <a:spcPts val="4400"/>
              </a:lnSpc>
              <a:defRPr sz="4400"/>
            </a:lvl1pPr>
          </a:lstStyle>
          <a:p>
            <a:r>
              <a:rPr lang="cs-CZ"/>
              <a:t>Kliknutím lze upravit styl.</a:t>
            </a:r>
            <a:endParaRPr lang="cs-CZ" dirty="0"/>
          </a:p>
        </p:txBody>
      </p:sp>
      <p:sp>
        <p:nvSpPr>
          <p:cNvPr id="8" name="Podnadpis 2"/>
          <p:cNvSpPr>
            <a:spLocks noGrp="1"/>
          </p:cNvSpPr>
          <p:nvPr>
            <p:ph type="subTitle" idx="1"/>
          </p:nvPr>
        </p:nvSpPr>
        <p:spPr>
          <a:xfrm>
            <a:off x="298928" y="4116403"/>
            <a:ext cx="852268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17754" y="414000"/>
            <a:ext cx="1546943" cy="1067390"/>
          </a:xfrm>
          <a:prstGeom prst="rect">
            <a:avLst/>
          </a:prstGeom>
        </p:spPr>
      </p:pic>
    </p:spTree>
    <p:extLst>
      <p:ext uri="{BB962C8B-B14F-4D97-AF65-F5344CB8AC3E}">
        <p14:creationId xmlns:p14="http://schemas.microsoft.com/office/powerpoint/2010/main" val="935384140"/>
      </p:ext>
    </p:extLst>
  </p:cSld>
  <p:clrMapOvr>
    <a:masterClrMapping/>
  </p:clrMapOvr>
  <p:hf hdr="0" dt="0"/>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p:nvPr>
        </p:nvSpPr>
        <p:spPr>
          <a:xfrm>
            <a:off x="540092" y="718713"/>
            <a:ext cx="3915681" cy="320400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540093" y="4500000"/>
            <a:ext cx="391568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540637" y="4068000"/>
            <a:ext cx="3915680" cy="360000"/>
          </a:xfrm>
        </p:spPr>
        <p:txBody>
          <a:bodyPr/>
          <a:lstStyle>
            <a:lvl1pPr>
              <a:lnSpc>
                <a:spcPts val="1100"/>
              </a:lnSpc>
              <a:defRPr sz="900" b="1"/>
            </a:lvl1pPr>
          </a:lstStyle>
          <a:p>
            <a:pPr lvl="0"/>
            <a:r>
              <a:rPr lang="cs-CZ"/>
              <a:t>Upravte styly předlohy textu.</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4689273" y="4500000"/>
            <a:ext cx="391568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4689817" y="4068000"/>
            <a:ext cx="3915680" cy="360000"/>
          </a:xfrm>
        </p:spPr>
        <p:txBody>
          <a:bodyPr/>
          <a:lstStyle>
            <a:lvl1pPr>
              <a:lnSpc>
                <a:spcPts val="1100"/>
              </a:lnSpc>
              <a:defRPr sz="900" b="1"/>
            </a:lvl1pPr>
          </a:lstStyle>
          <a:p>
            <a:pPr lvl="0"/>
            <a:r>
              <a:rPr lang="cs-CZ"/>
              <a:t>Upravte styly předlohy textu.</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p:nvPr>
        </p:nvSpPr>
        <p:spPr>
          <a:xfrm>
            <a:off x="4689273" y="718713"/>
            <a:ext cx="3915681" cy="3204001"/>
          </a:xfrm>
        </p:spPr>
        <p:txBody>
          <a:bodyPr/>
          <a:lstStyle/>
          <a:p>
            <a:pPr lvl="0"/>
            <a:r>
              <a:rPr lang="cs-CZ"/>
              <a:t>Upravte styly předlohy textu.</a:t>
            </a:r>
          </a:p>
        </p:txBody>
      </p:sp>
      <p:pic>
        <p:nvPicPr>
          <p:cNvPr id="14" name="Obrázek 13">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48047"/>
            <a:ext cx="867342" cy="598465"/>
          </a:xfrm>
          <a:prstGeom prst="rect">
            <a:avLst/>
          </a:prstGeom>
        </p:spPr>
      </p:pic>
    </p:spTree>
    <p:extLst>
      <p:ext uri="{BB962C8B-B14F-4D97-AF65-F5344CB8AC3E}">
        <p14:creationId xmlns:p14="http://schemas.microsoft.com/office/powerpoint/2010/main" val="1722986648"/>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48047"/>
            <a:ext cx="867342" cy="598465"/>
          </a:xfrm>
          <a:prstGeom prst="rect">
            <a:avLst/>
          </a:prstGeom>
        </p:spPr>
      </p:pic>
    </p:spTree>
    <p:extLst>
      <p:ext uri="{BB962C8B-B14F-4D97-AF65-F5344CB8AC3E}">
        <p14:creationId xmlns:p14="http://schemas.microsoft.com/office/powerpoint/2010/main" val="723890779"/>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F01928"/>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540094" y="6228000"/>
            <a:ext cx="5941032" cy="252000"/>
          </a:xfrm>
        </p:spPr>
        <p:txBody>
          <a:bodyPr/>
          <a:lstStyle>
            <a:lvl1pPr>
              <a:defRPr>
                <a:solidFill>
                  <a:schemeClr val="bg1"/>
                </a:solidFill>
              </a:defRPr>
            </a:lvl1pPr>
          </a:lstStyle>
          <a:p>
            <a:r>
              <a:rPr lang="cs-CZ"/>
              <a:t>Definujte zápatí - název prezentace / pracoviště</a:t>
            </a:r>
            <a:endParaRPr lang="cs-CZ" dirty="0"/>
          </a:p>
        </p:txBody>
      </p:sp>
      <p:sp>
        <p:nvSpPr>
          <p:cNvPr id="5" name="Zástupný symbol pro číslo snímku 2"/>
          <p:cNvSpPr>
            <a:spLocks noGrp="1"/>
          </p:cNvSpPr>
          <p:nvPr>
            <p:ph type="sldNum" sz="quarter" idx="11"/>
          </p:nvPr>
        </p:nvSpPr>
        <p:spPr>
          <a:xfrm>
            <a:off x="310554" y="6228000"/>
            <a:ext cx="189033"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9145588" cy="5842000"/>
          </a:xfrm>
        </p:spPr>
        <p:txBody>
          <a:bodyPr anchor="ctr"/>
          <a:lstStyle>
            <a:lvl1pPr algn="ctr">
              <a:defRPr>
                <a:solidFill>
                  <a:schemeClr val="bg1"/>
                </a:solidFill>
              </a:defRPr>
            </a:lvl1pPr>
          </a:lstStyle>
          <a:p>
            <a:r>
              <a:rPr lang="cs-CZ"/>
              <a:t>Kliknutím na ikonu přidáte obrázek.</a:t>
            </a:r>
            <a:endParaRPr lang="cs-CZ" dirty="0"/>
          </a:p>
        </p:txBody>
      </p:sp>
      <p:pic>
        <p:nvPicPr>
          <p:cNvPr id="7" name="Obrázek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6133" y="6048047"/>
            <a:ext cx="865419" cy="597600"/>
          </a:xfrm>
          <a:prstGeom prst="rect">
            <a:avLst/>
          </a:prstGeom>
        </p:spPr>
      </p:pic>
    </p:spTree>
    <p:extLst>
      <p:ext uri="{BB962C8B-B14F-4D97-AF65-F5344CB8AC3E}">
        <p14:creationId xmlns:p14="http://schemas.microsoft.com/office/powerpoint/2010/main" val="3163854523"/>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MED">
    <p:bg>
      <p:bgPr>
        <a:solidFill>
          <a:srgbClr val="F01928"/>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540094" y="6228000"/>
            <a:ext cx="5941032" cy="252000"/>
          </a:xfrm>
        </p:spPr>
        <p:txBody>
          <a:bodyPr/>
          <a:lstStyle>
            <a:lvl1pPr>
              <a:defRPr>
                <a:solidFill>
                  <a:srgbClr val="F01928"/>
                </a:solidFill>
              </a:defRPr>
            </a:lvl1pPr>
          </a:lstStyle>
          <a:p>
            <a:r>
              <a:rPr lang="cs-CZ" dirty="0"/>
              <a:t>Definujte zápatí - název prezentace / pracoviště</a:t>
            </a:r>
          </a:p>
        </p:txBody>
      </p:sp>
      <p:sp>
        <p:nvSpPr>
          <p:cNvPr id="5" name="Zástupný symbol pro číslo snímku 2"/>
          <p:cNvSpPr>
            <a:spLocks noGrp="1"/>
          </p:cNvSpPr>
          <p:nvPr>
            <p:ph type="sldNum" sz="quarter" idx="11"/>
          </p:nvPr>
        </p:nvSpPr>
        <p:spPr>
          <a:xfrm>
            <a:off x="310554" y="6228000"/>
            <a:ext cx="189033" cy="252000"/>
          </a:xfrm>
        </p:spPr>
        <p:txBody>
          <a:bodyPr/>
          <a:lstStyle>
            <a:lvl1pPr>
              <a:defRPr>
                <a:solidFill>
                  <a:srgbClr val="F01928"/>
                </a:solidFill>
              </a:defRPr>
            </a:lvl1pPr>
          </a:lstStyle>
          <a:p>
            <a:fld id="{D6D6C118-631F-4A80-9886-907009361577}" type="slidenum">
              <a:rPr lang="cs-CZ" altLang="cs-CZ" smtClean="0"/>
              <a:pPr/>
              <a:t>‹#›</a:t>
            </a:fld>
            <a:endParaRPr lang="cs-CZ" altLang="cs-CZ" dirty="0"/>
          </a:p>
        </p:txBody>
      </p:sp>
      <p:pic>
        <p:nvPicPr>
          <p:cNvPr id="6" name="Obrázek 5">
            <a:extLst>
              <a:ext uri="{FF2B5EF4-FFF2-40B4-BE49-F238E27FC236}">
                <a16:creationId xmlns:a16="http://schemas.microsoft.com/office/drawing/2014/main" id="{9D114D9D-A2CF-4840-9721-521117432BB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518867" y="2019300"/>
            <a:ext cx="4106255" cy="2833315"/>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sp>
        <p:nvSpPr>
          <p:cNvPr id="3" name="Zástupný symbol pro zápatí 1">
            <a:extLst>
              <a:ext uri="{FF2B5EF4-FFF2-40B4-BE49-F238E27FC236}">
                <a16:creationId xmlns:a16="http://schemas.microsoft.com/office/drawing/2014/main" id="{82330877-15CC-4407-8FF1-75EB5074EA35}"/>
              </a:ext>
            </a:extLst>
          </p:cNvPr>
          <p:cNvSpPr>
            <a:spLocks noGrp="1"/>
          </p:cNvSpPr>
          <p:nvPr>
            <p:ph type="ftr" sz="quarter" idx="10"/>
          </p:nvPr>
        </p:nvSpPr>
        <p:spPr>
          <a:xfrm>
            <a:off x="540094" y="6228000"/>
            <a:ext cx="5941032" cy="252000"/>
          </a:xfrm>
        </p:spPr>
        <p:txBody>
          <a:bodyPr/>
          <a:lstStyle>
            <a:lvl1pPr>
              <a:defRPr>
                <a:solidFill>
                  <a:srgbClr val="0000DC"/>
                </a:solidFill>
              </a:defRPr>
            </a:lvl1pPr>
          </a:lstStyle>
          <a:p>
            <a:r>
              <a:rPr lang="cs-CZ" dirty="0"/>
              <a:t>Definujte zápatí - název prezentace / pracoviště</a:t>
            </a:r>
          </a:p>
        </p:txBody>
      </p:sp>
      <p:sp>
        <p:nvSpPr>
          <p:cNvPr id="5" name="Zástupný symbol pro číslo snímku 2">
            <a:extLst>
              <a:ext uri="{FF2B5EF4-FFF2-40B4-BE49-F238E27FC236}">
                <a16:creationId xmlns:a16="http://schemas.microsoft.com/office/drawing/2014/main" id="{5225ADAA-BAB5-47B6-A5E0-6A14E2AE709E}"/>
              </a:ext>
            </a:extLst>
          </p:cNvPr>
          <p:cNvSpPr>
            <a:spLocks noGrp="1"/>
          </p:cNvSpPr>
          <p:nvPr>
            <p:ph type="sldNum" sz="quarter" idx="11"/>
          </p:nvPr>
        </p:nvSpPr>
        <p:spPr>
          <a:xfrm>
            <a:off x="310554" y="6228000"/>
            <a:ext cx="189033"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pic>
        <p:nvPicPr>
          <p:cNvPr id="6" name="Obrázek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77994" y="2434289"/>
            <a:ext cx="7187994" cy="1863554"/>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540094" y="6228000"/>
            <a:ext cx="5941032" cy="252000"/>
          </a:xfrm>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sp>
        <p:nvSpPr>
          <p:cNvPr id="7" name="Zástupný symbol pro obsah 2"/>
          <p:cNvSpPr>
            <a:spLocks noGrp="1"/>
          </p:cNvSpPr>
          <p:nvPr>
            <p:ph idx="1"/>
          </p:nvPr>
        </p:nvSpPr>
        <p:spPr>
          <a:xfrm>
            <a:off x="540094" y="1692002"/>
            <a:ext cx="8066301"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48047"/>
            <a:ext cx="867342" cy="598465"/>
          </a:xfrm>
          <a:prstGeom prst="rect">
            <a:avLst/>
          </a:prstGeom>
        </p:spPr>
      </p:pic>
    </p:spTree>
    <p:extLst>
      <p:ext uri="{BB962C8B-B14F-4D97-AF65-F5344CB8AC3E}">
        <p14:creationId xmlns:p14="http://schemas.microsoft.com/office/powerpoint/2010/main" val="1691229579"/>
      </p:ext>
    </p:extLst>
  </p:cSld>
  <p:clrMapOvr>
    <a:masterClrMapping/>
  </p:clrMapOvr>
  <p:hf hdr="0" dt="0"/>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F01928"/>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dirty="0"/>
              <a:t>Definujte zápatí - název prezentace / pracoviště</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298928" y="2900365"/>
            <a:ext cx="8522680"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8" name="Podnadpis 2"/>
          <p:cNvSpPr>
            <a:spLocks noGrp="1"/>
          </p:cNvSpPr>
          <p:nvPr>
            <p:ph type="subTitle" idx="1"/>
          </p:nvPr>
        </p:nvSpPr>
        <p:spPr>
          <a:xfrm>
            <a:off x="298928" y="4116403"/>
            <a:ext cx="852268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1" name="Obrázek 10">
            <a:extLst>
              <a:ext uri="{FF2B5EF4-FFF2-40B4-BE49-F238E27FC236}">
                <a16:creationId xmlns:a16="http://schemas.microsoft.com/office/drawing/2014/main" id="{9D114D9D-A2CF-4840-9721-521117432BB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17754" y="414000"/>
            <a:ext cx="1549566" cy="1069200"/>
          </a:xfrm>
          <a:prstGeom prst="rect">
            <a:avLst/>
          </a:prstGeom>
        </p:spPr>
      </p:pic>
    </p:spTree>
    <p:extLst>
      <p:ext uri="{BB962C8B-B14F-4D97-AF65-F5344CB8AC3E}">
        <p14:creationId xmlns:p14="http://schemas.microsoft.com/office/powerpoint/2010/main" val="39481167"/>
      </p:ext>
    </p:extLst>
  </p:cSld>
  <p:clrMapOvr>
    <a:masterClrMapping/>
  </p:clrMapOvr>
  <p:hf hdr="0" dt="0"/>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540094" y="1692002"/>
            <a:ext cx="8066301"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4" name="Zástupný symbol pro zápatí 3"/>
          <p:cNvSpPr>
            <a:spLocks noGrp="1"/>
          </p:cNvSpPr>
          <p:nvPr>
            <p:ph type="ftr" sz="quarter" idx="10"/>
          </p:nvPr>
        </p:nvSpPr>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540638" y="1296001"/>
            <a:ext cx="8065504"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p>
        </p:txBody>
      </p:sp>
      <p:pic>
        <p:nvPicPr>
          <p:cNvPr id="9" name="Obrázek 8">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48047"/>
            <a:ext cx="867342" cy="598465"/>
          </a:xfrm>
          <a:prstGeom prst="rect">
            <a:avLst/>
          </a:prstGeom>
        </p:spPr>
      </p:pic>
    </p:spTree>
    <p:extLst>
      <p:ext uri="{BB962C8B-B14F-4D97-AF65-F5344CB8AC3E}">
        <p14:creationId xmlns:p14="http://schemas.microsoft.com/office/powerpoint/2010/main" val="4034428296"/>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p:nvPr>
        </p:nvSpPr>
        <p:spPr>
          <a:xfrm>
            <a:off x="540638" y="1296001"/>
            <a:ext cx="391568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540094" y="720000"/>
            <a:ext cx="8066301" cy="451576"/>
          </a:xfrm>
        </p:spPr>
        <p:txBody>
          <a:bodyPr/>
          <a:lstStyle/>
          <a:p>
            <a:r>
              <a:rPr lang="cs-CZ"/>
              <a:t>Kliknutím lze upravit styl.</a:t>
            </a:r>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p:nvPr>
        </p:nvSpPr>
        <p:spPr>
          <a:xfrm>
            <a:off x="4689273" y="1290515"/>
            <a:ext cx="391568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22" name="Zástupný symbol pro obsah 2"/>
          <p:cNvSpPr>
            <a:spLocks noGrp="1"/>
          </p:cNvSpPr>
          <p:nvPr>
            <p:ph idx="1"/>
          </p:nvPr>
        </p:nvSpPr>
        <p:spPr>
          <a:xfrm>
            <a:off x="540094" y="1692001"/>
            <a:ext cx="391567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23" name="Zástupný symbol pro obsah 2"/>
          <p:cNvSpPr>
            <a:spLocks noGrp="1"/>
          </p:cNvSpPr>
          <p:nvPr>
            <p:ph idx="28"/>
          </p:nvPr>
        </p:nvSpPr>
        <p:spPr>
          <a:xfrm>
            <a:off x="4689274" y="1690271"/>
            <a:ext cx="391567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1" name="Obrázek 10">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48047"/>
            <a:ext cx="867342" cy="598465"/>
          </a:xfrm>
          <a:prstGeom prst="rect">
            <a:avLst/>
          </a:prstGeom>
        </p:spPr>
      </p:pic>
    </p:spTree>
    <p:extLst>
      <p:ext uri="{BB962C8B-B14F-4D97-AF65-F5344CB8AC3E}">
        <p14:creationId xmlns:p14="http://schemas.microsoft.com/office/powerpoint/2010/main" val="3317168426"/>
      </p:ext>
    </p:extLst>
  </p:cSld>
  <p:clrMapOvr>
    <a:masterClrMapping/>
  </p:clrMapOvr>
  <p:hf hdr="0" dt="0"/>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539447" y="1695075"/>
            <a:ext cx="3914489" cy="389671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Kliknutím lze upravit styl.</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540637" y="5599670"/>
            <a:ext cx="3914489" cy="216000"/>
          </a:xfrm>
        </p:spPr>
        <p:txBody>
          <a:bodyPr anchor="ctr"/>
          <a:lstStyle>
            <a:lvl1pPr>
              <a:lnSpc>
                <a:spcPts val="1100"/>
              </a:lnSpc>
              <a:defRPr sz="1000" b="0" i="0"/>
            </a:lvl1pPr>
          </a:lstStyle>
          <a:p>
            <a:pPr lvl="0"/>
            <a:r>
              <a:rPr lang="cs-CZ"/>
              <a:t>Upravte styly předlohy textu.</a:t>
            </a:r>
          </a:p>
        </p:txBody>
      </p:sp>
      <p:sp>
        <p:nvSpPr>
          <p:cNvPr id="12" name="Zástupný symbol pro obsah 2"/>
          <p:cNvSpPr>
            <a:spLocks noGrp="1"/>
          </p:cNvSpPr>
          <p:nvPr>
            <p:ph idx="28"/>
          </p:nvPr>
        </p:nvSpPr>
        <p:spPr>
          <a:xfrm>
            <a:off x="4689274" y="1667024"/>
            <a:ext cx="391567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3" name="Obrázek 12">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48047"/>
            <a:ext cx="867342" cy="598465"/>
          </a:xfrm>
          <a:prstGeom prst="rect">
            <a:avLst/>
          </a:prstGeom>
        </p:spPr>
      </p:pic>
    </p:spTree>
    <p:extLst>
      <p:ext uri="{BB962C8B-B14F-4D97-AF65-F5344CB8AC3E}">
        <p14:creationId xmlns:p14="http://schemas.microsoft.com/office/powerpoint/2010/main" val="2966739591"/>
      </p:ext>
    </p:extLst>
  </p:cSld>
  <p:clrMapOvr>
    <a:masterClrMapping/>
  </p:clrMapOvr>
  <p:hf hdr="0" dt="0"/>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p:nvPr>
        </p:nvSpPr>
        <p:spPr>
          <a:xfrm>
            <a:off x="3330579" y="1692003"/>
            <a:ext cx="2484075" cy="223071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540093" y="4414271"/>
            <a:ext cx="2484431"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3330579" y="4414271"/>
            <a:ext cx="2484431"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6121963" y="4414270"/>
            <a:ext cx="2484431"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540638" y="4025136"/>
            <a:ext cx="2484075" cy="216000"/>
          </a:xfrm>
        </p:spPr>
        <p:txBody>
          <a:bodyPr anchor="ctr"/>
          <a:lstStyle>
            <a:lvl1pPr>
              <a:lnSpc>
                <a:spcPts val="1100"/>
              </a:lnSpc>
              <a:defRPr sz="1000" b="0"/>
            </a:lvl1pPr>
          </a:lstStyle>
          <a:p>
            <a:pPr lvl="0"/>
            <a:r>
              <a:rPr lang="cs-CZ"/>
              <a:t>Upravte styly předlohy textu.</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3330935" y="4025136"/>
            <a:ext cx="2484075" cy="216000"/>
          </a:xfrm>
        </p:spPr>
        <p:txBody>
          <a:bodyPr anchor="ctr"/>
          <a:lstStyle>
            <a:lvl1pPr>
              <a:lnSpc>
                <a:spcPts val="1100"/>
              </a:lnSpc>
              <a:defRPr sz="1000" b="0"/>
            </a:lvl1pPr>
          </a:lstStyle>
          <a:p>
            <a:pPr lvl="0"/>
            <a:r>
              <a:rPr lang="cs-CZ"/>
              <a:t>Upravte styly předlohy textu.</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6122140" y="4025136"/>
            <a:ext cx="2484075" cy="216000"/>
          </a:xfrm>
        </p:spPr>
        <p:txBody>
          <a:bodyPr anchor="ctr"/>
          <a:lstStyle>
            <a:lvl1pPr>
              <a:lnSpc>
                <a:spcPts val="1100"/>
              </a:lnSpc>
              <a:defRPr sz="1000" b="0"/>
            </a:lvl1pPr>
          </a:lstStyle>
          <a:p>
            <a:pPr lvl="0"/>
            <a:r>
              <a:rPr lang="cs-CZ"/>
              <a:t>Upravte styly předlohy textu.</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p:nvPr>
        </p:nvSpPr>
        <p:spPr>
          <a:xfrm>
            <a:off x="540093" y="1692003"/>
            <a:ext cx="2484075" cy="2230711"/>
          </a:xfrm>
        </p:spPr>
        <p:txBody>
          <a:bodyPr/>
          <a:lstStyle/>
          <a:p>
            <a:pPr lvl="0"/>
            <a:r>
              <a:rPr lang="cs-CZ"/>
              <a:t>Upravte styly předlohy textu.</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p:nvPr>
        </p:nvSpPr>
        <p:spPr>
          <a:xfrm>
            <a:off x="6121064" y="1692003"/>
            <a:ext cx="2484075" cy="2230711"/>
          </a:xfrm>
        </p:spPr>
        <p:txBody>
          <a:bodyPr/>
          <a:lstStyle/>
          <a:p>
            <a:pPr lvl="0"/>
            <a:r>
              <a:rPr lang="cs-CZ"/>
              <a:t>Upravte styly předlohy textu.</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540638" y="1296001"/>
            <a:ext cx="8065504"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540094" y="720000"/>
            <a:ext cx="8066301" cy="451576"/>
          </a:xfrm>
        </p:spPr>
        <p:txBody>
          <a:bodyPr/>
          <a:lstStyle/>
          <a:p>
            <a:r>
              <a:rPr lang="cs-CZ"/>
              <a:t>Kliknutím lze upravit styl.</a:t>
            </a:r>
          </a:p>
        </p:txBody>
      </p:sp>
      <p:pic>
        <p:nvPicPr>
          <p:cNvPr id="17" name="Obrázek 16">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48047"/>
            <a:ext cx="867342" cy="598465"/>
          </a:xfrm>
          <a:prstGeom prst="rect">
            <a:avLst/>
          </a:prstGeom>
        </p:spPr>
      </p:pic>
    </p:spTree>
    <p:extLst>
      <p:ext uri="{BB962C8B-B14F-4D97-AF65-F5344CB8AC3E}">
        <p14:creationId xmlns:p14="http://schemas.microsoft.com/office/powerpoint/2010/main" val="2713741071"/>
      </p:ext>
    </p:extLst>
  </p:cSld>
  <p:clrMapOvr>
    <a:masterClrMapping/>
  </p:clrMapOvr>
  <p:hf hdr="0" dt="0"/>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4704976" y="692150"/>
            <a:ext cx="3901418"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539447" y="692151"/>
            <a:ext cx="3914489" cy="4899635"/>
          </a:xfrm>
        </p:spPr>
        <p:txBody>
          <a:bodyPr/>
          <a:lstStyle/>
          <a:p>
            <a:pPr lvl="0"/>
            <a:r>
              <a:rPr lang="cs-CZ"/>
              <a:t>Upravte styly předlohy textu.</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540637" y="5599670"/>
            <a:ext cx="3914489" cy="216000"/>
          </a:xfrm>
        </p:spPr>
        <p:txBody>
          <a:bodyPr anchor="ctr"/>
          <a:lstStyle>
            <a:lvl1pPr>
              <a:lnSpc>
                <a:spcPts val="1100"/>
              </a:lnSpc>
              <a:defRPr sz="1000" b="0" i="0"/>
            </a:lvl1pPr>
          </a:lstStyle>
          <a:p>
            <a:pPr lvl="0"/>
            <a:r>
              <a:rPr lang="cs-CZ"/>
              <a:t>Upravte styly předlohy textu.</a:t>
            </a:r>
          </a:p>
        </p:txBody>
      </p:sp>
      <p:pic>
        <p:nvPicPr>
          <p:cNvPr id="11" name="Obrázek 10">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48047"/>
            <a:ext cx="867342" cy="598465"/>
          </a:xfrm>
          <a:prstGeom prst="rect">
            <a:avLst/>
          </a:prstGeom>
        </p:spPr>
      </p:pic>
    </p:spTree>
    <p:extLst>
      <p:ext uri="{BB962C8B-B14F-4D97-AF65-F5344CB8AC3E}">
        <p14:creationId xmlns:p14="http://schemas.microsoft.com/office/powerpoint/2010/main" val="2117383761"/>
      </p:ext>
    </p:extLst>
  </p:cSld>
  <p:clrMapOvr>
    <a:masterClrMapping/>
  </p:clrMapOvr>
  <p:hf hdr="0" dt="0"/>
  <p:extLst>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540094" y="692150"/>
            <a:ext cx="8066301"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7" name="Obrázek 6">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48047"/>
            <a:ext cx="867342" cy="598465"/>
          </a:xfrm>
          <a:prstGeom prst="rect">
            <a:avLst/>
          </a:prstGeom>
        </p:spPr>
      </p:pic>
    </p:spTree>
    <p:extLst>
      <p:ext uri="{BB962C8B-B14F-4D97-AF65-F5344CB8AC3E}">
        <p14:creationId xmlns:p14="http://schemas.microsoft.com/office/powerpoint/2010/main" val="234975528"/>
      </p:ext>
    </p:extLst>
  </p:cSld>
  <p:clrMapOvr>
    <a:masterClrMapping/>
  </p:clrMapOvr>
  <p:hf hdr="0" dt="0"/>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540094" y="6228000"/>
            <a:ext cx="5941032"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dirty="0"/>
              <a:t>Definujte zápatí - název prezentace / pracoviště</a:t>
            </a:r>
          </a:p>
        </p:txBody>
      </p:sp>
      <p:sp>
        <p:nvSpPr>
          <p:cNvPr id="64530" name="Rectangle 18"/>
          <p:cNvSpPr>
            <a:spLocks noGrp="1" noChangeArrowheads="1"/>
          </p:cNvSpPr>
          <p:nvPr>
            <p:ph type="sldNum" sz="quarter" idx="4"/>
          </p:nvPr>
        </p:nvSpPr>
        <p:spPr bwMode="auto">
          <a:xfrm>
            <a:off x="310554" y="6228000"/>
            <a:ext cx="189033"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540094" y="720000"/>
            <a:ext cx="8066301"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539193" y="1872000"/>
            <a:ext cx="8066301"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Lst>
  <p:hf sldNum="0" hdr="0" ft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oleObject" Target="../embeddings/oleObject2.bin"/><Relationship Id="rId1" Type="http://schemas.openxmlformats.org/officeDocument/2006/relationships/slideLayout" Target="../slideLayouts/slideLayout2.xml"/><Relationship Id="rId5" Type="http://schemas.openxmlformats.org/officeDocument/2006/relationships/image" Target="../media/image18.png"/></Relationships>
</file>

<file path=ppt/slides/_rels/slide2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4.wmf"/><Relationship Id="rId7" Type="http://schemas.openxmlformats.org/officeDocument/2006/relationships/image" Target="../media/image16.wmf"/><Relationship Id="rId2" Type="http://schemas.openxmlformats.org/officeDocument/2006/relationships/oleObject" Target="../embeddings/oleObject2.bin"/><Relationship Id="rId1" Type="http://schemas.openxmlformats.org/officeDocument/2006/relationships/slideLayout" Target="../slideLayouts/slideLayout2.xml"/><Relationship Id="rId6" Type="http://schemas.openxmlformats.org/officeDocument/2006/relationships/oleObject" Target="../embeddings/oleObject4.bin"/><Relationship Id="rId5" Type="http://schemas.openxmlformats.org/officeDocument/2006/relationships/image" Target="../media/image15.wmf"/><Relationship Id="rId4" Type="http://schemas.openxmlformats.org/officeDocument/2006/relationships/oleObject" Target="../embeddings/oleObject3.bin"/></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image" Target="../media/image1.emf"/><Relationship Id="rId1" Type="http://schemas.openxmlformats.org/officeDocument/2006/relationships/slideLayout" Target="../slideLayouts/slideLayout2.xml"/><Relationship Id="rId6" Type="http://schemas.openxmlformats.org/officeDocument/2006/relationships/image" Target="../media/image21.png"/><Relationship Id="rId4" Type="http://schemas.openxmlformats.org/officeDocument/2006/relationships/image" Target="../media/image14.wmf"/></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8.wmf"/><Relationship Id="rId1" Type="http://schemas.openxmlformats.org/officeDocument/2006/relationships/slideLayout" Target="../slideLayouts/slideLayout2.xml"/><Relationship Id="rId4" Type="http://schemas.openxmlformats.org/officeDocument/2006/relationships/image" Target="../media/image9.wmf"/></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image" Target="../media/image13.wmf"/></Relationships>
</file>

<file path=ppt/slides/_rels/slide8.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Institut biostatistiky a analýz LF – Výuka – Biostatistika</a:t>
            </a:r>
          </a:p>
        </p:txBody>
      </p:sp>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Nadpis 3"/>
          <p:cNvSpPr>
            <a:spLocks noGrp="1"/>
          </p:cNvSpPr>
          <p:nvPr>
            <p:ph type="title"/>
          </p:nvPr>
        </p:nvSpPr>
        <p:spPr/>
        <p:txBody>
          <a:bodyPr/>
          <a:lstStyle/>
          <a:p>
            <a:r>
              <a:rPr lang="cs-CZ" dirty="0"/>
              <a:t>BIOSTATISTIKA</a:t>
            </a:r>
          </a:p>
        </p:txBody>
      </p:sp>
      <p:sp>
        <p:nvSpPr>
          <p:cNvPr id="5" name="Podnadpis 4"/>
          <p:cNvSpPr>
            <a:spLocks noGrp="1"/>
          </p:cNvSpPr>
          <p:nvPr>
            <p:ph type="subTitle" idx="1"/>
          </p:nvPr>
        </p:nvSpPr>
        <p:spPr>
          <a:xfrm>
            <a:off x="298928" y="4116403"/>
            <a:ext cx="8522680" cy="1398873"/>
          </a:xfrm>
        </p:spPr>
        <p:txBody>
          <a:bodyPr/>
          <a:lstStyle/>
          <a:p>
            <a:r>
              <a:rPr lang="cs-CZ" sz="2000" i="1" dirty="0"/>
              <a:t>Tato prezentace je autorským dílem vytvořeným zaměstnanci Masarykovy univerzity. Studenti předmětu mají právo pořídit si kopii prezentace pro potřeby vlastního studia. Jakékoliv další šíření prezentace nebo její části bez svolení Masarykovy univerzity je v rozporu se zákonem.</a:t>
            </a:r>
          </a:p>
        </p:txBody>
      </p:sp>
    </p:spTree>
    <p:extLst>
      <p:ext uri="{BB962C8B-B14F-4D97-AF65-F5344CB8AC3E}">
        <p14:creationId xmlns:p14="http://schemas.microsoft.com/office/powerpoint/2010/main" val="34548222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délník 6"/>
          <p:cNvSpPr/>
          <p:nvPr/>
        </p:nvSpPr>
        <p:spPr bwMode="auto">
          <a:xfrm>
            <a:off x="394636" y="4381793"/>
            <a:ext cx="8046720" cy="1270535"/>
          </a:xfrm>
          <a:prstGeom prst="rect">
            <a:avLst/>
          </a:prstGeom>
          <a:solidFill>
            <a:srgbClr val="FF0000">
              <a:alpha val="25000"/>
            </a:srgbClr>
          </a:solidFill>
          <a:ln w="19050" cap="flat" cmpd="sng" algn="ctr">
            <a:solidFill>
              <a:srgbClr val="FF0000"/>
            </a:solidFill>
            <a:prstDash val="dash"/>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baseline="0">
              <a:ln>
                <a:noFill/>
              </a:ln>
              <a:solidFill>
                <a:schemeClr val="tx1"/>
              </a:solidFill>
              <a:effectLst/>
              <a:latin typeface="Tahoma" pitchFamily="34" charset="0"/>
            </a:endParaRPr>
          </a:p>
        </p:txBody>
      </p:sp>
      <p:sp>
        <p:nvSpPr>
          <p:cNvPr id="5" name="Zástupný symbol pro obsah 4"/>
          <p:cNvSpPr>
            <a:spLocks noGrp="1"/>
          </p:cNvSpPr>
          <p:nvPr>
            <p:ph idx="1"/>
          </p:nvPr>
        </p:nvSpPr>
        <p:spPr/>
        <p:txBody>
          <a:bodyPr/>
          <a:lstStyle/>
          <a:p>
            <a:pPr marL="342900" indent="-342900">
              <a:lnSpc>
                <a:spcPct val="100000"/>
              </a:lnSpc>
              <a:defRPr/>
            </a:pPr>
            <a:r>
              <a:rPr lang="cs-CZ" sz="2400" dirty="0">
                <a:latin typeface="Calibri" panose="020F0502020204030204" pitchFamily="34" charset="0"/>
                <a:cs typeface="Calibri" panose="020F0502020204030204" pitchFamily="34" charset="0"/>
              </a:rPr>
              <a:t>Významnost hypotézy hodnotíme dle získané </a:t>
            </a:r>
            <a:r>
              <a:rPr lang="cs-CZ" sz="2400" b="1" dirty="0">
                <a:latin typeface="Calibri" panose="020F0502020204030204" pitchFamily="34" charset="0"/>
                <a:cs typeface="Calibri" panose="020F0502020204030204" pitchFamily="34" charset="0"/>
              </a:rPr>
              <a:t>p-hodnoty</a:t>
            </a:r>
            <a:r>
              <a:rPr lang="cs-CZ" sz="2400" u="sng" dirty="0">
                <a:latin typeface="Calibri" panose="020F0502020204030204" pitchFamily="34" charset="0"/>
                <a:cs typeface="Calibri" panose="020F0502020204030204" pitchFamily="34" charset="0"/>
              </a:rPr>
              <a:t>, </a:t>
            </a:r>
            <a:r>
              <a:rPr lang="cs-CZ" sz="2400" dirty="0">
                <a:latin typeface="Calibri" panose="020F0502020204030204" pitchFamily="34" charset="0"/>
                <a:cs typeface="Calibri" panose="020F0502020204030204" pitchFamily="34" charset="0"/>
              </a:rPr>
              <a:t>která vyjadřuje pravděpodobnost, s jakou číselné realizace výběru podporují H</a:t>
            </a:r>
            <a:r>
              <a:rPr lang="cs-CZ" sz="2400" baseline="-25000" dirty="0">
                <a:latin typeface="Calibri" panose="020F0502020204030204" pitchFamily="34" charset="0"/>
                <a:cs typeface="Calibri" panose="020F0502020204030204" pitchFamily="34" charset="0"/>
              </a:rPr>
              <a:t>0</a:t>
            </a:r>
            <a:r>
              <a:rPr lang="cs-CZ" sz="2400" dirty="0">
                <a:latin typeface="Calibri" panose="020F0502020204030204" pitchFamily="34" charset="0"/>
                <a:cs typeface="Calibri" panose="020F0502020204030204" pitchFamily="34" charset="0"/>
              </a:rPr>
              <a:t>, je-li pravdivá.</a:t>
            </a:r>
          </a:p>
          <a:p>
            <a:pPr marL="342900" indent="-342900">
              <a:lnSpc>
                <a:spcPct val="100000"/>
              </a:lnSpc>
              <a:defRPr/>
            </a:pPr>
            <a:r>
              <a:rPr lang="cs-CZ" sz="2400" dirty="0">
                <a:latin typeface="Calibri" panose="020F0502020204030204" pitchFamily="34" charset="0"/>
                <a:cs typeface="Calibri" panose="020F0502020204030204" pitchFamily="34" charset="0"/>
              </a:rPr>
              <a:t>P-hodnotu porovnáme s hladinou významnosti </a:t>
            </a:r>
            <a:r>
              <a:rPr lang="el-GR" sz="2400" b="1" dirty="0">
                <a:latin typeface="Calibri" panose="020F0502020204030204" pitchFamily="34" charset="0"/>
                <a:cs typeface="Calibri" panose="020F0502020204030204" pitchFamily="34" charset="0"/>
              </a:rPr>
              <a:t>α</a:t>
            </a:r>
            <a:r>
              <a:rPr lang="cs-CZ" sz="2400" dirty="0">
                <a:latin typeface="Calibri" panose="020F0502020204030204" pitchFamily="34" charset="0"/>
                <a:cs typeface="Calibri" panose="020F0502020204030204" pitchFamily="34" charset="0"/>
              </a:rPr>
              <a:t> (stanovujeme ji na 0,05).</a:t>
            </a:r>
          </a:p>
          <a:p>
            <a:pPr marL="342900" indent="-342900">
              <a:lnSpc>
                <a:spcPct val="100000"/>
              </a:lnSpc>
              <a:defRPr/>
            </a:pPr>
            <a:r>
              <a:rPr lang="cs-CZ" sz="2400" dirty="0">
                <a:latin typeface="Calibri" panose="020F0502020204030204" pitchFamily="34" charset="0"/>
                <a:cs typeface="Calibri" panose="020F0502020204030204" pitchFamily="34" charset="0"/>
              </a:rPr>
              <a:t>P-hodnotu získáme při testování hypotéz ve statistickém softwaru.</a:t>
            </a:r>
          </a:p>
          <a:p>
            <a:pPr marL="342900" indent="-342900">
              <a:lnSpc>
                <a:spcPct val="100000"/>
              </a:lnSpc>
              <a:defRPr/>
            </a:pPr>
            <a:endParaRPr lang="cs-CZ" sz="1000" dirty="0">
              <a:latin typeface="Calibri" panose="020F0502020204030204" pitchFamily="34" charset="0"/>
              <a:cs typeface="Calibri" panose="020F0502020204030204" pitchFamily="34" charset="0"/>
            </a:endParaRPr>
          </a:p>
          <a:p>
            <a:pPr marL="355600" indent="0">
              <a:lnSpc>
                <a:spcPct val="100000"/>
              </a:lnSpc>
              <a:buNone/>
              <a:defRPr/>
            </a:pPr>
            <a:r>
              <a:rPr lang="cs-CZ" sz="2400" dirty="0">
                <a:latin typeface="Calibri" panose="020F0502020204030204" pitchFamily="34" charset="0"/>
                <a:cs typeface="Calibri" panose="020F0502020204030204" pitchFamily="34" charset="0"/>
              </a:rPr>
              <a:t>Je-li </a:t>
            </a:r>
            <a:r>
              <a:rPr lang="cs-CZ" sz="2400" b="1" dirty="0">
                <a:latin typeface="Calibri" panose="020F0502020204030204" pitchFamily="34" charset="0"/>
                <a:cs typeface="Calibri" panose="020F0502020204030204" pitchFamily="34" charset="0"/>
              </a:rPr>
              <a:t>p ≤ </a:t>
            </a:r>
            <a:r>
              <a:rPr lang="el-GR" sz="2400" b="1" dirty="0">
                <a:latin typeface="Calibri" panose="020F0502020204030204" pitchFamily="34" charset="0"/>
                <a:cs typeface="Calibri" panose="020F0502020204030204" pitchFamily="34" charset="0"/>
              </a:rPr>
              <a:t>α</a:t>
            </a:r>
            <a:r>
              <a:rPr lang="el-GR" sz="2400" dirty="0">
                <a:latin typeface="Calibri" panose="020F0502020204030204" pitchFamily="34" charset="0"/>
                <a:cs typeface="Calibri" panose="020F0502020204030204" pitchFamily="34" charset="0"/>
              </a:rPr>
              <a:t>, </a:t>
            </a:r>
            <a:r>
              <a:rPr lang="cs-CZ" sz="2400" dirty="0">
                <a:latin typeface="Calibri" panose="020F0502020204030204" pitchFamily="34" charset="0"/>
                <a:cs typeface="Calibri" panose="020F0502020204030204" pitchFamily="34" charset="0"/>
              </a:rPr>
              <a:t>pak  H</a:t>
            </a:r>
            <a:r>
              <a:rPr lang="cs-CZ" sz="2400" baseline="-25000" dirty="0">
                <a:latin typeface="Calibri" panose="020F0502020204030204" pitchFamily="34" charset="0"/>
                <a:cs typeface="Calibri" panose="020F0502020204030204" pitchFamily="34" charset="0"/>
              </a:rPr>
              <a:t>0</a:t>
            </a:r>
            <a:r>
              <a:rPr lang="cs-CZ" sz="2400" dirty="0">
                <a:latin typeface="Calibri" panose="020F0502020204030204" pitchFamily="34" charset="0"/>
                <a:cs typeface="Calibri" panose="020F0502020204030204" pitchFamily="34" charset="0"/>
              </a:rPr>
              <a:t> zamítáme na hladině významnosti </a:t>
            </a:r>
            <a:r>
              <a:rPr lang="el-GR" sz="2400" dirty="0">
                <a:latin typeface="Calibri" panose="020F0502020204030204" pitchFamily="34" charset="0"/>
                <a:cs typeface="Calibri" panose="020F0502020204030204" pitchFamily="34" charset="0"/>
              </a:rPr>
              <a:t>α</a:t>
            </a:r>
            <a:r>
              <a:rPr lang="cs-CZ" sz="2400" dirty="0">
                <a:latin typeface="Calibri" panose="020F0502020204030204" pitchFamily="34" charset="0"/>
                <a:cs typeface="Calibri" panose="020F0502020204030204" pitchFamily="34" charset="0"/>
              </a:rPr>
              <a:t> a přijímáme H</a:t>
            </a:r>
            <a:r>
              <a:rPr lang="cs-CZ" sz="2400" baseline="-25000" dirty="0">
                <a:latin typeface="Calibri" panose="020F0502020204030204" pitchFamily="34" charset="0"/>
                <a:cs typeface="Calibri" panose="020F0502020204030204" pitchFamily="34" charset="0"/>
              </a:rPr>
              <a:t>A</a:t>
            </a:r>
            <a:r>
              <a:rPr lang="cs-CZ" sz="2400" dirty="0">
                <a:latin typeface="Calibri" panose="020F0502020204030204" pitchFamily="34" charset="0"/>
                <a:cs typeface="Calibri" panose="020F0502020204030204" pitchFamily="34" charset="0"/>
              </a:rPr>
              <a:t>.</a:t>
            </a:r>
          </a:p>
          <a:p>
            <a:pPr marL="355600" indent="0">
              <a:lnSpc>
                <a:spcPct val="100000"/>
              </a:lnSpc>
              <a:buNone/>
              <a:defRPr/>
            </a:pPr>
            <a:r>
              <a:rPr lang="cs-CZ" sz="2400" dirty="0">
                <a:latin typeface="Calibri" panose="020F0502020204030204" pitchFamily="34" charset="0"/>
                <a:cs typeface="Calibri" panose="020F0502020204030204" pitchFamily="34" charset="0"/>
              </a:rPr>
              <a:t>Je-li </a:t>
            </a:r>
            <a:r>
              <a:rPr lang="cs-CZ" sz="2400" b="1" dirty="0">
                <a:latin typeface="Calibri" panose="020F0502020204030204" pitchFamily="34" charset="0"/>
                <a:cs typeface="Calibri" panose="020F0502020204030204" pitchFamily="34" charset="0"/>
              </a:rPr>
              <a:t>p &gt; </a:t>
            </a:r>
            <a:r>
              <a:rPr lang="el-GR" sz="2400" b="1" dirty="0">
                <a:latin typeface="Calibri" panose="020F0502020204030204" pitchFamily="34" charset="0"/>
                <a:cs typeface="Calibri" panose="020F0502020204030204" pitchFamily="34" charset="0"/>
              </a:rPr>
              <a:t>α</a:t>
            </a:r>
            <a:r>
              <a:rPr lang="el-GR" sz="2400" dirty="0">
                <a:latin typeface="Calibri" panose="020F0502020204030204" pitchFamily="34" charset="0"/>
                <a:cs typeface="Calibri" panose="020F0502020204030204" pitchFamily="34" charset="0"/>
              </a:rPr>
              <a:t>, </a:t>
            </a:r>
            <a:r>
              <a:rPr lang="cs-CZ" sz="2400" dirty="0">
                <a:latin typeface="Calibri" panose="020F0502020204030204" pitchFamily="34" charset="0"/>
                <a:cs typeface="Calibri" panose="020F0502020204030204" pitchFamily="34" charset="0"/>
              </a:rPr>
              <a:t>pak H</a:t>
            </a:r>
            <a:r>
              <a:rPr lang="cs-CZ" sz="2400" baseline="-25000" dirty="0">
                <a:latin typeface="Calibri" panose="020F0502020204030204" pitchFamily="34" charset="0"/>
                <a:cs typeface="Calibri" panose="020F0502020204030204" pitchFamily="34" charset="0"/>
              </a:rPr>
              <a:t>0</a:t>
            </a:r>
            <a:r>
              <a:rPr lang="cs-CZ" sz="2400" dirty="0">
                <a:latin typeface="Calibri" panose="020F0502020204030204" pitchFamily="34" charset="0"/>
                <a:cs typeface="Calibri" panose="020F0502020204030204" pitchFamily="34" charset="0"/>
              </a:rPr>
              <a:t> nezamítáme na hladině významnosti </a:t>
            </a:r>
            <a:r>
              <a:rPr lang="el-GR" sz="2400" dirty="0">
                <a:latin typeface="Calibri" panose="020F0502020204030204" pitchFamily="34" charset="0"/>
                <a:cs typeface="Calibri" panose="020F0502020204030204" pitchFamily="34" charset="0"/>
              </a:rPr>
              <a:t>α</a:t>
            </a:r>
            <a:r>
              <a:rPr lang="cs-CZ" sz="2400" dirty="0">
                <a:latin typeface="Calibri" panose="020F0502020204030204" pitchFamily="34" charset="0"/>
                <a:cs typeface="Calibri" panose="020F0502020204030204" pitchFamily="34" charset="0"/>
              </a:rPr>
              <a:t>.</a:t>
            </a:r>
          </a:p>
        </p:txBody>
      </p:sp>
      <p:sp>
        <p:nvSpPr>
          <p:cNvPr id="2" name="Zástupný symbol pro zápatí 1"/>
          <p:cNvSpPr>
            <a:spLocks noGrp="1"/>
          </p:cNvSpPr>
          <p:nvPr>
            <p:ph type="ftr" sz="quarter" idx="10"/>
          </p:nvPr>
        </p:nvSpPr>
        <p:spPr/>
        <p:txBody>
          <a:bodyPr/>
          <a:lstStyle/>
          <a:p>
            <a:r>
              <a:rPr lang="cs-CZ" dirty="0"/>
              <a:t>Institut biostatistiky a analýz LF – Výuka – Biostatistika</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4" name="Nadpis 3"/>
          <p:cNvSpPr>
            <a:spLocks noGrp="1"/>
          </p:cNvSpPr>
          <p:nvPr>
            <p:ph type="title"/>
          </p:nvPr>
        </p:nvSpPr>
        <p:spPr/>
        <p:txBody>
          <a:bodyPr/>
          <a:lstStyle/>
          <a:p>
            <a:r>
              <a:rPr lang="cs-CZ" dirty="0"/>
              <a:t>Způsoby testování: P-hodnota</a:t>
            </a:r>
          </a:p>
        </p:txBody>
      </p:sp>
    </p:spTree>
    <p:extLst>
      <p:ext uri="{BB962C8B-B14F-4D97-AF65-F5344CB8AC3E}">
        <p14:creationId xmlns:p14="http://schemas.microsoft.com/office/powerpoint/2010/main" val="31647006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Institut biostatistiky a analýz LF – Výuka – Biostatistika</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4" name="Nadpis 3"/>
          <p:cNvSpPr>
            <a:spLocks noGrp="1"/>
          </p:cNvSpPr>
          <p:nvPr>
            <p:ph type="title"/>
          </p:nvPr>
        </p:nvSpPr>
        <p:spPr/>
        <p:txBody>
          <a:bodyPr/>
          <a:lstStyle/>
          <a:p>
            <a:r>
              <a:rPr lang="cs-CZ" dirty="0"/>
              <a:t>Základní statistické testy</a:t>
            </a:r>
          </a:p>
        </p:txBody>
      </p:sp>
      <p:sp>
        <p:nvSpPr>
          <p:cNvPr id="6" name="Obdélník 5"/>
          <p:cNvSpPr/>
          <p:nvPr/>
        </p:nvSpPr>
        <p:spPr>
          <a:xfrm>
            <a:off x="4051462" y="1259549"/>
            <a:ext cx="108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a:solidFill>
                  <a:schemeClr val="tx1"/>
                </a:solidFill>
                <a:latin typeface="Calibri" panose="020F0502020204030204" pitchFamily="34" charset="0"/>
                <a:cs typeface="Calibri" panose="020F0502020204030204" pitchFamily="34" charset="0"/>
              </a:rPr>
              <a:t>Typ dat</a:t>
            </a:r>
          </a:p>
        </p:txBody>
      </p:sp>
      <p:sp>
        <p:nvSpPr>
          <p:cNvPr id="7" name="Obdélník 6"/>
          <p:cNvSpPr/>
          <p:nvPr/>
        </p:nvSpPr>
        <p:spPr>
          <a:xfrm>
            <a:off x="172544" y="2045367"/>
            <a:ext cx="1188000" cy="576000"/>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a:solidFill>
                  <a:schemeClr val="tx1"/>
                </a:solidFill>
                <a:latin typeface="Calibri" panose="020F0502020204030204" pitchFamily="34" charset="0"/>
                <a:cs typeface="Calibri" panose="020F0502020204030204" pitchFamily="34" charset="0"/>
              </a:rPr>
              <a:t>Spojitá x spojitá data</a:t>
            </a:r>
          </a:p>
        </p:txBody>
      </p:sp>
      <p:sp>
        <p:nvSpPr>
          <p:cNvPr id="8" name="Obdélník 7"/>
          <p:cNvSpPr/>
          <p:nvPr/>
        </p:nvSpPr>
        <p:spPr>
          <a:xfrm>
            <a:off x="2829376" y="2045367"/>
            <a:ext cx="1188000" cy="576000"/>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a:solidFill>
                  <a:schemeClr val="tx1"/>
                </a:solidFill>
                <a:latin typeface="Calibri" panose="020F0502020204030204" pitchFamily="34" charset="0"/>
                <a:cs typeface="Calibri" panose="020F0502020204030204" pitchFamily="34" charset="0"/>
              </a:rPr>
              <a:t>Spojitá x kategoriální data</a:t>
            </a:r>
          </a:p>
        </p:txBody>
      </p:sp>
      <p:sp>
        <p:nvSpPr>
          <p:cNvPr id="9" name="Obdélník 8"/>
          <p:cNvSpPr/>
          <p:nvPr/>
        </p:nvSpPr>
        <p:spPr>
          <a:xfrm>
            <a:off x="6324385" y="2045367"/>
            <a:ext cx="1188000" cy="576000"/>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a:solidFill>
                  <a:schemeClr val="tx1"/>
                </a:solidFill>
                <a:latin typeface="Calibri" panose="020F0502020204030204" pitchFamily="34" charset="0"/>
                <a:cs typeface="Calibri" panose="020F0502020204030204" pitchFamily="34" charset="0"/>
              </a:rPr>
              <a:t>Kategoriální x kategoriální data</a:t>
            </a:r>
          </a:p>
        </p:txBody>
      </p:sp>
      <p:sp>
        <p:nvSpPr>
          <p:cNvPr id="10" name="Obdélník 9"/>
          <p:cNvSpPr/>
          <p:nvPr/>
        </p:nvSpPr>
        <p:spPr>
          <a:xfrm>
            <a:off x="1357872" y="2945155"/>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a:solidFill>
                  <a:schemeClr val="tx1"/>
                </a:solidFill>
                <a:latin typeface="Calibri" panose="020F0502020204030204" pitchFamily="34" charset="0"/>
                <a:cs typeface="Calibri" panose="020F0502020204030204" pitchFamily="34" charset="0"/>
              </a:rPr>
              <a:t>Jeden výběr</a:t>
            </a:r>
          </a:p>
        </p:txBody>
      </p:sp>
      <p:sp>
        <p:nvSpPr>
          <p:cNvPr id="11" name="Obdélník 10"/>
          <p:cNvSpPr/>
          <p:nvPr/>
        </p:nvSpPr>
        <p:spPr>
          <a:xfrm>
            <a:off x="2969047" y="2945155"/>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a:solidFill>
                  <a:schemeClr val="tx1"/>
                </a:solidFill>
                <a:latin typeface="Calibri" panose="020F0502020204030204" pitchFamily="34" charset="0"/>
                <a:cs typeface="Calibri" panose="020F0502020204030204" pitchFamily="34" charset="0"/>
              </a:rPr>
              <a:t>Dva výběry</a:t>
            </a:r>
          </a:p>
        </p:txBody>
      </p:sp>
      <p:sp>
        <p:nvSpPr>
          <p:cNvPr id="12" name="Obdélník 11"/>
          <p:cNvSpPr/>
          <p:nvPr/>
        </p:nvSpPr>
        <p:spPr>
          <a:xfrm>
            <a:off x="4458612" y="2945155"/>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a:solidFill>
                  <a:schemeClr val="tx1"/>
                </a:solidFill>
                <a:latin typeface="Calibri" panose="020F0502020204030204" pitchFamily="34" charset="0"/>
                <a:cs typeface="Calibri" panose="020F0502020204030204" pitchFamily="34" charset="0"/>
              </a:rPr>
              <a:t>Tři a více výběrů (nepárově)</a:t>
            </a:r>
          </a:p>
        </p:txBody>
      </p:sp>
      <p:sp>
        <p:nvSpPr>
          <p:cNvPr id="13" name="Obdélník 12"/>
          <p:cNvSpPr/>
          <p:nvPr/>
        </p:nvSpPr>
        <p:spPr>
          <a:xfrm>
            <a:off x="5633731" y="2945155"/>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a:solidFill>
                  <a:schemeClr val="tx1"/>
                </a:solidFill>
                <a:latin typeface="Calibri" panose="020F0502020204030204" pitchFamily="34" charset="0"/>
                <a:cs typeface="Calibri" panose="020F0502020204030204" pitchFamily="34" charset="0"/>
              </a:rPr>
              <a:t>Jeden výběr</a:t>
            </a:r>
          </a:p>
        </p:txBody>
      </p:sp>
      <p:sp>
        <p:nvSpPr>
          <p:cNvPr id="14" name="Obdélník 13"/>
          <p:cNvSpPr/>
          <p:nvPr/>
        </p:nvSpPr>
        <p:spPr>
          <a:xfrm>
            <a:off x="7287438" y="2945155"/>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a:solidFill>
                  <a:schemeClr val="tx1"/>
                </a:solidFill>
                <a:latin typeface="Calibri" panose="020F0502020204030204" pitchFamily="34" charset="0"/>
                <a:cs typeface="Calibri" panose="020F0502020204030204" pitchFamily="34" charset="0"/>
              </a:rPr>
              <a:t>Více výběrů</a:t>
            </a:r>
          </a:p>
        </p:txBody>
      </p:sp>
      <p:sp>
        <p:nvSpPr>
          <p:cNvPr id="15" name="Obdélník 14"/>
          <p:cNvSpPr/>
          <p:nvPr/>
        </p:nvSpPr>
        <p:spPr>
          <a:xfrm>
            <a:off x="2418809" y="3887475"/>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a:solidFill>
                  <a:schemeClr val="tx1"/>
                </a:solidFill>
                <a:latin typeface="Calibri" panose="020F0502020204030204" pitchFamily="34" charset="0"/>
                <a:cs typeface="Calibri" panose="020F0502020204030204" pitchFamily="34" charset="0"/>
              </a:rPr>
              <a:t>Párová data</a:t>
            </a:r>
          </a:p>
        </p:txBody>
      </p:sp>
      <p:sp>
        <p:nvSpPr>
          <p:cNvPr id="16" name="Obdélník 15"/>
          <p:cNvSpPr/>
          <p:nvPr/>
        </p:nvSpPr>
        <p:spPr>
          <a:xfrm>
            <a:off x="3490591" y="3887475"/>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a:solidFill>
                  <a:schemeClr val="tx1"/>
                </a:solidFill>
                <a:latin typeface="Calibri" panose="020F0502020204030204" pitchFamily="34" charset="0"/>
                <a:cs typeface="Calibri" panose="020F0502020204030204" pitchFamily="34" charset="0"/>
              </a:rPr>
              <a:t>Nepárová data</a:t>
            </a:r>
          </a:p>
        </p:txBody>
      </p:sp>
      <p:sp>
        <p:nvSpPr>
          <p:cNvPr id="17" name="Obdélník 16"/>
          <p:cNvSpPr/>
          <p:nvPr/>
        </p:nvSpPr>
        <p:spPr>
          <a:xfrm>
            <a:off x="458084" y="4752371"/>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err="1">
                <a:solidFill>
                  <a:srgbClr val="009900"/>
                </a:solidFill>
                <a:latin typeface="Calibri" panose="020F0502020204030204" pitchFamily="34" charset="0"/>
                <a:cs typeface="Calibri" panose="020F0502020204030204" pitchFamily="34" charset="0"/>
              </a:rPr>
              <a:t>Pearsonův</a:t>
            </a:r>
            <a:r>
              <a:rPr lang="cs-CZ" sz="1200" b="1" dirty="0">
                <a:solidFill>
                  <a:srgbClr val="009900"/>
                </a:solidFill>
                <a:latin typeface="Calibri" panose="020F0502020204030204" pitchFamily="34" charset="0"/>
                <a:cs typeface="Calibri" panose="020F0502020204030204" pitchFamily="34" charset="0"/>
              </a:rPr>
              <a:t> korelační koeficient</a:t>
            </a:r>
          </a:p>
        </p:txBody>
      </p:sp>
      <p:sp>
        <p:nvSpPr>
          <p:cNvPr id="18" name="Obdélník 17"/>
          <p:cNvSpPr/>
          <p:nvPr/>
        </p:nvSpPr>
        <p:spPr>
          <a:xfrm>
            <a:off x="1522226" y="4752371"/>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err="1">
                <a:solidFill>
                  <a:srgbClr val="009900"/>
                </a:solidFill>
                <a:latin typeface="Calibri" panose="020F0502020204030204" pitchFamily="34" charset="0"/>
                <a:cs typeface="Calibri" panose="020F0502020204030204" pitchFamily="34" charset="0"/>
              </a:rPr>
              <a:t>Jednovýbě-rový</a:t>
            </a:r>
            <a:r>
              <a:rPr lang="cs-CZ" sz="1200" b="1" dirty="0">
                <a:solidFill>
                  <a:srgbClr val="009900"/>
                </a:solidFill>
                <a:latin typeface="Calibri" panose="020F0502020204030204" pitchFamily="34" charset="0"/>
                <a:cs typeface="Calibri" panose="020F0502020204030204" pitchFamily="34" charset="0"/>
              </a:rPr>
              <a:t> t-test</a:t>
            </a:r>
          </a:p>
        </p:txBody>
      </p:sp>
      <p:sp>
        <p:nvSpPr>
          <p:cNvPr id="19" name="Obdélník 18"/>
          <p:cNvSpPr/>
          <p:nvPr/>
        </p:nvSpPr>
        <p:spPr>
          <a:xfrm>
            <a:off x="2593796" y="4752371"/>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a:solidFill>
                  <a:srgbClr val="009900"/>
                </a:solidFill>
                <a:latin typeface="Calibri" panose="020F0502020204030204" pitchFamily="34" charset="0"/>
                <a:cs typeface="Calibri" panose="020F0502020204030204" pitchFamily="34" charset="0"/>
              </a:rPr>
              <a:t>Párový t-test</a:t>
            </a:r>
          </a:p>
        </p:txBody>
      </p:sp>
      <p:sp>
        <p:nvSpPr>
          <p:cNvPr id="20" name="Obdélník 19"/>
          <p:cNvSpPr/>
          <p:nvPr/>
        </p:nvSpPr>
        <p:spPr>
          <a:xfrm>
            <a:off x="3665366" y="4752371"/>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err="1">
                <a:solidFill>
                  <a:srgbClr val="009900"/>
                </a:solidFill>
                <a:latin typeface="Calibri" panose="020F0502020204030204" pitchFamily="34" charset="0"/>
                <a:cs typeface="Calibri" panose="020F0502020204030204" pitchFamily="34" charset="0"/>
              </a:rPr>
              <a:t>Dvouvýbě-rový</a:t>
            </a:r>
            <a:r>
              <a:rPr lang="cs-CZ" sz="1200" b="1" dirty="0">
                <a:solidFill>
                  <a:srgbClr val="009900"/>
                </a:solidFill>
                <a:latin typeface="Calibri" panose="020F0502020204030204" pitchFamily="34" charset="0"/>
                <a:cs typeface="Calibri" panose="020F0502020204030204" pitchFamily="34" charset="0"/>
              </a:rPr>
              <a:t> t-test</a:t>
            </a:r>
          </a:p>
        </p:txBody>
      </p:sp>
      <p:sp>
        <p:nvSpPr>
          <p:cNvPr id="21" name="Obdélník 20"/>
          <p:cNvSpPr/>
          <p:nvPr/>
        </p:nvSpPr>
        <p:spPr>
          <a:xfrm>
            <a:off x="4736936" y="4752371"/>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a:solidFill>
                  <a:srgbClr val="009900"/>
                </a:solidFill>
                <a:latin typeface="Calibri" panose="020F0502020204030204" pitchFamily="34" charset="0"/>
                <a:cs typeface="Calibri" panose="020F0502020204030204" pitchFamily="34" charset="0"/>
              </a:rPr>
              <a:t>ANOVA</a:t>
            </a:r>
          </a:p>
        </p:txBody>
      </p:sp>
      <p:sp>
        <p:nvSpPr>
          <p:cNvPr id="22" name="Obdélník 21"/>
          <p:cNvSpPr/>
          <p:nvPr/>
        </p:nvSpPr>
        <p:spPr>
          <a:xfrm>
            <a:off x="6737200" y="3898108"/>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a:solidFill>
                  <a:schemeClr val="tx1"/>
                </a:solidFill>
                <a:latin typeface="Calibri" panose="020F0502020204030204" pitchFamily="34" charset="0"/>
                <a:cs typeface="Calibri" panose="020F0502020204030204" pitchFamily="34" charset="0"/>
              </a:rPr>
              <a:t>Párová data</a:t>
            </a:r>
          </a:p>
        </p:txBody>
      </p:sp>
      <p:sp>
        <p:nvSpPr>
          <p:cNvPr id="23" name="Obdélník 22"/>
          <p:cNvSpPr/>
          <p:nvPr/>
        </p:nvSpPr>
        <p:spPr>
          <a:xfrm>
            <a:off x="7830248" y="3898108"/>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a:solidFill>
                  <a:schemeClr val="tx1"/>
                </a:solidFill>
                <a:latin typeface="Calibri" panose="020F0502020204030204" pitchFamily="34" charset="0"/>
                <a:cs typeface="Calibri" panose="020F0502020204030204" pitchFamily="34" charset="0"/>
              </a:rPr>
              <a:t>Nepárová data</a:t>
            </a:r>
          </a:p>
        </p:txBody>
      </p:sp>
      <p:sp>
        <p:nvSpPr>
          <p:cNvPr id="24" name="Obdélník 23"/>
          <p:cNvSpPr/>
          <p:nvPr/>
        </p:nvSpPr>
        <p:spPr>
          <a:xfrm>
            <a:off x="7962279" y="4752371"/>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a:solidFill>
                  <a:srgbClr val="009900"/>
                </a:solidFill>
                <a:latin typeface="Calibri" panose="020F0502020204030204" pitchFamily="34" charset="0"/>
                <a:cs typeface="Calibri" panose="020F0502020204030204" pitchFamily="34" charset="0"/>
              </a:rPr>
              <a:t>Chí-kvadrát test</a:t>
            </a:r>
          </a:p>
        </p:txBody>
      </p:sp>
      <p:sp>
        <p:nvSpPr>
          <p:cNvPr id="25" name="Obdélník 24"/>
          <p:cNvSpPr/>
          <p:nvPr/>
        </p:nvSpPr>
        <p:spPr>
          <a:xfrm>
            <a:off x="454879" y="5466751"/>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err="1">
                <a:solidFill>
                  <a:srgbClr val="0000FF"/>
                </a:solidFill>
                <a:latin typeface="Calibri" panose="020F0502020204030204" pitchFamily="34" charset="0"/>
                <a:cs typeface="Calibri" panose="020F0502020204030204" pitchFamily="34" charset="0"/>
              </a:rPr>
              <a:t>Spearmanův</a:t>
            </a:r>
            <a:r>
              <a:rPr lang="cs-CZ" sz="1200" b="1" dirty="0">
                <a:solidFill>
                  <a:srgbClr val="0000FF"/>
                </a:solidFill>
                <a:latin typeface="Calibri" panose="020F0502020204030204" pitchFamily="34" charset="0"/>
                <a:cs typeface="Calibri" panose="020F0502020204030204" pitchFamily="34" charset="0"/>
              </a:rPr>
              <a:t> korelační koeficient</a:t>
            </a:r>
          </a:p>
        </p:txBody>
      </p:sp>
      <p:sp>
        <p:nvSpPr>
          <p:cNvPr id="26" name="Obdélník 25"/>
          <p:cNvSpPr/>
          <p:nvPr/>
        </p:nvSpPr>
        <p:spPr>
          <a:xfrm>
            <a:off x="1519021" y="5466751"/>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err="1">
                <a:solidFill>
                  <a:srgbClr val="0000FF"/>
                </a:solidFill>
                <a:latin typeface="Calibri" panose="020F0502020204030204" pitchFamily="34" charset="0"/>
                <a:cs typeface="Calibri" panose="020F0502020204030204" pitchFamily="34" charset="0"/>
              </a:rPr>
              <a:t>Jednovýbě-rový</a:t>
            </a:r>
            <a:r>
              <a:rPr lang="cs-CZ" sz="1200" b="1" dirty="0">
                <a:solidFill>
                  <a:srgbClr val="0000FF"/>
                </a:solidFill>
                <a:latin typeface="Calibri" panose="020F0502020204030204" pitchFamily="34" charset="0"/>
                <a:cs typeface="Calibri" panose="020F0502020204030204" pitchFamily="34" charset="0"/>
              </a:rPr>
              <a:t> </a:t>
            </a:r>
            <a:r>
              <a:rPr lang="cs-CZ" sz="1200" b="1" dirty="0" err="1">
                <a:solidFill>
                  <a:srgbClr val="0000FF"/>
                </a:solidFill>
                <a:latin typeface="Calibri" panose="020F0502020204030204" pitchFamily="34" charset="0"/>
                <a:cs typeface="Calibri" panose="020F0502020204030204" pitchFamily="34" charset="0"/>
              </a:rPr>
              <a:t>Wilcoxo-nův</a:t>
            </a:r>
            <a:r>
              <a:rPr lang="cs-CZ" sz="1200" b="1" dirty="0">
                <a:solidFill>
                  <a:srgbClr val="0000FF"/>
                </a:solidFill>
                <a:latin typeface="Calibri" panose="020F0502020204030204" pitchFamily="34" charset="0"/>
                <a:cs typeface="Calibri" panose="020F0502020204030204" pitchFamily="34" charset="0"/>
              </a:rPr>
              <a:t> test</a:t>
            </a:r>
          </a:p>
        </p:txBody>
      </p:sp>
      <p:sp>
        <p:nvSpPr>
          <p:cNvPr id="27" name="Obdélník 26"/>
          <p:cNvSpPr/>
          <p:nvPr/>
        </p:nvSpPr>
        <p:spPr>
          <a:xfrm>
            <a:off x="2590591" y="5466751"/>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err="1">
                <a:solidFill>
                  <a:srgbClr val="0000FF"/>
                </a:solidFill>
                <a:latin typeface="Calibri" panose="020F0502020204030204" pitchFamily="34" charset="0"/>
                <a:cs typeface="Calibri" panose="020F0502020204030204" pitchFamily="34" charset="0"/>
              </a:rPr>
              <a:t>Wilcoxonův</a:t>
            </a:r>
            <a:r>
              <a:rPr lang="cs-CZ" sz="1200" b="1" dirty="0">
                <a:solidFill>
                  <a:srgbClr val="0000FF"/>
                </a:solidFill>
                <a:latin typeface="Calibri" panose="020F0502020204030204" pitchFamily="34" charset="0"/>
                <a:cs typeface="Calibri" panose="020F0502020204030204" pitchFamily="34" charset="0"/>
              </a:rPr>
              <a:t> / znaménkový test</a:t>
            </a:r>
          </a:p>
        </p:txBody>
      </p:sp>
      <p:sp>
        <p:nvSpPr>
          <p:cNvPr id="28" name="Obdélník 27"/>
          <p:cNvSpPr/>
          <p:nvPr/>
        </p:nvSpPr>
        <p:spPr>
          <a:xfrm>
            <a:off x="3662161" y="5466751"/>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a:solidFill>
                  <a:srgbClr val="0000FF"/>
                </a:solidFill>
                <a:latin typeface="Calibri" panose="020F0502020204030204" pitchFamily="34" charset="0"/>
                <a:cs typeface="Calibri" panose="020F0502020204030204" pitchFamily="34" charset="0"/>
              </a:rPr>
              <a:t>Mannův-</a:t>
            </a:r>
            <a:r>
              <a:rPr lang="cs-CZ" sz="1200" b="1" dirty="0" err="1">
                <a:solidFill>
                  <a:srgbClr val="0000FF"/>
                </a:solidFill>
                <a:latin typeface="Calibri" panose="020F0502020204030204" pitchFamily="34" charset="0"/>
                <a:cs typeface="Calibri" panose="020F0502020204030204" pitchFamily="34" charset="0"/>
              </a:rPr>
              <a:t>Whitneyho</a:t>
            </a:r>
            <a:r>
              <a:rPr lang="cs-CZ" sz="1200" b="1" dirty="0">
                <a:solidFill>
                  <a:srgbClr val="0000FF"/>
                </a:solidFill>
                <a:latin typeface="Calibri" panose="020F0502020204030204" pitchFamily="34" charset="0"/>
                <a:cs typeface="Calibri" panose="020F0502020204030204" pitchFamily="34" charset="0"/>
              </a:rPr>
              <a:t> test</a:t>
            </a:r>
          </a:p>
        </p:txBody>
      </p:sp>
      <p:sp>
        <p:nvSpPr>
          <p:cNvPr id="29" name="Obdélník 28"/>
          <p:cNvSpPr/>
          <p:nvPr/>
        </p:nvSpPr>
        <p:spPr>
          <a:xfrm>
            <a:off x="4733731" y="5466751"/>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err="1">
                <a:solidFill>
                  <a:srgbClr val="0000FF"/>
                </a:solidFill>
                <a:latin typeface="Calibri" panose="020F0502020204030204" pitchFamily="34" charset="0"/>
                <a:cs typeface="Calibri" panose="020F0502020204030204" pitchFamily="34" charset="0"/>
              </a:rPr>
              <a:t>Kruskalův-Wallisův</a:t>
            </a:r>
            <a:r>
              <a:rPr lang="cs-CZ" sz="1200" b="1" dirty="0">
                <a:solidFill>
                  <a:srgbClr val="0000FF"/>
                </a:solidFill>
                <a:latin typeface="Calibri" panose="020F0502020204030204" pitchFamily="34" charset="0"/>
                <a:cs typeface="Calibri" panose="020F0502020204030204" pitchFamily="34" charset="0"/>
              </a:rPr>
              <a:t> test </a:t>
            </a:r>
          </a:p>
        </p:txBody>
      </p:sp>
      <p:sp>
        <p:nvSpPr>
          <p:cNvPr id="30" name="Obdélník 29"/>
          <p:cNvSpPr/>
          <p:nvPr/>
        </p:nvSpPr>
        <p:spPr>
          <a:xfrm>
            <a:off x="5805301" y="5466751"/>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err="1">
                <a:solidFill>
                  <a:srgbClr val="0000FF"/>
                </a:solidFill>
                <a:latin typeface="Calibri" panose="020F0502020204030204" pitchFamily="34" charset="0"/>
                <a:cs typeface="Calibri" panose="020F0502020204030204" pitchFamily="34" charset="0"/>
              </a:rPr>
              <a:t>Jednovýbě-rový</a:t>
            </a:r>
            <a:r>
              <a:rPr lang="cs-CZ" sz="1200" b="1" dirty="0">
                <a:solidFill>
                  <a:srgbClr val="0000FF"/>
                </a:solidFill>
                <a:latin typeface="Calibri" panose="020F0502020204030204" pitchFamily="34" charset="0"/>
                <a:cs typeface="Calibri" panose="020F0502020204030204" pitchFamily="34" charset="0"/>
              </a:rPr>
              <a:t>  </a:t>
            </a:r>
            <a:r>
              <a:rPr lang="cs-CZ" sz="1200" b="1" dirty="0" err="1">
                <a:solidFill>
                  <a:srgbClr val="0000FF"/>
                </a:solidFill>
                <a:latin typeface="Calibri" panose="020F0502020204030204" pitchFamily="34" charset="0"/>
                <a:cs typeface="Calibri" panose="020F0502020204030204" pitchFamily="34" charset="0"/>
              </a:rPr>
              <a:t>bino-mický</a:t>
            </a:r>
            <a:r>
              <a:rPr lang="cs-CZ" sz="1200" b="1" dirty="0">
                <a:solidFill>
                  <a:srgbClr val="0000FF"/>
                </a:solidFill>
                <a:latin typeface="Calibri" panose="020F0502020204030204" pitchFamily="34" charset="0"/>
                <a:cs typeface="Calibri" panose="020F0502020204030204" pitchFamily="34" charset="0"/>
              </a:rPr>
              <a:t> test</a:t>
            </a:r>
          </a:p>
        </p:txBody>
      </p:sp>
      <p:sp>
        <p:nvSpPr>
          <p:cNvPr id="31" name="Obdélník 30"/>
          <p:cNvSpPr/>
          <p:nvPr/>
        </p:nvSpPr>
        <p:spPr>
          <a:xfrm>
            <a:off x="6876871" y="5466751"/>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err="1">
                <a:solidFill>
                  <a:srgbClr val="0000FF"/>
                </a:solidFill>
                <a:latin typeface="Calibri" panose="020F0502020204030204" pitchFamily="34" charset="0"/>
                <a:cs typeface="Calibri" panose="020F0502020204030204" pitchFamily="34" charset="0"/>
              </a:rPr>
              <a:t>McNemarův</a:t>
            </a:r>
            <a:r>
              <a:rPr lang="cs-CZ" sz="1200" b="1" dirty="0">
                <a:solidFill>
                  <a:srgbClr val="0000FF"/>
                </a:solidFill>
                <a:latin typeface="Calibri" panose="020F0502020204030204" pitchFamily="34" charset="0"/>
                <a:cs typeface="Calibri" panose="020F0502020204030204" pitchFamily="34" charset="0"/>
              </a:rPr>
              <a:t> test</a:t>
            </a:r>
          </a:p>
        </p:txBody>
      </p:sp>
      <p:sp>
        <p:nvSpPr>
          <p:cNvPr id="32" name="Obdélník 31"/>
          <p:cNvSpPr/>
          <p:nvPr/>
        </p:nvSpPr>
        <p:spPr>
          <a:xfrm>
            <a:off x="7959074" y="5466751"/>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err="1">
                <a:solidFill>
                  <a:srgbClr val="0000FF"/>
                </a:solidFill>
                <a:latin typeface="Calibri" panose="020F0502020204030204" pitchFamily="34" charset="0"/>
                <a:cs typeface="Calibri" panose="020F0502020204030204" pitchFamily="34" charset="0"/>
              </a:rPr>
              <a:t>Fisherův</a:t>
            </a:r>
            <a:r>
              <a:rPr lang="cs-CZ" sz="1200" b="1" dirty="0">
                <a:solidFill>
                  <a:srgbClr val="0000FF"/>
                </a:solidFill>
                <a:latin typeface="Calibri" panose="020F0502020204030204" pitchFamily="34" charset="0"/>
                <a:cs typeface="Calibri" panose="020F0502020204030204" pitchFamily="34" charset="0"/>
              </a:rPr>
              <a:t> exaktní test</a:t>
            </a:r>
          </a:p>
        </p:txBody>
      </p:sp>
      <p:cxnSp>
        <p:nvCxnSpPr>
          <p:cNvPr id="33" name="Pravoúhlá spojovací čára 39"/>
          <p:cNvCxnSpPr>
            <a:stCxn id="6" idx="2"/>
            <a:endCxn id="7" idx="0"/>
          </p:cNvCxnSpPr>
          <p:nvPr/>
        </p:nvCxnSpPr>
        <p:spPr>
          <a:xfrm rot="5400000">
            <a:off x="2571846" y="25751"/>
            <a:ext cx="214314" cy="3824918"/>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4" name="Pravoúhlá spojovací čára 41"/>
          <p:cNvCxnSpPr/>
          <p:nvPr/>
        </p:nvCxnSpPr>
        <p:spPr>
          <a:xfrm rot="5400000">
            <a:off x="3900262" y="1354167"/>
            <a:ext cx="214314" cy="1168086"/>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5" name="Pravoúhlá spojovací čára 43"/>
          <p:cNvCxnSpPr>
            <a:stCxn id="6" idx="2"/>
            <a:endCxn id="9" idx="0"/>
          </p:cNvCxnSpPr>
          <p:nvPr/>
        </p:nvCxnSpPr>
        <p:spPr>
          <a:xfrm rot="16200000" flipH="1">
            <a:off x="5647766" y="774749"/>
            <a:ext cx="214314" cy="2326923"/>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6" name="Pravoúhlá spojovací čára 45"/>
          <p:cNvCxnSpPr>
            <a:stCxn id="8" idx="2"/>
            <a:endCxn id="10" idx="0"/>
          </p:cNvCxnSpPr>
          <p:nvPr/>
        </p:nvCxnSpPr>
        <p:spPr>
          <a:xfrm rot="5400000">
            <a:off x="2453730" y="1975509"/>
            <a:ext cx="323788" cy="1615504"/>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7" name="Pravoúhlá spojovací čára 47"/>
          <p:cNvCxnSpPr/>
          <p:nvPr/>
        </p:nvCxnSpPr>
        <p:spPr>
          <a:xfrm rot="5400000">
            <a:off x="3251367" y="2781098"/>
            <a:ext cx="323788" cy="4329"/>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8" name="Pravoúhlá spojovací čára 49"/>
          <p:cNvCxnSpPr>
            <a:stCxn id="8" idx="2"/>
            <a:endCxn id="12" idx="0"/>
          </p:cNvCxnSpPr>
          <p:nvPr/>
        </p:nvCxnSpPr>
        <p:spPr>
          <a:xfrm rot="16200000" flipH="1">
            <a:off x="4004100" y="2040643"/>
            <a:ext cx="323788" cy="1485236"/>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9" name="Pravoúhlá spojovací čára 51"/>
          <p:cNvCxnSpPr>
            <a:stCxn id="9" idx="2"/>
            <a:endCxn id="13" idx="0"/>
          </p:cNvCxnSpPr>
          <p:nvPr/>
        </p:nvCxnSpPr>
        <p:spPr>
          <a:xfrm rot="5400000">
            <a:off x="6339164" y="2365934"/>
            <a:ext cx="323788" cy="834654"/>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0" name="Pravoúhlá spojovací čára 53"/>
          <p:cNvCxnSpPr>
            <a:stCxn id="9" idx="2"/>
            <a:endCxn id="14" idx="0"/>
          </p:cNvCxnSpPr>
          <p:nvPr/>
        </p:nvCxnSpPr>
        <p:spPr>
          <a:xfrm rot="16200000" flipH="1">
            <a:off x="7166017" y="2373735"/>
            <a:ext cx="323788" cy="819053"/>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1" name="Pravoúhlá spojovací čára 55"/>
          <p:cNvCxnSpPr>
            <a:stCxn id="11" idx="2"/>
            <a:endCxn id="15" idx="0"/>
          </p:cNvCxnSpPr>
          <p:nvPr/>
        </p:nvCxnSpPr>
        <p:spPr>
          <a:xfrm rot="5400000">
            <a:off x="2958520" y="3426948"/>
            <a:ext cx="370816" cy="550238"/>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2" name="Pravoúhlá spojovací čára 57"/>
          <p:cNvCxnSpPr>
            <a:stCxn id="11" idx="2"/>
            <a:endCxn id="16" idx="0"/>
          </p:cNvCxnSpPr>
          <p:nvPr/>
        </p:nvCxnSpPr>
        <p:spPr>
          <a:xfrm rot="16200000" flipH="1">
            <a:off x="3494411" y="3441295"/>
            <a:ext cx="370816" cy="521544"/>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3" name="Pravoúhlá spojovací čára 59"/>
          <p:cNvCxnSpPr>
            <a:stCxn id="14" idx="2"/>
            <a:endCxn id="22" idx="0"/>
          </p:cNvCxnSpPr>
          <p:nvPr/>
        </p:nvCxnSpPr>
        <p:spPr>
          <a:xfrm rot="5400000">
            <a:off x="7271596" y="3432264"/>
            <a:ext cx="381449" cy="550238"/>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4" name="Pravoúhlá spojovací čára 61"/>
          <p:cNvCxnSpPr>
            <a:stCxn id="14" idx="2"/>
            <a:endCxn id="23" idx="0"/>
          </p:cNvCxnSpPr>
          <p:nvPr/>
        </p:nvCxnSpPr>
        <p:spPr>
          <a:xfrm rot="16200000" flipH="1">
            <a:off x="7818120" y="3435978"/>
            <a:ext cx="381449" cy="542810"/>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5" name="TextovéPole 44"/>
          <p:cNvSpPr txBox="1"/>
          <p:nvPr/>
        </p:nvSpPr>
        <p:spPr>
          <a:xfrm>
            <a:off x="6858810" y="1116674"/>
            <a:ext cx="2000264" cy="584775"/>
          </a:xfrm>
          <a:prstGeom prst="rect">
            <a:avLst/>
          </a:prstGeom>
          <a:noFill/>
        </p:spPr>
        <p:txBody>
          <a:bodyPr wrap="square" rtlCol="0">
            <a:spAutoFit/>
          </a:bodyPr>
          <a:lstStyle/>
          <a:p>
            <a:pPr algn="r"/>
            <a:r>
              <a:rPr lang="cs-CZ" sz="1600" b="1" dirty="0">
                <a:solidFill>
                  <a:srgbClr val="009900"/>
                </a:solidFill>
                <a:latin typeface="Calibri" panose="020F0502020204030204" pitchFamily="34" charset="0"/>
                <a:cs typeface="Calibri" panose="020F0502020204030204" pitchFamily="34" charset="0"/>
              </a:rPr>
              <a:t>Parametrické testy</a:t>
            </a:r>
          </a:p>
          <a:p>
            <a:pPr algn="r"/>
            <a:r>
              <a:rPr lang="cs-CZ" sz="1600" b="1" dirty="0" err="1">
                <a:solidFill>
                  <a:srgbClr val="0000FF"/>
                </a:solidFill>
                <a:latin typeface="Calibri" panose="020F0502020204030204" pitchFamily="34" charset="0"/>
                <a:cs typeface="Calibri" panose="020F0502020204030204" pitchFamily="34" charset="0"/>
              </a:rPr>
              <a:t>Neparametrické</a:t>
            </a:r>
            <a:r>
              <a:rPr lang="cs-CZ" sz="1600" b="1" dirty="0">
                <a:solidFill>
                  <a:srgbClr val="0000FF"/>
                </a:solidFill>
                <a:latin typeface="Calibri" panose="020F0502020204030204" pitchFamily="34" charset="0"/>
                <a:cs typeface="Calibri" panose="020F0502020204030204" pitchFamily="34" charset="0"/>
              </a:rPr>
              <a:t> testy</a:t>
            </a:r>
          </a:p>
        </p:txBody>
      </p:sp>
      <p:cxnSp>
        <p:nvCxnSpPr>
          <p:cNvPr id="46" name="Tvar 64"/>
          <p:cNvCxnSpPr>
            <a:endCxn id="17" idx="1"/>
          </p:cNvCxnSpPr>
          <p:nvPr/>
        </p:nvCxnSpPr>
        <p:spPr>
          <a:xfrm rot="16200000" flipH="1">
            <a:off x="-838327" y="3741712"/>
            <a:ext cx="2421252" cy="171570"/>
          </a:xfrm>
          <a:prstGeom prst="bentConnector2">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7" name="Tvar 66"/>
          <p:cNvCxnSpPr>
            <a:endCxn id="25" idx="1"/>
          </p:cNvCxnSpPr>
          <p:nvPr/>
        </p:nvCxnSpPr>
        <p:spPr>
          <a:xfrm rot="16200000" flipH="1">
            <a:off x="-1197120" y="4100505"/>
            <a:ext cx="3135632" cy="168365"/>
          </a:xfrm>
          <a:prstGeom prst="bentConnector2">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8" name="Tvar 76"/>
          <p:cNvCxnSpPr>
            <a:endCxn id="24" idx="1"/>
          </p:cNvCxnSpPr>
          <p:nvPr/>
        </p:nvCxnSpPr>
        <p:spPr>
          <a:xfrm rot="16200000" flipH="1">
            <a:off x="7628678" y="4704523"/>
            <a:ext cx="563864" cy="103337"/>
          </a:xfrm>
          <a:prstGeom prst="bentConnector2">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9" name="Tvar 78"/>
          <p:cNvCxnSpPr>
            <a:endCxn id="32" idx="1"/>
          </p:cNvCxnSpPr>
          <p:nvPr/>
        </p:nvCxnSpPr>
        <p:spPr>
          <a:xfrm rot="16200000" flipH="1">
            <a:off x="7269886" y="5063315"/>
            <a:ext cx="1278244" cy="100132"/>
          </a:xfrm>
          <a:prstGeom prst="bentConnector2">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0" name="Tvar 80"/>
          <p:cNvCxnSpPr>
            <a:endCxn id="31" idx="1"/>
          </p:cNvCxnSpPr>
          <p:nvPr/>
        </p:nvCxnSpPr>
        <p:spPr>
          <a:xfrm rot="16200000" flipH="1">
            <a:off x="6192999" y="5068632"/>
            <a:ext cx="1278244" cy="89499"/>
          </a:xfrm>
          <a:prstGeom prst="bentConnector2">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1" name="Tvar 84"/>
          <p:cNvCxnSpPr/>
          <p:nvPr/>
        </p:nvCxnSpPr>
        <p:spPr>
          <a:xfrm rot="16200000" flipH="1">
            <a:off x="4638506" y="4582502"/>
            <a:ext cx="2232000" cy="108000"/>
          </a:xfrm>
          <a:prstGeom prst="bentConnector2">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2" name="Tvar 86"/>
          <p:cNvCxnSpPr/>
          <p:nvPr/>
        </p:nvCxnSpPr>
        <p:spPr>
          <a:xfrm rot="16200000" flipH="1">
            <a:off x="3916576" y="4210123"/>
            <a:ext cx="1512000" cy="144000"/>
          </a:xfrm>
          <a:prstGeom prst="bentConnector2">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3" name="Tvar 87"/>
          <p:cNvCxnSpPr/>
          <p:nvPr/>
        </p:nvCxnSpPr>
        <p:spPr>
          <a:xfrm rot="16200000" flipH="1">
            <a:off x="3912742" y="4922680"/>
            <a:ext cx="1512000" cy="144000"/>
          </a:xfrm>
          <a:prstGeom prst="bentConnector2">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4" name="Tvar 89"/>
          <p:cNvCxnSpPr/>
          <p:nvPr/>
        </p:nvCxnSpPr>
        <p:spPr>
          <a:xfrm rot="16200000" flipH="1">
            <a:off x="3306979" y="4696123"/>
            <a:ext cx="576000" cy="108000"/>
          </a:xfrm>
          <a:prstGeom prst="bentConnector2">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5" name="Tvar 90"/>
          <p:cNvCxnSpPr/>
          <p:nvPr/>
        </p:nvCxnSpPr>
        <p:spPr>
          <a:xfrm rot="16200000" flipH="1">
            <a:off x="3162979" y="5254787"/>
            <a:ext cx="864000" cy="108000"/>
          </a:xfrm>
          <a:prstGeom prst="bentConnector2">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6" name="Tvar 91"/>
          <p:cNvCxnSpPr/>
          <p:nvPr/>
        </p:nvCxnSpPr>
        <p:spPr>
          <a:xfrm rot="16200000" flipH="1">
            <a:off x="2262213" y="4692479"/>
            <a:ext cx="576000" cy="108000"/>
          </a:xfrm>
          <a:prstGeom prst="bentConnector2">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7" name="Tvar 92"/>
          <p:cNvCxnSpPr/>
          <p:nvPr/>
        </p:nvCxnSpPr>
        <p:spPr>
          <a:xfrm rot="16200000" flipH="1">
            <a:off x="2118213" y="5251143"/>
            <a:ext cx="864000" cy="108000"/>
          </a:xfrm>
          <a:prstGeom prst="bentConnector2">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8" name="Tvar 93"/>
          <p:cNvCxnSpPr/>
          <p:nvPr/>
        </p:nvCxnSpPr>
        <p:spPr>
          <a:xfrm rot="16200000" flipH="1">
            <a:off x="712594" y="4213664"/>
            <a:ext cx="1512000" cy="144000"/>
          </a:xfrm>
          <a:prstGeom prst="bentConnector2">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9" name="Tvar 94"/>
          <p:cNvCxnSpPr/>
          <p:nvPr/>
        </p:nvCxnSpPr>
        <p:spPr>
          <a:xfrm rot="16200000" flipH="1">
            <a:off x="716711" y="4926221"/>
            <a:ext cx="1512000" cy="144000"/>
          </a:xfrm>
          <a:prstGeom prst="bentConnector2">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994204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Institut biostatistiky a analýz LF – Výuka – Biostatistika</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4" name="Nadpis 3"/>
          <p:cNvSpPr>
            <a:spLocks noGrp="1"/>
          </p:cNvSpPr>
          <p:nvPr>
            <p:ph type="title"/>
          </p:nvPr>
        </p:nvSpPr>
        <p:spPr/>
        <p:txBody>
          <a:bodyPr/>
          <a:lstStyle/>
          <a:p>
            <a:r>
              <a:rPr lang="cs-CZ" dirty="0" err="1"/>
              <a:t>Jednovýběrový</a:t>
            </a:r>
            <a:r>
              <a:rPr lang="cs-CZ" dirty="0"/>
              <a:t> test</a:t>
            </a:r>
          </a:p>
        </p:txBody>
      </p:sp>
      <p:sp>
        <p:nvSpPr>
          <p:cNvPr id="5" name="Zástupný symbol pro obsah 4"/>
          <p:cNvSpPr>
            <a:spLocks noGrp="1"/>
          </p:cNvSpPr>
          <p:nvPr>
            <p:ph idx="1"/>
          </p:nvPr>
        </p:nvSpPr>
        <p:spPr>
          <a:xfrm>
            <a:off x="540094" y="1692002"/>
            <a:ext cx="8066301" cy="4535998"/>
          </a:xfrm>
        </p:spPr>
        <p:txBody>
          <a:bodyPr/>
          <a:lstStyle/>
          <a:p>
            <a:pPr marL="457200" indent="-457200">
              <a:lnSpc>
                <a:spcPct val="110000"/>
              </a:lnSpc>
              <a:buFont typeface="+mj-lt"/>
              <a:buAutoNum type="arabicPeriod"/>
            </a:pPr>
            <a:r>
              <a:rPr lang="cs-CZ" altLang="cs-CZ" sz="2400" b="1" dirty="0">
                <a:latin typeface="Calibri" panose="020F0502020204030204" pitchFamily="34" charset="0"/>
                <a:cs typeface="Calibri" panose="020F0502020204030204" pitchFamily="34" charset="0"/>
              </a:rPr>
              <a:t>Stanovení nulové a alternativní hypotézy: </a:t>
            </a:r>
          </a:p>
          <a:p>
            <a:pPr marL="452438" indent="-452438">
              <a:lnSpc>
                <a:spcPct val="110000"/>
              </a:lnSpc>
              <a:buNone/>
            </a:pPr>
            <a:r>
              <a:rPr lang="cs-CZ" altLang="cs-CZ" sz="2400" b="1" dirty="0">
                <a:latin typeface="Calibri" panose="020F0502020204030204" pitchFamily="34" charset="0"/>
                <a:cs typeface="Calibri" panose="020F0502020204030204" pitchFamily="34" charset="0"/>
              </a:rPr>
              <a:t>	H</a:t>
            </a:r>
            <a:r>
              <a:rPr lang="cs-CZ" altLang="cs-CZ" sz="2400" b="1" baseline="-25000" dirty="0">
                <a:latin typeface="Calibri" panose="020F0502020204030204" pitchFamily="34" charset="0"/>
                <a:cs typeface="Calibri" panose="020F0502020204030204" pitchFamily="34" charset="0"/>
              </a:rPr>
              <a:t>0</a:t>
            </a:r>
            <a:r>
              <a:rPr lang="cs-CZ" altLang="cs-CZ" sz="2400" b="1" dirty="0">
                <a:latin typeface="Calibri" panose="020F0502020204030204" pitchFamily="34" charset="0"/>
                <a:cs typeface="Calibri" panose="020F0502020204030204" pitchFamily="34" charset="0"/>
              </a:rPr>
              <a:t>:</a:t>
            </a:r>
            <a:r>
              <a:rPr lang="cs-CZ" altLang="cs-CZ" sz="2400" dirty="0">
                <a:latin typeface="Calibri" panose="020F0502020204030204" pitchFamily="34" charset="0"/>
                <a:cs typeface="Calibri" panose="020F0502020204030204" pitchFamily="34" charset="0"/>
              </a:rPr>
              <a:t> Průměr výběru je rovný referenční hodnotě.</a:t>
            </a:r>
          </a:p>
          <a:p>
            <a:pPr marL="452438" indent="-452438" defTabSz="452438">
              <a:lnSpc>
                <a:spcPct val="110000"/>
              </a:lnSpc>
              <a:buNone/>
            </a:pPr>
            <a:r>
              <a:rPr lang="cs-CZ" altLang="cs-CZ" sz="2400" dirty="0">
                <a:latin typeface="Calibri" panose="020F0502020204030204" pitchFamily="34" charset="0"/>
                <a:cs typeface="Calibri" panose="020F0502020204030204" pitchFamily="34" charset="0"/>
              </a:rPr>
              <a:t>	</a:t>
            </a:r>
            <a:r>
              <a:rPr lang="cs-CZ" altLang="cs-CZ" sz="2400" b="1" dirty="0">
                <a:latin typeface="Calibri" panose="020F0502020204030204" pitchFamily="34" charset="0"/>
                <a:cs typeface="Calibri" panose="020F0502020204030204" pitchFamily="34" charset="0"/>
              </a:rPr>
              <a:t>H</a:t>
            </a:r>
            <a:r>
              <a:rPr lang="cs-CZ" altLang="cs-CZ" sz="2400" b="1" baseline="-25000" dirty="0">
                <a:latin typeface="Calibri" panose="020F0502020204030204" pitchFamily="34" charset="0"/>
                <a:cs typeface="Calibri" panose="020F0502020204030204" pitchFamily="34" charset="0"/>
              </a:rPr>
              <a:t>A</a:t>
            </a:r>
            <a:r>
              <a:rPr lang="cs-CZ" altLang="cs-CZ" sz="2400" b="1" dirty="0">
                <a:latin typeface="Calibri" panose="020F0502020204030204" pitchFamily="34" charset="0"/>
                <a:cs typeface="Calibri" panose="020F0502020204030204" pitchFamily="34" charset="0"/>
              </a:rPr>
              <a:t>: </a:t>
            </a:r>
            <a:r>
              <a:rPr lang="cs-CZ" altLang="cs-CZ" sz="2400" dirty="0">
                <a:latin typeface="Calibri" panose="020F0502020204030204" pitchFamily="34" charset="0"/>
                <a:cs typeface="Calibri" panose="020F0502020204030204" pitchFamily="34" charset="0"/>
              </a:rPr>
              <a:t>Průměr výběru není rovný referenční hodnotě.</a:t>
            </a:r>
            <a:endParaRPr lang="cs-CZ" altLang="cs-CZ" sz="1600" dirty="0">
              <a:latin typeface="Calibri" panose="020F0502020204030204" pitchFamily="34" charset="0"/>
              <a:cs typeface="Calibri" panose="020F0502020204030204" pitchFamily="34" charset="0"/>
            </a:endParaRPr>
          </a:p>
          <a:p>
            <a:pPr marL="457200" indent="-457200">
              <a:lnSpc>
                <a:spcPct val="110000"/>
              </a:lnSpc>
              <a:buFont typeface="+mj-lt"/>
              <a:buAutoNum type="arabicPeriod" startAt="2"/>
            </a:pPr>
            <a:r>
              <a:rPr lang="cs-CZ" altLang="cs-CZ" sz="2400" dirty="0">
                <a:solidFill>
                  <a:schemeClr val="tx2"/>
                </a:solidFill>
                <a:latin typeface="Calibri" panose="020F0502020204030204" pitchFamily="34" charset="0"/>
                <a:cs typeface="Calibri" panose="020F0502020204030204" pitchFamily="34" charset="0"/>
              </a:rPr>
              <a:t>Ověření normality rozdělení hodnot výběru</a:t>
            </a:r>
            <a:endParaRPr lang="cs-CZ" altLang="cs-CZ" sz="2400" dirty="0">
              <a:latin typeface="Calibri" panose="020F0502020204030204" pitchFamily="34" charset="0"/>
              <a:cs typeface="Calibri" panose="020F0502020204030204" pitchFamily="34" charset="0"/>
            </a:endParaRPr>
          </a:p>
          <a:p>
            <a:pPr marL="0" indent="0" defTabSz="355600">
              <a:lnSpc>
                <a:spcPct val="110000"/>
              </a:lnSpc>
              <a:buNone/>
            </a:pPr>
            <a:r>
              <a:rPr lang="cs-CZ" altLang="cs-CZ" sz="2400" dirty="0">
                <a:latin typeface="Calibri" panose="020F0502020204030204" pitchFamily="34" charset="0"/>
                <a:cs typeface="Calibri" panose="020F0502020204030204" pitchFamily="34" charset="0"/>
              </a:rPr>
              <a:t>	</a:t>
            </a:r>
            <a:r>
              <a:rPr lang="cs-CZ" altLang="cs-CZ" sz="2400" dirty="0">
                <a:solidFill>
                  <a:schemeClr val="tx2"/>
                </a:solidFill>
                <a:latin typeface="Calibri" panose="020F0502020204030204" pitchFamily="34" charset="0"/>
                <a:cs typeface="Calibri" panose="020F0502020204030204" pitchFamily="34" charset="0"/>
              </a:rPr>
              <a:t> </a:t>
            </a:r>
            <a:r>
              <a:rPr lang="cs-CZ" altLang="cs-CZ" sz="2400" dirty="0">
                <a:latin typeface="Calibri" panose="020F0502020204030204" pitchFamily="34" charset="0"/>
                <a:cs typeface="Calibri" panose="020F0502020204030204" pitchFamily="34" charset="0"/>
              </a:rPr>
              <a:t>(vizuálně i statistickým testem: </a:t>
            </a:r>
            <a:r>
              <a:rPr lang="cs-CZ" altLang="cs-CZ" sz="2400" dirty="0" err="1">
                <a:latin typeface="Calibri" panose="020F0502020204030204" pitchFamily="34" charset="0"/>
                <a:cs typeface="Calibri" panose="020F0502020204030204" pitchFamily="34" charset="0"/>
              </a:rPr>
              <a:t>Shapiro-Wilkův</a:t>
            </a:r>
            <a:r>
              <a:rPr lang="cs-CZ" altLang="cs-CZ" sz="2400" dirty="0">
                <a:latin typeface="Calibri" panose="020F0502020204030204" pitchFamily="34" charset="0"/>
                <a:cs typeface="Calibri" panose="020F0502020204030204" pitchFamily="34" charset="0"/>
              </a:rPr>
              <a:t> test).</a:t>
            </a:r>
          </a:p>
          <a:p>
            <a:pPr marL="0" indent="0" defTabSz="355600">
              <a:lnSpc>
                <a:spcPct val="110000"/>
              </a:lnSpc>
              <a:buNone/>
            </a:pPr>
            <a:r>
              <a:rPr lang="cs-CZ" altLang="cs-CZ" sz="2400" dirty="0">
                <a:latin typeface="Calibri" panose="020F0502020204030204" pitchFamily="34" charset="0"/>
                <a:cs typeface="Calibri" panose="020F0502020204030204" pitchFamily="34" charset="0"/>
              </a:rPr>
              <a:t>	 Předpoklad splněn 		=&gt; </a:t>
            </a:r>
            <a:r>
              <a:rPr lang="cs-CZ" altLang="cs-CZ" sz="2400" b="1" dirty="0" err="1">
                <a:latin typeface="Calibri" panose="020F0502020204030204" pitchFamily="34" charset="0"/>
                <a:cs typeface="Calibri" panose="020F0502020204030204" pitchFamily="34" charset="0"/>
              </a:rPr>
              <a:t>jednovýběrový</a:t>
            </a:r>
            <a:r>
              <a:rPr lang="cs-CZ" altLang="cs-CZ" sz="2400" b="1" dirty="0">
                <a:latin typeface="Calibri" panose="020F0502020204030204" pitchFamily="34" charset="0"/>
                <a:cs typeface="Calibri" panose="020F0502020204030204" pitchFamily="34" charset="0"/>
              </a:rPr>
              <a:t> t-test</a:t>
            </a:r>
          </a:p>
          <a:p>
            <a:pPr marL="0" indent="0" defTabSz="355600">
              <a:lnSpc>
                <a:spcPct val="110000"/>
              </a:lnSpc>
              <a:buNone/>
            </a:pPr>
            <a:r>
              <a:rPr lang="cs-CZ" altLang="cs-CZ" sz="2400" dirty="0">
                <a:latin typeface="Calibri" panose="020F0502020204030204" pitchFamily="34" charset="0"/>
                <a:cs typeface="Calibri" panose="020F0502020204030204" pitchFamily="34" charset="0"/>
              </a:rPr>
              <a:t>	 Předpoklad nesplněn	=&gt; </a:t>
            </a:r>
            <a:r>
              <a:rPr lang="cs-CZ" altLang="cs-CZ" sz="2400" b="1" dirty="0" err="1">
                <a:latin typeface="Calibri" panose="020F0502020204030204" pitchFamily="34" charset="0"/>
                <a:cs typeface="Calibri" panose="020F0502020204030204" pitchFamily="34" charset="0"/>
              </a:rPr>
              <a:t>Wilcoxonův</a:t>
            </a:r>
            <a:r>
              <a:rPr lang="cs-CZ" altLang="cs-CZ" sz="2400" b="1" dirty="0">
                <a:latin typeface="Calibri" panose="020F0502020204030204" pitchFamily="34" charset="0"/>
                <a:cs typeface="Calibri" panose="020F0502020204030204" pitchFamily="34" charset="0"/>
              </a:rPr>
              <a:t> test, znaménkový test</a:t>
            </a:r>
          </a:p>
          <a:p>
            <a:pPr marL="457200" indent="-457200">
              <a:lnSpc>
                <a:spcPct val="110000"/>
              </a:lnSpc>
              <a:buFont typeface="+mj-lt"/>
              <a:buAutoNum type="arabicPeriod" startAt="3"/>
            </a:pPr>
            <a:r>
              <a:rPr lang="cs-CZ" altLang="cs-CZ" sz="2400" b="1" dirty="0">
                <a:latin typeface="Calibri" panose="020F0502020204030204" pitchFamily="34" charset="0"/>
                <a:cs typeface="Calibri" panose="020F0502020204030204" pitchFamily="34" charset="0"/>
              </a:rPr>
              <a:t>Vypočítaní</a:t>
            </a:r>
            <a:r>
              <a:rPr lang="cs-CZ" altLang="cs-CZ" sz="2400" dirty="0">
                <a:latin typeface="Calibri" panose="020F0502020204030204" pitchFamily="34" charset="0"/>
                <a:cs typeface="Calibri" panose="020F0502020204030204" pitchFamily="34" charset="0"/>
              </a:rPr>
              <a:t> hodnoty testové statistiky a </a:t>
            </a:r>
            <a:r>
              <a:rPr lang="cs-CZ" altLang="cs-CZ" sz="2400" b="1" dirty="0">
                <a:latin typeface="Calibri" panose="020F0502020204030204" pitchFamily="34" charset="0"/>
                <a:cs typeface="Calibri" panose="020F0502020204030204" pitchFamily="34" charset="0"/>
              </a:rPr>
              <a:t>p-hodnoty</a:t>
            </a:r>
            <a:r>
              <a:rPr lang="cs-CZ" altLang="cs-CZ" sz="2400" dirty="0">
                <a:latin typeface="Calibri" panose="020F0502020204030204" pitchFamily="34" charset="0"/>
                <a:cs typeface="Calibri" panose="020F0502020204030204" pitchFamily="34" charset="0"/>
              </a:rPr>
              <a:t>. Když je vypočítaná p-hodnota menší než zvolená hladina významnosti </a:t>
            </a:r>
            <a:r>
              <a:rPr lang="el-GR" altLang="cs-CZ" sz="2400" dirty="0">
                <a:latin typeface="Calibri" panose="020F0502020204030204" pitchFamily="34" charset="0"/>
                <a:cs typeface="Calibri" panose="020F0502020204030204" pitchFamily="34" charset="0"/>
              </a:rPr>
              <a:t>α</a:t>
            </a:r>
            <a:r>
              <a:rPr lang="cs-CZ" altLang="cs-CZ" sz="2400" dirty="0">
                <a:latin typeface="Calibri" panose="020F0502020204030204" pitchFamily="34" charset="0"/>
                <a:cs typeface="Calibri" panose="020F0502020204030204" pitchFamily="34" charset="0"/>
              </a:rPr>
              <a:t> = 0,05, zamítáme nulovou hypotézu.</a:t>
            </a:r>
          </a:p>
        </p:txBody>
      </p:sp>
      <p:sp>
        <p:nvSpPr>
          <p:cNvPr id="6" name="Obdélník 5"/>
          <p:cNvSpPr/>
          <p:nvPr/>
        </p:nvSpPr>
        <p:spPr bwMode="auto">
          <a:xfrm>
            <a:off x="4071485" y="3715351"/>
            <a:ext cx="4515660" cy="394636"/>
          </a:xfrm>
          <a:prstGeom prst="rect">
            <a:avLst/>
          </a:prstGeom>
          <a:noFill/>
          <a:ln w="38100" cap="flat" cmpd="sng" algn="ctr">
            <a:solidFill>
              <a:schemeClr val="accent3">
                <a:lumMod val="75000"/>
              </a:schemeClr>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baseline="0">
              <a:ln>
                <a:noFill/>
              </a:ln>
              <a:solidFill>
                <a:schemeClr val="tx1"/>
              </a:solidFill>
              <a:effectLst/>
              <a:latin typeface="Tahoma" pitchFamily="34" charset="0"/>
            </a:endParaRPr>
          </a:p>
        </p:txBody>
      </p:sp>
      <p:sp>
        <p:nvSpPr>
          <p:cNvPr id="7" name="Obdélník 6"/>
          <p:cNvSpPr/>
          <p:nvPr/>
        </p:nvSpPr>
        <p:spPr bwMode="auto">
          <a:xfrm>
            <a:off x="4069881" y="4137260"/>
            <a:ext cx="4517264" cy="394636"/>
          </a:xfrm>
          <a:prstGeom prst="rect">
            <a:avLst/>
          </a:prstGeom>
          <a:noFill/>
          <a:ln w="38100" cap="flat" cmpd="sng" algn="ctr">
            <a:solidFill>
              <a:srgbClr val="F01928"/>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baseline="0">
              <a:ln>
                <a:noFill/>
              </a:ln>
              <a:solidFill>
                <a:schemeClr val="tx1"/>
              </a:solidFill>
              <a:effectLst/>
              <a:latin typeface="Tahoma" pitchFamily="34" charset="0"/>
            </a:endParaRPr>
          </a:p>
        </p:txBody>
      </p:sp>
      <p:sp>
        <p:nvSpPr>
          <p:cNvPr id="8" name="Zaoblený obdélník 7"/>
          <p:cNvSpPr/>
          <p:nvPr/>
        </p:nvSpPr>
        <p:spPr bwMode="auto">
          <a:xfrm>
            <a:off x="6869203" y="452035"/>
            <a:ext cx="587141" cy="719541"/>
          </a:xfrm>
          <a:prstGeom prst="roundRect">
            <a:avLst/>
          </a:prstGeom>
          <a:solidFill>
            <a:schemeClr val="tx2">
              <a:lumMod val="40000"/>
              <a:lumOff val="60000"/>
            </a:schemeClr>
          </a:solidFill>
          <a:ln w="9525">
            <a:solidFill>
              <a:schemeClr val="tx1"/>
            </a:solidFill>
            <a:round/>
            <a:headEnd/>
            <a:tailEnd/>
          </a:ln>
        </p:spPr>
        <p:txBody>
          <a:bodyPr/>
          <a:lstStyle/>
          <a:p>
            <a:pPr algn="ctr">
              <a:spcBef>
                <a:spcPct val="20000"/>
              </a:spcBef>
            </a:pPr>
            <a:r>
              <a:rPr lang="cs-CZ" sz="800">
                <a:latin typeface="Calibri" panose="020F0502020204030204" pitchFamily="34" charset="0"/>
                <a:cs typeface="Calibri" panose="020F0502020204030204" pitchFamily="34" charset="0"/>
              </a:rPr>
              <a:t>…..</a:t>
            </a:r>
          </a:p>
          <a:p>
            <a:pPr algn="ctr">
              <a:spcBef>
                <a:spcPct val="20000"/>
              </a:spcBef>
            </a:pPr>
            <a:r>
              <a:rPr lang="cs-CZ" sz="800">
                <a:latin typeface="Calibri" panose="020F0502020204030204" pitchFamily="34" charset="0"/>
                <a:cs typeface="Calibri" panose="020F0502020204030204" pitchFamily="34" charset="0"/>
              </a:rPr>
              <a:t>…..</a:t>
            </a:r>
          </a:p>
          <a:p>
            <a:pPr algn="ctr">
              <a:spcBef>
                <a:spcPct val="20000"/>
              </a:spcBef>
            </a:pPr>
            <a:r>
              <a:rPr lang="cs-CZ" sz="800">
                <a:latin typeface="Calibri" panose="020F0502020204030204" pitchFamily="34" charset="0"/>
                <a:cs typeface="Calibri" panose="020F0502020204030204" pitchFamily="34" charset="0"/>
              </a:rPr>
              <a:t>…..</a:t>
            </a:r>
            <a:endParaRPr lang="cs-CZ" sz="800" dirty="0">
              <a:latin typeface="Calibri" panose="020F0502020204030204" pitchFamily="34" charset="0"/>
              <a:cs typeface="Calibri" panose="020F0502020204030204" pitchFamily="34" charset="0"/>
            </a:endParaRPr>
          </a:p>
        </p:txBody>
      </p:sp>
      <p:sp>
        <p:nvSpPr>
          <p:cNvPr id="10" name="Šipka doprava 9"/>
          <p:cNvSpPr/>
          <p:nvPr/>
        </p:nvSpPr>
        <p:spPr bwMode="auto">
          <a:xfrm>
            <a:off x="7717306" y="587944"/>
            <a:ext cx="277360" cy="485834"/>
          </a:xfrm>
          <a:prstGeom prst="rightArrow">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baseline="0">
              <a:ln>
                <a:noFill/>
              </a:ln>
              <a:solidFill>
                <a:schemeClr val="tx1"/>
              </a:solidFill>
              <a:effectLst/>
              <a:latin typeface="Tahoma" pitchFamily="34" charset="0"/>
            </a:endParaRPr>
          </a:p>
        </p:txBody>
      </p:sp>
      <p:sp>
        <p:nvSpPr>
          <p:cNvPr id="11" name="Šipka doprava 10"/>
          <p:cNvSpPr/>
          <p:nvPr/>
        </p:nvSpPr>
        <p:spPr bwMode="auto">
          <a:xfrm flipH="1">
            <a:off x="7465970" y="587944"/>
            <a:ext cx="251336" cy="485834"/>
          </a:xfrm>
          <a:prstGeom prst="rightArrow">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baseline="0">
              <a:ln>
                <a:noFill/>
              </a:ln>
              <a:solidFill>
                <a:schemeClr val="tx1"/>
              </a:solidFill>
              <a:effectLst/>
              <a:latin typeface="Tahoma" pitchFamily="34" charset="0"/>
            </a:endParaRPr>
          </a:p>
        </p:txBody>
      </p:sp>
      <p:sp>
        <p:nvSpPr>
          <p:cNvPr id="12" name="TextovéPole 11"/>
          <p:cNvSpPr txBox="1"/>
          <p:nvPr/>
        </p:nvSpPr>
        <p:spPr>
          <a:xfrm>
            <a:off x="8075596" y="587944"/>
            <a:ext cx="423511" cy="461665"/>
          </a:xfrm>
          <a:prstGeom prst="rect">
            <a:avLst/>
          </a:prstGeom>
          <a:noFill/>
        </p:spPr>
        <p:txBody>
          <a:bodyPr wrap="square" rtlCol="0">
            <a:spAutoFit/>
          </a:bodyPr>
          <a:lstStyle/>
          <a:p>
            <a:r>
              <a:rPr lang="cs-CZ" b="1" dirty="0"/>
              <a:t>x</a:t>
            </a:r>
          </a:p>
        </p:txBody>
      </p:sp>
      <p:cxnSp>
        <p:nvCxnSpPr>
          <p:cNvPr id="20" name="Přímá spojnice 19"/>
          <p:cNvCxnSpPr/>
          <p:nvPr/>
        </p:nvCxnSpPr>
        <p:spPr bwMode="auto">
          <a:xfrm>
            <a:off x="8171868" y="664141"/>
            <a:ext cx="144379" cy="0"/>
          </a:xfrm>
          <a:prstGeom prst="line">
            <a:avLst/>
          </a:prstGeom>
          <a:solidFill>
            <a:schemeClr val="accent1"/>
          </a:solidFill>
          <a:ln w="31750"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1845523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Institut biostatistiky a analýz LF – Výuka – Biostatistika</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4" name="Nadpis 3"/>
          <p:cNvSpPr>
            <a:spLocks noGrp="1"/>
          </p:cNvSpPr>
          <p:nvPr>
            <p:ph type="title"/>
          </p:nvPr>
        </p:nvSpPr>
        <p:spPr/>
        <p:txBody>
          <a:bodyPr/>
          <a:lstStyle/>
          <a:p>
            <a:r>
              <a:rPr lang="cs-CZ" dirty="0"/>
              <a:t>Párový test</a:t>
            </a:r>
          </a:p>
        </p:txBody>
      </p:sp>
      <p:sp>
        <p:nvSpPr>
          <p:cNvPr id="6" name="Zástupný symbol pro obsah 4"/>
          <p:cNvSpPr txBox="1">
            <a:spLocks/>
          </p:cNvSpPr>
          <p:nvPr/>
        </p:nvSpPr>
        <p:spPr>
          <a:xfrm>
            <a:off x="540094" y="1692002"/>
            <a:ext cx="8066301" cy="4535998"/>
          </a:xfrm>
          <a:prstGeom prst="rect">
            <a:avLst/>
          </a:prstGeom>
        </p:spPr>
        <p:txBody>
          <a:bodyPr vert="horz" lIns="0" tIns="0" rIns="0" bIns="0" rtlCol="0">
            <a:noAutofit/>
          </a:bodyPr>
          <a:lstStyle>
            <a:lvl1pPr marL="252000" indent="-180000" algn="l" rtl="0" eaLnBrk="1" fontAlgn="base" hangingPunct="1">
              <a:lnSpc>
                <a:spcPct val="150000"/>
              </a:lnSpc>
              <a:spcBef>
                <a:spcPts val="0"/>
              </a:spcBef>
              <a:spcAft>
                <a:spcPct val="0"/>
              </a:spcAft>
              <a:buClr>
                <a:schemeClr val="tx2"/>
              </a:buClr>
              <a:buSzPct val="100000"/>
              <a:buFont typeface="Arial" panose="020B0604020202020204" pitchFamily="34" charset="0"/>
              <a:buChar char="̶"/>
              <a:defRPr sz="2800" b="0">
                <a:solidFill>
                  <a:schemeClr val="tx1"/>
                </a:solidFill>
                <a:latin typeface="+mn-lt"/>
                <a:ea typeface="+mn-ea"/>
                <a:cs typeface="+mn-cs"/>
              </a:defRPr>
            </a:lvl1pPr>
            <a:lvl2pPr marL="504000" indent="-180000" algn="l" rtl="0" eaLnBrk="1" fontAlgn="base" hangingPunct="1">
              <a:lnSpc>
                <a:spcPct val="100000"/>
              </a:lnSpc>
              <a:spcBef>
                <a:spcPts val="0"/>
              </a:spcBef>
              <a:spcAft>
                <a:spcPct val="0"/>
              </a:spcAft>
              <a:buClr>
                <a:schemeClr val="tx2"/>
              </a:buClr>
              <a:buSzPct val="100000"/>
              <a:buFont typeface="Arial" panose="020B0604020202020204" pitchFamily="34" charset="0"/>
              <a:buChar char="̶"/>
              <a:defRPr sz="20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a:lstStyle>
          <a:p>
            <a:pPr marL="457200" indent="-457200">
              <a:lnSpc>
                <a:spcPct val="110000"/>
              </a:lnSpc>
              <a:buFont typeface="+mj-lt"/>
              <a:buAutoNum type="arabicPeriod"/>
            </a:pPr>
            <a:r>
              <a:rPr lang="cs-CZ" altLang="cs-CZ" sz="2400" b="1" kern="0" dirty="0">
                <a:latin typeface="Calibri" panose="020F0502020204030204" pitchFamily="34" charset="0"/>
                <a:cs typeface="Calibri" panose="020F0502020204030204" pitchFamily="34" charset="0"/>
              </a:rPr>
              <a:t>Stanovení nulové a alternativní hypotézy: </a:t>
            </a:r>
          </a:p>
          <a:p>
            <a:pPr marL="452438" indent="-452438">
              <a:lnSpc>
                <a:spcPct val="110000"/>
              </a:lnSpc>
              <a:buFont typeface="Arial" panose="020B0604020202020204" pitchFamily="34" charset="0"/>
              <a:buNone/>
            </a:pPr>
            <a:r>
              <a:rPr lang="cs-CZ" altLang="cs-CZ" sz="2400" b="1" kern="0" dirty="0">
                <a:latin typeface="Calibri" panose="020F0502020204030204" pitchFamily="34" charset="0"/>
                <a:cs typeface="Calibri" panose="020F0502020204030204" pitchFamily="34" charset="0"/>
              </a:rPr>
              <a:t>	H</a:t>
            </a:r>
            <a:r>
              <a:rPr lang="cs-CZ" altLang="cs-CZ" sz="2400" b="1" kern="0" baseline="-25000" dirty="0">
                <a:latin typeface="Calibri" panose="020F0502020204030204" pitchFamily="34" charset="0"/>
                <a:cs typeface="Calibri" panose="020F0502020204030204" pitchFamily="34" charset="0"/>
              </a:rPr>
              <a:t>0</a:t>
            </a:r>
            <a:r>
              <a:rPr lang="cs-CZ" altLang="cs-CZ" sz="2400" b="1" kern="0" dirty="0">
                <a:latin typeface="Calibri" panose="020F0502020204030204" pitchFamily="34" charset="0"/>
                <a:cs typeface="Calibri" panose="020F0502020204030204" pitchFamily="34" charset="0"/>
              </a:rPr>
              <a:t>:</a:t>
            </a:r>
            <a:r>
              <a:rPr lang="cs-CZ" altLang="cs-CZ" sz="2400" kern="0" dirty="0">
                <a:latin typeface="Calibri" panose="020F0502020204030204" pitchFamily="34" charset="0"/>
                <a:cs typeface="Calibri" panose="020F0502020204030204" pitchFamily="34" charset="0"/>
              </a:rPr>
              <a:t> Průměry před a po léčbě se neliší.</a:t>
            </a:r>
          </a:p>
          <a:p>
            <a:pPr marL="452438" indent="-452438" defTabSz="452438">
              <a:lnSpc>
                <a:spcPct val="110000"/>
              </a:lnSpc>
              <a:buFont typeface="Arial" panose="020B0604020202020204" pitchFamily="34" charset="0"/>
              <a:buNone/>
            </a:pPr>
            <a:r>
              <a:rPr lang="cs-CZ" altLang="cs-CZ" sz="2400" kern="0" dirty="0">
                <a:latin typeface="Calibri" panose="020F0502020204030204" pitchFamily="34" charset="0"/>
                <a:cs typeface="Calibri" panose="020F0502020204030204" pitchFamily="34" charset="0"/>
              </a:rPr>
              <a:t>	</a:t>
            </a:r>
            <a:r>
              <a:rPr lang="cs-CZ" altLang="cs-CZ" sz="2400" b="1" kern="0" dirty="0">
                <a:latin typeface="Calibri" panose="020F0502020204030204" pitchFamily="34" charset="0"/>
                <a:cs typeface="Calibri" panose="020F0502020204030204" pitchFamily="34" charset="0"/>
              </a:rPr>
              <a:t>H</a:t>
            </a:r>
            <a:r>
              <a:rPr lang="cs-CZ" altLang="cs-CZ" sz="2400" b="1" kern="0" baseline="-25000" dirty="0">
                <a:latin typeface="Calibri" panose="020F0502020204030204" pitchFamily="34" charset="0"/>
                <a:cs typeface="Calibri" panose="020F0502020204030204" pitchFamily="34" charset="0"/>
              </a:rPr>
              <a:t>A</a:t>
            </a:r>
            <a:r>
              <a:rPr lang="cs-CZ" altLang="cs-CZ" sz="2400" b="1" kern="0" dirty="0">
                <a:latin typeface="Calibri" panose="020F0502020204030204" pitchFamily="34" charset="0"/>
                <a:cs typeface="Calibri" panose="020F0502020204030204" pitchFamily="34" charset="0"/>
              </a:rPr>
              <a:t>: </a:t>
            </a:r>
            <a:r>
              <a:rPr lang="cs-CZ" altLang="cs-CZ" sz="2400" kern="0" dirty="0">
                <a:latin typeface="Calibri" panose="020F0502020204030204" pitchFamily="34" charset="0"/>
                <a:cs typeface="Calibri" panose="020F0502020204030204" pitchFamily="34" charset="0"/>
              </a:rPr>
              <a:t>Průměry před a po léčbě se liší.</a:t>
            </a:r>
            <a:endParaRPr lang="cs-CZ" altLang="cs-CZ" sz="1600" kern="0" dirty="0">
              <a:latin typeface="Calibri" panose="020F0502020204030204" pitchFamily="34" charset="0"/>
              <a:cs typeface="Calibri" panose="020F0502020204030204" pitchFamily="34" charset="0"/>
            </a:endParaRPr>
          </a:p>
          <a:p>
            <a:pPr marL="457200" indent="-457200">
              <a:lnSpc>
                <a:spcPct val="110000"/>
              </a:lnSpc>
              <a:buFont typeface="+mj-lt"/>
              <a:buAutoNum type="arabicPeriod" startAt="2"/>
            </a:pPr>
            <a:r>
              <a:rPr lang="cs-CZ" altLang="cs-CZ" sz="2400" kern="0" dirty="0">
                <a:latin typeface="Calibri" panose="020F0502020204030204" pitchFamily="34" charset="0"/>
                <a:cs typeface="Calibri" panose="020F0502020204030204" pitchFamily="34" charset="0"/>
              </a:rPr>
              <a:t>Spočítání diference hodnot a prohlédnutí jejich průběhu. </a:t>
            </a:r>
            <a:r>
              <a:rPr lang="cs-CZ" altLang="cs-CZ" sz="2400" kern="0" dirty="0">
                <a:solidFill>
                  <a:schemeClr val="tx2"/>
                </a:solidFill>
                <a:latin typeface="Calibri" panose="020F0502020204030204" pitchFamily="34" charset="0"/>
                <a:cs typeface="Calibri" panose="020F0502020204030204" pitchFamily="34" charset="0"/>
              </a:rPr>
              <a:t>Ověření normality rozdělení diferencí</a:t>
            </a:r>
            <a:endParaRPr lang="cs-CZ" altLang="cs-CZ" sz="2400" kern="0" dirty="0">
              <a:latin typeface="Calibri" panose="020F0502020204030204" pitchFamily="34" charset="0"/>
              <a:cs typeface="Calibri" panose="020F0502020204030204" pitchFamily="34" charset="0"/>
            </a:endParaRPr>
          </a:p>
          <a:p>
            <a:pPr marL="0" indent="0" defTabSz="355600">
              <a:lnSpc>
                <a:spcPct val="110000"/>
              </a:lnSpc>
              <a:buFont typeface="Arial" panose="020B0604020202020204" pitchFamily="34" charset="0"/>
              <a:buNone/>
            </a:pPr>
            <a:r>
              <a:rPr lang="cs-CZ" altLang="cs-CZ" sz="2400" kern="0" dirty="0">
                <a:latin typeface="Calibri" panose="020F0502020204030204" pitchFamily="34" charset="0"/>
                <a:cs typeface="Calibri" panose="020F0502020204030204" pitchFamily="34" charset="0"/>
              </a:rPr>
              <a:t>	</a:t>
            </a:r>
            <a:r>
              <a:rPr lang="cs-CZ" altLang="cs-CZ" sz="2400" kern="0" dirty="0">
                <a:solidFill>
                  <a:schemeClr val="tx2"/>
                </a:solidFill>
                <a:latin typeface="Calibri" panose="020F0502020204030204" pitchFamily="34" charset="0"/>
                <a:cs typeface="Calibri" panose="020F0502020204030204" pitchFamily="34" charset="0"/>
              </a:rPr>
              <a:t> </a:t>
            </a:r>
            <a:r>
              <a:rPr lang="cs-CZ" altLang="cs-CZ" sz="2400" kern="0" dirty="0">
                <a:latin typeface="Calibri" panose="020F0502020204030204" pitchFamily="34" charset="0"/>
                <a:cs typeface="Calibri" panose="020F0502020204030204" pitchFamily="34" charset="0"/>
              </a:rPr>
              <a:t>(vizuálně i statistickým testem: </a:t>
            </a:r>
            <a:r>
              <a:rPr lang="cs-CZ" altLang="cs-CZ" sz="2400" kern="0" dirty="0" err="1">
                <a:latin typeface="Calibri" panose="020F0502020204030204" pitchFamily="34" charset="0"/>
                <a:cs typeface="Calibri" panose="020F0502020204030204" pitchFamily="34" charset="0"/>
              </a:rPr>
              <a:t>Shapiro-Wilkův</a:t>
            </a:r>
            <a:r>
              <a:rPr lang="cs-CZ" altLang="cs-CZ" sz="2400" kern="0" dirty="0">
                <a:latin typeface="Calibri" panose="020F0502020204030204" pitchFamily="34" charset="0"/>
                <a:cs typeface="Calibri" panose="020F0502020204030204" pitchFamily="34" charset="0"/>
              </a:rPr>
              <a:t> test).</a:t>
            </a:r>
          </a:p>
          <a:p>
            <a:pPr marL="0" indent="0" defTabSz="355600">
              <a:lnSpc>
                <a:spcPct val="110000"/>
              </a:lnSpc>
              <a:buFont typeface="Arial" panose="020B0604020202020204" pitchFamily="34" charset="0"/>
              <a:buNone/>
            </a:pPr>
            <a:r>
              <a:rPr lang="cs-CZ" altLang="cs-CZ" sz="2400" kern="0" dirty="0">
                <a:latin typeface="Calibri" panose="020F0502020204030204" pitchFamily="34" charset="0"/>
                <a:cs typeface="Calibri" panose="020F0502020204030204" pitchFamily="34" charset="0"/>
              </a:rPr>
              <a:t>	 Předpoklad splněn 		=&gt; </a:t>
            </a:r>
            <a:r>
              <a:rPr lang="cs-CZ" altLang="cs-CZ" sz="2400" b="1" kern="0" dirty="0">
                <a:latin typeface="Calibri" panose="020F0502020204030204" pitchFamily="34" charset="0"/>
                <a:cs typeface="Calibri" panose="020F0502020204030204" pitchFamily="34" charset="0"/>
              </a:rPr>
              <a:t>párový t-test</a:t>
            </a:r>
          </a:p>
          <a:p>
            <a:pPr marL="0" indent="0" defTabSz="355600">
              <a:lnSpc>
                <a:spcPct val="110000"/>
              </a:lnSpc>
              <a:buFont typeface="Arial" panose="020B0604020202020204" pitchFamily="34" charset="0"/>
              <a:buNone/>
            </a:pPr>
            <a:r>
              <a:rPr lang="cs-CZ" altLang="cs-CZ" sz="2400" kern="0" dirty="0">
                <a:latin typeface="Calibri" panose="020F0502020204030204" pitchFamily="34" charset="0"/>
                <a:cs typeface="Calibri" panose="020F0502020204030204" pitchFamily="34" charset="0"/>
              </a:rPr>
              <a:t>	 Předpoklad nesplněn	=&gt; </a:t>
            </a:r>
            <a:r>
              <a:rPr lang="cs-CZ" altLang="cs-CZ" sz="2400" b="1" kern="0" dirty="0">
                <a:latin typeface="Calibri" panose="020F0502020204030204" pitchFamily="34" charset="0"/>
                <a:cs typeface="Calibri" panose="020F0502020204030204" pitchFamily="34" charset="0"/>
              </a:rPr>
              <a:t>párový </a:t>
            </a:r>
            <a:r>
              <a:rPr lang="cs-CZ" altLang="cs-CZ" sz="2400" b="1" kern="0" dirty="0" err="1">
                <a:latin typeface="Calibri" panose="020F0502020204030204" pitchFamily="34" charset="0"/>
                <a:cs typeface="Calibri" panose="020F0502020204030204" pitchFamily="34" charset="0"/>
              </a:rPr>
              <a:t>Wilcoxonův</a:t>
            </a:r>
            <a:r>
              <a:rPr lang="cs-CZ" altLang="cs-CZ" sz="2400" b="1" kern="0" dirty="0">
                <a:latin typeface="Calibri" panose="020F0502020204030204" pitchFamily="34" charset="0"/>
                <a:cs typeface="Calibri" panose="020F0502020204030204" pitchFamily="34" charset="0"/>
              </a:rPr>
              <a:t>/znaménkový t.</a:t>
            </a:r>
          </a:p>
          <a:p>
            <a:pPr marL="457200" indent="-457200">
              <a:lnSpc>
                <a:spcPct val="110000"/>
              </a:lnSpc>
              <a:buFont typeface="+mj-lt"/>
              <a:buAutoNum type="arabicPeriod" startAt="3"/>
            </a:pPr>
            <a:r>
              <a:rPr lang="cs-CZ" altLang="cs-CZ" sz="2400" b="1" kern="0" dirty="0">
                <a:latin typeface="Calibri" panose="020F0502020204030204" pitchFamily="34" charset="0"/>
                <a:cs typeface="Calibri" panose="020F0502020204030204" pitchFamily="34" charset="0"/>
              </a:rPr>
              <a:t>Vypočítaní</a:t>
            </a:r>
            <a:r>
              <a:rPr lang="cs-CZ" altLang="cs-CZ" sz="2400" kern="0" dirty="0">
                <a:latin typeface="Calibri" panose="020F0502020204030204" pitchFamily="34" charset="0"/>
                <a:cs typeface="Calibri" panose="020F0502020204030204" pitchFamily="34" charset="0"/>
              </a:rPr>
              <a:t> hodnoty testové statistiky a </a:t>
            </a:r>
            <a:r>
              <a:rPr lang="cs-CZ" altLang="cs-CZ" sz="2400" b="1" kern="0" dirty="0">
                <a:latin typeface="Calibri" panose="020F0502020204030204" pitchFamily="34" charset="0"/>
                <a:cs typeface="Calibri" panose="020F0502020204030204" pitchFamily="34" charset="0"/>
              </a:rPr>
              <a:t>p-hodnoty</a:t>
            </a:r>
            <a:r>
              <a:rPr lang="cs-CZ" altLang="cs-CZ" sz="2400" kern="0" dirty="0">
                <a:latin typeface="Calibri" panose="020F0502020204030204" pitchFamily="34" charset="0"/>
                <a:cs typeface="Calibri" panose="020F0502020204030204" pitchFamily="34" charset="0"/>
              </a:rPr>
              <a:t>. Když je vypočítaná p-hodnota menší než zvolená hladina významnosti </a:t>
            </a:r>
            <a:r>
              <a:rPr lang="el-GR" altLang="cs-CZ" sz="2400" kern="0" dirty="0">
                <a:latin typeface="Calibri" panose="020F0502020204030204" pitchFamily="34" charset="0"/>
                <a:cs typeface="Calibri" panose="020F0502020204030204" pitchFamily="34" charset="0"/>
              </a:rPr>
              <a:t>α</a:t>
            </a:r>
            <a:r>
              <a:rPr lang="cs-CZ" altLang="cs-CZ" sz="2400" kern="0" dirty="0">
                <a:latin typeface="Calibri" panose="020F0502020204030204" pitchFamily="34" charset="0"/>
                <a:cs typeface="Calibri" panose="020F0502020204030204" pitchFamily="34" charset="0"/>
              </a:rPr>
              <a:t> = 0,05, zamítáme nulovou hypotézu.</a:t>
            </a:r>
          </a:p>
        </p:txBody>
      </p:sp>
      <p:sp>
        <p:nvSpPr>
          <p:cNvPr id="8" name="Obdélník 7"/>
          <p:cNvSpPr/>
          <p:nvPr/>
        </p:nvSpPr>
        <p:spPr bwMode="auto">
          <a:xfrm>
            <a:off x="4071485" y="4109985"/>
            <a:ext cx="4515660" cy="394636"/>
          </a:xfrm>
          <a:prstGeom prst="rect">
            <a:avLst/>
          </a:prstGeom>
          <a:noFill/>
          <a:ln w="38100" cap="flat" cmpd="sng" algn="ctr">
            <a:solidFill>
              <a:schemeClr val="accent3">
                <a:lumMod val="75000"/>
              </a:schemeClr>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baseline="0">
              <a:ln>
                <a:noFill/>
              </a:ln>
              <a:solidFill>
                <a:schemeClr val="tx1"/>
              </a:solidFill>
              <a:effectLst/>
              <a:latin typeface="Tahoma" pitchFamily="34" charset="0"/>
            </a:endParaRPr>
          </a:p>
        </p:txBody>
      </p:sp>
      <p:sp>
        <p:nvSpPr>
          <p:cNvPr id="9" name="Obdélník 8"/>
          <p:cNvSpPr/>
          <p:nvPr/>
        </p:nvSpPr>
        <p:spPr bwMode="auto">
          <a:xfrm>
            <a:off x="4069881" y="4531894"/>
            <a:ext cx="4517264" cy="394636"/>
          </a:xfrm>
          <a:prstGeom prst="rect">
            <a:avLst/>
          </a:prstGeom>
          <a:noFill/>
          <a:ln w="38100" cap="flat" cmpd="sng" algn="ctr">
            <a:solidFill>
              <a:srgbClr val="F01928"/>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baseline="0">
              <a:ln>
                <a:noFill/>
              </a:ln>
              <a:solidFill>
                <a:schemeClr val="tx1"/>
              </a:solidFill>
              <a:effectLst/>
              <a:latin typeface="Tahoma" pitchFamily="34" charset="0"/>
            </a:endParaRPr>
          </a:p>
        </p:txBody>
      </p:sp>
      <p:sp>
        <p:nvSpPr>
          <p:cNvPr id="10" name="Zaoblený obdélník 9"/>
          <p:cNvSpPr/>
          <p:nvPr/>
        </p:nvSpPr>
        <p:spPr bwMode="auto">
          <a:xfrm>
            <a:off x="6869203" y="452035"/>
            <a:ext cx="587141" cy="719541"/>
          </a:xfrm>
          <a:prstGeom prst="roundRect">
            <a:avLst/>
          </a:prstGeom>
          <a:solidFill>
            <a:schemeClr val="tx2">
              <a:lumMod val="40000"/>
              <a:lumOff val="60000"/>
            </a:schemeClr>
          </a:solidFill>
          <a:ln w="9525">
            <a:solidFill>
              <a:schemeClr val="tx1"/>
            </a:solidFill>
            <a:round/>
            <a:headEnd/>
            <a:tailEnd/>
          </a:ln>
        </p:spPr>
        <p:txBody>
          <a:bodyPr/>
          <a:lstStyle/>
          <a:p>
            <a:pPr algn="ctr">
              <a:spcBef>
                <a:spcPct val="20000"/>
              </a:spcBef>
            </a:pPr>
            <a:r>
              <a:rPr lang="cs-CZ" sz="800">
                <a:latin typeface="Calibri" panose="020F0502020204030204" pitchFamily="34" charset="0"/>
                <a:cs typeface="Calibri" panose="020F0502020204030204" pitchFamily="34" charset="0"/>
              </a:rPr>
              <a:t>…..</a:t>
            </a:r>
          </a:p>
          <a:p>
            <a:pPr algn="ctr">
              <a:spcBef>
                <a:spcPct val="20000"/>
              </a:spcBef>
            </a:pPr>
            <a:r>
              <a:rPr lang="cs-CZ" sz="800">
                <a:latin typeface="Calibri" panose="020F0502020204030204" pitchFamily="34" charset="0"/>
                <a:cs typeface="Calibri" panose="020F0502020204030204" pitchFamily="34" charset="0"/>
              </a:rPr>
              <a:t>…..</a:t>
            </a:r>
          </a:p>
          <a:p>
            <a:pPr algn="ctr">
              <a:spcBef>
                <a:spcPct val="20000"/>
              </a:spcBef>
            </a:pPr>
            <a:r>
              <a:rPr lang="cs-CZ" sz="800">
                <a:latin typeface="Calibri" panose="020F0502020204030204" pitchFamily="34" charset="0"/>
                <a:cs typeface="Calibri" panose="020F0502020204030204" pitchFamily="34" charset="0"/>
              </a:rPr>
              <a:t>…..</a:t>
            </a:r>
            <a:endParaRPr lang="cs-CZ" sz="800" dirty="0">
              <a:latin typeface="Calibri" panose="020F0502020204030204" pitchFamily="34" charset="0"/>
              <a:cs typeface="Calibri" panose="020F0502020204030204" pitchFamily="34" charset="0"/>
            </a:endParaRPr>
          </a:p>
        </p:txBody>
      </p:sp>
      <p:sp>
        <p:nvSpPr>
          <p:cNvPr id="11" name="Zaoblený obdélník 10"/>
          <p:cNvSpPr/>
          <p:nvPr/>
        </p:nvSpPr>
        <p:spPr bwMode="auto">
          <a:xfrm>
            <a:off x="8000004" y="452035"/>
            <a:ext cx="587141" cy="719541"/>
          </a:xfrm>
          <a:prstGeom prst="roundRect">
            <a:avLst/>
          </a:prstGeom>
          <a:solidFill>
            <a:schemeClr val="tx2">
              <a:lumMod val="40000"/>
              <a:lumOff val="60000"/>
            </a:schemeClr>
          </a:solidFill>
          <a:ln w="9525">
            <a:solidFill>
              <a:schemeClr val="tx1"/>
            </a:solidFill>
            <a:round/>
            <a:headEnd/>
            <a:tailEnd/>
          </a:ln>
        </p:spPr>
        <p:txBody>
          <a:bodyPr/>
          <a:lstStyle/>
          <a:p>
            <a:pPr algn="ctr">
              <a:spcBef>
                <a:spcPct val="20000"/>
              </a:spcBef>
            </a:pPr>
            <a:r>
              <a:rPr lang="cs-CZ" sz="800">
                <a:latin typeface="Calibri" panose="020F0502020204030204" pitchFamily="34" charset="0"/>
                <a:cs typeface="Calibri" panose="020F0502020204030204" pitchFamily="34" charset="0"/>
              </a:rPr>
              <a:t>…..</a:t>
            </a:r>
          </a:p>
          <a:p>
            <a:pPr algn="ctr">
              <a:spcBef>
                <a:spcPct val="20000"/>
              </a:spcBef>
            </a:pPr>
            <a:r>
              <a:rPr lang="cs-CZ" sz="800">
                <a:latin typeface="Calibri" panose="020F0502020204030204" pitchFamily="34" charset="0"/>
                <a:cs typeface="Calibri" panose="020F0502020204030204" pitchFamily="34" charset="0"/>
              </a:rPr>
              <a:t>…..</a:t>
            </a:r>
          </a:p>
          <a:p>
            <a:pPr algn="ctr">
              <a:spcBef>
                <a:spcPct val="20000"/>
              </a:spcBef>
            </a:pPr>
            <a:r>
              <a:rPr lang="cs-CZ" sz="800">
                <a:latin typeface="Calibri" panose="020F0502020204030204" pitchFamily="34" charset="0"/>
                <a:cs typeface="Calibri" panose="020F0502020204030204" pitchFamily="34" charset="0"/>
              </a:rPr>
              <a:t>…..</a:t>
            </a:r>
            <a:endParaRPr lang="cs-CZ" sz="800" dirty="0">
              <a:latin typeface="Calibri" panose="020F0502020204030204" pitchFamily="34" charset="0"/>
              <a:cs typeface="Calibri" panose="020F0502020204030204" pitchFamily="34" charset="0"/>
            </a:endParaRPr>
          </a:p>
        </p:txBody>
      </p:sp>
      <p:sp>
        <p:nvSpPr>
          <p:cNvPr id="12" name="Šipka doprava 11"/>
          <p:cNvSpPr/>
          <p:nvPr/>
        </p:nvSpPr>
        <p:spPr bwMode="auto">
          <a:xfrm>
            <a:off x="7717306" y="587944"/>
            <a:ext cx="277360" cy="485834"/>
          </a:xfrm>
          <a:prstGeom prst="rightArrow">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baseline="0">
              <a:ln>
                <a:noFill/>
              </a:ln>
              <a:solidFill>
                <a:schemeClr val="tx1"/>
              </a:solidFill>
              <a:effectLst/>
              <a:latin typeface="Tahoma" pitchFamily="34" charset="0"/>
            </a:endParaRPr>
          </a:p>
        </p:txBody>
      </p:sp>
      <p:sp>
        <p:nvSpPr>
          <p:cNvPr id="13" name="Šipka doprava 12"/>
          <p:cNvSpPr/>
          <p:nvPr/>
        </p:nvSpPr>
        <p:spPr bwMode="auto">
          <a:xfrm flipH="1">
            <a:off x="7465970" y="587944"/>
            <a:ext cx="251336" cy="485834"/>
          </a:xfrm>
          <a:prstGeom prst="rightArrow">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baseline="0">
              <a:ln>
                <a:noFill/>
              </a:ln>
              <a:solidFill>
                <a:schemeClr val="tx1"/>
              </a:solidFill>
              <a:effectLst/>
              <a:latin typeface="Tahoma" pitchFamily="34" charset="0"/>
            </a:endParaRPr>
          </a:p>
        </p:txBody>
      </p:sp>
    </p:spTree>
    <p:extLst>
      <p:ext uri="{BB962C8B-B14F-4D97-AF65-F5344CB8AC3E}">
        <p14:creationId xmlns:p14="http://schemas.microsoft.com/office/powerpoint/2010/main" val="38205150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Institut biostatistiky a analýz LF – Výuka – Biostatistika</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4" name="Nadpis 3"/>
          <p:cNvSpPr>
            <a:spLocks noGrp="1"/>
          </p:cNvSpPr>
          <p:nvPr>
            <p:ph type="title"/>
          </p:nvPr>
        </p:nvSpPr>
        <p:spPr/>
        <p:txBody>
          <a:bodyPr/>
          <a:lstStyle/>
          <a:p>
            <a:r>
              <a:rPr lang="cs-CZ" dirty="0" err="1"/>
              <a:t>Dvouvýběrový</a:t>
            </a:r>
            <a:r>
              <a:rPr lang="cs-CZ" dirty="0"/>
              <a:t> test</a:t>
            </a:r>
          </a:p>
        </p:txBody>
      </p:sp>
      <p:sp>
        <p:nvSpPr>
          <p:cNvPr id="6" name="Zástupný symbol pro obsah 4"/>
          <p:cNvSpPr txBox="1">
            <a:spLocks/>
          </p:cNvSpPr>
          <p:nvPr/>
        </p:nvSpPr>
        <p:spPr>
          <a:xfrm>
            <a:off x="540094" y="1692002"/>
            <a:ext cx="8066301" cy="4535998"/>
          </a:xfrm>
          <a:prstGeom prst="rect">
            <a:avLst/>
          </a:prstGeom>
        </p:spPr>
        <p:txBody>
          <a:bodyPr vert="horz" lIns="0" tIns="0" rIns="0" bIns="0" rtlCol="0">
            <a:noAutofit/>
          </a:bodyPr>
          <a:lstStyle>
            <a:lvl1pPr marL="252000" indent="-180000" algn="l" rtl="0" eaLnBrk="1" fontAlgn="base" hangingPunct="1">
              <a:lnSpc>
                <a:spcPct val="150000"/>
              </a:lnSpc>
              <a:spcBef>
                <a:spcPts val="0"/>
              </a:spcBef>
              <a:spcAft>
                <a:spcPct val="0"/>
              </a:spcAft>
              <a:buClr>
                <a:schemeClr val="tx2"/>
              </a:buClr>
              <a:buSzPct val="100000"/>
              <a:buFont typeface="Arial" panose="020B0604020202020204" pitchFamily="34" charset="0"/>
              <a:buChar char="̶"/>
              <a:defRPr sz="2800" b="0">
                <a:solidFill>
                  <a:schemeClr val="tx1"/>
                </a:solidFill>
                <a:latin typeface="+mn-lt"/>
                <a:ea typeface="+mn-ea"/>
                <a:cs typeface="+mn-cs"/>
              </a:defRPr>
            </a:lvl1pPr>
            <a:lvl2pPr marL="504000" indent="-180000" algn="l" rtl="0" eaLnBrk="1" fontAlgn="base" hangingPunct="1">
              <a:lnSpc>
                <a:spcPct val="100000"/>
              </a:lnSpc>
              <a:spcBef>
                <a:spcPts val="0"/>
              </a:spcBef>
              <a:spcAft>
                <a:spcPct val="0"/>
              </a:spcAft>
              <a:buClr>
                <a:schemeClr val="tx2"/>
              </a:buClr>
              <a:buSzPct val="100000"/>
              <a:buFont typeface="Arial" panose="020B0604020202020204" pitchFamily="34" charset="0"/>
              <a:buChar char="̶"/>
              <a:defRPr sz="20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a:lstStyle>
          <a:p>
            <a:pPr marL="457200" indent="-457200">
              <a:lnSpc>
                <a:spcPct val="110000"/>
              </a:lnSpc>
              <a:buFont typeface="+mj-lt"/>
              <a:buAutoNum type="arabicPeriod"/>
            </a:pPr>
            <a:r>
              <a:rPr lang="cs-CZ" altLang="cs-CZ" sz="2400" b="1" kern="0" dirty="0">
                <a:latin typeface="Calibri" panose="020F0502020204030204" pitchFamily="34" charset="0"/>
                <a:cs typeface="Calibri" panose="020F0502020204030204" pitchFamily="34" charset="0"/>
              </a:rPr>
              <a:t>Stanovení nulové a alternativní hypotézy: </a:t>
            </a:r>
          </a:p>
          <a:p>
            <a:pPr marL="452438" indent="-452438">
              <a:lnSpc>
                <a:spcPct val="110000"/>
              </a:lnSpc>
              <a:buFont typeface="Arial" panose="020B0604020202020204" pitchFamily="34" charset="0"/>
              <a:buNone/>
            </a:pPr>
            <a:r>
              <a:rPr lang="cs-CZ" altLang="cs-CZ" sz="2400" b="1" kern="0" dirty="0">
                <a:latin typeface="Calibri" panose="020F0502020204030204" pitchFamily="34" charset="0"/>
                <a:cs typeface="Calibri" panose="020F0502020204030204" pitchFamily="34" charset="0"/>
              </a:rPr>
              <a:t>	H</a:t>
            </a:r>
            <a:r>
              <a:rPr lang="cs-CZ" altLang="cs-CZ" sz="2400" b="1" kern="0" baseline="-25000" dirty="0">
                <a:latin typeface="Calibri" panose="020F0502020204030204" pitchFamily="34" charset="0"/>
                <a:cs typeface="Calibri" panose="020F0502020204030204" pitchFamily="34" charset="0"/>
              </a:rPr>
              <a:t>0</a:t>
            </a:r>
            <a:r>
              <a:rPr lang="cs-CZ" altLang="cs-CZ" sz="2400" b="1" kern="0" dirty="0">
                <a:latin typeface="Calibri" panose="020F0502020204030204" pitchFamily="34" charset="0"/>
                <a:cs typeface="Calibri" panose="020F0502020204030204" pitchFamily="34" charset="0"/>
              </a:rPr>
              <a:t>:</a:t>
            </a:r>
            <a:r>
              <a:rPr lang="cs-CZ" altLang="cs-CZ" sz="2400" kern="0" dirty="0">
                <a:latin typeface="Calibri" panose="020F0502020204030204" pitchFamily="34" charset="0"/>
                <a:cs typeface="Calibri" panose="020F0502020204030204" pitchFamily="34" charset="0"/>
              </a:rPr>
              <a:t> Průměry obou skupin jsou shodné.</a:t>
            </a:r>
          </a:p>
          <a:p>
            <a:pPr marL="452438" indent="-452438" defTabSz="452438">
              <a:lnSpc>
                <a:spcPct val="110000"/>
              </a:lnSpc>
              <a:buFont typeface="Arial" panose="020B0604020202020204" pitchFamily="34" charset="0"/>
              <a:buNone/>
            </a:pPr>
            <a:r>
              <a:rPr lang="cs-CZ" altLang="cs-CZ" sz="2400" kern="0" dirty="0">
                <a:latin typeface="Calibri" panose="020F0502020204030204" pitchFamily="34" charset="0"/>
                <a:cs typeface="Calibri" panose="020F0502020204030204" pitchFamily="34" charset="0"/>
              </a:rPr>
              <a:t>	</a:t>
            </a:r>
            <a:r>
              <a:rPr lang="cs-CZ" altLang="cs-CZ" sz="2400" b="1" kern="0" dirty="0">
                <a:latin typeface="Calibri" panose="020F0502020204030204" pitchFamily="34" charset="0"/>
                <a:cs typeface="Calibri" panose="020F0502020204030204" pitchFamily="34" charset="0"/>
              </a:rPr>
              <a:t>H</a:t>
            </a:r>
            <a:r>
              <a:rPr lang="cs-CZ" altLang="cs-CZ" sz="2400" b="1" kern="0" baseline="-25000" dirty="0">
                <a:latin typeface="Calibri" panose="020F0502020204030204" pitchFamily="34" charset="0"/>
                <a:cs typeface="Calibri" panose="020F0502020204030204" pitchFamily="34" charset="0"/>
              </a:rPr>
              <a:t>A</a:t>
            </a:r>
            <a:r>
              <a:rPr lang="cs-CZ" altLang="cs-CZ" sz="2400" b="1" kern="0" dirty="0">
                <a:latin typeface="Calibri" panose="020F0502020204030204" pitchFamily="34" charset="0"/>
                <a:cs typeface="Calibri" panose="020F0502020204030204" pitchFamily="34" charset="0"/>
              </a:rPr>
              <a:t>: </a:t>
            </a:r>
            <a:r>
              <a:rPr lang="cs-CZ" altLang="cs-CZ" sz="2400" kern="0" dirty="0">
                <a:latin typeface="Calibri" panose="020F0502020204030204" pitchFamily="34" charset="0"/>
                <a:cs typeface="Calibri" panose="020F0502020204030204" pitchFamily="34" charset="0"/>
              </a:rPr>
              <a:t>Průměry obou skupin nejsou shodné.</a:t>
            </a:r>
            <a:endParaRPr lang="cs-CZ" altLang="cs-CZ" sz="1600" kern="0" dirty="0">
              <a:latin typeface="Calibri" panose="020F0502020204030204" pitchFamily="34" charset="0"/>
              <a:cs typeface="Calibri" panose="020F0502020204030204" pitchFamily="34" charset="0"/>
            </a:endParaRPr>
          </a:p>
          <a:p>
            <a:pPr marL="457200" indent="-457200">
              <a:lnSpc>
                <a:spcPct val="110000"/>
              </a:lnSpc>
              <a:buFont typeface="+mj-lt"/>
              <a:buAutoNum type="arabicPeriod" startAt="2"/>
            </a:pPr>
            <a:r>
              <a:rPr lang="cs-CZ" altLang="cs-CZ" sz="2400" kern="0" dirty="0">
                <a:latin typeface="Calibri" panose="020F0502020204030204" pitchFamily="34" charset="0"/>
                <a:cs typeface="Calibri" panose="020F0502020204030204" pitchFamily="34" charset="0"/>
              </a:rPr>
              <a:t>Prohlédnutí průběhu dat, určení průměru, mediánu</a:t>
            </a:r>
          </a:p>
          <a:p>
            <a:pPr marL="0" indent="0" defTabSz="355600">
              <a:lnSpc>
                <a:spcPct val="110000"/>
              </a:lnSpc>
              <a:buNone/>
            </a:pPr>
            <a:r>
              <a:rPr lang="cs-CZ" altLang="cs-CZ" sz="2400" kern="0" dirty="0">
                <a:solidFill>
                  <a:schemeClr val="tx2"/>
                </a:solidFill>
                <a:latin typeface="Calibri" panose="020F0502020204030204" pitchFamily="34" charset="0"/>
                <a:cs typeface="Calibri" panose="020F0502020204030204" pitchFamily="34" charset="0"/>
              </a:rPr>
              <a:t>	 Ověření normality dat</a:t>
            </a:r>
            <a:r>
              <a:rPr lang="cs-CZ" altLang="cs-CZ" sz="2400" kern="0" dirty="0">
                <a:latin typeface="Calibri" panose="020F0502020204030204" pitchFamily="34" charset="0"/>
                <a:cs typeface="Calibri" panose="020F0502020204030204" pitchFamily="34" charset="0"/>
              </a:rPr>
              <a:t> (vizuálně i </a:t>
            </a:r>
            <a:r>
              <a:rPr lang="cs-CZ" altLang="cs-CZ" sz="2400" kern="0" dirty="0" err="1">
                <a:latin typeface="Calibri" panose="020F0502020204030204" pitchFamily="34" charset="0"/>
                <a:cs typeface="Calibri" panose="020F0502020204030204" pitchFamily="34" charset="0"/>
              </a:rPr>
              <a:t>Shapiro-Wilkovým</a:t>
            </a:r>
            <a:r>
              <a:rPr lang="cs-CZ" altLang="cs-CZ" sz="2400" kern="0" dirty="0">
                <a:latin typeface="Calibri" panose="020F0502020204030204" pitchFamily="34" charset="0"/>
                <a:cs typeface="Calibri" panose="020F0502020204030204" pitchFamily="34" charset="0"/>
              </a:rPr>
              <a:t> testem)</a:t>
            </a:r>
          </a:p>
          <a:p>
            <a:pPr marL="0" indent="0" defTabSz="355600">
              <a:lnSpc>
                <a:spcPct val="110000"/>
              </a:lnSpc>
              <a:buFont typeface="Arial" panose="020B0604020202020204" pitchFamily="34" charset="0"/>
              <a:buNone/>
            </a:pPr>
            <a:r>
              <a:rPr lang="cs-CZ" altLang="cs-CZ" sz="2400" kern="0" dirty="0">
                <a:latin typeface="Calibri" panose="020F0502020204030204" pitchFamily="34" charset="0"/>
                <a:cs typeface="Calibri" panose="020F0502020204030204" pitchFamily="34" charset="0"/>
              </a:rPr>
              <a:t>	</a:t>
            </a:r>
            <a:r>
              <a:rPr lang="cs-CZ" altLang="cs-CZ" sz="2400" kern="0" dirty="0">
                <a:solidFill>
                  <a:schemeClr val="tx2"/>
                </a:solidFill>
                <a:latin typeface="Calibri" panose="020F0502020204030204" pitchFamily="34" charset="0"/>
                <a:cs typeface="Calibri" panose="020F0502020204030204" pitchFamily="34" charset="0"/>
              </a:rPr>
              <a:t> Ověření homogenity rozptylů </a:t>
            </a:r>
            <a:r>
              <a:rPr lang="cs-CZ" altLang="cs-CZ" sz="2400" kern="0" dirty="0">
                <a:latin typeface="Calibri" panose="020F0502020204030204" pitchFamily="34" charset="0"/>
                <a:cs typeface="Calibri" panose="020F0502020204030204" pitchFamily="34" charset="0"/>
              </a:rPr>
              <a:t>(F-testem)</a:t>
            </a:r>
          </a:p>
          <a:p>
            <a:pPr marL="0" indent="0" defTabSz="355600">
              <a:lnSpc>
                <a:spcPct val="110000"/>
              </a:lnSpc>
              <a:buFont typeface="Arial" panose="020B0604020202020204" pitchFamily="34" charset="0"/>
              <a:buNone/>
            </a:pPr>
            <a:r>
              <a:rPr lang="cs-CZ" altLang="cs-CZ" sz="2400" kern="0" dirty="0">
                <a:latin typeface="Calibri" panose="020F0502020204030204" pitchFamily="34" charset="0"/>
                <a:cs typeface="Calibri" panose="020F0502020204030204" pitchFamily="34" charset="0"/>
              </a:rPr>
              <a:t>	 Předpoklady splněny 		=&gt; </a:t>
            </a:r>
            <a:r>
              <a:rPr lang="cs-CZ" altLang="cs-CZ" sz="2400" b="1" kern="0" dirty="0">
                <a:latin typeface="Calibri" panose="020F0502020204030204" pitchFamily="34" charset="0"/>
                <a:cs typeface="Calibri" panose="020F0502020204030204" pitchFamily="34" charset="0"/>
              </a:rPr>
              <a:t>nepárový </a:t>
            </a:r>
            <a:r>
              <a:rPr lang="cs-CZ" altLang="cs-CZ" sz="2400" b="1" kern="0" dirty="0" err="1">
                <a:latin typeface="Calibri" panose="020F0502020204030204" pitchFamily="34" charset="0"/>
                <a:cs typeface="Calibri" panose="020F0502020204030204" pitchFamily="34" charset="0"/>
              </a:rPr>
              <a:t>dvouvýběrový</a:t>
            </a:r>
            <a:r>
              <a:rPr lang="cs-CZ" altLang="cs-CZ" sz="2400" b="1" kern="0" dirty="0">
                <a:latin typeface="Calibri" panose="020F0502020204030204" pitchFamily="34" charset="0"/>
                <a:cs typeface="Calibri" panose="020F0502020204030204" pitchFamily="34" charset="0"/>
              </a:rPr>
              <a:t> t-test</a:t>
            </a:r>
          </a:p>
          <a:p>
            <a:pPr marL="0" indent="0" defTabSz="355600">
              <a:lnSpc>
                <a:spcPct val="110000"/>
              </a:lnSpc>
              <a:buFont typeface="Arial" panose="020B0604020202020204" pitchFamily="34" charset="0"/>
              <a:buNone/>
            </a:pPr>
            <a:r>
              <a:rPr lang="cs-CZ" altLang="cs-CZ" sz="2400" kern="0" dirty="0">
                <a:latin typeface="Calibri" panose="020F0502020204030204" pitchFamily="34" charset="0"/>
                <a:cs typeface="Calibri" panose="020F0502020204030204" pitchFamily="34" charset="0"/>
              </a:rPr>
              <a:t>	 Předpoklady nesplněny	=&gt; </a:t>
            </a:r>
            <a:r>
              <a:rPr lang="cs-CZ" altLang="cs-CZ" sz="2400" b="1" kern="0" dirty="0">
                <a:latin typeface="Calibri" panose="020F0502020204030204" pitchFamily="34" charset="0"/>
                <a:cs typeface="Calibri" panose="020F0502020204030204" pitchFamily="34" charset="0"/>
              </a:rPr>
              <a:t>Mannův-</a:t>
            </a:r>
            <a:r>
              <a:rPr lang="cs-CZ" altLang="cs-CZ" sz="2400" b="1" kern="0" dirty="0" err="1">
                <a:latin typeface="Calibri" panose="020F0502020204030204" pitchFamily="34" charset="0"/>
                <a:cs typeface="Calibri" panose="020F0502020204030204" pitchFamily="34" charset="0"/>
              </a:rPr>
              <a:t>Whitneyův</a:t>
            </a:r>
            <a:r>
              <a:rPr lang="cs-CZ" altLang="cs-CZ" sz="2400" b="1" kern="0" dirty="0">
                <a:latin typeface="Calibri" panose="020F0502020204030204" pitchFamily="34" charset="0"/>
                <a:cs typeface="Calibri" panose="020F0502020204030204" pitchFamily="34" charset="0"/>
              </a:rPr>
              <a:t> U test</a:t>
            </a:r>
          </a:p>
          <a:p>
            <a:pPr marL="457200" indent="-457200">
              <a:lnSpc>
                <a:spcPct val="110000"/>
              </a:lnSpc>
              <a:buFont typeface="+mj-lt"/>
              <a:buAutoNum type="arabicPeriod" startAt="3"/>
            </a:pPr>
            <a:r>
              <a:rPr lang="cs-CZ" altLang="cs-CZ" sz="2400" b="1" kern="0" dirty="0">
                <a:latin typeface="Calibri" panose="020F0502020204030204" pitchFamily="34" charset="0"/>
                <a:cs typeface="Calibri" panose="020F0502020204030204" pitchFamily="34" charset="0"/>
              </a:rPr>
              <a:t>Vypočítaní</a:t>
            </a:r>
            <a:r>
              <a:rPr lang="cs-CZ" altLang="cs-CZ" sz="2400" kern="0" dirty="0">
                <a:latin typeface="Calibri" panose="020F0502020204030204" pitchFamily="34" charset="0"/>
                <a:cs typeface="Calibri" panose="020F0502020204030204" pitchFamily="34" charset="0"/>
              </a:rPr>
              <a:t> hodnoty testové statistiky a </a:t>
            </a:r>
            <a:r>
              <a:rPr lang="cs-CZ" altLang="cs-CZ" sz="2400" b="1" kern="0" dirty="0">
                <a:latin typeface="Calibri" panose="020F0502020204030204" pitchFamily="34" charset="0"/>
                <a:cs typeface="Calibri" panose="020F0502020204030204" pitchFamily="34" charset="0"/>
              </a:rPr>
              <a:t>p-hodnoty</a:t>
            </a:r>
            <a:r>
              <a:rPr lang="cs-CZ" altLang="cs-CZ" sz="2400" kern="0" dirty="0">
                <a:latin typeface="Calibri" panose="020F0502020204030204" pitchFamily="34" charset="0"/>
                <a:cs typeface="Calibri" panose="020F0502020204030204" pitchFamily="34" charset="0"/>
              </a:rPr>
              <a:t>. Když je vypočítaná p-hodnota menší než zvolená hladina významnosti </a:t>
            </a:r>
            <a:r>
              <a:rPr lang="el-GR" altLang="cs-CZ" sz="2400" kern="0" dirty="0">
                <a:latin typeface="Calibri" panose="020F0502020204030204" pitchFamily="34" charset="0"/>
                <a:cs typeface="Calibri" panose="020F0502020204030204" pitchFamily="34" charset="0"/>
              </a:rPr>
              <a:t>α</a:t>
            </a:r>
            <a:r>
              <a:rPr lang="cs-CZ" altLang="cs-CZ" sz="2400" kern="0" dirty="0">
                <a:latin typeface="Calibri" panose="020F0502020204030204" pitchFamily="34" charset="0"/>
                <a:cs typeface="Calibri" panose="020F0502020204030204" pitchFamily="34" charset="0"/>
              </a:rPr>
              <a:t> = 0,05, zamítáme nulovou hypotézu.</a:t>
            </a:r>
          </a:p>
        </p:txBody>
      </p:sp>
      <p:sp>
        <p:nvSpPr>
          <p:cNvPr id="8" name="Obdélník 7"/>
          <p:cNvSpPr/>
          <p:nvPr/>
        </p:nvSpPr>
        <p:spPr bwMode="auto">
          <a:xfrm>
            <a:off x="4450079" y="4109985"/>
            <a:ext cx="4137065" cy="419330"/>
          </a:xfrm>
          <a:prstGeom prst="rect">
            <a:avLst/>
          </a:prstGeom>
          <a:noFill/>
          <a:ln w="38100" cap="flat" cmpd="sng" algn="ctr">
            <a:solidFill>
              <a:schemeClr val="accent3">
                <a:lumMod val="75000"/>
              </a:schemeClr>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baseline="0">
              <a:ln>
                <a:noFill/>
              </a:ln>
              <a:solidFill>
                <a:schemeClr val="tx1"/>
              </a:solidFill>
              <a:effectLst/>
              <a:latin typeface="Tahoma" pitchFamily="34" charset="0"/>
            </a:endParaRPr>
          </a:p>
        </p:txBody>
      </p:sp>
      <p:sp>
        <p:nvSpPr>
          <p:cNvPr id="9" name="Obdélník 8"/>
          <p:cNvSpPr/>
          <p:nvPr/>
        </p:nvSpPr>
        <p:spPr bwMode="auto">
          <a:xfrm>
            <a:off x="4448609" y="4531894"/>
            <a:ext cx="4138535" cy="419330"/>
          </a:xfrm>
          <a:prstGeom prst="rect">
            <a:avLst/>
          </a:prstGeom>
          <a:noFill/>
          <a:ln w="38100" cap="flat" cmpd="sng" algn="ctr">
            <a:solidFill>
              <a:srgbClr val="F01928"/>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baseline="0">
              <a:ln>
                <a:noFill/>
              </a:ln>
              <a:solidFill>
                <a:schemeClr val="tx1"/>
              </a:solidFill>
              <a:effectLst/>
              <a:latin typeface="Tahoma" pitchFamily="34" charset="0"/>
            </a:endParaRPr>
          </a:p>
        </p:txBody>
      </p:sp>
      <p:sp>
        <p:nvSpPr>
          <p:cNvPr id="14" name="Zaoblený obdélník 13"/>
          <p:cNvSpPr/>
          <p:nvPr/>
        </p:nvSpPr>
        <p:spPr bwMode="auto">
          <a:xfrm>
            <a:off x="7711426" y="354870"/>
            <a:ext cx="750771" cy="499011"/>
          </a:xfrm>
          <a:prstGeom prst="roundRect">
            <a:avLst/>
          </a:prstGeom>
          <a:solidFill>
            <a:schemeClr val="tx2">
              <a:lumMod val="40000"/>
              <a:lumOff val="60000"/>
            </a:schemeClr>
          </a:solidFill>
          <a:ln w="9525">
            <a:solidFill>
              <a:schemeClr val="tx1"/>
            </a:solidFill>
            <a:round/>
            <a:headEnd/>
            <a:tailEnd/>
          </a:ln>
        </p:spPr>
        <p:txBody>
          <a:bodyPr/>
          <a:lstStyle/>
          <a:p>
            <a:pPr algn="ctr">
              <a:spcBef>
                <a:spcPct val="20000"/>
              </a:spcBef>
            </a:pPr>
            <a:r>
              <a:rPr lang="cs-CZ" sz="800" dirty="0">
                <a:latin typeface="Calibri" panose="020F0502020204030204" pitchFamily="34" charset="0"/>
                <a:cs typeface="Calibri" panose="020F0502020204030204" pitchFamily="34" charset="0"/>
              </a:rPr>
              <a:t>…..</a:t>
            </a:r>
          </a:p>
          <a:p>
            <a:pPr algn="ctr">
              <a:spcBef>
                <a:spcPct val="20000"/>
              </a:spcBef>
            </a:pPr>
            <a:r>
              <a:rPr lang="cs-CZ" sz="800" dirty="0">
                <a:latin typeface="Calibri" panose="020F0502020204030204" pitchFamily="34" charset="0"/>
                <a:cs typeface="Calibri" panose="020F0502020204030204" pitchFamily="34" charset="0"/>
              </a:rPr>
              <a:t>…..</a:t>
            </a:r>
          </a:p>
          <a:p>
            <a:pPr algn="ctr">
              <a:spcBef>
                <a:spcPct val="20000"/>
              </a:spcBef>
            </a:pPr>
            <a:r>
              <a:rPr lang="cs-CZ" sz="800" dirty="0">
                <a:latin typeface="Calibri" panose="020F0502020204030204" pitchFamily="34" charset="0"/>
                <a:cs typeface="Calibri" panose="020F0502020204030204" pitchFamily="34" charset="0"/>
              </a:rPr>
              <a:t>…..</a:t>
            </a:r>
          </a:p>
        </p:txBody>
      </p:sp>
      <p:sp>
        <p:nvSpPr>
          <p:cNvPr id="15" name="Zaoblený obdélník 14"/>
          <p:cNvSpPr/>
          <p:nvPr/>
        </p:nvSpPr>
        <p:spPr bwMode="auto">
          <a:xfrm>
            <a:off x="7711426" y="1302685"/>
            <a:ext cx="750771" cy="499011"/>
          </a:xfrm>
          <a:prstGeom prst="roundRect">
            <a:avLst/>
          </a:prstGeom>
          <a:solidFill>
            <a:schemeClr val="tx2">
              <a:lumMod val="40000"/>
              <a:lumOff val="60000"/>
            </a:schemeClr>
          </a:solidFill>
          <a:ln w="9525">
            <a:solidFill>
              <a:schemeClr val="tx1"/>
            </a:solidFill>
            <a:round/>
            <a:headEnd/>
            <a:tailEnd/>
          </a:ln>
        </p:spPr>
        <p:txBody>
          <a:bodyPr/>
          <a:lstStyle/>
          <a:p>
            <a:pPr algn="ctr">
              <a:spcBef>
                <a:spcPct val="20000"/>
              </a:spcBef>
            </a:pPr>
            <a:r>
              <a:rPr lang="cs-CZ" sz="800">
                <a:latin typeface="Calibri" panose="020F0502020204030204" pitchFamily="34" charset="0"/>
                <a:cs typeface="Calibri" panose="020F0502020204030204" pitchFamily="34" charset="0"/>
              </a:rPr>
              <a:t>…..</a:t>
            </a:r>
          </a:p>
          <a:p>
            <a:pPr algn="ctr">
              <a:spcBef>
                <a:spcPct val="20000"/>
              </a:spcBef>
            </a:pPr>
            <a:r>
              <a:rPr lang="cs-CZ" sz="800">
                <a:latin typeface="Calibri" panose="020F0502020204030204" pitchFamily="34" charset="0"/>
                <a:cs typeface="Calibri" panose="020F0502020204030204" pitchFamily="34" charset="0"/>
              </a:rPr>
              <a:t>…..</a:t>
            </a:r>
          </a:p>
          <a:p>
            <a:pPr algn="ctr">
              <a:spcBef>
                <a:spcPct val="20000"/>
              </a:spcBef>
            </a:pPr>
            <a:r>
              <a:rPr lang="cs-CZ" sz="800">
                <a:latin typeface="Calibri" panose="020F0502020204030204" pitchFamily="34" charset="0"/>
                <a:cs typeface="Calibri" panose="020F0502020204030204" pitchFamily="34" charset="0"/>
              </a:rPr>
              <a:t>…..</a:t>
            </a:r>
            <a:endParaRPr lang="cs-CZ" sz="800" dirty="0">
              <a:latin typeface="Calibri" panose="020F0502020204030204" pitchFamily="34" charset="0"/>
              <a:cs typeface="Calibri" panose="020F0502020204030204" pitchFamily="34" charset="0"/>
            </a:endParaRPr>
          </a:p>
        </p:txBody>
      </p:sp>
      <p:sp>
        <p:nvSpPr>
          <p:cNvPr id="16" name="Šipka dolů 15"/>
          <p:cNvSpPr/>
          <p:nvPr/>
        </p:nvSpPr>
        <p:spPr bwMode="auto">
          <a:xfrm>
            <a:off x="7856888" y="1082843"/>
            <a:ext cx="423512" cy="207176"/>
          </a:xfrm>
          <a:prstGeom prst="downArrow">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baseline="0">
              <a:ln>
                <a:noFill/>
              </a:ln>
              <a:solidFill>
                <a:schemeClr val="tx1"/>
              </a:solidFill>
              <a:effectLst/>
              <a:latin typeface="Tahoma" pitchFamily="34" charset="0"/>
            </a:endParaRPr>
          </a:p>
        </p:txBody>
      </p:sp>
      <p:sp>
        <p:nvSpPr>
          <p:cNvPr id="17" name="Šipka dolů 16"/>
          <p:cNvSpPr/>
          <p:nvPr/>
        </p:nvSpPr>
        <p:spPr bwMode="auto">
          <a:xfrm rot="10800000">
            <a:off x="7856888" y="894529"/>
            <a:ext cx="424812" cy="196253"/>
          </a:xfrm>
          <a:prstGeom prst="downArrow">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baseline="0">
              <a:ln>
                <a:noFill/>
              </a:ln>
              <a:solidFill>
                <a:schemeClr val="tx1"/>
              </a:solidFill>
              <a:effectLst/>
              <a:latin typeface="Tahoma" pitchFamily="34" charset="0"/>
            </a:endParaRPr>
          </a:p>
        </p:txBody>
      </p:sp>
    </p:spTree>
    <p:extLst>
      <p:ext uri="{BB962C8B-B14F-4D97-AF65-F5344CB8AC3E}">
        <p14:creationId xmlns:p14="http://schemas.microsoft.com/office/powerpoint/2010/main" val="15697585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Institut biostatistiky a analýz LF – Výuka – Biostatistika</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4" name="Nadpis 3"/>
          <p:cNvSpPr>
            <a:spLocks noGrp="1"/>
          </p:cNvSpPr>
          <p:nvPr>
            <p:ph type="title"/>
          </p:nvPr>
        </p:nvSpPr>
        <p:spPr/>
        <p:txBody>
          <a:bodyPr/>
          <a:lstStyle/>
          <a:p>
            <a:r>
              <a:rPr lang="cs-CZ" dirty="0"/>
              <a:t>Test pro více nezávislých</a:t>
            </a:r>
            <a:br>
              <a:rPr lang="cs-CZ" dirty="0"/>
            </a:br>
            <a:r>
              <a:rPr lang="cs-CZ" dirty="0"/>
              <a:t>výběrů</a:t>
            </a:r>
          </a:p>
        </p:txBody>
      </p:sp>
      <p:sp>
        <p:nvSpPr>
          <p:cNvPr id="6" name="Zástupný symbol pro obsah 4"/>
          <p:cNvSpPr txBox="1">
            <a:spLocks/>
          </p:cNvSpPr>
          <p:nvPr/>
        </p:nvSpPr>
        <p:spPr>
          <a:xfrm>
            <a:off x="540094" y="1692002"/>
            <a:ext cx="8066301" cy="4535998"/>
          </a:xfrm>
          <a:prstGeom prst="rect">
            <a:avLst/>
          </a:prstGeom>
        </p:spPr>
        <p:txBody>
          <a:bodyPr vert="horz" lIns="0" tIns="0" rIns="0" bIns="0" rtlCol="0">
            <a:noAutofit/>
          </a:bodyPr>
          <a:lstStyle>
            <a:lvl1pPr marL="252000" indent="-180000" algn="l" rtl="0" eaLnBrk="1" fontAlgn="base" hangingPunct="1">
              <a:lnSpc>
                <a:spcPct val="150000"/>
              </a:lnSpc>
              <a:spcBef>
                <a:spcPts val="0"/>
              </a:spcBef>
              <a:spcAft>
                <a:spcPct val="0"/>
              </a:spcAft>
              <a:buClr>
                <a:schemeClr val="tx2"/>
              </a:buClr>
              <a:buSzPct val="100000"/>
              <a:buFont typeface="Arial" panose="020B0604020202020204" pitchFamily="34" charset="0"/>
              <a:buChar char="̶"/>
              <a:defRPr sz="2800" b="0">
                <a:solidFill>
                  <a:schemeClr val="tx1"/>
                </a:solidFill>
                <a:latin typeface="+mn-lt"/>
                <a:ea typeface="+mn-ea"/>
                <a:cs typeface="+mn-cs"/>
              </a:defRPr>
            </a:lvl1pPr>
            <a:lvl2pPr marL="504000" indent="-180000" algn="l" rtl="0" eaLnBrk="1" fontAlgn="base" hangingPunct="1">
              <a:lnSpc>
                <a:spcPct val="100000"/>
              </a:lnSpc>
              <a:spcBef>
                <a:spcPts val="0"/>
              </a:spcBef>
              <a:spcAft>
                <a:spcPct val="0"/>
              </a:spcAft>
              <a:buClr>
                <a:schemeClr val="tx2"/>
              </a:buClr>
              <a:buSzPct val="100000"/>
              <a:buFont typeface="Arial" panose="020B0604020202020204" pitchFamily="34" charset="0"/>
              <a:buChar char="̶"/>
              <a:defRPr sz="20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a:lstStyle>
          <a:p>
            <a:pPr marL="457200" indent="-457200">
              <a:lnSpc>
                <a:spcPct val="110000"/>
              </a:lnSpc>
              <a:buFont typeface="+mj-lt"/>
              <a:buAutoNum type="arabicPeriod"/>
            </a:pPr>
            <a:r>
              <a:rPr lang="cs-CZ" altLang="cs-CZ" sz="2400" b="1" kern="0" dirty="0">
                <a:latin typeface="Calibri" panose="020F0502020204030204" pitchFamily="34" charset="0"/>
                <a:cs typeface="Calibri" panose="020F0502020204030204" pitchFamily="34" charset="0"/>
              </a:rPr>
              <a:t>Stanovení nulové a alternativní hypotézy: </a:t>
            </a:r>
          </a:p>
          <a:p>
            <a:pPr marL="452438" indent="-452438">
              <a:lnSpc>
                <a:spcPct val="110000"/>
              </a:lnSpc>
              <a:buFont typeface="Arial" panose="020B0604020202020204" pitchFamily="34" charset="0"/>
              <a:buNone/>
            </a:pPr>
            <a:r>
              <a:rPr lang="cs-CZ" altLang="cs-CZ" sz="2400" b="1" kern="0" dirty="0">
                <a:latin typeface="Calibri" panose="020F0502020204030204" pitchFamily="34" charset="0"/>
                <a:cs typeface="Calibri" panose="020F0502020204030204" pitchFamily="34" charset="0"/>
              </a:rPr>
              <a:t>	H</a:t>
            </a:r>
            <a:r>
              <a:rPr lang="cs-CZ" altLang="cs-CZ" sz="2400" b="1" kern="0" baseline="-25000" dirty="0">
                <a:latin typeface="Calibri" panose="020F0502020204030204" pitchFamily="34" charset="0"/>
                <a:cs typeface="Calibri" panose="020F0502020204030204" pitchFamily="34" charset="0"/>
              </a:rPr>
              <a:t>0</a:t>
            </a:r>
            <a:r>
              <a:rPr lang="cs-CZ" altLang="cs-CZ" sz="2400" b="1" kern="0" dirty="0">
                <a:latin typeface="Calibri" panose="020F0502020204030204" pitchFamily="34" charset="0"/>
                <a:cs typeface="Calibri" panose="020F0502020204030204" pitchFamily="34" charset="0"/>
              </a:rPr>
              <a:t>:</a:t>
            </a:r>
            <a:r>
              <a:rPr lang="cs-CZ" altLang="cs-CZ" sz="2400" kern="0" dirty="0">
                <a:latin typeface="Calibri" panose="020F0502020204030204" pitchFamily="34" charset="0"/>
                <a:cs typeface="Calibri" panose="020F0502020204030204" pitchFamily="34" charset="0"/>
              </a:rPr>
              <a:t> Střední hodnoty všech skupin jsou shodné.</a:t>
            </a:r>
          </a:p>
          <a:p>
            <a:pPr marL="452438" indent="-452438" defTabSz="452438">
              <a:lnSpc>
                <a:spcPct val="110000"/>
              </a:lnSpc>
              <a:buFont typeface="Arial" panose="020B0604020202020204" pitchFamily="34" charset="0"/>
              <a:buNone/>
            </a:pPr>
            <a:r>
              <a:rPr lang="cs-CZ" altLang="cs-CZ" sz="2400" kern="0" dirty="0">
                <a:latin typeface="Calibri" panose="020F0502020204030204" pitchFamily="34" charset="0"/>
                <a:cs typeface="Calibri" panose="020F0502020204030204" pitchFamily="34" charset="0"/>
              </a:rPr>
              <a:t>	</a:t>
            </a:r>
            <a:r>
              <a:rPr lang="cs-CZ" altLang="cs-CZ" sz="2400" b="1" kern="0" dirty="0">
                <a:latin typeface="Calibri" panose="020F0502020204030204" pitchFamily="34" charset="0"/>
                <a:cs typeface="Calibri" panose="020F0502020204030204" pitchFamily="34" charset="0"/>
              </a:rPr>
              <a:t>H</a:t>
            </a:r>
            <a:r>
              <a:rPr lang="cs-CZ" altLang="cs-CZ" sz="2400" b="1" kern="0" baseline="-25000" dirty="0">
                <a:latin typeface="Calibri" panose="020F0502020204030204" pitchFamily="34" charset="0"/>
                <a:cs typeface="Calibri" panose="020F0502020204030204" pitchFamily="34" charset="0"/>
              </a:rPr>
              <a:t>A</a:t>
            </a:r>
            <a:r>
              <a:rPr lang="cs-CZ" altLang="cs-CZ" sz="2400" b="1" kern="0" dirty="0">
                <a:latin typeface="Calibri" panose="020F0502020204030204" pitchFamily="34" charset="0"/>
                <a:cs typeface="Calibri" panose="020F0502020204030204" pitchFamily="34" charset="0"/>
              </a:rPr>
              <a:t>: </a:t>
            </a:r>
            <a:r>
              <a:rPr lang="cs-CZ" altLang="cs-CZ" sz="2400" kern="0" dirty="0">
                <a:latin typeface="Calibri" panose="020F0502020204030204" pitchFamily="34" charset="0"/>
                <a:cs typeface="Calibri" panose="020F0502020204030204" pitchFamily="34" charset="0"/>
              </a:rPr>
              <a:t>Aspoň jedna dvojice středních hodnot se liší.</a:t>
            </a:r>
            <a:endParaRPr lang="cs-CZ" altLang="cs-CZ" sz="1600" kern="0" dirty="0">
              <a:latin typeface="Calibri" panose="020F0502020204030204" pitchFamily="34" charset="0"/>
              <a:cs typeface="Calibri" panose="020F0502020204030204" pitchFamily="34" charset="0"/>
            </a:endParaRPr>
          </a:p>
          <a:p>
            <a:pPr marL="457200" indent="-457200">
              <a:lnSpc>
                <a:spcPct val="110000"/>
              </a:lnSpc>
              <a:buFont typeface="+mj-lt"/>
              <a:buAutoNum type="arabicPeriod" startAt="2"/>
            </a:pPr>
            <a:r>
              <a:rPr lang="cs-CZ" altLang="cs-CZ" sz="2400" kern="0" dirty="0">
                <a:latin typeface="Calibri" panose="020F0502020204030204" pitchFamily="34" charset="0"/>
                <a:cs typeface="Calibri" panose="020F0502020204030204" pitchFamily="34" charset="0"/>
              </a:rPr>
              <a:t>Prohlédnutí průběhu dat, určení průměru, mediánu</a:t>
            </a:r>
          </a:p>
          <a:p>
            <a:pPr marL="0" indent="0" defTabSz="355600">
              <a:lnSpc>
                <a:spcPct val="110000"/>
              </a:lnSpc>
              <a:buNone/>
            </a:pPr>
            <a:r>
              <a:rPr lang="cs-CZ" altLang="cs-CZ" sz="2400" kern="0" dirty="0">
                <a:solidFill>
                  <a:schemeClr val="tx2"/>
                </a:solidFill>
                <a:latin typeface="Calibri" panose="020F0502020204030204" pitchFamily="34" charset="0"/>
                <a:cs typeface="Calibri" panose="020F0502020204030204" pitchFamily="34" charset="0"/>
              </a:rPr>
              <a:t>	 Ověření normality dat</a:t>
            </a:r>
            <a:r>
              <a:rPr lang="cs-CZ" altLang="cs-CZ" sz="2400" kern="0" dirty="0">
                <a:latin typeface="Calibri" panose="020F0502020204030204" pitchFamily="34" charset="0"/>
                <a:cs typeface="Calibri" panose="020F0502020204030204" pitchFamily="34" charset="0"/>
              </a:rPr>
              <a:t> (vizuálně i </a:t>
            </a:r>
            <a:r>
              <a:rPr lang="cs-CZ" altLang="cs-CZ" sz="2400" kern="0" dirty="0" err="1">
                <a:latin typeface="Calibri" panose="020F0502020204030204" pitchFamily="34" charset="0"/>
                <a:cs typeface="Calibri" panose="020F0502020204030204" pitchFamily="34" charset="0"/>
              </a:rPr>
              <a:t>Shapiro-Wilkovým</a:t>
            </a:r>
            <a:r>
              <a:rPr lang="cs-CZ" altLang="cs-CZ" sz="2400" kern="0" dirty="0">
                <a:latin typeface="Calibri" panose="020F0502020204030204" pitchFamily="34" charset="0"/>
                <a:cs typeface="Calibri" panose="020F0502020204030204" pitchFamily="34" charset="0"/>
              </a:rPr>
              <a:t> testem)</a:t>
            </a:r>
          </a:p>
          <a:p>
            <a:pPr marL="0" indent="0" defTabSz="355600">
              <a:lnSpc>
                <a:spcPct val="110000"/>
              </a:lnSpc>
              <a:buFont typeface="Arial" panose="020B0604020202020204" pitchFamily="34" charset="0"/>
              <a:buNone/>
            </a:pPr>
            <a:r>
              <a:rPr lang="cs-CZ" altLang="cs-CZ" sz="2400" kern="0" dirty="0">
                <a:latin typeface="Calibri" panose="020F0502020204030204" pitchFamily="34" charset="0"/>
                <a:cs typeface="Calibri" panose="020F0502020204030204" pitchFamily="34" charset="0"/>
              </a:rPr>
              <a:t>	</a:t>
            </a:r>
            <a:r>
              <a:rPr lang="cs-CZ" altLang="cs-CZ" sz="2400" kern="0" dirty="0">
                <a:solidFill>
                  <a:schemeClr val="tx2"/>
                </a:solidFill>
                <a:latin typeface="Calibri" panose="020F0502020204030204" pitchFamily="34" charset="0"/>
                <a:cs typeface="Calibri" panose="020F0502020204030204" pitchFamily="34" charset="0"/>
              </a:rPr>
              <a:t> Ověření homogenity rozptylů </a:t>
            </a:r>
            <a:r>
              <a:rPr lang="cs-CZ" altLang="cs-CZ" sz="2400" kern="0" dirty="0">
                <a:latin typeface="Calibri" panose="020F0502020204030204" pitchFamily="34" charset="0"/>
                <a:cs typeface="Calibri" panose="020F0502020204030204" pitchFamily="34" charset="0"/>
              </a:rPr>
              <a:t>(</a:t>
            </a:r>
            <a:r>
              <a:rPr lang="cs-CZ" altLang="cs-CZ" sz="2400" kern="0" dirty="0" err="1">
                <a:latin typeface="Calibri" panose="020F0502020204030204" pitchFamily="34" charset="0"/>
                <a:cs typeface="Calibri" panose="020F0502020204030204" pitchFamily="34" charset="0"/>
              </a:rPr>
              <a:t>Levenův</a:t>
            </a:r>
            <a:r>
              <a:rPr lang="cs-CZ" altLang="cs-CZ" sz="2400" kern="0" dirty="0">
                <a:latin typeface="Calibri" panose="020F0502020204030204" pitchFamily="34" charset="0"/>
                <a:cs typeface="Calibri" panose="020F0502020204030204" pitchFamily="34" charset="0"/>
              </a:rPr>
              <a:t> test)</a:t>
            </a:r>
          </a:p>
          <a:p>
            <a:pPr marL="0" indent="0" defTabSz="355600">
              <a:lnSpc>
                <a:spcPct val="110000"/>
              </a:lnSpc>
              <a:buFont typeface="Arial" panose="020B0604020202020204" pitchFamily="34" charset="0"/>
              <a:buNone/>
            </a:pPr>
            <a:r>
              <a:rPr lang="cs-CZ" altLang="cs-CZ" sz="2400" kern="0" dirty="0">
                <a:latin typeface="Calibri" panose="020F0502020204030204" pitchFamily="34" charset="0"/>
                <a:cs typeface="Calibri" panose="020F0502020204030204" pitchFamily="34" charset="0"/>
              </a:rPr>
              <a:t>	 Předpoklady splněny 		=&gt; </a:t>
            </a:r>
            <a:r>
              <a:rPr lang="cs-CZ" altLang="cs-CZ" sz="2400" b="1" kern="0" dirty="0">
                <a:latin typeface="Calibri" panose="020F0502020204030204" pitchFamily="34" charset="0"/>
                <a:cs typeface="Calibri" panose="020F0502020204030204" pitchFamily="34" charset="0"/>
              </a:rPr>
              <a:t>ANOVA</a:t>
            </a:r>
          </a:p>
          <a:p>
            <a:pPr marL="0" indent="0" defTabSz="355600">
              <a:lnSpc>
                <a:spcPct val="110000"/>
              </a:lnSpc>
              <a:buFont typeface="Arial" panose="020B0604020202020204" pitchFamily="34" charset="0"/>
              <a:buNone/>
            </a:pPr>
            <a:r>
              <a:rPr lang="cs-CZ" altLang="cs-CZ" sz="2400" kern="0" dirty="0">
                <a:latin typeface="Calibri" panose="020F0502020204030204" pitchFamily="34" charset="0"/>
                <a:cs typeface="Calibri" panose="020F0502020204030204" pitchFamily="34" charset="0"/>
              </a:rPr>
              <a:t>	 Předpoklady nesplněny	=&gt; </a:t>
            </a:r>
            <a:r>
              <a:rPr lang="cs-CZ" altLang="cs-CZ" sz="2400" b="1" kern="0" dirty="0" err="1">
                <a:latin typeface="Calibri" panose="020F0502020204030204" pitchFamily="34" charset="0"/>
                <a:cs typeface="Calibri" panose="020F0502020204030204" pitchFamily="34" charset="0"/>
              </a:rPr>
              <a:t>Kruskalův-Wallisův</a:t>
            </a:r>
            <a:r>
              <a:rPr lang="cs-CZ" altLang="cs-CZ" sz="2400" b="1" kern="0" dirty="0">
                <a:latin typeface="Calibri" panose="020F0502020204030204" pitchFamily="34" charset="0"/>
                <a:cs typeface="Calibri" panose="020F0502020204030204" pitchFamily="34" charset="0"/>
              </a:rPr>
              <a:t> test</a:t>
            </a:r>
          </a:p>
          <a:p>
            <a:pPr marL="457200" indent="-457200">
              <a:lnSpc>
                <a:spcPct val="110000"/>
              </a:lnSpc>
              <a:buFont typeface="+mj-lt"/>
              <a:buAutoNum type="arabicPeriod" startAt="3"/>
            </a:pPr>
            <a:r>
              <a:rPr lang="cs-CZ" altLang="cs-CZ" sz="2400" b="1" kern="0" dirty="0">
                <a:latin typeface="Calibri" panose="020F0502020204030204" pitchFamily="34" charset="0"/>
                <a:cs typeface="Calibri" panose="020F0502020204030204" pitchFamily="34" charset="0"/>
              </a:rPr>
              <a:t>Vypočítaní</a:t>
            </a:r>
            <a:r>
              <a:rPr lang="cs-CZ" altLang="cs-CZ" sz="2400" kern="0" dirty="0">
                <a:latin typeface="Calibri" panose="020F0502020204030204" pitchFamily="34" charset="0"/>
                <a:cs typeface="Calibri" panose="020F0502020204030204" pitchFamily="34" charset="0"/>
              </a:rPr>
              <a:t> hodnoty testové statistiky a </a:t>
            </a:r>
            <a:r>
              <a:rPr lang="cs-CZ" altLang="cs-CZ" sz="2400" b="1" kern="0" dirty="0">
                <a:latin typeface="Calibri" panose="020F0502020204030204" pitchFamily="34" charset="0"/>
                <a:cs typeface="Calibri" panose="020F0502020204030204" pitchFamily="34" charset="0"/>
              </a:rPr>
              <a:t>p-hodnoty</a:t>
            </a:r>
            <a:r>
              <a:rPr lang="cs-CZ" altLang="cs-CZ" sz="2400" kern="0" dirty="0">
                <a:latin typeface="Calibri" panose="020F0502020204030204" pitchFamily="34" charset="0"/>
                <a:cs typeface="Calibri" panose="020F0502020204030204" pitchFamily="34" charset="0"/>
              </a:rPr>
              <a:t>. </a:t>
            </a:r>
          </a:p>
          <a:p>
            <a:pPr marL="0" indent="0" defTabSz="355600">
              <a:lnSpc>
                <a:spcPct val="110000"/>
              </a:lnSpc>
              <a:buNone/>
            </a:pPr>
            <a:r>
              <a:rPr lang="cs-CZ" altLang="cs-CZ" sz="2400" kern="0" dirty="0">
                <a:latin typeface="Calibri" panose="020F0502020204030204" pitchFamily="34" charset="0"/>
                <a:cs typeface="Calibri" panose="020F0502020204030204" pitchFamily="34" charset="0"/>
              </a:rPr>
              <a:t>	 Když je p &lt; </a:t>
            </a:r>
            <a:r>
              <a:rPr lang="el-GR" altLang="cs-CZ" sz="2400" kern="0" dirty="0">
                <a:latin typeface="Calibri" panose="020F0502020204030204" pitchFamily="34" charset="0"/>
                <a:cs typeface="Calibri" panose="020F0502020204030204" pitchFamily="34" charset="0"/>
              </a:rPr>
              <a:t>α</a:t>
            </a:r>
            <a:r>
              <a:rPr lang="cs-CZ" altLang="cs-CZ" sz="2400" kern="0" dirty="0">
                <a:latin typeface="Calibri" panose="020F0502020204030204" pitchFamily="34" charset="0"/>
                <a:cs typeface="Calibri" panose="020F0502020204030204" pitchFamily="34" charset="0"/>
              </a:rPr>
              <a:t>, zamítáme nulovou hypotézu. D</a:t>
            </a:r>
            <a:r>
              <a:rPr lang="cs-CZ" altLang="cs-CZ" sz="2400" dirty="0">
                <a:latin typeface="Calibri" panose="020F0502020204030204" pitchFamily="34" charset="0"/>
                <a:cs typeface="Calibri" panose="020F0502020204030204" pitchFamily="34" charset="0"/>
              </a:rPr>
              <a:t>alším, tzv. </a:t>
            </a:r>
            <a:r>
              <a:rPr lang="cs-CZ" altLang="cs-CZ" sz="2400" b="1" dirty="0">
                <a:latin typeface="Calibri" panose="020F0502020204030204" pitchFamily="34" charset="0"/>
                <a:cs typeface="Calibri" panose="020F0502020204030204" pitchFamily="34" charset="0"/>
              </a:rPr>
              <a:t>post 	 hoc testem </a:t>
            </a:r>
            <a:r>
              <a:rPr lang="cs-CZ" altLang="cs-CZ" sz="2400" dirty="0">
                <a:latin typeface="Calibri" panose="020F0502020204030204" pitchFamily="34" charset="0"/>
                <a:cs typeface="Calibri" panose="020F0502020204030204" pitchFamily="34" charset="0"/>
              </a:rPr>
              <a:t>hledáme dvojici s odlišnou střední hodnotou</a:t>
            </a:r>
            <a:r>
              <a:rPr lang="cs-CZ" altLang="cs-CZ" sz="2400" kern="0" dirty="0">
                <a:latin typeface="Calibri" panose="020F0502020204030204" pitchFamily="34" charset="0"/>
                <a:cs typeface="Calibri" panose="020F0502020204030204" pitchFamily="34" charset="0"/>
              </a:rPr>
              <a:t>.</a:t>
            </a:r>
          </a:p>
        </p:txBody>
      </p:sp>
      <p:sp>
        <p:nvSpPr>
          <p:cNvPr id="8" name="Obdélník 7"/>
          <p:cNvSpPr/>
          <p:nvPr/>
        </p:nvSpPr>
        <p:spPr bwMode="auto">
          <a:xfrm>
            <a:off x="4450079" y="4109985"/>
            <a:ext cx="4137065" cy="419330"/>
          </a:xfrm>
          <a:prstGeom prst="rect">
            <a:avLst/>
          </a:prstGeom>
          <a:noFill/>
          <a:ln w="38100" cap="flat" cmpd="sng" algn="ctr">
            <a:solidFill>
              <a:schemeClr val="accent3">
                <a:lumMod val="75000"/>
              </a:schemeClr>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baseline="0">
              <a:ln>
                <a:noFill/>
              </a:ln>
              <a:solidFill>
                <a:schemeClr val="tx1"/>
              </a:solidFill>
              <a:effectLst/>
              <a:latin typeface="Tahoma" pitchFamily="34" charset="0"/>
            </a:endParaRPr>
          </a:p>
        </p:txBody>
      </p:sp>
      <p:sp>
        <p:nvSpPr>
          <p:cNvPr id="9" name="Obdélník 8"/>
          <p:cNvSpPr/>
          <p:nvPr/>
        </p:nvSpPr>
        <p:spPr bwMode="auto">
          <a:xfrm>
            <a:off x="4448609" y="4531894"/>
            <a:ext cx="4138535" cy="419330"/>
          </a:xfrm>
          <a:prstGeom prst="rect">
            <a:avLst/>
          </a:prstGeom>
          <a:noFill/>
          <a:ln w="38100" cap="flat" cmpd="sng" algn="ctr">
            <a:solidFill>
              <a:srgbClr val="F01928"/>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baseline="0">
              <a:ln>
                <a:noFill/>
              </a:ln>
              <a:solidFill>
                <a:schemeClr val="tx1"/>
              </a:solidFill>
              <a:effectLst/>
              <a:latin typeface="Tahoma" pitchFamily="34" charset="0"/>
            </a:endParaRPr>
          </a:p>
        </p:txBody>
      </p:sp>
      <p:sp>
        <p:nvSpPr>
          <p:cNvPr id="14" name="Zaoblený obdélník 13"/>
          <p:cNvSpPr/>
          <p:nvPr/>
        </p:nvSpPr>
        <p:spPr bwMode="auto">
          <a:xfrm>
            <a:off x="7711426" y="354870"/>
            <a:ext cx="750771" cy="499011"/>
          </a:xfrm>
          <a:prstGeom prst="roundRect">
            <a:avLst/>
          </a:prstGeom>
          <a:solidFill>
            <a:schemeClr val="tx2">
              <a:lumMod val="40000"/>
              <a:lumOff val="60000"/>
            </a:schemeClr>
          </a:solidFill>
          <a:ln w="9525">
            <a:solidFill>
              <a:schemeClr val="tx1"/>
            </a:solidFill>
            <a:round/>
            <a:headEnd/>
            <a:tailEnd/>
          </a:ln>
        </p:spPr>
        <p:txBody>
          <a:bodyPr/>
          <a:lstStyle/>
          <a:p>
            <a:pPr algn="ctr">
              <a:spcBef>
                <a:spcPct val="20000"/>
              </a:spcBef>
            </a:pPr>
            <a:r>
              <a:rPr lang="cs-CZ" sz="800" dirty="0">
                <a:latin typeface="Calibri" panose="020F0502020204030204" pitchFamily="34" charset="0"/>
                <a:cs typeface="Calibri" panose="020F0502020204030204" pitchFamily="34" charset="0"/>
              </a:rPr>
              <a:t>…..</a:t>
            </a:r>
          </a:p>
          <a:p>
            <a:pPr algn="ctr">
              <a:spcBef>
                <a:spcPct val="20000"/>
              </a:spcBef>
            </a:pPr>
            <a:r>
              <a:rPr lang="cs-CZ" sz="800" dirty="0">
                <a:latin typeface="Calibri" panose="020F0502020204030204" pitchFamily="34" charset="0"/>
                <a:cs typeface="Calibri" panose="020F0502020204030204" pitchFamily="34" charset="0"/>
              </a:rPr>
              <a:t>…..</a:t>
            </a:r>
          </a:p>
          <a:p>
            <a:pPr algn="ctr">
              <a:spcBef>
                <a:spcPct val="20000"/>
              </a:spcBef>
            </a:pPr>
            <a:r>
              <a:rPr lang="cs-CZ" sz="800" dirty="0">
                <a:latin typeface="Calibri" panose="020F0502020204030204" pitchFamily="34" charset="0"/>
                <a:cs typeface="Calibri" panose="020F0502020204030204" pitchFamily="34" charset="0"/>
              </a:rPr>
              <a:t>…..</a:t>
            </a:r>
          </a:p>
        </p:txBody>
      </p:sp>
      <p:sp>
        <p:nvSpPr>
          <p:cNvPr id="15" name="Zaoblený obdélník 14"/>
          <p:cNvSpPr/>
          <p:nvPr/>
        </p:nvSpPr>
        <p:spPr bwMode="auto">
          <a:xfrm>
            <a:off x="7711426" y="1302685"/>
            <a:ext cx="750771" cy="499011"/>
          </a:xfrm>
          <a:prstGeom prst="roundRect">
            <a:avLst/>
          </a:prstGeom>
          <a:solidFill>
            <a:schemeClr val="tx2">
              <a:lumMod val="40000"/>
              <a:lumOff val="60000"/>
            </a:schemeClr>
          </a:solidFill>
          <a:ln w="9525">
            <a:solidFill>
              <a:schemeClr val="tx1"/>
            </a:solidFill>
            <a:round/>
            <a:headEnd/>
            <a:tailEnd/>
          </a:ln>
        </p:spPr>
        <p:txBody>
          <a:bodyPr/>
          <a:lstStyle/>
          <a:p>
            <a:pPr algn="ctr">
              <a:spcBef>
                <a:spcPct val="20000"/>
              </a:spcBef>
            </a:pPr>
            <a:r>
              <a:rPr lang="cs-CZ" sz="800">
                <a:latin typeface="Calibri" panose="020F0502020204030204" pitchFamily="34" charset="0"/>
                <a:cs typeface="Calibri" panose="020F0502020204030204" pitchFamily="34" charset="0"/>
              </a:rPr>
              <a:t>…..</a:t>
            </a:r>
          </a:p>
          <a:p>
            <a:pPr algn="ctr">
              <a:spcBef>
                <a:spcPct val="20000"/>
              </a:spcBef>
            </a:pPr>
            <a:r>
              <a:rPr lang="cs-CZ" sz="800">
                <a:latin typeface="Calibri" panose="020F0502020204030204" pitchFamily="34" charset="0"/>
                <a:cs typeface="Calibri" panose="020F0502020204030204" pitchFamily="34" charset="0"/>
              </a:rPr>
              <a:t>…..</a:t>
            </a:r>
          </a:p>
          <a:p>
            <a:pPr algn="ctr">
              <a:spcBef>
                <a:spcPct val="20000"/>
              </a:spcBef>
            </a:pPr>
            <a:r>
              <a:rPr lang="cs-CZ" sz="800">
                <a:latin typeface="Calibri" panose="020F0502020204030204" pitchFamily="34" charset="0"/>
                <a:cs typeface="Calibri" panose="020F0502020204030204" pitchFamily="34" charset="0"/>
              </a:rPr>
              <a:t>…..</a:t>
            </a:r>
            <a:endParaRPr lang="cs-CZ" sz="800" dirty="0">
              <a:latin typeface="Calibri" panose="020F0502020204030204" pitchFamily="34" charset="0"/>
              <a:cs typeface="Calibri" panose="020F0502020204030204" pitchFamily="34" charset="0"/>
            </a:endParaRPr>
          </a:p>
        </p:txBody>
      </p:sp>
      <p:sp>
        <p:nvSpPr>
          <p:cNvPr id="16" name="Šipka dolů 15"/>
          <p:cNvSpPr/>
          <p:nvPr/>
        </p:nvSpPr>
        <p:spPr bwMode="auto">
          <a:xfrm>
            <a:off x="7856888" y="1082843"/>
            <a:ext cx="423512" cy="207176"/>
          </a:xfrm>
          <a:prstGeom prst="downArrow">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baseline="0">
              <a:ln>
                <a:noFill/>
              </a:ln>
              <a:solidFill>
                <a:schemeClr val="tx1"/>
              </a:solidFill>
              <a:effectLst/>
              <a:latin typeface="Tahoma" pitchFamily="34" charset="0"/>
            </a:endParaRPr>
          </a:p>
        </p:txBody>
      </p:sp>
      <p:sp>
        <p:nvSpPr>
          <p:cNvPr id="17" name="Šipka dolů 16"/>
          <p:cNvSpPr/>
          <p:nvPr/>
        </p:nvSpPr>
        <p:spPr bwMode="auto">
          <a:xfrm rot="10800000">
            <a:off x="7856888" y="894529"/>
            <a:ext cx="424812" cy="196253"/>
          </a:xfrm>
          <a:prstGeom prst="downArrow">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baseline="0">
              <a:ln>
                <a:noFill/>
              </a:ln>
              <a:solidFill>
                <a:schemeClr val="tx1"/>
              </a:solidFill>
              <a:effectLst/>
              <a:latin typeface="Tahoma" pitchFamily="34" charset="0"/>
            </a:endParaRPr>
          </a:p>
        </p:txBody>
      </p:sp>
      <p:sp>
        <p:nvSpPr>
          <p:cNvPr id="12" name="Zaoblený obdélník 11"/>
          <p:cNvSpPr/>
          <p:nvPr/>
        </p:nvSpPr>
        <p:spPr bwMode="auto">
          <a:xfrm>
            <a:off x="7719451" y="2215480"/>
            <a:ext cx="750771" cy="499011"/>
          </a:xfrm>
          <a:prstGeom prst="roundRect">
            <a:avLst/>
          </a:prstGeom>
          <a:solidFill>
            <a:schemeClr val="tx2">
              <a:lumMod val="40000"/>
              <a:lumOff val="60000"/>
            </a:schemeClr>
          </a:solidFill>
          <a:ln w="9525">
            <a:solidFill>
              <a:schemeClr val="tx1"/>
            </a:solidFill>
            <a:round/>
            <a:headEnd/>
            <a:tailEnd/>
          </a:ln>
        </p:spPr>
        <p:txBody>
          <a:bodyPr/>
          <a:lstStyle/>
          <a:p>
            <a:pPr algn="ctr">
              <a:spcBef>
                <a:spcPct val="20000"/>
              </a:spcBef>
            </a:pPr>
            <a:r>
              <a:rPr lang="cs-CZ" sz="800">
                <a:latin typeface="Calibri" panose="020F0502020204030204" pitchFamily="34" charset="0"/>
                <a:cs typeface="Calibri" panose="020F0502020204030204" pitchFamily="34" charset="0"/>
              </a:rPr>
              <a:t>…..</a:t>
            </a:r>
          </a:p>
          <a:p>
            <a:pPr algn="ctr">
              <a:spcBef>
                <a:spcPct val="20000"/>
              </a:spcBef>
            </a:pPr>
            <a:r>
              <a:rPr lang="cs-CZ" sz="800">
                <a:latin typeface="Calibri" panose="020F0502020204030204" pitchFamily="34" charset="0"/>
                <a:cs typeface="Calibri" panose="020F0502020204030204" pitchFamily="34" charset="0"/>
              </a:rPr>
              <a:t>…..</a:t>
            </a:r>
          </a:p>
          <a:p>
            <a:pPr algn="ctr">
              <a:spcBef>
                <a:spcPct val="20000"/>
              </a:spcBef>
            </a:pPr>
            <a:r>
              <a:rPr lang="cs-CZ" sz="800">
                <a:latin typeface="Calibri" panose="020F0502020204030204" pitchFamily="34" charset="0"/>
                <a:cs typeface="Calibri" panose="020F0502020204030204" pitchFamily="34" charset="0"/>
              </a:rPr>
              <a:t>…..</a:t>
            </a:r>
            <a:endParaRPr lang="cs-CZ" sz="800" dirty="0">
              <a:latin typeface="Calibri" panose="020F0502020204030204" pitchFamily="34" charset="0"/>
              <a:cs typeface="Calibri" panose="020F0502020204030204" pitchFamily="34" charset="0"/>
            </a:endParaRPr>
          </a:p>
        </p:txBody>
      </p:sp>
      <p:sp>
        <p:nvSpPr>
          <p:cNvPr id="13" name="Šipka dolů 12"/>
          <p:cNvSpPr/>
          <p:nvPr/>
        </p:nvSpPr>
        <p:spPr bwMode="auto">
          <a:xfrm>
            <a:off x="7864913" y="1995638"/>
            <a:ext cx="423512" cy="207176"/>
          </a:xfrm>
          <a:prstGeom prst="downArrow">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baseline="0">
              <a:ln>
                <a:noFill/>
              </a:ln>
              <a:solidFill>
                <a:schemeClr val="tx1"/>
              </a:solidFill>
              <a:effectLst/>
              <a:latin typeface="Tahoma" pitchFamily="34" charset="0"/>
            </a:endParaRPr>
          </a:p>
        </p:txBody>
      </p:sp>
      <p:sp>
        <p:nvSpPr>
          <p:cNvPr id="18" name="Šipka dolů 17"/>
          <p:cNvSpPr/>
          <p:nvPr/>
        </p:nvSpPr>
        <p:spPr bwMode="auto">
          <a:xfrm rot="10800000">
            <a:off x="7864913" y="1807324"/>
            <a:ext cx="424812" cy="196253"/>
          </a:xfrm>
          <a:prstGeom prst="downArrow">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baseline="0">
              <a:ln>
                <a:noFill/>
              </a:ln>
              <a:solidFill>
                <a:schemeClr val="tx1"/>
              </a:solidFill>
              <a:effectLst/>
              <a:latin typeface="Tahoma" pitchFamily="34" charset="0"/>
            </a:endParaRPr>
          </a:p>
        </p:txBody>
      </p:sp>
    </p:spTree>
    <p:extLst>
      <p:ext uri="{BB962C8B-B14F-4D97-AF65-F5344CB8AC3E}">
        <p14:creationId xmlns:p14="http://schemas.microsoft.com/office/powerpoint/2010/main" val="33211186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Institut biostatistiky a analýz LF – Výuka – Biostatistika</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
        <p:nvSpPr>
          <p:cNvPr id="4" name="Nadpis 3"/>
          <p:cNvSpPr>
            <a:spLocks noGrp="1"/>
          </p:cNvSpPr>
          <p:nvPr>
            <p:ph type="title"/>
          </p:nvPr>
        </p:nvSpPr>
        <p:spPr/>
        <p:txBody>
          <a:bodyPr/>
          <a:lstStyle/>
          <a:p>
            <a:r>
              <a:rPr lang="cs-CZ" dirty="0"/>
              <a:t>Základní statistické testy</a:t>
            </a:r>
          </a:p>
        </p:txBody>
      </p:sp>
      <p:sp>
        <p:nvSpPr>
          <p:cNvPr id="6" name="Obdélník 5"/>
          <p:cNvSpPr/>
          <p:nvPr/>
        </p:nvSpPr>
        <p:spPr>
          <a:xfrm>
            <a:off x="4051462" y="1259549"/>
            <a:ext cx="108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a:solidFill>
                  <a:schemeClr val="tx1"/>
                </a:solidFill>
                <a:latin typeface="Calibri" panose="020F0502020204030204" pitchFamily="34" charset="0"/>
                <a:cs typeface="Calibri" panose="020F0502020204030204" pitchFamily="34" charset="0"/>
              </a:rPr>
              <a:t>Typ dat</a:t>
            </a:r>
          </a:p>
        </p:txBody>
      </p:sp>
      <p:sp>
        <p:nvSpPr>
          <p:cNvPr id="7" name="Obdélník 6"/>
          <p:cNvSpPr/>
          <p:nvPr/>
        </p:nvSpPr>
        <p:spPr>
          <a:xfrm>
            <a:off x="172544" y="2045367"/>
            <a:ext cx="1188000" cy="576000"/>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a:solidFill>
                  <a:schemeClr val="tx1"/>
                </a:solidFill>
                <a:latin typeface="Calibri" panose="020F0502020204030204" pitchFamily="34" charset="0"/>
                <a:cs typeface="Calibri" panose="020F0502020204030204" pitchFamily="34" charset="0"/>
              </a:rPr>
              <a:t>Spojitá x spojitá data</a:t>
            </a:r>
          </a:p>
        </p:txBody>
      </p:sp>
      <p:sp>
        <p:nvSpPr>
          <p:cNvPr id="8" name="Obdélník 7"/>
          <p:cNvSpPr/>
          <p:nvPr/>
        </p:nvSpPr>
        <p:spPr>
          <a:xfrm>
            <a:off x="2829376" y="2045367"/>
            <a:ext cx="1188000" cy="576000"/>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a:solidFill>
                  <a:schemeClr val="tx1"/>
                </a:solidFill>
                <a:latin typeface="Calibri" panose="020F0502020204030204" pitchFamily="34" charset="0"/>
                <a:cs typeface="Calibri" panose="020F0502020204030204" pitchFamily="34" charset="0"/>
              </a:rPr>
              <a:t>Spojitá x kategoriální data</a:t>
            </a:r>
          </a:p>
        </p:txBody>
      </p:sp>
      <p:sp>
        <p:nvSpPr>
          <p:cNvPr id="9" name="Obdélník 8"/>
          <p:cNvSpPr/>
          <p:nvPr/>
        </p:nvSpPr>
        <p:spPr>
          <a:xfrm>
            <a:off x="6324385" y="2045367"/>
            <a:ext cx="1188000" cy="576000"/>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a:solidFill>
                  <a:schemeClr val="tx1"/>
                </a:solidFill>
                <a:latin typeface="Calibri" panose="020F0502020204030204" pitchFamily="34" charset="0"/>
                <a:cs typeface="Calibri" panose="020F0502020204030204" pitchFamily="34" charset="0"/>
              </a:rPr>
              <a:t>Kategoriální x kategoriální data</a:t>
            </a:r>
          </a:p>
        </p:txBody>
      </p:sp>
      <p:sp>
        <p:nvSpPr>
          <p:cNvPr id="10" name="Obdélník 9"/>
          <p:cNvSpPr/>
          <p:nvPr/>
        </p:nvSpPr>
        <p:spPr>
          <a:xfrm>
            <a:off x="1357872" y="2945155"/>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a:solidFill>
                  <a:schemeClr val="tx1"/>
                </a:solidFill>
                <a:latin typeface="Calibri" panose="020F0502020204030204" pitchFamily="34" charset="0"/>
                <a:cs typeface="Calibri" panose="020F0502020204030204" pitchFamily="34" charset="0"/>
              </a:rPr>
              <a:t>Jeden výběr</a:t>
            </a:r>
          </a:p>
        </p:txBody>
      </p:sp>
      <p:sp>
        <p:nvSpPr>
          <p:cNvPr id="11" name="Obdélník 10"/>
          <p:cNvSpPr/>
          <p:nvPr/>
        </p:nvSpPr>
        <p:spPr>
          <a:xfrm>
            <a:off x="2969047" y="2945155"/>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a:solidFill>
                  <a:schemeClr val="tx1"/>
                </a:solidFill>
                <a:latin typeface="Calibri" panose="020F0502020204030204" pitchFamily="34" charset="0"/>
                <a:cs typeface="Calibri" panose="020F0502020204030204" pitchFamily="34" charset="0"/>
              </a:rPr>
              <a:t>Dva výběry</a:t>
            </a:r>
          </a:p>
        </p:txBody>
      </p:sp>
      <p:sp>
        <p:nvSpPr>
          <p:cNvPr id="12" name="Obdélník 11"/>
          <p:cNvSpPr/>
          <p:nvPr/>
        </p:nvSpPr>
        <p:spPr>
          <a:xfrm>
            <a:off x="4458612" y="2945155"/>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a:solidFill>
                  <a:schemeClr val="tx1"/>
                </a:solidFill>
                <a:latin typeface="Calibri" panose="020F0502020204030204" pitchFamily="34" charset="0"/>
                <a:cs typeface="Calibri" panose="020F0502020204030204" pitchFamily="34" charset="0"/>
              </a:rPr>
              <a:t>Tři a více výběrů (nepárově)</a:t>
            </a:r>
          </a:p>
        </p:txBody>
      </p:sp>
      <p:sp>
        <p:nvSpPr>
          <p:cNvPr id="13" name="Obdélník 12"/>
          <p:cNvSpPr/>
          <p:nvPr/>
        </p:nvSpPr>
        <p:spPr>
          <a:xfrm>
            <a:off x="5633731" y="2945155"/>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a:solidFill>
                  <a:schemeClr val="tx1"/>
                </a:solidFill>
                <a:latin typeface="Calibri" panose="020F0502020204030204" pitchFamily="34" charset="0"/>
                <a:cs typeface="Calibri" panose="020F0502020204030204" pitchFamily="34" charset="0"/>
              </a:rPr>
              <a:t>Jeden výběr</a:t>
            </a:r>
          </a:p>
        </p:txBody>
      </p:sp>
      <p:sp>
        <p:nvSpPr>
          <p:cNvPr id="14" name="Obdélník 13"/>
          <p:cNvSpPr/>
          <p:nvPr/>
        </p:nvSpPr>
        <p:spPr>
          <a:xfrm>
            <a:off x="7287438" y="2945155"/>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a:solidFill>
                  <a:schemeClr val="tx1"/>
                </a:solidFill>
                <a:latin typeface="Calibri" panose="020F0502020204030204" pitchFamily="34" charset="0"/>
                <a:cs typeface="Calibri" panose="020F0502020204030204" pitchFamily="34" charset="0"/>
              </a:rPr>
              <a:t>Více výběrů</a:t>
            </a:r>
          </a:p>
        </p:txBody>
      </p:sp>
      <p:sp>
        <p:nvSpPr>
          <p:cNvPr id="15" name="Obdélník 14"/>
          <p:cNvSpPr/>
          <p:nvPr/>
        </p:nvSpPr>
        <p:spPr>
          <a:xfrm>
            <a:off x="2418809" y="3887475"/>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a:solidFill>
                  <a:schemeClr val="tx1"/>
                </a:solidFill>
                <a:latin typeface="Calibri" panose="020F0502020204030204" pitchFamily="34" charset="0"/>
                <a:cs typeface="Calibri" panose="020F0502020204030204" pitchFamily="34" charset="0"/>
              </a:rPr>
              <a:t>Párová data</a:t>
            </a:r>
          </a:p>
        </p:txBody>
      </p:sp>
      <p:sp>
        <p:nvSpPr>
          <p:cNvPr id="16" name="Obdélník 15"/>
          <p:cNvSpPr/>
          <p:nvPr/>
        </p:nvSpPr>
        <p:spPr>
          <a:xfrm>
            <a:off x="3490591" y="3887475"/>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a:solidFill>
                  <a:schemeClr val="tx1"/>
                </a:solidFill>
                <a:latin typeface="Calibri" panose="020F0502020204030204" pitchFamily="34" charset="0"/>
                <a:cs typeface="Calibri" panose="020F0502020204030204" pitchFamily="34" charset="0"/>
              </a:rPr>
              <a:t>Nepárová data</a:t>
            </a:r>
          </a:p>
        </p:txBody>
      </p:sp>
      <p:sp>
        <p:nvSpPr>
          <p:cNvPr id="17" name="Obdélník 16"/>
          <p:cNvSpPr/>
          <p:nvPr/>
        </p:nvSpPr>
        <p:spPr>
          <a:xfrm>
            <a:off x="458084" y="4752371"/>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err="1">
                <a:solidFill>
                  <a:srgbClr val="009900"/>
                </a:solidFill>
                <a:latin typeface="Calibri" panose="020F0502020204030204" pitchFamily="34" charset="0"/>
                <a:cs typeface="Calibri" panose="020F0502020204030204" pitchFamily="34" charset="0"/>
              </a:rPr>
              <a:t>Pearsonův</a:t>
            </a:r>
            <a:r>
              <a:rPr lang="cs-CZ" sz="1200" b="1" dirty="0">
                <a:solidFill>
                  <a:srgbClr val="009900"/>
                </a:solidFill>
                <a:latin typeface="Calibri" panose="020F0502020204030204" pitchFamily="34" charset="0"/>
                <a:cs typeface="Calibri" panose="020F0502020204030204" pitchFamily="34" charset="0"/>
              </a:rPr>
              <a:t> korelační koeficient</a:t>
            </a:r>
          </a:p>
        </p:txBody>
      </p:sp>
      <p:sp>
        <p:nvSpPr>
          <p:cNvPr id="18" name="Obdélník 17"/>
          <p:cNvSpPr/>
          <p:nvPr/>
        </p:nvSpPr>
        <p:spPr>
          <a:xfrm>
            <a:off x="1522226" y="4752371"/>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err="1">
                <a:solidFill>
                  <a:srgbClr val="009900"/>
                </a:solidFill>
                <a:latin typeface="Calibri" panose="020F0502020204030204" pitchFamily="34" charset="0"/>
                <a:cs typeface="Calibri" panose="020F0502020204030204" pitchFamily="34" charset="0"/>
              </a:rPr>
              <a:t>Jednovýbě-rový</a:t>
            </a:r>
            <a:r>
              <a:rPr lang="cs-CZ" sz="1200" b="1" dirty="0">
                <a:solidFill>
                  <a:srgbClr val="009900"/>
                </a:solidFill>
                <a:latin typeface="Calibri" panose="020F0502020204030204" pitchFamily="34" charset="0"/>
                <a:cs typeface="Calibri" panose="020F0502020204030204" pitchFamily="34" charset="0"/>
              </a:rPr>
              <a:t> t-test</a:t>
            </a:r>
          </a:p>
        </p:txBody>
      </p:sp>
      <p:sp>
        <p:nvSpPr>
          <p:cNvPr id="19" name="Obdélník 18"/>
          <p:cNvSpPr/>
          <p:nvPr/>
        </p:nvSpPr>
        <p:spPr>
          <a:xfrm>
            <a:off x="2593796" y="4752371"/>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a:solidFill>
                  <a:srgbClr val="009900"/>
                </a:solidFill>
                <a:latin typeface="Calibri" panose="020F0502020204030204" pitchFamily="34" charset="0"/>
                <a:cs typeface="Calibri" panose="020F0502020204030204" pitchFamily="34" charset="0"/>
              </a:rPr>
              <a:t>Párový t-test</a:t>
            </a:r>
          </a:p>
        </p:txBody>
      </p:sp>
      <p:sp>
        <p:nvSpPr>
          <p:cNvPr id="20" name="Obdélník 19"/>
          <p:cNvSpPr/>
          <p:nvPr/>
        </p:nvSpPr>
        <p:spPr>
          <a:xfrm>
            <a:off x="3665366" y="4752371"/>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err="1">
                <a:solidFill>
                  <a:srgbClr val="009900"/>
                </a:solidFill>
                <a:latin typeface="Calibri" panose="020F0502020204030204" pitchFamily="34" charset="0"/>
                <a:cs typeface="Calibri" panose="020F0502020204030204" pitchFamily="34" charset="0"/>
              </a:rPr>
              <a:t>Dvouvýbě-rový</a:t>
            </a:r>
            <a:r>
              <a:rPr lang="cs-CZ" sz="1200" b="1" dirty="0">
                <a:solidFill>
                  <a:srgbClr val="009900"/>
                </a:solidFill>
                <a:latin typeface="Calibri" panose="020F0502020204030204" pitchFamily="34" charset="0"/>
                <a:cs typeface="Calibri" panose="020F0502020204030204" pitchFamily="34" charset="0"/>
              </a:rPr>
              <a:t> t-test</a:t>
            </a:r>
          </a:p>
        </p:txBody>
      </p:sp>
      <p:sp>
        <p:nvSpPr>
          <p:cNvPr id="21" name="Obdélník 20"/>
          <p:cNvSpPr/>
          <p:nvPr/>
        </p:nvSpPr>
        <p:spPr>
          <a:xfrm>
            <a:off x="4736936" y="4752371"/>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a:solidFill>
                  <a:srgbClr val="009900"/>
                </a:solidFill>
                <a:latin typeface="Calibri" panose="020F0502020204030204" pitchFamily="34" charset="0"/>
                <a:cs typeface="Calibri" panose="020F0502020204030204" pitchFamily="34" charset="0"/>
              </a:rPr>
              <a:t>ANOVA</a:t>
            </a:r>
          </a:p>
        </p:txBody>
      </p:sp>
      <p:sp>
        <p:nvSpPr>
          <p:cNvPr id="22" name="Obdélník 21"/>
          <p:cNvSpPr/>
          <p:nvPr/>
        </p:nvSpPr>
        <p:spPr>
          <a:xfrm>
            <a:off x="6737200" y="3898108"/>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a:solidFill>
                  <a:schemeClr val="tx1"/>
                </a:solidFill>
                <a:latin typeface="Calibri" panose="020F0502020204030204" pitchFamily="34" charset="0"/>
                <a:cs typeface="Calibri" panose="020F0502020204030204" pitchFamily="34" charset="0"/>
              </a:rPr>
              <a:t>Párová data</a:t>
            </a:r>
          </a:p>
        </p:txBody>
      </p:sp>
      <p:sp>
        <p:nvSpPr>
          <p:cNvPr id="23" name="Obdélník 22"/>
          <p:cNvSpPr/>
          <p:nvPr/>
        </p:nvSpPr>
        <p:spPr>
          <a:xfrm>
            <a:off x="7830248" y="3898108"/>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a:solidFill>
                  <a:schemeClr val="tx1"/>
                </a:solidFill>
                <a:latin typeface="Calibri" panose="020F0502020204030204" pitchFamily="34" charset="0"/>
                <a:cs typeface="Calibri" panose="020F0502020204030204" pitchFamily="34" charset="0"/>
              </a:rPr>
              <a:t>Nepárová data</a:t>
            </a:r>
          </a:p>
        </p:txBody>
      </p:sp>
      <p:sp>
        <p:nvSpPr>
          <p:cNvPr id="24" name="Obdélník 23"/>
          <p:cNvSpPr/>
          <p:nvPr/>
        </p:nvSpPr>
        <p:spPr>
          <a:xfrm>
            <a:off x="7962279" y="4752371"/>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a:solidFill>
                  <a:srgbClr val="009900"/>
                </a:solidFill>
                <a:latin typeface="Calibri" panose="020F0502020204030204" pitchFamily="34" charset="0"/>
                <a:cs typeface="Calibri" panose="020F0502020204030204" pitchFamily="34" charset="0"/>
              </a:rPr>
              <a:t>Chí-kvadrát test</a:t>
            </a:r>
          </a:p>
        </p:txBody>
      </p:sp>
      <p:sp>
        <p:nvSpPr>
          <p:cNvPr id="25" name="Obdélník 24"/>
          <p:cNvSpPr/>
          <p:nvPr/>
        </p:nvSpPr>
        <p:spPr>
          <a:xfrm>
            <a:off x="454879" y="5466751"/>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err="1">
                <a:solidFill>
                  <a:srgbClr val="0000FF"/>
                </a:solidFill>
                <a:latin typeface="Calibri" panose="020F0502020204030204" pitchFamily="34" charset="0"/>
                <a:cs typeface="Calibri" panose="020F0502020204030204" pitchFamily="34" charset="0"/>
              </a:rPr>
              <a:t>Spearmanův</a:t>
            </a:r>
            <a:r>
              <a:rPr lang="cs-CZ" sz="1200" b="1" dirty="0">
                <a:solidFill>
                  <a:srgbClr val="0000FF"/>
                </a:solidFill>
                <a:latin typeface="Calibri" panose="020F0502020204030204" pitchFamily="34" charset="0"/>
                <a:cs typeface="Calibri" panose="020F0502020204030204" pitchFamily="34" charset="0"/>
              </a:rPr>
              <a:t> korelační koeficient</a:t>
            </a:r>
          </a:p>
        </p:txBody>
      </p:sp>
      <p:sp>
        <p:nvSpPr>
          <p:cNvPr id="26" name="Obdélník 25"/>
          <p:cNvSpPr/>
          <p:nvPr/>
        </p:nvSpPr>
        <p:spPr>
          <a:xfrm>
            <a:off x="1519021" y="5466751"/>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err="1">
                <a:solidFill>
                  <a:srgbClr val="0000FF"/>
                </a:solidFill>
                <a:latin typeface="Calibri" panose="020F0502020204030204" pitchFamily="34" charset="0"/>
                <a:cs typeface="Calibri" panose="020F0502020204030204" pitchFamily="34" charset="0"/>
              </a:rPr>
              <a:t>Jednovýbě-rový</a:t>
            </a:r>
            <a:r>
              <a:rPr lang="cs-CZ" sz="1200" b="1" dirty="0">
                <a:solidFill>
                  <a:srgbClr val="0000FF"/>
                </a:solidFill>
                <a:latin typeface="Calibri" panose="020F0502020204030204" pitchFamily="34" charset="0"/>
                <a:cs typeface="Calibri" panose="020F0502020204030204" pitchFamily="34" charset="0"/>
              </a:rPr>
              <a:t> </a:t>
            </a:r>
            <a:r>
              <a:rPr lang="cs-CZ" sz="1200" b="1" dirty="0" err="1">
                <a:solidFill>
                  <a:srgbClr val="0000FF"/>
                </a:solidFill>
                <a:latin typeface="Calibri" panose="020F0502020204030204" pitchFamily="34" charset="0"/>
                <a:cs typeface="Calibri" panose="020F0502020204030204" pitchFamily="34" charset="0"/>
              </a:rPr>
              <a:t>Wilcoxo-nův</a:t>
            </a:r>
            <a:r>
              <a:rPr lang="cs-CZ" sz="1200" b="1" dirty="0">
                <a:solidFill>
                  <a:srgbClr val="0000FF"/>
                </a:solidFill>
                <a:latin typeface="Calibri" panose="020F0502020204030204" pitchFamily="34" charset="0"/>
                <a:cs typeface="Calibri" panose="020F0502020204030204" pitchFamily="34" charset="0"/>
              </a:rPr>
              <a:t> test</a:t>
            </a:r>
          </a:p>
        </p:txBody>
      </p:sp>
      <p:sp>
        <p:nvSpPr>
          <p:cNvPr id="27" name="Obdélník 26"/>
          <p:cNvSpPr/>
          <p:nvPr/>
        </p:nvSpPr>
        <p:spPr>
          <a:xfrm>
            <a:off x="2590591" y="5466751"/>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err="1">
                <a:solidFill>
                  <a:srgbClr val="0000FF"/>
                </a:solidFill>
                <a:latin typeface="Calibri" panose="020F0502020204030204" pitchFamily="34" charset="0"/>
                <a:cs typeface="Calibri" panose="020F0502020204030204" pitchFamily="34" charset="0"/>
              </a:rPr>
              <a:t>Wilcoxonův</a:t>
            </a:r>
            <a:r>
              <a:rPr lang="cs-CZ" sz="1200" b="1" dirty="0">
                <a:solidFill>
                  <a:srgbClr val="0000FF"/>
                </a:solidFill>
                <a:latin typeface="Calibri" panose="020F0502020204030204" pitchFamily="34" charset="0"/>
                <a:cs typeface="Calibri" panose="020F0502020204030204" pitchFamily="34" charset="0"/>
              </a:rPr>
              <a:t> / znaménkový test</a:t>
            </a:r>
          </a:p>
        </p:txBody>
      </p:sp>
      <p:sp>
        <p:nvSpPr>
          <p:cNvPr id="28" name="Obdélník 27"/>
          <p:cNvSpPr/>
          <p:nvPr/>
        </p:nvSpPr>
        <p:spPr>
          <a:xfrm>
            <a:off x="3662161" y="5466751"/>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a:solidFill>
                  <a:srgbClr val="0000FF"/>
                </a:solidFill>
                <a:latin typeface="Calibri" panose="020F0502020204030204" pitchFamily="34" charset="0"/>
                <a:cs typeface="Calibri" panose="020F0502020204030204" pitchFamily="34" charset="0"/>
              </a:rPr>
              <a:t>Mannův-</a:t>
            </a:r>
            <a:r>
              <a:rPr lang="cs-CZ" sz="1200" b="1" dirty="0" err="1">
                <a:solidFill>
                  <a:srgbClr val="0000FF"/>
                </a:solidFill>
                <a:latin typeface="Calibri" panose="020F0502020204030204" pitchFamily="34" charset="0"/>
                <a:cs typeface="Calibri" panose="020F0502020204030204" pitchFamily="34" charset="0"/>
              </a:rPr>
              <a:t>Whitneyho</a:t>
            </a:r>
            <a:r>
              <a:rPr lang="cs-CZ" sz="1200" b="1" dirty="0">
                <a:solidFill>
                  <a:srgbClr val="0000FF"/>
                </a:solidFill>
                <a:latin typeface="Calibri" panose="020F0502020204030204" pitchFamily="34" charset="0"/>
                <a:cs typeface="Calibri" panose="020F0502020204030204" pitchFamily="34" charset="0"/>
              </a:rPr>
              <a:t> test</a:t>
            </a:r>
          </a:p>
        </p:txBody>
      </p:sp>
      <p:sp>
        <p:nvSpPr>
          <p:cNvPr id="29" name="Obdélník 28"/>
          <p:cNvSpPr/>
          <p:nvPr/>
        </p:nvSpPr>
        <p:spPr>
          <a:xfrm>
            <a:off x="4733731" y="5466751"/>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err="1">
                <a:solidFill>
                  <a:srgbClr val="0000FF"/>
                </a:solidFill>
                <a:latin typeface="Calibri" panose="020F0502020204030204" pitchFamily="34" charset="0"/>
                <a:cs typeface="Calibri" panose="020F0502020204030204" pitchFamily="34" charset="0"/>
              </a:rPr>
              <a:t>Kruskalův-Wallisův</a:t>
            </a:r>
            <a:r>
              <a:rPr lang="cs-CZ" sz="1200" b="1" dirty="0">
                <a:solidFill>
                  <a:srgbClr val="0000FF"/>
                </a:solidFill>
                <a:latin typeface="Calibri" panose="020F0502020204030204" pitchFamily="34" charset="0"/>
                <a:cs typeface="Calibri" panose="020F0502020204030204" pitchFamily="34" charset="0"/>
              </a:rPr>
              <a:t> test </a:t>
            </a:r>
          </a:p>
        </p:txBody>
      </p:sp>
      <p:sp>
        <p:nvSpPr>
          <p:cNvPr id="30" name="Obdélník 29"/>
          <p:cNvSpPr/>
          <p:nvPr/>
        </p:nvSpPr>
        <p:spPr>
          <a:xfrm>
            <a:off x="5805301" y="5466751"/>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err="1">
                <a:solidFill>
                  <a:srgbClr val="0000FF"/>
                </a:solidFill>
                <a:latin typeface="Calibri" panose="020F0502020204030204" pitchFamily="34" charset="0"/>
                <a:cs typeface="Calibri" panose="020F0502020204030204" pitchFamily="34" charset="0"/>
              </a:rPr>
              <a:t>Jednovýbě-rový</a:t>
            </a:r>
            <a:r>
              <a:rPr lang="cs-CZ" sz="1200" b="1" dirty="0">
                <a:solidFill>
                  <a:srgbClr val="0000FF"/>
                </a:solidFill>
                <a:latin typeface="Calibri" panose="020F0502020204030204" pitchFamily="34" charset="0"/>
                <a:cs typeface="Calibri" panose="020F0502020204030204" pitchFamily="34" charset="0"/>
              </a:rPr>
              <a:t>  </a:t>
            </a:r>
            <a:r>
              <a:rPr lang="cs-CZ" sz="1200" b="1" dirty="0" err="1">
                <a:solidFill>
                  <a:srgbClr val="0000FF"/>
                </a:solidFill>
                <a:latin typeface="Calibri" panose="020F0502020204030204" pitchFamily="34" charset="0"/>
                <a:cs typeface="Calibri" panose="020F0502020204030204" pitchFamily="34" charset="0"/>
              </a:rPr>
              <a:t>bino-mický</a:t>
            </a:r>
            <a:r>
              <a:rPr lang="cs-CZ" sz="1200" b="1" dirty="0">
                <a:solidFill>
                  <a:srgbClr val="0000FF"/>
                </a:solidFill>
                <a:latin typeface="Calibri" panose="020F0502020204030204" pitchFamily="34" charset="0"/>
                <a:cs typeface="Calibri" panose="020F0502020204030204" pitchFamily="34" charset="0"/>
              </a:rPr>
              <a:t> test</a:t>
            </a:r>
          </a:p>
        </p:txBody>
      </p:sp>
      <p:sp>
        <p:nvSpPr>
          <p:cNvPr id="31" name="Obdélník 30"/>
          <p:cNvSpPr/>
          <p:nvPr/>
        </p:nvSpPr>
        <p:spPr>
          <a:xfrm>
            <a:off x="6876871" y="5466751"/>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err="1">
                <a:solidFill>
                  <a:srgbClr val="0000FF"/>
                </a:solidFill>
                <a:latin typeface="Calibri" panose="020F0502020204030204" pitchFamily="34" charset="0"/>
                <a:cs typeface="Calibri" panose="020F0502020204030204" pitchFamily="34" charset="0"/>
              </a:rPr>
              <a:t>McNemarův</a:t>
            </a:r>
            <a:r>
              <a:rPr lang="cs-CZ" sz="1200" b="1" dirty="0">
                <a:solidFill>
                  <a:srgbClr val="0000FF"/>
                </a:solidFill>
                <a:latin typeface="Calibri" panose="020F0502020204030204" pitchFamily="34" charset="0"/>
                <a:cs typeface="Calibri" panose="020F0502020204030204" pitchFamily="34" charset="0"/>
              </a:rPr>
              <a:t> test</a:t>
            </a:r>
          </a:p>
        </p:txBody>
      </p:sp>
      <p:sp>
        <p:nvSpPr>
          <p:cNvPr id="32" name="Obdélník 31"/>
          <p:cNvSpPr/>
          <p:nvPr/>
        </p:nvSpPr>
        <p:spPr>
          <a:xfrm>
            <a:off x="7959074" y="5466751"/>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err="1">
                <a:solidFill>
                  <a:srgbClr val="0000FF"/>
                </a:solidFill>
                <a:latin typeface="Calibri" panose="020F0502020204030204" pitchFamily="34" charset="0"/>
                <a:cs typeface="Calibri" panose="020F0502020204030204" pitchFamily="34" charset="0"/>
              </a:rPr>
              <a:t>Fisherův</a:t>
            </a:r>
            <a:r>
              <a:rPr lang="cs-CZ" sz="1200" b="1" dirty="0">
                <a:solidFill>
                  <a:srgbClr val="0000FF"/>
                </a:solidFill>
                <a:latin typeface="Calibri" panose="020F0502020204030204" pitchFamily="34" charset="0"/>
                <a:cs typeface="Calibri" panose="020F0502020204030204" pitchFamily="34" charset="0"/>
              </a:rPr>
              <a:t> exaktní test</a:t>
            </a:r>
          </a:p>
        </p:txBody>
      </p:sp>
      <p:cxnSp>
        <p:nvCxnSpPr>
          <p:cNvPr id="33" name="Pravoúhlá spojovací čára 39"/>
          <p:cNvCxnSpPr>
            <a:stCxn id="6" idx="2"/>
            <a:endCxn id="7" idx="0"/>
          </p:cNvCxnSpPr>
          <p:nvPr/>
        </p:nvCxnSpPr>
        <p:spPr>
          <a:xfrm rot="5400000">
            <a:off x="2571846" y="25751"/>
            <a:ext cx="214314" cy="3824918"/>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4" name="Pravoúhlá spojovací čára 41"/>
          <p:cNvCxnSpPr/>
          <p:nvPr/>
        </p:nvCxnSpPr>
        <p:spPr>
          <a:xfrm rot="5400000">
            <a:off x="3900262" y="1354167"/>
            <a:ext cx="214314" cy="1168086"/>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5" name="Pravoúhlá spojovací čára 43"/>
          <p:cNvCxnSpPr>
            <a:stCxn id="6" idx="2"/>
            <a:endCxn id="9" idx="0"/>
          </p:cNvCxnSpPr>
          <p:nvPr/>
        </p:nvCxnSpPr>
        <p:spPr>
          <a:xfrm rot="16200000" flipH="1">
            <a:off x="5647766" y="774749"/>
            <a:ext cx="214314" cy="2326923"/>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6" name="Pravoúhlá spojovací čára 45"/>
          <p:cNvCxnSpPr>
            <a:stCxn id="8" idx="2"/>
            <a:endCxn id="10" idx="0"/>
          </p:cNvCxnSpPr>
          <p:nvPr/>
        </p:nvCxnSpPr>
        <p:spPr>
          <a:xfrm rot="5400000">
            <a:off x="2453730" y="1975509"/>
            <a:ext cx="323788" cy="1615504"/>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7" name="Pravoúhlá spojovací čára 47"/>
          <p:cNvCxnSpPr/>
          <p:nvPr/>
        </p:nvCxnSpPr>
        <p:spPr>
          <a:xfrm rot="5400000">
            <a:off x="3251367" y="2781098"/>
            <a:ext cx="323788" cy="4329"/>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8" name="Pravoúhlá spojovací čára 49"/>
          <p:cNvCxnSpPr>
            <a:stCxn id="8" idx="2"/>
            <a:endCxn id="12" idx="0"/>
          </p:cNvCxnSpPr>
          <p:nvPr/>
        </p:nvCxnSpPr>
        <p:spPr>
          <a:xfrm rot="16200000" flipH="1">
            <a:off x="4004100" y="2040643"/>
            <a:ext cx="323788" cy="1485236"/>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9" name="Pravoúhlá spojovací čára 51"/>
          <p:cNvCxnSpPr>
            <a:stCxn id="9" idx="2"/>
            <a:endCxn id="13" idx="0"/>
          </p:cNvCxnSpPr>
          <p:nvPr/>
        </p:nvCxnSpPr>
        <p:spPr>
          <a:xfrm rot="5400000">
            <a:off x="6339164" y="2365934"/>
            <a:ext cx="323788" cy="834654"/>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0" name="Pravoúhlá spojovací čára 53"/>
          <p:cNvCxnSpPr>
            <a:stCxn id="9" idx="2"/>
            <a:endCxn id="14" idx="0"/>
          </p:cNvCxnSpPr>
          <p:nvPr/>
        </p:nvCxnSpPr>
        <p:spPr>
          <a:xfrm rot="16200000" flipH="1">
            <a:off x="7166017" y="2373735"/>
            <a:ext cx="323788" cy="819053"/>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1" name="Pravoúhlá spojovací čára 55"/>
          <p:cNvCxnSpPr>
            <a:stCxn id="11" idx="2"/>
            <a:endCxn id="15" idx="0"/>
          </p:cNvCxnSpPr>
          <p:nvPr/>
        </p:nvCxnSpPr>
        <p:spPr>
          <a:xfrm rot="5400000">
            <a:off x="2958520" y="3426948"/>
            <a:ext cx="370816" cy="550238"/>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2" name="Pravoúhlá spojovací čára 57"/>
          <p:cNvCxnSpPr>
            <a:stCxn id="11" idx="2"/>
            <a:endCxn id="16" idx="0"/>
          </p:cNvCxnSpPr>
          <p:nvPr/>
        </p:nvCxnSpPr>
        <p:spPr>
          <a:xfrm rot="16200000" flipH="1">
            <a:off x="3494411" y="3441295"/>
            <a:ext cx="370816" cy="521544"/>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3" name="Pravoúhlá spojovací čára 59"/>
          <p:cNvCxnSpPr>
            <a:stCxn id="14" idx="2"/>
            <a:endCxn id="22" idx="0"/>
          </p:cNvCxnSpPr>
          <p:nvPr/>
        </p:nvCxnSpPr>
        <p:spPr>
          <a:xfrm rot="5400000">
            <a:off x="7271596" y="3432264"/>
            <a:ext cx="381449" cy="550238"/>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4" name="Pravoúhlá spojovací čára 61"/>
          <p:cNvCxnSpPr>
            <a:stCxn id="14" idx="2"/>
            <a:endCxn id="23" idx="0"/>
          </p:cNvCxnSpPr>
          <p:nvPr/>
        </p:nvCxnSpPr>
        <p:spPr>
          <a:xfrm rot="16200000" flipH="1">
            <a:off x="7818120" y="3435978"/>
            <a:ext cx="381449" cy="542810"/>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5" name="TextovéPole 44"/>
          <p:cNvSpPr txBox="1"/>
          <p:nvPr/>
        </p:nvSpPr>
        <p:spPr>
          <a:xfrm>
            <a:off x="6858810" y="1116674"/>
            <a:ext cx="2000264" cy="584775"/>
          </a:xfrm>
          <a:prstGeom prst="rect">
            <a:avLst/>
          </a:prstGeom>
          <a:noFill/>
        </p:spPr>
        <p:txBody>
          <a:bodyPr wrap="square" rtlCol="0">
            <a:spAutoFit/>
          </a:bodyPr>
          <a:lstStyle/>
          <a:p>
            <a:pPr algn="r"/>
            <a:r>
              <a:rPr lang="cs-CZ" sz="1600" b="1" dirty="0">
                <a:solidFill>
                  <a:srgbClr val="009900"/>
                </a:solidFill>
                <a:latin typeface="Calibri" panose="020F0502020204030204" pitchFamily="34" charset="0"/>
                <a:cs typeface="Calibri" panose="020F0502020204030204" pitchFamily="34" charset="0"/>
              </a:rPr>
              <a:t>Parametrické testy</a:t>
            </a:r>
          </a:p>
          <a:p>
            <a:pPr algn="r"/>
            <a:r>
              <a:rPr lang="cs-CZ" sz="1600" b="1" dirty="0" err="1">
                <a:solidFill>
                  <a:srgbClr val="0000FF"/>
                </a:solidFill>
                <a:latin typeface="Calibri" panose="020F0502020204030204" pitchFamily="34" charset="0"/>
                <a:cs typeface="Calibri" panose="020F0502020204030204" pitchFamily="34" charset="0"/>
              </a:rPr>
              <a:t>Neparametrické</a:t>
            </a:r>
            <a:r>
              <a:rPr lang="cs-CZ" sz="1600" b="1" dirty="0">
                <a:solidFill>
                  <a:srgbClr val="0000FF"/>
                </a:solidFill>
                <a:latin typeface="Calibri" panose="020F0502020204030204" pitchFamily="34" charset="0"/>
                <a:cs typeface="Calibri" panose="020F0502020204030204" pitchFamily="34" charset="0"/>
              </a:rPr>
              <a:t> testy</a:t>
            </a:r>
          </a:p>
        </p:txBody>
      </p:sp>
      <p:cxnSp>
        <p:nvCxnSpPr>
          <p:cNvPr id="46" name="Tvar 64"/>
          <p:cNvCxnSpPr>
            <a:endCxn id="17" idx="1"/>
          </p:cNvCxnSpPr>
          <p:nvPr/>
        </p:nvCxnSpPr>
        <p:spPr>
          <a:xfrm rot="16200000" flipH="1">
            <a:off x="-838327" y="3741712"/>
            <a:ext cx="2421252" cy="171570"/>
          </a:xfrm>
          <a:prstGeom prst="bentConnector2">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7" name="Tvar 66"/>
          <p:cNvCxnSpPr>
            <a:endCxn id="25" idx="1"/>
          </p:cNvCxnSpPr>
          <p:nvPr/>
        </p:nvCxnSpPr>
        <p:spPr>
          <a:xfrm rot="16200000" flipH="1">
            <a:off x="-1197120" y="4100505"/>
            <a:ext cx="3135632" cy="168365"/>
          </a:xfrm>
          <a:prstGeom prst="bentConnector2">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8" name="Tvar 76"/>
          <p:cNvCxnSpPr>
            <a:endCxn id="24" idx="1"/>
          </p:cNvCxnSpPr>
          <p:nvPr/>
        </p:nvCxnSpPr>
        <p:spPr>
          <a:xfrm rot="16200000" flipH="1">
            <a:off x="7628678" y="4704523"/>
            <a:ext cx="563864" cy="103337"/>
          </a:xfrm>
          <a:prstGeom prst="bentConnector2">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9" name="Tvar 78"/>
          <p:cNvCxnSpPr>
            <a:endCxn id="32" idx="1"/>
          </p:cNvCxnSpPr>
          <p:nvPr/>
        </p:nvCxnSpPr>
        <p:spPr>
          <a:xfrm rot="16200000" flipH="1">
            <a:off x="7269886" y="5063315"/>
            <a:ext cx="1278244" cy="100132"/>
          </a:xfrm>
          <a:prstGeom prst="bentConnector2">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0" name="Tvar 80"/>
          <p:cNvCxnSpPr>
            <a:endCxn id="31" idx="1"/>
          </p:cNvCxnSpPr>
          <p:nvPr/>
        </p:nvCxnSpPr>
        <p:spPr>
          <a:xfrm rot="16200000" flipH="1">
            <a:off x="6192999" y="5068632"/>
            <a:ext cx="1278244" cy="89499"/>
          </a:xfrm>
          <a:prstGeom prst="bentConnector2">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1" name="Tvar 84"/>
          <p:cNvCxnSpPr/>
          <p:nvPr/>
        </p:nvCxnSpPr>
        <p:spPr>
          <a:xfrm rot="16200000" flipH="1">
            <a:off x="4638506" y="4582502"/>
            <a:ext cx="2232000" cy="108000"/>
          </a:xfrm>
          <a:prstGeom prst="bentConnector2">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2" name="Tvar 86"/>
          <p:cNvCxnSpPr/>
          <p:nvPr/>
        </p:nvCxnSpPr>
        <p:spPr>
          <a:xfrm rot="16200000" flipH="1">
            <a:off x="3916576" y="4210123"/>
            <a:ext cx="1512000" cy="144000"/>
          </a:xfrm>
          <a:prstGeom prst="bentConnector2">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3" name="Tvar 87"/>
          <p:cNvCxnSpPr/>
          <p:nvPr/>
        </p:nvCxnSpPr>
        <p:spPr>
          <a:xfrm rot="16200000" flipH="1">
            <a:off x="3912742" y="4922680"/>
            <a:ext cx="1512000" cy="144000"/>
          </a:xfrm>
          <a:prstGeom prst="bentConnector2">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4" name="Tvar 89"/>
          <p:cNvCxnSpPr/>
          <p:nvPr/>
        </p:nvCxnSpPr>
        <p:spPr>
          <a:xfrm rot="16200000" flipH="1">
            <a:off x="3306979" y="4696123"/>
            <a:ext cx="576000" cy="108000"/>
          </a:xfrm>
          <a:prstGeom prst="bentConnector2">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5" name="Tvar 90"/>
          <p:cNvCxnSpPr/>
          <p:nvPr/>
        </p:nvCxnSpPr>
        <p:spPr>
          <a:xfrm rot="16200000" flipH="1">
            <a:off x="3162979" y="5254787"/>
            <a:ext cx="864000" cy="108000"/>
          </a:xfrm>
          <a:prstGeom prst="bentConnector2">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6" name="Tvar 91"/>
          <p:cNvCxnSpPr/>
          <p:nvPr/>
        </p:nvCxnSpPr>
        <p:spPr>
          <a:xfrm rot="16200000" flipH="1">
            <a:off x="2262213" y="4692479"/>
            <a:ext cx="576000" cy="108000"/>
          </a:xfrm>
          <a:prstGeom prst="bentConnector2">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7" name="Tvar 92"/>
          <p:cNvCxnSpPr/>
          <p:nvPr/>
        </p:nvCxnSpPr>
        <p:spPr>
          <a:xfrm rot="16200000" flipH="1">
            <a:off x="2118213" y="5251143"/>
            <a:ext cx="864000" cy="108000"/>
          </a:xfrm>
          <a:prstGeom prst="bentConnector2">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8" name="Tvar 93"/>
          <p:cNvCxnSpPr/>
          <p:nvPr/>
        </p:nvCxnSpPr>
        <p:spPr>
          <a:xfrm rot="16200000" flipH="1">
            <a:off x="712594" y="4213664"/>
            <a:ext cx="1512000" cy="144000"/>
          </a:xfrm>
          <a:prstGeom prst="bentConnector2">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9" name="Tvar 94"/>
          <p:cNvCxnSpPr/>
          <p:nvPr/>
        </p:nvCxnSpPr>
        <p:spPr>
          <a:xfrm rot="16200000" flipH="1">
            <a:off x="716711" y="4926221"/>
            <a:ext cx="1512000" cy="144000"/>
          </a:xfrm>
          <a:prstGeom prst="bentConnector2">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525792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Institut biostatistiky a analýz LF – Výuka – Biostatistika</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
        <p:nvSpPr>
          <p:cNvPr id="4" name="Nadpis 3"/>
          <p:cNvSpPr>
            <a:spLocks noGrp="1"/>
          </p:cNvSpPr>
          <p:nvPr>
            <p:ph type="title"/>
          </p:nvPr>
        </p:nvSpPr>
        <p:spPr/>
        <p:txBody>
          <a:bodyPr/>
          <a:lstStyle/>
          <a:p>
            <a:r>
              <a:rPr lang="cs-CZ" dirty="0"/>
              <a:t>Typy proměnných</a:t>
            </a:r>
          </a:p>
        </p:txBody>
      </p:sp>
      <p:sp>
        <p:nvSpPr>
          <p:cNvPr id="5" name="Zástupný symbol pro obsah 4"/>
          <p:cNvSpPr>
            <a:spLocks noGrp="1"/>
          </p:cNvSpPr>
          <p:nvPr>
            <p:ph idx="1"/>
          </p:nvPr>
        </p:nvSpPr>
        <p:spPr/>
        <p:txBody>
          <a:bodyPr/>
          <a:lstStyle/>
          <a:p>
            <a:pPr marL="341313" indent="-341313">
              <a:lnSpc>
                <a:spcPct val="110000"/>
              </a:lnSpc>
            </a:pPr>
            <a:r>
              <a:rPr lang="cs-CZ" altLang="cs-CZ" sz="2400" b="1" dirty="0">
                <a:latin typeface="Calibri" panose="020F0502020204030204" pitchFamily="34" charset="0"/>
                <a:cs typeface="Calibri" panose="020F0502020204030204" pitchFamily="34" charset="0"/>
              </a:rPr>
              <a:t>Kvalitativní (kategoriální) proměnná</a:t>
            </a:r>
          </a:p>
          <a:p>
            <a:pPr marL="0" indent="0" defTabSz="355600">
              <a:lnSpc>
                <a:spcPct val="110000"/>
              </a:lnSpc>
              <a:buNone/>
            </a:pPr>
            <a:r>
              <a:rPr lang="cs-CZ" altLang="cs-CZ" sz="2400" dirty="0">
                <a:latin typeface="Calibri" panose="020F0502020204030204" pitchFamily="34" charset="0"/>
                <a:cs typeface="Calibri" panose="020F0502020204030204" pitchFamily="34" charset="0"/>
              </a:rPr>
              <a:t>	lze ji řadit do kategorií, ale nelze ji kvantifikovat</a:t>
            </a:r>
          </a:p>
          <a:p>
            <a:pPr marL="0" indent="0" defTabSz="355600">
              <a:lnSpc>
                <a:spcPct val="110000"/>
              </a:lnSpc>
              <a:buNone/>
            </a:pPr>
            <a:r>
              <a:rPr lang="cs-CZ" altLang="cs-CZ" sz="2400" dirty="0">
                <a:latin typeface="Calibri" panose="020F0502020204030204" pitchFamily="34" charset="0"/>
                <a:cs typeface="Calibri" panose="020F0502020204030204" pitchFamily="34" charset="0"/>
              </a:rPr>
              <a:t>	</a:t>
            </a:r>
            <a:r>
              <a:rPr lang="cs-CZ" altLang="cs-CZ" sz="2400" i="1" dirty="0">
                <a:latin typeface="Calibri" panose="020F0502020204030204" pitchFamily="34" charset="0"/>
                <a:cs typeface="Calibri" panose="020F0502020204030204" pitchFamily="34" charset="0"/>
              </a:rPr>
              <a:t>Příklad: </a:t>
            </a:r>
            <a:r>
              <a:rPr lang="cs-CZ" altLang="cs-CZ" sz="2400" i="1" dirty="0">
                <a:solidFill>
                  <a:schemeClr val="tx2"/>
                </a:solidFill>
                <a:latin typeface="Calibri" panose="020F0502020204030204" pitchFamily="34" charset="0"/>
                <a:cs typeface="Calibri" panose="020F0502020204030204" pitchFamily="34" charset="0"/>
              </a:rPr>
              <a:t>pohlaví, HIV status, barva vlasů …</a:t>
            </a:r>
          </a:p>
          <a:p>
            <a:pPr marL="341313" indent="-341313" defTabSz="355600">
              <a:lnSpc>
                <a:spcPct val="110000"/>
              </a:lnSpc>
            </a:pPr>
            <a:endParaRPr lang="cs-CZ" altLang="cs-CZ" sz="2400" dirty="0">
              <a:latin typeface="Calibri" panose="020F0502020204030204" pitchFamily="34" charset="0"/>
              <a:cs typeface="Calibri" panose="020F0502020204030204" pitchFamily="34" charset="0"/>
            </a:endParaRPr>
          </a:p>
          <a:p>
            <a:pPr marL="341313" indent="-341313" defTabSz="355600">
              <a:lnSpc>
                <a:spcPct val="110000"/>
              </a:lnSpc>
            </a:pPr>
            <a:r>
              <a:rPr lang="cs-CZ" altLang="cs-CZ" sz="2400" b="1" dirty="0">
                <a:latin typeface="Calibri" panose="020F0502020204030204" pitchFamily="34" charset="0"/>
                <a:cs typeface="Calibri" panose="020F0502020204030204" pitchFamily="34" charset="0"/>
              </a:rPr>
              <a:t>Kvantitativní (numerická) proměnná</a:t>
            </a:r>
          </a:p>
          <a:p>
            <a:pPr marL="0" indent="0" defTabSz="355600">
              <a:lnSpc>
                <a:spcPct val="110000"/>
              </a:lnSpc>
              <a:buNone/>
            </a:pPr>
            <a:r>
              <a:rPr lang="cs-CZ" altLang="cs-CZ" sz="2400" dirty="0">
                <a:latin typeface="Calibri" panose="020F0502020204030204" pitchFamily="34" charset="0"/>
                <a:cs typeface="Calibri" panose="020F0502020204030204" pitchFamily="34" charset="0"/>
              </a:rPr>
              <a:t>	můžeme ji přiřadit číselnou hodnotu</a:t>
            </a:r>
          </a:p>
          <a:p>
            <a:pPr marL="0" indent="0" defTabSz="355600">
              <a:lnSpc>
                <a:spcPct val="110000"/>
              </a:lnSpc>
              <a:buNone/>
            </a:pPr>
            <a:r>
              <a:rPr lang="cs-CZ" altLang="cs-CZ" sz="2400" dirty="0">
                <a:latin typeface="Calibri" panose="020F0502020204030204" pitchFamily="34" charset="0"/>
                <a:cs typeface="Calibri" panose="020F0502020204030204" pitchFamily="34" charset="0"/>
              </a:rPr>
              <a:t>	</a:t>
            </a:r>
            <a:r>
              <a:rPr lang="cs-CZ" altLang="cs-CZ" sz="2400" i="1" dirty="0">
                <a:latin typeface="Calibri" panose="020F0502020204030204" pitchFamily="34" charset="0"/>
                <a:cs typeface="Calibri" panose="020F0502020204030204" pitchFamily="34" charset="0"/>
              </a:rPr>
              <a:t>Příklad:</a:t>
            </a:r>
            <a:r>
              <a:rPr lang="cs-CZ" altLang="cs-CZ" sz="2400" i="1" dirty="0">
                <a:solidFill>
                  <a:srgbClr val="0070C0"/>
                </a:solidFill>
                <a:latin typeface="Calibri" panose="020F0502020204030204" pitchFamily="34" charset="0"/>
                <a:cs typeface="Calibri" panose="020F0502020204030204" pitchFamily="34" charset="0"/>
              </a:rPr>
              <a:t> </a:t>
            </a:r>
            <a:r>
              <a:rPr lang="cs-CZ" altLang="cs-CZ" sz="2400" i="1" dirty="0">
                <a:solidFill>
                  <a:schemeClr val="tx2"/>
                </a:solidFill>
                <a:latin typeface="Calibri" panose="020F0502020204030204" pitchFamily="34" charset="0"/>
                <a:cs typeface="Calibri" panose="020F0502020204030204" pitchFamily="34" charset="0"/>
              </a:rPr>
              <a:t>výška, hmotnost, teplota, počet hospitalizací …</a:t>
            </a:r>
          </a:p>
        </p:txBody>
      </p:sp>
    </p:spTree>
    <p:extLst>
      <p:ext uri="{BB962C8B-B14F-4D97-AF65-F5344CB8AC3E}">
        <p14:creationId xmlns:p14="http://schemas.microsoft.com/office/powerpoint/2010/main" val="20582762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Institut biostatistiky a analýz LF – Výuka – Biostatistika</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
        <p:nvSpPr>
          <p:cNvPr id="4" name="Nadpis 3"/>
          <p:cNvSpPr>
            <a:spLocks noGrp="1"/>
          </p:cNvSpPr>
          <p:nvPr>
            <p:ph type="title"/>
          </p:nvPr>
        </p:nvSpPr>
        <p:spPr/>
        <p:txBody>
          <a:bodyPr/>
          <a:lstStyle/>
          <a:p>
            <a:r>
              <a:rPr lang="cs-CZ" dirty="0"/>
              <a:t>Popis a vizualizace kvalitativních proměnných</a:t>
            </a:r>
          </a:p>
        </p:txBody>
      </p:sp>
      <p:sp>
        <p:nvSpPr>
          <p:cNvPr id="5" name="Zástupný symbol pro obsah 4"/>
          <p:cNvSpPr>
            <a:spLocks noGrp="1"/>
          </p:cNvSpPr>
          <p:nvPr>
            <p:ph idx="1"/>
          </p:nvPr>
        </p:nvSpPr>
        <p:spPr/>
        <p:txBody>
          <a:bodyPr/>
          <a:lstStyle/>
          <a:p>
            <a:pPr marL="341313" indent="-254000">
              <a:lnSpc>
                <a:spcPct val="100000"/>
              </a:lnSpc>
            </a:pPr>
            <a:endParaRPr lang="cs-CZ" altLang="cs-CZ" sz="1800" b="1" dirty="0">
              <a:latin typeface="Calibri" panose="020F0502020204030204" pitchFamily="34" charset="0"/>
              <a:cs typeface="Calibri" panose="020F0502020204030204" pitchFamily="34" charset="0"/>
            </a:endParaRPr>
          </a:p>
          <a:p>
            <a:pPr marL="341313" indent="-254000">
              <a:lnSpc>
                <a:spcPct val="100000"/>
              </a:lnSpc>
            </a:pPr>
            <a:r>
              <a:rPr lang="cs-CZ" altLang="cs-CZ" sz="2400" b="1" dirty="0">
                <a:solidFill>
                  <a:schemeClr val="tx2"/>
                </a:solidFill>
                <a:latin typeface="Calibri" panose="020F0502020204030204" pitchFamily="34" charset="0"/>
                <a:cs typeface="Calibri" panose="020F0502020204030204" pitchFamily="34" charset="0"/>
              </a:rPr>
              <a:t>Popis kvalitativních dat: </a:t>
            </a:r>
            <a:r>
              <a:rPr lang="cs-CZ" altLang="cs-CZ" sz="2400" dirty="0">
                <a:latin typeface="Calibri" panose="020F0502020204030204" pitchFamily="34" charset="0"/>
                <a:cs typeface="Calibri" panose="020F0502020204030204" pitchFamily="34" charset="0"/>
              </a:rPr>
              <a:t>četnost jednotlivých kategorií </a:t>
            </a:r>
          </a:p>
          <a:p>
            <a:pPr marL="341313" indent="-254000">
              <a:lnSpc>
                <a:spcPct val="100000"/>
              </a:lnSpc>
            </a:pPr>
            <a:r>
              <a:rPr lang="cs-CZ" altLang="cs-CZ" sz="2400" b="1" dirty="0">
                <a:solidFill>
                  <a:schemeClr val="tx2"/>
                </a:solidFill>
                <a:latin typeface="Calibri" panose="020F0502020204030204" pitchFamily="34" charset="0"/>
                <a:cs typeface="Calibri" panose="020F0502020204030204" pitchFamily="34" charset="0"/>
              </a:rPr>
              <a:t>Vizualizace kvalitativních dat: </a:t>
            </a:r>
            <a:r>
              <a:rPr lang="cs-CZ" altLang="cs-CZ" sz="2400" dirty="0">
                <a:latin typeface="Calibri" panose="020F0502020204030204" pitchFamily="34" charset="0"/>
                <a:cs typeface="Calibri" panose="020F0502020204030204" pitchFamily="34" charset="0"/>
              </a:rPr>
              <a:t>koláčový nebo sloupcový graf</a:t>
            </a:r>
          </a:p>
        </p:txBody>
      </p:sp>
      <p:graphicFrame>
        <p:nvGraphicFramePr>
          <p:cNvPr id="6" name="Tabulka 5"/>
          <p:cNvGraphicFramePr>
            <a:graphicFrameLocks noGrp="1"/>
          </p:cNvGraphicFramePr>
          <p:nvPr/>
        </p:nvGraphicFramePr>
        <p:xfrm>
          <a:off x="468338" y="3741634"/>
          <a:ext cx="1800200" cy="2274947"/>
        </p:xfrm>
        <a:graphic>
          <a:graphicData uri="http://schemas.openxmlformats.org/drawingml/2006/table">
            <a:tbl>
              <a:tblPr>
                <a:tableStyleId>{EB9631B5-78F2-41C9-869B-9F39066F8104}</a:tableStyleId>
              </a:tblPr>
              <a:tblGrid>
                <a:gridCol w="810091">
                  <a:extLst>
                    <a:ext uri="{9D8B030D-6E8A-4147-A177-3AD203B41FA5}">
                      <a16:colId xmlns:a16="http://schemas.microsoft.com/office/drawing/2014/main" val="20000"/>
                    </a:ext>
                  </a:extLst>
                </a:gridCol>
                <a:gridCol w="360040">
                  <a:extLst>
                    <a:ext uri="{9D8B030D-6E8A-4147-A177-3AD203B41FA5}">
                      <a16:colId xmlns:a16="http://schemas.microsoft.com/office/drawing/2014/main" val="20001"/>
                    </a:ext>
                  </a:extLst>
                </a:gridCol>
                <a:gridCol w="630069">
                  <a:extLst>
                    <a:ext uri="{9D8B030D-6E8A-4147-A177-3AD203B41FA5}">
                      <a16:colId xmlns:a16="http://schemas.microsoft.com/office/drawing/2014/main" val="20002"/>
                    </a:ext>
                  </a:extLst>
                </a:gridCol>
              </a:tblGrid>
              <a:tr h="288032">
                <a:tc>
                  <a:txBody>
                    <a:bodyPr/>
                    <a:lstStyle/>
                    <a:p>
                      <a:pPr algn="l" fontAlgn="b"/>
                      <a:r>
                        <a:rPr lang="pl-PL" sz="1800" b="1" i="0" u="none" strike="noStrike" dirty="0">
                          <a:solidFill>
                            <a:srgbClr val="000000"/>
                          </a:solidFill>
                          <a:effectLst/>
                          <a:latin typeface="Calibri" panose="020F0502020204030204" pitchFamily="34" charset="0"/>
                          <a:cs typeface="Calibri" panose="020F0502020204030204" pitchFamily="34" charset="0"/>
                        </a:rPr>
                        <a:t>Známka</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fontAlgn="ctr"/>
                      <a:r>
                        <a:rPr lang="cs-CZ" sz="1800" b="1" u="none" strike="noStrike" dirty="0">
                          <a:effectLst/>
                          <a:latin typeface="Calibri" panose="020F0502020204030204" pitchFamily="34" charset="0"/>
                          <a:cs typeface="Calibri" panose="020F0502020204030204" pitchFamily="34" charset="0"/>
                        </a:rPr>
                        <a:t>n</a:t>
                      </a:r>
                      <a:endParaRPr lang="cs-CZ" sz="1800" b="1"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fontAlgn="ctr"/>
                      <a:r>
                        <a:rPr lang="cs-CZ" sz="1800" b="1" u="none" strike="noStrike" dirty="0">
                          <a:effectLst/>
                          <a:latin typeface="Calibri" panose="020F0502020204030204" pitchFamily="34" charset="0"/>
                          <a:cs typeface="Calibri" panose="020F0502020204030204" pitchFamily="34" charset="0"/>
                        </a:rPr>
                        <a:t>%</a:t>
                      </a:r>
                      <a:endParaRPr lang="cs-CZ" sz="1800" b="1"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0000"/>
                  </a:ext>
                </a:extLst>
              </a:tr>
              <a:tr h="238125">
                <a:tc>
                  <a:txBody>
                    <a:bodyPr/>
                    <a:lstStyle/>
                    <a:p>
                      <a:pPr algn="l" fontAlgn="b"/>
                      <a:r>
                        <a:rPr lang="cs-CZ" sz="1800" u="none" strike="noStrike" dirty="0">
                          <a:effectLst/>
                          <a:latin typeface="Calibri" panose="020F0502020204030204" pitchFamily="34" charset="0"/>
                          <a:cs typeface="Calibri" panose="020F0502020204030204" pitchFamily="34" charset="0"/>
                        </a:rPr>
                        <a:t>A</a:t>
                      </a:r>
                      <a:endParaRPr lang="cs-CZ" sz="18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ctr" fontAlgn="ctr"/>
                      <a:r>
                        <a:rPr lang="cs-CZ" sz="1800" u="none" strike="noStrike" dirty="0">
                          <a:effectLst/>
                          <a:latin typeface="Calibri" panose="020F0502020204030204" pitchFamily="34" charset="0"/>
                          <a:cs typeface="Calibri" panose="020F0502020204030204" pitchFamily="34" charset="0"/>
                        </a:rPr>
                        <a:t>11</a:t>
                      </a:r>
                      <a:endParaRPr lang="cs-CZ" sz="18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ctr" fontAlgn="ctr"/>
                      <a:r>
                        <a:rPr lang="cs-CZ" sz="1800" u="none" strike="noStrike" dirty="0">
                          <a:effectLst/>
                          <a:latin typeface="Calibri" panose="020F0502020204030204" pitchFamily="34" charset="0"/>
                          <a:cs typeface="Calibri" panose="020F0502020204030204" pitchFamily="34" charset="0"/>
                        </a:rPr>
                        <a:t>18,0</a:t>
                      </a:r>
                      <a:endParaRPr lang="cs-CZ" sz="18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238125">
                <a:tc>
                  <a:txBody>
                    <a:bodyPr/>
                    <a:lstStyle/>
                    <a:p>
                      <a:pPr algn="l" fontAlgn="b"/>
                      <a:r>
                        <a:rPr lang="cs-CZ" sz="1800" u="none" strike="noStrike" dirty="0">
                          <a:effectLst/>
                          <a:latin typeface="Calibri" panose="020F0502020204030204" pitchFamily="34" charset="0"/>
                          <a:cs typeface="Calibri" panose="020F0502020204030204" pitchFamily="34" charset="0"/>
                        </a:rPr>
                        <a:t>B</a:t>
                      </a:r>
                      <a:endParaRPr lang="cs-CZ" sz="18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ctr" fontAlgn="ctr"/>
                      <a:r>
                        <a:rPr lang="cs-CZ" sz="1800" u="none" strike="noStrike" dirty="0">
                          <a:effectLst/>
                          <a:latin typeface="Calibri" panose="020F0502020204030204" pitchFamily="34" charset="0"/>
                          <a:cs typeface="Calibri" panose="020F0502020204030204" pitchFamily="34" charset="0"/>
                        </a:rPr>
                        <a:t>20</a:t>
                      </a:r>
                      <a:endParaRPr lang="cs-CZ" sz="18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ctr" fontAlgn="ctr"/>
                      <a:r>
                        <a:rPr lang="cs-CZ" sz="1800" u="none" strike="noStrike" dirty="0">
                          <a:effectLst/>
                          <a:latin typeface="Calibri" panose="020F0502020204030204" pitchFamily="34" charset="0"/>
                          <a:cs typeface="Calibri" panose="020F0502020204030204" pitchFamily="34" charset="0"/>
                        </a:rPr>
                        <a:t>32,8</a:t>
                      </a:r>
                      <a:endParaRPr lang="cs-CZ" sz="18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238125">
                <a:tc>
                  <a:txBody>
                    <a:bodyPr/>
                    <a:lstStyle/>
                    <a:p>
                      <a:pPr algn="l" fontAlgn="b"/>
                      <a:r>
                        <a:rPr lang="cs-CZ" sz="1800" u="none" strike="noStrike" dirty="0">
                          <a:effectLst/>
                          <a:latin typeface="Calibri" panose="020F0502020204030204" pitchFamily="34" charset="0"/>
                          <a:cs typeface="Calibri" panose="020F0502020204030204" pitchFamily="34" charset="0"/>
                        </a:rPr>
                        <a:t>C</a:t>
                      </a:r>
                      <a:endParaRPr lang="cs-CZ" sz="18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ctr" fontAlgn="ctr"/>
                      <a:r>
                        <a:rPr lang="cs-CZ" sz="1800" u="none" strike="noStrike" dirty="0">
                          <a:effectLst/>
                          <a:latin typeface="Calibri" panose="020F0502020204030204" pitchFamily="34" charset="0"/>
                          <a:cs typeface="Calibri" panose="020F0502020204030204" pitchFamily="34" charset="0"/>
                        </a:rPr>
                        <a:t>16</a:t>
                      </a:r>
                      <a:endParaRPr lang="cs-CZ" sz="18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ctr" fontAlgn="ctr"/>
                      <a:r>
                        <a:rPr lang="cs-CZ" sz="1800" u="none" strike="noStrike" dirty="0">
                          <a:effectLst/>
                          <a:latin typeface="Calibri" panose="020F0502020204030204" pitchFamily="34" charset="0"/>
                          <a:cs typeface="Calibri" panose="020F0502020204030204" pitchFamily="34" charset="0"/>
                        </a:rPr>
                        <a:t>26,2</a:t>
                      </a:r>
                      <a:endParaRPr lang="cs-CZ" sz="18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238125">
                <a:tc>
                  <a:txBody>
                    <a:bodyPr/>
                    <a:lstStyle/>
                    <a:p>
                      <a:pPr algn="l" fontAlgn="b"/>
                      <a:r>
                        <a:rPr lang="cs-CZ" sz="1800" u="none" strike="noStrike" dirty="0">
                          <a:effectLst/>
                          <a:latin typeface="Calibri" panose="020F0502020204030204" pitchFamily="34" charset="0"/>
                          <a:cs typeface="Calibri" panose="020F0502020204030204" pitchFamily="34" charset="0"/>
                        </a:rPr>
                        <a:t>D</a:t>
                      </a:r>
                      <a:endParaRPr lang="cs-CZ" sz="18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ctr" fontAlgn="ctr"/>
                      <a:r>
                        <a:rPr lang="cs-CZ" sz="1800" u="none" strike="noStrike" dirty="0">
                          <a:effectLst/>
                          <a:latin typeface="Calibri" panose="020F0502020204030204" pitchFamily="34" charset="0"/>
                          <a:cs typeface="Calibri" panose="020F0502020204030204" pitchFamily="34" charset="0"/>
                        </a:rPr>
                        <a:t>9</a:t>
                      </a:r>
                      <a:endParaRPr lang="cs-CZ" sz="18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ctr" fontAlgn="ctr"/>
                      <a:r>
                        <a:rPr lang="cs-CZ" sz="1800" u="none" strike="noStrike" dirty="0">
                          <a:effectLst/>
                          <a:latin typeface="Calibri" panose="020F0502020204030204" pitchFamily="34" charset="0"/>
                          <a:cs typeface="Calibri" panose="020F0502020204030204" pitchFamily="34" charset="0"/>
                        </a:rPr>
                        <a:t>14,8</a:t>
                      </a:r>
                      <a:endParaRPr lang="cs-CZ" sz="18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238125">
                <a:tc>
                  <a:txBody>
                    <a:bodyPr/>
                    <a:lstStyle/>
                    <a:p>
                      <a:pPr algn="l" fontAlgn="b"/>
                      <a:r>
                        <a:rPr lang="cs-CZ" sz="1800" u="none" strike="noStrike" dirty="0">
                          <a:effectLst/>
                          <a:latin typeface="Calibri" panose="020F0502020204030204" pitchFamily="34" charset="0"/>
                          <a:cs typeface="Calibri" panose="020F0502020204030204" pitchFamily="34" charset="0"/>
                        </a:rPr>
                        <a:t>E</a:t>
                      </a:r>
                      <a:endParaRPr lang="cs-CZ" sz="18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ctr" fontAlgn="ctr"/>
                      <a:r>
                        <a:rPr lang="cs-CZ" sz="1800" u="none" strike="noStrike" dirty="0">
                          <a:effectLst/>
                          <a:latin typeface="Calibri" panose="020F0502020204030204" pitchFamily="34" charset="0"/>
                          <a:cs typeface="Calibri" panose="020F0502020204030204" pitchFamily="34" charset="0"/>
                        </a:rPr>
                        <a:t>5</a:t>
                      </a:r>
                      <a:endParaRPr lang="cs-CZ" sz="18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ctr" fontAlgn="ctr"/>
                      <a:r>
                        <a:rPr lang="cs-CZ" sz="1800" u="none" strike="noStrike" dirty="0">
                          <a:effectLst/>
                          <a:latin typeface="Calibri" panose="020F0502020204030204" pitchFamily="34" charset="0"/>
                          <a:cs typeface="Calibri" panose="020F0502020204030204" pitchFamily="34" charset="0"/>
                        </a:rPr>
                        <a:t>8,2</a:t>
                      </a:r>
                      <a:endParaRPr lang="cs-CZ" sz="18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238125">
                <a:tc>
                  <a:txBody>
                    <a:bodyPr/>
                    <a:lstStyle/>
                    <a:p>
                      <a:pPr algn="l" fontAlgn="b"/>
                      <a:r>
                        <a:rPr lang="cs-CZ" sz="1800" u="none" strike="noStrike" dirty="0">
                          <a:effectLst/>
                          <a:latin typeface="Calibri" panose="020F0502020204030204" pitchFamily="34" charset="0"/>
                          <a:cs typeface="Calibri" panose="020F0502020204030204" pitchFamily="34" charset="0"/>
                        </a:rPr>
                        <a:t>F</a:t>
                      </a:r>
                      <a:endParaRPr lang="cs-CZ" sz="18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cs-CZ" sz="1800" u="none" strike="noStrike" dirty="0">
                          <a:effectLst/>
                          <a:latin typeface="Calibri" panose="020F0502020204030204" pitchFamily="34" charset="0"/>
                          <a:cs typeface="Calibri" panose="020F0502020204030204" pitchFamily="34" charset="0"/>
                        </a:rPr>
                        <a:t>0</a:t>
                      </a:r>
                      <a:endParaRPr lang="cs-CZ" sz="18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cs-CZ" sz="1800" u="none" strike="noStrike" dirty="0">
                          <a:effectLst/>
                          <a:latin typeface="Calibri" panose="020F0502020204030204" pitchFamily="34" charset="0"/>
                          <a:cs typeface="Calibri" panose="020F0502020204030204" pitchFamily="34" charset="0"/>
                        </a:rPr>
                        <a:t>0,0</a:t>
                      </a:r>
                      <a:endParaRPr lang="cs-CZ" sz="18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6"/>
                  </a:ext>
                </a:extLst>
              </a:tr>
              <a:tr h="238125">
                <a:tc>
                  <a:txBody>
                    <a:bodyPr/>
                    <a:lstStyle/>
                    <a:p>
                      <a:pPr algn="l" fontAlgn="b"/>
                      <a:r>
                        <a:rPr lang="cs-CZ" sz="1800" b="0" i="0" u="none" strike="noStrike" dirty="0">
                          <a:solidFill>
                            <a:srgbClr val="000000"/>
                          </a:solidFill>
                          <a:effectLst/>
                          <a:latin typeface="Calibri" panose="020F0502020204030204" pitchFamily="34" charset="0"/>
                          <a:cs typeface="Calibri" panose="020F0502020204030204" pitchFamily="34" charset="0"/>
                        </a:rPr>
                        <a:t>Celkem</a:t>
                      </a:r>
                    </a:p>
                  </a:txBody>
                  <a:tcPr marL="9525" marR="9525" marT="9525" marB="0" anchor="ctr">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cs-CZ" sz="1800" b="0" i="0" u="none" strike="noStrike" dirty="0">
                          <a:solidFill>
                            <a:srgbClr val="000000"/>
                          </a:solidFill>
                          <a:effectLst/>
                          <a:latin typeface="Calibri" panose="020F0502020204030204" pitchFamily="34" charset="0"/>
                          <a:cs typeface="Calibri" panose="020F0502020204030204" pitchFamily="34" charset="0"/>
                        </a:rPr>
                        <a:t>61</a:t>
                      </a:r>
                    </a:p>
                  </a:txBody>
                  <a:tcPr marL="9525" marR="9525" marT="9525" marB="0" anchor="ctr">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cs-CZ" sz="1800" b="0" i="0" u="none" strike="noStrike" dirty="0">
                          <a:solidFill>
                            <a:srgbClr val="000000"/>
                          </a:solidFill>
                          <a:effectLst/>
                          <a:latin typeface="Calibri" panose="020F0502020204030204" pitchFamily="34" charset="0"/>
                          <a:cs typeface="Calibri" panose="020F0502020204030204" pitchFamily="34" charset="0"/>
                        </a:rPr>
                        <a:t>100,0</a:t>
                      </a:r>
                    </a:p>
                  </a:txBody>
                  <a:tcPr marL="9525" marR="9525" marT="9525" marB="0" anchor="ctr">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7"/>
                  </a:ext>
                </a:extLst>
              </a:tr>
            </a:tbl>
          </a:graphicData>
        </a:graphic>
      </p:graphicFrame>
      <p:pic>
        <p:nvPicPr>
          <p:cNvPr id="7" name="Picture 5"/>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3889" t="4986" r="15811" b="17521"/>
          <a:stretch/>
        </p:blipFill>
        <p:spPr bwMode="auto">
          <a:xfrm>
            <a:off x="3143994" y="3813642"/>
            <a:ext cx="2508921" cy="20742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7"/>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r="6227"/>
          <a:stretch/>
        </p:blipFill>
        <p:spPr bwMode="auto">
          <a:xfrm>
            <a:off x="5952804" y="3665710"/>
            <a:ext cx="3012479" cy="24093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Rectangle 3"/>
          <p:cNvSpPr txBox="1">
            <a:spLocks/>
          </p:cNvSpPr>
          <p:nvPr/>
        </p:nvSpPr>
        <p:spPr>
          <a:xfrm>
            <a:off x="3254747" y="3253281"/>
            <a:ext cx="2304256" cy="536848"/>
          </a:xfrm>
          <a:prstGeom prst="rect">
            <a:avLst/>
          </a:prstGeom>
        </p:spPr>
        <p:txBody>
          <a:bodyPr vert="horz" lIns="0" tIns="0" rIns="0" bIns="0" rtlCol="0" anchor="ctr">
            <a:noAutofit/>
          </a:bodyPr>
          <a:lst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4"/>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a:lstStyle>
          <a:p>
            <a:pPr algn="ctr"/>
            <a:r>
              <a:rPr lang="cs-CZ" altLang="cs-CZ" sz="1800" b="1" kern="0">
                <a:latin typeface="Calibri" panose="020F0502020204030204" pitchFamily="34" charset="0"/>
                <a:cs typeface="Calibri" panose="020F0502020204030204" pitchFamily="34" charset="0"/>
              </a:rPr>
              <a:t>Koláčový graf</a:t>
            </a:r>
            <a:endParaRPr lang="cs-CZ" altLang="cs-CZ" sz="1800" kern="0" dirty="0">
              <a:latin typeface="Calibri" panose="020F0502020204030204" pitchFamily="34" charset="0"/>
              <a:cs typeface="Calibri" panose="020F0502020204030204" pitchFamily="34" charset="0"/>
            </a:endParaRPr>
          </a:p>
        </p:txBody>
      </p:sp>
      <p:sp>
        <p:nvSpPr>
          <p:cNvPr id="10" name="Rectangle 3"/>
          <p:cNvSpPr txBox="1">
            <a:spLocks/>
          </p:cNvSpPr>
          <p:nvPr/>
        </p:nvSpPr>
        <p:spPr bwMode="auto">
          <a:xfrm>
            <a:off x="6567115" y="3253281"/>
            <a:ext cx="2016224" cy="53684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marL="273050" indent="-273050" algn="l" rtl="0" eaLnBrk="1" fontAlgn="base" hangingPunct="1">
              <a:spcBef>
                <a:spcPct val="20000"/>
              </a:spcBef>
              <a:spcAft>
                <a:spcPct val="0"/>
              </a:spcAft>
              <a:buClr>
                <a:schemeClr val="accent1"/>
              </a:buClr>
              <a:buSzPct val="85000"/>
              <a:buFont typeface="Wingdings 2" pitchFamily="18" charset="2"/>
              <a:buChar char=""/>
              <a:defRPr sz="2700" kern="1200">
                <a:solidFill>
                  <a:schemeClr val="tx1"/>
                </a:solidFill>
                <a:latin typeface="+mn-lt"/>
                <a:ea typeface="+mn-ea"/>
                <a:cs typeface="+mn-cs"/>
              </a:defRPr>
            </a:lvl1pPr>
            <a:lvl2pPr marL="547688" indent="-273050" algn="l" rtl="0" eaLnBrk="1" fontAlgn="base" hangingPunct="1">
              <a:spcBef>
                <a:spcPct val="20000"/>
              </a:spcBef>
              <a:spcAft>
                <a:spcPct val="0"/>
              </a:spcAft>
              <a:buClr>
                <a:schemeClr val="accent2"/>
              </a:buClr>
              <a:buSzPct val="70000"/>
              <a:buFont typeface="Wingdings" pitchFamily="2" charset="2"/>
              <a:buChar char=""/>
              <a:defRPr sz="2200" kern="1200">
                <a:solidFill>
                  <a:schemeClr val="tx2"/>
                </a:solidFill>
                <a:latin typeface="+mn-lt"/>
                <a:ea typeface="+mn-ea"/>
                <a:cs typeface="+mn-cs"/>
              </a:defRPr>
            </a:lvl2pPr>
            <a:lvl3pPr marL="822325" indent="-228600" algn="l" rtl="0" eaLnBrk="1" fontAlgn="base" hangingPunct="1">
              <a:spcBef>
                <a:spcPct val="20000"/>
              </a:spcBef>
              <a:spcAft>
                <a:spcPct val="0"/>
              </a:spcAft>
              <a:buClr>
                <a:srgbClr val="8CADAE"/>
              </a:buClr>
              <a:buSzPct val="75000"/>
              <a:buFont typeface="Wingdings 2" pitchFamily="18" charset="2"/>
              <a:buChar char=""/>
              <a:defRPr sz="2000" kern="1200">
                <a:solidFill>
                  <a:schemeClr val="tx1"/>
                </a:solidFill>
                <a:latin typeface="+mn-lt"/>
                <a:ea typeface="+mn-ea"/>
                <a:cs typeface="+mn-cs"/>
              </a:defRPr>
            </a:lvl3pPr>
            <a:lvl4pPr marL="1096963" indent="-228600" algn="l" rtl="0" eaLnBrk="1" fontAlgn="base" hangingPunct="1">
              <a:spcBef>
                <a:spcPct val="20000"/>
              </a:spcBef>
              <a:spcAft>
                <a:spcPct val="0"/>
              </a:spcAft>
              <a:buClr>
                <a:srgbClr val="8C7B70"/>
              </a:buClr>
              <a:buSzPct val="70000"/>
              <a:buFont typeface="Wingdings" pitchFamily="2" charset="2"/>
              <a:buChar char=""/>
              <a:defRPr sz="2000" kern="1200">
                <a:solidFill>
                  <a:schemeClr val="tx2"/>
                </a:solidFill>
                <a:latin typeface="+mn-lt"/>
                <a:ea typeface="+mn-ea"/>
                <a:cs typeface="+mn-cs"/>
              </a:defRPr>
            </a:lvl4pPr>
            <a:lvl5pPr marL="1371600" indent="-228600" algn="l" rtl="0" eaLnBrk="1" fontAlgn="base" hangingPunct="1">
              <a:spcBef>
                <a:spcPct val="20000"/>
              </a:spcBef>
              <a:spcAft>
                <a:spcPct val="0"/>
              </a:spcAft>
              <a:buClr>
                <a:srgbClr val="8FB08C"/>
              </a:buClr>
              <a:buChar char="•"/>
              <a:defRPr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a:lstStyle>
          <a:p>
            <a:pPr marL="0" indent="0" algn="ctr">
              <a:buNone/>
            </a:pPr>
            <a:r>
              <a:rPr lang="cs-CZ" altLang="cs-CZ" sz="1800" b="1" dirty="0">
                <a:latin typeface="Calibri" panose="020F0502020204030204" pitchFamily="34" charset="0"/>
                <a:cs typeface="Calibri" panose="020F0502020204030204" pitchFamily="34" charset="0"/>
              </a:rPr>
              <a:t>Sloupcový graf</a:t>
            </a:r>
            <a:endParaRPr lang="cs-CZ" altLang="cs-CZ" sz="1800" dirty="0">
              <a:latin typeface="Calibri" panose="020F0502020204030204" pitchFamily="34" charset="0"/>
              <a:cs typeface="Calibri" panose="020F0502020204030204" pitchFamily="34" charset="0"/>
            </a:endParaRPr>
          </a:p>
        </p:txBody>
      </p:sp>
      <p:sp>
        <p:nvSpPr>
          <p:cNvPr id="11" name="Rectangle 3"/>
          <p:cNvSpPr txBox="1">
            <a:spLocks/>
          </p:cNvSpPr>
          <p:nvPr/>
        </p:nvSpPr>
        <p:spPr bwMode="auto">
          <a:xfrm>
            <a:off x="302420" y="3253281"/>
            <a:ext cx="2196455" cy="53684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marL="273050" indent="-273050" algn="l" rtl="0" eaLnBrk="1" fontAlgn="base" hangingPunct="1">
              <a:spcBef>
                <a:spcPct val="20000"/>
              </a:spcBef>
              <a:spcAft>
                <a:spcPct val="0"/>
              </a:spcAft>
              <a:buClr>
                <a:schemeClr val="accent1"/>
              </a:buClr>
              <a:buSzPct val="85000"/>
              <a:buFont typeface="Wingdings 2" pitchFamily="18" charset="2"/>
              <a:buChar char=""/>
              <a:defRPr sz="2700" kern="1200">
                <a:solidFill>
                  <a:schemeClr val="tx1"/>
                </a:solidFill>
                <a:latin typeface="+mn-lt"/>
                <a:ea typeface="+mn-ea"/>
                <a:cs typeface="+mn-cs"/>
              </a:defRPr>
            </a:lvl1pPr>
            <a:lvl2pPr marL="547688" indent="-273050" algn="l" rtl="0" eaLnBrk="1" fontAlgn="base" hangingPunct="1">
              <a:spcBef>
                <a:spcPct val="20000"/>
              </a:spcBef>
              <a:spcAft>
                <a:spcPct val="0"/>
              </a:spcAft>
              <a:buClr>
                <a:schemeClr val="accent2"/>
              </a:buClr>
              <a:buSzPct val="70000"/>
              <a:buFont typeface="Wingdings" pitchFamily="2" charset="2"/>
              <a:buChar char=""/>
              <a:defRPr sz="2200" kern="1200">
                <a:solidFill>
                  <a:schemeClr val="tx2"/>
                </a:solidFill>
                <a:latin typeface="+mn-lt"/>
                <a:ea typeface="+mn-ea"/>
                <a:cs typeface="+mn-cs"/>
              </a:defRPr>
            </a:lvl2pPr>
            <a:lvl3pPr marL="822325" indent="-228600" algn="l" rtl="0" eaLnBrk="1" fontAlgn="base" hangingPunct="1">
              <a:spcBef>
                <a:spcPct val="20000"/>
              </a:spcBef>
              <a:spcAft>
                <a:spcPct val="0"/>
              </a:spcAft>
              <a:buClr>
                <a:srgbClr val="8CADAE"/>
              </a:buClr>
              <a:buSzPct val="75000"/>
              <a:buFont typeface="Wingdings 2" pitchFamily="18" charset="2"/>
              <a:buChar char=""/>
              <a:defRPr sz="2000" kern="1200">
                <a:solidFill>
                  <a:schemeClr val="tx1"/>
                </a:solidFill>
                <a:latin typeface="+mn-lt"/>
                <a:ea typeface="+mn-ea"/>
                <a:cs typeface="+mn-cs"/>
              </a:defRPr>
            </a:lvl3pPr>
            <a:lvl4pPr marL="1096963" indent="-228600" algn="l" rtl="0" eaLnBrk="1" fontAlgn="base" hangingPunct="1">
              <a:spcBef>
                <a:spcPct val="20000"/>
              </a:spcBef>
              <a:spcAft>
                <a:spcPct val="0"/>
              </a:spcAft>
              <a:buClr>
                <a:srgbClr val="8C7B70"/>
              </a:buClr>
              <a:buSzPct val="70000"/>
              <a:buFont typeface="Wingdings" pitchFamily="2" charset="2"/>
              <a:buChar char=""/>
              <a:defRPr sz="2000" kern="1200">
                <a:solidFill>
                  <a:schemeClr val="tx2"/>
                </a:solidFill>
                <a:latin typeface="+mn-lt"/>
                <a:ea typeface="+mn-ea"/>
                <a:cs typeface="+mn-cs"/>
              </a:defRPr>
            </a:lvl4pPr>
            <a:lvl5pPr marL="1371600" indent="-228600" algn="l" rtl="0" eaLnBrk="1" fontAlgn="base" hangingPunct="1">
              <a:spcBef>
                <a:spcPct val="20000"/>
              </a:spcBef>
              <a:spcAft>
                <a:spcPct val="0"/>
              </a:spcAft>
              <a:buClr>
                <a:srgbClr val="8FB08C"/>
              </a:buClr>
              <a:buChar char="•"/>
              <a:defRPr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a:lstStyle>
          <a:p>
            <a:pPr marL="0" indent="0" algn="ctr">
              <a:buNone/>
            </a:pPr>
            <a:r>
              <a:rPr lang="cs-CZ" altLang="cs-CZ" sz="1800" b="1" dirty="0">
                <a:latin typeface="Calibri" panose="020F0502020204030204" pitchFamily="34" charset="0"/>
                <a:cs typeface="Calibri" panose="020F0502020204030204" pitchFamily="34" charset="0"/>
              </a:rPr>
              <a:t>Frekvenční tabulka</a:t>
            </a:r>
            <a:endParaRPr lang="cs-CZ" altLang="cs-CZ" sz="1800" dirty="0">
              <a:latin typeface="Calibri" panose="020F0502020204030204" pitchFamily="34" charset="0"/>
              <a:cs typeface="Calibri" panose="020F0502020204030204" pitchFamily="34" charset="0"/>
            </a:endParaRPr>
          </a:p>
        </p:txBody>
      </p:sp>
      <p:sp>
        <p:nvSpPr>
          <p:cNvPr id="12" name="Obdélník 11"/>
          <p:cNvSpPr/>
          <p:nvPr/>
        </p:nvSpPr>
        <p:spPr>
          <a:xfrm>
            <a:off x="577516" y="2852453"/>
            <a:ext cx="7767587" cy="461665"/>
          </a:xfrm>
          <a:prstGeom prst="rect">
            <a:avLst/>
          </a:prstGeom>
        </p:spPr>
        <p:txBody>
          <a:bodyPr wrap="square">
            <a:spAutoFit/>
          </a:bodyPr>
          <a:lstStyle/>
          <a:p>
            <a:pPr algn="ctr" fontAlgn="b"/>
            <a:r>
              <a:rPr lang="pl-PL" b="1" i="1" dirty="0">
                <a:latin typeface="Calibri" panose="020F0502020204030204" pitchFamily="34" charset="0"/>
                <a:cs typeface="Calibri" panose="020F0502020204030204" pitchFamily="34" charset="0"/>
              </a:rPr>
              <a:t>Příklad: Známka z biostatistiky (podzim 2014)</a:t>
            </a:r>
            <a:endParaRPr lang="pl-PL" b="1" i="1" dirty="0">
              <a:solidFill>
                <a:srgbClr val="0000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007740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Institut biostatistiky a analýz LF – Výuka – Biostatistika</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
        <p:nvSpPr>
          <p:cNvPr id="4" name="Nadpis 3"/>
          <p:cNvSpPr>
            <a:spLocks noGrp="1"/>
          </p:cNvSpPr>
          <p:nvPr>
            <p:ph type="title"/>
          </p:nvPr>
        </p:nvSpPr>
        <p:spPr/>
        <p:txBody>
          <a:bodyPr/>
          <a:lstStyle/>
          <a:p>
            <a:r>
              <a:rPr lang="cs-CZ" dirty="0"/>
              <a:t>Kontingenční tabulka – vztah kategoriálních proměnných</a:t>
            </a:r>
          </a:p>
        </p:txBody>
      </p:sp>
      <p:sp>
        <p:nvSpPr>
          <p:cNvPr id="5" name="Zástupný symbol pro obsah 4"/>
          <p:cNvSpPr>
            <a:spLocks noGrp="1"/>
          </p:cNvSpPr>
          <p:nvPr>
            <p:ph idx="1"/>
          </p:nvPr>
        </p:nvSpPr>
        <p:spPr/>
        <p:txBody>
          <a:bodyPr/>
          <a:lstStyle/>
          <a:p>
            <a:pPr marL="341313" indent="-341313">
              <a:lnSpc>
                <a:spcPct val="100000"/>
              </a:lnSpc>
            </a:pPr>
            <a:endParaRPr lang="cs-CZ" altLang="cs-CZ" sz="2400" dirty="0">
              <a:latin typeface="Calibri" panose="020F0502020204030204" pitchFamily="34" charset="0"/>
              <a:cs typeface="Calibri" panose="020F0502020204030204" pitchFamily="34" charset="0"/>
            </a:endParaRPr>
          </a:p>
          <a:p>
            <a:pPr marL="341313" indent="-341313">
              <a:lnSpc>
                <a:spcPct val="100000"/>
              </a:lnSpc>
            </a:pPr>
            <a:r>
              <a:rPr lang="cs-CZ" altLang="cs-CZ" sz="2400" dirty="0">
                <a:latin typeface="Calibri" panose="020F0502020204030204" pitchFamily="34" charset="0"/>
                <a:cs typeface="Calibri" panose="020F0502020204030204" pitchFamily="34" charset="0"/>
              </a:rPr>
              <a:t>Řádky (r) hodnotami (kategoriemi) první proměnné, sloupce (c) hodnotami druhé proměnné. </a:t>
            </a:r>
          </a:p>
          <a:p>
            <a:pPr marL="341313" indent="-341313">
              <a:lnSpc>
                <a:spcPct val="100000"/>
              </a:lnSpc>
            </a:pPr>
            <a:r>
              <a:rPr lang="cs-CZ" altLang="cs-CZ" sz="2400" dirty="0">
                <a:latin typeface="Calibri" panose="020F0502020204030204" pitchFamily="34" charset="0"/>
                <a:cs typeface="Calibri" panose="020F0502020204030204" pitchFamily="34" charset="0"/>
              </a:rPr>
              <a:t>V buňkách tabulky jsou uvedeny počty případů s hodnotou první proměnné odpovídající příslušnému řádku a druhé proměnné s hodnotou odpovídající příslušnému sloupci. </a:t>
            </a:r>
          </a:p>
        </p:txBody>
      </p:sp>
      <p:graphicFrame>
        <p:nvGraphicFramePr>
          <p:cNvPr id="19" name="Tabulka 18"/>
          <p:cNvGraphicFramePr>
            <a:graphicFrameLocks noGrp="1"/>
          </p:cNvGraphicFramePr>
          <p:nvPr>
            <p:extLst>
              <p:ext uri="{D42A27DB-BD31-4B8C-83A1-F6EECF244321}">
                <p14:modId xmlns:p14="http://schemas.microsoft.com/office/powerpoint/2010/main" val="189842847"/>
              </p:ext>
            </p:extLst>
          </p:nvPr>
        </p:nvGraphicFramePr>
        <p:xfrm>
          <a:off x="1387004" y="4247040"/>
          <a:ext cx="4802039" cy="1584960"/>
        </p:xfrm>
        <a:graphic>
          <a:graphicData uri="http://schemas.openxmlformats.org/drawingml/2006/table">
            <a:tbl>
              <a:tblPr firstRow="1" bandRow="1">
                <a:tableStyleId>{5C22544A-7EE6-4342-B048-85BDC9FD1C3A}</a:tableStyleId>
              </a:tblPr>
              <a:tblGrid>
                <a:gridCol w="951935">
                  <a:extLst>
                    <a:ext uri="{9D8B030D-6E8A-4147-A177-3AD203B41FA5}">
                      <a16:colId xmlns:a16="http://schemas.microsoft.com/office/drawing/2014/main" val="20000"/>
                    </a:ext>
                  </a:extLst>
                </a:gridCol>
                <a:gridCol w="1193533">
                  <a:extLst>
                    <a:ext uri="{9D8B030D-6E8A-4147-A177-3AD203B41FA5}">
                      <a16:colId xmlns:a16="http://schemas.microsoft.com/office/drawing/2014/main" val="20001"/>
                    </a:ext>
                  </a:extLst>
                </a:gridCol>
                <a:gridCol w="1135781">
                  <a:extLst>
                    <a:ext uri="{9D8B030D-6E8A-4147-A177-3AD203B41FA5}">
                      <a16:colId xmlns:a16="http://schemas.microsoft.com/office/drawing/2014/main" val="20002"/>
                    </a:ext>
                  </a:extLst>
                </a:gridCol>
                <a:gridCol w="1520790">
                  <a:extLst>
                    <a:ext uri="{9D8B030D-6E8A-4147-A177-3AD203B41FA5}">
                      <a16:colId xmlns:a16="http://schemas.microsoft.com/office/drawing/2014/main" val="20003"/>
                    </a:ext>
                  </a:extLst>
                </a:gridCol>
              </a:tblGrid>
              <a:tr h="273630">
                <a:tc>
                  <a:txBody>
                    <a:bodyPr/>
                    <a:lstStyle/>
                    <a:p>
                      <a:endParaRPr lang="cs-CZ" sz="2000" dirty="0">
                        <a:solidFill>
                          <a:schemeClr val="tx1"/>
                        </a:solidFill>
                        <a:latin typeface="Calibri" panose="020F0502020204030204" pitchFamily="34" charset="0"/>
                        <a:cs typeface="Calibri" panose="020F0502020204030204" pitchFamily="34" charset="0"/>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cs-CZ" sz="2000" dirty="0">
                          <a:solidFill>
                            <a:schemeClr val="tx1"/>
                          </a:solidFill>
                          <a:latin typeface="Calibri" panose="020F0502020204030204" pitchFamily="34" charset="0"/>
                          <a:cs typeface="Calibri" panose="020F0502020204030204" pitchFamily="34" charset="0"/>
                        </a:rPr>
                        <a:t>Nemocný</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cs-CZ" sz="2000" dirty="0">
                          <a:solidFill>
                            <a:schemeClr val="tx1"/>
                          </a:solidFill>
                          <a:latin typeface="Calibri" panose="020F0502020204030204" pitchFamily="34" charset="0"/>
                          <a:cs typeface="Calibri" panose="020F0502020204030204" pitchFamily="34" charset="0"/>
                        </a:rPr>
                        <a:t>Zdravý</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cs-CZ" sz="2000" dirty="0">
                          <a:solidFill>
                            <a:schemeClr val="tx1"/>
                          </a:solidFill>
                          <a:latin typeface="Calibri" panose="020F0502020204030204" pitchFamily="34" charset="0"/>
                          <a:cs typeface="Calibri" panose="020F0502020204030204" pitchFamily="34" charset="0"/>
                        </a:rPr>
                        <a:t>Celkem</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0"/>
                  </a:ext>
                </a:extLst>
              </a:tr>
              <a:tr h="273630">
                <a:tc>
                  <a:txBody>
                    <a:bodyPr/>
                    <a:lstStyle/>
                    <a:p>
                      <a:r>
                        <a:rPr lang="cs-CZ" sz="2000" dirty="0">
                          <a:latin typeface="Calibri" panose="020F0502020204030204" pitchFamily="34" charset="0"/>
                          <a:cs typeface="Calibri" panose="020F0502020204030204" pitchFamily="34" charset="0"/>
                        </a:rPr>
                        <a:t>Muž</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algn="ctr"/>
                      <a:r>
                        <a:rPr lang="cs-CZ" sz="2000" dirty="0">
                          <a:latin typeface="Calibri" panose="020F0502020204030204" pitchFamily="34" charset="0"/>
                          <a:cs typeface="Calibri" panose="020F0502020204030204" pitchFamily="34" charset="0"/>
                        </a:rPr>
                        <a:t>45</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tc>
                  <a:txBody>
                    <a:bodyPr/>
                    <a:lstStyle/>
                    <a:p>
                      <a:pPr algn="ctr"/>
                      <a:r>
                        <a:rPr lang="cs-CZ" sz="2000" dirty="0">
                          <a:latin typeface="Calibri" panose="020F0502020204030204" pitchFamily="34" charset="0"/>
                          <a:cs typeface="Calibri" panose="020F0502020204030204" pitchFamily="34" charset="0"/>
                        </a:rPr>
                        <a:t>11</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algn="ctr"/>
                      <a:r>
                        <a:rPr lang="cs-CZ" sz="2000" dirty="0">
                          <a:latin typeface="Calibri" panose="020F0502020204030204" pitchFamily="34" charset="0"/>
                          <a:cs typeface="Calibri" panose="020F0502020204030204" pitchFamily="34" charset="0"/>
                        </a:rPr>
                        <a:t>56</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10001"/>
                  </a:ext>
                </a:extLst>
              </a:tr>
              <a:tr h="273630">
                <a:tc>
                  <a:txBody>
                    <a:bodyPr/>
                    <a:lstStyle/>
                    <a:p>
                      <a:r>
                        <a:rPr lang="cs-CZ" sz="2000" dirty="0">
                          <a:latin typeface="Calibri" panose="020F0502020204030204" pitchFamily="34" charset="0"/>
                          <a:cs typeface="Calibri" panose="020F0502020204030204" pitchFamily="34" charset="0"/>
                        </a:rPr>
                        <a:t>Žena</a:t>
                      </a: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ctr"/>
                      <a:r>
                        <a:rPr lang="cs-CZ" sz="2000" dirty="0">
                          <a:latin typeface="Calibri" panose="020F0502020204030204" pitchFamily="34" charset="0"/>
                          <a:cs typeface="Calibri" panose="020F0502020204030204" pitchFamily="34" charset="0"/>
                        </a:rPr>
                        <a:t>25</a:t>
                      </a: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c>
                  <a:txBody>
                    <a:bodyPr/>
                    <a:lstStyle/>
                    <a:p>
                      <a:pPr algn="ctr"/>
                      <a:r>
                        <a:rPr lang="cs-CZ" sz="2000" dirty="0">
                          <a:latin typeface="Calibri" panose="020F0502020204030204" pitchFamily="34" charset="0"/>
                          <a:cs typeface="Calibri" panose="020F0502020204030204" pitchFamily="34" charset="0"/>
                        </a:rPr>
                        <a:t>6</a:t>
                      </a: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ctr"/>
                      <a:r>
                        <a:rPr lang="cs-CZ" sz="2000" dirty="0">
                          <a:latin typeface="Calibri" panose="020F0502020204030204" pitchFamily="34" charset="0"/>
                          <a:cs typeface="Calibri" panose="020F0502020204030204" pitchFamily="34" charset="0"/>
                        </a:rPr>
                        <a:t>31</a:t>
                      </a: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273630">
                <a:tc>
                  <a:txBody>
                    <a:bodyPr/>
                    <a:lstStyle/>
                    <a:p>
                      <a:r>
                        <a:rPr lang="cs-CZ" sz="2000" dirty="0">
                          <a:latin typeface="Calibri" panose="020F0502020204030204" pitchFamily="34" charset="0"/>
                          <a:cs typeface="Calibri" panose="020F0502020204030204" pitchFamily="34" charset="0"/>
                        </a:rPr>
                        <a:t>Celkem</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cs-CZ" sz="2000" dirty="0">
                          <a:latin typeface="Calibri" panose="020F0502020204030204" pitchFamily="34" charset="0"/>
                          <a:cs typeface="Calibri" panose="020F0502020204030204" pitchFamily="34" charset="0"/>
                        </a:rPr>
                        <a:t>70</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cs-CZ" sz="2000" dirty="0">
                          <a:latin typeface="Calibri" panose="020F0502020204030204" pitchFamily="34" charset="0"/>
                          <a:cs typeface="Calibri" panose="020F0502020204030204" pitchFamily="34" charset="0"/>
                        </a:rPr>
                        <a:t>17</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cs-CZ" sz="2000" dirty="0">
                          <a:latin typeface="Calibri" panose="020F0502020204030204" pitchFamily="34" charset="0"/>
                          <a:cs typeface="Calibri" panose="020F0502020204030204" pitchFamily="34" charset="0"/>
                        </a:rPr>
                        <a:t>87</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0574269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Institut biostatistiky a analýz LF – Výuka – Biostatistika</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p:cNvSpPr>
            <a:spLocks noGrp="1"/>
          </p:cNvSpPr>
          <p:nvPr>
            <p:ph type="title"/>
          </p:nvPr>
        </p:nvSpPr>
        <p:spPr/>
        <p:txBody>
          <a:bodyPr/>
          <a:lstStyle/>
          <a:p>
            <a:r>
              <a:rPr lang="cs-CZ" dirty="0"/>
              <a:t>Typy proměnných</a:t>
            </a:r>
          </a:p>
        </p:txBody>
      </p:sp>
      <p:sp>
        <p:nvSpPr>
          <p:cNvPr id="5" name="Zástupný symbol pro obsah 4"/>
          <p:cNvSpPr>
            <a:spLocks noGrp="1"/>
          </p:cNvSpPr>
          <p:nvPr>
            <p:ph idx="1"/>
          </p:nvPr>
        </p:nvSpPr>
        <p:spPr/>
        <p:txBody>
          <a:bodyPr/>
          <a:lstStyle/>
          <a:p>
            <a:pPr marL="341313" indent="-341313">
              <a:lnSpc>
                <a:spcPct val="110000"/>
              </a:lnSpc>
            </a:pPr>
            <a:r>
              <a:rPr lang="cs-CZ" altLang="cs-CZ" sz="2400" b="1" dirty="0">
                <a:latin typeface="Calibri" panose="020F0502020204030204" pitchFamily="34" charset="0"/>
                <a:cs typeface="Calibri" panose="020F0502020204030204" pitchFamily="34" charset="0"/>
              </a:rPr>
              <a:t>Kvalitativní (kategoriální) proměnná</a:t>
            </a:r>
          </a:p>
          <a:p>
            <a:pPr marL="0" indent="0" defTabSz="355600">
              <a:lnSpc>
                <a:spcPct val="110000"/>
              </a:lnSpc>
              <a:buNone/>
            </a:pPr>
            <a:r>
              <a:rPr lang="cs-CZ" altLang="cs-CZ" sz="2400" dirty="0">
                <a:latin typeface="Calibri" panose="020F0502020204030204" pitchFamily="34" charset="0"/>
                <a:cs typeface="Calibri" panose="020F0502020204030204" pitchFamily="34" charset="0"/>
              </a:rPr>
              <a:t>	lze ji řadit do kategorií, ale nelze ji kvantifikovat</a:t>
            </a:r>
          </a:p>
          <a:p>
            <a:pPr marL="0" indent="0" defTabSz="355600">
              <a:lnSpc>
                <a:spcPct val="110000"/>
              </a:lnSpc>
              <a:buNone/>
            </a:pPr>
            <a:r>
              <a:rPr lang="cs-CZ" altLang="cs-CZ" sz="2400" dirty="0">
                <a:latin typeface="Calibri" panose="020F0502020204030204" pitchFamily="34" charset="0"/>
                <a:cs typeface="Calibri" panose="020F0502020204030204" pitchFamily="34" charset="0"/>
              </a:rPr>
              <a:t>	</a:t>
            </a:r>
            <a:r>
              <a:rPr lang="cs-CZ" altLang="cs-CZ" sz="2400" i="1" dirty="0">
                <a:latin typeface="Calibri" panose="020F0502020204030204" pitchFamily="34" charset="0"/>
                <a:cs typeface="Calibri" panose="020F0502020204030204" pitchFamily="34" charset="0"/>
              </a:rPr>
              <a:t>Příklad: </a:t>
            </a:r>
            <a:r>
              <a:rPr lang="cs-CZ" altLang="cs-CZ" sz="2400" i="1" dirty="0">
                <a:solidFill>
                  <a:schemeClr val="tx2"/>
                </a:solidFill>
                <a:latin typeface="Calibri" panose="020F0502020204030204" pitchFamily="34" charset="0"/>
                <a:cs typeface="Calibri" panose="020F0502020204030204" pitchFamily="34" charset="0"/>
              </a:rPr>
              <a:t>pohlaví, HIV status, barva vlasů …</a:t>
            </a:r>
          </a:p>
          <a:p>
            <a:pPr marL="341313" indent="-341313" defTabSz="355600">
              <a:lnSpc>
                <a:spcPct val="110000"/>
              </a:lnSpc>
            </a:pPr>
            <a:endParaRPr lang="cs-CZ" altLang="cs-CZ" sz="2400" dirty="0">
              <a:latin typeface="Calibri" panose="020F0502020204030204" pitchFamily="34" charset="0"/>
              <a:cs typeface="Calibri" panose="020F0502020204030204" pitchFamily="34" charset="0"/>
            </a:endParaRPr>
          </a:p>
          <a:p>
            <a:pPr marL="341313" indent="-341313" defTabSz="355600">
              <a:lnSpc>
                <a:spcPct val="110000"/>
              </a:lnSpc>
            </a:pPr>
            <a:r>
              <a:rPr lang="cs-CZ" altLang="cs-CZ" sz="2400" b="1" dirty="0">
                <a:latin typeface="Calibri" panose="020F0502020204030204" pitchFamily="34" charset="0"/>
                <a:cs typeface="Calibri" panose="020F0502020204030204" pitchFamily="34" charset="0"/>
              </a:rPr>
              <a:t>Kvantitativní (numerická) proměnná</a:t>
            </a:r>
          </a:p>
          <a:p>
            <a:pPr marL="0" indent="0" defTabSz="355600">
              <a:lnSpc>
                <a:spcPct val="110000"/>
              </a:lnSpc>
              <a:buNone/>
            </a:pPr>
            <a:r>
              <a:rPr lang="cs-CZ" altLang="cs-CZ" sz="2400" dirty="0">
                <a:latin typeface="Calibri" panose="020F0502020204030204" pitchFamily="34" charset="0"/>
                <a:cs typeface="Calibri" panose="020F0502020204030204" pitchFamily="34" charset="0"/>
              </a:rPr>
              <a:t>	můžeme ji přiřadit číselnou hodnotu</a:t>
            </a:r>
          </a:p>
          <a:p>
            <a:pPr marL="0" indent="0" defTabSz="355600">
              <a:lnSpc>
                <a:spcPct val="110000"/>
              </a:lnSpc>
              <a:buNone/>
            </a:pPr>
            <a:r>
              <a:rPr lang="cs-CZ" altLang="cs-CZ" sz="2400" dirty="0">
                <a:latin typeface="Calibri" panose="020F0502020204030204" pitchFamily="34" charset="0"/>
                <a:cs typeface="Calibri" panose="020F0502020204030204" pitchFamily="34" charset="0"/>
              </a:rPr>
              <a:t>	</a:t>
            </a:r>
            <a:r>
              <a:rPr lang="cs-CZ" altLang="cs-CZ" sz="2400" i="1" dirty="0">
                <a:latin typeface="Calibri" panose="020F0502020204030204" pitchFamily="34" charset="0"/>
                <a:cs typeface="Calibri" panose="020F0502020204030204" pitchFamily="34" charset="0"/>
              </a:rPr>
              <a:t>Příklad:</a:t>
            </a:r>
            <a:r>
              <a:rPr lang="cs-CZ" altLang="cs-CZ" sz="2400" i="1" dirty="0">
                <a:solidFill>
                  <a:srgbClr val="0070C0"/>
                </a:solidFill>
                <a:latin typeface="Calibri" panose="020F0502020204030204" pitchFamily="34" charset="0"/>
                <a:cs typeface="Calibri" panose="020F0502020204030204" pitchFamily="34" charset="0"/>
              </a:rPr>
              <a:t> </a:t>
            </a:r>
            <a:r>
              <a:rPr lang="cs-CZ" altLang="cs-CZ" sz="2400" i="1" dirty="0">
                <a:solidFill>
                  <a:schemeClr val="tx2"/>
                </a:solidFill>
                <a:latin typeface="Calibri" panose="020F0502020204030204" pitchFamily="34" charset="0"/>
                <a:cs typeface="Calibri" panose="020F0502020204030204" pitchFamily="34" charset="0"/>
              </a:rPr>
              <a:t>výška, hmotnost, teplota, počet hospitalizací …</a:t>
            </a:r>
          </a:p>
        </p:txBody>
      </p:sp>
    </p:spTree>
    <p:extLst>
      <p:ext uri="{BB962C8B-B14F-4D97-AF65-F5344CB8AC3E}">
        <p14:creationId xmlns:p14="http://schemas.microsoft.com/office/powerpoint/2010/main" val="30261259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Institut biostatistiky a analýz LF – Výuka – Biostatistika</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
        <p:nvSpPr>
          <p:cNvPr id="4" name="Nadpis 3"/>
          <p:cNvSpPr>
            <a:spLocks noGrp="1"/>
          </p:cNvSpPr>
          <p:nvPr>
            <p:ph type="title"/>
          </p:nvPr>
        </p:nvSpPr>
        <p:spPr/>
        <p:txBody>
          <a:bodyPr/>
          <a:lstStyle/>
          <a:p>
            <a:r>
              <a:rPr lang="cs-CZ" dirty="0"/>
              <a:t>Analýza kontingenčních tabulek</a:t>
            </a:r>
          </a:p>
        </p:txBody>
      </p:sp>
      <p:sp>
        <p:nvSpPr>
          <p:cNvPr id="5" name="Zástupný symbol pro obsah 4"/>
          <p:cNvSpPr>
            <a:spLocks noGrp="1"/>
          </p:cNvSpPr>
          <p:nvPr>
            <p:ph idx="1"/>
          </p:nvPr>
        </p:nvSpPr>
        <p:spPr/>
        <p:txBody>
          <a:bodyPr/>
          <a:lstStyle/>
          <a:p>
            <a:pPr marL="355600" indent="-355600">
              <a:lnSpc>
                <a:spcPct val="100000"/>
              </a:lnSpc>
            </a:pPr>
            <a:r>
              <a:rPr lang="cs-CZ" sz="2400" dirty="0">
                <a:latin typeface="Calibri" panose="020F0502020204030204" pitchFamily="34" charset="0"/>
                <a:cs typeface="Calibri" panose="020F0502020204030204" pitchFamily="34" charset="0"/>
              </a:rPr>
              <a:t>Analýza kontingenčních tabulek umožňuje analyzovat </a:t>
            </a:r>
            <a:r>
              <a:rPr lang="cs-CZ" sz="2400" b="1" dirty="0">
                <a:solidFill>
                  <a:srgbClr val="FF0000"/>
                </a:solidFill>
                <a:latin typeface="Calibri" panose="020F0502020204030204" pitchFamily="34" charset="0"/>
                <a:cs typeface="Calibri" panose="020F0502020204030204" pitchFamily="34" charset="0"/>
              </a:rPr>
              <a:t>vazbu mezi dvěma kategoriálními proměnnými</a:t>
            </a:r>
            <a:r>
              <a:rPr lang="cs-CZ" sz="2400" dirty="0">
                <a:latin typeface="Calibri" panose="020F0502020204030204" pitchFamily="34" charset="0"/>
                <a:cs typeface="Calibri" panose="020F0502020204030204" pitchFamily="34" charset="0"/>
              </a:rPr>
              <a:t> (pomocí chí-kvadrát testu, tj. srovnáním pozorovaných a očekávaných četností)</a:t>
            </a:r>
          </a:p>
          <a:p>
            <a:pPr marL="355600" indent="-355600">
              <a:lnSpc>
                <a:spcPct val="100000"/>
              </a:lnSpc>
            </a:pPr>
            <a:r>
              <a:rPr lang="cs-CZ" sz="2400" dirty="0">
                <a:latin typeface="Calibri" panose="020F0502020204030204" pitchFamily="34" charset="0"/>
                <a:cs typeface="Calibri" panose="020F0502020204030204" pitchFamily="34" charset="0"/>
              </a:rPr>
              <a:t>Umožňuje testovat:</a:t>
            </a:r>
          </a:p>
          <a:p>
            <a:pPr marL="0" indent="0" defTabSz="355600">
              <a:lnSpc>
                <a:spcPct val="100000"/>
              </a:lnSpc>
              <a:buNone/>
            </a:pPr>
            <a:r>
              <a:rPr lang="cs-CZ" sz="2400" dirty="0">
                <a:latin typeface="Calibri" panose="020F0502020204030204" pitchFamily="34" charset="0"/>
                <a:cs typeface="Calibri" panose="020F0502020204030204" pitchFamily="34" charset="0"/>
              </a:rPr>
              <a:t>	</a:t>
            </a:r>
            <a:r>
              <a:rPr lang="cs-CZ" sz="2400" b="1" dirty="0">
                <a:latin typeface="Calibri" panose="020F0502020204030204" pitchFamily="34" charset="0"/>
                <a:cs typeface="Calibri" panose="020F0502020204030204" pitchFamily="34" charset="0"/>
              </a:rPr>
              <a:t>Hypotézu o nezávislosti:</a:t>
            </a:r>
          </a:p>
          <a:p>
            <a:pPr marL="0" indent="0" defTabSz="355600">
              <a:lnSpc>
                <a:spcPct val="100000"/>
              </a:lnSpc>
              <a:buNone/>
            </a:pPr>
            <a:r>
              <a:rPr lang="cs-CZ" sz="2400" dirty="0">
                <a:latin typeface="Calibri" panose="020F0502020204030204" pitchFamily="34" charset="0"/>
                <a:cs typeface="Calibri" panose="020F0502020204030204" pitchFamily="34" charset="0"/>
              </a:rPr>
              <a:t>		H</a:t>
            </a:r>
            <a:r>
              <a:rPr lang="cs-CZ" sz="2400" baseline="-25000" dirty="0">
                <a:latin typeface="Calibri" panose="020F0502020204030204" pitchFamily="34" charset="0"/>
                <a:cs typeface="Calibri" panose="020F0502020204030204" pitchFamily="34" charset="0"/>
              </a:rPr>
              <a:t>0</a:t>
            </a:r>
            <a:r>
              <a:rPr lang="cs-CZ" sz="2400" dirty="0">
                <a:latin typeface="Calibri" panose="020F0502020204030204" pitchFamily="34" charset="0"/>
                <a:cs typeface="Calibri" panose="020F0502020204030204" pitchFamily="34" charset="0"/>
              </a:rPr>
              <a:t>: Proměnné jsou nezávislé; H</a:t>
            </a:r>
            <a:r>
              <a:rPr lang="cs-CZ" sz="2400" baseline="-25000" dirty="0">
                <a:latin typeface="Calibri" panose="020F0502020204030204" pitchFamily="34" charset="0"/>
                <a:cs typeface="Calibri" panose="020F0502020204030204" pitchFamily="34" charset="0"/>
              </a:rPr>
              <a:t>A</a:t>
            </a:r>
            <a:r>
              <a:rPr lang="cs-CZ" sz="2400" dirty="0">
                <a:latin typeface="Calibri" panose="020F0502020204030204" pitchFamily="34" charset="0"/>
                <a:cs typeface="Calibri" panose="020F0502020204030204" pitchFamily="34" charset="0"/>
              </a:rPr>
              <a:t>: Proměnné jsou závislé.</a:t>
            </a:r>
          </a:p>
          <a:p>
            <a:pPr marL="0" indent="0" defTabSz="355600">
              <a:lnSpc>
                <a:spcPct val="100000"/>
              </a:lnSpc>
              <a:buNone/>
            </a:pPr>
            <a:r>
              <a:rPr lang="cs-CZ" sz="2400" dirty="0">
                <a:latin typeface="Calibri" panose="020F0502020204030204" pitchFamily="34" charset="0"/>
                <a:cs typeface="Calibri" panose="020F0502020204030204" pitchFamily="34" charset="0"/>
              </a:rPr>
              <a:t>	</a:t>
            </a:r>
            <a:r>
              <a:rPr lang="cs-CZ" sz="2400" b="1" dirty="0">
                <a:latin typeface="Calibri" panose="020F0502020204030204" pitchFamily="34" charset="0"/>
                <a:cs typeface="Calibri" panose="020F0502020204030204" pitchFamily="34" charset="0"/>
              </a:rPr>
              <a:t>Hypotézu o shodě struktury:</a:t>
            </a:r>
          </a:p>
          <a:p>
            <a:pPr marL="0" indent="0" defTabSz="355600">
              <a:lnSpc>
                <a:spcPct val="100000"/>
              </a:lnSpc>
              <a:buNone/>
            </a:pPr>
            <a:r>
              <a:rPr lang="cs-CZ" sz="2400" dirty="0">
                <a:latin typeface="Calibri" panose="020F0502020204030204" pitchFamily="34" charset="0"/>
                <a:cs typeface="Calibri" panose="020F0502020204030204" pitchFamily="34" charset="0"/>
              </a:rPr>
              <a:t>		H</a:t>
            </a:r>
            <a:r>
              <a:rPr lang="cs-CZ" sz="2400" baseline="-25000" dirty="0">
                <a:latin typeface="Calibri" panose="020F0502020204030204" pitchFamily="34" charset="0"/>
                <a:cs typeface="Calibri" panose="020F0502020204030204" pitchFamily="34" charset="0"/>
              </a:rPr>
              <a:t>0</a:t>
            </a:r>
            <a:r>
              <a:rPr lang="cs-CZ" sz="2400" dirty="0">
                <a:latin typeface="Calibri" panose="020F0502020204030204" pitchFamily="34" charset="0"/>
                <a:cs typeface="Calibri" panose="020F0502020204030204" pitchFamily="34" charset="0"/>
              </a:rPr>
              <a:t>: </a:t>
            </a:r>
            <a:r>
              <a:rPr lang="cs-CZ" altLang="cs-CZ" sz="2400" dirty="0">
                <a:latin typeface="Calibri" panose="020F0502020204030204" pitchFamily="34" charset="0"/>
                <a:cs typeface="Calibri" panose="020F0502020204030204" pitchFamily="34" charset="0"/>
              </a:rPr>
              <a:t>Procentuální zastoupení kategorií proměnné je stejné</a:t>
            </a:r>
          </a:p>
          <a:p>
            <a:pPr marL="0" indent="0" defTabSz="355600">
              <a:lnSpc>
                <a:spcPct val="100000"/>
              </a:lnSpc>
              <a:buNone/>
            </a:pPr>
            <a:r>
              <a:rPr lang="cs-CZ" altLang="cs-CZ" sz="2400" dirty="0">
                <a:latin typeface="Calibri" panose="020F0502020204030204" pitchFamily="34" charset="0"/>
                <a:cs typeface="Calibri" panose="020F0502020204030204" pitchFamily="34" charset="0"/>
              </a:rPr>
              <a:t>			   ve srovnávaných výběrech; H</a:t>
            </a:r>
            <a:r>
              <a:rPr lang="cs-CZ" altLang="cs-CZ" sz="2400" baseline="-25000" dirty="0">
                <a:latin typeface="Calibri" panose="020F0502020204030204" pitchFamily="34" charset="0"/>
                <a:cs typeface="Calibri" panose="020F0502020204030204" pitchFamily="34" charset="0"/>
              </a:rPr>
              <a:t>A</a:t>
            </a:r>
            <a:r>
              <a:rPr lang="cs-CZ" altLang="cs-CZ" sz="2400" dirty="0">
                <a:latin typeface="Calibri" panose="020F0502020204030204" pitchFamily="34" charset="0"/>
                <a:cs typeface="Calibri" panose="020F0502020204030204" pitchFamily="34" charset="0"/>
              </a:rPr>
              <a:t>: … není stejné</a:t>
            </a:r>
          </a:p>
          <a:p>
            <a:pPr marL="0" indent="0" defTabSz="355600">
              <a:lnSpc>
                <a:spcPct val="100000"/>
              </a:lnSpc>
              <a:buNone/>
            </a:pPr>
            <a:r>
              <a:rPr lang="cs-CZ" sz="2400" b="1" dirty="0">
                <a:latin typeface="Calibri" panose="020F0502020204030204" pitchFamily="34" charset="0"/>
                <a:cs typeface="Calibri" panose="020F0502020204030204" pitchFamily="34" charset="0"/>
              </a:rPr>
              <a:t>	Hypotézu o symetrii:</a:t>
            </a:r>
          </a:p>
          <a:p>
            <a:pPr marL="0" indent="0" defTabSz="355600">
              <a:lnSpc>
                <a:spcPct val="100000"/>
              </a:lnSpc>
              <a:buNone/>
            </a:pPr>
            <a:r>
              <a:rPr lang="cs-CZ" sz="2400" dirty="0">
                <a:latin typeface="Calibri" panose="020F0502020204030204" pitchFamily="34" charset="0"/>
                <a:cs typeface="Calibri" panose="020F0502020204030204" pitchFamily="34" charset="0"/>
              </a:rPr>
              <a:t>		H</a:t>
            </a:r>
            <a:r>
              <a:rPr lang="cs-CZ" sz="2400" baseline="-25000" dirty="0">
                <a:latin typeface="Calibri" panose="020F0502020204030204" pitchFamily="34" charset="0"/>
                <a:cs typeface="Calibri" panose="020F0502020204030204" pitchFamily="34" charset="0"/>
              </a:rPr>
              <a:t>0</a:t>
            </a:r>
            <a:r>
              <a:rPr lang="cs-CZ" sz="2400" dirty="0">
                <a:latin typeface="Calibri" panose="020F0502020204030204" pitchFamily="34" charset="0"/>
                <a:cs typeface="Calibri" panose="020F0502020204030204" pitchFamily="34" charset="0"/>
              </a:rPr>
              <a:t>: </a:t>
            </a:r>
            <a:r>
              <a:rPr lang="cs-CZ" altLang="cs-CZ" sz="2400" dirty="0">
                <a:latin typeface="Calibri" panose="020F0502020204030204" pitchFamily="34" charset="0"/>
                <a:cs typeface="Calibri" panose="020F0502020204030204" pitchFamily="34" charset="0"/>
              </a:rPr>
              <a:t>	                (</a:t>
            </a:r>
            <a:r>
              <a:rPr lang="cs-CZ" sz="2400" dirty="0">
                <a:latin typeface="Calibri" panose="020F0502020204030204" pitchFamily="34" charset="0"/>
                <a:cs typeface="Calibri" panose="020F0502020204030204" pitchFamily="34" charset="0"/>
              </a:rPr>
              <a:t>pokus nemá vliv na výskyt daného znaku)</a:t>
            </a:r>
          </a:p>
          <a:p>
            <a:pPr marL="0" indent="0" defTabSz="355600">
              <a:lnSpc>
                <a:spcPct val="100000"/>
              </a:lnSpc>
              <a:buNone/>
            </a:pPr>
            <a:r>
              <a:rPr lang="cs-CZ" sz="2400" dirty="0">
                <a:latin typeface="Calibri" panose="020F0502020204030204" pitchFamily="34" charset="0"/>
                <a:cs typeface="Calibri" panose="020F0502020204030204" pitchFamily="34" charset="0"/>
              </a:rPr>
              <a:t>		H</a:t>
            </a:r>
            <a:r>
              <a:rPr lang="cs-CZ" sz="2400" baseline="-25000" dirty="0">
                <a:latin typeface="Calibri" panose="020F0502020204030204" pitchFamily="34" charset="0"/>
                <a:cs typeface="Calibri" panose="020F0502020204030204" pitchFamily="34" charset="0"/>
              </a:rPr>
              <a:t>A</a:t>
            </a:r>
            <a:r>
              <a:rPr lang="cs-CZ" sz="2400" dirty="0">
                <a:latin typeface="Calibri" panose="020F0502020204030204" pitchFamily="34" charset="0"/>
                <a:cs typeface="Calibri" panose="020F0502020204030204" pitchFamily="34" charset="0"/>
              </a:rPr>
              <a:t>:                     </a:t>
            </a:r>
            <a:r>
              <a:rPr lang="cs-CZ" altLang="cs-CZ" sz="2400" dirty="0">
                <a:latin typeface="Calibri" panose="020F0502020204030204" pitchFamily="34" charset="0"/>
                <a:cs typeface="Calibri" panose="020F0502020204030204" pitchFamily="34" charset="0"/>
              </a:rPr>
              <a:t>(</a:t>
            </a:r>
            <a:r>
              <a:rPr lang="cs-CZ" sz="2400" dirty="0">
                <a:latin typeface="Calibri" panose="020F0502020204030204" pitchFamily="34" charset="0"/>
                <a:cs typeface="Calibri" panose="020F0502020204030204" pitchFamily="34" charset="0"/>
              </a:rPr>
              <a:t>pokus má vliv na výskyt daného znaku)</a:t>
            </a:r>
          </a:p>
        </p:txBody>
      </p:sp>
      <p:graphicFrame>
        <p:nvGraphicFramePr>
          <p:cNvPr id="6" name="Objekt 5"/>
          <p:cNvGraphicFramePr>
            <a:graphicFrameLocks noChangeAspect="1"/>
          </p:cNvGraphicFramePr>
          <p:nvPr>
            <p:extLst>
              <p:ext uri="{D42A27DB-BD31-4B8C-83A1-F6EECF244321}">
                <p14:modId xmlns:p14="http://schemas.microsoft.com/office/powerpoint/2010/main" val="3282132232"/>
              </p:ext>
            </p:extLst>
          </p:nvPr>
        </p:nvGraphicFramePr>
        <p:xfrm>
          <a:off x="1861608" y="5379918"/>
          <a:ext cx="893763" cy="433388"/>
        </p:xfrm>
        <a:graphic>
          <a:graphicData uri="http://schemas.openxmlformats.org/presentationml/2006/ole">
            <mc:AlternateContent xmlns:mc="http://schemas.openxmlformats.org/markup-compatibility/2006">
              <mc:Choice xmlns:v="urn:schemas-microsoft-com:vml" Requires="v">
                <p:oleObj name="Rovnice" r:id="rId2" imgW="495000" imgH="241200" progId="Equation.3">
                  <p:embed/>
                </p:oleObj>
              </mc:Choice>
              <mc:Fallback>
                <p:oleObj name="Rovnice" r:id="rId2" imgW="495000" imgH="241200" progId="Equation.3">
                  <p:embed/>
                  <p:pic>
                    <p:nvPicPr>
                      <p:cNvPr id="10" name="Objekt 9"/>
                      <p:cNvPicPr>
                        <a:picLocks noChangeAspect="1" noChangeArrowheads="1"/>
                      </p:cNvPicPr>
                      <p:nvPr/>
                    </p:nvPicPr>
                    <p:blipFill>
                      <a:blip r:embed="rId3"/>
                      <a:srcRect/>
                      <a:stretch>
                        <a:fillRect/>
                      </a:stretch>
                    </p:blipFill>
                    <p:spPr bwMode="auto">
                      <a:xfrm>
                        <a:off x="1861608" y="5379918"/>
                        <a:ext cx="893763" cy="433388"/>
                      </a:xfrm>
                      <a:prstGeom prst="rect">
                        <a:avLst/>
                      </a:prstGeom>
                      <a:noFill/>
                    </p:spPr>
                  </p:pic>
                </p:oleObj>
              </mc:Fallback>
            </mc:AlternateContent>
          </a:graphicData>
        </a:graphic>
      </p:graphicFrame>
      <mc:AlternateContent xmlns:mc="http://schemas.openxmlformats.org/markup-compatibility/2006" xmlns:a14="http://schemas.microsoft.com/office/drawing/2010/main">
        <mc:Choice Requires="a14">
          <p:sp>
            <p:nvSpPr>
              <p:cNvPr id="8" name="Obdélník 7"/>
              <p:cNvSpPr/>
              <p:nvPr/>
            </p:nvSpPr>
            <p:spPr>
              <a:xfrm>
                <a:off x="1795142" y="5716500"/>
                <a:ext cx="1236815" cy="400110"/>
              </a:xfrm>
              <a:prstGeom prst="rect">
                <a:avLst/>
              </a:prstGeom>
            </p:spPr>
            <p:txBody>
              <a:bodyPr wrap="square">
                <a:spAutoFit/>
              </a:bodyPr>
              <a:lstStyle/>
              <a:p>
                <a14:m>
                  <m:oMath xmlns:m="http://schemas.openxmlformats.org/officeDocument/2006/math">
                    <m:r>
                      <a:rPr lang="cs-CZ" sz="2000" b="0" i="1" smtClean="0">
                        <a:latin typeface="Cambria Math" panose="02040503050406030204" pitchFamily="18" charset="0"/>
                        <a:ea typeface="Cambria Math" panose="02040503050406030204" pitchFamily="18" charset="0"/>
                        <a:cs typeface="Calibri" panose="020F0502020204030204" pitchFamily="34" charset="0"/>
                      </a:rPr>
                      <m:t>𝑛</m:t>
                    </m:r>
                    <m:r>
                      <a:rPr lang="cs-CZ" sz="2000" b="0" i="1" baseline="-25000" smtClean="0">
                        <a:latin typeface="Cambria Math" panose="02040503050406030204" pitchFamily="18" charset="0"/>
                        <a:ea typeface="Cambria Math" panose="02040503050406030204" pitchFamily="18" charset="0"/>
                        <a:cs typeface="Calibri" panose="020F0502020204030204" pitchFamily="34" charset="0"/>
                      </a:rPr>
                      <m:t>𝑖𝑗</m:t>
                    </m:r>
                    <m:r>
                      <a:rPr lang="cs-CZ" sz="2000" i="1">
                        <a:latin typeface="Cambria Math" panose="02040503050406030204" pitchFamily="18" charset="0"/>
                        <a:ea typeface="Cambria Math" panose="02040503050406030204" pitchFamily="18" charset="0"/>
                        <a:cs typeface="Calibri" panose="020F0502020204030204" pitchFamily="34" charset="0"/>
                      </a:rPr>
                      <m:t>≠</m:t>
                    </m:r>
                  </m:oMath>
                </a14:m>
                <a:r>
                  <a:rPr lang="cs-CZ" sz="2000" dirty="0">
                    <a:ea typeface="Cambria Math" panose="02040503050406030204" pitchFamily="18" charset="0"/>
                    <a:cs typeface="Calibri" panose="020F0502020204030204" pitchFamily="34" charset="0"/>
                  </a:rPr>
                  <a:t> </a:t>
                </a:r>
                <a14:m>
                  <m:oMath xmlns:m="http://schemas.openxmlformats.org/officeDocument/2006/math">
                    <m:r>
                      <a:rPr lang="cs-CZ" sz="2000" i="1">
                        <a:latin typeface="Cambria Math" panose="02040503050406030204" pitchFamily="18" charset="0"/>
                        <a:ea typeface="Cambria Math" panose="02040503050406030204" pitchFamily="18" charset="0"/>
                        <a:cs typeface="Calibri" panose="020F0502020204030204" pitchFamily="34" charset="0"/>
                      </a:rPr>
                      <m:t>𝑛</m:t>
                    </m:r>
                    <m:r>
                      <a:rPr lang="cs-CZ" sz="2000" i="1" baseline="-25000">
                        <a:latin typeface="Cambria Math" panose="02040503050406030204" pitchFamily="18" charset="0"/>
                        <a:ea typeface="Cambria Math" panose="02040503050406030204" pitchFamily="18" charset="0"/>
                        <a:cs typeface="Calibri" panose="020F0502020204030204" pitchFamily="34" charset="0"/>
                      </a:rPr>
                      <m:t>𝑗</m:t>
                    </m:r>
                    <m:r>
                      <a:rPr lang="cs-CZ" sz="2000" b="0" i="1" baseline="-25000" smtClean="0">
                        <a:latin typeface="Cambria Math" panose="02040503050406030204" pitchFamily="18" charset="0"/>
                        <a:ea typeface="Cambria Math" panose="02040503050406030204" pitchFamily="18" charset="0"/>
                        <a:cs typeface="Calibri" panose="020F0502020204030204" pitchFamily="34" charset="0"/>
                      </a:rPr>
                      <m:t>𝑖</m:t>
                    </m:r>
                  </m:oMath>
                </a14:m>
                <a:endParaRPr lang="cs-CZ" sz="2000" i="1" dirty="0"/>
              </a:p>
            </p:txBody>
          </p:sp>
        </mc:Choice>
        <mc:Fallback xmlns="">
          <p:sp>
            <p:nvSpPr>
              <p:cNvPr id="8" name="Obdélník 7"/>
              <p:cNvSpPr>
                <a:spLocks noRot="1" noChangeAspect="1" noMove="1" noResize="1" noEditPoints="1" noAdjustHandles="1" noChangeArrowheads="1" noChangeShapeType="1" noTextEdit="1"/>
              </p:cNvSpPr>
              <p:nvPr/>
            </p:nvSpPr>
            <p:spPr>
              <a:xfrm>
                <a:off x="1795142" y="5716500"/>
                <a:ext cx="1236815" cy="400110"/>
              </a:xfrm>
              <a:prstGeom prst="rect">
                <a:avLst/>
              </a:prstGeom>
              <a:blipFill>
                <a:blip r:embed="rId5"/>
                <a:stretch>
                  <a:fillRect b="-16923"/>
                </a:stretch>
              </a:blipFill>
            </p:spPr>
            <p:txBody>
              <a:bodyPr/>
              <a:lstStyle/>
              <a:p>
                <a:r>
                  <a:rPr lang="cs-CZ">
                    <a:noFill/>
                  </a:rPr>
                  <a:t> </a:t>
                </a:r>
              </a:p>
            </p:txBody>
          </p:sp>
        </mc:Fallback>
      </mc:AlternateContent>
    </p:spTree>
    <p:extLst>
      <p:ext uri="{BB962C8B-B14F-4D97-AF65-F5344CB8AC3E}">
        <p14:creationId xmlns:p14="http://schemas.microsoft.com/office/powerpoint/2010/main" val="8650433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Institut biostatistiky a analýz LF – Výuka – Biostatistika</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21</a:t>
            </a:fld>
            <a:endParaRPr lang="cs-CZ" altLang="cs-CZ" dirty="0"/>
          </a:p>
        </p:txBody>
      </p:sp>
      <p:sp>
        <p:nvSpPr>
          <p:cNvPr id="4" name="Nadpis 3"/>
          <p:cNvSpPr>
            <a:spLocks noGrp="1"/>
          </p:cNvSpPr>
          <p:nvPr>
            <p:ph type="title"/>
          </p:nvPr>
        </p:nvSpPr>
        <p:spPr/>
        <p:txBody>
          <a:bodyPr/>
          <a:lstStyle/>
          <a:p>
            <a:r>
              <a:rPr lang="cs-CZ" dirty="0"/>
              <a:t>Testování nezávislosti dvou kategoriálních proměnných</a:t>
            </a:r>
          </a:p>
        </p:txBody>
      </p:sp>
      <p:sp>
        <p:nvSpPr>
          <p:cNvPr id="13" name="Zástupný symbol pro obsah 4"/>
          <p:cNvSpPr txBox="1">
            <a:spLocks/>
          </p:cNvSpPr>
          <p:nvPr/>
        </p:nvSpPr>
        <p:spPr>
          <a:xfrm>
            <a:off x="540094" y="1692002"/>
            <a:ext cx="8066301" cy="4535998"/>
          </a:xfrm>
          <a:prstGeom prst="rect">
            <a:avLst/>
          </a:prstGeom>
        </p:spPr>
        <p:txBody>
          <a:bodyPr vert="horz" lIns="0" tIns="0" rIns="0" bIns="0" rtlCol="0">
            <a:noAutofit/>
          </a:bodyPr>
          <a:lstStyle>
            <a:lvl1pPr marL="252000" indent="-180000" algn="l" rtl="0" eaLnBrk="1" fontAlgn="base" hangingPunct="1">
              <a:lnSpc>
                <a:spcPct val="150000"/>
              </a:lnSpc>
              <a:spcBef>
                <a:spcPts val="0"/>
              </a:spcBef>
              <a:spcAft>
                <a:spcPct val="0"/>
              </a:spcAft>
              <a:buClr>
                <a:schemeClr val="tx2"/>
              </a:buClr>
              <a:buSzPct val="100000"/>
              <a:buFont typeface="Arial" panose="020B0604020202020204" pitchFamily="34" charset="0"/>
              <a:buChar char="̶"/>
              <a:defRPr sz="2800" b="0">
                <a:solidFill>
                  <a:schemeClr val="tx1"/>
                </a:solidFill>
                <a:latin typeface="+mn-lt"/>
                <a:ea typeface="+mn-ea"/>
                <a:cs typeface="+mn-cs"/>
              </a:defRPr>
            </a:lvl1pPr>
            <a:lvl2pPr marL="504000" indent="-180000" algn="l" rtl="0" eaLnBrk="1" fontAlgn="base" hangingPunct="1">
              <a:lnSpc>
                <a:spcPct val="100000"/>
              </a:lnSpc>
              <a:spcBef>
                <a:spcPts val="0"/>
              </a:spcBef>
              <a:spcAft>
                <a:spcPct val="0"/>
              </a:spcAft>
              <a:buClr>
                <a:schemeClr val="tx2"/>
              </a:buClr>
              <a:buSzPct val="100000"/>
              <a:buFont typeface="Arial" panose="020B0604020202020204" pitchFamily="34" charset="0"/>
              <a:buChar char="̶"/>
              <a:defRPr sz="20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a:lstStyle>
          <a:p>
            <a:pPr marL="457200" indent="-457200">
              <a:lnSpc>
                <a:spcPct val="110000"/>
              </a:lnSpc>
              <a:buFont typeface="+mj-lt"/>
              <a:buAutoNum type="arabicPeriod"/>
            </a:pPr>
            <a:endParaRPr lang="cs-CZ" altLang="cs-CZ" sz="2400" b="1" kern="0" dirty="0">
              <a:latin typeface="Calibri" panose="020F0502020204030204" pitchFamily="34" charset="0"/>
              <a:cs typeface="Calibri" panose="020F0502020204030204" pitchFamily="34" charset="0"/>
            </a:endParaRPr>
          </a:p>
          <a:p>
            <a:pPr marL="457200" indent="-457200">
              <a:lnSpc>
                <a:spcPct val="110000"/>
              </a:lnSpc>
              <a:buFont typeface="+mj-lt"/>
              <a:buAutoNum type="arabicPeriod"/>
            </a:pPr>
            <a:r>
              <a:rPr lang="cs-CZ" altLang="cs-CZ" sz="2400" b="1" kern="0" dirty="0">
                <a:latin typeface="Calibri" panose="020F0502020204030204" pitchFamily="34" charset="0"/>
                <a:cs typeface="Calibri" panose="020F0502020204030204" pitchFamily="34" charset="0"/>
              </a:rPr>
              <a:t>Stanovení nulové a alternativní hypotézy: </a:t>
            </a:r>
          </a:p>
          <a:p>
            <a:pPr marL="452438" indent="-452438">
              <a:lnSpc>
                <a:spcPct val="110000"/>
              </a:lnSpc>
              <a:buFont typeface="Arial" panose="020B0604020202020204" pitchFamily="34" charset="0"/>
              <a:buNone/>
            </a:pPr>
            <a:r>
              <a:rPr lang="cs-CZ" altLang="cs-CZ" sz="2400" b="1" kern="0" dirty="0">
                <a:latin typeface="Calibri" panose="020F0502020204030204" pitchFamily="34" charset="0"/>
                <a:cs typeface="Calibri" panose="020F0502020204030204" pitchFamily="34" charset="0"/>
              </a:rPr>
              <a:t>	H</a:t>
            </a:r>
            <a:r>
              <a:rPr lang="cs-CZ" altLang="cs-CZ" sz="2400" b="1" kern="0" baseline="-25000" dirty="0">
                <a:latin typeface="Calibri" panose="020F0502020204030204" pitchFamily="34" charset="0"/>
                <a:cs typeface="Calibri" panose="020F0502020204030204" pitchFamily="34" charset="0"/>
              </a:rPr>
              <a:t>0</a:t>
            </a:r>
            <a:r>
              <a:rPr lang="cs-CZ" altLang="cs-CZ" sz="2400" b="1" kern="0" dirty="0">
                <a:latin typeface="Calibri" panose="020F0502020204030204" pitchFamily="34" charset="0"/>
                <a:cs typeface="Calibri" panose="020F0502020204030204" pitchFamily="34" charset="0"/>
              </a:rPr>
              <a:t>:</a:t>
            </a:r>
            <a:r>
              <a:rPr lang="cs-CZ" altLang="cs-CZ" sz="2400" kern="0" dirty="0">
                <a:latin typeface="Calibri" panose="020F0502020204030204" pitchFamily="34" charset="0"/>
                <a:cs typeface="Calibri" panose="020F0502020204030204" pitchFamily="34" charset="0"/>
              </a:rPr>
              <a:t> Dvě kategoriální proměnné jsou nezávislé.</a:t>
            </a:r>
          </a:p>
          <a:p>
            <a:pPr marL="452438" indent="-452438" defTabSz="452438">
              <a:lnSpc>
                <a:spcPct val="110000"/>
              </a:lnSpc>
              <a:buFont typeface="Arial" panose="020B0604020202020204" pitchFamily="34" charset="0"/>
              <a:buNone/>
            </a:pPr>
            <a:r>
              <a:rPr lang="cs-CZ" altLang="cs-CZ" sz="2400" kern="0" dirty="0">
                <a:latin typeface="Calibri" panose="020F0502020204030204" pitchFamily="34" charset="0"/>
                <a:cs typeface="Calibri" panose="020F0502020204030204" pitchFamily="34" charset="0"/>
              </a:rPr>
              <a:t>	</a:t>
            </a:r>
            <a:r>
              <a:rPr lang="cs-CZ" altLang="cs-CZ" sz="2400" b="1" kern="0" dirty="0">
                <a:latin typeface="Calibri" panose="020F0502020204030204" pitchFamily="34" charset="0"/>
                <a:cs typeface="Calibri" panose="020F0502020204030204" pitchFamily="34" charset="0"/>
              </a:rPr>
              <a:t>H</a:t>
            </a:r>
            <a:r>
              <a:rPr lang="cs-CZ" altLang="cs-CZ" sz="2400" b="1" kern="0" baseline="-25000" dirty="0">
                <a:latin typeface="Calibri" panose="020F0502020204030204" pitchFamily="34" charset="0"/>
                <a:cs typeface="Calibri" panose="020F0502020204030204" pitchFamily="34" charset="0"/>
              </a:rPr>
              <a:t>A</a:t>
            </a:r>
            <a:r>
              <a:rPr lang="cs-CZ" altLang="cs-CZ" sz="2400" b="1" kern="0" dirty="0">
                <a:latin typeface="Calibri" panose="020F0502020204030204" pitchFamily="34" charset="0"/>
                <a:cs typeface="Calibri" panose="020F0502020204030204" pitchFamily="34" charset="0"/>
              </a:rPr>
              <a:t>: </a:t>
            </a:r>
            <a:r>
              <a:rPr lang="cs-CZ" altLang="cs-CZ" sz="2400" kern="0" dirty="0">
                <a:latin typeface="Calibri" panose="020F0502020204030204" pitchFamily="34" charset="0"/>
                <a:cs typeface="Calibri" panose="020F0502020204030204" pitchFamily="34" charset="0"/>
              </a:rPr>
              <a:t>Dvě kategoriální proměnné jsou závislé.</a:t>
            </a:r>
            <a:endParaRPr lang="cs-CZ" altLang="cs-CZ" sz="1600" kern="0" dirty="0">
              <a:latin typeface="Calibri" panose="020F0502020204030204" pitchFamily="34" charset="0"/>
              <a:cs typeface="Calibri" panose="020F0502020204030204" pitchFamily="34" charset="0"/>
            </a:endParaRPr>
          </a:p>
          <a:p>
            <a:pPr marL="457200" indent="-457200">
              <a:lnSpc>
                <a:spcPct val="110000"/>
              </a:lnSpc>
              <a:buFont typeface="+mj-lt"/>
              <a:buAutoNum type="arabicPeriod" startAt="2"/>
            </a:pPr>
            <a:r>
              <a:rPr lang="cs-CZ" altLang="cs-CZ" sz="2400" kern="0" dirty="0">
                <a:latin typeface="Calibri" panose="020F0502020204030204" pitchFamily="34" charset="0"/>
                <a:cs typeface="Calibri" panose="020F0502020204030204" pitchFamily="34" charset="0"/>
              </a:rPr>
              <a:t>Vypočítání pozorovaných a očekávaných četností</a:t>
            </a:r>
          </a:p>
          <a:p>
            <a:pPr marL="0" indent="0" defTabSz="355600">
              <a:lnSpc>
                <a:spcPct val="110000"/>
              </a:lnSpc>
              <a:buNone/>
            </a:pPr>
            <a:r>
              <a:rPr lang="cs-CZ" altLang="cs-CZ" sz="2400" kern="0" dirty="0">
                <a:solidFill>
                  <a:schemeClr val="tx2"/>
                </a:solidFill>
                <a:latin typeface="Calibri" panose="020F0502020204030204" pitchFamily="34" charset="0"/>
                <a:cs typeface="Calibri" panose="020F0502020204030204" pitchFamily="34" charset="0"/>
              </a:rPr>
              <a:t>	 Ověření podmínky dobré aproximace </a:t>
            </a:r>
            <a:r>
              <a:rPr lang="cs-CZ" altLang="cs-CZ" sz="2400" kern="0" dirty="0">
                <a:latin typeface="Calibri" panose="020F0502020204030204" pitchFamily="34" charset="0"/>
                <a:cs typeface="Calibri" panose="020F0502020204030204" pitchFamily="34" charset="0"/>
              </a:rPr>
              <a:t>(týká se oček. četností)</a:t>
            </a:r>
          </a:p>
          <a:p>
            <a:pPr marL="0" indent="0" defTabSz="355600">
              <a:lnSpc>
                <a:spcPct val="110000"/>
              </a:lnSpc>
              <a:buFont typeface="Arial" panose="020B0604020202020204" pitchFamily="34" charset="0"/>
              <a:buNone/>
            </a:pPr>
            <a:r>
              <a:rPr lang="cs-CZ" altLang="cs-CZ" sz="2400" kern="0" dirty="0">
                <a:latin typeface="Calibri" panose="020F0502020204030204" pitchFamily="34" charset="0"/>
                <a:cs typeface="Calibri" panose="020F0502020204030204" pitchFamily="34" charset="0"/>
              </a:rPr>
              <a:t>	 </a:t>
            </a:r>
            <a:r>
              <a:rPr lang="cs-CZ" altLang="cs-CZ" sz="2400" kern="0" dirty="0">
                <a:solidFill>
                  <a:schemeClr val="tx2"/>
                </a:solidFill>
                <a:latin typeface="Calibri" panose="020F0502020204030204" pitchFamily="34" charset="0"/>
                <a:cs typeface="Calibri" panose="020F0502020204030204" pitchFamily="34" charset="0"/>
              </a:rPr>
              <a:t> </a:t>
            </a:r>
            <a:r>
              <a:rPr lang="cs-CZ" altLang="cs-CZ" sz="2400" kern="0" dirty="0">
                <a:latin typeface="Calibri" panose="020F0502020204030204" pitchFamily="34" charset="0"/>
                <a:cs typeface="Calibri" panose="020F0502020204030204" pitchFamily="34" charset="0"/>
              </a:rPr>
              <a:t>Předpoklad splněn 		=&gt; </a:t>
            </a:r>
            <a:r>
              <a:rPr lang="cs-CZ" altLang="cs-CZ" sz="2400" b="1" kern="0" dirty="0" err="1">
                <a:latin typeface="Calibri" panose="020F0502020204030204" pitchFamily="34" charset="0"/>
                <a:cs typeface="Calibri" panose="020F0502020204030204" pitchFamily="34" charset="0"/>
              </a:rPr>
              <a:t>Pearsonův</a:t>
            </a:r>
            <a:r>
              <a:rPr lang="cs-CZ" altLang="cs-CZ" sz="2400" b="1" kern="0" dirty="0">
                <a:latin typeface="Calibri" panose="020F0502020204030204" pitchFamily="34" charset="0"/>
                <a:cs typeface="Calibri" panose="020F0502020204030204" pitchFamily="34" charset="0"/>
              </a:rPr>
              <a:t> chí-kvadrát test</a:t>
            </a:r>
          </a:p>
          <a:p>
            <a:pPr marL="0" indent="0" defTabSz="355600">
              <a:lnSpc>
                <a:spcPct val="110000"/>
              </a:lnSpc>
              <a:buFont typeface="Arial" panose="020B0604020202020204" pitchFamily="34" charset="0"/>
              <a:buNone/>
            </a:pPr>
            <a:r>
              <a:rPr lang="cs-CZ" altLang="cs-CZ" sz="2400" kern="0" dirty="0">
                <a:latin typeface="Calibri" panose="020F0502020204030204" pitchFamily="34" charset="0"/>
                <a:cs typeface="Calibri" panose="020F0502020204030204" pitchFamily="34" charset="0"/>
              </a:rPr>
              <a:t>	  Předpoklad nesplněn		=&gt; </a:t>
            </a:r>
            <a:r>
              <a:rPr lang="cs-CZ" altLang="cs-CZ" sz="2400" b="1" kern="0" dirty="0" err="1">
                <a:latin typeface="Calibri" panose="020F0502020204030204" pitchFamily="34" charset="0"/>
                <a:cs typeface="Calibri" panose="020F0502020204030204" pitchFamily="34" charset="0"/>
              </a:rPr>
              <a:t>Fisherův</a:t>
            </a:r>
            <a:r>
              <a:rPr lang="cs-CZ" altLang="cs-CZ" sz="2400" b="1" kern="0" dirty="0">
                <a:latin typeface="Calibri" panose="020F0502020204030204" pitchFamily="34" charset="0"/>
                <a:cs typeface="Calibri" panose="020F0502020204030204" pitchFamily="34" charset="0"/>
              </a:rPr>
              <a:t> exaktní test</a:t>
            </a:r>
          </a:p>
          <a:p>
            <a:pPr marL="457200" indent="-457200">
              <a:lnSpc>
                <a:spcPct val="110000"/>
              </a:lnSpc>
              <a:buFont typeface="+mj-lt"/>
              <a:buAutoNum type="arabicPeriod" startAt="3"/>
            </a:pPr>
            <a:r>
              <a:rPr lang="cs-CZ" altLang="cs-CZ" sz="2400" b="1" kern="0" dirty="0">
                <a:latin typeface="Calibri" panose="020F0502020204030204" pitchFamily="34" charset="0"/>
                <a:cs typeface="Calibri" panose="020F0502020204030204" pitchFamily="34" charset="0"/>
              </a:rPr>
              <a:t>Vypočítaní</a:t>
            </a:r>
            <a:r>
              <a:rPr lang="cs-CZ" altLang="cs-CZ" sz="2400" kern="0" dirty="0">
                <a:latin typeface="Calibri" panose="020F0502020204030204" pitchFamily="34" charset="0"/>
                <a:cs typeface="Calibri" panose="020F0502020204030204" pitchFamily="34" charset="0"/>
              </a:rPr>
              <a:t> hodnoty testové statistiky a </a:t>
            </a:r>
            <a:r>
              <a:rPr lang="cs-CZ" altLang="cs-CZ" sz="2400" b="1" kern="0" dirty="0">
                <a:latin typeface="Calibri" panose="020F0502020204030204" pitchFamily="34" charset="0"/>
                <a:cs typeface="Calibri" panose="020F0502020204030204" pitchFamily="34" charset="0"/>
              </a:rPr>
              <a:t>p-hodnoty</a:t>
            </a:r>
            <a:r>
              <a:rPr lang="cs-CZ" altLang="cs-CZ" sz="2400" kern="0" dirty="0">
                <a:latin typeface="Calibri" panose="020F0502020204030204" pitchFamily="34" charset="0"/>
                <a:cs typeface="Calibri" panose="020F0502020204030204" pitchFamily="34" charset="0"/>
              </a:rPr>
              <a:t>. </a:t>
            </a:r>
          </a:p>
          <a:p>
            <a:pPr marL="0" indent="0" defTabSz="355600">
              <a:lnSpc>
                <a:spcPct val="110000"/>
              </a:lnSpc>
              <a:buNone/>
            </a:pPr>
            <a:r>
              <a:rPr lang="cs-CZ" altLang="cs-CZ" sz="2400" kern="0" dirty="0">
                <a:latin typeface="Calibri" panose="020F0502020204030204" pitchFamily="34" charset="0"/>
                <a:cs typeface="Calibri" panose="020F0502020204030204" pitchFamily="34" charset="0"/>
              </a:rPr>
              <a:t>	 Když je p &lt; </a:t>
            </a:r>
            <a:r>
              <a:rPr lang="el-GR" altLang="cs-CZ" sz="2400" kern="0" dirty="0">
                <a:latin typeface="Calibri" panose="020F0502020204030204" pitchFamily="34" charset="0"/>
                <a:cs typeface="Calibri" panose="020F0502020204030204" pitchFamily="34" charset="0"/>
              </a:rPr>
              <a:t>α</a:t>
            </a:r>
            <a:r>
              <a:rPr lang="cs-CZ" altLang="cs-CZ" sz="2400" kern="0" dirty="0">
                <a:latin typeface="Calibri" panose="020F0502020204030204" pitchFamily="34" charset="0"/>
                <a:cs typeface="Calibri" panose="020F0502020204030204" pitchFamily="34" charset="0"/>
              </a:rPr>
              <a:t>, zamítáme nulovou hypotézu.</a:t>
            </a:r>
          </a:p>
        </p:txBody>
      </p:sp>
      <p:sp>
        <p:nvSpPr>
          <p:cNvPr id="14" name="Obdélník 13"/>
          <p:cNvSpPr/>
          <p:nvPr/>
        </p:nvSpPr>
        <p:spPr bwMode="auto">
          <a:xfrm>
            <a:off x="4450079" y="4109985"/>
            <a:ext cx="4137065" cy="419330"/>
          </a:xfrm>
          <a:prstGeom prst="rect">
            <a:avLst/>
          </a:prstGeom>
          <a:noFill/>
          <a:ln w="38100" cap="flat" cmpd="sng" algn="ctr">
            <a:solidFill>
              <a:schemeClr val="accent3">
                <a:lumMod val="75000"/>
              </a:schemeClr>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baseline="0">
              <a:ln>
                <a:noFill/>
              </a:ln>
              <a:solidFill>
                <a:schemeClr val="tx1"/>
              </a:solidFill>
              <a:effectLst/>
              <a:latin typeface="Tahoma" pitchFamily="34" charset="0"/>
            </a:endParaRPr>
          </a:p>
        </p:txBody>
      </p:sp>
      <p:sp>
        <p:nvSpPr>
          <p:cNvPr id="15" name="Obdélník 14"/>
          <p:cNvSpPr/>
          <p:nvPr/>
        </p:nvSpPr>
        <p:spPr bwMode="auto">
          <a:xfrm>
            <a:off x="4448609" y="4531894"/>
            <a:ext cx="4138535" cy="419330"/>
          </a:xfrm>
          <a:prstGeom prst="rect">
            <a:avLst/>
          </a:prstGeom>
          <a:noFill/>
          <a:ln w="38100" cap="flat" cmpd="sng" algn="ctr">
            <a:solidFill>
              <a:srgbClr val="F01928"/>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baseline="0">
              <a:ln>
                <a:noFill/>
              </a:ln>
              <a:solidFill>
                <a:schemeClr val="tx1"/>
              </a:solidFill>
              <a:effectLst/>
              <a:latin typeface="Tahoma" pitchFamily="34" charset="0"/>
            </a:endParaRPr>
          </a:p>
        </p:txBody>
      </p:sp>
    </p:spTree>
    <p:extLst>
      <p:ext uri="{BB962C8B-B14F-4D97-AF65-F5344CB8AC3E}">
        <p14:creationId xmlns:p14="http://schemas.microsoft.com/office/powerpoint/2010/main" val="25312920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a:t>Testování shody struktury dvou kategoriálních proměnných</a:t>
            </a:r>
          </a:p>
        </p:txBody>
      </p:sp>
      <p:sp>
        <p:nvSpPr>
          <p:cNvPr id="13" name="Zástupný symbol pro obsah 4"/>
          <p:cNvSpPr txBox="1">
            <a:spLocks/>
          </p:cNvSpPr>
          <p:nvPr/>
        </p:nvSpPr>
        <p:spPr>
          <a:xfrm>
            <a:off x="540094" y="1692002"/>
            <a:ext cx="8066301" cy="4535998"/>
          </a:xfrm>
          <a:prstGeom prst="rect">
            <a:avLst/>
          </a:prstGeom>
        </p:spPr>
        <p:txBody>
          <a:bodyPr vert="horz" lIns="0" tIns="0" rIns="0" bIns="0" rtlCol="0">
            <a:noAutofit/>
          </a:bodyPr>
          <a:lstStyle>
            <a:lvl1pPr marL="252000" indent="-180000" algn="l" rtl="0" eaLnBrk="1" fontAlgn="base" hangingPunct="1">
              <a:lnSpc>
                <a:spcPct val="150000"/>
              </a:lnSpc>
              <a:spcBef>
                <a:spcPts val="0"/>
              </a:spcBef>
              <a:spcAft>
                <a:spcPct val="0"/>
              </a:spcAft>
              <a:buClr>
                <a:schemeClr val="tx2"/>
              </a:buClr>
              <a:buSzPct val="100000"/>
              <a:buFont typeface="Arial" panose="020B0604020202020204" pitchFamily="34" charset="0"/>
              <a:buChar char="̶"/>
              <a:defRPr sz="2800" b="0">
                <a:solidFill>
                  <a:schemeClr val="tx1"/>
                </a:solidFill>
                <a:latin typeface="+mn-lt"/>
                <a:ea typeface="+mn-ea"/>
                <a:cs typeface="+mn-cs"/>
              </a:defRPr>
            </a:lvl1pPr>
            <a:lvl2pPr marL="504000" indent="-180000" algn="l" rtl="0" eaLnBrk="1" fontAlgn="base" hangingPunct="1">
              <a:lnSpc>
                <a:spcPct val="100000"/>
              </a:lnSpc>
              <a:spcBef>
                <a:spcPts val="0"/>
              </a:spcBef>
              <a:spcAft>
                <a:spcPct val="0"/>
              </a:spcAft>
              <a:buClr>
                <a:schemeClr val="tx2"/>
              </a:buClr>
              <a:buSzPct val="100000"/>
              <a:buFont typeface="Arial" panose="020B0604020202020204" pitchFamily="34" charset="0"/>
              <a:buChar char="̶"/>
              <a:defRPr sz="20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a:lstStyle>
          <a:p>
            <a:pPr marL="457200" indent="-457200">
              <a:lnSpc>
                <a:spcPct val="110000"/>
              </a:lnSpc>
              <a:buFont typeface="+mj-lt"/>
              <a:buAutoNum type="arabicPeriod"/>
            </a:pPr>
            <a:endParaRPr lang="cs-CZ" altLang="cs-CZ" sz="2400" b="1" kern="0" dirty="0">
              <a:latin typeface="Calibri" panose="020F0502020204030204" pitchFamily="34" charset="0"/>
              <a:cs typeface="Calibri" panose="020F0502020204030204" pitchFamily="34" charset="0"/>
            </a:endParaRPr>
          </a:p>
          <a:p>
            <a:pPr marL="457200" indent="-457200">
              <a:lnSpc>
                <a:spcPct val="110000"/>
              </a:lnSpc>
              <a:buFont typeface="+mj-lt"/>
              <a:buAutoNum type="arabicPeriod"/>
            </a:pPr>
            <a:r>
              <a:rPr lang="cs-CZ" altLang="cs-CZ" sz="2400" b="1" kern="0" dirty="0">
                <a:latin typeface="Calibri" panose="020F0502020204030204" pitchFamily="34" charset="0"/>
                <a:cs typeface="Calibri" panose="020F0502020204030204" pitchFamily="34" charset="0"/>
              </a:rPr>
              <a:t>Stanovení nulové a alternativní hypotézy: </a:t>
            </a:r>
          </a:p>
          <a:p>
            <a:pPr marL="452438" indent="-452438">
              <a:lnSpc>
                <a:spcPct val="110000"/>
              </a:lnSpc>
              <a:buNone/>
            </a:pPr>
            <a:r>
              <a:rPr lang="cs-CZ" altLang="cs-CZ" sz="2400" b="1" kern="0" dirty="0">
                <a:latin typeface="Calibri" panose="020F0502020204030204" pitchFamily="34" charset="0"/>
                <a:cs typeface="Calibri" panose="020F0502020204030204" pitchFamily="34" charset="0"/>
              </a:rPr>
              <a:t>	H</a:t>
            </a:r>
            <a:r>
              <a:rPr lang="cs-CZ" altLang="cs-CZ" sz="2400" b="1" kern="0" baseline="-25000" dirty="0">
                <a:latin typeface="Calibri" panose="020F0502020204030204" pitchFamily="34" charset="0"/>
                <a:cs typeface="Calibri" panose="020F0502020204030204" pitchFamily="34" charset="0"/>
              </a:rPr>
              <a:t>0</a:t>
            </a:r>
            <a:r>
              <a:rPr lang="cs-CZ" altLang="cs-CZ" sz="2400" b="1" kern="0" dirty="0">
                <a:latin typeface="Calibri" panose="020F0502020204030204" pitchFamily="34" charset="0"/>
                <a:cs typeface="Calibri" panose="020F0502020204030204" pitchFamily="34" charset="0"/>
              </a:rPr>
              <a:t>:</a:t>
            </a:r>
            <a:r>
              <a:rPr lang="cs-CZ" altLang="cs-CZ" sz="2400" kern="0" dirty="0">
                <a:latin typeface="Calibri" panose="020F0502020204030204" pitchFamily="34" charset="0"/>
                <a:cs typeface="Calibri" panose="020F0502020204030204" pitchFamily="34" charset="0"/>
              </a:rPr>
              <a:t> </a:t>
            </a:r>
            <a:r>
              <a:rPr lang="cs-CZ" altLang="cs-CZ" sz="2400" dirty="0">
                <a:latin typeface="Calibri" panose="020F0502020204030204" pitchFamily="34" charset="0"/>
                <a:cs typeface="Calibri" panose="020F0502020204030204" pitchFamily="34" charset="0"/>
              </a:rPr>
              <a:t>Pravděpodobnostní rozdělení kategoriální proměnné je stejné v různých populacích.     </a:t>
            </a:r>
          </a:p>
          <a:p>
            <a:pPr marL="452438" indent="-452438" defTabSz="452438">
              <a:lnSpc>
                <a:spcPct val="110000"/>
              </a:lnSpc>
              <a:buNone/>
            </a:pPr>
            <a:r>
              <a:rPr lang="cs-CZ" altLang="cs-CZ" sz="2400" kern="0" dirty="0">
                <a:latin typeface="Calibri" panose="020F0502020204030204" pitchFamily="34" charset="0"/>
                <a:cs typeface="Calibri" panose="020F0502020204030204" pitchFamily="34" charset="0"/>
              </a:rPr>
              <a:t>	</a:t>
            </a:r>
            <a:r>
              <a:rPr lang="cs-CZ" altLang="cs-CZ" sz="2400" b="1" kern="0" dirty="0">
                <a:latin typeface="Calibri" panose="020F0502020204030204" pitchFamily="34" charset="0"/>
                <a:cs typeface="Calibri" panose="020F0502020204030204" pitchFamily="34" charset="0"/>
              </a:rPr>
              <a:t>H</a:t>
            </a:r>
            <a:r>
              <a:rPr lang="cs-CZ" altLang="cs-CZ" sz="2400" b="1" kern="0" baseline="-25000" dirty="0">
                <a:latin typeface="Calibri" panose="020F0502020204030204" pitchFamily="34" charset="0"/>
                <a:cs typeface="Calibri" panose="020F0502020204030204" pitchFamily="34" charset="0"/>
              </a:rPr>
              <a:t>A</a:t>
            </a:r>
            <a:r>
              <a:rPr lang="cs-CZ" altLang="cs-CZ" sz="2400" b="1" kern="0" dirty="0">
                <a:latin typeface="Calibri" panose="020F0502020204030204" pitchFamily="34" charset="0"/>
                <a:cs typeface="Calibri" panose="020F0502020204030204" pitchFamily="34" charset="0"/>
              </a:rPr>
              <a:t>: </a:t>
            </a:r>
            <a:r>
              <a:rPr lang="cs-CZ" altLang="cs-CZ" sz="2400" dirty="0">
                <a:latin typeface="Calibri" panose="020F0502020204030204" pitchFamily="34" charset="0"/>
                <a:cs typeface="Calibri" panose="020F0502020204030204" pitchFamily="34" charset="0"/>
              </a:rPr>
              <a:t>Pravděpodobnostní rozdělení kategoriální proměnné není stejné v různých populacích.</a:t>
            </a:r>
          </a:p>
          <a:p>
            <a:pPr marL="457200" indent="-457200">
              <a:lnSpc>
                <a:spcPct val="110000"/>
              </a:lnSpc>
              <a:buFont typeface="+mj-lt"/>
              <a:buAutoNum type="arabicPeriod" startAt="2"/>
            </a:pPr>
            <a:r>
              <a:rPr lang="cs-CZ" altLang="cs-CZ" sz="2400" kern="0" dirty="0">
                <a:latin typeface="Calibri" panose="020F0502020204030204" pitchFamily="34" charset="0"/>
                <a:cs typeface="Calibri" panose="020F0502020204030204" pitchFamily="34" charset="0"/>
              </a:rPr>
              <a:t>Vypočítání pozorovaných a očekávaných četností</a:t>
            </a:r>
          </a:p>
          <a:p>
            <a:pPr marL="0" indent="0" defTabSz="355600">
              <a:lnSpc>
                <a:spcPct val="110000"/>
              </a:lnSpc>
              <a:buNone/>
            </a:pPr>
            <a:r>
              <a:rPr lang="cs-CZ" altLang="cs-CZ" sz="2400" kern="0" dirty="0">
                <a:solidFill>
                  <a:schemeClr val="tx2"/>
                </a:solidFill>
                <a:latin typeface="Calibri" panose="020F0502020204030204" pitchFamily="34" charset="0"/>
                <a:cs typeface="Calibri" panose="020F0502020204030204" pitchFamily="34" charset="0"/>
              </a:rPr>
              <a:t>	 Ověření podmínky dobré aproximace </a:t>
            </a:r>
            <a:r>
              <a:rPr lang="cs-CZ" altLang="cs-CZ" sz="2400" kern="0" dirty="0">
                <a:latin typeface="Calibri" panose="020F0502020204030204" pitchFamily="34" charset="0"/>
                <a:cs typeface="Calibri" panose="020F0502020204030204" pitchFamily="34" charset="0"/>
              </a:rPr>
              <a:t>(týká se oček. četností)</a:t>
            </a:r>
          </a:p>
          <a:p>
            <a:pPr marL="0" indent="0" defTabSz="355600">
              <a:lnSpc>
                <a:spcPct val="110000"/>
              </a:lnSpc>
              <a:buFont typeface="Arial" panose="020B0604020202020204" pitchFamily="34" charset="0"/>
              <a:buNone/>
            </a:pPr>
            <a:r>
              <a:rPr lang="cs-CZ" altLang="cs-CZ" sz="2400" kern="0" dirty="0">
                <a:latin typeface="Calibri" panose="020F0502020204030204" pitchFamily="34" charset="0"/>
                <a:cs typeface="Calibri" panose="020F0502020204030204" pitchFamily="34" charset="0"/>
              </a:rPr>
              <a:t>	 </a:t>
            </a:r>
            <a:r>
              <a:rPr lang="cs-CZ" altLang="cs-CZ" sz="2400" kern="0" dirty="0">
                <a:solidFill>
                  <a:schemeClr val="tx2"/>
                </a:solidFill>
                <a:latin typeface="Calibri" panose="020F0502020204030204" pitchFamily="34" charset="0"/>
                <a:cs typeface="Calibri" panose="020F0502020204030204" pitchFamily="34" charset="0"/>
              </a:rPr>
              <a:t> </a:t>
            </a:r>
            <a:r>
              <a:rPr lang="cs-CZ" altLang="cs-CZ" sz="2400" kern="0" dirty="0">
                <a:latin typeface="Calibri" panose="020F0502020204030204" pitchFamily="34" charset="0"/>
                <a:cs typeface="Calibri" panose="020F0502020204030204" pitchFamily="34" charset="0"/>
              </a:rPr>
              <a:t>Předpoklad splněn 		=&gt; </a:t>
            </a:r>
            <a:r>
              <a:rPr lang="cs-CZ" altLang="cs-CZ" sz="2400" b="1" kern="0" dirty="0" err="1">
                <a:latin typeface="Calibri" panose="020F0502020204030204" pitchFamily="34" charset="0"/>
                <a:cs typeface="Calibri" panose="020F0502020204030204" pitchFamily="34" charset="0"/>
              </a:rPr>
              <a:t>Pearsonův</a:t>
            </a:r>
            <a:r>
              <a:rPr lang="cs-CZ" altLang="cs-CZ" sz="2400" b="1" kern="0" dirty="0">
                <a:latin typeface="Calibri" panose="020F0502020204030204" pitchFamily="34" charset="0"/>
                <a:cs typeface="Calibri" panose="020F0502020204030204" pitchFamily="34" charset="0"/>
              </a:rPr>
              <a:t> chí-kvadrát test</a:t>
            </a:r>
          </a:p>
          <a:p>
            <a:pPr marL="0" indent="0" defTabSz="355600">
              <a:lnSpc>
                <a:spcPct val="110000"/>
              </a:lnSpc>
              <a:buFont typeface="Arial" panose="020B0604020202020204" pitchFamily="34" charset="0"/>
              <a:buNone/>
            </a:pPr>
            <a:r>
              <a:rPr lang="cs-CZ" altLang="cs-CZ" sz="2400" kern="0" dirty="0">
                <a:latin typeface="Calibri" panose="020F0502020204030204" pitchFamily="34" charset="0"/>
                <a:cs typeface="Calibri" panose="020F0502020204030204" pitchFamily="34" charset="0"/>
              </a:rPr>
              <a:t>	  Předpoklad nesplněn		=&gt; </a:t>
            </a:r>
            <a:r>
              <a:rPr lang="cs-CZ" altLang="cs-CZ" sz="2400" b="1" kern="0" dirty="0" err="1">
                <a:latin typeface="Calibri" panose="020F0502020204030204" pitchFamily="34" charset="0"/>
                <a:cs typeface="Calibri" panose="020F0502020204030204" pitchFamily="34" charset="0"/>
              </a:rPr>
              <a:t>Fisherův</a:t>
            </a:r>
            <a:r>
              <a:rPr lang="cs-CZ" altLang="cs-CZ" sz="2400" b="1" kern="0" dirty="0">
                <a:latin typeface="Calibri" panose="020F0502020204030204" pitchFamily="34" charset="0"/>
                <a:cs typeface="Calibri" panose="020F0502020204030204" pitchFamily="34" charset="0"/>
              </a:rPr>
              <a:t> exaktní test</a:t>
            </a:r>
          </a:p>
          <a:p>
            <a:pPr marL="457200" indent="-457200">
              <a:lnSpc>
                <a:spcPct val="110000"/>
              </a:lnSpc>
              <a:buFont typeface="+mj-lt"/>
              <a:buAutoNum type="arabicPeriod" startAt="3"/>
            </a:pPr>
            <a:r>
              <a:rPr lang="cs-CZ" altLang="cs-CZ" sz="2400" b="1" kern="0" dirty="0">
                <a:latin typeface="Calibri" panose="020F0502020204030204" pitchFamily="34" charset="0"/>
                <a:cs typeface="Calibri" panose="020F0502020204030204" pitchFamily="34" charset="0"/>
              </a:rPr>
              <a:t>Vypočítaní</a:t>
            </a:r>
            <a:r>
              <a:rPr lang="cs-CZ" altLang="cs-CZ" sz="2400" kern="0" dirty="0">
                <a:latin typeface="Calibri" panose="020F0502020204030204" pitchFamily="34" charset="0"/>
                <a:cs typeface="Calibri" panose="020F0502020204030204" pitchFamily="34" charset="0"/>
              </a:rPr>
              <a:t> hodnoty testové statistiky a </a:t>
            </a:r>
            <a:r>
              <a:rPr lang="cs-CZ" altLang="cs-CZ" sz="2400" b="1" kern="0" dirty="0">
                <a:latin typeface="Calibri" panose="020F0502020204030204" pitchFamily="34" charset="0"/>
                <a:cs typeface="Calibri" panose="020F0502020204030204" pitchFamily="34" charset="0"/>
              </a:rPr>
              <a:t>p-hodnoty</a:t>
            </a:r>
            <a:r>
              <a:rPr lang="cs-CZ" altLang="cs-CZ" sz="2400" kern="0" dirty="0">
                <a:latin typeface="Calibri" panose="020F0502020204030204" pitchFamily="34" charset="0"/>
                <a:cs typeface="Calibri" panose="020F0502020204030204" pitchFamily="34" charset="0"/>
              </a:rPr>
              <a:t>. </a:t>
            </a:r>
          </a:p>
          <a:p>
            <a:pPr marL="0" indent="0" defTabSz="355600">
              <a:lnSpc>
                <a:spcPct val="110000"/>
              </a:lnSpc>
              <a:buNone/>
            </a:pPr>
            <a:r>
              <a:rPr lang="cs-CZ" altLang="cs-CZ" sz="2400" kern="0" dirty="0">
                <a:latin typeface="Calibri" panose="020F0502020204030204" pitchFamily="34" charset="0"/>
                <a:cs typeface="Calibri" panose="020F0502020204030204" pitchFamily="34" charset="0"/>
              </a:rPr>
              <a:t>	 Když je p &lt; </a:t>
            </a:r>
            <a:r>
              <a:rPr lang="el-GR" altLang="cs-CZ" sz="2400" kern="0" dirty="0">
                <a:latin typeface="Calibri" panose="020F0502020204030204" pitchFamily="34" charset="0"/>
                <a:cs typeface="Calibri" panose="020F0502020204030204" pitchFamily="34" charset="0"/>
              </a:rPr>
              <a:t>α</a:t>
            </a:r>
            <a:r>
              <a:rPr lang="cs-CZ" altLang="cs-CZ" sz="2400" kern="0" dirty="0">
                <a:latin typeface="Calibri" panose="020F0502020204030204" pitchFamily="34" charset="0"/>
                <a:cs typeface="Calibri" panose="020F0502020204030204" pitchFamily="34" charset="0"/>
              </a:rPr>
              <a:t>, zamítáme nulovou hypotézu.</a:t>
            </a:r>
          </a:p>
        </p:txBody>
      </p:sp>
      <p:sp>
        <p:nvSpPr>
          <p:cNvPr id="14" name="Obdélník 13"/>
          <p:cNvSpPr/>
          <p:nvPr/>
        </p:nvSpPr>
        <p:spPr bwMode="auto">
          <a:xfrm>
            <a:off x="4412593" y="4866335"/>
            <a:ext cx="4137065" cy="419330"/>
          </a:xfrm>
          <a:prstGeom prst="rect">
            <a:avLst/>
          </a:prstGeom>
          <a:noFill/>
          <a:ln w="38100" cap="flat" cmpd="sng" algn="ctr">
            <a:solidFill>
              <a:schemeClr val="accent3">
                <a:lumMod val="75000"/>
              </a:schemeClr>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baseline="0">
              <a:ln>
                <a:noFill/>
              </a:ln>
              <a:solidFill>
                <a:schemeClr val="tx1"/>
              </a:solidFill>
              <a:effectLst/>
              <a:latin typeface="Tahoma" pitchFamily="34" charset="0"/>
            </a:endParaRPr>
          </a:p>
        </p:txBody>
      </p:sp>
      <p:sp>
        <p:nvSpPr>
          <p:cNvPr id="15" name="Obdélník 14"/>
          <p:cNvSpPr/>
          <p:nvPr/>
        </p:nvSpPr>
        <p:spPr bwMode="auto">
          <a:xfrm>
            <a:off x="4411123" y="5288244"/>
            <a:ext cx="4138535" cy="419330"/>
          </a:xfrm>
          <a:prstGeom prst="rect">
            <a:avLst/>
          </a:prstGeom>
          <a:noFill/>
          <a:ln w="38100" cap="flat" cmpd="sng" algn="ctr">
            <a:solidFill>
              <a:srgbClr val="F01928"/>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baseline="0">
              <a:ln>
                <a:noFill/>
              </a:ln>
              <a:solidFill>
                <a:schemeClr val="tx1"/>
              </a:solidFill>
              <a:effectLst/>
              <a:latin typeface="Tahoma" pitchFamily="34" charset="0"/>
            </a:endParaRPr>
          </a:p>
        </p:txBody>
      </p:sp>
    </p:spTree>
    <p:extLst>
      <p:ext uri="{BB962C8B-B14F-4D97-AF65-F5344CB8AC3E}">
        <p14:creationId xmlns:p14="http://schemas.microsoft.com/office/powerpoint/2010/main" val="32249382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a:t>Testování symetrie – </a:t>
            </a:r>
            <a:r>
              <a:rPr lang="cs-CZ" dirty="0" err="1"/>
              <a:t>McNemarův</a:t>
            </a:r>
            <a:r>
              <a:rPr lang="cs-CZ" dirty="0"/>
              <a:t> test</a:t>
            </a:r>
          </a:p>
        </p:txBody>
      </p:sp>
      <p:sp>
        <p:nvSpPr>
          <p:cNvPr id="5" name="Zástupný symbol pro obsah 4"/>
          <p:cNvSpPr>
            <a:spLocks noGrp="1"/>
          </p:cNvSpPr>
          <p:nvPr>
            <p:ph idx="1"/>
          </p:nvPr>
        </p:nvSpPr>
        <p:spPr/>
        <p:txBody>
          <a:bodyPr/>
          <a:lstStyle/>
          <a:p>
            <a:pPr marL="342900" indent="-342900">
              <a:lnSpc>
                <a:spcPct val="100000"/>
              </a:lnSpc>
            </a:pPr>
            <a:r>
              <a:rPr lang="cs-CZ" altLang="cs-CZ" sz="2400" b="1" dirty="0">
                <a:latin typeface="Calibri" panose="020F0502020204030204" pitchFamily="34" charset="0"/>
                <a:cs typeface="Calibri" panose="020F0502020204030204" pitchFamily="34" charset="0"/>
              </a:rPr>
              <a:t>Hypotéza o symetrii:</a:t>
            </a:r>
            <a:r>
              <a:rPr lang="cs-CZ" altLang="cs-CZ" sz="2400" dirty="0">
                <a:latin typeface="Calibri" panose="020F0502020204030204" pitchFamily="34" charset="0"/>
                <a:cs typeface="Calibri" panose="020F0502020204030204" pitchFamily="34" charset="0"/>
              </a:rPr>
              <a:t> Opakovaně sledujeme binární proměnnou a zajímá nás, zda došlo ke změně jejího rozdělení.</a:t>
            </a:r>
            <a:endParaRPr lang="cs-CZ" sz="2400" dirty="0">
              <a:latin typeface="Calibri" panose="020F0502020204030204" pitchFamily="34" charset="0"/>
              <a:cs typeface="Calibri" panose="020F0502020204030204" pitchFamily="34" charset="0"/>
            </a:endParaRPr>
          </a:p>
          <a:p>
            <a:pPr marL="355600" indent="0">
              <a:lnSpc>
                <a:spcPct val="100000"/>
              </a:lnSpc>
              <a:buNone/>
            </a:pPr>
            <a:r>
              <a:rPr lang="cs-CZ" altLang="cs-CZ" sz="2400" dirty="0">
                <a:solidFill>
                  <a:srgbClr val="0070C0"/>
                </a:solidFill>
                <a:latin typeface="Calibri" panose="020F0502020204030204" pitchFamily="34" charset="0"/>
                <a:cs typeface="Calibri" panose="020F0502020204030204" pitchFamily="34" charset="0"/>
              </a:rPr>
              <a:t>Příklad:</a:t>
            </a:r>
            <a:r>
              <a:rPr lang="cs-CZ" altLang="cs-CZ" sz="2400" dirty="0">
                <a:latin typeface="Calibri" panose="020F0502020204030204" pitchFamily="34" charset="0"/>
                <a:cs typeface="Calibri" panose="020F0502020204030204" pitchFamily="34" charset="0"/>
              </a:rPr>
              <a:t> </a:t>
            </a:r>
            <a:r>
              <a:rPr lang="pl-PL" altLang="cs-CZ" sz="2400" i="1" dirty="0">
                <a:solidFill>
                  <a:srgbClr val="0070C0"/>
                </a:solidFill>
                <a:latin typeface="Calibri" panose="020F0502020204030204" pitchFamily="34" charset="0"/>
                <a:cs typeface="Calibri" panose="020F0502020204030204" pitchFamily="34" charset="0"/>
              </a:rPr>
              <a:t>Výskyt bolesti před a po užití léku.</a:t>
            </a:r>
            <a:endParaRPr lang="cs-CZ" altLang="cs-CZ" sz="2400" dirty="0">
              <a:latin typeface="Calibri" panose="020F0502020204030204" pitchFamily="34" charset="0"/>
              <a:cs typeface="Calibri" panose="020F0502020204030204" pitchFamily="34" charset="0"/>
            </a:endParaRPr>
          </a:p>
          <a:p>
            <a:pPr marL="342900" indent="-342900">
              <a:lnSpc>
                <a:spcPct val="100000"/>
              </a:lnSpc>
            </a:pPr>
            <a:r>
              <a:rPr lang="cs-CZ" altLang="cs-CZ" sz="2400" b="1" dirty="0">
                <a:latin typeface="Calibri" panose="020F0502020204030204" pitchFamily="34" charset="0"/>
                <a:cs typeface="Calibri" panose="020F0502020204030204" pitchFamily="34" charset="0"/>
              </a:rPr>
              <a:t>H</a:t>
            </a:r>
            <a:r>
              <a:rPr lang="cs-CZ" altLang="cs-CZ" sz="2400" b="1" baseline="-25000" dirty="0">
                <a:latin typeface="Calibri" panose="020F0502020204030204" pitchFamily="34" charset="0"/>
                <a:cs typeface="Calibri" panose="020F0502020204030204" pitchFamily="34" charset="0"/>
              </a:rPr>
              <a:t>0</a:t>
            </a:r>
            <a:r>
              <a:rPr lang="cs-CZ" altLang="cs-CZ" sz="2400" b="1" dirty="0">
                <a:latin typeface="Calibri" panose="020F0502020204030204" pitchFamily="34" charset="0"/>
                <a:cs typeface="Calibri" panose="020F0502020204030204" pitchFamily="34" charset="0"/>
              </a:rPr>
              <a:t>:</a:t>
            </a:r>
            <a:r>
              <a:rPr lang="cs-CZ" altLang="cs-CZ" sz="2400" dirty="0">
                <a:latin typeface="Calibri" panose="020F0502020204030204" pitchFamily="34" charset="0"/>
                <a:cs typeface="Calibri" panose="020F0502020204030204" pitchFamily="34" charset="0"/>
              </a:rPr>
              <a:t> 		(</a:t>
            </a:r>
            <a:r>
              <a:rPr lang="cs-CZ" sz="2400" dirty="0">
                <a:latin typeface="Calibri" panose="020F0502020204030204" pitchFamily="34" charset="0"/>
                <a:cs typeface="Calibri" panose="020F0502020204030204" pitchFamily="34" charset="0"/>
              </a:rPr>
              <a:t>pokus nemá vliv na výskyt daného znaku)</a:t>
            </a:r>
          </a:p>
          <a:p>
            <a:pPr marL="342900" indent="-342900">
              <a:lnSpc>
                <a:spcPct val="100000"/>
              </a:lnSpc>
            </a:pPr>
            <a:endParaRPr lang="cs-CZ" sz="2400" dirty="0">
              <a:latin typeface="Calibri" panose="020F0502020204030204" pitchFamily="34" charset="0"/>
              <a:cs typeface="Calibri" panose="020F0502020204030204" pitchFamily="34" charset="0"/>
            </a:endParaRPr>
          </a:p>
          <a:p>
            <a:pPr marL="342900" indent="-342900">
              <a:lnSpc>
                <a:spcPct val="100000"/>
              </a:lnSpc>
            </a:pPr>
            <a:endParaRPr lang="cs-CZ" sz="2400" dirty="0">
              <a:latin typeface="Calibri" panose="020F0502020204030204" pitchFamily="34" charset="0"/>
              <a:cs typeface="Calibri" panose="020F0502020204030204" pitchFamily="34" charset="0"/>
            </a:endParaRPr>
          </a:p>
          <a:p>
            <a:pPr marL="342900" indent="-342900">
              <a:lnSpc>
                <a:spcPct val="100000"/>
              </a:lnSpc>
            </a:pPr>
            <a:endParaRPr lang="cs-CZ" sz="2400" dirty="0">
              <a:latin typeface="Calibri" panose="020F0502020204030204" pitchFamily="34" charset="0"/>
              <a:cs typeface="Calibri" panose="020F0502020204030204" pitchFamily="34" charset="0"/>
            </a:endParaRPr>
          </a:p>
          <a:p>
            <a:pPr marL="342900" indent="-342900">
              <a:lnSpc>
                <a:spcPct val="100000"/>
              </a:lnSpc>
            </a:pPr>
            <a:endParaRPr lang="cs-CZ" sz="2400" dirty="0">
              <a:latin typeface="Calibri" panose="020F0502020204030204" pitchFamily="34" charset="0"/>
              <a:cs typeface="Calibri" panose="020F0502020204030204" pitchFamily="34" charset="0"/>
            </a:endParaRPr>
          </a:p>
          <a:p>
            <a:pPr marL="342900" indent="-342900">
              <a:lnSpc>
                <a:spcPct val="100000"/>
              </a:lnSpc>
            </a:pPr>
            <a:endParaRPr lang="cs-CZ" sz="2400" dirty="0">
              <a:latin typeface="Calibri" panose="020F0502020204030204" pitchFamily="34" charset="0"/>
              <a:cs typeface="Calibri" panose="020F0502020204030204" pitchFamily="34" charset="0"/>
            </a:endParaRPr>
          </a:p>
          <a:p>
            <a:pPr marL="342900" indent="-342900">
              <a:lnSpc>
                <a:spcPct val="100000"/>
              </a:lnSpc>
            </a:pPr>
            <a:endParaRPr lang="cs-CZ" sz="2400" dirty="0">
              <a:latin typeface="Calibri" panose="020F0502020204030204" pitchFamily="34" charset="0"/>
              <a:cs typeface="Calibri" panose="020F0502020204030204" pitchFamily="34" charset="0"/>
            </a:endParaRPr>
          </a:p>
          <a:p>
            <a:pPr marL="342900" indent="-342900">
              <a:lnSpc>
                <a:spcPct val="100000"/>
              </a:lnSpc>
            </a:pPr>
            <a:r>
              <a:rPr lang="cs-CZ" sz="2400" dirty="0">
                <a:latin typeface="Calibri" panose="020F0502020204030204" pitchFamily="34" charset="0"/>
                <a:cs typeface="Calibri" panose="020F0502020204030204" pitchFamily="34" charset="0"/>
              </a:rPr>
              <a:t>Testová statistika:			 Pokud je větší než kritická hodnota      rozdělení o jednom stupni volnosti (vhodné pro počty údajů b + c &gt; 8), pak nulovou hypotézu zamítáme.</a:t>
            </a:r>
          </a:p>
          <a:p>
            <a:pPr>
              <a:lnSpc>
                <a:spcPct val="100000"/>
              </a:lnSpc>
            </a:pPr>
            <a:endParaRPr lang="cs-CZ" sz="2400" dirty="0">
              <a:latin typeface="Calibri" panose="020F0502020204030204" pitchFamily="34" charset="0"/>
              <a:cs typeface="Calibri" panose="020F0502020204030204" pitchFamily="34" charset="0"/>
            </a:endParaRPr>
          </a:p>
        </p:txBody>
      </p:sp>
      <p:graphicFrame>
        <p:nvGraphicFramePr>
          <p:cNvPr id="7" name="Tabulka 6"/>
          <p:cNvGraphicFramePr>
            <a:graphicFrameLocks noGrp="1"/>
          </p:cNvGraphicFramePr>
          <p:nvPr/>
        </p:nvGraphicFramePr>
        <p:xfrm>
          <a:off x="660520" y="3378478"/>
          <a:ext cx="3892230" cy="1737360"/>
        </p:xfrm>
        <a:graphic>
          <a:graphicData uri="http://schemas.openxmlformats.org/drawingml/2006/table">
            <a:tbl>
              <a:tblPr firstRow="1" bandRow="1">
                <a:tableStyleId>{5C22544A-7EE6-4342-B048-85BDC9FD1C3A}</a:tableStyleId>
              </a:tblPr>
              <a:tblGrid>
                <a:gridCol w="1214772">
                  <a:extLst>
                    <a:ext uri="{9D8B030D-6E8A-4147-A177-3AD203B41FA5}">
                      <a16:colId xmlns:a16="http://schemas.microsoft.com/office/drawing/2014/main" val="20000"/>
                    </a:ext>
                  </a:extLst>
                </a:gridCol>
                <a:gridCol w="972486">
                  <a:extLst>
                    <a:ext uri="{9D8B030D-6E8A-4147-A177-3AD203B41FA5}">
                      <a16:colId xmlns:a16="http://schemas.microsoft.com/office/drawing/2014/main" val="20001"/>
                    </a:ext>
                  </a:extLst>
                </a:gridCol>
                <a:gridCol w="788057">
                  <a:extLst>
                    <a:ext uri="{9D8B030D-6E8A-4147-A177-3AD203B41FA5}">
                      <a16:colId xmlns:a16="http://schemas.microsoft.com/office/drawing/2014/main" val="20002"/>
                    </a:ext>
                  </a:extLst>
                </a:gridCol>
                <a:gridCol w="916915">
                  <a:extLst>
                    <a:ext uri="{9D8B030D-6E8A-4147-A177-3AD203B41FA5}">
                      <a16:colId xmlns:a16="http://schemas.microsoft.com/office/drawing/2014/main" val="20003"/>
                    </a:ext>
                  </a:extLst>
                </a:gridCol>
              </a:tblGrid>
              <a:tr h="273630">
                <a:tc>
                  <a:txBody>
                    <a:bodyPr/>
                    <a:lstStyle/>
                    <a:p>
                      <a:r>
                        <a:rPr lang="cs-CZ" sz="1800" dirty="0">
                          <a:solidFill>
                            <a:schemeClr val="tx1"/>
                          </a:solidFill>
                          <a:latin typeface="Calibri" panose="020F0502020204030204" pitchFamily="34" charset="0"/>
                          <a:cs typeface="Calibri" panose="020F0502020204030204" pitchFamily="34" charset="0"/>
                        </a:rPr>
                        <a:t>Četnost</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cs-CZ" sz="1800" dirty="0">
                          <a:solidFill>
                            <a:schemeClr val="tx1"/>
                          </a:solidFill>
                          <a:latin typeface="Calibri" panose="020F0502020204030204" pitchFamily="34" charset="0"/>
                          <a:cs typeface="Calibri" panose="020F0502020204030204" pitchFamily="34" charset="0"/>
                        </a:rPr>
                        <a:t>Po: ANO</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cs-CZ" sz="1800" dirty="0">
                          <a:solidFill>
                            <a:schemeClr val="tx1"/>
                          </a:solidFill>
                          <a:latin typeface="Calibri" panose="020F0502020204030204" pitchFamily="34" charset="0"/>
                          <a:cs typeface="Calibri" panose="020F0502020204030204" pitchFamily="34" charset="0"/>
                        </a:rPr>
                        <a:t>Po: NE</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endParaRPr lang="cs-CZ" sz="1800" baseline="-25000" dirty="0">
                        <a:solidFill>
                          <a:schemeClr val="tx1"/>
                        </a:solidFill>
                        <a:latin typeface="Calibri" panose="020F0502020204030204" pitchFamily="34" charset="0"/>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0"/>
                  </a:ext>
                </a:extLst>
              </a:tr>
              <a:tr h="273630">
                <a:tc>
                  <a:txBody>
                    <a:bodyPr/>
                    <a:lstStyle/>
                    <a:p>
                      <a:r>
                        <a:rPr lang="cs-CZ" sz="1800" b="1" dirty="0">
                          <a:latin typeface="Calibri" panose="020F0502020204030204" pitchFamily="34" charset="0"/>
                          <a:cs typeface="Calibri" panose="020F0502020204030204" pitchFamily="34" charset="0"/>
                        </a:rPr>
                        <a:t>Před: ANO</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algn="ctr"/>
                      <a:r>
                        <a:rPr lang="cs-CZ" sz="1800" dirty="0">
                          <a:latin typeface="Calibri" panose="020F0502020204030204" pitchFamily="34" charset="0"/>
                          <a:cs typeface="Calibri" panose="020F0502020204030204" pitchFamily="34" charset="0"/>
                        </a:rPr>
                        <a:t>a</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tc>
                  <a:txBody>
                    <a:bodyPr/>
                    <a:lstStyle/>
                    <a:p>
                      <a:pPr algn="ctr"/>
                      <a:r>
                        <a:rPr lang="cs-CZ" sz="1800" dirty="0">
                          <a:latin typeface="Calibri" panose="020F0502020204030204" pitchFamily="34" charset="0"/>
                          <a:cs typeface="Calibri" panose="020F0502020204030204" pitchFamily="34" charset="0"/>
                        </a:rPr>
                        <a:t>b</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algn="ctr"/>
                      <a:r>
                        <a:rPr lang="cs-CZ" sz="1800" dirty="0">
                          <a:latin typeface="Calibri" panose="020F0502020204030204" pitchFamily="34" charset="0"/>
                          <a:cs typeface="Calibri" panose="020F0502020204030204" pitchFamily="34" charset="0"/>
                        </a:rPr>
                        <a:t>a + b</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10001"/>
                  </a:ext>
                </a:extLst>
              </a:tr>
              <a:tr h="273630">
                <a:tc>
                  <a:txBody>
                    <a:bodyPr/>
                    <a:lstStyle/>
                    <a:p>
                      <a:r>
                        <a:rPr lang="cs-CZ" sz="1800" b="1" dirty="0">
                          <a:latin typeface="Calibri" panose="020F0502020204030204" pitchFamily="34" charset="0"/>
                          <a:cs typeface="Calibri" panose="020F0502020204030204" pitchFamily="34" charset="0"/>
                        </a:rPr>
                        <a:t>Před:</a:t>
                      </a:r>
                      <a:r>
                        <a:rPr lang="cs-CZ" sz="1800" b="1" baseline="0" dirty="0">
                          <a:latin typeface="Calibri" panose="020F0502020204030204" pitchFamily="34" charset="0"/>
                          <a:cs typeface="Calibri" panose="020F0502020204030204" pitchFamily="34" charset="0"/>
                        </a:rPr>
                        <a:t> </a:t>
                      </a:r>
                      <a:r>
                        <a:rPr lang="cs-CZ" sz="1800" b="1" dirty="0">
                          <a:latin typeface="Calibri" panose="020F0502020204030204" pitchFamily="34" charset="0"/>
                          <a:cs typeface="Calibri" panose="020F0502020204030204" pitchFamily="34" charset="0"/>
                        </a:rPr>
                        <a:t>NE</a:t>
                      </a: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ctr"/>
                      <a:r>
                        <a:rPr lang="cs-CZ" sz="1800" dirty="0">
                          <a:latin typeface="Calibri" panose="020F0502020204030204" pitchFamily="34" charset="0"/>
                          <a:cs typeface="Calibri" panose="020F0502020204030204" pitchFamily="34" charset="0"/>
                        </a:rPr>
                        <a:t>c</a:t>
                      </a: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c>
                  <a:txBody>
                    <a:bodyPr/>
                    <a:lstStyle/>
                    <a:p>
                      <a:pPr algn="ctr"/>
                      <a:r>
                        <a:rPr lang="cs-CZ" sz="1800" dirty="0">
                          <a:latin typeface="Calibri" panose="020F0502020204030204" pitchFamily="34" charset="0"/>
                          <a:cs typeface="Calibri" panose="020F0502020204030204" pitchFamily="34" charset="0"/>
                        </a:rPr>
                        <a:t>d</a:t>
                      </a: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ctr"/>
                      <a:r>
                        <a:rPr lang="cs-CZ" sz="1800" dirty="0">
                          <a:latin typeface="Calibri" panose="020F0502020204030204" pitchFamily="34" charset="0"/>
                          <a:cs typeface="Calibri" panose="020F0502020204030204" pitchFamily="34" charset="0"/>
                        </a:rPr>
                        <a:t>c + d</a:t>
                      </a: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273630">
                <a:tc>
                  <a:txBody>
                    <a:bodyPr/>
                    <a:lstStyle/>
                    <a:p>
                      <a:endParaRPr lang="cs-CZ" sz="1800" baseline="-25000" dirty="0">
                        <a:latin typeface="Calibri" panose="020F0502020204030204" pitchFamily="34" charset="0"/>
                        <a:cs typeface="Calibri" panose="020F0502020204030204" pitchFamily="34" charset="0"/>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cs-CZ" sz="1800" dirty="0">
                          <a:latin typeface="Calibri" panose="020F0502020204030204" pitchFamily="34" charset="0"/>
                          <a:cs typeface="Calibri" panose="020F0502020204030204" pitchFamily="34" charset="0"/>
                        </a:rPr>
                        <a:t>a + c</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cs-CZ" sz="1800" dirty="0">
                          <a:latin typeface="Calibri" panose="020F0502020204030204" pitchFamily="34" charset="0"/>
                          <a:cs typeface="Calibri" panose="020F0502020204030204" pitchFamily="34" charset="0"/>
                        </a:rPr>
                        <a:t>b + d</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cs-CZ" sz="1800" dirty="0">
                          <a:latin typeface="Calibri" panose="020F0502020204030204" pitchFamily="34" charset="0"/>
                          <a:cs typeface="Calibri" panose="020F0502020204030204" pitchFamily="34" charset="0"/>
                        </a:rPr>
                        <a:t>N</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graphicFrame>
        <p:nvGraphicFramePr>
          <p:cNvPr id="10" name="Objekt 9"/>
          <p:cNvGraphicFramePr>
            <a:graphicFrameLocks noChangeAspect="1"/>
          </p:cNvGraphicFramePr>
          <p:nvPr/>
        </p:nvGraphicFramePr>
        <p:xfrm>
          <a:off x="1425575" y="2790825"/>
          <a:ext cx="893763" cy="433388"/>
        </p:xfrm>
        <a:graphic>
          <a:graphicData uri="http://schemas.openxmlformats.org/presentationml/2006/ole">
            <mc:AlternateContent xmlns:mc="http://schemas.openxmlformats.org/markup-compatibility/2006">
              <mc:Choice xmlns:v="urn:schemas-microsoft-com:vml" Requires="v">
                <p:oleObj name="Rovnice" r:id="rId2" imgW="495000" imgH="241200" progId="Equation.3">
                  <p:embed/>
                </p:oleObj>
              </mc:Choice>
              <mc:Fallback>
                <p:oleObj name="Rovnice" r:id="rId2" imgW="495000" imgH="241200" progId="Equation.3">
                  <p:embed/>
                  <p:pic>
                    <p:nvPicPr>
                      <p:cNvPr id="10" name="Objekt 9"/>
                      <p:cNvPicPr>
                        <a:picLocks noChangeAspect="1" noChangeArrowheads="1"/>
                      </p:cNvPicPr>
                      <p:nvPr/>
                    </p:nvPicPr>
                    <p:blipFill>
                      <a:blip r:embed="rId3"/>
                      <a:srcRect/>
                      <a:stretch>
                        <a:fillRect/>
                      </a:stretch>
                    </p:blipFill>
                    <p:spPr bwMode="auto">
                      <a:xfrm>
                        <a:off x="1425575" y="2790825"/>
                        <a:ext cx="893763" cy="433388"/>
                      </a:xfrm>
                      <a:prstGeom prst="rect">
                        <a:avLst/>
                      </a:prstGeom>
                      <a:noFill/>
                    </p:spPr>
                  </p:pic>
                </p:oleObj>
              </mc:Fallback>
            </mc:AlternateContent>
          </a:graphicData>
        </a:graphic>
      </p:graphicFrame>
      <p:graphicFrame>
        <p:nvGraphicFramePr>
          <p:cNvPr id="11" name="Objekt 10"/>
          <p:cNvGraphicFramePr>
            <a:graphicFrameLocks noChangeAspect="1"/>
          </p:cNvGraphicFramePr>
          <p:nvPr/>
        </p:nvGraphicFramePr>
        <p:xfrm>
          <a:off x="3186932" y="5189809"/>
          <a:ext cx="1878012" cy="593725"/>
        </p:xfrm>
        <a:graphic>
          <a:graphicData uri="http://schemas.openxmlformats.org/presentationml/2006/ole">
            <mc:AlternateContent xmlns:mc="http://schemas.openxmlformats.org/markup-compatibility/2006">
              <mc:Choice xmlns:v="urn:schemas-microsoft-com:vml" Requires="v">
                <p:oleObj name="Rovnice" r:id="rId4" imgW="1054080" imgH="431640" progId="Equation.3">
                  <p:embed/>
                </p:oleObj>
              </mc:Choice>
              <mc:Fallback>
                <p:oleObj name="Rovnice" r:id="rId4" imgW="1054080" imgH="431640" progId="Equation.3">
                  <p:embed/>
                  <p:pic>
                    <p:nvPicPr>
                      <p:cNvPr id="11" name="Objekt 10"/>
                      <p:cNvPicPr>
                        <a:picLocks noChangeAspect="1" noChangeArrowheads="1"/>
                      </p:cNvPicPr>
                      <p:nvPr/>
                    </p:nvPicPr>
                    <p:blipFill>
                      <a:blip r:embed="rId5"/>
                      <a:srcRect/>
                      <a:stretch>
                        <a:fillRect/>
                      </a:stretch>
                    </p:blipFill>
                    <p:spPr bwMode="auto">
                      <a:xfrm>
                        <a:off x="3186932" y="5189809"/>
                        <a:ext cx="1878012" cy="5937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2" name="Objekt 11"/>
          <p:cNvGraphicFramePr>
            <a:graphicFrameLocks noChangeAspect="1"/>
          </p:cNvGraphicFramePr>
          <p:nvPr/>
        </p:nvGraphicFramePr>
        <p:xfrm>
          <a:off x="1980350" y="5704042"/>
          <a:ext cx="322141" cy="360040"/>
        </p:xfrm>
        <a:graphic>
          <a:graphicData uri="http://schemas.openxmlformats.org/presentationml/2006/ole">
            <mc:AlternateContent xmlns:mc="http://schemas.openxmlformats.org/markup-compatibility/2006">
              <mc:Choice xmlns:v="urn:schemas-microsoft-com:vml" Requires="v">
                <p:oleObj name="Rovnice" r:id="rId6" imgW="215640" imgH="241200" progId="Equation.3">
                  <p:embed/>
                </p:oleObj>
              </mc:Choice>
              <mc:Fallback>
                <p:oleObj name="Rovnice" r:id="rId6" imgW="215640" imgH="241200" progId="Equation.3">
                  <p:embed/>
                  <p:pic>
                    <p:nvPicPr>
                      <p:cNvPr id="12" name="Objekt 1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80350" y="5704042"/>
                        <a:ext cx="322141" cy="36004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5" name="Tabulka 14"/>
          <p:cNvGraphicFramePr>
            <a:graphicFrameLocks noGrp="1"/>
          </p:cNvGraphicFramePr>
          <p:nvPr/>
        </p:nvGraphicFramePr>
        <p:xfrm>
          <a:off x="4755179" y="3378478"/>
          <a:ext cx="3851216" cy="1737360"/>
        </p:xfrm>
        <a:graphic>
          <a:graphicData uri="http://schemas.openxmlformats.org/drawingml/2006/table">
            <a:tbl>
              <a:tblPr firstRow="1" bandRow="1">
                <a:tableStyleId>{5C22544A-7EE6-4342-B048-85BDC9FD1C3A}</a:tableStyleId>
              </a:tblPr>
              <a:tblGrid>
                <a:gridCol w="1884101">
                  <a:extLst>
                    <a:ext uri="{9D8B030D-6E8A-4147-A177-3AD203B41FA5}">
                      <a16:colId xmlns:a16="http://schemas.microsoft.com/office/drawing/2014/main" val="20000"/>
                    </a:ext>
                  </a:extLst>
                </a:gridCol>
                <a:gridCol w="641492">
                  <a:extLst>
                    <a:ext uri="{9D8B030D-6E8A-4147-A177-3AD203B41FA5}">
                      <a16:colId xmlns:a16="http://schemas.microsoft.com/office/drawing/2014/main" val="20001"/>
                    </a:ext>
                  </a:extLst>
                </a:gridCol>
                <a:gridCol w="589478">
                  <a:extLst>
                    <a:ext uri="{9D8B030D-6E8A-4147-A177-3AD203B41FA5}">
                      <a16:colId xmlns:a16="http://schemas.microsoft.com/office/drawing/2014/main" val="20002"/>
                    </a:ext>
                  </a:extLst>
                </a:gridCol>
                <a:gridCol w="736145">
                  <a:extLst>
                    <a:ext uri="{9D8B030D-6E8A-4147-A177-3AD203B41FA5}">
                      <a16:colId xmlns:a16="http://schemas.microsoft.com/office/drawing/2014/main" val="20003"/>
                    </a:ext>
                  </a:extLst>
                </a:gridCol>
              </a:tblGrid>
              <a:tr h="273630">
                <a:tc>
                  <a:txBody>
                    <a:bodyPr/>
                    <a:lstStyle/>
                    <a:p>
                      <a:r>
                        <a:rPr lang="cs-CZ" sz="1800" dirty="0">
                          <a:solidFill>
                            <a:schemeClr val="tx1"/>
                          </a:solidFill>
                          <a:latin typeface="Calibri" panose="020F0502020204030204" pitchFamily="34" charset="0"/>
                          <a:cs typeface="Calibri" panose="020F0502020204030204" pitchFamily="34" charset="0"/>
                        </a:rPr>
                        <a:t>Teoretická</a:t>
                      </a:r>
                      <a:r>
                        <a:rPr lang="cs-CZ" sz="1800" baseline="0" dirty="0">
                          <a:solidFill>
                            <a:schemeClr val="tx1"/>
                          </a:solidFill>
                          <a:latin typeface="Calibri" panose="020F0502020204030204" pitchFamily="34" charset="0"/>
                          <a:cs typeface="Calibri" panose="020F0502020204030204" pitchFamily="34" charset="0"/>
                        </a:rPr>
                        <a:t> pravděpodobnost</a:t>
                      </a:r>
                      <a:endParaRPr lang="cs-CZ" sz="1800" dirty="0">
                        <a:solidFill>
                          <a:schemeClr val="tx1"/>
                        </a:solidFill>
                        <a:latin typeface="Calibri" panose="020F0502020204030204" pitchFamily="34" charset="0"/>
                        <a:cs typeface="Calibri" panose="020F0502020204030204" pitchFamily="34" charset="0"/>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cs-CZ" sz="1800" dirty="0">
                          <a:solidFill>
                            <a:schemeClr val="tx1"/>
                          </a:solidFill>
                          <a:latin typeface="Calibri" panose="020F0502020204030204" pitchFamily="34" charset="0"/>
                          <a:cs typeface="Calibri" panose="020F0502020204030204" pitchFamily="34" charset="0"/>
                        </a:rPr>
                        <a:t>Po: ANO</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cs-CZ" sz="1800" dirty="0">
                          <a:solidFill>
                            <a:schemeClr val="tx1"/>
                          </a:solidFill>
                          <a:latin typeface="Calibri" panose="020F0502020204030204" pitchFamily="34" charset="0"/>
                          <a:cs typeface="Calibri" panose="020F0502020204030204" pitchFamily="34" charset="0"/>
                        </a:rPr>
                        <a:t>Po: NE</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endParaRPr lang="cs-CZ" sz="1800" dirty="0">
                        <a:solidFill>
                          <a:schemeClr val="tx1"/>
                        </a:solidFill>
                        <a:latin typeface="Calibri" panose="020F0502020204030204" pitchFamily="34" charset="0"/>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0"/>
                  </a:ext>
                </a:extLst>
              </a:tr>
              <a:tr h="273630">
                <a:tc>
                  <a:txBody>
                    <a:bodyPr/>
                    <a:lstStyle/>
                    <a:p>
                      <a:r>
                        <a:rPr lang="cs-CZ" sz="1800" b="1" dirty="0">
                          <a:latin typeface="Calibri" panose="020F0502020204030204" pitchFamily="34" charset="0"/>
                          <a:cs typeface="Calibri" panose="020F0502020204030204" pitchFamily="34" charset="0"/>
                        </a:rPr>
                        <a:t>Před: ANO</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algn="ctr"/>
                      <a:r>
                        <a:rPr lang="cs-CZ" sz="1800" i="1" dirty="0">
                          <a:latin typeface="Calibri" panose="020F0502020204030204" pitchFamily="34" charset="0"/>
                          <a:cs typeface="Calibri" panose="020F0502020204030204" pitchFamily="34" charset="0"/>
                        </a:rPr>
                        <a:t>n</a:t>
                      </a:r>
                      <a:r>
                        <a:rPr lang="cs-CZ" sz="1800" i="1" baseline="-25000" dirty="0">
                          <a:latin typeface="Calibri" panose="020F0502020204030204" pitchFamily="34" charset="0"/>
                          <a:cs typeface="Calibri" panose="020F0502020204030204" pitchFamily="34" charset="0"/>
                        </a:rPr>
                        <a:t>11</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tc>
                  <a:txBody>
                    <a:bodyPr/>
                    <a:lstStyle/>
                    <a:p>
                      <a:pPr algn="ctr"/>
                      <a:r>
                        <a:rPr lang="cs-CZ" sz="1800" i="1" dirty="0">
                          <a:latin typeface="Calibri" panose="020F0502020204030204" pitchFamily="34" charset="0"/>
                          <a:cs typeface="Calibri" panose="020F0502020204030204" pitchFamily="34" charset="0"/>
                        </a:rPr>
                        <a:t>n</a:t>
                      </a:r>
                      <a:r>
                        <a:rPr lang="cs-CZ" sz="1800" i="1" baseline="-25000" dirty="0">
                          <a:latin typeface="Calibri" panose="020F0502020204030204" pitchFamily="34" charset="0"/>
                          <a:cs typeface="Calibri" panose="020F0502020204030204" pitchFamily="34" charset="0"/>
                        </a:rPr>
                        <a:t>12</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algn="ctr"/>
                      <a:r>
                        <a:rPr lang="cs-CZ" sz="1800" i="1" dirty="0">
                          <a:latin typeface="Calibri" panose="020F0502020204030204" pitchFamily="34" charset="0"/>
                          <a:cs typeface="Calibri" panose="020F0502020204030204" pitchFamily="34" charset="0"/>
                        </a:rPr>
                        <a:t>n</a:t>
                      </a:r>
                      <a:r>
                        <a:rPr lang="cs-CZ" sz="1800" i="1" baseline="-25000" dirty="0">
                          <a:latin typeface="Calibri" panose="020F0502020204030204" pitchFamily="34" charset="0"/>
                          <a:cs typeface="Calibri" panose="020F0502020204030204" pitchFamily="34" charset="0"/>
                        </a:rPr>
                        <a:t>1.</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10001"/>
                  </a:ext>
                </a:extLst>
              </a:tr>
              <a:tr h="273630">
                <a:tc>
                  <a:txBody>
                    <a:bodyPr/>
                    <a:lstStyle/>
                    <a:p>
                      <a:r>
                        <a:rPr lang="cs-CZ" sz="1800" b="1" dirty="0">
                          <a:latin typeface="Calibri" panose="020F0502020204030204" pitchFamily="34" charset="0"/>
                          <a:cs typeface="Calibri" panose="020F0502020204030204" pitchFamily="34" charset="0"/>
                        </a:rPr>
                        <a:t>Před:</a:t>
                      </a:r>
                      <a:r>
                        <a:rPr lang="cs-CZ" sz="1800" b="1" baseline="0" dirty="0">
                          <a:latin typeface="Calibri" panose="020F0502020204030204" pitchFamily="34" charset="0"/>
                          <a:cs typeface="Calibri" panose="020F0502020204030204" pitchFamily="34" charset="0"/>
                        </a:rPr>
                        <a:t> </a:t>
                      </a:r>
                      <a:r>
                        <a:rPr lang="cs-CZ" sz="1800" b="1" dirty="0">
                          <a:latin typeface="Calibri" panose="020F0502020204030204" pitchFamily="34" charset="0"/>
                          <a:cs typeface="Calibri" panose="020F0502020204030204" pitchFamily="34" charset="0"/>
                        </a:rPr>
                        <a:t>NE</a:t>
                      </a: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ctr"/>
                      <a:r>
                        <a:rPr lang="cs-CZ" sz="1800" i="1" dirty="0">
                          <a:latin typeface="Calibri" panose="020F0502020204030204" pitchFamily="34" charset="0"/>
                          <a:cs typeface="Calibri" panose="020F0502020204030204" pitchFamily="34" charset="0"/>
                        </a:rPr>
                        <a:t>n</a:t>
                      </a:r>
                      <a:r>
                        <a:rPr lang="cs-CZ" sz="1800" i="1" baseline="-25000" dirty="0">
                          <a:latin typeface="Calibri" panose="020F0502020204030204" pitchFamily="34" charset="0"/>
                          <a:cs typeface="Calibri" panose="020F0502020204030204" pitchFamily="34" charset="0"/>
                        </a:rPr>
                        <a:t>21</a:t>
                      </a: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c>
                  <a:txBody>
                    <a:bodyPr/>
                    <a:lstStyle/>
                    <a:p>
                      <a:pPr algn="ctr"/>
                      <a:r>
                        <a:rPr lang="cs-CZ" sz="1800" i="1" dirty="0">
                          <a:latin typeface="Calibri" panose="020F0502020204030204" pitchFamily="34" charset="0"/>
                          <a:cs typeface="Calibri" panose="020F0502020204030204" pitchFamily="34" charset="0"/>
                        </a:rPr>
                        <a:t>n</a:t>
                      </a:r>
                      <a:r>
                        <a:rPr lang="cs-CZ" sz="1800" i="1" baseline="-25000" dirty="0">
                          <a:latin typeface="Calibri" panose="020F0502020204030204" pitchFamily="34" charset="0"/>
                          <a:cs typeface="Calibri" panose="020F0502020204030204" pitchFamily="34" charset="0"/>
                        </a:rPr>
                        <a:t>22</a:t>
                      </a: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ctr"/>
                      <a:r>
                        <a:rPr lang="cs-CZ" sz="1800" i="1" dirty="0">
                          <a:latin typeface="Calibri" panose="020F0502020204030204" pitchFamily="34" charset="0"/>
                          <a:cs typeface="Calibri" panose="020F0502020204030204" pitchFamily="34" charset="0"/>
                        </a:rPr>
                        <a:t>n</a:t>
                      </a:r>
                      <a:r>
                        <a:rPr lang="cs-CZ" sz="1800" i="1" baseline="-25000" dirty="0">
                          <a:latin typeface="Calibri" panose="020F0502020204030204" pitchFamily="34" charset="0"/>
                          <a:cs typeface="Calibri" panose="020F0502020204030204" pitchFamily="34" charset="0"/>
                        </a:rPr>
                        <a:t>2.</a:t>
                      </a: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273630">
                <a:tc>
                  <a:txBody>
                    <a:bodyPr/>
                    <a:lstStyle/>
                    <a:p>
                      <a:endParaRPr lang="cs-CZ" sz="1800" dirty="0">
                        <a:latin typeface="Calibri" panose="020F0502020204030204" pitchFamily="34" charset="0"/>
                        <a:cs typeface="Calibri" panose="020F0502020204030204" pitchFamily="34" charset="0"/>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cs-CZ" sz="1800" i="1" kern="1200" dirty="0">
                          <a:solidFill>
                            <a:schemeClr val="dk1"/>
                          </a:solidFill>
                          <a:latin typeface="Calibri" panose="020F0502020204030204" pitchFamily="34" charset="0"/>
                          <a:ea typeface="+mn-ea"/>
                          <a:cs typeface="Calibri" panose="020F0502020204030204" pitchFamily="34" charset="0"/>
                        </a:rPr>
                        <a:t>n</a:t>
                      </a:r>
                      <a:r>
                        <a:rPr lang="cs-CZ" sz="1800" i="1" kern="1200" baseline="-25000" dirty="0">
                          <a:solidFill>
                            <a:schemeClr val="dk1"/>
                          </a:solidFill>
                          <a:latin typeface="Calibri" panose="020F0502020204030204" pitchFamily="34" charset="0"/>
                          <a:ea typeface="+mn-ea"/>
                          <a:cs typeface="Calibri" panose="020F0502020204030204" pitchFamily="34" charset="0"/>
                        </a:rPr>
                        <a:t>.1</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cs-CZ" sz="1800" i="1" dirty="0">
                          <a:latin typeface="Calibri" panose="020F0502020204030204" pitchFamily="34" charset="0"/>
                          <a:cs typeface="Calibri" panose="020F0502020204030204" pitchFamily="34" charset="0"/>
                        </a:rPr>
                        <a:t>n</a:t>
                      </a:r>
                      <a:r>
                        <a:rPr lang="cs-CZ" sz="1800" i="1" baseline="-25000" dirty="0">
                          <a:latin typeface="Calibri" panose="020F0502020204030204" pitchFamily="34" charset="0"/>
                          <a:cs typeface="Calibri" panose="020F0502020204030204" pitchFamily="34" charset="0"/>
                        </a:rPr>
                        <a:t>.2</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cs-CZ" sz="1800" i="1" dirty="0">
                        <a:latin typeface="Calibri" panose="020F0502020204030204" pitchFamily="34" charset="0"/>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9066092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Institut biostatistiky a analýz LF – Výuka – Biostatistika</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24</a:t>
            </a:fld>
            <a:endParaRPr lang="cs-CZ" altLang="cs-CZ" dirty="0"/>
          </a:p>
        </p:txBody>
      </p:sp>
      <p:sp>
        <p:nvSpPr>
          <p:cNvPr id="4" name="Nadpis 3"/>
          <p:cNvSpPr>
            <a:spLocks noGrp="1"/>
          </p:cNvSpPr>
          <p:nvPr>
            <p:ph type="title"/>
          </p:nvPr>
        </p:nvSpPr>
        <p:spPr/>
        <p:txBody>
          <a:bodyPr/>
          <a:lstStyle/>
          <a:p>
            <a:r>
              <a:rPr lang="cs-CZ" dirty="0"/>
              <a:t>Testování hypotézy o symetrii</a:t>
            </a:r>
          </a:p>
        </p:txBody>
      </p:sp>
      <p:sp>
        <p:nvSpPr>
          <p:cNvPr id="13" name="Zástupný symbol pro obsah 4"/>
          <p:cNvSpPr txBox="1">
            <a:spLocks/>
          </p:cNvSpPr>
          <p:nvPr/>
        </p:nvSpPr>
        <p:spPr>
          <a:xfrm>
            <a:off x="540094" y="1692002"/>
            <a:ext cx="8066301" cy="4535998"/>
          </a:xfrm>
          <a:prstGeom prst="rect">
            <a:avLst/>
          </a:prstGeom>
        </p:spPr>
        <p:txBody>
          <a:bodyPr vert="horz" lIns="0" tIns="0" rIns="0" bIns="0" rtlCol="0">
            <a:noAutofit/>
          </a:bodyPr>
          <a:lstStyle>
            <a:lvl1pPr marL="252000" indent="-180000" algn="l" rtl="0" eaLnBrk="1" fontAlgn="base" hangingPunct="1">
              <a:lnSpc>
                <a:spcPct val="150000"/>
              </a:lnSpc>
              <a:spcBef>
                <a:spcPts val="0"/>
              </a:spcBef>
              <a:spcAft>
                <a:spcPct val="0"/>
              </a:spcAft>
              <a:buClr>
                <a:schemeClr val="tx2"/>
              </a:buClr>
              <a:buSzPct val="100000"/>
              <a:buFont typeface="Arial" panose="020B0604020202020204" pitchFamily="34" charset="0"/>
              <a:buChar char="̶"/>
              <a:defRPr sz="2800" b="0">
                <a:solidFill>
                  <a:schemeClr val="tx1"/>
                </a:solidFill>
                <a:latin typeface="+mn-lt"/>
                <a:ea typeface="+mn-ea"/>
                <a:cs typeface="+mn-cs"/>
              </a:defRPr>
            </a:lvl1pPr>
            <a:lvl2pPr marL="504000" indent="-180000" algn="l" rtl="0" eaLnBrk="1" fontAlgn="base" hangingPunct="1">
              <a:lnSpc>
                <a:spcPct val="100000"/>
              </a:lnSpc>
              <a:spcBef>
                <a:spcPts val="0"/>
              </a:spcBef>
              <a:spcAft>
                <a:spcPct val="0"/>
              </a:spcAft>
              <a:buClr>
                <a:schemeClr val="tx2"/>
              </a:buClr>
              <a:buSzPct val="100000"/>
              <a:buFont typeface="Arial" panose="020B0604020202020204" pitchFamily="34" charset="0"/>
              <a:buChar char="̶"/>
              <a:defRPr sz="20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a:lstStyle>
          <a:p>
            <a:pPr marL="457200" indent="-457200">
              <a:lnSpc>
                <a:spcPct val="110000"/>
              </a:lnSpc>
              <a:buFont typeface="+mj-lt"/>
              <a:buAutoNum type="arabicPeriod"/>
            </a:pPr>
            <a:r>
              <a:rPr lang="cs-CZ" altLang="cs-CZ" sz="2400" b="1" kern="0" dirty="0">
                <a:latin typeface="Calibri" panose="020F0502020204030204" pitchFamily="34" charset="0"/>
                <a:cs typeface="Calibri" panose="020F0502020204030204" pitchFamily="34" charset="0"/>
              </a:rPr>
              <a:t>Stanovení nulové a alternativní hypotézy: </a:t>
            </a:r>
          </a:p>
          <a:p>
            <a:pPr marL="452438" indent="-452438">
              <a:lnSpc>
                <a:spcPct val="110000"/>
              </a:lnSpc>
              <a:buFont typeface="Arial" panose="020B0604020202020204" pitchFamily="34" charset="0"/>
              <a:buNone/>
            </a:pPr>
            <a:r>
              <a:rPr lang="cs-CZ" altLang="cs-CZ" sz="2400" b="1" kern="0" dirty="0">
                <a:latin typeface="Calibri" panose="020F0502020204030204" pitchFamily="34" charset="0"/>
                <a:cs typeface="Calibri" panose="020F0502020204030204" pitchFamily="34" charset="0"/>
              </a:rPr>
              <a:t>	H</a:t>
            </a:r>
            <a:r>
              <a:rPr lang="cs-CZ" altLang="cs-CZ" sz="2400" b="1" kern="0" baseline="-25000" dirty="0">
                <a:latin typeface="Calibri" panose="020F0502020204030204" pitchFamily="34" charset="0"/>
                <a:cs typeface="Calibri" panose="020F0502020204030204" pitchFamily="34" charset="0"/>
              </a:rPr>
              <a:t>0</a:t>
            </a:r>
            <a:r>
              <a:rPr lang="cs-CZ" altLang="cs-CZ" sz="2400" b="1" kern="0" dirty="0">
                <a:latin typeface="Calibri" panose="020F0502020204030204" pitchFamily="34" charset="0"/>
                <a:cs typeface="Calibri" panose="020F0502020204030204" pitchFamily="34" charset="0"/>
              </a:rPr>
              <a:t>:</a:t>
            </a:r>
            <a:r>
              <a:rPr lang="cs-CZ" altLang="cs-CZ" sz="2400" kern="0" dirty="0">
                <a:latin typeface="Calibri" panose="020F0502020204030204" pitchFamily="34" charset="0"/>
                <a:cs typeface="Calibri" panose="020F0502020204030204" pitchFamily="34" charset="0"/>
              </a:rPr>
              <a:t>                    Pokus nemá vliv na výskyt daného znaku.</a:t>
            </a:r>
          </a:p>
          <a:p>
            <a:pPr marL="452438" indent="-452438" defTabSz="452438">
              <a:lnSpc>
                <a:spcPct val="110000"/>
              </a:lnSpc>
              <a:buFont typeface="Arial" panose="020B0604020202020204" pitchFamily="34" charset="0"/>
              <a:buNone/>
            </a:pPr>
            <a:r>
              <a:rPr lang="cs-CZ" altLang="cs-CZ" sz="2400" kern="0" dirty="0">
                <a:latin typeface="Calibri" panose="020F0502020204030204" pitchFamily="34" charset="0"/>
                <a:cs typeface="Calibri" panose="020F0502020204030204" pitchFamily="34" charset="0"/>
              </a:rPr>
              <a:t>	</a:t>
            </a:r>
            <a:r>
              <a:rPr lang="cs-CZ" altLang="cs-CZ" sz="2400" b="1" kern="0" dirty="0">
                <a:latin typeface="Calibri" panose="020F0502020204030204" pitchFamily="34" charset="0"/>
                <a:cs typeface="Calibri" panose="020F0502020204030204" pitchFamily="34" charset="0"/>
              </a:rPr>
              <a:t>H</a:t>
            </a:r>
            <a:r>
              <a:rPr lang="cs-CZ" altLang="cs-CZ" sz="2400" b="1" kern="0" baseline="-25000" dirty="0">
                <a:latin typeface="Calibri" panose="020F0502020204030204" pitchFamily="34" charset="0"/>
                <a:cs typeface="Calibri" panose="020F0502020204030204" pitchFamily="34" charset="0"/>
              </a:rPr>
              <a:t>A</a:t>
            </a:r>
            <a:r>
              <a:rPr lang="cs-CZ" altLang="cs-CZ" sz="2400" b="1" kern="0" dirty="0">
                <a:latin typeface="Calibri" panose="020F0502020204030204" pitchFamily="34" charset="0"/>
                <a:cs typeface="Calibri" panose="020F0502020204030204" pitchFamily="34" charset="0"/>
              </a:rPr>
              <a:t>:                    </a:t>
            </a:r>
            <a:r>
              <a:rPr lang="cs-CZ" altLang="cs-CZ" sz="2400" kern="0" dirty="0">
                <a:latin typeface="Calibri" panose="020F0502020204030204" pitchFamily="34" charset="0"/>
                <a:cs typeface="Calibri" panose="020F0502020204030204" pitchFamily="34" charset="0"/>
              </a:rPr>
              <a:t>Pokus má vliv na výskyt daného znaku.</a:t>
            </a:r>
            <a:endParaRPr lang="cs-CZ" altLang="cs-CZ" sz="1600" kern="0" dirty="0">
              <a:latin typeface="Calibri" panose="020F0502020204030204" pitchFamily="34" charset="0"/>
              <a:cs typeface="Calibri" panose="020F0502020204030204" pitchFamily="34" charset="0"/>
            </a:endParaRPr>
          </a:p>
          <a:p>
            <a:pPr marL="457200" indent="-457200">
              <a:lnSpc>
                <a:spcPct val="110000"/>
              </a:lnSpc>
              <a:buFont typeface="+mj-lt"/>
              <a:buAutoNum type="arabicPeriod" startAt="2"/>
            </a:pPr>
            <a:r>
              <a:rPr lang="cs-CZ" altLang="cs-CZ" sz="2400" kern="0" dirty="0">
                <a:latin typeface="Calibri" panose="020F0502020204030204" pitchFamily="34" charset="0"/>
                <a:cs typeface="Calibri" panose="020F0502020204030204" pitchFamily="34" charset="0"/>
              </a:rPr>
              <a:t>Vypočítání pozorovaných četností</a:t>
            </a:r>
          </a:p>
          <a:p>
            <a:pPr marL="0" indent="0" defTabSz="355600">
              <a:lnSpc>
                <a:spcPct val="110000"/>
              </a:lnSpc>
              <a:buNone/>
            </a:pPr>
            <a:r>
              <a:rPr lang="cs-CZ" altLang="cs-CZ" sz="2400" kern="0" dirty="0">
                <a:solidFill>
                  <a:schemeClr val="tx2"/>
                </a:solidFill>
                <a:latin typeface="Calibri" panose="020F0502020204030204" pitchFamily="34" charset="0"/>
                <a:cs typeface="Calibri" panose="020F0502020204030204" pitchFamily="34" charset="0"/>
              </a:rPr>
              <a:t>	  		</a:t>
            </a:r>
            <a:r>
              <a:rPr lang="cs-CZ" altLang="cs-CZ" sz="2400" kern="0" dirty="0">
                <a:latin typeface="Calibri" panose="020F0502020204030204" pitchFamily="34" charset="0"/>
                <a:cs typeface="Calibri" panose="020F0502020204030204" pitchFamily="34" charset="0"/>
              </a:rPr>
              <a:t> </a:t>
            </a:r>
            <a:r>
              <a:rPr lang="cs-CZ" altLang="cs-CZ" sz="2400" b="1" kern="0" dirty="0" err="1">
                <a:latin typeface="Calibri" panose="020F0502020204030204" pitchFamily="34" charset="0"/>
                <a:cs typeface="Calibri" panose="020F0502020204030204" pitchFamily="34" charset="0"/>
              </a:rPr>
              <a:t>McNemarův</a:t>
            </a:r>
            <a:r>
              <a:rPr lang="cs-CZ" altLang="cs-CZ" sz="2400" b="1" kern="0" dirty="0">
                <a:latin typeface="Calibri" panose="020F0502020204030204" pitchFamily="34" charset="0"/>
                <a:cs typeface="Calibri" panose="020F0502020204030204" pitchFamily="34" charset="0"/>
              </a:rPr>
              <a:t> test</a:t>
            </a:r>
          </a:p>
          <a:p>
            <a:pPr marL="457200" indent="-457200">
              <a:lnSpc>
                <a:spcPct val="110000"/>
              </a:lnSpc>
              <a:buFont typeface="+mj-lt"/>
              <a:buAutoNum type="arabicPeriod" startAt="3"/>
            </a:pPr>
            <a:r>
              <a:rPr lang="cs-CZ" altLang="cs-CZ" sz="2400" b="1" kern="0" dirty="0">
                <a:latin typeface="Calibri" panose="020F0502020204030204" pitchFamily="34" charset="0"/>
                <a:cs typeface="Calibri" panose="020F0502020204030204" pitchFamily="34" charset="0"/>
              </a:rPr>
              <a:t>Vypočítaní</a:t>
            </a:r>
            <a:r>
              <a:rPr lang="cs-CZ" altLang="cs-CZ" sz="2400" kern="0" dirty="0">
                <a:latin typeface="Calibri" panose="020F0502020204030204" pitchFamily="34" charset="0"/>
                <a:cs typeface="Calibri" panose="020F0502020204030204" pitchFamily="34" charset="0"/>
              </a:rPr>
              <a:t> hodnoty testové statistiky a </a:t>
            </a:r>
            <a:r>
              <a:rPr lang="cs-CZ" altLang="cs-CZ" sz="2400" b="1" kern="0" dirty="0">
                <a:latin typeface="Calibri" panose="020F0502020204030204" pitchFamily="34" charset="0"/>
                <a:cs typeface="Calibri" panose="020F0502020204030204" pitchFamily="34" charset="0"/>
              </a:rPr>
              <a:t>p-hodnoty</a:t>
            </a:r>
            <a:r>
              <a:rPr lang="cs-CZ" altLang="cs-CZ" sz="2400" kern="0" dirty="0">
                <a:latin typeface="Calibri" panose="020F0502020204030204" pitchFamily="34" charset="0"/>
                <a:cs typeface="Calibri" panose="020F0502020204030204" pitchFamily="34" charset="0"/>
              </a:rPr>
              <a:t>. </a:t>
            </a:r>
          </a:p>
          <a:p>
            <a:pPr marL="0" indent="0" defTabSz="355600">
              <a:lnSpc>
                <a:spcPct val="110000"/>
              </a:lnSpc>
              <a:buNone/>
            </a:pPr>
            <a:r>
              <a:rPr lang="cs-CZ" altLang="cs-CZ" sz="2400" kern="0" dirty="0">
                <a:latin typeface="Calibri" panose="020F0502020204030204" pitchFamily="34" charset="0"/>
                <a:cs typeface="Calibri" panose="020F0502020204030204" pitchFamily="34" charset="0"/>
              </a:rPr>
              <a:t>	 Když je p &lt; </a:t>
            </a:r>
            <a:r>
              <a:rPr lang="el-GR" altLang="cs-CZ" sz="2400" kern="0" dirty="0">
                <a:latin typeface="Calibri" panose="020F0502020204030204" pitchFamily="34" charset="0"/>
                <a:cs typeface="Calibri" panose="020F0502020204030204" pitchFamily="34" charset="0"/>
              </a:rPr>
              <a:t>α</a:t>
            </a:r>
            <a:r>
              <a:rPr lang="cs-CZ" altLang="cs-CZ" sz="2400" kern="0" dirty="0">
                <a:latin typeface="Calibri" panose="020F0502020204030204" pitchFamily="34" charset="0"/>
                <a:cs typeface="Calibri" panose="020F0502020204030204" pitchFamily="34" charset="0"/>
              </a:rPr>
              <a:t>, zamítáme nulovou hypotézu.</a:t>
            </a:r>
          </a:p>
        </p:txBody>
      </p:sp>
      <p:sp>
        <p:nvSpPr>
          <p:cNvPr id="15" name="Obdélník 14"/>
          <p:cNvSpPr/>
          <p:nvPr/>
        </p:nvSpPr>
        <p:spPr bwMode="auto">
          <a:xfrm>
            <a:off x="1012390" y="3331006"/>
            <a:ext cx="4138535" cy="419330"/>
          </a:xfrm>
          <a:prstGeom prst="rect">
            <a:avLst/>
          </a:prstGeom>
          <a:noFill/>
          <a:ln w="38100" cap="flat" cmpd="sng" algn="ctr">
            <a:solidFill>
              <a:srgbClr val="F01928"/>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baseline="0">
              <a:ln>
                <a:noFill/>
              </a:ln>
              <a:solidFill>
                <a:schemeClr val="tx1"/>
              </a:solidFill>
              <a:effectLst/>
              <a:latin typeface="Tahoma" pitchFamily="34" charset="0"/>
            </a:endParaRPr>
          </a:p>
        </p:txBody>
      </p:sp>
      <p:graphicFrame>
        <p:nvGraphicFramePr>
          <p:cNvPr id="8" name="Objekt 7"/>
          <p:cNvGraphicFramePr>
            <a:graphicFrameLocks noChangeAspect="1"/>
          </p:cNvGraphicFramePr>
          <p:nvPr>
            <p:extLst>
              <p:ext uri="{D42A27DB-BD31-4B8C-83A1-F6EECF244321}">
                <p14:modId xmlns:p14="http://schemas.microsoft.com/office/powerpoint/2010/main" val="2473863978"/>
              </p:ext>
            </p:extLst>
          </p:nvPr>
        </p:nvGraphicFramePr>
        <p:xfrm>
          <a:off x="1452487" y="2073888"/>
          <a:ext cx="893763" cy="433388"/>
        </p:xfrm>
        <a:graphic>
          <a:graphicData uri="http://schemas.openxmlformats.org/presentationml/2006/ole">
            <mc:AlternateContent xmlns:mc="http://schemas.openxmlformats.org/markup-compatibility/2006">
              <mc:Choice xmlns:v="urn:schemas-microsoft-com:vml" Requires="v">
                <p:oleObj name="Rovnice" r:id="rId3" imgW="495000" imgH="241200" progId="Equation.3">
                  <p:embed/>
                </p:oleObj>
              </mc:Choice>
              <mc:Fallback>
                <p:oleObj name="Rovnice" r:id="rId3" imgW="495000" imgH="241200" progId="Equation.3">
                  <p:embed/>
                  <p:pic>
                    <p:nvPicPr>
                      <p:cNvPr id="6" name="Objekt 5"/>
                      <p:cNvPicPr>
                        <a:picLocks noChangeAspect="1" noChangeArrowheads="1"/>
                      </p:cNvPicPr>
                      <p:nvPr/>
                    </p:nvPicPr>
                    <p:blipFill>
                      <a:blip r:embed="rId4"/>
                      <a:srcRect/>
                      <a:stretch>
                        <a:fillRect/>
                      </a:stretch>
                    </p:blipFill>
                    <p:spPr bwMode="auto">
                      <a:xfrm>
                        <a:off x="1452487" y="2073888"/>
                        <a:ext cx="893763" cy="433388"/>
                      </a:xfrm>
                      <a:prstGeom prst="rect">
                        <a:avLst/>
                      </a:prstGeom>
                      <a:noFill/>
                    </p:spPr>
                  </p:pic>
                </p:oleObj>
              </mc:Fallback>
            </mc:AlternateContent>
          </a:graphicData>
        </a:graphic>
      </p:graphicFrame>
      <mc:AlternateContent xmlns:mc="http://schemas.openxmlformats.org/markup-compatibility/2006" xmlns:a14="http://schemas.microsoft.com/office/drawing/2010/main">
        <mc:Choice Requires="a14">
          <p:sp>
            <p:nvSpPr>
              <p:cNvPr id="9" name="Obdélník 8"/>
              <p:cNvSpPr/>
              <p:nvPr/>
            </p:nvSpPr>
            <p:spPr>
              <a:xfrm>
                <a:off x="1386021" y="2497095"/>
                <a:ext cx="1236815" cy="400110"/>
              </a:xfrm>
              <a:prstGeom prst="rect">
                <a:avLst/>
              </a:prstGeom>
            </p:spPr>
            <p:txBody>
              <a:bodyPr wrap="square">
                <a:spAutoFit/>
              </a:bodyPr>
              <a:lstStyle/>
              <a:p>
                <a14:m>
                  <m:oMath xmlns:m="http://schemas.openxmlformats.org/officeDocument/2006/math">
                    <m:r>
                      <a:rPr lang="cs-CZ" sz="2000" b="0" i="1" smtClean="0">
                        <a:latin typeface="Cambria Math" panose="02040503050406030204" pitchFamily="18" charset="0"/>
                        <a:ea typeface="Cambria Math" panose="02040503050406030204" pitchFamily="18" charset="0"/>
                        <a:cs typeface="Calibri" panose="020F0502020204030204" pitchFamily="34" charset="0"/>
                      </a:rPr>
                      <m:t>𝑛</m:t>
                    </m:r>
                    <m:r>
                      <a:rPr lang="cs-CZ" sz="2000" b="0" i="1" baseline="-25000" smtClean="0">
                        <a:latin typeface="Cambria Math" panose="02040503050406030204" pitchFamily="18" charset="0"/>
                        <a:ea typeface="Cambria Math" panose="02040503050406030204" pitchFamily="18" charset="0"/>
                        <a:cs typeface="Calibri" panose="020F0502020204030204" pitchFamily="34" charset="0"/>
                      </a:rPr>
                      <m:t>𝑖𝑗</m:t>
                    </m:r>
                    <m:r>
                      <a:rPr lang="cs-CZ" sz="2000" i="1">
                        <a:latin typeface="Cambria Math" panose="02040503050406030204" pitchFamily="18" charset="0"/>
                        <a:ea typeface="Cambria Math" panose="02040503050406030204" pitchFamily="18" charset="0"/>
                        <a:cs typeface="Calibri" panose="020F0502020204030204" pitchFamily="34" charset="0"/>
                      </a:rPr>
                      <m:t>≠</m:t>
                    </m:r>
                  </m:oMath>
                </a14:m>
                <a:r>
                  <a:rPr lang="cs-CZ" sz="2000" dirty="0">
                    <a:ea typeface="Cambria Math" panose="02040503050406030204" pitchFamily="18" charset="0"/>
                    <a:cs typeface="Calibri" panose="020F0502020204030204" pitchFamily="34" charset="0"/>
                  </a:rPr>
                  <a:t> </a:t>
                </a:r>
                <a14:m>
                  <m:oMath xmlns:m="http://schemas.openxmlformats.org/officeDocument/2006/math">
                    <m:r>
                      <a:rPr lang="cs-CZ" sz="2000" i="1">
                        <a:latin typeface="Cambria Math" panose="02040503050406030204" pitchFamily="18" charset="0"/>
                        <a:ea typeface="Cambria Math" panose="02040503050406030204" pitchFamily="18" charset="0"/>
                        <a:cs typeface="Calibri" panose="020F0502020204030204" pitchFamily="34" charset="0"/>
                      </a:rPr>
                      <m:t>𝑛</m:t>
                    </m:r>
                    <m:r>
                      <a:rPr lang="cs-CZ" sz="2000" i="1" baseline="-25000">
                        <a:latin typeface="Cambria Math" panose="02040503050406030204" pitchFamily="18" charset="0"/>
                        <a:ea typeface="Cambria Math" panose="02040503050406030204" pitchFamily="18" charset="0"/>
                        <a:cs typeface="Calibri" panose="020F0502020204030204" pitchFamily="34" charset="0"/>
                      </a:rPr>
                      <m:t>𝑗</m:t>
                    </m:r>
                    <m:r>
                      <a:rPr lang="cs-CZ" sz="2000" b="0" i="1" baseline="-25000" smtClean="0">
                        <a:latin typeface="Cambria Math" panose="02040503050406030204" pitchFamily="18" charset="0"/>
                        <a:ea typeface="Cambria Math" panose="02040503050406030204" pitchFamily="18" charset="0"/>
                        <a:cs typeface="Calibri" panose="020F0502020204030204" pitchFamily="34" charset="0"/>
                      </a:rPr>
                      <m:t>𝑖</m:t>
                    </m:r>
                  </m:oMath>
                </a14:m>
                <a:endParaRPr lang="cs-CZ" sz="2000" i="1" dirty="0"/>
              </a:p>
            </p:txBody>
          </p:sp>
        </mc:Choice>
        <mc:Fallback xmlns="">
          <p:sp>
            <p:nvSpPr>
              <p:cNvPr id="9" name="Obdélník 8"/>
              <p:cNvSpPr>
                <a:spLocks noRot="1" noChangeAspect="1" noMove="1" noResize="1" noEditPoints="1" noAdjustHandles="1" noChangeArrowheads="1" noChangeShapeType="1" noTextEdit="1"/>
              </p:cNvSpPr>
              <p:nvPr/>
            </p:nvSpPr>
            <p:spPr>
              <a:xfrm>
                <a:off x="1386021" y="2497095"/>
                <a:ext cx="1236815" cy="400110"/>
              </a:xfrm>
              <a:prstGeom prst="rect">
                <a:avLst/>
              </a:prstGeom>
              <a:blipFill>
                <a:blip r:embed="rId6"/>
                <a:stretch>
                  <a:fillRect b="-16923"/>
                </a:stretch>
              </a:blipFill>
            </p:spPr>
            <p:txBody>
              <a:bodyPr/>
              <a:lstStyle/>
              <a:p>
                <a:r>
                  <a:rPr lang="cs-CZ">
                    <a:noFill/>
                  </a:rPr>
                  <a:t> </a:t>
                </a:r>
              </a:p>
            </p:txBody>
          </p:sp>
        </mc:Fallback>
      </mc:AlternateContent>
    </p:spTree>
    <p:extLst>
      <p:ext uri="{BB962C8B-B14F-4D97-AF65-F5344CB8AC3E}">
        <p14:creationId xmlns:p14="http://schemas.microsoft.com/office/powerpoint/2010/main" val="26096424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Institut biostatistiky a analýz LF – Výuka – Biostatistika</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25</a:t>
            </a:fld>
            <a:endParaRPr lang="cs-CZ" altLang="cs-CZ" dirty="0"/>
          </a:p>
        </p:txBody>
      </p:sp>
      <p:sp>
        <p:nvSpPr>
          <p:cNvPr id="4" name="Nadpis 3"/>
          <p:cNvSpPr>
            <a:spLocks noGrp="1"/>
          </p:cNvSpPr>
          <p:nvPr>
            <p:ph type="title"/>
          </p:nvPr>
        </p:nvSpPr>
        <p:spPr/>
        <p:txBody>
          <a:bodyPr/>
          <a:lstStyle/>
          <a:p>
            <a:r>
              <a:rPr lang="cs-CZ" dirty="0"/>
              <a:t>Základní statistické testy</a:t>
            </a:r>
          </a:p>
        </p:txBody>
      </p:sp>
      <p:sp>
        <p:nvSpPr>
          <p:cNvPr id="6" name="Obdélník 5"/>
          <p:cNvSpPr/>
          <p:nvPr/>
        </p:nvSpPr>
        <p:spPr>
          <a:xfrm>
            <a:off x="4051462" y="1259549"/>
            <a:ext cx="108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a:solidFill>
                  <a:schemeClr val="tx1"/>
                </a:solidFill>
                <a:latin typeface="Calibri" panose="020F0502020204030204" pitchFamily="34" charset="0"/>
                <a:cs typeface="Calibri" panose="020F0502020204030204" pitchFamily="34" charset="0"/>
              </a:rPr>
              <a:t>Typ dat</a:t>
            </a:r>
          </a:p>
        </p:txBody>
      </p:sp>
      <p:sp>
        <p:nvSpPr>
          <p:cNvPr id="7" name="Obdélník 6"/>
          <p:cNvSpPr/>
          <p:nvPr/>
        </p:nvSpPr>
        <p:spPr>
          <a:xfrm>
            <a:off x="172544" y="2045367"/>
            <a:ext cx="1188000" cy="576000"/>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a:solidFill>
                  <a:schemeClr val="tx1"/>
                </a:solidFill>
                <a:latin typeface="Calibri" panose="020F0502020204030204" pitchFamily="34" charset="0"/>
                <a:cs typeface="Calibri" panose="020F0502020204030204" pitchFamily="34" charset="0"/>
              </a:rPr>
              <a:t>Spojitá x spojitá data</a:t>
            </a:r>
          </a:p>
        </p:txBody>
      </p:sp>
      <p:sp>
        <p:nvSpPr>
          <p:cNvPr id="8" name="Obdélník 7"/>
          <p:cNvSpPr/>
          <p:nvPr/>
        </p:nvSpPr>
        <p:spPr>
          <a:xfrm>
            <a:off x="2829376" y="2045367"/>
            <a:ext cx="1188000" cy="576000"/>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a:solidFill>
                  <a:schemeClr val="tx1"/>
                </a:solidFill>
                <a:latin typeface="Calibri" panose="020F0502020204030204" pitchFamily="34" charset="0"/>
                <a:cs typeface="Calibri" panose="020F0502020204030204" pitchFamily="34" charset="0"/>
              </a:rPr>
              <a:t>Spojitá x kategoriální data</a:t>
            </a:r>
          </a:p>
        </p:txBody>
      </p:sp>
      <p:sp>
        <p:nvSpPr>
          <p:cNvPr id="9" name="Obdélník 8"/>
          <p:cNvSpPr/>
          <p:nvPr/>
        </p:nvSpPr>
        <p:spPr>
          <a:xfrm>
            <a:off x="6324385" y="2045367"/>
            <a:ext cx="1188000" cy="576000"/>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a:solidFill>
                  <a:schemeClr val="tx1"/>
                </a:solidFill>
                <a:latin typeface="Calibri" panose="020F0502020204030204" pitchFamily="34" charset="0"/>
                <a:cs typeface="Calibri" panose="020F0502020204030204" pitchFamily="34" charset="0"/>
              </a:rPr>
              <a:t>Kategoriální x kategoriální data</a:t>
            </a:r>
          </a:p>
        </p:txBody>
      </p:sp>
      <p:sp>
        <p:nvSpPr>
          <p:cNvPr id="10" name="Obdélník 9"/>
          <p:cNvSpPr/>
          <p:nvPr/>
        </p:nvSpPr>
        <p:spPr>
          <a:xfrm>
            <a:off x="1357872" y="2945155"/>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a:solidFill>
                  <a:schemeClr val="tx1"/>
                </a:solidFill>
                <a:latin typeface="Calibri" panose="020F0502020204030204" pitchFamily="34" charset="0"/>
                <a:cs typeface="Calibri" panose="020F0502020204030204" pitchFamily="34" charset="0"/>
              </a:rPr>
              <a:t>Jeden výběr</a:t>
            </a:r>
          </a:p>
        </p:txBody>
      </p:sp>
      <p:sp>
        <p:nvSpPr>
          <p:cNvPr id="11" name="Obdélník 10"/>
          <p:cNvSpPr/>
          <p:nvPr/>
        </p:nvSpPr>
        <p:spPr>
          <a:xfrm>
            <a:off x="2969047" y="2945155"/>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a:solidFill>
                  <a:schemeClr val="tx1"/>
                </a:solidFill>
                <a:latin typeface="Calibri" panose="020F0502020204030204" pitchFamily="34" charset="0"/>
                <a:cs typeface="Calibri" panose="020F0502020204030204" pitchFamily="34" charset="0"/>
              </a:rPr>
              <a:t>Dva výběry</a:t>
            </a:r>
          </a:p>
        </p:txBody>
      </p:sp>
      <p:sp>
        <p:nvSpPr>
          <p:cNvPr id="12" name="Obdélník 11"/>
          <p:cNvSpPr/>
          <p:nvPr/>
        </p:nvSpPr>
        <p:spPr>
          <a:xfrm>
            <a:off x="4458612" y="2945155"/>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a:solidFill>
                  <a:schemeClr val="tx1"/>
                </a:solidFill>
                <a:latin typeface="Calibri" panose="020F0502020204030204" pitchFamily="34" charset="0"/>
                <a:cs typeface="Calibri" panose="020F0502020204030204" pitchFamily="34" charset="0"/>
              </a:rPr>
              <a:t>Tři a více výběrů (nepárově)</a:t>
            </a:r>
          </a:p>
        </p:txBody>
      </p:sp>
      <p:sp>
        <p:nvSpPr>
          <p:cNvPr id="13" name="Obdélník 12"/>
          <p:cNvSpPr/>
          <p:nvPr/>
        </p:nvSpPr>
        <p:spPr>
          <a:xfrm>
            <a:off x="5633731" y="2945155"/>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a:solidFill>
                  <a:schemeClr val="tx1"/>
                </a:solidFill>
                <a:latin typeface="Calibri" panose="020F0502020204030204" pitchFamily="34" charset="0"/>
                <a:cs typeface="Calibri" panose="020F0502020204030204" pitchFamily="34" charset="0"/>
              </a:rPr>
              <a:t>Jeden výběr</a:t>
            </a:r>
          </a:p>
        </p:txBody>
      </p:sp>
      <p:sp>
        <p:nvSpPr>
          <p:cNvPr id="14" name="Obdélník 13"/>
          <p:cNvSpPr/>
          <p:nvPr/>
        </p:nvSpPr>
        <p:spPr>
          <a:xfrm>
            <a:off x="7287438" y="2945155"/>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a:solidFill>
                  <a:schemeClr val="tx1"/>
                </a:solidFill>
                <a:latin typeface="Calibri" panose="020F0502020204030204" pitchFamily="34" charset="0"/>
                <a:cs typeface="Calibri" panose="020F0502020204030204" pitchFamily="34" charset="0"/>
              </a:rPr>
              <a:t>Více výběrů</a:t>
            </a:r>
          </a:p>
        </p:txBody>
      </p:sp>
      <p:sp>
        <p:nvSpPr>
          <p:cNvPr id="15" name="Obdélník 14"/>
          <p:cNvSpPr/>
          <p:nvPr/>
        </p:nvSpPr>
        <p:spPr>
          <a:xfrm>
            <a:off x="2418809" y="3887475"/>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a:solidFill>
                  <a:schemeClr val="tx1"/>
                </a:solidFill>
                <a:latin typeface="Calibri" panose="020F0502020204030204" pitchFamily="34" charset="0"/>
                <a:cs typeface="Calibri" panose="020F0502020204030204" pitchFamily="34" charset="0"/>
              </a:rPr>
              <a:t>Párová data</a:t>
            </a:r>
          </a:p>
        </p:txBody>
      </p:sp>
      <p:sp>
        <p:nvSpPr>
          <p:cNvPr id="16" name="Obdélník 15"/>
          <p:cNvSpPr/>
          <p:nvPr/>
        </p:nvSpPr>
        <p:spPr>
          <a:xfrm>
            <a:off x="3490591" y="3887475"/>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a:solidFill>
                  <a:schemeClr val="tx1"/>
                </a:solidFill>
                <a:latin typeface="Calibri" panose="020F0502020204030204" pitchFamily="34" charset="0"/>
                <a:cs typeface="Calibri" panose="020F0502020204030204" pitchFamily="34" charset="0"/>
              </a:rPr>
              <a:t>Nepárová data</a:t>
            </a:r>
          </a:p>
        </p:txBody>
      </p:sp>
      <p:sp>
        <p:nvSpPr>
          <p:cNvPr id="17" name="Obdélník 16"/>
          <p:cNvSpPr/>
          <p:nvPr/>
        </p:nvSpPr>
        <p:spPr>
          <a:xfrm>
            <a:off x="458084" y="4752371"/>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err="1">
                <a:solidFill>
                  <a:srgbClr val="009900"/>
                </a:solidFill>
                <a:latin typeface="Calibri" panose="020F0502020204030204" pitchFamily="34" charset="0"/>
                <a:cs typeface="Calibri" panose="020F0502020204030204" pitchFamily="34" charset="0"/>
              </a:rPr>
              <a:t>Pearsonův</a:t>
            </a:r>
            <a:r>
              <a:rPr lang="cs-CZ" sz="1200" b="1" dirty="0">
                <a:solidFill>
                  <a:srgbClr val="009900"/>
                </a:solidFill>
                <a:latin typeface="Calibri" panose="020F0502020204030204" pitchFamily="34" charset="0"/>
                <a:cs typeface="Calibri" panose="020F0502020204030204" pitchFamily="34" charset="0"/>
              </a:rPr>
              <a:t> korelační koeficient</a:t>
            </a:r>
          </a:p>
        </p:txBody>
      </p:sp>
      <p:sp>
        <p:nvSpPr>
          <p:cNvPr id="18" name="Obdélník 17"/>
          <p:cNvSpPr/>
          <p:nvPr/>
        </p:nvSpPr>
        <p:spPr>
          <a:xfrm>
            <a:off x="1522226" y="4752371"/>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err="1">
                <a:solidFill>
                  <a:srgbClr val="009900"/>
                </a:solidFill>
                <a:latin typeface="Calibri" panose="020F0502020204030204" pitchFamily="34" charset="0"/>
                <a:cs typeface="Calibri" panose="020F0502020204030204" pitchFamily="34" charset="0"/>
              </a:rPr>
              <a:t>Jednovýbě-rový</a:t>
            </a:r>
            <a:r>
              <a:rPr lang="cs-CZ" sz="1200" b="1" dirty="0">
                <a:solidFill>
                  <a:srgbClr val="009900"/>
                </a:solidFill>
                <a:latin typeface="Calibri" panose="020F0502020204030204" pitchFamily="34" charset="0"/>
                <a:cs typeface="Calibri" panose="020F0502020204030204" pitchFamily="34" charset="0"/>
              </a:rPr>
              <a:t> t-test</a:t>
            </a:r>
          </a:p>
        </p:txBody>
      </p:sp>
      <p:sp>
        <p:nvSpPr>
          <p:cNvPr id="19" name="Obdélník 18"/>
          <p:cNvSpPr/>
          <p:nvPr/>
        </p:nvSpPr>
        <p:spPr>
          <a:xfrm>
            <a:off x="2593796" y="4752371"/>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a:solidFill>
                  <a:srgbClr val="009900"/>
                </a:solidFill>
                <a:latin typeface="Calibri" panose="020F0502020204030204" pitchFamily="34" charset="0"/>
                <a:cs typeface="Calibri" panose="020F0502020204030204" pitchFamily="34" charset="0"/>
              </a:rPr>
              <a:t>Párový t-test</a:t>
            </a:r>
          </a:p>
        </p:txBody>
      </p:sp>
      <p:sp>
        <p:nvSpPr>
          <p:cNvPr id="20" name="Obdélník 19"/>
          <p:cNvSpPr/>
          <p:nvPr/>
        </p:nvSpPr>
        <p:spPr>
          <a:xfrm>
            <a:off x="3665366" y="4752371"/>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err="1">
                <a:solidFill>
                  <a:srgbClr val="009900"/>
                </a:solidFill>
                <a:latin typeface="Calibri" panose="020F0502020204030204" pitchFamily="34" charset="0"/>
                <a:cs typeface="Calibri" panose="020F0502020204030204" pitchFamily="34" charset="0"/>
              </a:rPr>
              <a:t>Dvouvýbě-rový</a:t>
            </a:r>
            <a:r>
              <a:rPr lang="cs-CZ" sz="1200" b="1" dirty="0">
                <a:solidFill>
                  <a:srgbClr val="009900"/>
                </a:solidFill>
                <a:latin typeface="Calibri" panose="020F0502020204030204" pitchFamily="34" charset="0"/>
                <a:cs typeface="Calibri" panose="020F0502020204030204" pitchFamily="34" charset="0"/>
              </a:rPr>
              <a:t> t-test</a:t>
            </a:r>
          </a:p>
        </p:txBody>
      </p:sp>
      <p:sp>
        <p:nvSpPr>
          <p:cNvPr id="21" name="Obdélník 20"/>
          <p:cNvSpPr/>
          <p:nvPr/>
        </p:nvSpPr>
        <p:spPr>
          <a:xfrm>
            <a:off x="4736936" y="4752371"/>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a:solidFill>
                  <a:srgbClr val="009900"/>
                </a:solidFill>
                <a:latin typeface="Calibri" panose="020F0502020204030204" pitchFamily="34" charset="0"/>
                <a:cs typeface="Calibri" panose="020F0502020204030204" pitchFamily="34" charset="0"/>
              </a:rPr>
              <a:t>ANOVA</a:t>
            </a:r>
          </a:p>
        </p:txBody>
      </p:sp>
      <p:sp>
        <p:nvSpPr>
          <p:cNvPr id="22" name="Obdélník 21"/>
          <p:cNvSpPr/>
          <p:nvPr/>
        </p:nvSpPr>
        <p:spPr>
          <a:xfrm>
            <a:off x="6737200" y="3898108"/>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a:solidFill>
                  <a:schemeClr val="tx1"/>
                </a:solidFill>
                <a:latin typeface="Calibri" panose="020F0502020204030204" pitchFamily="34" charset="0"/>
                <a:cs typeface="Calibri" panose="020F0502020204030204" pitchFamily="34" charset="0"/>
              </a:rPr>
              <a:t>Párová data</a:t>
            </a:r>
          </a:p>
        </p:txBody>
      </p:sp>
      <p:sp>
        <p:nvSpPr>
          <p:cNvPr id="23" name="Obdélník 22"/>
          <p:cNvSpPr/>
          <p:nvPr/>
        </p:nvSpPr>
        <p:spPr>
          <a:xfrm>
            <a:off x="7830248" y="3898108"/>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a:solidFill>
                  <a:schemeClr val="tx1"/>
                </a:solidFill>
                <a:latin typeface="Calibri" panose="020F0502020204030204" pitchFamily="34" charset="0"/>
                <a:cs typeface="Calibri" panose="020F0502020204030204" pitchFamily="34" charset="0"/>
              </a:rPr>
              <a:t>Nepárová data</a:t>
            </a:r>
          </a:p>
        </p:txBody>
      </p:sp>
      <p:sp>
        <p:nvSpPr>
          <p:cNvPr id="24" name="Obdélník 23"/>
          <p:cNvSpPr/>
          <p:nvPr/>
        </p:nvSpPr>
        <p:spPr>
          <a:xfrm>
            <a:off x="7962279" y="4752371"/>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a:solidFill>
                  <a:srgbClr val="009900"/>
                </a:solidFill>
                <a:latin typeface="Calibri" panose="020F0502020204030204" pitchFamily="34" charset="0"/>
                <a:cs typeface="Calibri" panose="020F0502020204030204" pitchFamily="34" charset="0"/>
              </a:rPr>
              <a:t>Chí-kvadrát test</a:t>
            </a:r>
          </a:p>
        </p:txBody>
      </p:sp>
      <p:sp>
        <p:nvSpPr>
          <p:cNvPr id="25" name="Obdélník 24"/>
          <p:cNvSpPr/>
          <p:nvPr/>
        </p:nvSpPr>
        <p:spPr>
          <a:xfrm>
            <a:off x="454879" y="5466751"/>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err="1">
                <a:solidFill>
                  <a:srgbClr val="0000FF"/>
                </a:solidFill>
                <a:latin typeface="Calibri" panose="020F0502020204030204" pitchFamily="34" charset="0"/>
                <a:cs typeface="Calibri" panose="020F0502020204030204" pitchFamily="34" charset="0"/>
              </a:rPr>
              <a:t>Spearmanův</a:t>
            </a:r>
            <a:r>
              <a:rPr lang="cs-CZ" sz="1200" b="1" dirty="0">
                <a:solidFill>
                  <a:srgbClr val="0000FF"/>
                </a:solidFill>
                <a:latin typeface="Calibri" panose="020F0502020204030204" pitchFamily="34" charset="0"/>
                <a:cs typeface="Calibri" panose="020F0502020204030204" pitchFamily="34" charset="0"/>
              </a:rPr>
              <a:t> korelační koeficient</a:t>
            </a:r>
          </a:p>
        </p:txBody>
      </p:sp>
      <p:sp>
        <p:nvSpPr>
          <p:cNvPr id="26" name="Obdélník 25"/>
          <p:cNvSpPr/>
          <p:nvPr/>
        </p:nvSpPr>
        <p:spPr>
          <a:xfrm>
            <a:off x="1519021" y="5466751"/>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err="1">
                <a:solidFill>
                  <a:srgbClr val="0000FF"/>
                </a:solidFill>
                <a:latin typeface="Calibri" panose="020F0502020204030204" pitchFamily="34" charset="0"/>
                <a:cs typeface="Calibri" panose="020F0502020204030204" pitchFamily="34" charset="0"/>
              </a:rPr>
              <a:t>Jednovýbě-rový</a:t>
            </a:r>
            <a:r>
              <a:rPr lang="cs-CZ" sz="1200" b="1" dirty="0">
                <a:solidFill>
                  <a:srgbClr val="0000FF"/>
                </a:solidFill>
                <a:latin typeface="Calibri" panose="020F0502020204030204" pitchFamily="34" charset="0"/>
                <a:cs typeface="Calibri" panose="020F0502020204030204" pitchFamily="34" charset="0"/>
              </a:rPr>
              <a:t> </a:t>
            </a:r>
            <a:r>
              <a:rPr lang="cs-CZ" sz="1200" b="1" dirty="0" err="1">
                <a:solidFill>
                  <a:srgbClr val="0000FF"/>
                </a:solidFill>
                <a:latin typeface="Calibri" panose="020F0502020204030204" pitchFamily="34" charset="0"/>
                <a:cs typeface="Calibri" panose="020F0502020204030204" pitchFamily="34" charset="0"/>
              </a:rPr>
              <a:t>Wilcoxo-nův</a:t>
            </a:r>
            <a:r>
              <a:rPr lang="cs-CZ" sz="1200" b="1" dirty="0">
                <a:solidFill>
                  <a:srgbClr val="0000FF"/>
                </a:solidFill>
                <a:latin typeface="Calibri" panose="020F0502020204030204" pitchFamily="34" charset="0"/>
                <a:cs typeface="Calibri" panose="020F0502020204030204" pitchFamily="34" charset="0"/>
              </a:rPr>
              <a:t> test</a:t>
            </a:r>
          </a:p>
        </p:txBody>
      </p:sp>
      <p:sp>
        <p:nvSpPr>
          <p:cNvPr id="27" name="Obdélník 26"/>
          <p:cNvSpPr/>
          <p:nvPr/>
        </p:nvSpPr>
        <p:spPr>
          <a:xfrm>
            <a:off x="2590591" y="5466751"/>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err="1">
                <a:solidFill>
                  <a:srgbClr val="0000FF"/>
                </a:solidFill>
                <a:latin typeface="Calibri" panose="020F0502020204030204" pitchFamily="34" charset="0"/>
                <a:cs typeface="Calibri" panose="020F0502020204030204" pitchFamily="34" charset="0"/>
              </a:rPr>
              <a:t>Wilcoxonův</a:t>
            </a:r>
            <a:r>
              <a:rPr lang="cs-CZ" sz="1200" b="1" dirty="0">
                <a:solidFill>
                  <a:srgbClr val="0000FF"/>
                </a:solidFill>
                <a:latin typeface="Calibri" panose="020F0502020204030204" pitchFamily="34" charset="0"/>
                <a:cs typeface="Calibri" panose="020F0502020204030204" pitchFamily="34" charset="0"/>
              </a:rPr>
              <a:t> / znaménkový test</a:t>
            </a:r>
          </a:p>
        </p:txBody>
      </p:sp>
      <p:sp>
        <p:nvSpPr>
          <p:cNvPr id="28" name="Obdélník 27"/>
          <p:cNvSpPr/>
          <p:nvPr/>
        </p:nvSpPr>
        <p:spPr>
          <a:xfrm>
            <a:off x="3662161" y="5466751"/>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a:solidFill>
                  <a:srgbClr val="0000FF"/>
                </a:solidFill>
                <a:latin typeface="Calibri" panose="020F0502020204030204" pitchFamily="34" charset="0"/>
                <a:cs typeface="Calibri" panose="020F0502020204030204" pitchFamily="34" charset="0"/>
              </a:rPr>
              <a:t>Mannův-</a:t>
            </a:r>
            <a:r>
              <a:rPr lang="cs-CZ" sz="1200" b="1" dirty="0" err="1">
                <a:solidFill>
                  <a:srgbClr val="0000FF"/>
                </a:solidFill>
                <a:latin typeface="Calibri" panose="020F0502020204030204" pitchFamily="34" charset="0"/>
                <a:cs typeface="Calibri" panose="020F0502020204030204" pitchFamily="34" charset="0"/>
              </a:rPr>
              <a:t>Whitneyho</a:t>
            </a:r>
            <a:r>
              <a:rPr lang="cs-CZ" sz="1200" b="1" dirty="0">
                <a:solidFill>
                  <a:srgbClr val="0000FF"/>
                </a:solidFill>
                <a:latin typeface="Calibri" panose="020F0502020204030204" pitchFamily="34" charset="0"/>
                <a:cs typeface="Calibri" panose="020F0502020204030204" pitchFamily="34" charset="0"/>
              </a:rPr>
              <a:t> test</a:t>
            </a:r>
          </a:p>
        </p:txBody>
      </p:sp>
      <p:sp>
        <p:nvSpPr>
          <p:cNvPr id="29" name="Obdélník 28"/>
          <p:cNvSpPr/>
          <p:nvPr/>
        </p:nvSpPr>
        <p:spPr>
          <a:xfrm>
            <a:off x="4733731" y="5466751"/>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err="1">
                <a:solidFill>
                  <a:srgbClr val="0000FF"/>
                </a:solidFill>
                <a:latin typeface="Calibri" panose="020F0502020204030204" pitchFamily="34" charset="0"/>
                <a:cs typeface="Calibri" panose="020F0502020204030204" pitchFamily="34" charset="0"/>
              </a:rPr>
              <a:t>Kruskalův-Wallisův</a:t>
            </a:r>
            <a:r>
              <a:rPr lang="cs-CZ" sz="1200" b="1" dirty="0">
                <a:solidFill>
                  <a:srgbClr val="0000FF"/>
                </a:solidFill>
                <a:latin typeface="Calibri" panose="020F0502020204030204" pitchFamily="34" charset="0"/>
                <a:cs typeface="Calibri" panose="020F0502020204030204" pitchFamily="34" charset="0"/>
              </a:rPr>
              <a:t> test </a:t>
            </a:r>
          </a:p>
        </p:txBody>
      </p:sp>
      <p:sp>
        <p:nvSpPr>
          <p:cNvPr id="30" name="Obdélník 29"/>
          <p:cNvSpPr/>
          <p:nvPr/>
        </p:nvSpPr>
        <p:spPr>
          <a:xfrm>
            <a:off x="5805301" y="5466751"/>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err="1">
                <a:solidFill>
                  <a:srgbClr val="0000FF"/>
                </a:solidFill>
                <a:latin typeface="Calibri" panose="020F0502020204030204" pitchFamily="34" charset="0"/>
                <a:cs typeface="Calibri" panose="020F0502020204030204" pitchFamily="34" charset="0"/>
              </a:rPr>
              <a:t>Jednovýbě-rový</a:t>
            </a:r>
            <a:r>
              <a:rPr lang="cs-CZ" sz="1200" b="1" dirty="0">
                <a:solidFill>
                  <a:srgbClr val="0000FF"/>
                </a:solidFill>
                <a:latin typeface="Calibri" panose="020F0502020204030204" pitchFamily="34" charset="0"/>
                <a:cs typeface="Calibri" panose="020F0502020204030204" pitchFamily="34" charset="0"/>
              </a:rPr>
              <a:t>  </a:t>
            </a:r>
            <a:r>
              <a:rPr lang="cs-CZ" sz="1200" b="1" dirty="0" err="1">
                <a:solidFill>
                  <a:srgbClr val="0000FF"/>
                </a:solidFill>
                <a:latin typeface="Calibri" panose="020F0502020204030204" pitchFamily="34" charset="0"/>
                <a:cs typeface="Calibri" panose="020F0502020204030204" pitchFamily="34" charset="0"/>
              </a:rPr>
              <a:t>bino-mický</a:t>
            </a:r>
            <a:r>
              <a:rPr lang="cs-CZ" sz="1200" b="1" dirty="0">
                <a:solidFill>
                  <a:srgbClr val="0000FF"/>
                </a:solidFill>
                <a:latin typeface="Calibri" panose="020F0502020204030204" pitchFamily="34" charset="0"/>
                <a:cs typeface="Calibri" panose="020F0502020204030204" pitchFamily="34" charset="0"/>
              </a:rPr>
              <a:t> test</a:t>
            </a:r>
          </a:p>
        </p:txBody>
      </p:sp>
      <p:sp>
        <p:nvSpPr>
          <p:cNvPr id="31" name="Obdélník 30"/>
          <p:cNvSpPr/>
          <p:nvPr/>
        </p:nvSpPr>
        <p:spPr>
          <a:xfrm>
            <a:off x="6876871" y="5466751"/>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err="1">
                <a:solidFill>
                  <a:srgbClr val="0000FF"/>
                </a:solidFill>
                <a:latin typeface="Calibri" panose="020F0502020204030204" pitchFamily="34" charset="0"/>
                <a:cs typeface="Calibri" panose="020F0502020204030204" pitchFamily="34" charset="0"/>
              </a:rPr>
              <a:t>McNemarův</a:t>
            </a:r>
            <a:r>
              <a:rPr lang="cs-CZ" sz="1200" b="1" dirty="0">
                <a:solidFill>
                  <a:srgbClr val="0000FF"/>
                </a:solidFill>
                <a:latin typeface="Calibri" panose="020F0502020204030204" pitchFamily="34" charset="0"/>
                <a:cs typeface="Calibri" panose="020F0502020204030204" pitchFamily="34" charset="0"/>
              </a:rPr>
              <a:t> test</a:t>
            </a:r>
          </a:p>
        </p:txBody>
      </p:sp>
      <p:sp>
        <p:nvSpPr>
          <p:cNvPr id="32" name="Obdélník 31"/>
          <p:cNvSpPr/>
          <p:nvPr/>
        </p:nvSpPr>
        <p:spPr>
          <a:xfrm>
            <a:off x="7959074" y="5466751"/>
            <a:ext cx="900000" cy="571504"/>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cs-CZ" sz="1200" b="1" dirty="0" err="1">
                <a:solidFill>
                  <a:srgbClr val="0000FF"/>
                </a:solidFill>
                <a:latin typeface="Calibri" panose="020F0502020204030204" pitchFamily="34" charset="0"/>
                <a:cs typeface="Calibri" panose="020F0502020204030204" pitchFamily="34" charset="0"/>
              </a:rPr>
              <a:t>Fisherův</a:t>
            </a:r>
            <a:r>
              <a:rPr lang="cs-CZ" sz="1200" b="1" dirty="0">
                <a:solidFill>
                  <a:srgbClr val="0000FF"/>
                </a:solidFill>
                <a:latin typeface="Calibri" panose="020F0502020204030204" pitchFamily="34" charset="0"/>
                <a:cs typeface="Calibri" panose="020F0502020204030204" pitchFamily="34" charset="0"/>
              </a:rPr>
              <a:t> exaktní test</a:t>
            </a:r>
          </a:p>
        </p:txBody>
      </p:sp>
      <p:cxnSp>
        <p:nvCxnSpPr>
          <p:cNvPr id="33" name="Pravoúhlá spojovací čára 39"/>
          <p:cNvCxnSpPr>
            <a:stCxn id="6" idx="2"/>
            <a:endCxn id="7" idx="0"/>
          </p:cNvCxnSpPr>
          <p:nvPr/>
        </p:nvCxnSpPr>
        <p:spPr>
          <a:xfrm rot="5400000">
            <a:off x="2571846" y="25751"/>
            <a:ext cx="214314" cy="3824918"/>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4" name="Pravoúhlá spojovací čára 41"/>
          <p:cNvCxnSpPr/>
          <p:nvPr/>
        </p:nvCxnSpPr>
        <p:spPr>
          <a:xfrm rot="5400000">
            <a:off x="3900262" y="1354167"/>
            <a:ext cx="214314" cy="1168086"/>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5" name="Pravoúhlá spojovací čára 43"/>
          <p:cNvCxnSpPr>
            <a:stCxn id="6" idx="2"/>
            <a:endCxn id="9" idx="0"/>
          </p:cNvCxnSpPr>
          <p:nvPr/>
        </p:nvCxnSpPr>
        <p:spPr>
          <a:xfrm rot="16200000" flipH="1">
            <a:off x="5647766" y="774749"/>
            <a:ext cx="214314" cy="2326923"/>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6" name="Pravoúhlá spojovací čára 45"/>
          <p:cNvCxnSpPr>
            <a:stCxn id="8" idx="2"/>
            <a:endCxn id="10" idx="0"/>
          </p:cNvCxnSpPr>
          <p:nvPr/>
        </p:nvCxnSpPr>
        <p:spPr>
          <a:xfrm rot="5400000">
            <a:off x="2453730" y="1975509"/>
            <a:ext cx="323788" cy="1615504"/>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7" name="Pravoúhlá spojovací čára 47"/>
          <p:cNvCxnSpPr/>
          <p:nvPr/>
        </p:nvCxnSpPr>
        <p:spPr>
          <a:xfrm rot="5400000">
            <a:off x="3251367" y="2781098"/>
            <a:ext cx="323788" cy="4329"/>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8" name="Pravoúhlá spojovací čára 49"/>
          <p:cNvCxnSpPr>
            <a:stCxn id="8" idx="2"/>
            <a:endCxn id="12" idx="0"/>
          </p:cNvCxnSpPr>
          <p:nvPr/>
        </p:nvCxnSpPr>
        <p:spPr>
          <a:xfrm rot="16200000" flipH="1">
            <a:off x="4004100" y="2040643"/>
            <a:ext cx="323788" cy="1485236"/>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9" name="Pravoúhlá spojovací čára 51"/>
          <p:cNvCxnSpPr>
            <a:stCxn id="9" idx="2"/>
            <a:endCxn id="13" idx="0"/>
          </p:cNvCxnSpPr>
          <p:nvPr/>
        </p:nvCxnSpPr>
        <p:spPr>
          <a:xfrm rot="5400000">
            <a:off x="6339164" y="2365934"/>
            <a:ext cx="323788" cy="834654"/>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0" name="Pravoúhlá spojovací čára 53"/>
          <p:cNvCxnSpPr>
            <a:stCxn id="9" idx="2"/>
            <a:endCxn id="14" idx="0"/>
          </p:cNvCxnSpPr>
          <p:nvPr/>
        </p:nvCxnSpPr>
        <p:spPr>
          <a:xfrm rot="16200000" flipH="1">
            <a:off x="7166017" y="2373735"/>
            <a:ext cx="323788" cy="819053"/>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1" name="Pravoúhlá spojovací čára 55"/>
          <p:cNvCxnSpPr>
            <a:stCxn id="11" idx="2"/>
            <a:endCxn id="15" idx="0"/>
          </p:cNvCxnSpPr>
          <p:nvPr/>
        </p:nvCxnSpPr>
        <p:spPr>
          <a:xfrm rot="5400000">
            <a:off x="2958520" y="3426948"/>
            <a:ext cx="370816" cy="550238"/>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2" name="Pravoúhlá spojovací čára 57"/>
          <p:cNvCxnSpPr>
            <a:stCxn id="11" idx="2"/>
            <a:endCxn id="16" idx="0"/>
          </p:cNvCxnSpPr>
          <p:nvPr/>
        </p:nvCxnSpPr>
        <p:spPr>
          <a:xfrm rot="16200000" flipH="1">
            <a:off x="3494411" y="3441295"/>
            <a:ext cx="370816" cy="521544"/>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3" name="Pravoúhlá spojovací čára 59"/>
          <p:cNvCxnSpPr>
            <a:stCxn id="14" idx="2"/>
            <a:endCxn id="22" idx="0"/>
          </p:cNvCxnSpPr>
          <p:nvPr/>
        </p:nvCxnSpPr>
        <p:spPr>
          <a:xfrm rot="5400000">
            <a:off x="7271596" y="3432264"/>
            <a:ext cx="381449" cy="550238"/>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4" name="Pravoúhlá spojovací čára 61"/>
          <p:cNvCxnSpPr>
            <a:stCxn id="14" idx="2"/>
            <a:endCxn id="23" idx="0"/>
          </p:cNvCxnSpPr>
          <p:nvPr/>
        </p:nvCxnSpPr>
        <p:spPr>
          <a:xfrm rot="16200000" flipH="1">
            <a:off x="7818120" y="3435978"/>
            <a:ext cx="381449" cy="542810"/>
          </a:xfrm>
          <a:prstGeom prst="bentConnector3">
            <a:avLst>
              <a:gd name="adj1" fmla="val 50000"/>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5" name="TextovéPole 44"/>
          <p:cNvSpPr txBox="1"/>
          <p:nvPr/>
        </p:nvSpPr>
        <p:spPr>
          <a:xfrm>
            <a:off x="6858810" y="1116674"/>
            <a:ext cx="2000264" cy="584775"/>
          </a:xfrm>
          <a:prstGeom prst="rect">
            <a:avLst/>
          </a:prstGeom>
          <a:noFill/>
        </p:spPr>
        <p:txBody>
          <a:bodyPr wrap="square" rtlCol="0">
            <a:spAutoFit/>
          </a:bodyPr>
          <a:lstStyle/>
          <a:p>
            <a:pPr algn="r"/>
            <a:r>
              <a:rPr lang="cs-CZ" sz="1600" b="1" dirty="0">
                <a:solidFill>
                  <a:srgbClr val="009900"/>
                </a:solidFill>
                <a:latin typeface="Calibri" panose="020F0502020204030204" pitchFamily="34" charset="0"/>
                <a:cs typeface="Calibri" panose="020F0502020204030204" pitchFamily="34" charset="0"/>
              </a:rPr>
              <a:t>Parametrické testy</a:t>
            </a:r>
          </a:p>
          <a:p>
            <a:pPr algn="r"/>
            <a:r>
              <a:rPr lang="cs-CZ" sz="1600" b="1" dirty="0" err="1">
                <a:solidFill>
                  <a:srgbClr val="0000FF"/>
                </a:solidFill>
                <a:latin typeface="Calibri" panose="020F0502020204030204" pitchFamily="34" charset="0"/>
                <a:cs typeface="Calibri" panose="020F0502020204030204" pitchFamily="34" charset="0"/>
              </a:rPr>
              <a:t>Neparametrické</a:t>
            </a:r>
            <a:r>
              <a:rPr lang="cs-CZ" sz="1600" b="1" dirty="0">
                <a:solidFill>
                  <a:srgbClr val="0000FF"/>
                </a:solidFill>
                <a:latin typeface="Calibri" panose="020F0502020204030204" pitchFamily="34" charset="0"/>
                <a:cs typeface="Calibri" panose="020F0502020204030204" pitchFamily="34" charset="0"/>
              </a:rPr>
              <a:t> testy</a:t>
            </a:r>
          </a:p>
        </p:txBody>
      </p:sp>
      <p:cxnSp>
        <p:nvCxnSpPr>
          <p:cNvPr id="46" name="Tvar 64"/>
          <p:cNvCxnSpPr>
            <a:endCxn id="17" idx="1"/>
          </p:cNvCxnSpPr>
          <p:nvPr/>
        </p:nvCxnSpPr>
        <p:spPr>
          <a:xfrm rot="16200000" flipH="1">
            <a:off x="-838327" y="3741712"/>
            <a:ext cx="2421252" cy="171570"/>
          </a:xfrm>
          <a:prstGeom prst="bentConnector2">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7" name="Tvar 66"/>
          <p:cNvCxnSpPr>
            <a:endCxn id="25" idx="1"/>
          </p:cNvCxnSpPr>
          <p:nvPr/>
        </p:nvCxnSpPr>
        <p:spPr>
          <a:xfrm rot="16200000" flipH="1">
            <a:off x="-1197120" y="4100505"/>
            <a:ext cx="3135632" cy="168365"/>
          </a:xfrm>
          <a:prstGeom prst="bentConnector2">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8" name="Tvar 76"/>
          <p:cNvCxnSpPr>
            <a:endCxn id="24" idx="1"/>
          </p:cNvCxnSpPr>
          <p:nvPr/>
        </p:nvCxnSpPr>
        <p:spPr>
          <a:xfrm rot="16200000" flipH="1">
            <a:off x="7628678" y="4704523"/>
            <a:ext cx="563864" cy="103337"/>
          </a:xfrm>
          <a:prstGeom prst="bentConnector2">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9" name="Tvar 78"/>
          <p:cNvCxnSpPr>
            <a:endCxn id="32" idx="1"/>
          </p:cNvCxnSpPr>
          <p:nvPr/>
        </p:nvCxnSpPr>
        <p:spPr>
          <a:xfrm rot="16200000" flipH="1">
            <a:off x="7269886" y="5063315"/>
            <a:ext cx="1278244" cy="100132"/>
          </a:xfrm>
          <a:prstGeom prst="bentConnector2">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0" name="Tvar 80"/>
          <p:cNvCxnSpPr>
            <a:endCxn id="31" idx="1"/>
          </p:cNvCxnSpPr>
          <p:nvPr/>
        </p:nvCxnSpPr>
        <p:spPr>
          <a:xfrm rot="16200000" flipH="1">
            <a:off x="6192999" y="5068632"/>
            <a:ext cx="1278244" cy="89499"/>
          </a:xfrm>
          <a:prstGeom prst="bentConnector2">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1" name="Tvar 84"/>
          <p:cNvCxnSpPr/>
          <p:nvPr/>
        </p:nvCxnSpPr>
        <p:spPr>
          <a:xfrm rot="16200000" flipH="1">
            <a:off x="4638506" y="4582502"/>
            <a:ext cx="2232000" cy="108000"/>
          </a:xfrm>
          <a:prstGeom prst="bentConnector2">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2" name="Tvar 86"/>
          <p:cNvCxnSpPr/>
          <p:nvPr/>
        </p:nvCxnSpPr>
        <p:spPr>
          <a:xfrm rot="16200000" flipH="1">
            <a:off x="3916576" y="4210123"/>
            <a:ext cx="1512000" cy="144000"/>
          </a:xfrm>
          <a:prstGeom prst="bentConnector2">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3" name="Tvar 87"/>
          <p:cNvCxnSpPr/>
          <p:nvPr/>
        </p:nvCxnSpPr>
        <p:spPr>
          <a:xfrm rot="16200000" flipH="1">
            <a:off x="3912742" y="4922680"/>
            <a:ext cx="1512000" cy="144000"/>
          </a:xfrm>
          <a:prstGeom prst="bentConnector2">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4" name="Tvar 89"/>
          <p:cNvCxnSpPr/>
          <p:nvPr/>
        </p:nvCxnSpPr>
        <p:spPr>
          <a:xfrm rot="16200000" flipH="1">
            <a:off x="3306979" y="4696123"/>
            <a:ext cx="576000" cy="108000"/>
          </a:xfrm>
          <a:prstGeom prst="bentConnector2">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5" name="Tvar 90"/>
          <p:cNvCxnSpPr/>
          <p:nvPr/>
        </p:nvCxnSpPr>
        <p:spPr>
          <a:xfrm rot="16200000" flipH="1">
            <a:off x="3162979" y="5254787"/>
            <a:ext cx="864000" cy="108000"/>
          </a:xfrm>
          <a:prstGeom prst="bentConnector2">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6" name="Tvar 91"/>
          <p:cNvCxnSpPr/>
          <p:nvPr/>
        </p:nvCxnSpPr>
        <p:spPr>
          <a:xfrm rot="16200000" flipH="1">
            <a:off x="2262213" y="4692479"/>
            <a:ext cx="576000" cy="108000"/>
          </a:xfrm>
          <a:prstGeom prst="bentConnector2">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7" name="Tvar 92"/>
          <p:cNvCxnSpPr/>
          <p:nvPr/>
        </p:nvCxnSpPr>
        <p:spPr>
          <a:xfrm rot="16200000" flipH="1">
            <a:off x="2118213" y="5251143"/>
            <a:ext cx="864000" cy="108000"/>
          </a:xfrm>
          <a:prstGeom prst="bentConnector2">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8" name="Tvar 93"/>
          <p:cNvCxnSpPr/>
          <p:nvPr/>
        </p:nvCxnSpPr>
        <p:spPr>
          <a:xfrm rot="16200000" flipH="1">
            <a:off x="712594" y="4213664"/>
            <a:ext cx="1512000" cy="144000"/>
          </a:xfrm>
          <a:prstGeom prst="bentConnector2">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9" name="Tvar 94"/>
          <p:cNvCxnSpPr/>
          <p:nvPr/>
        </p:nvCxnSpPr>
        <p:spPr>
          <a:xfrm rot="16200000" flipH="1">
            <a:off x="716711" y="4926221"/>
            <a:ext cx="1512000" cy="144000"/>
          </a:xfrm>
          <a:prstGeom prst="bentConnector2">
            <a:avLst/>
          </a:prstGeom>
          <a:ln>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30713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Institut biostatistiky a analýz LF – Výuka – Biostatistika</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26</a:t>
            </a:fld>
            <a:endParaRPr lang="cs-CZ" altLang="cs-CZ" dirty="0"/>
          </a:p>
        </p:txBody>
      </p:sp>
      <p:sp>
        <p:nvSpPr>
          <p:cNvPr id="4" name="Nadpis 3"/>
          <p:cNvSpPr>
            <a:spLocks noGrp="1"/>
          </p:cNvSpPr>
          <p:nvPr>
            <p:ph type="title"/>
          </p:nvPr>
        </p:nvSpPr>
        <p:spPr/>
        <p:txBody>
          <a:bodyPr/>
          <a:lstStyle/>
          <a:p>
            <a:r>
              <a:rPr lang="cs-CZ" dirty="0"/>
              <a:t>Korelace</a:t>
            </a:r>
          </a:p>
        </p:txBody>
      </p:sp>
      <p:sp>
        <p:nvSpPr>
          <p:cNvPr id="5" name="Zástupný symbol pro obsah 4"/>
          <p:cNvSpPr>
            <a:spLocks noGrp="1"/>
          </p:cNvSpPr>
          <p:nvPr>
            <p:ph idx="1"/>
          </p:nvPr>
        </p:nvSpPr>
        <p:spPr/>
        <p:txBody>
          <a:bodyPr/>
          <a:lstStyle/>
          <a:p>
            <a:pPr marL="341313" indent="-341313">
              <a:lnSpc>
                <a:spcPct val="110000"/>
              </a:lnSpc>
            </a:pPr>
            <a:r>
              <a:rPr lang="cs-CZ" altLang="cs-CZ" sz="2400" b="1" dirty="0">
                <a:solidFill>
                  <a:srgbClr val="C00000"/>
                </a:solidFill>
                <a:latin typeface="Calibri" panose="020F0502020204030204" pitchFamily="34" charset="0"/>
                <a:cs typeface="Calibri" panose="020F0502020204030204" pitchFamily="34" charset="0"/>
              </a:rPr>
              <a:t>Korelační analýza    </a:t>
            </a:r>
            <a:r>
              <a:rPr lang="cs-CZ" sz="2400" dirty="0">
                <a:latin typeface="Calibri" panose="020F0502020204030204" pitchFamily="34" charset="0"/>
                <a:cs typeface="Calibri" panose="020F0502020204030204" pitchFamily="34" charset="0"/>
              </a:rPr>
              <a:t>je využívána pro vyhodnocení míry </a:t>
            </a:r>
            <a:r>
              <a:rPr lang="cs-CZ" sz="2400" b="1" dirty="0">
                <a:latin typeface="Calibri" panose="020F0502020204030204" pitchFamily="34" charset="0"/>
                <a:cs typeface="Calibri" panose="020F0502020204030204" pitchFamily="34" charset="0"/>
              </a:rPr>
              <a:t>vztahu</a:t>
            </a:r>
            <a:r>
              <a:rPr lang="cs-CZ" sz="2400" dirty="0">
                <a:latin typeface="Calibri" panose="020F0502020204030204" pitchFamily="34" charset="0"/>
                <a:cs typeface="Calibri" panose="020F0502020204030204" pitchFamily="34" charset="0"/>
              </a:rPr>
              <a:t> dvou spojitých proměnných. Obdobně jako jiné statistické metody, i korelace mohou být </a:t>
            </a:r>
            <a:r>
              <a:rPr lang="cs-CZ" sz="2400" b="1" dirty="0">
                <a:latin typeface="Calibri" panose="020F0502020204030204" pitchFamily="34" charset="0"/>
                <a:cs typeface="Calibri" panose="020F0502020204030204" pitchFamily="34" charset="0"/>
              </a:rPr>
              <a:t>parametrické</a:t>
            </a:r>
            <a:r>
              <a:rPr lang="cs-CZ" sz="2400" dirty="0">
                <a:latin typeface="Calibri" panose="020F0502020204030204" pitchFamily="34" charset="0"/>
                <a:cs typeface="Calibri" panose="020F0502020204030204" pitchFamily="34" charset="0"/>
              </a:rPr>
              <a:t> nebo </a:t>
            </a:r>
            <a:r>
              <a:rPr lang="cs-CZ" sz="2400" b="1" dirty="0" err="1">
                <a:latin typeface="Calibri" panose="020F0502020204030204" pitchFamily="34" charset="0"/>
                <a:cs typeface="Calibri" panose="020F0502020204030204" pitchFamily="34" charset="0"/>
              </a:rPr>
              <a:t>neparametrické</a:t>
            </a:r>
            <a:r>
              <a:rPr lang="cs-CZ" sz="2400" dirty="0">
                <a:latin typeface="Calibri" panose="020F0502020204030204" pitchFamily="34" charset="0"/>
                <a:cs typeface="Calibri" panose="020F0502020204030204" pitchFamily="34" charset="0"/>
              </a:rPr>
              <a:t>. </a:t>
            </a:r>
          </a:p>
          <a:p>
            <a:pPr marL="341313" indent="-341313">
              <a:lnSpc>
                <a:spcPct val="110000"/>
              </a:lnSpc>
            </a:pPr>
            <a:endParaRPr lang="cs-CZ" altLang="cs-CZ" sz="2400" dirty="0">
              <a:latin typeface="Calibri" panose="020F0502020204030204" pitchFamily="34" charset="0"/>
              <a:cs typeface="Calibri" panose="020F0502020204030204" pitchFamily="34" charset="0"/>
            </a:endParaRPr>
          </a:p>
        </p:txBody>
      </p:sp>
      <p:sp>
        <p:nvSpPr>
          <p:cNvPr id="6" name="Obdélník 5"/>
          <p:cNvSpPr/>
          <p:nvPr/>
        </p:nvSpPr>
        <p:spPr bwMode="auto">
          <a:xfrm>
            <a:off x="758792" y="1672751"/>
            <a:ext cx="2427170" cy="471641"/>
          </a:xfrm>
          <a:prstGeom prst="rect">
            <a:avLst/>
          </a:prstGeom>
          <a:noFill/>
          <a:ln w="19050" cap="flat" cmpd="sng" algn="ctr">
            <a:solidFill>
              <a:srgbClr val="C00000"/>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baseline="0">
              <a:ln>
                <a:noFill/>
              </a:ln>
              <a:solidFill>
                <a:schemeClr val="tx1"/>
              </a:solidFill>
              <a:effectLst/>
              <a:latin typeface="Tahoma" pitchFamily="34" charset="0"/>
            </a:endParaRPr>
          </a:p>
        </p:txBody>
      </p:sp>
      <p:sp>
        <p:nvSpPr>
          <p:cNvPr id="7" name="Line 4">
            <a:extLst>
              <a:ext uri="{FF2B5EF4-FFF2-40B4-BE49-F238E27FC236}">
                <a16:creationId xmlns:a16="http://schemas.microsoft.com/office/drawing/2014/main" id="{8E05C2C5-855E-7D67-91D6-480918022F72}"/>
              </a:ext>
            </a:extLst>
          </p:cNvPr>
          <p:cNvSpPr>
            <a:spLocks noChangeShapeType="1"/>
          </p:cNvSpPr>
          <p:nvPr/>
        </p:nvSpPr>
        <p:spPr bwMode="auto">
          <a:xfrm flipV="1">
            <a:off x="1028512" y="4336620"/>
            <a:ext cx="1524000" cy="1228725"/>
          </a:xfrm>
          <a:prstGeom prst="line">
            <a:avLst/>
          </a:prstGeom>
          <a:noFill/>
          <a:ln w="28575">
            <a:solidFill>
              <a:srgbClr val="FF99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8" name="Line 5">
            <a:extLst>
              <a:ext uri="{FF2B5EF4-FFF2-40B4-BE49-F238E27FC236}">
                <a16:creationId xmlns:a16="http://schemas.microsoft.com/office/drawing/2014/main" id="{E0298797-913C-3FA2-2A68-DA4DD30ADE73}"/>
              </a:ext>
            </a:extLst>
          </p:cNvPr>
          <p:cNvSpPr>
            <a:spLocks noChangeShapeType="1"/>
          </p:cNvSpPr>
          <p:nvPr/>
        </p:nvSpPr>
        <p:spPr bwMode="auto">
          <a:xfrm>
            <a:off x="890400" y="4246132"/>
            <a:ext cx="0" cy="1504950"/>
          </a:xfrm>
          <a:prstGeom prst="line">
            <a:avLst/>
          </a:prstGeom>
          <a:noFill/>
          <a:ln w="2857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 name="Line 6">
            <a:extLst>
              <a:ext uri="{FF2B5EF4-FFF2-40B4-BE49-F238E27FC236}">
                <a16:creationId xmlns:a16="http://schemas.microsoft.com/office/drawing/2014/main" id="{6786BBA2-996C-DA61-8E55-FCB9BDBFE594}"/>
              </a:ext>
            </a:extLst>
          </p:cNvPr>
          <p:cNvSpPr>
            <a:spLocks noChangeShapeType="1"/>
          </p:cNvSpPr>
          <p:nvPr/>
        </p:nvSpPr>
        <p:spPr bwMode="auto">
          <a:xfrm>
            <a:off x="890401" y="5746419"/>
            <a:ext cx="1857375" cy="0"/>
          </a:xfrm>
          <a:prstGeom prst="line">
            <a:avLst/>
          </a:prstGeom>
          <a:noFill/>
          <a:ln w="28575">
            <a:solidFill>
              <a:srgbClr val="000000"/>
            </a:solidFill>
            <a:round/>
            <a:headEnd/>
            <a:tailEnd/>
          </a:ln>
        </p:spPr>
        <p:txBody>
          <a:bodyPr/>
          <a:lstStyle/>
          <a:p>
            <a:pPr fontAlgn="base">
              <a:spcBef>
                <a:spcPct val="0"/>
              </a:spcBef>
              <a:spcAft>
                <a:spcPct val="0"/>
              </a:spcAft>
            </a:pPr>
            <a:endParaRPr lang="cs-CZ" b="1" i="1">
              <a:solidFill>
                <a:prstClr val="black"/>
              </a:solidFill>
              <a:latin typeface="Calibri" panose="020F0502020204030204" pitchFamily="34" charset="0"/>
              <a:cs typeface="Calibri" panose="020F0502020204030204" pitchFamily="34" charset="0"/>
            </a:endParaRPr>
          </a:p>
        </p:txBody>
      </p:sp>
      <p:sp>
        <p:nvSpPr>
          <p:cNvPr id="10" name="Text Box 7">
            <a:extLst>
              <a:ext uri="{FF2B5EF4-FFF2-40B4-BE49-F238E27FC236}">
                <a16:creationId xmlns:a16="http://schemas.microsoft.com/office/drawing/2014/main" id="{5E0A823F-B4AC-27EC-B83E-6CEBF37B36D5}"/>
              </a:ext>
            </a:extLst>
          </p:cNvPr>
          <p:cNvSpPr txBox="1">
            <a:spLocks noChangeArrowheads="1"/>
          </p:cNvSpPr>
          <p:nvPr/>
        </p:nvSpPr>
        <p:spPr bwMode="auto">
          <a:xfrm>
            <a:off x="499587" y="4021995"/>
            <a:ext cx="514350" cy="352425"/>
          </a:xfrm>
          <a:prstGeom prst="rect">
            <a:avLst/>
          </a:prstGeom>
          <a:noFill/>
          <a:ln w="9525">
            <a:noFill/>
            <a:miter lim="800000"/>
            <a:headEnd/>
            <a:tailEnd/>
          </a:ln>
        </p:spPr>
        <p:txBody>
          <a:bodyPr/>
          <a:lstStyle/>
          <a:p>
            <a:pPr eaLnBrk="0" fontAlgn="base" hangingPunct="0">
              <a:spcBef>
                <a:spcPct val="0"/>
              </a:spcBef>
              <a:spcAft>
                <a:spcPct val="0"/>
              </a:spcAft>
            </a:pPr>
            <a:r>
              <a:rPr lang="cs-CZ" sz="2000" b="1" dirty="0">
                <a:solidFill>
                  <a:prstClr val="black"/>
                </a:solidFill>
                <a:latin typeface="Calibri" panose="020F0502020204030204" pitchFamily="34" charset="0"/>
                <a:cs typeface="Calibri" panose="020F0502020204030204" pitchFamily="34" charset="0"/>
              </a:rPr>
              <a:t>Y</a:t>
            </a:r>
            <a:endParaRPr lang="cs-CZ" sz="2000" b="1" baseline="-25000" dirty="0">
              <a:solidFill>
                <a:prstClr val="black"/>
              </a:solidFill>
              <a:latin typeface="Calibri" panose="020F0502020204030204" pitchFamily="34" charset="0"/>
              <a:cs typeface="Calibri" panose="020F0502020204030204" pitchFamily="34" charset="0"/>
            </a:endParaRPr>
          </a:p>
        </p:txBody>
      </p:sp>
      <p:sp>
        <p:nvSpPr>
          <p:cNvPr id="11" name="Text Box 8">
            <a:extLst>
              <a:ext uri="{FF2B5EF4-FFF2-40B4-BE49-F238E27FC236}">
                <a16:creationId xmlns:a16="http://schemas.microsoft.com/office/drawing/2014/main" id="{3EB049CF-D91D-47DE-88D6-95F2BA13B306}"/>
              </a:ext>
            </a:extLst>
          </p:cNvPr>
          <p:cNvSpPr txBox="1">
            <a:spLocks noChangeArrowheads="1"/>
          </p:cNvSpPr>
          <p:nvPr/>
        </p:nvSpPr>
        <p:spPr bwMode="auto">
          <a:xfrm>
            <a:off x="2690626" y="5723638"/>
            <a:ext cx="494525" cy="317257"/>
          </a:xfrm>
          <a:prstGeom prst="rect">
            <a:avLst/>
          </a:prstGeom>
          <a:noFill/>
          <a:ln w="9525">
            <a:noFill/>
            <a:miter lim="800000"/>
            <a:headEnd/>
            <a:tailEnd/>
          </a:ln>
        </p:spPr>
        <p:txBody>
          <a:bodyPr/>
          <a:lstStyle/>
          <a:p>
            <a:pPr eaLnBrk="0" fontAlgn="base" hangingPunct="0">
              <a:spcBef>
                <a:spcPct val="0"/>
              </a:spcBef>
              <a:spcAft>
                <a:spcPct val="0"/>
              </a:spcAft>
            </a:pPr>
            <a:r>
              <a:rPr lang="cs-CZ" sz="2000" b="1" dirty="0">
                <a:solidFill>
                  <a:prstClr val="black"/>
                </a:solidFill>
                <a:latin typeface="Calibri" panose="020F0502020204030204" pitchFamily="34" charset="0"/>
                <a:cs typeface="Calibri" panose="020F0502020204030204" pitchFamily="34" charset="0"/>
              </a:rPr>
              <a:t>X</a:t>
            </a:r>
            <a:endParaRPr lang="cs-CZ" sz="2000" b="1" baseline="-25000" dirty="0">
              <a:solidFill>
                <a:prstClr val="black"/>
              </a:solidFill>
              <a:latin typeface="Calibri" panose="020F0502020204030204" pitchFamily="34" charset="0"/>
              <a:cs typeface="Calibri" panose="020F0502020204030204" pitchFamily="34" charset="0"/>
            </a:endParaRPr>
          </a:p>
        </p:txBody>
      </p:sp>
      <p:grpSp>
        <p:nvGrpSpPr>
          <p:cNvPr id="12" name="Group 9">
            <a:extLst>
              <a:ext uri="{FF2B5EF4-FFF2-40B4-BE49-F238E27FC236}">
                <a16:creationId xmlns:a16="http://schemas.microsoft.com/office/drawing/2014/main" id="{05418065-9BBB-E8B5-EFED-B7F80FE0EDB3}"/>
              </a:ext>
            </a:extLst>
          </p:cNvPr>
          <p:cNvGrpSpPr>
            <a:grpSpLocks/>
          </p:cNvGrpSpPr>
          <p:nvPr/>
        </p:nvGrpSpPr>
        <p:grpSpPr bwMode="auto">
          <a:xfrm>
            <a:off x="1104712" y="4336619"/>
            <a:ext cx="1352550" cy="1238250"/>
            <a:chOff x="140" y="168"/>
            <a:chExt cx="142" cy="130"/>
          </a:xfrm>
        </p:grpSpPr>
        <p:sp>
          <p:nvSpPr>
            <p:cNvPr id="13" name="Oval 10">
              <a:extLst>
                <a:ext uri="{FF2B5EF4-FFF2-40B4-BE49-F238E27FC236}">
                  <a16:creationId xmlns:a16="http://schemas.microsoft.com/office/drawing/2014/main" id="{CBF9F5BC-2300-5250-990D-5EFADF9A8F81}"/>
                </a:ext>
              </a:extLst>
            </p:cNvPr>
            <p:cNvSpPr>
              <a:spLocks noChangeArrowheads="1"/>
            </p:cNvSpPr>
            <p:nvPr/>
          </p:nvSpPr>
          <p:spPr bwMode="auto">
            <a:xfrm>
              <a:off x="140" y="293"/>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14" name="Oval 11">
              <a:extLst>
                <a:ext uri="{FF2B5EF4-FFF2-40B4-BE49-F238E27FC236}">
                  <a16:creationId xmlns:a16="http://schemas.microsoft.com/office/drawing/2014/main" id="{603DAE5B-2309-0167-1CBF-FB82736C6258}"/>
                </a:ext>
              </a:extLst>
            </p:cNvPr>
            <p:cNvSpPr>
              <a:spLocks noChangeArrowheads="1"/>
            </p:cNvSpPr>
            <p:nvPr/>
          </p:nvSpPr>
          <p:spPr bwMode="auto">
            <a:xfrm>
              <a:off x="143" y="273"/>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16" name="Oval 12">
              <a:extLst>
                <a:ext uri="{FF2B5EF4-FFF2-40B4-BE49-F238E27FC236}">
                  <a16:creationId xmlns:a16="http://schemas.microsoft.com/office/drawing/2014/main" id="{E9568931-6929-68D7-A5DA-1E783E0CA52E}"/>
                </a:ext>
              </a:extLst>
            </p:cNvPr>
            <p:cNvSpPr>
              <a:spLocks noChangeArrowheads="1"/>
            </p:cNvSpPr>
            <p:nvPr/>
          </p:nvSpPr>
          <p:spPr bwMode="auto">
            <a:xfrm>
              <a:off x="161" y="279"/>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17" name="Oval 13">
              <a:extLst>
                <a:ext uri="{FF2B5EF4-FFF2-40B4-BE49-F238E27FC236}">
                  <a16:creationId xmlns:a16="http://schemas.microsoft.com/office/drawing/2014/main" id="{DE14C35B-7AB5-3FDC-EDC4-F66712D1DA43}"/>
                </a:ext>
              </a:extLst>
            </p:cNvPr>
            <p:cNvSpPr>
              <a:spLocks noChangeArrowheads="1"/>
            </p:cNvSpPr>
            <p:nvPr/>
          </p:nvSpPr>
          <p:spPr bwMode="auto">
            <a:xfrm>
              <a:off x="159" y="253"/>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18" name="Oval 14">
              <a:extLst>
                <a:ext uri="{FF2B5EF4-FFF2-40B4-BE49-F238E27FC236}">
                  <a16:creationId xmlns:a16="http://schemas.microsoft.com/office/drawing/2014/main" id="{AF38BE00-4301-BDB3-3BF6-72199D5E4B5E}"/>
                </a:ext>
              </a:extLst>
            </p:cNvPr>
            <p:cNvSpPr>
              <a:spLocks noChangeArrowheads="1"/>
            </p:cNvSpPr>
            <p:nvPr/>
          </p:nvSpPr>
          <p:spPr bwMode="auto">
            <a:xfrm>
              <a:off x="175" y="260"/>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19" name="Oval 15">
              <a:extLst>
                <a:ext uri="{FF2B5EF4-FFF2-40B4-BE49-F238E27FC236}">
                  <a16:creationId xmlns:a16="http://schemas.microsoft.com/office/drawing/2014/main" id="{E872E340-E38F-6C6F-A0FC-91499124FA30}"/>
                </a:ext>
              </a:extLst>
            </p:cNvPr>
            <p:cNvSpPr>
              <a:spLocks noChangeArrowheads="1"/>
            </p:cNvSpPr>
            <p:nvPr/>
          </p:nvSpPr>
          <p:spPr bwMode="auto">
            <a:xfrm>
              <a:off x="183" y="249"/>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0" name="Oval 16">
              <a:extLst>
                <a:ext uri="{FF2B5EF4-FFF2-40B4-BE49-F238E27FC236}">
                  <a16:creationId xmlns:a16="http://schemas.microsoft.com/office/drawing/2014/main" id="{A4C31F54-208F-4CD8-BEB4-E675E380AF33}"/>
                </a:ext>
              </a:extLst>
            </p:cNvPr>
            <p:cNvSpPr>
              <a:spLocks noChangeArrowheads="1"/>
            </p:cNvSpPr>
            <p:nvPr/>
          </p:nvSpPr>
          <p:spPr bwMode="auto">
            <a:xfrm>
              <a:off x="191" y="237"/>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1" name="Oval 17">
              <a:extLst>
                <a:ext uri="{FF2B5EF4-FFF2-40B4-BE49-F238E27FC236}">
                  <a16:creationId xmlns:a16="http://schemas.microsoft.com/office/drawing/2014/main" id="{2386DF2F-2A6E-6B2E-F360-9AFA0BEBB33F}"/>
                </a:ext>
              </a:extLst>
            </p:cNvPr>
            <p:cNvSpPr>
              <a:spLocks noChangeArrowheads="1"/>
            </p:cNvSpPr>
            <p:nvPr/>
          </p:nvSpPr>
          <p:spPr bwMode="auto">
            <a:xfrm>
              <a:off x="204" y="238"/>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2" name="Oval 18">
              <a:extLst>
                <a:ext uri="{FF2B5EF4-FFF2-40B4-BE49-F238E27FC236}">
                  <a16:creationId xmlns:a16="http://schemas.microsoft.com/office/drawing/2014/main" id="{C0621A04-C5C6-0199-7C07-52E9A501B870}"/>
                </a:ext>
              </a:extLst>
            </p:cNvPr>
            <p:cNvSpPr>
              <a:spLocks noChangeArrowheads="1"/>
            </p:cNvSpPr>
            <p:nvPr/>
          </p:nvSpPr>
          <p:spPr bwMode="auto">
            <a:xfrm>
              <a:off x="209" y="222"/>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3" name="Oval 19">
              <a:extLst>
                <a:ext uri="{FF2B5EF4-FFF2-40B4-BE49-F238E27FC236}">
                  <a16:creationId xmlns:a16="http://schemas.microsoft.com/office/drawing/2014/main" id="{A996AAF9-05AD-A661-A46B-FB4658A3E796}"/>
                </a:ext>
              </a:extLst>
            </p:cNvPr>
            <p:cNvSpPr>
              <a:spLocks noChangeArrowheads="1"/>
            </p:cNvSpPr>
            <p:nvPr/>
          </p:nvSpPr>
          <p:spPr bwMode="auto">
            <a:xfrm>
              <a:off x="229" y="215"/>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4" name="Oval 20">
              <a:extLst>
                <a:ext uri="{FF2B5EF4-FFF2-40B4-BE49-F238E27FC236}">
                  <a16:creationId xmlns:a16="http://schemas.microsoft.com/office/drawing/2014/main" id="{6E533562-7CA7-D62B-27FA-60A05E7BDBA7}"/>
                </a:ext>
              </a:extLst>
            </p:cNvPr>
            <p:cNvSpPr>
              <a:spLocks noChangeArrowheads="1"/>
            </p:cNvSpPr>
            <p:nvPr/>
          </p:nvSpPr>
          <p:spPr bwMode="auto">
            <a:xfrm>
              <a:off x="231" y="225"/>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5" name="Oval 21">
              <a:extLst>
                <a:ext uri="{FF2B5EF4-FFF2-40B4-BE49-F238E27FC236}">
                  <a16:creationId xmlns:a16="http://schemas.microsoft.com/office/drawing/2014/main" id="{1E25B3C7-2EF5-3F67-81D9-0F852F2E90F9}"/>
                </a:ext>
              </a:extLst>
            </p:cNvPr>
            <p:cNvSpPr>
              <a:spLocks noChangeArrowheads="1"/>
            </p:cNvSpPr>
            <p:nvPr/>
          </p:nvSpPr>
          <p:spPr bwMode="auto">
            <a:xfrm>
              <a:off x="239" y="198"/>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6" name="Oval 22">
              <a:extLst>
                <a:ext uri="{FF2B5EF4-FFF2-40B4-BE49-F238E27FC236}">
                  <a16:creationId xmlns:a16="http://schemas.microsoft.com/office/drawing/2014/main" id="{06303DC3-76A5-E5DD-08F4-E1C37B8C1200}"/>
                </a:ext>
              </a:extLst>
            </p:cNvPr>
            <p:cNvSpPr>
              <a:spLocks noChangeArrowheads="1"/>
            </p:cNvSpPr>
            <p:nvPr/>
          </p:nvSpPr>
          <p:spPr bwMode="auto">
            <a:xfrm>
              <a:off x="264" y="195"/>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7" name="Oval 23">
              <a:extLst>
                <a:ext uri="{FF2B5EF4-FFF2-40B4-BE49-F238E27FC236}">
                  <a16:creationId xmlns:a16="http://schemas.microsoft.com/office/drawing/2014/main" id="{4800877E-4820-9D07-9681-F3DE72E1497D}"/>
                </a:ext>
              </a:extLst>
            </p:cNvPr>
            <p:cNvSpPr>
              <a:spLocks noChangeArrowheads="1"/>
            </p:cNvSpPr>
            <p:nvPr/>
          </p:nvSpPr>
          <p:spPr bwMode="auto">
            <a:xfrm>
              <a:off x="263" y="177"/>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 name="Oval 24">
              <a:extLst>
                <a:ext uri="{FF2B5EF4-FFF2-40B4-BE49-F238E27FC236}">
                  <a16:creationId xmlns:a16="http://schemas.microsoft.com/office/drawing/2014/main" id="{1646FC3B-E2DD-274E-C931-2FE9DCEC0B4C}"/>
                </a:ext>
              </a:extLst>
            </p:cNvPr>
            <p:cNvSpPr>
              <a:spLocks noChangeArrowheads="1"/>
            </p:cNvSpPr>
            <p:nvPr/>
          </p:nvSpPr>
          <p:spPr bwMode="auto">
            <a:xfrm>
              <a:off x="277" y="181"/>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 name="Oval 25">
              <a:extLst>
                <a:ext uri="{FF2B5EF4-FFF2-40B4-BE49-F238E27FC236}">
                  <a16:creationId xmlns:a16="http://schemas.microsoft.com/office/drawing/2014/main" id="{325D6AAA-5003-136B-7C25-4D87AEA0FF72}"/>
                </a:ext>
              </a:extLst>
            </p:cNvPr>
            <p:cNvSpPr>
              <a:spLocks noChangeArrowheads="1"/>
            </p:cNvSpPr>
            <p:nvPr/>
          </p:nvSpPr>
          <p:spPr bwMode="auto">
            <a:xfrm>
              <a:off x="277" y="168"/>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sp>
        <p:nvSpPr>
          <p:cNvPr id="30" name="Rectangle 28">
            <a:extLst>
              <a:ext uri="{FF2B5EF4-FFF2-40B4-BE49-F238E27FC236}">
                <a16:creationId xmlns:a16="http://schemas.microsoft.com/office/drawing/2014/main" id="{9A837F87-6ADA-342E-5E90-50C4F888FDB3}"/>
              </a:ext>
            </a:extLst>
          </p:cNvPr>
          <p:cNvSpPr>
            <a:spLocks noChangeArrowheads="1"/>
          </p:cNvSpPr>
          <p:nvPr/>
        </p:nvSpPr>
        <p:spPr bwMode="auto">
          <a:xfrm>
            <a:off x="5067096" y="5812692"/>
            <a:ext cx="547688" cy="346075"/>
          </a:xfrm>
          <a:prstGeom prst="rect">
            <a:avLst/>
          </a:prstGeom>
          <a:noFill/>
          <a:ln w="9525">
            <a:noFill/>
            <a:miter lim="800000"/>
            <a:headEnd/>
            <a:tailEnd/>
          </a:ln>
        </p:spPr>
        <p:txBody>
          <a:bodyPr/>
          <a:lstStyle/>
          <a:p>
            <a:pPr fontAlgn="base">
              <a:spcBef>
                <a:spcPct val="0"/>
              </a:spcBef>
              <a:spcAft>
                <a:spcPct val="0"/>
              </a:spcAft>
            </a:pPr>
            <a:endParaRPr lang="cs-CZ" b="1" i="1">
              <a:solidFill>
                <a:prstClr val="black"/>
              </a:solidFill>
              <a:latin typeface="Calibri" panose="020F0502020204030204" pitchFamily="34" charset="0"/>
              <a:cs typeface="Calibri" panose="020F0502020204030204" pitchFamily="34" charset="0"/>
            </a:endParaRPr>
          </a:p>
        </p:txBody>
      </p:sp>
      <p:sp>
        <p:nvSpPr>
          <p:cNvPr id="31" name="Rectangle 29">
            <a:extLst>
              <a:ext uri="{FF2B5EF4-FFF2-40B4-BE49-F238E27FC236}">
                <a16:creationId xmlns:a16="http://schemas.microsoft.com/office/drawing/2014/main" id="{0FFE32F4-EFFC-4F6E-26A3-49CFE02A91DF}"/>
              </a:ext>
            </a:extLst>
          </p:cNvPr>
          <p:cNvSpPr>
            <a:spLocks noChangeArrowheads="1"/>
          </p:cNvSpPr>
          <p:nvPr/>
        </p:nvSpPr>
        <p:spPr bwMode="auto">
          <a:xfrm>
            <a:off x="5041696" y="5787292"/>
            <a:ext cx="547688" cy="346075"/>
          </a:xfrm>
          <a:prstGeom prst="rect">
            <a:avLst/>
          </a:prstGeom>
          <a:noFill/>
          <a:ln w="9525">
            <a:noFill/>
            <a:miter lim="800000"/>
            <a:headEnd/>
            <a:tailEnd/>
          </a:ln>
        </p:spPr>
        <p:txBody>
          <a:bodyPr/>
          <a:lstStyle/>
          <a:p>
            <a:pPr fontAlgn="base">
              <a:spcBef>
                <a:spcPct val="0"/>
              </a:spcBef>
              <a:spcAft>
                <a:spcPct val="0"/>
              </a:spcAft>
            </a:pPr>
            <a:endParaRPr lang="cs-CZ" b="1" i="1">
              <a:solidFill>
                <a:prstClr val="black"/>
              </a:solidFill>
              <a:latin typeface="Calibri" panose="020F0502020204030204" pitchFamily="34" charset="0"/>
              <a:cs typeface="Calibri" panose="020F0502020204030204" pitchFamily="34" charset="0"/>
            </a:endParaRPr>
          </a:p>
        </p:txBody>
      </p:sp>
      <p:sp>
        <p:nvSpPr>
          <p:cNvPr id="32" name="Rectangle 32">
            <a:extLst>
              <a:ext uri="{FF2B5EF4-FFF2-40B4-BE49-F238E27FC236}">
                <a16:creationId xmlns:a16="http://schemas.microsoft.com/office/drawing/2014/main" id="{F4F40EDC-119A-807C-A961-9AB04541DEAE}"/>
              </a:ext>
            </a:extLst>
          </p:cNvPr>
          <p:cNvSpPr>
            <a:spLocks noChangeArrowheads="1"/>
          </p:cNvSpPr>
          <p:nvPr/>
        </p:nvSpPr>
        <p:spPr bwMode="auto">
          <a:xfrm>
            <a:off x="7521956" y="5804635"/>
            <a:ext cx="496888" cy="346075"/>
          </a:xfrm>
          <a:prstGeom prst="rect">
            <a:avLst/>
          </a:prstGeom>
          <a:noFill/>
          <a:ln w="9525">
            <a:noFill/>
            <a:miter lim="800000"/>
            <a:headEnd/>
            <a:tailEnd/>
          </a:ln>
        </p:spPr>
        <p:txBody>
          <a:bodyPr/>
          <a:lstStyle/>
          <a:p>
            <a:pPr fontAlgn="base">
              <a:spcBef>
                <a:spcPct val="0"/>
              </a:spcBef>
              <a:spcAft>
                <a:spcPct val="0"/>
              </a:spcAft>
            </a:pPr>
            <a:endParaRPr lang="cs-CZ" b="1" i="1">
              <a:solidFill>
                <a:prstClr val="black"/>
              </a:solidFill>
              <a:latin typeface="Calibri" panose="020F0502020204030204" pitchFamily="34" charset="0"/>
              <a:cs typeface="Calibri" panose="020F0502020204030204" pitchFamily="34" charset="0"/>
            </a:endParaRPr>
          </a:p>
        </p:txBody>
      </p:sp>
      <p:sp>
        <p:nvSpPr>
          <p:cNvPr id="33" name="Rectangle 33">
            <a:extLst>
              <a:ext uri="{FF2B5EF4-FFF2-40B4-BE49-F238E27FC236}">
                <a16:creationId xmlns:a16="http://schemas.microsoft.com/office/drawing/2014/main" id="{3C57E2CB-81BA-9AD1-41EC-9A4A8B489A84}"/>
              </a:ext>
            </a:extLst>
          </p:cNvPr>
          <p:cNvSpPr>
            <a:spLocks noChangeArrowheads="1"/>
          </p:cNvSpPr>
          <p:nvPr/>
        </p:nvSpPr>
        <p:spPr bwMode="auto">
          <a:xfrm>
            <a:off x="7496556" y="5779235"/>
            <a:ext cx="496888" cy="346075"/>
          </a:xfrm>
          <a:prstGeom prst="rect">
            <a:avLst/>
          </a:prstGeom>
          <a:noFill/>
          <a:ln w="9525">
            <a:noFill/>
            <a:miter lim="800000"/>
            <a:headEnd/>
            <a:tailEnd/>
          </a:ln>
        </p:spPr>
        <p:txBody>
          <a:bodyPr/>
          <a:lstStyle/>
          <a:p>
            <a:pPr fontAlgn="base">
              <a:spcBef>
                <a:spcPct val="0"/>
              </a:spcBef>
              <a:spcAft>
                <a:spcPct val="0"/>
              </a:spcAft>
            </a:pPr>
            <a:endParaRPr lang="cs-CZ" b="1" i="1">
              <a:solidFill>
                <a:prstClr val="black"/>
              </a:solidFill>
              <a:latin typeface="Calibri" panose="020F0502020204030204" pitchFamily="34" charset="0"/>
              <a:cs typeface="Calibri" panose="020F0502020204030204" pitchFamily="34" charset="0"/>
            </a:endParaRPr>
          </a:p>
        </p:txBody>
      </p:sp>
      <p:sp>
        <p:nvSpPr>
          <p:cNvPr id="34" name="Rectangle 34">
            <a:extLst>
              <a:ext uri="{FF2B5EF4-FFF2-40B4-BE49-F238E27FC236}">
                <a16:creationId xmlns:a16="http://schemas.microsoft.com/office/drawing/2014/main" id="{722CD0B8-20BA-B4FC-4E5F-21BC997A478A}"/>
              </a:ext>
            </a:extLst>
          </p:cNvPr>
          <p:cNvSpPr>
            <a:spLocks noChangeArrowheads="1"/>
          </p:cNvSpPr>
          <p:nvPr/>
        </p:nvSpPr>
        <p:spPr bwMode="auto">
          <a:xfrm>
            <a:off x="7685581" y="5730910"/>
            <a:ext cx="141064" cy="307777"/>
          </a:xfrm>
          <a:prstGeom prst="rect">
            <a:avLst/>
          </a:prstGeom>
          <a:noFill/>
          <a:ln w="9525">
            <a:noFill/>
            <a:miter lim="800000"/>
            <a:headEnd/>
            <a:tailEnd/>
          </a:ln>
        </p:spPr>
        <p:txBody>
          <a:bodyPr wrap="none" lIns="0" tIns="0" rIns="0" bIns="0">
            <a:spAutoFit/>
          </a:bodyPr>
          <a:lstStyle/>
          <a:p>
            <a:pPr algn="ctr" fontAlgn="base">
              <a:spcBef>
                <a:spcPct val="50000"/>
              </a:spcBef>
              <a:spcAft>
                <a:spcPct val="0"/>
              </a:spcAft>
            </a:pPr>
            <a:r>
              <a:rPr lang="cs-CZ" sz="2000" b="1" dirty="0">
                <a:solidFill>
                  <a:srgbClr val="000000"/>
                </a:solidFill>
                <a:latin typeface="Calibri" panose="020F0502020204030204" pitchFamily="34" charset="0"/>
                <a:cs typeface="Calibri" panose="020F0502020204030204" pitchFamily="34" charset="0"/>
              </a:rPr>
              <a:t>X</a:t>
            </a:r>
            <a:endParaRPr lang="cs-CZ" sz="2000" dirty="0">
              <a:solidFill>
                <a:prstClr val="black"/>
              </a:solidFill>
              <a:latin typeface="Calibri" panose="020F0502020204030204" pitchFamily="34" charset="0"/>
              <a:cs typeface="Calibri" panose="020F0502020204030204" pitchFamily="34" charset="0"/>
            </a:endParaRPr>
          </a:p>
        </p:txBody>
      </p:sp>
      <p:sp>
        <p:nvSpPr>
          <p:cNvPr id="35" name="Freeform 36">
            <a:extLst>
              <a:ext uri="{FF2B5EF4-FFF2-40B4-BE49-F238E27FC236}">
                <a16:creationId xmlns:a16="http://schemas.microsoft.com/office/drawing/2014/main" id="{6D9251D5-B508-8E6D-59D8-8FC9AE8AC8D6}"/>
              </a:ext>
            </a:extLst>
          </p:cNvPr>
          <p:cNvSpPr>
            <a:spLocks/>
          </p:cNvSpPr>
          <p:nvPr/>
        </p:nvSpPr>
        <p:spPr bwMode="auto">
          <a:xfrm>
            <a:off x="5793555" y="4326672"/>
            <a:ext cx="1747838" cy="1238250"/>
          </a:xfrm>
          <a:custGeom>
            <a:avLst/>
            <a:gdLst>
              <a:gd name="T0" fmla="*/ 181 w 3302"/>
              <a:gd name="T1" fmla="*/ 2022 h 2342"/>
              <a:gd name="T2" fmla="*/ 478 w 3302"/>
              <a:gd name="T3" fmla="*/ 1408 h 2342"/>
              <a:gd name="T4" fmla="*/ 662 w 3302"/>
              <a:gd name="T5" fmla="*/ 1058 h 2342"/>
              <a:gd name="T6" fmla="*/ 811 w 3302"/>
              <a:gd name="T7" fmla="*/ 808 h 2342"/>
              <a:gd name="T8" fmla="*/ 881 w 3302"/>
              <a:gd name="T9" fmla="*/ 698 h 2342"/>
              <a:gd name="T10" fmla="*/ 1029 w 3302"/>
              <a:gd name="T11" fmla="*/ 497 h 2342"/>
              <a:gd name="T12" fmla="*/ 1178 w 3302"/>
              <a:gd name="T13" fmla="*/ 334 h 2342"/>
              <a:gd name="T14" fmla="*/ 1325 w 3302"/>
              <a:gd name="T15" fmla="*/ 213 h 2342"/>
              <a:gd name="T16" fmla="*/ 1390 w 3302"/>
              <a:gd name="T17" fmla="*/ 168 h 2342"/>
              <a:gd name="T18" fmla="*/ 1528 w 3302"/>
              <a:gd name="T19" fmla="*/ 93 h 2342"/>
              <a:gd name="T20" fmla="*/ 1663 w 3302"/>
              <a:gd name="T21" fmla="*/ 49 h 2342"/>
              <a:gd name="T22" fmla="*/ 1722 w 3302"/>
              <a:gd name="T23" fmla="*/ 39 h 2342"/>
              <a:gd name="T24" fmla="*/ 1853 w 3302"/>
              <a:gd name="T25" fmla="*/ 41 h 2342"/>
              <a:gd name="T26" fmla="*/ 1911 w 3302"/>
              <a:gd name="T27" fmla="*/ 54 h 2342"/>
              <a:gd name="T28" fmla="*/ 2041 w 3302"/>
              <a:gd name="T29" fmla="*/ 105 h 2342"/>
              <a:gd name="T30" fmla="*/ 2101 w 3302"/>
              <a:gd name="T31" fmla="*/ 141 h 2342"/>
              <a:gd name="T32" fmla="*/ 2233 w 3302"/>
              <a:gd name="T33" fmla="*/ 243 h 2342"/>
              <a:gd name="T34" fmla="*/ 2336 w 3302"/>
              <a:gd name="T35" fmla="*/ 348 h 2342"/>
              <a:gd name="T36" fmla="*/ 2402 w 3302"/>
              <a:gd name="T37" fmla="*/ 439 h 2342"/>
              <a:gd name="T38" fmla="*/ 2547 w 3302"/>
              <a:gd name="T39" fmla="*/ 682 h 2342"/>
              <a:gd name="T40" fmla="*/ 2693 w 3302"/>
              <a:gd name="T41" fmla="*/ 975 h 2342"/>
              <a:gd name="T42" fmla="*/ 2902 w 3302"/>
              <a:gd name="T43" fmla="*/ 1449 h 2342"/>
              <a:gd name="T44" fmla="*/ 3028 w 3302"/>
              <a:gd name="T45" fmla="*/ 1755 h 2342"/>
              <a:gd name="T46" fmla="*/ 3141 w 3302"/>
              <a:gd name="T47" fmla="*/ 2026 h 2342"/>
              <a:gd name="T48" fmla="*/ 3233 w 3302"/>
              <a:gd name="T49" fmla="*/ 2236 h 2342"/>
              <a:gd name="T50" fmla="*/ 3302 w 3302"/>
              <a:gd name="T51" fmla="*/ 2295 h 2342"/>
              <a:gd name="T52" fmla="*/ 3245 w 3302"/>
              <a:gd name="T53" fmla="*/ 2176 h 2342"/>
              <a:gd name="T54" fmla="*/ 3148 w 3302"/>
              <a:gd name="T55" fmla="*/ 1948 h 2342"/>
              <a:gd name="T56" fmla="*/ 3031 w 3302"/>
              <a:gd name="T57" fmla="*/ 1666 h 2342"/>
              <a:gd name="T58" fmla="*/ 2867 w 3302"/>
              <a:gd name="T59" fmla="*/ 1276 h 2342"/>
              <a:gd name="T60" fmla="*/ 2690 w 3302"/>
              <a:gd name="T61" fmla="*/ 884 h 2342"/>
              <a:gd name="T62" fmla="*/ 2543 w 3302"/>
              <a:gd name="T63" fmla="*/ 602 h 2342"/>
              <a:gd name="T64" fmla="*/ 2432 w 3302"/>
              <a:gd name="T65" fmla="*/ 419 h 2342"/>
              <a:gd name="T66" fmla="*/ 2310 w 3302"/>
              <a:gd name="T67" fmla="*/ 265 h 2342"/>
              <a:gd name="T68" fmla="*/ 2193 w 3302"/>
              <a:gd name="T69" fmla="*/ 161 h 2342"/>
              <a:gd name="T70" fmla="*/ 2088 w 3302"/>
              <a:gd name="T71" fmla="*/ 90 h 2342"/>
              <a:gd name="T72" fmla="*/ 1957 w 3302"/>
              <a:gd name="T73" fmla="*/ 30 h 2342"/>
              <a:gd name="T74" fmla="*/ 1853 w 3302"/>
              <a:gd name="T75" fmla="*/ 5 h 2342"/>
              <a:gd name="T76" fmla="*/ 1722 w 3302"/>
              <a:gd name="T77" fmla="*/ 3 h 2342"/>
              <a:gd name="T78" fmla="*/ 1614 w 3302"/>
              <a:gd name="T79" fmla="*/ 23 h 2342"/>
              <a:gd name="T80" fmla="*/ 1480 w 3302"/>
              <a:gd name="T81" fmla="*/ 76 h 2342"/>
              <a:gd name="T82" fmla="*/ 1341 w 3302"/>
              <a:gd name="T83" fmla="*/ 158 h 2342"/>
              <a:gd name="T84" fmla="*/ 1227 w 3302"/>
              <a:gd name="T85" fmla="*/ 245 h 2342"/>
              <a:gd name="T86" fmla="*/ 1078 w 3302"/>
              <a:gd name="T87" fmla="*/ 384 h 2342"/>
              <a:gd name="T88" fmla="*/ 930 w 3302"/>
              <a:gd name="T89" fmla="*/ 567 h 2342"/>
              <a:gd name="T90" fmla="*/ 815 w 3302"/>
              <a:gd name="T91" fmla="*/ 734 h 2342"/>
              <a:gd name="T92" fmla="*/ 667 w 3302"/>
              <a:gd name="T93" fmla="*/ 979 h 2342"/>
              <a:gd name="T94" fmla="*/ 518 w 3302"/>
              <a:gd name="T95" fmla="*/ 1250 h 2342"/>
              <a:gd name="T96" fmla="*/ 222 w 3302"/>
              <a:gd name="T97" fmla="*/ 1850 h 2342"/>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302"/>
              <a:gd name="T148" fmla="*/ 0 h 2342"/>
              <a:gd name="T149" fmla="*/ 3302 w 3302"/>
              <a:gd name="T150" fmla="*/ 2342 h 2342"/>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302" h="2342">
                <a:moveTo>
                  <a:pt x="0" y="2326"/>
                </a:moveTo>
                <a:lnTo>
                  <a:pt x="31" y="2342"/>
                </a:lnTo>
                <a:lnTo>
                  <a:pt x="106" y="2180"/>
                </a:lnTo>
                <a:lnTo>
                  <a:pt x="181" y="2022"/>
                </a:lnTo>
                <a:lnTo>
                  <a:pt x="255" y="1865"/>
                </a:lnTo>
                <a:lnTo>
                  <a:pt x="330" y="1709"/>
                </a:lnTo>
                <a:lnTo>
                  <a:pt x="403" y="1557"/>
                </a:lnTo>
                <a:lnTo>
                  <a:pt x="478" y="1408"/>
                </a:lnTo>
                <a:lnTo>
                  <a:pt x="551" y="1264"/>
                </a:lnTo>
                <a:lnTo>
                  <a:pt x="589" y="1195"/>
                </a:lnTo>
                <a:lnTo>
                  <a:pt x="626" y="1126"/>
                </a:lnTo>
                <a:lnTo>
                  <a:pt x="662" y="1058"/>
                </a:lnTo>
                <a:lnTo>
                  <a:pt x="700" y="993"/>
                </a:lnTo>
                <a:lnTo>
                  <a:pt x="737" y="930"/>
                </a:lnTo>
                <a:lnTo>
                  <a:pt x="775" y="867"/>
                </a:lnTo>
                <a:lnTo>
                  <a:pt x="811" y="808"/>
                </a:lnTo>
                <a:lnTo>
                  <a:pt x="848" y="749"/>
                </a:lnTo>
                <a:lnTo>
                  <a:pt x="885" y="692"/>
                </a:lnTo>
                <a:lnTo>
                  <a:pt x="868" y="685"/>
                </a:lnTo>
                <a:lnTo>
                  <a:pt x="881" y="698"/>
                </a:lnTo>
                <a:lnTo>
                  <a:pt x="919" y="645"/>
                </a:lnTo>
                <a:lnTo>
                  <a:pt x="956" y="593"/>
                </a:lnTo>
                <a:lnTo>
                  <a:pt x="992" y="543"/>
                </a:lnTo>
                <a:lnTo>
                  <a:pt x="1029" y="497"/>
                </a:lnTo>
                <a:lnTo>
                  <a:pt x="1067" y="452"/>
                </a:lnTo>
                <a:lnTo>
                  <a:pt x="1104" y="410"/>
                </a:lnTo>
                <a:lnTo>
                  <a:pt x="1142" y="371"/>
                </a:lnTo>
                <a:lnTo>
                  <a:pt x="1178" y="334"/>
                </a:lnTo>
                <a:lnTo>
                  <a:pt x="1214" y="302"/>
                </a:lnTo>
                <a:lnTo>
                  <a:pt x="1253" y="270"/>
                </a:lnTo>
                <a:lnTo>
                  <a:pt x="1289" y="240"/>
                </a:lnTo>
                <a:lnTo>
                  <a:pt x="1325" y="213"/>
                </a:lnTo>
                <a:lnTo>
                  <a:pt x="1361" y="188"/>
                </a:lnTo>
                <a:lnTo>
                  <a:pt x="1348" y="175"/>
                </a:lnTo>
                <a:lnTo>
                  <a:pt x="1355" y="191"/>
                </a:lnTo>
                <a:lnTo>
                  <a:pt x="1390" y="168"/>
                </a:lnTo>
                <a:lnTo>
                  <a:pt x="1426" y="147"/>
                </a:lnTo>
                <a:lnTo>
                  <a:pt x="1460" y="126"/>
                </a:lnTo>
                <a:lnTo>
                  <a:pt x="1495" y="109"/>
                </a:lnTo>
                <a:lnTo>
                  <a:pt x="1528" y="93"/>
                </a:lnTo>
                <a:lnTo>
                  <a:pt x="1562" y="79"/>
                </a:lnTo>
                <a:lnTo>
                  <a:pt x="1595" y="66"/>
                </a:lnTo>
                <a:lnTo>
                  <a:pt x="1629" y="56"/>
                </a:lnTo>
                <a:lnTo>
                  <a:pt x="1663" y="49"/>
                </a:lnTo>
                <a:lnTo>
                  <a:pt x="1656" y="31"/>
                </a:lnTo>
                <a:lnTo>
                  <a:pt x="1656" y="50"/>
                </a:lnTo>
                <a:lnTo>
                  <a:pt x="1689" y="43"/>
                </a:lnTo>
                <a:lnTo>
                  <a:pt x="1722" y="39"/>
                </a:lnTo>
                <a:lnTo>
                  <a:pt x="1754" y="37"/>
                </a:lnTo>
                <a:lnTo>
                  <a:pt x="1787" y="36"/>
                </a:lnTo>
                <a:lnTo>
                  <a:pt x="1820" y="39"/>
                </a:lnTo>
                <a:lnTo>
                  <a:pt x="1853" y="41"/>
                </a:lnTo>
                <a:lnTo>
                  <a:pt x="1885" y="47"/>
                </a:lnTo>
                <a:lnTo>
                  <a:pt x="1885" y="30"/>
                </a:lnTo>
                <a:lnTo>
                  <a:pt x="1878" y="46"/>
                </a:lnTo>
                <a:lnTo>
                  <a:pt x="1911" y="54"/>
                </a:lnTo>
                <a:lnTo>
                  <a:pt x="1943" y="63"/>
                </a:lnTo>
                <a:lnTo>
                  <a:pt x="1976" y="76"/>
                </a:lnTo>
                <a:lnTo>
                  <a:pt x="2009" y="89"/>
                </a:lnTo>
                <a:lnTo>
                  <a:pt x="2041" y="105"/>
                </a:lnTo>
                <a:lnTo>
                  <a:pt x="2074" y="124"/>
                </a:lnTo>
                <a:lnTo>
                  <a:pt x="2107" y="144"/>
                </a:lnTo>
                <a:lnTo>
                  <a:pt x="2114" y="128"/>
                </a:lnTo>
                <a:lnTo>
                  <a:pt x="2101" y="141"/>
                </a:lnTo>
                <a:lnTo>
                  <a:pt x="2134" y="162"/>
                </a:lnTo>
                <a:lnTo>
                  <a:pt x="2167" y="187"/>
                </a:lnTo>
                <a:lnTo>
                  <a:pt x="2200" y="214"/>
                </a:lnTo>
                <a:lnTo>
                  <a:pt x="2233" y="243"/>
                </a:lnTo>
                <a:lnTo>
                  <a:pt x="2268" y="273"/>
                </a:lnTo>
                <a:lnTo>
                  <a:pt x="2284" y="291"/>
                </a:lnTo>
                <a:lnTo>
                  <a:pt x="2301" y="308"/>
                </a:lnTo>
                <a:lnTo>
                  <a:pt x="2336" y="348"/>
                </a:lnTo>
                <a:lnTo>
                  <a:pt x="2370" y="394"/>
                </a:lnTo>
                <a:lnTo>
                  <a:pt x="2406" y="445"/>
                </a:lnTo>
                <a:lnTo>
                  <a:pt x="2419" y="432"/>
                </a:lnTo>
                <a:lnTo>
                  <a:pt x="2402" y="439"/>
                </a:lnTo>
                <a:lnTo>
                  <a:pt x="2438" y="494"/>
                </a:lnTo>
                <a:lnTo>
                  <a:pt x="2474" y="553"/>
                </a:lnTo>
                <a:lnTo>
                  <a:pt x="2510" y="616"/>
                </a:lnTo>
                <a:lnTo>
                  <a:pt x="2547" y="682"/>
                </a:lnTo>
                <a:lnTo>
                  <a:pt x="2583" y="752"/>
                </a:lnTo>
                <a:lnTo>
                  <a:pt x="2619" y="824"/>
                </a:lnTo>
                <a:lnTo>
                  <a:pt x="2657" y="898"/>
                </a:lnTo>
                <a:lnTo>
                  <a:pt x="2693" y="975"/>
                </a:lnTo>
                <a:lnTo>
                  <a:pt x="2729" y="1051"/>
                </a:lnTo>
                <a:lnTo>
                  <a:pt x="2763" y="1130"/>
                </a:lnTo>
                <a:lnTo>
                  <a:pt x="2834" y="1290"/>
                </a:lnTo>
                <a:lnTo>
                  <a:pt x="2902" y="1449"/>
                </a:lnTo>
                <a:lnTo>
                  <a:pt x="2935" y="1528"/>
                </a:lnTo>
                <a:lnTo>
                  <a:pt x="2967" y="1606"/>
                </a:lnTo>
                <a:lnTo>
                  <a:pt x="2998" y="1680"/>
                </a:lnTo>
                <a:lnTo>
                  <a:pt x="3028" y="1755"/>
                </a:lnTo>
                <a:lnTo>
                  <a:pt x="3059" y="1827"/>
                </a:lnTo>
                <a:lnTo>
                  <a:pt x="3088" y="1897"/>
                </a:lnTo>
                <a:lnTo>
                  <a:pt x="3115" y="1963"/>
                </a:lnTo>
                <a:lnTo>
                  <a:pt x="3141" y="2026"/>
                </a:lnTo>
                <a:lnTo>
                  <a:pt x="3165" y="2085"/>
                </a:lnTo>
                <a:lnTo>
                  <a:pt x="3190" y="2140"/>
                </a:lnTo>
                <a:lnTo>
                  <a:pt x="3211" y="2190"/>
                </a:lnTo>
                <a:lnTo>
                  <a:pt x="3233" y="2236"/>
                </a:lnTo>
                <a:lnTo>
                  <a:pt x="3252" y="2277"/>
                </a:lnTo>
                <a:lnTo>
                  <a:pt x="3262" y="2295"/>
                </a:lnTo>
                <a:lnTo>
                  <a:pt x="3270" y="2313"/>
                </a:lnTo>
                <a:lnTo>
                  <a:pt x="3302" y="2295"/>
                </a:lnTo>
                <a:lnTo>
                  <a:pt x="3295" y="2281"/>
                </a:lnTo>
                <a:lnTo>
                  <a:pt x="3285" y="2262"/>
                </a:lnTo>
                <a:lnTo>
                  <a:pt x="3266" y="2222"/>
                </a:lnTo>
                <a:lnTo>
                  <a:pt x="3245" y="2176"/>
                </a:lnTo>
                <a:lnTo>
                  <a:pt x="3223" y="2126"/>
                </a:lnTo>
                <a:lnTo>
                  <a:pt x="3198" y="2071"/>
                </a:lnTo>
                <a:lnTo>
                  <a:pt x="3174" y="2012"/>
                </a:lnTo>
                <a:lnTo>
                  <a:pt x="3148" y="1948"/>
                </a:lnTo>
                <a:lnTo>
                  <a:pt x="3121" y="1882"/>
                </a:lnTo>
                <a:lnTo>
                  <a:pt x="3092" y="1813"/>
                </a:lnTo>
                <a:lnTo>
                  <a:pt x="3062" y="1741"/>
                </a:lnTo>
                <a:lnTo>
                  <a:pt x="3031" y="1666"/>
                </a:lnTo>
                <a:lnTo>
                  <a:pt x="3000" y="1591"/>
                </a:lnTo>
                <a:lnTo>
                  <a:pt x="2968" y="1513"/>
                </a:lnTo>
                <a:lnTo>
                  <a:pt x="2935" y="1434"/>
                </a:lnTo>
                <a:lnTo>
                  <a:pt x="2867" y="1276"/>
                </a:lnTo>
                <a:lnTo>
                  <a:pt x="2797" y="1116"/>
                </a:lnTo>
                <a:lnTo>
                  <a:pt x="2762" y="1037"/>
                </a:lnTo>
                <a:lnTo>
                  <a:pt x="2726" y="960"/>
                </a:lnTo>
                <a:lnTo>
                  <a:pt x="2690" y="884"/>
                </a:lnTo>
                <a:lnTo>
                  <a:pt x="2653" y="809"/>
                </a:lnTo>
                <a:lnTo>
                  <a:pt x="2617" y="737"/>
                </a:lnTo>
                <a:lnTo>
                  <a:pt x="2581" y="668"/>
                </a:lnTo>
                <a:lnTo>
                  <a:pt x="2543" y="602"/>
                </a:lnTo>
                <a:lnTo>
                  <a:pt x="2507" y="538"/>
                </a:lnTo>
                <a:lnTo>
                  <a:pt x="2471" y="479"/>
                </a:lnTo>
                <a:lnTo>
                  <a:pt x="2435" y="425"/>
                </a:lnTo>
                <a:lnTo>
                  <a:pt x="2432" y="419"/>
                </a:lnTo>
                <a:lnTo>
                  <a:pt x="2396" y="368"/>
                </a:lnTo>
                <a:lnTo>
                  <a:pt x="2362" y="322"/>
                </a:lnTo>
                <a:lnTo>
                  <a:pt x="2327" y="282"/>
                </a:lnTo>
                <a:lnTo>
                  <a:pt x="2310" y="265"/>
                </a:lnTo>
                <a:lnTo>
                  <a:pt x="2293" y="247"/>
                </a:lnTo>
                <a:lnTo>
                  <a:pt x="2259" y="217"/>
                </a:lnTo>
                <a:lnTo>
                  <a:pt x="2226" y="188"/>
                </a:lnTo>
                <a:lnTo>
                  <a:pt x="2193" y="161"/>
                </a:lnTo>
                <a:lnTo>
                  <a:pt x="2160" y="137"/>
                </a:lnTo>
                <a:lnTo>
                  <a:pt x="2127" y="115"/>
                </a:lnTo>
                <a:lnTo>
                  <a:pt x="2121" y="111"/>
                </a:lnTo>
                <a:lnTo>
                  <a:pt x="2088" y="90"/>
                </a:lnTo>
                <a:lnTo>
                  <a:pt x="2055" y="72"/>
                </a:lnTo>
                <a:lnTo>
                  <a:pt x="2023" y="56"/>
                </a:lnTo>
                <a:lnTo>
                  <a:pt x="1990" y="43"/>
                </a:lnTo>
                <a:lnTo>
                  <a:pt x="1957" y="30"/>
                </a:lnTo>
                <a:lnTo>
                  <a:pt x="1925" y="21"/>
                </a:lnTo>
                <a:lnTo>
                  <a:pt x="1892" y="13"/>
                </a:lnTo>
                <a:lnTo>
                  <a:pt x="1885" y="11"/>
                </a:lnTo>
                <a:lnTo>
                  <a:pt x="1853" y="5"/>
                </a:lnTo>
                <a:lnTo>
                  <a:pt x="1820" y="3"/>
                </a:lnTo>
                <a:lnTo>
                  <a:pt x="1787" y="0"/>
                </a:lnTo>
                <a:lnTo>
                  <a:pt x="1754" y="1"/>
                </a:lnTo>
                <a:lnTo>
                  <a:pt x="1722" y="3"/>
                </a:lnTo>
                <a:lnTo>
                  <a:pt x="1689" y="7"/>
                </a:lnTo>
                <a:lnTo>
                  <a:pt x="1656" y="14"/>
                </a:lnTo>
                <a:lnTo>
                  <a:pt x="1649" y="16"/>
                </a:lnTo>
                <a:lnTo>
                  <a:pt x="1614" y="23"/>
                </a:lnTo>
                <a:lnTo>
                  <a:pt x="1581" y="33"/>
                </a:lnTo>
                <a:lnTo>
                  <a:pt x="1548" y="46"/>
                </a:lnTo>
                <a:lnTo>
                  <a:pt x="1513" y="60"/>
                </a:lnTo>
                <a:lnTo>
                  <a:pt x="1480" y="76"/>
                </a:lnTo>
                <a:lnTo>
                  <a:pt x="1446" y="93"/>
                </a:lnTo>
                <a:lnTo>
                  <a:pt x="1411" y="113"/>
                </a:lnTo>
                <a:lnTo>
                  <a:pt x="1375" y="135"/>
                </a:lnTo>
                <a:lnTo>
                  <a:pt x="1341" y="158"/>
                </a:lnTo>
                <a:lnTo>
                  <a:pt x="1335" y="162"/>
                </a:lnTo>
                <a:lnTo>
                  <a:pt x="1299" y="187"/>
                </a:lnTo>
                <a:lnTo>
                  <a:pt x="1263" y="214"/>
                </a:lnTo>
                <a:lnTo>
                  <a:pt x="1227" y="245"/>
                </a:lnTo>
                <a:lnTo>
                  <a:pt x="1191" y="275"/>
                </a:lnTo>
                <a:lnTo>
                  <a:pt x="1152" y="308"/>
                </a:lnTo>
                <a:lnTo>
                  <a:pt x="1116" y="345"/>
                </a:lnTo>
                <a:lnTo>
                  <a:pt x="1078" y="384"/>
                </a:lnTo>
                <a:lnTo>
                  <a:pt x="1041" y="426"/>
                </a:lnTo>
                <a:lnTo>
                  <a:pt x="1004" y="471"/>
                </a:lnTo>
                <a:lnTo>
                  <a:pt x="966" y="517"/>
                </a:lnTo>
                <a:lnTo>
                  <a:pt x="930" y="567"/>
                </a:lnTo>
                <a:lnTo>
                  <a:pt x="893" y="619"/>
                </a:lnTo>
                <a:lnTo>
                  <a:pt x="855" y="672"/>
                </a:lnTo>
                <a:lnTo>
                  <a:pt x="852" y="678"/>
                </a:lnTo>
                <a:lnTo>
                  <a:pt x="815" y="734"/>
                </a:lnTo>
                <a:lnTo>
                  <a:pt x="777" y="793"/>
                </a:lnTo>
                <a:lnTo>
                  <a:pt x="741" y="852"/>
                </a:lnTo>
                <a:lnTo>
                  <a:pt x="704" y="916"/>
                </a:lnTo>
                <a:lnTo>
                  <a:pt x="667" y="979"/>
                </a:lnTo>
                <a:lnTo>
                  <a:pt x="629" y="1044"/>
                </a:lnTo>
                <a:lnTo>
                  <a:pt x="593" y="1112"/>
                </a:lnTo>
                <a:lnTo>
                  <a:pt x="556" y="1181"/>
                </a:lnTo>
                <a:lnTo>
                  <a:pt x="518" y="1250"/>
                </a:lnTo>
                <a:lnTo>
                  <a:pt x="445" y="1394"/>
                </a:lnTo>
                <a:lnTo>
                  <a:pt x="370" y="1542"/>
                </a:lnTo>
                <a:lnTo>
                  <a:pt x="296" y="1695"/>
                </a:lnTo>
                <a:lnTo>
                  <a:pt x="222" y="1850"/>
                </a:lnTo>
                <a:lnTo>
                  <a:pt x="148" y="2007"/>
                </a:lnTo>
                <a:lnTo>
                  <a:pt x="73" y="2166"/>
                </a:lnTo>
                <a:lnTo>
                  <a:pt x="0" y="2326"/>
                </a:lnTo>
                <a:close/>
              </a:path>
            </a:pathLst>
          </a:custGeom>
          <a:solidFill>
            <a:srgbClr val="000000"/>
          </a:solidFill>
          <a:ln w="19050" cmpd="sng">
            <a:solidFill>
              <a:srgbClr val="FF99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36" name="Oval 37">
            <a:extLst>
              <a:ext uri="{FF2B5EF4-FFF2-40B4-BE49-F238E27FC236}">
                <a16:creationId xmlns:a16="http://schemas.microsoft.com/office/drawing/2014/main" id="{D4D684DC-8EF3-DCED-E188-0DCD50A8F330}"/>
              </a:ext>
            </a:extLst>
          </p:cNvPr>
          <p:cNvSpPr>
            <a:spLocks noChangeArrowheads="1"/>
          </p:cNvSpPr>
          <p:nvPr/>
        </p:nvSpPr>
        <p:spPr bwMode="auto">
          <a:xfrm>
            <a:off x="5822130" y="5336323"/>
            <a:ext cx="52388" cy="4762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37" name="Oval 38">
            <a:extLst>
              <a:ext uri="{FF2B5EF4-FFF2-40B4-BE49-F238E27FC236}">
                <a16:creationId xmlns:a16="http://schemas.microsoft.com/office/drawing/2014/main" id="{42362753-4A47-7683-3417-2950539C0901}"/>
              </a:ext>
            </a:extLst>
          </p:cNvPr>
          <p:cNvSpPr>
            <a:spLocks noChangeArrowheads="1"/>
          </p:cNvSpPr>
          <p:nvPr/>
        </p:nvSpPr>
        <p:spPr bwMode="auto">
          <a:xfrm>
            <a:off x="5974530" y="5280760"/>
            <a:ext cx="50800" cy="4762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38" name="Oval 39">
            <a:extLst>
              <a:ext uri="{FF2B5EF4-FFF2-40B4-BE49-F238E27FC236}">
                <a16:creationId xmlns:a16="http://schemas.microsoft.com/office/drawing/2014/main" id="{3F35BAA5-A9D9-6A9D-F09D-CDAA8297BB79}"/>
              </a:ext>
            </a:extLst>
          </p:cNvPr>
          <p:cNvSpPr>
            <a:spLocks noChangeArrowheads="1"/>
          </p:cNvSpPr>
          <p:nvPr/>
        </p:nvSpPr>
        <p:spPr bwMode="auto">
          <a:xfrm>
            <a:off x="6044380" y="4926748"/>
            <a:ext cx="52388" cy="4762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39" name="Oval 40">
            <a:extLst>
              <a:ext uri="{FF2B5EF4-FFF2-40B4-BE49-F238E27FC236}">
                <a16:creationId xmlns:a16="http://schemas.microsoft.com/office/drawing/2014/main" id="{1BE47157-30A0-861E-50F3-77DE1E5181D4}"/>
              </a:ext>
            </a:extLst>
          </p:cNvPr>
          <p:cNvSpPr>
            <a:spLocks noChangeArrowheads="1"/>
          </p:cNvSpPr>
          <p:nvPr/>
        </p:nvSpPr>
        <p:spPr bwMode="auto">
          <a:xfrm>
            <a:off x="5903094" y="5160110"/>
            <a:ext cx="52387" cy="4762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40" name="Oval 41">
            <a:extLst>
              <a:ext uri="{FF2B5EF4-FFF2-40B4-BE49-F238E27FC236}">
                <a16:creationId xmlns:a16="http://schemas.microsoft.com/office/drawing/2014/main" id="{562D5462-D316-673F-063A-955B1FBC4F15}"/>
              </a:ext>
            </a:extLst>
          </p:cNvPr>
          <p:cNvSpPr>
            <a:spLocks noChangeArrowheads="1"/>
          </p:cNvSpPr>
          <p:nvPr/>
        </p:nvSpPr>
        <p:spPr bwMode="auto">
          <a:xfrm>
            <a:off x="6065018" y="5075973"/>
            <a:ext cx="50800" cy="4762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41" name="Oval 42">
            <a:extLst>
              <a:ext uri="{FF2B5EF4-FFF2-40B4-BE49-F238E27FC236}">
                <a16:creationId xmlns:a16="http://schemas.microsoft.com/office/drawing/2014/main" id="{35279060-DF40-36A5-B357-EADB3931BD42}"/>
              </a:ext>
            </a:extLst>
          </p:cNvPr>
          <p:cNvSpPr>
            <a:spLocks noChangeArrowheads="1"/>
          </p:cNvSpPr>
          <p:nvPr/>
        </p:nvSpPr>
        <p:spPr bwMode="auto">
          <a:xfrm>
            <a:off x="6145980" y="4926748"/>
            <a:ext cx="50800" cy="4762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42" name="Oval 43">
            <a:extLst>
              <a:ext uri="{FF2B5EF4-FFF2-40B4-BE49-F238E27FC236}">
                <a16:creationId xmlns:a16="http://schemas.microsoft.com/office/drawing/2014/main" id="{E0BBA22C-0EF1-BB59-5B2F-4A97F1E1A564}"/>
              </a:ext>
            </a:extLst>
          </p:cNvPr>
          <p:cNvSpPr>
            <a:spLocks noChangeArrowheads="1"/>
          </p:cNvSpPr>
          <p:nvPr/>
        </p:nvSpPr>
        <p:spPr bwMode="auto">
          <a:xfrm>
            <a:off x="6145980" y="4758473"/>
            <a:ext cx="50800" cy="4762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43" name="Oval 44">
            <a:extLst>
              <a:ext uri="{FF2B5EF4-FFF2-40B4-BE49-F238E27FC236}">
                <a16:creationId xmlns:a16="http://schemas.microsoft.com/office/drawing/2014/main" id="{5A63B1FA-9715-568D-C52E-8E3705E4DC0E}"/>
              </a:ext>
            </a:extLst>
          </p:cNvPr>
          <p:cNvSpPr>
            <a:spLocks noChangeArrowheads="1"/>
          </p:cNvSpPr>
          <p:nvPr/>
        </p:nvSpPr>
        <p:spPr bwMode="auto">
          <a:xfrm>
            <a:off x="6287268" y="4683860"/>
            <a:ext cx="50800" cy="4762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44" name="Oval 45">
            <a:extLst>
              <a:ext uri="{FF2B5EF4-FFF2-40B4-BE49-F238E27FC236}">
                <a16:creationId xmlns:a16="http://schemas.microsoft.com/office/drawing/2014/main" id="{FE73CCDF-3E58-FACF-A58D-CB1131C728B7}"/>
              </a:ext>
            </a:extLst>
          </p:cNvPr>
          <p:cNvSpPr>
            <a:spLocks noChangeArrowheads="1"/>
          </p:cNvSpPr>
          <p:nvPr/>
        </p:nvSpPr>
        <p:spPr bwMode="auto">
          <a:xfrm>
            <a:off x="6266630" y="4525110"/>
            <a:ext cx="52388" cy="4762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45" name="Oval 46">
            <a:extLst>
              <a:ext uri="{FF2B5EF4-FFF2-40B4-BE49-F238E27FC236}">
                <a16:creationId xmlns:a16="http://schemas.microsoft.com/office/drawing/2014/main" id="{9ED39544-5E4C-C083-125A-7683063438A6}"/>
              </a:ext>
            </a:extLst>
          </p:cNvPr>
          <p:cNvSpPr>
            <a:spLocks noChangeArrowheads="1"/>
          </p:cNvSpPr>
          <p:nvPr/>
        </p:nvSpPr>
        <p:spPr bwMode="auto">
          <a:xfrm>
            <a:off x="6450780" y="4404460"/>
            <a:ext cx="50800" cy="4762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46" name="Oval 47">
            <a:extLst>
              <a:ext uri="{FF2B5EF4-FFF2-40B4-BE49-F238E27FC236}">
                <a16:creationId xmlns:a16="http://schemas.microsoft.com/office/drawing/2014/main" id="{19D1E434-BE6D-B601-C2F6-7FBFC0004CC0}"/>
              </a:ext>
            </a:extLst>
          </p:cNvPr>
          <p:cNvSpPr>
            <a:spLocks noChangeArrowheads="1"/>
          </p:cNvSpPr>
          <p:nvPr/>
        </p:nvSpPr>
        <p:spPr bwMode="auto">
          <a:xfrm>
            <a:off x="6430143" y="4506060"/>
            <a:ext cx="50800" cy="4762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47" name="Oval 48">
            <a:extLst>
              <a:ext uri="{FF2B5EF4-FFF2-40B4-BE49-F238E27FC236}">
                <a16:creationId xmlns:a16="http://schemas.microsoft.com/office/drawing/2014/main" id="{C7E761A5-B50F-ADFD-E3A9-E97498BC3995}"/>
              </a:ext>
            </a:extLst>
          </p:cNvPr>
          <p:cNvSpPr>
            <a:spLocks noChangeArrowheads="1"/>
          </p:cNvSpPr>
          <p:nvPr/>
        </p:nvSpPr>
        <p:spPr bwMode="auto">
          <a:xfrm>
            <a:off x="6550794" y="4320323"/>
            <a:ext cx="52387" cy="4762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48" name="Oval 49">
            <a:extLst>
              <a:ext uri="{FF2B5EF4-FFF2-40B4-BE49-F238E27FC236}">
                <a16:creationId xmlns:a16="http://schemas.microsoft.com/office/drawing/2014/main" id="{C5EB5803-93F1-C6A8-F471-1B541676FE91}"/>
              </a:ext>
            </a:extLst>
          </p:cNvPr>
          <p:cNvSpPr>
            <a:spLocks noChangeArrowheads="1"/>
          </p:cNvSpPr>
          <p:nvPr/>
        </p:nvSpPr>
        <p:spPr bwMode="auto">
          <a:xfrm>
            <a:off x="6814318" y="4291748"/>
            <a:ext cx="50800" cy="4762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49" name="Oval 50">
            <a:extLst>
              <a:ext uri="{FF2B5EF4-FFF2-40B4-BE49-F238E27FC236}">
                <a16:creationId xmlns:a16="http://schemas.microsoft.com/office/drawing/2014/main" id="{DE6795D0-AAAE-555F-D6B1-384F6549B840}"/>
              </a:ext>
            </a:extLst>
          </p:cNvPr>
          <p:cNvSpPr>
            <a:spLocks noChangeArrowheads="1"/>
          </p:cNvSpPr>
          <p:nvPr/>
        </p:nvSpPr>
        <p:spPr bwMode="auto">
          <a:xfrm>
            <a:off x="6550794" y="4404460"/>
            <a:ext cx="52387" cy="4762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50" name="Oval 51">
            <a:extLst>
              <a:ext uri="{FF2B5EF4-FFF2-40B4-BE49-F238E27FC236}">
                <a16:creationId xmlns:a16="http://schemas.microsoft.com/office/drawing/2014/main" id="{50077F9F-77B8-39BC-291A-1A957A42B84E}"/>
              </a:ext>
            </a:extLst>
          </p:cNvPr>
          <p:cNvSpPr>
            <a:spLocks noChangeArrowheads="1"/>
          </p:cNvSpPr>
          <p:nvPr/>
        </p:nvSpPr>
        <p:spPr bwMode="auto">
          <a:xfrm>
            <a:off x="6673030" y="4283809"/>
            <a:ext cx="50800" cy="46038"/>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51" name="Oval 52">
            <a:extLst>
              <a:ext uri="{FF2B5EF4-FFF2-40B4-BE49-F238E27FC236}">
                <a16:creationId xmlns:a16="http://schemas.microsoft.com/office/drawing/2014/main" id="{2543EE93-76D3-854A-DBCB-A736177EE39E}"/>
              </a:ext>
            </a:extLst>
          </p:cNvPr>
          <p:cNvSpPr>
            <a:spLocks noChangeArrowheads="1"/>
          </p:cNvSpPr>
          <p:nvPr/>
        </p:nvSpPr>
        <p:spPr bwMode="auto">
          <a:xfrm>
            <a:off x="5882455" y="5495073"/>
            <a:ext cx="52388" cy="4762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52" name="Oval 53">
            <a:extLst>
              <a:ext uri="{FF2B5EF4-FFF2-40B4-BE49-F238E27FC236}">
                <a16:creationId xmlns:a16="http://schemas.microsoft.com/office/drawing/2014/main" id="{E3DB1BD8-8A96-89CF-A4F3-E0B778479A1E}"/>
              </a:ext>
            </a:extLst>
          </p:cNvPr>
          <p:cNvSpPr>
            <a:spLocks noChangeArrowheads="1"/>
          </p:cNvSpPr>
          <p:nvPr/>
        </p:nvSpPr>
        <p:spPr bwMode="auto">
          <a:xfrm>
            <a:off x="6742880" y="4366360"/>
            <a:ext cx="52388" cy="4762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53" name="Oval 54">
            <a:extLst>
              <a:ext uri="{FF2B5EF4-FFF2-40B4-BE49-F238E27FC236}">
                <a16:creationId xmlns:a16="http://schemas.microsoft.com/office/drawing/2014/main" id="{93D752D1-E147-E21D-33DF-98CA60F7BDFB}"/>
              </a:ext>
            </a:extLst>
          </p:cNvPr>
          <p:cNvSpPr>
            <a:spLocks noChangeArrowheads="1"/>
          </p:cNvSpPr>
          <p:nvPr/>
        </p:nvSpPr>
        <p:spPr bwMode="auto">
          <a:xfrm>
            <a:off x="6874644" y="4404460"/>
            <a:ext cx="52387" cy="4762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54" name="Oval 55">
            <a:extLst>
              <a:ext uri="{FF2B5EF4-FFF2-40B4-BE49-F238E27FC236}">
                <a16:creationId xmlns:a16="http://schemas.microsoft.com/office/drawing/2014/main" id="{92C5981E-BFC7-89D2-72B4-8E470E255E97}"/>
              </a:ext>
            </a:extLst>
          </p:cNvPr>
          <p:cNvSpPr>
            <a:spLocks noChangeArrowheads="1"/>
          </p:cNvSpPr>
          <p:nvPr/>
        </p:nvSpPr>
        <p:spPr bwMode="auto">
          <a:xfrm>
            <a:off x="6996880" y="4385410"/>
            <a:ext cx="50800" cy="4762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55" name="Oval 56">
            <a:extLst>
              <a:ext uri="{FF2B5EF4-FFF2-40B4-BE49-F238E27FC236}">
                <a16:creationId xmlns:a16="http://schemas.microsoft.com/office/drawing/2014/main" id="{FE711343-BCAA-5FD7-3E78-62EDE3022688}"/>
              </a:ext>
            </a:extLst>
          </p:cNvPr>
          <p:cNvSpPr>
            <a:spLocks noChangeArrowheads="1"/>
          </p:cNvSpPr>
          <p:nvPr/>
        </p:nvSpPr>
        <p:spPr bwMode="auto">
          <a:xfrm>
            <a:off x="6996880" y="4488598"/>
            <a:ext cx="50800" cy="4762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56" name="Oval 57">
            <a:extLst>
              <a:ext uri="{FF2B5EF4-FFF2-40B4-BE49-F238E27FC236}">
                <a16:creationId xmlns:a16="http://schemas.microsoft.com/office/drawing/2014/main" id="{06F0A587-A7DC-A5B9-5563-61E8842AE1D7}"/>
              </a:ext>
            </a:extLst>
          </p:cNvPr>
          <p:cNvSpPr>
            <a:spLocks noChangeArrowheads="1"/>
          </p:cNvSpPr>
          <p:nvPr/>
        </p:nvSpPr>
        <p:spPr bwMode="auto">
          <a:xfrm>
            <a:off x="6996880" y="4637823"/>
            <a:ext cx="50800" cy="4762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57" name="Oval 58">
            <a:extLst>
              <a:ext uri="{FF2B5EF4-FFF2-40B4-BE49-F238E27FC236}">
                <a16:creationId xmlns:a16="http://schemas.microsoft.com/office/drawing/2014/main" id="{618B1055-C407-91EC-FD02-9E9B6A2511E6}"/>
              </a:ext>
            </a:extLst>
          </p:cNvPr>
          <p:cNvSpPr>
            <a:spLocks noChangeArrowheads="1"/>
          </p:cNvSpPr>
          <p:nvPr/>
        </p:nvSpPr>
        <p:spPr bwMode="auto">
          <a:xfrm>
            <a:off x="7198494" y="4637823"/>
            <a:ext cx="52387" cy="4762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58" name="Oval 59">
            <a:extLst>
              <a:ext uri="{FF2B5EF4-FFF2-40B4-BE49-F238E27FC236}">
                <a16:creationId xmlns:a16="http://schemas.microsoft.com/office/drawing/2014/main" id="{A2CEA256-1E05-A206-394F-77E776C41D16}"/>
              </a:ext>
            </a:extLst>
          </p:cNvPr>
          <p:cNvSpPr>
            <a:spLocks noChangeArrowheads="1"/>
          </p:cNvSpPr>
          <p:nvPr/>
        </p:nvSpPr>
        <p:spPr bwMode="auto">
          <a:xfrm>
            <a:off x="7117530" y="4544160"/>
            <a:ext cx="52388" cy="4762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59" name="Oval 60">
            <a:extLst>
              <a:ext uri="{FF2B5EF4-FFF2-40B4-BE49-F238E27FC236}">
                <a16:creationId xmlns:a16="http://schemas.microsoft.com/office/drawing/2014/main" id="{9E2B7A36-4FE3-012C-CB43-EAF4046DA71F}"/>
              </a:ext>
            </a:extLst>
          </p:cNvPr>
          <p:cNvSpPr>
            <a:spLocks noChangeArrowheads="1"/>
          </p:cNvSpPr>
          <p:nvPr/>
        </p:nvSpPr>
        <p:spPr bwMode="auto">
          <a:xfrm>
            <a:off x="7117530" y="4729898"/>
            <a:ext cx="52388" cy="4762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60" name="Oval 61">
            <a:extLst>
              <a:ext uri="{FF2B5EF4-FFF2-40B4-BE49-F238E27FC236}">
                <a16:creationId xmlns:a16="http://schemas.microsoft.com/office/drawing/2014/main" id="{9EA9BFEC-85CD-EB99-CAB0-23B5C46383AC}"/>
              </a:ext>
            </a:extLst>
          </p:cNvPr>
          <p:cNvSpPr>
            <a:spLocks noChangeArrowheads="1"/>
          </p:cNvSpPr>
          <p:nvPr/>
        </p:nvSpPr>
        <p:spPr bwMode="auto">
          <a:xfrm>
            <a:off x="7258819" y="4823560"/>
            <a:ext cx="52387" cy="4762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61" name="Oval 62">
            <a:extLst>
              <a:ext uri="{FF2B5EF4-FFF2-40B4-BE49-F238E27FC236}">
                <a16:creationId xmlns:a16="http://schemas.microsoft.com/office/drawing/2014/main" id="{455AD653-3592-9789-344F-1765018FEFA8}"/>
              </a:ext>
            </a:extLst>
          </p:cNvPr>
          <p:cNvSpPr>
            <a:spLocks noChangeArrowheads="1"/>
          </p:cNvSpPr>
          <p:nvPr/>
        </p:nvSpPr>
        <p:spPr bwMode="auto">
          <a:xfrm>
            <a:off x="7279455" y="5001360"/>
            <a:ext cx="52388" cy="4762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62" name="Oval 63">
            <a:extLst>
              <a:ext uri="{FF2B5EF4-FFF2-40B4-BE49-F238E27FC236}">
                <a16:creationId xmlns:a16="http://schemas.microsoft.com/office/drawing/2014/main" id="{52942802-D69B-9F2B-BF88-563A8D56082A}"/>
              </a:ext>
            </a:extLst>
          </p:cNvPr>
          <p:cNvSpPr>
            <a:spLocks noChangeArrowheads="1"/>
          </p:cNvSpPr>
          <p:nvPr/>
        </p:nvSpPr>
        <p:spPr bwMode="auto">
          <a:xfrm>
            <a:off x="7381055" y="5085498"/>
            <a:ext cx="50800" cy="46037"/>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63" name="Oval 64">
            <a:extLst>
              <a:ext uri="{FF2B5EF4-FFF2-40B4-BE49-F238E27FC236}">
                <a16:creationId xmlns:a16="http://schemas.microsoft.com/office/drawing/2014/main" id="{61070262-8324-4B0F-46B2-D2E7A1FC92AB}"/>
              </a:ext>
            </a:extLst>
          </p:cNvPr>
          <p:cNvSpPr>
            <a:spLocks noChangeArrowheads="1"/>
          </p:cNvSpPr>
          <p:nvPr/>
        </p:nvSpPr>
        <p:spPr bwMode="auto">
          <a:xfrm>
            <a:off x="7339780" y="4963260"/>
            <a:ext cx="52388" cy="4762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64" name="Oval 65">
            <a:extLst>
              <a:ext uri="{FF2B5EF4-FFF2-40B4-BE49-F238E27FC236}">
                <a16:creationId xmlns:a16="http://schemas.microsoft.com/office/drawing/2014/main" id="{C85AF80F-359C-16D3-2A06-B5710840BEC7}"/>
              </a:ext>
            </a:extLst>
          </p:cNvPr>
          <p:cNvSpPr>
            <a:spLocks noChangeArrowheads="1"/>
          </p:cNvSpPr>
          <p:nvPr/>
        </p:nvSpPr>
        <p:spPr bwMode="auto">
          <a:xfrm>
            <a:off x="7350893" y="5271235"/>
            <a:ext cx="50800" cy="4762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65" name="Oval 66">
            <a:extLst>
              <a:ext uri="{FF2B5EF4-FFF2-40B4-BE49-F238E27FC236}">
                <a16:creationId xmlns:a16="http://schemas.microsoft.com/office/drawing/2014/main" id="{91932A2E-0088-3E31-A15D-184BC07201D5}"/>
              </a:ext>
            </a:extLst>
          </p:cNvPr>
          <p:cNvSpPr>
            <a:spLocks noChangeArrowheads="1"/>
          </p:cNvSpPr>
          <p:nvPr/>
        </p:nvSpPr>
        <p:spPr bwMode="auto">
          <a:xfrm>
            <a:off x="7503293" y="5364898"/>
            <a:ext cx="50800" cy="4762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66" name="Oval 67">
            <a:extLst>
              <a:ext uri="{FF2B5EF4-FFF2-40B4-BE49-F238E27FC236}">
                <a16:creationId xmlns:a16="http://schemas.microsoft.com/office/drawing/2014/main" id="{25CDCF4D-E657-01F8-BA49-086509A76CE1}"/>
              </a:ext>
            </a:extLst>
          </p:cNvPr>
          <p:cNvSpPr>
            <a:spLocks noChangeArrowheads="1"/>
          </p:cNvSpPr>
          <p:nvPr/>
        </p:nvSpPr>
        <p:spPr bwMode="auto">
          <a:xfrm>
            <a:off x="7462018" y="5523648"/>
            <a:ext cx="50800" cy="4762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67" name="Line 68">
            <a:extLst>
              <a:ext uri="{FF2B5EF4-FFF2-40B4-BE49-F238E27FC236}">
                <a16:creationId xmlns:a16="http://schemas.microsoft.com/office/drawing/2014/main" id="{3040B981-2395-6B3D-3208-F8687AE02ACA}"/>
              </a:ext>
            </a:extLst>
          </p:cNvPr>
          <p:cNvSpPr>
            <a:spLocks noChangeShapeType="1"/>
          </p:cNvSpPr>
          <p:nvPr/>
        </p:nvSpPr>
        <p:spPr bwMode="auto">
          <a:xfrm>
            <a:off x="3277529" y="4227081"/>
            <a:ext cx="0" cy="1504950"/>
          </a:xfrm>
          <a:prstGeom prst="line">
            <a:avLst/>
          </a:prstGeom>
          <a:noFill/>
          <a:ln w="2857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68" name="Line 69">
            <a:extLst>
              <a:ext uri="{FF2B5EF4-FFF2-40B4-BE49-F238E27FC236}">
                <a16:creationId xmlns:a16="http://schemas.microsoft.com/office/drawing/2014/main" id="{3203DA2F-C91C-8995-DE90-E402C1BD91C1}"/>
              </a:ext>
            </a:extLst>
          </p:cNvPr>
          <p:cNvSpPr>
            <a:spLocks noChangeShapeType="1"/>
          </p:cNvSpPr>
          <p:nvPr/>
        </p:nvSpPr>
        <p:spPr bwMode="auto">
          <a:xfrm>
            <a:off x="3277530" y="5727368"/>
            <a:ext cx="1857375" cy="0"/>
          </a:xfrm>
          <a:prstGeom prst="line">
            <a:avLst/>
          </a:prstGeom>
          <a:noFill/>
          <a:ln w="28575">
            <a:solidFill>
              <a:srgbClr val="000000"/>
            </a:solidFill>
            <a:round/>
            <a:headEnd/>
            <a:tailEnd/>
          </a:ln>
        </p:spPr>
        <p:txBody>
          <a:bodyPr/>
          <a:lstStyle/>
          <a:p>
            <a:pPr fontAlgn="base">
              <a:spcBef>
                <a:spcPct val="0"/>
              </a:spcBef>
              <a:spcAft>
                <a:spcPct val="0"/>
              </a:spcAft>
            </a:pPr>
            <a:endParaRPr lang="cs-CZ" b="1" i="1">
              <a:solidFill>
                <a:prstClr val="black"/>
              </a:solidFill>
              <a:latin typeface="Calibri" panose="020F0502020204030204" pitchFamily="34" charset="0"/>
              <a:cs typeface="Calibri" panose="020F0502020204030204" pitchFamily="34" charset="0"/>
            </a:endParaRPr>
          </a:p>
        </p:txBody>
      </p:sp>
      <p:grpSp>
        <p:nvGrpSpPr>
          <p:cNvPr id="69" name="Group 70">
            <a:extLst>
              <a:ext uri="{FF2B5EF4-FFF2-40B4-BE49-F238E27FC236}">
                <a16:creationId xmlns:a16="http://schemas.microsoft.com/office/drawing/2014/main" id="{9FE659B2-0AE5-60D1-C541-757B480ABDB6}"/>
              </a:ext>
            </a:extLst>
          </p:cNvPr>
          <p:cNvGrpSpPr>
            <a:grpSpLocks/>
          </p:cNvGrpSpPr>
          <p:nvPr/>
        </p:nvGrpSpPr>
        <p:grpSpPr bwMode="auto">
          <a:xfrm rot="4810536">
            <a:off x="3568041" y="4384243"/>
            <a:ext cx="1352550" cy="1238250"/>
            <a:chOff x="140" y="168"/>
            <a:chExt cx="142" cy="130"/>
          </a:xfrm>
        </p:grpSpPr>
        <p:sp>
          <p:nvSpPr>
            <p:cNvPr id="70" name="Oval 71">
              <a:extLst>
                <a:ext uri="{FF2B5EF4-FFF2-40B4-BE49-F238E27FC236}">
                  <a16:creationId xmlns:a16="http://schemas.microsoft.com/office/drawing/2014/main" id="{C60F2BDD-4185-B1E1-F1BB-9845ABD0BC10}"/>
                </a:ext>
              </a:extLst>
            </p:cNvPr>
            <p:cNvSpPr>
              <a:spLocks noChangeArrowheads="1"/>
            </p:cNvSpPr>
            <p:nvPr/>
          </p:nvSpPr>
          <p:spPr bwMode="auto">
            <a:xfrm>
              <a:off x="140" y="293"/>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71" name="Oval 72">
              <a:extLst>
                <a:ext uri="{FF2B5EF4-FFF2-40B4-BE49-F238E27FC236}">
                  <a16:creationId xmlns:a16="http://schemas.microsoft.com/office/drawing/2014/main" id="{3A185AC8-7D34-DDCC-CBF6-5532CCF27088}"/>
                </a:ext>
              </a:extLst>
            </p:cNvPr>
            <p:cNvSpPr>
              <a:spLocks noChangeArrowheads="1"/>
            </p:cNvSpPr>
            <p:nvPr/>
          </p:nvSpPr>
          <p:spPr bwMode="auto">
            <a:xfrm>
              <a:off x="143" y="273"/>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72" name="Oval 73">
              <a:extLst>
                <a:ext uri="{FF2B5EF4-FFF2-40B4-BE49-F238E27FC236}">
                  <a16:creationId xmlns:a16="http://schemas.microsoft.com/office/drawing/2014/main" id="{E0314066-00B1-03AF-9863-392ACD662134}"/>
                </a:ext>
              </a:extLst>
            </p:cNvPr>
            <p:cNvSpPr>
              <a:spLocks noChangeArrowheads="1"/>
            </p:cNvSpPr>
            <p:nvPr/>
          </p:nvSpPr>
          <p:spPr bwMode="auto">
            <a:xfrm>
              <a:off x="161" y="279"/>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73" name="Oval 74">
              <a:extLst>
                <a:ext uri="{FF2B5EF4-FFF2-40B4-BE49-F238E27FC236}">
                  <a16:creationId xmlns:a16="http://schemas.microsoft.com/office/drawing/2014/main" id="{C6185498-F3EE-7288-833C-2A283FD6C898}"/>
                </a:ext>
              </a:extLst>
            </p:cNvPr>
            <p:cNvSpPr>
              <a:spLocks noChangeArrowheads="1"/>
            </p:cNvSpPr>
            <p:nvPr/>
          </p:nvSpPr>
          <p:spPr bwMode="auto">
            <a:xfrm>
              <a:off x="159" y="253"/>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74" name="Oval 75">
              <a:extLst>
                <a:ext uri="{FF2B5EF4-FFF2-40B4-BE49-F238E27FC236}">
                  <a16:creationId xmlns:a16="http://schemas.microsoft.com/office/drawing/2014/main" id="{B078D0B6-5D72-E486-5D56-9DE1241C9BBD}"/>
                </a:ext>
              </a:extLst>
            </p:cNvPr>
            <p:cNvSpPr>
              <a:spLocks noChangeArrowheads="1"/>
            </p:cNvSpPr>
            <p:nvPr/>
          </p:nvSpPr>
          <p:spPr bwMode="auto">
            <a:xfrm>
              <a:off x="175" y="260"/>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75" name="Oval 76">
              <a:extLst>
                <a:ext uri="{FF2B5EF4-FFF2-40B4-BE49-F238E27FC236}">
                  <a16:creationId xmlns:a16="http://schemas.microsoft.com/office/drawing/2014/main" id="{E54BE47D-9EFA-8DA9-49D7-2AC9DEF5EDB0}"/>
                </a:ext>
              </a:extLst>
            </p:cNvPr>
            <p:cNvSpPr>
              <a:spLocks noChangeArrowheads="1"/>
            </p:cNvSpPr>
            <p:nvPr/>
          </p:nvSpPr>
          <p:spPr bwMode="auto">
            <a:xfrm>
              <a:off x="183" y="249"/>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76" name="Oval 77">
              <a:extLst>
                <a:ext uri="{FF2B5EF4-FFF2-40B4-BE49-F238E27FC236}">
                  <a16:creationId xmlns:a16="http://schemas.microsoft.com/office/drawing/2014/main" id="{580D6E34-3983-7F27-5A4B-E2CEE61266F0}"/>
                </a:ext>
              </a:extLst>
            </p:cNvPr>
            <p:cNvSpPr>
              <a:spLocks noChangeArrowheads="1"/>
            </p:cNvSpPr>
            <p:nvPr/>
          </p:nvSpPr>
          <p:spPr bwMode="auto">
            <a:xfrm>
              <a:off x="191" y="237"/>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77" name="Oval 78">
              <a:extLst>
                <a:ext uri="{FF2B5EF4-FFF2-40B4-BE49-F238E27FC236}">
                  <a16:creationId xmlns:a16="http://schemas.microsoft.com/office/drawing/2014/main" id="{3CD9D819-971D-AA7A-4164-FFD572EA25F9}"/>
                </a:ext>
              </a:extLst>
            </p:cNvPr>
            <p:cNvSpPr>
              <a:spLocks noChangeArrowheads="1"/>
            </p:cNvSpPr>
            <p:nvPr/>
          </p:nvSpPr>
          <p:spPr bwMode="auto">
            <a:xfrm>
              <a:off x="204" y="238"/>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78" name="Oval 79">
              <a:extLst>
                <a:ext uri="{FF2B5EF4-FFF2-40B4-BE49-F238E27FC236}">
                  <a16:creationId xmlns:a16="http://schemas.microsoft.com/office/drawing/2014/main" id="{156D3391-3B54-0664-5F9D-1FA5FF77BBB3}"/>
                </a:ext>
              </a:extLst>
            </p:cNvPr>
            <p:cNvSpPr>
              <a:spLocks noChangeArrowheads="1"/>
            </p:cNvSpPr>
            <p:nvPr/>
          </p:nvSpPr>
          <p:spPr bwMode="auto">
            <a:xfrm>
              <a:off x="209" y="222"/>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79" name="Oval 80">
              <a:extLst>
                <a:ext uri="{FF2B5EF4-FFF2-40B4-BE49-F238E27FC236}">
                  <a16:creationId xmlns:a16="http://schemas.microsoft.com/office/drawing/2014/main" id="{2877C05A-349D-7EB0-69D8-90FCAB3C1E42}"/>
                </a:ext>
              </a:extLst>
            </p:cNvPr>
            <p:cNvSpPr>
              <a:spLocks noChangeArrowheads="1"/>
            </p:cNvSpPr>
            <p:nvPr/>
          </p:nvSpPr>
          <p:spPr bwMode="auto">
            <a:xfrm>
              <a:off x="229" y="215"/>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80" name="Oval 81">
              <a:extLst>
                <a:ext uri="{FF2B5EF4-FFF2-40B4-BE49-F238E27FC236}">
                  <a16:creationId xmlns:a16="http://schemas.microsoft.com/office/drawing/2014/main" id="{A86FD854-D5FD-0659-3420-7FF8C4F78231}"/>
                </a:ext>
              </a:extLst>
            </p:cNvPr>
            <p:cNvSpPr>
              <a:spLocks noChangeArrowheads="1"/>
            </p:cNvSpPr>
            <p:nvPr/>
          </p:nvSpPr>
          <p:spPr bwMode="auto">
            <a:xfrm>
              <a:off x="231" y="225"/>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81" name="Oval 82">
              <a:extLst>
                <a:ext uri="{FF2B5EF4-FFF2-40B4-BE49-F238E27FC236}">
                  <a16:creationId xmlns:a16="http://schemas.microsoft.com/office/drawing/2014/main" id="{9229C404-9F4A-D529-9BC1-A7936FECD67A}"/>
                </a:ext>
              </a:extLst>
            </p:cNvPr>
            <p:cNvSpPr>
              <a:spLocks noChangeArrowheads="1"/>
            </p:cNvSpPr>
            <p:nvPr/>
          </p:nvSpPr>
          <p:spPr bwMode="auto">
            <a:xfrm>
              <a:off x="239" y="198"/>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82" name="Oval 83">
              <a:extLst>
                <a:ext uri="{FF2B5EF4-FFF2-40B4-BE49-F238E27FC236}">
                  <a16:creationId xmlns:a16="http://schemas.microsoft.com/office/drawing/2014/main" id="{AF708B4B-48EA-00F9-9F8E-1401224A32F0}"/>
                </a:ext>
              </a:extLst>
            </p:cNvPr>
            <p:cNvSpPr>
              <a:spLocks noChangeArrowheads="1"/>
            </p:cNvSpPr>
            <p:nvPr/>
          </p:nvSpPr>
          <p:spPr bwMode="auto">
            <a:xfrm>
              <a:off x="264" y="195"/>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83" name="Oval 84">
              <a:extLst>
                <a:ext uri="{FF2B5EF4-FFF2-40B4-BE49-F238E27FC236}">
                  <a16:creationId xmlns:a16="http://schemas.microsoft.com/office/drawing/2014/main" id="{65F4DCEF-18AE-4B0C-6016-6F030497EBF0}"/>
                </a:ext>
              </a:extLst>
            </p:cNvPr>
            <p:cNvSpPr>
              <a:spLocks noChangeArrowheads="1"/>
            </p:cNvSpPr>
            <p:nvPr/>
          </p:nvSpPr>
          <p:spPr bwMode="auto">
            <a:xfrm>
              <a:off x="263" y="177"/>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84" name="Oval 85">
              <a:extLst>
                <a:ext uri="{FF2B5EF4-FFF2-40B4-BE49-F238E27FC236}">
                  <a16:creationId xmlns:a16="http://schemas.microsoft.com/office/drawing/2014/main" id="{10749FAC-6F28-66BE-1354-FEB9B8C3866A}"/>
                </a:ext>
              </a:extLst>
            </p:cNvPr>
            <p:cNvSpPr>
              <a:spLocks noChangeArrowheads="1"/>
            </p:cNvSpPr>
            <p:nvPr/>
          </p:nvSpPr>
          <p:spPr bwMode="auto">
            <a:xfrm>
              <a:off x="277" y="181"/>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85" name="Oval 86">
              <a:extLst>
                <a:ext uri="{FF2B5EF4-FFF2-40B4-BE49-F238E27FC236}">
                  <a16:creationId xmlns:a16="http://schemas.microsoft.com/office/drawing/2014/main" id="{37818AC8-F9CA-0781-43B8-8489FDDC9DEF}"/>
                </a:ext>
              </a:extLst>
            </p:cNvPr>
            <p:cNvSpPr>
              <a:spLocks noChangeArrowheads="1"/>
            </p:cNvSpPr>
            <p:nvPr/>
          </p:nvSpPr>
          <p:spPr bwMode="auto">
            <a:xfrm>
              <a:off x="277" y="168"/>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sp>
        <p:nvSpPr>
          <p:cNvPr id="86" name="Line 87">
            <a:extLst>
              <a:ext uri="{FF2B5EF4-FFF2-40B4-BE49-F238E27FC236}">
                <a16:creationId xmlns:a16="http://schemas.microsoft.com/office/drawing/2014/main" id="{0550B88E-4DE6-369D-818C-4D5D7BBAB9BF}"/>
              </a:ext>
            </a:extLst>
          </p:cNvPr>
          <p:cNvSpPr>
            <a:spLocks noChangeShapeType="1"/>
          </p:cNvSpPr>
          <p:nvPr/>
        </p:nvSpPr>
        <p:spPr bwMode="auto">
          <a:xfrm rot="4810536" flipV="1">
            <a:off x="3468029" y="4389006"/>
            <a:ext cx="1524000" cy="1228725"/>
          </a:xfrm>
          <a:prstGeom prst="line">
            <a:avLst/>
          </a:prstGeom>
          <a:noFill/>
          <a:ln w="28575">
            <a:solidFill>
              <a:srgbClr val="FF99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87" name="Text Box 89">
            <a:extLst>
              <a:ext uri="{FF2B5EF4-FFF2-40B4-BE49-F238E27FC236}">
                <a16:creationId xmlns:a16="http://schemas.microsoft.com/office/drawing/2014/main" id="{DAFCBA7E-0ACE-5A43-80F0-0C511D947017}"/>
              </a:ext>
            </a:extLst>
          </p:cNvPr>
          <p:cNvSpPr txBox="1">
            <a:spLocks noChangeArrowheads="1"/>
          </p:cNvSpPr>
          <p:nvPr/>
        </p:nvSpPr>
        <p:spPr bwMode="auto">
          <a:xfrm>
            <a:off x="5106630" y="5717287"/>
            <a:ext cx="494525" cy="317257"/>
          </a:xfrm>
          <a:prstGeom prst="rect">
            <a:avLst/>
          </a:prstGeom>
          <a:noFill/>
          <a:ln w="9525">
            <a:noFill/>
            <a:miter lim="800000"/>
            <a:headEnd/>
            <a:tailEnd/>
          </a:ln>
        </p:spPr>
        <p:txBody>
          <a:bodyPr/>
          <a:lstStyle/>
          <a:p>
            <a:pPr eaLnBrk="0" fontAlgn="base" hangingPunct="0">
              <a:spcBef>
                <a:spcPct val="0"/>
              </a:spcBef>
              <a:spcAft>
                <a:spcPct val="0"/>
              </a:spcAft>
            </a:pPr>
            <a:r>
              <a:rPr lang="cs-CZ" sz="2000" b="1" dirty="0">
                <a:solidFill>
                  <a:prstClr val="black"/>
                </a:solidFill>
                <a:latin typeface="Calibri" panose="020F0502020204030204" pitchFamily="34" charset="0"/>
                <a:cs typeface="Calibri" panose="020F0502020204030204" pitchFamily="34" charset="0"/>
              </a:rPr>
              <a:t>X</a:t>
            </a:r>
            <a:endParaRPr lang="cs-CZ" sz="2000" b="1" baseline="-25000" dirty="0">
              <a:solidFill>
                <a:prstClr val="black"/>
              </a:solidFill>
              <a:latin typeface="Calibri" panose="020F0502020204030204" pitchFamily="34" charset="0"/>
              <a:cs typeface="Calibri" panose="020F0502020204030204" pitchFamily="34" charset="0"/>
            </a:endParaRPr>
          </a:p>
        </p:txBody>
      </p:sp>
      <p:sp>
        <p:nvSpPr>
          <p:cNvPr id="88" name="Text Box 7">
            <a:extLst>
              <a:ext uri="{FF2B5EF4-FFF2-40B4-BE49-F238E27FC236}">
                <a16:creationId xmlns:a16="http://schemas.microsoft.com/office/drawing/2014/main" id="{813D88C3-72C8-496F-3F14-3B6174AE1F94}"/>
              </a:ext>
            </a:extLst>
          </p:cNvPr>
          <p:cNvSpPr txBox="1">
            <a:spLocks noChangeArrowheads="1"/>
          </p:cNvSpPr>
          <p:nvPr/>
        </p:nvSpPr>
        <p:spPr bwMode="auto">
          <a:xfrm>
            <a:off x="2933170" y="4020387"/>
            <a:ext cx="514350" cy="352425"/>
          </a:xfrm>
          <a:prstGeom prst="rect">
            <a:avLst/>
          </a:prstGeom>
          <a:noFill/>
          <a:ln w="9525">
            <a:noFill/>
            <a:miter lim="800000"/>
            <a:headEnd/>
            <a:tailEnd/>
          </a:ln>
        </p:spPr>
        <p:txBody>
          <a:bodyPr/>
          <a:lstStyle/>
          <a:p>
            <a:pPr eaLnBrk="0" fontAlgn="base" hangingPunct="0">
              <a:spcBef>
                <a:spcPct val="0"/>
              </a:spcBef>
              <a:spcAft>
                <a:spcPct val="0"/>
              </a:spcAft>
            </a:pPr>
            <a:r>
              <a:rPr lang="cs-CZ" sz="2000" b="1" dirty="0">
                <a:solidFill>
                  <a:prstClr val="black"/>
                </a:solidFill>
                <a:latin typeface="Calibri" panose="020F0502020204030204" pitchFamily="34" charset="0"/>
                <a:cs typeface="Calibri" panose="020F0502020204030204" pitchFamily="34" charset="0"/>
              </a:rPr>
              <a:t>Y</a:t>
            </a:r>
            <a:endParaRPr lang="cs-CZ" sz="2000" b="1" baseline="-25000" dirty="0">
              <a:solidFill>
                <a:prstClr val="black"/>
              </a:solidFill>
              <a:latin typeface="Calibri" panose="020F0502020204030204" pitchFamily="34" charset="0"/>
              <a:cs typeface="Calibri" panose="020F0502020204030204" pitchFamily="34" charset="0"/>
            </a:endParaRPr>
          </a:p>
        </p:txBody>
      </p:sp>
      <p:sp>
        <p:nvSpPr>
          <p:cNvPr id="89" name="Text Box 7">
            <a:extLst>
              <a:ext uri="{FF2B5EF4-FFF2-40B4-BE49-F238E27FC236}">
                <a16:creationId xmlns:a16="http://schemas.microsoft.com/office/drawing/2014/main" id="{39984649-14A2-3953-1A18-752BE4C6071C}"/>
              </a:ext>
            </a:extLst>
          </p:cNvPr>
          <p:cNvSpPr txBox="1">
            <a:spLocks noChangeArrowheads="1"/>
          </p:cNvSpPr>
          <p:nvPr/>
        </p:nvSpPr>
        <p:spPr bwMode="auto">
          <a:xfrm>
            <a:off x="5366756" y="4028412"/>
            <a:ext cx="514350" cy="352425"/>
          </a:xfrm>
          <a:prstGeom prst="rect">
            <a:avLst/>
          </a:prstGeom>
          <a:noFill/>
          <a:ln w="9525">
            <a:noFill/>
            <a:miter lim="800000"/>
            <a:headEnd/>
            <a:tailEnd/>
          </a:ln>
        </p:spPr>
        <p:txBody>
          <a:bodyPr/>
          <a:lstStyle/>
          <a:p>
            <a:pPr eaLnBrk="0" fontAlgn="base" hangingPunct="0">
              <a:spcBef>
                <a:spcPct val="0"/>
              </a:spcBef>
              <a:spcAft>
                <a:spcPct val="0"/>
              </a:spcAft>
            </a:pPr>
            <a:r>
              <a:rPr lang="cs-CZ" sz="2000" b="1" dirty="0">
                <a:solidFill>
                  <a:prstClr val="black"/>
                </a:solidFill>
                <a:latin typeface="Calibri" panose="020F0502020204030204" pitchFamily="34" charset="0"/>
                <a:cs typeface="Calibri" panose="020F0502020204030204" pitchFamily="34" charset="0"/>
              </a:rPr>
              <a:t>Y</a:t>
            </a:r>
            <a:endParaRPr lang="cs-CZ" sz="2000" b="1" baseline="-25000" dirty="0">
              <a:solidFill>
                <a:prstClr val="black"/>
              </a:solidFill>
              <a:latin typeface="Calibri" panose="020F0502020204030204" pitchFamily="34" charset="0"/>
              <a:cs typeface="Calibri" panose="020F0502020204030204" pitchFamily="34" charset="0"/>
            </a:endParaRPr>
          </a:p>
        </p:txBody>
      </p:sp>
      <p:sp>
        <p:nvSpPr>
          <p:cNvPr id="90" name="Line 68">
            <a:extLst>
              <a:ext uri="{FF2B5EF4-FFF2-40B4-BE49-F238E27FC236}">
                <a16:creationId xmlns:a16="http://schemas.microsoft.com/office/drawing/2014/main" id="{AF1CF9F5-9A4E-5294-2161-9ABB4979FBA4}"/>
              </a:ext>
            </a:extLst>
          </p:cNvPr>
          <p:cNvSpPr>
            <a:spLocks noChangeShapeType="1"/>
          </p:cNvSpPr>
          <p:nvPr/>
        </p:nvSpPr>
        <p:spPr bwMode="auto">
          <a:xfrm>
            <a:off x="5730367" y="4227081"/>
            <a:ext cx="0" cy="1504950"/>
          </a:xfrm>
          <a:prstGeom prst="line">
            <a:avLst/>
          </a:prstGeom>
          <a:noFill/>
          <a:ln w="2857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1" name="Line 69">
            <a:extLst>
              <a:ext uri="{FF2B5EF4-FFF2-40B4-BE49-F238E27FC236}">
                <a16:creationId xmlns:a16="http://schemas.microsoft.com/office/drawing/2014/main" id="{A3182ADE-DF6A-93CA-C50A-95BA56677A80}"/>
              </a:ext>
            </a:extLst>
          </p:cNvPr>
          <p:cNvSpPr>
            <a:spLocks noChangeShapeType="1"/>
          </p:cNvSpPr>
          <p:nvPr/>
        </p:nvSpPr>
        <p:spPr bwMode="auto">
          <a:xfrm>
            <a:off x="5739994" y="5725768"/>
            <a:ext cx="1857375" cy="0"/>
          </a:xfrm>
          <a:prstGeom prst="line">
            <a:avLst/>
          </a:prstGeom>
          <a:noFill/>
          <a:ln w="28575">
            <a:solidFill>
              <a:srgbClr val="000000"/>
            </a:solidFill>
            <a:round/>
            <a:headEnd/>
            <a:tailEnd/>
          </a:ln>
        </p:spPr>
        <p:txBody>
          <a:bodyPr/>
          <a:lstStyle/>
          <a:p>
            <a:pPr fontAlgn="base">
              <a:spcBef>
                <a:spcPct val="0"/>
              </a:spcBef>
              <a:spcAft>
                <a:spcPct val="0"/>
              </a:spcAft>
            </a:pPr>
            <a:endParaRPr lang="cs-CZ" b="1" i="1">
              <a:solidFill>
                <a:prstClr val="black"/>
              </a:solidFill>
              <a:latin typeface="Calibri" panose="020F0502020204030204" pitchFamily="34" charset="0"/>
              <a:cs typeface="Calibri" panose="020F0502020204030204" pitchFamily="34" charset="0"/>
            </a:endParaRPr>
          </a:p>
        </p:txBody>
      </p:sp>
      <p:sp>
        <p:nvSpPr>
          <p:cNvPr id="92" name="TextovéPole 91">
            <a:extLst>
              <a:ext uri="{FF2B5EF4-FFF2-40B4-BE49-F238E27FC236}">
                <a16:creationId xmlns:a16="http://schemas.microsoft.com/office/drawing/2014/main" id="{B18E516D-691E-071D-D05F-63048E7CC2BD}"/>
              </a:ext>
            </a:extLst>
          </p:cNvPr>
          <p:cNvSpPr txBox="1"/>
          <p:nvPr/>
        </p:nvSpPr>
        <p:spPr>
          <a:xfrm>
            <a:off x="852205" y="3565370"/>
            <a:ext cx="2394509" cy="461665"/>
          </a:xfrm>
          <a:prstGeom prst="rect">
            <a:avLst/>
          </a:prstGeom>
          <a:noFill/>
        </p:spPr>
        <p:txBody>
          <a:bodyPr wrap="square" rtlCol="0">
            <a:spAutoFit/>
          </a:bodyPr>
          <a:lstStyle/>
          <a:p>
            <a:r>
              <a:rPr lang="cs-CZ" b="1" dirty="0">
                <a:latin typeface="Calibri" panose="020F0502020204030204" pitchFamily="34" charset="0"/>
                <a:cs typeface="Calibri" panose="020F0502020204030204" pitchFamily="34" charset="0"/>
              </a:rPr>
              <a:t>Kladná korelace </a:t>
            </a:r>
          </a:p>
        </p:txBody>
      </p:sp>
      <p:sp>
        <p:nvSpPr>
          <p:cNvPr id="93" name="TextovéPole 92">
            <a:extLst>
              <a:ext uri="{FF2B5EF4-FFF2-40B4-BE49-F238E27FC236}">
                <a16:creationId xmlns:a16="http://schemas.microsoft.com/office/drawing/2014/main" id="{00DB2EF3-8DCC-EFCC-F21C-4F6D060A8640}"/>
              </a:ext>
            </a:extLst>
          </p:cNvPr>
          <p:cNvSpPr txBox="1"/>
          <p:nvPr/>
        </p:nvSpPr>
        <p:spPr>
          <a:xfrm>
            <a:off x="3259397" y="3565370"/>
            <a:ext cx="2394509" cy="461665"/>
          </a:xfrm>
          <a:prstGeom prst="rect">
            <a:avLst/>
          </a:prstGeom>
          <a:noFill/>
        </p:spPr>
        <p:txBody>
          <a:bodyPr wrap="square" rtlCol="0">
            <a:spAutoFit/>
          </a:bodyPr>
          <a:lstStyle/>
          <a:p>
            <a:r>
              <a:rPr lang="cs-CZ" b="1" dirty="0">
                <a:latin typeface="Calibri" panose="020F0502020204030204" pitchFamily="34" charset="0"/>
                <a:cs typeface="Calibri" panose="020F0502020204030204" pitchFamily="34" charset="0"/>
              </a:rPr>
              <a:t>Záporná korelace </a:t>
            </a:r>
          </a:p>
        </p:txBody>
      </p:sp>
      <p:sp>
        <p:nvSpPr>
          <p:cNvPr id="94" name="TextovéPole 93">
            <a:extLst>
              <a:ext uri="{FF2B5EF4-FFF2-40B4-BE49-F238E27FC236}">
                <a16:creationId xmlns:a16="http://schemas.microsoft.com/office/drawing/2014/main" id="{C1CFB7AE-8F5B-1246-BD18-D5D3B9A20217}"/>
              </a:ext>
            </a:extLst>
          </p:cNvPr>
          <p:cNvSpPr txBox="1"/>
          <p:nvPr/>
        </p:nvSpPr>
        <p:spPr>
          <a:xfrm>
            <a:off x="5779616" y="3563770"/>
            <a:ext cx="2107845" cy="461665"/>
          </a:xfrm>
          <a:prstGeom prst="rect">
            <a:avLst/>
          </a:prstGeom>
          <a:noFill/>
        </p:spPr>
        <p:txBody>
          <a:bodyPr wrap="square" rtlCol="0">
            <a:spAutoFit/>
          </a:bodyPr>
          <a:lstStyle/>
          <a:p>
            <a:r>
              <a:rPr lang="cs-CZ" b="1" dirty="0">
                <a:latin typeface="Calibri" panose="020F0502020204030204" pitchFamily="34" charset="0"/>
                <a:cs typeface="Calibri" panose="020F0502020204030204" pitchFamily="34" charset="0"/>
              </a:rPr>
              <a:t>Bez korelace </a:t>
            </a:r>
          </a:p>
        </p:txBody>
      </p:sp>
    </p:spTree>
    <p:extLst>
      <p:ext uri="{BB962C8B-B14F-4D97-AF65-F5344CB8AC3E}">
        <p14:creationId xmlns:p14="http://schemas.microsoft.com/office/powerpoint/2010/main" val="5702014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a:t>Korelační koeficienty</a:t>
            </a:r>
          </a:p>
        </p:txBody>
      </p:sp>
      <p:sp>
        <p:nvSpPr>
          <p:cNvPr id="5" name="Zástupný symbol pro obsah 4"/>
          <p:cNvSpPr>
            <a:spLocks noGrp="1"/>
          </p:cNvSpPr>
          <p:nvPr>
            <p:ph idx="1"/>
          </p:nvPr>
        </p:nvSpPr>
        <p:spPr/>
        <p:txBody>
          <a:bodyPr/>
          <a:lstStyle/>
          <a:p>
            <a:pPr marL="342900" indent="-342900">
              <a:lnSpc>
                <a:spcPct val="100000"/>
              </a:lnSpc>
            </a:pPr>
            <a:r>
              <a:rPr lang="cs-CZ" altLang="cs-CZ" sz="2400" b="1" dirty="0">
                <a:latin typeface="Calibri" panose="020F0502020204030204" pitchFamily="34" charset="0"/>
                <a:cs typeface="Calibri" panose="020F0502020204030204" pitchFamily="34" charset="0"/>
              </a:rPr>
              <a:t>Korelační koeficient </a:t>
            </a:r>
            <a:r>
              <a:rPr lang="cs-CZ" altLang="cs-CZ" sz="2400" dirty="0">
                <a:latin typeface="Calibri" panose="020F0502020204030204" pitchFamily="34" charset="0"/>
                <a:cs typeface="Calibri" panose="020F0502020204030204" pitchFamily="34" charset="0"/>
              </a:rPr>
              <a:t>(</a:t>
            </a:r>
            <a:r>
              <a:rPr lang="cs-CZ" altLang="cs-CZ" sz="2400" i="1" dirty="0">
                <a:latin typeface="Calibri" panose="020F0502020204030204" pitchFamily="34" charset="0"/>
                <a:cs typeface="Calibri" panose="020F0502020204030204" pitchFamily="34" charset="0"/>
              </a:rPr>
              <a:t>r</a:t>
            </a:r>
            <a:r>
              <a:rPr lang="cs-CZ" altLang="cs-CZ" sz="2400" dirty="0">
                <a:latin typeface="Calibri" panose="020F0502020204030204" pitchFamily="34" charset="0"/>
                <a:cs typeface="Calibri" panose="020F0502020204030204" pitchFamily="34" charset="0"/>
              </a:rPr>
              <a:t>) – kvantifikuje míru vztahu mezi dvěma spojitými proměnnými </a:t>
            </a:r>
            <a:r>
              <a:rPr lang="cs-CZ" altLang="cs-CZ" sz="2400" i="1" dirty="0">
                <a:latin typeface="Calibri" panose="020F0502020204030204" pitchFamily="34" charset="0"/>
                <a:cs typeface="Calibri" panose="020F0502020204030204" pitchFamily="34" charset="0"/>
              </a:rPr>
              <a:t>X</a:t>
            </a:r>
            <a:r>
              <a:rPr lang="cs-CZ" altLang="cs-CZ" sz="2400" dirty="0">
                <a:latin typeface="Calibri" panose="020F0502020204030204" pitchFamily="34" charset="0"/>
                <a:cs typeface="Calibri" panose="020F0502020204030204" pitchFamily="34" charset="0"/>
              </a:rPr>
              <a:t> a </a:t>
            </a:r>
            <a:r>
              <a:rPr lang="cs-CZ" altLang="cs-CZ" sz="2400" i="1" dirty="0">
                <a:latin typeface="Calibri" panose="020F0502020204030204" pitchFamily="34" charset="0"/>
                <a:cs typeface="Calibri" panose="020F0502020204030204" pitchFamily="34" charset="0"/>
              </a:rPr>
              <a:t>Y</a:t>
            </a:r>
            <a:r>
              <a:rPr lang="cs-CZ" altLang="cs-CZ" sz="2400" dirty="0">
                <a:latin typeface="Calibri" panose="020F0502020204030204" pitchFamily="34" charset="0"/>
                <a:cs typeface="Calibri" panose="020F0502020204030204" pitchFamily="34" charset="0"/>
              </a:rPr>
              <a:t>.</a:t>
            </a:r>
          </a:p>
          <a:p>
            <a:pPr marL="342900" indent="-342900">
              <a:lnSpc>
                <a:spcPct val="100000"/>
              </a:lnSpc>
            </a:pPr>
            <a:r>
              <a:rPr lang="cs-CZ" altLang="cs-CZ" sz="2400" b="1" dirty="0" err="1">
                <a:latin typeface="Calibri" panose="020F0502020204030204" pitchFamily="34" charset="0"/>
                <a:cs typeface="Calibri" panose="020F0502020204030204" pitchFamily="34" charset="0"/>
              </a:rPr>
              <a:t>Pearsonův</a:t>
            </a:r>
            <a:r>
              <a:rPr lang="cs-CZ" altLang="cs-CZ" sz="2400" b="1" dirty="0">
                <a:latin typeface="Calibri" panose="020F0502020204030204" pitchFamily="34" charset="0"/>
                <a:cs typeface="Calibri" panose="020F0502020204030204" pitchFamily="34" charset="0"/>
              </a:rPr>
              <a:t> korelační koeficient </a:t>
            </a:r>
            <a:r>
              <a:rPr lang="cs-CZ" altLang="cs-CZ" sz="2400" dirty="0">
                <a:latin typeface="Calibri" panose="020F0502020204030204" pitchFamily="34" charset="0"/>
                <a:cs typeface="Calibri" panose="020F0502020204030204" pitchFamily="34" charset="0"/>
              </a:rPr>
              <a:t>je parametrický; hodnotí míru lineární závislosti mezi dvěma spojitými proměnnými.</a:t>
            </a:r>
          </a:p>
          <a:p>
            <a:pPr marL="355600" indent="0" defTabSz="355600">
              <a:lnSpc>
                <a:spcPct val="100000"/>
              </a:lnSpc>
              <a:buNone/>
            </a:pPr>
            <a:r>
              <a:rPr lang="cs-CZ" altLang="cs-CZ" sz="2400" b="1" dirty="0">
                <a:latin typeface="Calibri" panose="020F0502020204030204" pitchFamily="34" charset="0"/>
                <a:cs typeface="Calibri" panose="020F0502020204030204" pitchFamily="34" charset="0"/>
              </a:rPr>
              <a:t>Předpoklad</a:t>
            </a:r>
            <a:r>
              <a:rPr lang="cs-CZ" altLang="cs-CZ" sz="2400" dirty="0">
                <a:latin typeface="Calibri" panose="020F0502020204030204" pitchFamily="34" charset="0"/>
                <a:cs typeface="Calibri" panose="020F0502020204030204" pitchFamily="34" charset="0"/>
              </a:rPr>
              <a:t>: proměnné pocházejí z tzv. dvourozměrného </a:t>
            </a:r>
            <a:r>
              <a:rPr lang="cs-CZ" altLang="cs-CZ" sz="2400" b="1" dirty="0">
                <a:latin typeface="Calibri" panose="020F0502020204030204" pitchFamily="34" charset="0"/>
                <a:cs typeface="Calibri" panose="020F0502020204030204" pitchFamily="34" charset="0"/>
              </a:rPr>
              <a:t>normálního rozdělení </a:t>
            </a:r>
            <a:r>
              <a:rPr lang="cs-CZ" altLang="cs-CZ" sz="2400" dirty="0">
                <a:latin typeface="Calibri" panose="020F0502020204030204" pitchFamily="34" charset="0"/>
                <a:cs typeface="Calibri" panose="020F0502020204030204" pitchFamily="34" charset="0"/>
              </a:rPr>
              <a:t>(pro každou hodnotu </a:t>
            </a:r>
            <a:r>
              <a:rPr lang="cs-CZ" altLang="cs-CZ" sz="2400" i="1" dirty="0">
                <a:latin typeface="Calibri" panose="020F0502020204030204" pitchFamily="34" charset="0"/>
                <a:cs typeface="Calibri" panose="020F0502020204030204" pitchFamily="34" charset="0"/>
              </a:rPr>
              <a:t>X</a:t>
            </a:r>
            <a:r>
              <a:rPr lang="cs-CZ" altLang="cs-CZ" sz="2400" dirty="0">
                <a:latin typeface="Calibri" panose="020F0502020204030204" pitchFamily="34" charset="0"/>
                <a:cs typeface="Calibri" panose="020F0502020204030204" pitchFamily="34" charset="0"/>
              </a:rPr>
              <a:t> má proměnná </a:t>
            </a:r>
            <a:r>
              <a:rPr lang="cs-CZ" altLang="cs-CZ" sz="2400" i="1" dirty="0">
                <a:latin typeface="Calibri" panose="020F0502020204030204" pitchFamily="34" charset="0"/>
                <a:cs typeface="Calibri" panose="020F0502020204030204" pitchFamily="34" charset="0"/>
              </a:rPr>
              <a:t>Y</a:t>
            </a:r>
            <a:r>
              <a:rPr lang="cs-CZ" altLang="cs-CZ" sz="2400" dirty="0">
                <a:latin typeface="Calibri" panose="020F0502020204030204" pitchFamily="34" charset="0"/>
                <a:cs typeface="Calibri" panose="020F0502020204030204" pitchFamily="34" charset="0"/>
              </a:rPr>
              <a:t> normální rozdělení a pro každou hodnotu </a:t>
            </a:r>
            <a:r>
              <a:rPr lang="cs-CZ" altLang="cs-CZ" sz="2400" i="1" dirty="0">
                <a:latin typeface="Calibri" panose="020F0502020204030204" pitchFamily="34" charset="0"/>
                <a:cs typeface="Calibri" panose="020F0502020204030204" pitchFamily="34" charset="0"/>
              </a:rPr>
              <a:t>Y</a:t>
            </a:r>
            <a:r>
              <a:rPr lang="cs-CZ" altLang="cs-CZ" sz="2400" dirty="0">
                <a:latin typeface="Calibri" panose="020F0502020204030204" pitchFamily="34" charset="0"/>
                <a:cs typeface="Calibri" panose="020F0502020204030204" pitchFamily="34" charset="0"/>
              </a:rPr>
              <a:t> má proměnná </a:t>
            </a:r>
            <a:r>
              <a:rPr lang="cs-CZ" altLang="cs-CZ" sz="2400" i="1" dirty="0">
                <a:latin typeface="Calibri" panose="020F0502020204030204" pitchFamily="34" charset="0"/>
                <a:cs typeface="Calibri" panose="020F0502020204030204" pitchFamily="34" charset="0"/>
              </a:rPr>
              <a:t>X</a:t>
            </a:r>
            <a:r>
              <a:rPr lang="cs-CZ" altLang="cs-CZ" sz="2400" dirty="0">
                <a:latin typeface="Calibri" panose="020F0502020204030204" pitchFamily="34" charset="0"/>
                <a:cs typeface="Calibri" panose="020F0502020204030204" pitchFamily="34" charset="0"/>
              </a:rPr>
              <a:t> normální rozdělení)</a:t>
            </a:r>
          </a:p>
          <a:p>
            <a:pPr marL="342900" indent="-342900">
              <a:lnSpc>
                <a:spcPct val="100000"/>
              </a:lnSpc>
            </a:pPr>
            <a:r>
              <a:rPr lang="cs-CZ" altLang="cs-CZ" sz="2400" b="1" dirty="0" err="1">
                <a:latin typeface="Calibri" panose="020F0502020204030204" pitchFamily="34" charset="0"/>
                <a:cs typeface="Calibri" panose="020F0502020204030204" pitchFamily="34" charset="0"/>
              </a:rPr>
              <a:t>Spearmanův</a:t>
            </a:r>
            <a:r>
              <a:rPr lang="cs-CZ" altLang="cs-CZ" sz="2400" b="1" dirty="0">
                <a:latin typeface="Calibri" panose="020F0502020204030204" pitchFamily="34" charset="0"/>
                <a:cs typeface="Calibri" panose="020F0502020204030204" pitchFamily="34" charset="0"/>
              </a:rPr>
              <a:t> korelační koeficient </a:t>
            </a:r>
            <a:r>
              <a:rPr lang="cs-CZ" altLang="cs-CZ" sz="2400" dirty="0">
                <a:latin typeface="Calibri" panose="020F0502020204030204" pitchFamily="34" charset="0"/>
                <a:cs typeface="Calibri" panose="020F0502020204030204" pitchFamily="34" charset="0"/>
              </a:rPr>
              <a:t>je </a:t>
            </a:r>
            <a:r>
              <a:rPr lang="cs-CZ" altLang="cs-CZ" sz="2400" dirty="0" err="1">
                <a:latin typeface="Calibri" panose="020F0502020204030204" pitchFamily="34" charset="0"/>
                <a:cs typeface="Calibri" panose="020F0502020204030204" pitchFamily="34" charset="0"/>
              </a:rPr>
              <a:t>neparametrický</a:t>
            </a:r>
            <a:r>
              <a:rPr lang="cs-CZ" altLang="cs-CZ" sz="2400" dirty="0">
                <a:latin typeface="Calibri" panose="020F0502020204030204" pitchFamily="34" charset="0"/>
                <a:cs typeface="Calibri" panose="020F0502020204030204" pitchFamily="34" charset="0"/>
              </a:rPr>
              <a:t>; hodnotí míru závislosti pořadí hodnot dvou spojitých proměnných.</a:t>
            </a:r>
          </a:p>
          <a:p>
            <a:pPr marL="342900" indent="-342900">
              <a:lnSpc>
                <a:spcPct val="100000"/>
              </a:lnSpc>
            </a:pPr>
            <a:r>
              <a:rPr lang="cs-CZ" altLang="cs-CZ" sz="2400" dirty="0">
                <a:latin typeface="Calibri" panose="020F0502020204030204" pitchFamily="34" charset="0"/>
                <a:cs typeface="Calibri" panose="020F0502020204030204" pitchFamily="34" charset="0"/>
              </a:rPr>
              <a:t>Hodnota </a:t>
            </a:r>
            <a:r>
              <a:rPr lang="cs-CZ" altLang="cs-CZ" sz="2400" b="1" i="1" dirty="0">
                <a:latin typeface="Calibri" panose="020F0502020204030204" pitchFamily="34" charset="0"/>
                <a:cs typeface="Calibri" panose="020F0502020204030204" pitchFamily="34" charset="0"/>
              </a:rPr>
              <a:t>r</a:t>
            </a:r>
            <a:r>
              <a:rPr lang="cs-CZ" altLang="cs-CZ" sz="2400" dirty="0">
                <a:latin typeface="Calibri" panose="020F0502020204030204" pitchFamily="34" charset="0"/>
                <a:cs typeface="Calibri" panose="020F0502020204030204" pitchFamily="34" charset="0"/>
              </a:rPr>
              <a:t> je </a:t>
            </a:r>
            <a:r>
              <a:rPr lang="cs-CZ" altLang="cs-CZ" sz="2400" b="1" dirty="0">
                <a:latin typeface="Calibri" panose="020F0502020204030204" pitchFamily="34" charset="0"/>
                <a:cs typeface="Calibri" panose="020F0502020204030204" pitchFamily="34" charset="0"/>
              </a:rPr>
              <a:t>kladná</a:t>
            </a:r>
            <a:r>
              <a:rPr lang="cs-CZ" altLang="cs-CZ" sz="2400" dirty="0">
                <a:latin typeface="Calibri" panose="020F0502020204030204" pitchFamily="34" charset="0"/>
                <a:cs typeface="Calibri" panose="020F0502020204030204" pitchFamily="34" charset="0"/>
              </a:rPr>
              <a:t>, když vyšší hodnoty </a:t>
            </a:r>
            <a:r>
              <a:rPr lang="cs-CZ" altLang="cs-CZ" sz="2400" i="1" dirty="0">
                <a:latin typeface="Calibri" panose="020F0502020204030204" pitchFamily="34" charset="0"/>
                <a:cs typeface="Calibri" panose="020F0502020204030204" pitchFamily="34" charset="0"/>
              </a:rPr>
              <a:t>X</a:t>
            </a:r>
            <a:r>
              <a:rPr lang="cs-CZ" altLang="cs-CZ" sz="2400" dirty="0">
                <a:latin typeface="Calibri" panose="020F0502020204030204" pitchFamily="34" charset="0"/>
                <a:cs typeface="Calibri" panose="020F0502020204030204" pitchFamily="34" charset="0"/>
              </a:rPr>
              <a:t> souvisí s vyššími hodnotami </a:t>
            </a:r>
            <a:r>
              <a:rPr lang="cs-CZ" altLang="cs-CZ" sz="2400" i="1" dirty="0">
                <a:latin typeface="Calibri" panose="020F0502020204030204" pitchFamily="34" charset="0"/>
                <a:cs typeface="Calibri" panose="020F0502020204030204" pitchFamily="34" charset="0"/>
              </a:rPr>
              <a:t>Y</a:t>
            </a:r>
            <a:r>
              <a:rPr lang="cs-CZ" altLang="cs-CZ" sz="2400" dirty="0">
                <a:latin typeface="Calibri" panose="020F0502020204030204" pitchFamily="34" charset="0"/>
                <a:cs typeface="Calibri" panose="020F0502020204030204" pitchFamily="34" charset="0"/>
              </a:rPr>
              <a:t>. Naopak hodnota </a:t>
            </a:r>
            <a:r>
              <a:rPr lang="cs-CZ" altLang="cs-CZ" sz="2400" b="1" i="1" dirty="0">
                <a:latin typeface="Calibri" panose="020F0502020204030204" pitchFamily="34" charset="0"/>
                <a:cs typeface="Calibri" panose="020F0502020204030204" pitchFamily="34" charset="0"/>
              </a:rPr>
              <a:t>r</a:t>
            </a:r>
            <a:r>
              <a:rPr lang="cs-CZ" altLang="cs-CZ" sz="2400" dirty="0">
                <a:latin typeface="Calibri" panose="020F0502020204030204" pitchFamily="34" charset="0"/>
                <a:cs typeface="Calibri" panose="020F0502020204030204" pitchFamily="34" charset="0"/>
              </a:rPr>
              <a:t> je </a:t>
            </a:r>
            <a:r>
              <a:rPr lang="cs-CZ" altLang="cs-CZ" sz="2400" b="1" dirty="0">
                <a:latin typeface="Calibri" panose="020F0502020204030204" pitchFamily="34" charset="0"/>
                <a:cs typeface="Calibri" panose="020F0502020204030204" pitchFamily="34" charset="0"/>
              </a:rPr>
              <a:t>záporná</a:t>
            </a:r>
            <a:r>
              <a:rPr lang="cs-CZ" altLang="cs-CZ" sz="2400" dirty="0">
                <a:latin typeface="Calibri" panose="020F0502020204030204" pitchFamily="34" charset="0"/>
                <a:cs typeface="Calibri" panose="020F0502020204030204" pitchFamily="34" charset="0"/>
              </a:rPr>
              <a:t>, když nižší hodnoty </a:t>
            </a:r>
            <a:r>
              <a:rPr lang="cs-CZ" altLang="cs-CZ" sz="2400" i="1" dirty="0">
                <a:latin typeface="Calibri" panose="020F0502020204030204" pitchFamily="34" charset="0"/>
                <a:cs typeface="Calibri" panose="020F0502020204030204" pitchFamily="34" charset="0"/>
              </a:rPr>
              <a:t>X</a:t>
            </a:r>
            <a:r>
              <a:rPr lang="cs-CZ" altLang="cs-CZ" sz="2400" dirty="0">
                <a:latin typeface="Calibri" panose="020F0502020204030204" pitchFamily="34" charset="0"/>
                <a:cs typeface="Calibri" panose="020F0502020204030204" pitchFamily="34" charset="0"/>
              </a:rPr>
              <a:t> souvisí s vyššími hodnotami </a:t>
            </a:r>
            <a:r>
              <a:rPr lang="cs-CZ" altLang="cs-CZ" sz="2400" i="1" dirty="0">
                <a:latin typeface="Calibri" panose="020F0502020204030204" pitchFamily="34" charset="0"/>
                <a:cs typeface="Calibri" panose="020F0502020204030204" pitchFamily="34" charset="0"/>
              </a:rPr>
              <a:t>Y</a:t>
            </a:r>
            <a:r>
              <a:rPr lang="cs-CZ" altLang="cs-CZ" sz="2400" dirty="0">
                <a:latin typeface="Calibri" panose="020F0502020204030204" pitchFamily="34" charset="0"/>
                <a:cs typeface="Calibri" panose="020F0502020204030204" pitchFamily="34" charset="0"/>
              </a:rPr>
              <a:t>.</a:t>
            </a:r>
          </a:p>
        </p:txBody>
      </p:sp>
      <p:sp>
        <p:nvSpPr>
          <p:cNvPr id="2" name="Obdélník 1">
            <a:extLst>
              <a:ext uri="{FF2B5EF4-FFF2-40B4-BE49-F238E27FC236}">
                <a16:creationId xmlns:a16="http://schemas.microsoft.com/office/drawing/2014/main" id="{E415FE2A-AA41-5DB9-5845-C4A474EC31F4}"/>
              </a:ext>
            </a:extLst>
          </p:cNvPr>
          <p:cNvSpPr/>
          <p:nvPr/>
        </p:nvSpPr>
        <p:spPr bwMode="auto">
          <a:xfrm>
            <a:off x="765153" y="2417775"/>
            <a:ext cx="4060847" cy="419330"/>
          </a:xfrm>
          <a:prstGeom prst="rect">
            <a:avLst/>
          </a:prstGeom>
          <a:noFill/>
          <a:ln w="38100" cap="flat" cmpd="sng" algn="ctr">
            <a:solidFill>
              <a:schemeClr val="accent3">
                <a:lumMod val="75000"/>
              </a:schemeClr>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baseline="0">
              <a:ln>
                <a:noFill/>
              </a:ln>
              <a:solidFill>
                <a:schemeClr val="tx1"/>
              </a:solidFill>
              <a:effectLst/>
              <a:latin typeface="Tahoma" pitchFamily="34" charset="0"/>
            </a:endParaRPr>
          </a:p>
        </p:txBody>
      </p:sp>
      <p:sp>
        <p:nvSpPr>
          <p:cNvPr id="3" name="Obdélník 2">
            <a:extLst>
              <a:ext uri="{FF2B5EF4-FFF2-40B4-BE49-F238E27FC236}">
                <a16:creationId xmlns:a16="http://schemas.microsoft.com/office/drawing/2014/main" id="{A4F0F228-3B13-CEA9-B490-FC77580781F6}"/>
              </a:ext>
            </a:extLst>
          </p:cNvPr>
          <p:cNvSpPr/>
          <p:nvPr/>
        </p:nvSpPr>
        <p:spPr bwMode="auto">
          <a:xfrm>
            <a:off x="765153" y="4607524"/>
            <a:ext cx="4304687" cy="419330"/>
          </a:xfrm>
          <a:prstGeom prst="rect">
            <a:avLst/>
          </a:prstGeom>
          <a:noFill/>
          <a:ln w="38100" cap="flat" cmpd="sng" algn="ctr">
            <a:solidFill>
              <a:srgbClr val="F01928"/>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baseline="0">
              <a:ln>
                <a:noFill/>
              </a:ln>
              <a:solidFill>
                <a:schemeClr val="tx1"/>
              </a:solidFill>
              <a:effectLst/>
              <a:latin typeface="Tahoma" pitchFamily="34" charset="0"/>
            </a:endParaRPr>
          </a:p>
        </p:txBody>
      </p:sp>
    </p:spTree>
    <p:extLst>
      <p:ext uri="{BB962C8B-B14F-4D97-AF65-F5344CB8AC3E}">
        <p14:creationId xmlns:p14="http://schemas.microsoft.com/office/powerpoint/2010/main" val="31675601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Institut biostatistiky a analýz LF – Výuka – Biostatistika</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p:cNvSpPr>
            <a:spLocks noGrp="1"/>
          </p:cNvSpPr>
          <p:nvPr>
            <p:ph type="title"/>
          </p:nvPr>
        </p:nvSpPr>
        <p:spPr/>
        <p:txBody>
          <a:bodyPr/>
          <a:lstStyle/>
          <a:p>
            <a:r>
              <a:rPr lang="cs-CZ" dirty="0"/>
              <a:t>Popis a vizualizace kvalitativních proměnných</a:t>
            </a:r>
          </a:p>
        </p:txBody>
      </p:sp>
      <p:sp>
        <p:nvSpPr>
          <p:cNvPr id="5" name="Zástupný symbol pro obsah 4"/>
          <p:cNvSpPr>
            <a:spLocks noGrp="1"/>
          </p:cNvSpPr>
          <p:nvPr>
            <p:ph idx="1"/>
          </p:nvPr>
        </p:nvSpPr>
        <p:spPr/>
        <p:txBody>
          <a:bodyPr/>
          <a:lstStyle/>
          <a:p>
            <a:pPr marL="341313" indent="-254000">
              <a:lnSpc>
                <a:spcPct val="100000"/>
              </a:lnSpc>
            </a:pPr>
            <a:endParaRPr lang="cs-CZ" altLang="cs-CZ" sz="1800" b="1" dirty="0">
              <a:latin typeface="Calibri" panose="020F0502020204030204" pitchFamily="34" charset="0"/>
              <a:cs typeface="Calibri" panose="020F0502020204030204" pitchFamily="34" charset="0"/>
            </a:endParaRPr>
          </a:p>
          <a:p>
            <a:pPr marL="341313" indent="-254000">
              <a:lnSpc>
                <a:spcPct val="100000"/>
              </a:lnSpc>
            </a:pPr>
            <a:r>
              <a:rPr lang="cs-CZ" altLang="cs-CZ" sz="2400" b="1" dirty="0">
                <a:solidFill>
                  <a:schemeClr val="tx2"/>
                </a:solidFill>
                <a:latin typeface="Calibri" panose="020F0502020204030204" pitchFamily="34" charset="0"/>
                <a:cs typeface="Calibri" panose="020F0502020204030204" pitchFamily="34" charset="0"/>
              </a:rPr>
              <a:t>Popis kvalitativních dat: </a:t>
            </a:r>
            <a:r>
              <a:rPr lang="cs-CZ" altLang="cs-CZ" sz="2400" dirty="0">
                <a:latin typeface="Calibri" panose="020F0502020204030204" pitchFamily="34" charset="0"/>
                <a:cs typeface="Calibri" panose="020F0502020204030204" pitchFamily="34" charset="0"/>
              </a:rPr>
              <a:t>četnost jednotlivých kategorií </a:t>
            </a:r>
          </a:p>
          <a:p>
            <a:pPr marL="341313" indent="-254000">
              <a:lnSpc>
                <a:spcPct val="100000"/>
              </a:lnSpc>
            </a:pPr>
            <a:r>
              <a:rPr lang="cs-CZ" altLang="cs-CZ" sz="2400" b="1" dirty="0">
                <a:solidFill>
                  <a:schemeClr val="tx2"/>
                </a:solidFill>
                <a:latin typeface="Calibri" panose="020F0502020204030204" pitchFamily="34" charset="0"/>
                <a:cs typeface="Calibri" panose="020F0502020204030204" pitchFamily="34" charset="0"/>
              </a:rPr>
              <a:t>Vizualizace kvalitativních dat: </a:t>
            </a:r>
            <a:r>
              <a:rPr lang="cs-CZ" altLang="cs-CZ" sz="2400" dirty="0">
                <a:latin typeface="Calibri" panose="020F0502020204030204" pitchFamily="34" charset="0"/>
                <a:cs typeface="Calibri" panose="020F0502020204030204" pitchFamily="34" charset="0"/>
              </a:rPr>
              <a:t>koláčový nebo sloupcový graf</a:t>
            </a:r>
          </a:p>
        </p:txBody>
      </p:sp>
      <p:graphicFrame>
        <p:nvGraphicFramePr>
          <p:cNvPr id="6" name="Tabulka 5"/>
          <p:cNvGraphicFramePr>
            <a:graphicFrameLocks noGrp="1"/>
          </p:cNvGraphicFramePr>
          <p:nvPr>
            <p:extLst>
              <p:ext uri="{D42A27DB-BD31-4B8C-83A1-F6EECF244321}">
                <p14:modId xmlns:p14="http://schemas.microsoft.com/office/powerpoint/2010/main" val="1382460261"/>
              </p:ext>
            </p:extLst>
          </p:nvPr>
        </p:nvGraphicFramePr>
        <p:xfrm>
          <a:off x="468338" y="3741634"/>
          <a:ext cx="1800200" cy="2274947"/>
        </p:xfrm>
        <a:graphic>
          <a:graphicData uri="http://schemas.openxmlformats.org/drawingml/2006/table">
            <a:tbl>
              <a:tblPr>
                <a:tableStyleId>{EB9631B5-78F2-41C9-869B-9F39066F8104}</a:tableStyleId>
              </a:tblPr>
              <a:tblGrid>
                <a:gridCol w="810091">
                  <a:extLst>
                    <a:ext uri="{9D8B030D-6E8A-4147-A177-3AD203B41FA5}">
                      <a16:colId xmlns:a16="http://schemas.microsoft.com/office/drawing/2014/main" val="20000"/>
                    </a:ext>
                  </a:extLst>
                </a:gridCol>
                <a:gridCol w="360040">
                  <a:extLst>
                    <a:ext uri="{9D8B030D-6E8A-4147-A177-3AD203B41FA5}">
                      <a16:colId xmlns:a16="http://schemas.microsoft.com/office/drawing/2014/main" val="20001"/>
                    </a:ext>
                  </a:extLst>
                </a:gridCol>
                <a:gridCol w="630069">
                  <a:extLst>
                    <a:ext uri="{9D8B030D-6E8A-4147-A177-3AD203B41FA5}">
                      <a16:colId xmlns:a16="http://schemas.microsoft.com/office/drawing/2014/main" val="20002"/>
                    </a:ext>
                  </a:extLst>
                </a:gridCol>
              </a:tblGrid>
              <a:tr h="288032">
                <a:tc>
                  <a:txBody>
                    <a:bodyPr/>
                    <a:lstStyle/>
                    <a:p>
                      <a:pPr algn="l" fontAlgn="b"/>
                      <a:r>
                        <a:rPr lang="pl-PL" sz="1800" b="1" i="0" u="none" strike="noStrike" dirty="0">
                          <a:solidFill>
                            <a:srgbClr val="000000"/>
                          </a:solidFill>
                          <a:effectLst/>
                          <a:latin typeface="Calibri" panose="020F0502020204030204" pitchFamily="34" charset="0"/>
                          <a:cs typeface="Calibri" panose="020F0502020204030204" pitchFamily="34" charset="0"/>
                        </a:rPr>
                        <a:t>Známka</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fontAlgn="ctr"/>
                      <a:r>
                        <a:rPr lang="cs-CZ" sz="1800" b="1" u="none" strike="noStrike" dirty="0">
                          <a:effectLst/>
                          <a:latin typeface="Calibri" panose="020F0502020204030204" pitchFamily="34" charset="0"/>
                          <a:cs typeface="Calibri" panose="020F0502020204030204" pitchFamily="34" charset="0"/>
                        </a:rPr>
                        <a:t>n</a:t>
                      </a:r>
                      <a:endParaRPr lang="cs-CZ" sz="1800" b="1"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fontAlgn="ctr"/>
                      <a:r>
                        <a:rPr lang="cs-CZ" sz="1800" b="1" u="none" strike="noStrike" dirty="0">
                          <a:effectLst/>
                          <a:latin typeface="Calibri" panose="020F0502020204030204" pitchFamily="34" charset="0"/>
                          <a:cs typeface="Calibri" panose="020F0502020204030204" pitchFamily="34" charset="0"/>
                        </a:rPr>
                        <a:t>%</a:t>
                      </a:r>
                      <a:endParaRPr lang="cs-CZ" sz="1800" b="1"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0000"/>
                  </a:ext>
                </a:extLst>
              </a:tr>
              <a:tr h="238125">
                <a:tc>
                  <a:txBody>
                    <a:bodyPr/>
                    <a:lstStyle/>
                    <a:p>
                      <a:pPr algn="l" fontAlgn="b"/>
                      <a:r>
                        <a:rPr lang="cs-CZ" sz="1800" u="none" strike="noStrike" dirty="0">
                          <a:effectLst/>
                          <a:latin typeface="Calibri" panose="020F0502020204030204" pitchFamily="34" charset="0"/>
                          <a:cs typeface="Calibri" panose="020F0502020204030204" pitchFamily="34" charset="0"/>
                        </a:rPr>
                        <a:t>A</a:t>
                      </a:r>
                      <a:endParaRPr lang="cs-CZ" sz="18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ctr" fontAlgn="ctr"/>
                      <a:r>
                        <a:rPr lang="cs-CZ" sz="1800" u="none" strike="noStrike" dirty="0">
                          <a:effectLst/>
                          <a:latin typeface="Calibri" panose="020F0502020204030204" pitchFamily="34" charset="0"/>
                          <a:cs typeface="Calibri" panose="020F0502020204030204" pitchFamily="34" charset="0"/>
                        </a:rPr>
                        <a:t>11</a:t>
                      </a:r>
                      <a:endParaRPr lang="cs-CZ" sz="18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ctr" fontAlgn="ctr"/>
                      <a:r>
                        <a:rPr lang="cs-CZ" sz="1800" u="none" strike="noStrike" dirty="0">
                          <a:effectLst/>
                          <a:latin typeface="Calibri" panose="020F0502020204030204" pitchFamily="34" charset="0"/>
                          <a:cs typeface="Calibri" panose="020F0502020204030204" pitchFamily="34" charset="0"/>
                        </a:rPr>
                        <a:t>18,0</a:t>
                      </a:r>
                      <a:endParaRPr lang="cs-CZ" sz="18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238125">
                <a:tc>
                  <a:txBody>
                    <a:bodyPr/>
                    <a:lstStyle/>
                    <a:p>
                      <a:pPr algn="l" fontAlgn="b"/>
                      <a:r>
                        <a:rPr lang="cs-CZ" sz="1800" u="none" strike="noStrike" dirty="0">
                          <a:effectLst/>
                          <a:latin typeface="Calibri" panose="020F0502020204030204" pitchFamily="34" charset="0"/>
                          <a:cs typeface="Calibri" panose="020F0502020204030204" pitchFamily="34" charset="0"/>
                        </a:rPr>
                        <a:t>B</a:t>
                      </a:r>
                      <a:endParaRPr lang="cs-CZ" sz="18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ctr" fontAlgn="ctr"/>
                      <a:r>
                        <a:rPr lang="cs-CZ" sz="1800" u="none" strike="noStrike" dirty="0">
                          <a:effectLst/>
                          <a:latin typeface="Calibri" panose="020F0502020204030204" pitchFamily="34" charset="0"/>
                          <a:cs typeface="Calibri" panose="020F0502020204030204" pitchFamily="34" charset="0"/>
                        </a:rPr>
                        <a:t>20</a:t>
                      </a:r>
                      <a:endParaRPr lang="cs-CZ" sz="18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ctr" fontAlgn="ctr"/>
                      <a:r>
                        <a:rPr lang="cs-CZ" sz="1800" u="none" strike="noStrike" dirty="0">
                          <a:effectLst/>
                          <a:latin typeface="Calibri" panose="020F0502020204030204" pitchFamily="34" charset="0"/>
                          <a:cs typeface="Calibri" panose="020F0502020204030204" pitchFamily="34" charset="0"/>
                        </a:rPr>
                        <a:t>32,8</a:t>
                      </a:r>
                      <a:endParaRPr lang="cs-CZ" sz="18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238125">
                <a:tc>
                  <a:txBody>
                    <a:bodyPr/>
                    <a:lstStyle/>
                    <a:p>
                      <a:pPr algn="l" fontAlgn="b"/>
                      <a:r>
                        <a:rPr lang="cs-CZ" sz="1800" u="none" strike="noStrike" dirty="0">
                          <a:effectLst/>
                          <a:latin typeface="Calibri" panose="020F0502020204030204" pitchFamily="34" charset="0"/>
                          <a:cs typeface="Calibri" panose="020F0502020204030204" pitchFamily="34" charset="0"/>
                        </a:rPr>
                        <a:t>C</a:t>
                      </a:r>
                      <a:endParaRPr lang="cs-CZ" sz="18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ctr" fontAlgn="ctr"/>
                      <a:r>
                        <a:rPr lang="cs-CZ" sz="1800" u="none" strike="noStrike" dirty="0">
                          <a:effectLst/>
                          <a:latin typeface="Calibri" panose="020F0502020204030204" pitchFamily="34" charset="0"/>
                          <a:cs typeface="Calibri" panose="020F0502020204030204" pitchFamily="34" charset="0"/>
                        </a:rPr>
                        <a:t>16</a:t>
                      </a:r>
                      <a:endParaRPr lang="cs-CZ" sz="18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ctr" fontAlgn="ctr"/>
                      <a:r>
                        <a:rPr lang="cs-CZ" sz="1800" u="none" strike="noStrike" dirty="0">
                          <a:effectLst/>
                          <a:latin typeface="Calibri" panose="020F0502020204030204" pitchFamily="34" charset="0"/>
                          <a:cs typeface="Calibri" panose="020F0502020204030204" pitchFamily="34" charset="0"/>
                        </a:rPr>
                        <a:t>26,2</a:t>
                      </a:r>
                      <a:endParaRPr lang="cs-CZ" sz="18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238125">
                <a:tc>
                  <a:txBody>
                    <a:bodyPr/>
                    <a:lstStyle/>
                    <a:p>
                      <a:pPr algn="l" fontAlgn="b"/>
                      <a:r>
                        <a:rPr lang="cs-CZ" sz="1800" u="none" strike="noStrike" dirty="0">
                          <a:effectLst/>
                          <a:latin typeface="Calibri" panose="020F0502020204030204" pitchFamily="34" charset="0"/>
                          <a:cs typeface="Calibri" panose="020F0502020204030204" pitchFamily="34" charset="0"/>
                        </a:rPr>
                        <a:t>D</a:t>
                      </a:r>
                      <a:endParaRPr lang="cs-CZ" sz="18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ctr" fontAlgn="ctr"/>
                      <a:r>
                        <a:rPr lang="cs-CZ" sz="1800" u="none" strike="noStrike" dirty="0">
                          <a:effectLst/>
                          <a:latin typeface="Calibri" panose="020F0502020204030204" pitchFamily="34" charset="0"/>
                          <a:cs typeface="Calibri" panose="020F0502020204030204" pitchFamily="34" charset="0"/>
                        </a:rPr>
                        <a:t>9</a:t>
                      </a:r>
                      <a:endParaRPr lang="cs-CZ" sz="18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ctr" fontAlgn="ctr"/>
                      <a:r>
                        <a:rPr lang="cs-CZ" sz="1800" u="none" strike="noStrike" dirty="0">
                          <a:effectLst/>
                          <a:latin typeface="Calibri" panose="020F0502020204030204" pitchFamily="34" charset="0"/>
                          <a:cs typeface="Calibri" panose="020F0502020204030204" pitchFamily="34" charset="0"/>
                        </a:rPr>
                        <a:t>14,8</a:t>
                      </a:r>
                      <a:endParaRPr lang="cs-CZ" sz="18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238125">
                <a:tc>
                  <a:txBody>
                    <a:bodyPr/>
                    <a:lstStyle/>
                    <a:p>
                      <a:pPr algn="l" fontAlgn="b"/>
                      <a:r>
                        <a:rPr lang="cs-CZ" sz="1800" u="none" strike="noStrike" dirty="0">
                          <a:effectLst/>
                          <a:latin typeface="Calibri" panose="020F0502020204030204" pitchFamily="34" charset="0"/>
                          <a:cs typeface="Calibri" panose="020F0502020204030204" pitchFamily="34" charset="0"/>
                        </a:rPr>
                        <a:t>E</a:t>
                      </a:r>
                      <a:endParaRPr lang="cs-CZ" sz="18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ctr" fontAlgn="ctr"/>
                      <a:r>
                        <a:rPr lang="cs-CZ" sz="1800" u="none" strike="noStrike" dirty="0">
                          <a:effectLst/>
                          <a:latin typeface="Calibri" panose="020F0502020204030204" pitchFamily="34" charset="0"/>
                          <a:cs typeface="Calibri" panose="020F0502020204030204" pitchFamily="34" charset="0"/>
                        </a:rPr>
                        <a:t>5</a:t>
                      </a:r>
                      <a:endParaRPr lang="cs-CZ" sz="18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ctr" fontAlgn="ctr"/>
                      <a:r>
                        <a:rPr lang="cs-CZ" sz="1800" u="none" strike="noStrike" dirty="0">
                          <a:effectLst/>
                          <a:latin typeface="Calibri" panose="020F0502020204030204" pitchFamily="34" charset="0"/>
                          <a:cs typeface="Calibri" panose="020F0502020204030204" pitchFamily="34" charset="0"/>
                        </a:rPr>
                        <a:t>8,2</a:t>
                      </a:r>
                      <a:endParaRPr lang="cs-CZ" sz="18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238125">
                <a:tc>
                  <a:txBody>
                    <a:bodyPr/>
                    <a:lstStyle/>
                    <a:p>
                      <a:pPr algn="l" fontAlgn="b"/>
                      <a:r>
                        <a:rPr lang="cs-CZ" sz="1800" u="none" strike="noStrike" dirty="0">
                          <a:effectLst/>
                          <a:latin typeface="Calibri" panose="020F0502020204030204" pitchFamily="34" charset="0"/>
                          <a:cs typeface="Calibri" panose="020F0502020204030204" pitchFamily="34" charset="0"/>
                        </a:rPr>
                        <a:t>F</a:t>
                      </a:r>
                      <a:endParaRPr lang="cs-CZ" sz="18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cs-CZ" sz="1800" u="none" strike="noStrike" dirty="0">
                          <a:effectLst/>
                          <a:latin typeface="Calibri" panose="020F0502020204030204" pitchFamily="34" charset="0"/>
                          <a:cs typeface="Calibri" panose="020F0502020204030204" pitchFamily="34" charset="0"/>
                        </a:rPr>
                        <a:t>0</a:t>
                      </a:r>
                      <a:endParaRPr lang="cs-CZ" sz="18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cs-CZ" sz="1800" u="none" strike="noStrike" dirty="0">
                          <a:effectLst/>
                          <a:latin typeface="Calibri" panose="020F0502020204030204" pitchFamily="34" charset="0"/>
                          <a:cs typeface="Calibri" panose="020F0502020204030204" pitchFamily="34" charset="0"/>
                        </a:rPr>
                        <a:t>0,0</a:t>
                      </a:r>
                      <a:endParaRPr lang="cs-CZ" sz="18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6"/>
                  </a:ext>
                </a:extLst>
              </a:tr>
              <a:tr h="238125">
                <a:tc>
                  <a:txBody>
                    <a:bodyPr/>
                    <a:lstStyle/>
                    <a:p>
                      <a:pPr algn="l" fontAlgn="b"/>
                      <a:r>
                        <a:rPr lang="cs-CZ" sz="1800" b="0" i="0" u="none" strike="noStrike" dirty="0">
                          <a:solidFill>
                            <a:srgbClr val="000000"/>
                          </a:solidFill>
                          <a:effectLst/>
                          <a:latin typeface="Calibri" panose="020F0502020204030204" pitchFamily="34" charset="0"/>
                          <a:cs typeface="Calibri" panose="020F0502020204030204" pitchFamily="34" charset="0"/>
                        </a:rPr>
                        <a:t>Celkem</a:t>
                      </a:r>
                    </a:p>
                  </a:txBody>
                  <a:tcPr marL="9525" marR="9525" marT="9525" marB="0" anchor="ctr">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cs-CZ" sz="1800" b="0" i="0" u="none" strike="noStrike" dirty="0">
                          <a:solidFill>
                            <a:srgbClr val="000000"/>
                          </a:solidFill>
                          <a:effectLst/>
                          <a:latin typeface="Calibri" panose="020F0502020204030204" pitchFamily="34" charset="0"/>
                          <a:cs typeface="Calibri" panose="020F0502020204030204" pitchFamily="34" charset="0"/>
                        </a:rPr>
                        <a:t>61</a:t>
                      </a:r>
                    </a:p>
                  </a:txBody>
                  <a:tcPr marL="9525" marR="9525" marT="9525" marB="0" anchor="ctr">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cs-CZ" sz="1800" b="0" i="0" u="none" strike="noStrike" dirty="0">
                          <a:solidFill>
                            <a:srgbClr val="000000"/>
                          </a:solidFill>
                          <a:effectLst/>
                          <a:latin typeface="Calibri" panose="020F0502020204030204" pitchFamily="34" charset="0"/>
                          <a:cs typeface="Calibri" panose="020F0502020204030204" pitchFamily="34" charset="0"/>
                        </a:rPr>
                        <a:t>100,0</a:t>
                      </a:r>
                    </a:p>
                  </a:txBody>
                  <a:tcPr marL="9525" marR="9525" marT="9525" marB="0" anchor="ctr">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7"/>
                  </a:ext>
                </a:extLst>
              </a:tr>
            </a:tbl>
          </a:graphicData>
        </a:graphic>
      </p:graphicFrame>
      <p:pic>
        <p:nvPicPr>
          <p:cNvPr id="7" name="Picture 5"/>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3889" t="4986" r="15811" b="17521"/>
          <a:stretch/>
        </p:blipFill>
        <p:spPr bwMode="auto">
          <a:xfrm>
            <a:off x="3143994" y="3813642"/>
            <a:ext cx="2508921" cy="20742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7"/>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r="6227"/>
          <a:stretch/>
        </p:blipFill>
        <p:spPr bwMode="auto">
          <a:xfrm>
            <a:off x="5952804" y="3665710"/>
            <a:ext cx="3012479" cy="24093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Rectangle 3"/>
          <p:cNvSpPr txBox="1">
            <a:spLocks/>
          </p:cNvSpPr>
          <p:nvPr/>
        </p:nvSpPr>
        <p:spPr>
          <a:xfrm>
            <a:off x="3254747" y="3253281"/>
            <a:ext cx="2304256" cy="536848"/>
          </a:xfrm>
          <a:prstGeom prst="rect">
            <a:avLst/>
          </a:prstGeom>
        </p:spPr>
        <p:txBody>
          <a:bodyPr vert="horz" lIns="0" tIns="0" rIns="0" bIns="0" rtlCol="0" anchor="ctr">
            <a:noAutofit/>
          </a:bodyPr>
          <a:lst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4"/>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a:lstStyle>
          <a:p>
            <a:pPr algn="ctr"/>
            <a:r>
              <a:rPr lang="cs-CZ" altLang="cs-CZ" sz="1800" b="1" kern="0">
                <a:latin typeface="Calibri" panose="020F0502020204030204" pitchFamily="34" charset="0"/>
                <a:cs typeface="Calibri" panose="020F0502020204030204" pitchFamily="34" charset="0"/>
              </a:rPr>
              <a:t>Koláčový graf</a:t>
            </a:r>
            <a:endParaRPr lang="cs-CZ" altLang="cs-CZ" sz="1800" kern="0" dirty="0">
              <a:latin typeface="Calibri" panose="020F0502020204030204" pitchFamily="34" charset="0"/>
              <a:cs typeface="Calibri" panose="020F0502020204030204" pitchFamily="34" charset="0"/>
            </a:endParaRPr>
          </a:p>
        </p:txBody>
      </p:sp>
      <p:sp>
        <p:nvSpPr>
          <p:cNvPr id="10" name="Rectangle 3"/>
          <p:cNvSpPr txBox="1">
            <a:spLocks/>
          </p:cNvSpPr>
          <p:nvPr/>
        </p:nvSpPr>
        <p:spPr bwMode="auto">
          <a:xfrm>
            <a:off x="6567115" y="3253281"/>
            <a:ext cx="2016224" cy="53684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marL="273050" indent="-273050" algn="l" rtl="0" eaLnBrk="1" fontAlgn="base" hangingPunct="1">
              <a:spcBef>
                <a:spcPct val="20000"/>
              </a:spcBef>
              <a:spcAft>
                <a:spcPct val="0"/>
              </a:spcAft>
              <a:buClr>
                <a:schemeClr val="accent1"/>
              </a:buClr>
              <a:buSzPct val="85000"/>
              <a:buFont typeface="Wingdings 2" pitchFamily="18" charset="2"/>
              <a:buChar char=""/>
              <a:defRPr sz="2700" kern="1200">
                <a:solidFill>
                  <a:schemeClr val="tx1"/>
                </a:solidFill>
                <a:latin typeface="+mn-lt"/>
                <a:ea typeface="+mn-ea"/>
                <a:cs typeface="+mn-cs"/>
              </a:defRPr>
            </a:lvl1pPr>
            <a:lvl2pPr marL="547688" indent="-273050" algn="l" rtl="0" eaLnBrk="1" fontAlgn="base" hangingPunct="1">
              <a:spcBef>
                <a:spcPct val="20000"/>
              </a:spcBef>
              <a:spcAft>
                <a:spcPct val="0"/>
              </a:spcAft>
              <a:buClr>
                <a:schemeClr val="accent2"/>
              </a:buClr>
              <a:buSzPct val="70000"/>
              <a:buFont typeface="Wingdings" pitchFamily="2" charset="2"/>
              <a:buChar char=""/>
              <a:defRPr sz="2200" kern="1200">
                <a:solidFill>
                  <a:schemeClr val="tx2"/>
                </a:solidFill>
                <a:latin typeface="+mn-lt"/>
                <a:ea typeface="+mn-ea"/>
                <a:cs typeface="+mn-cs"/>
              </a:defRPr>
            </a:lvl2pPr>
            <a:lvl3pPr marL="822325" indent="-228600" algn="l" rtl="0" eaLnBrk="1" fontAlgn="base" hangingPunct="1">
              <a:spcBef>
                <a:spcPct val="20000"/>
              </a:spcBef>
              <a:spcAft>
                <a:spcPct val="0"/>
              </a:spcAft>
              <a:buClr>
                <a:srgbClr val="8CADAE"/>
              </a:buClr>
              <a:buSzPct val="75000"/>
              <a:buFont typeface="Wingdings 2" pitchFamily="18" charset="2"/>
              <a:buChar char=""/>
              <a:defRPr sz="2000" kern="1200">
                <a:solidFill>
                  <a:schemeClr val="tx1"/>
                </a:solidFill>
                <a:latin typeface="+mn-lt"/>
                <a:ea typeface="+mn-ea"/>
                <a:cs typeface="+mn-cs"/>
              </a:defRPr>
            </a:lvl3pPr>
            <a:lvl4pPr marL="1096963" indent="-228600" algn="l" rtl="0" eaLnBrk="1" fontAlgn="base" hangingPunct="1">
              <a:spcBef>
                <a:spcPct val="20000"/>
              </a:spcBef>
              <a:spcAft>
                <a:spcPct val="0"/>
              </a:spcAft>
              <a:buClr>
                <a:srgbClr val="8C7B70"/>
              </a:buClr>
              <a:buSzPct val="70000"/>
              <a:buFont typeface="Wingdings" pitchFamily="2" charset="2"/>
              <a:buChar char=""/>
              <a:defRPr sz="2000" kern="1200">
                <a:solidFill>
                  <a:schemeClr val="tx2"/>
                </a:solidFill>
                <a:latin typeface="+mn-lt"/>
                <a:ea typeface="+mn-ea"/>
                <a:cs typeface="+mn-cs"/>
              </a:defRPr>
            </a:lvl4pPr>
            <a:lvl5pPr marL="1371600" indent="-228600" algn="l" rtl="0" eaLnBrk="1" fontAlgn="base" hangingPunct="1">
              <a:spcBef>
                <a:spcPct val="20000"/>
              </a:spcBef>
              <a:spcAft>
                <a:spcPct val="0"/>
              </a:spcAft>
              <a:buClr>
                <a:srgbClr val="8FB08C"/>
              </a:buClr>
              <a:buChar char="•"/>
              <a:defRPr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a:lstStyle>
          <a:p>
            <a:pPr marL="0" indent="0" algn="ctr">
              <a:buNone/>
            </a:pPr>
            <a:r>
              <a:rPr lang="cs-CZ" altLang="cs-CZ" sz="1800" b="1" dirty="0">
                <a:latin typeface="Calibri" panose="020F0502020204030204" pitchFamily="34" charset="0"/>
                <a:cs typeface="Calibri" panose="020F0502020204030204" pitchFamily="34" charset="0"/>
              </a:rPr>
              <a:t>Sloupcový graf</a:t>
            </a:r>
            <a:endParaRPr lang="cs-CZ" altLang="cs-CZ" sz="1800" dirty="0">
              <a:latin typeface="Calibri" panose="020F0502020204030204" pitchFamily="34" charset="0"/>
              <a:cs typeface="Calibri" panose="020F0502020204030204" pitchFamily="34" charset="0"/>
            </a:endParaRPr>
          </a:p>
        </p:txBody>
      </p:sp>
      <p:sp>
        <p:nvSpPr>
          <p:cNvPr id="11" name="Rectangle 3"/>
          <p:cNvSpPr txBox="1">
            <a:spLocks/>
          </p:cNvSpPr>
          <p:nvPr/>
        </p:nvSpPr>
        <p:spPr bwMode="auto">
          <a:xfrm>
            <a:off x="302420" y="3253281"/>
            <a:ext cx="2196455" cy="53684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marL="273050" indent="-273050" algn="l" rtl="0" eaLnBrk="1" fontAlgn="base" hangingPunct="1">
              <a:spcBef>
                <a:spcPct val="20000"/>
              </a:spcBef>
              <a:spcAft>
                <a:spcPct val="0"/>
              </a:spcAft>
              <a:buClr>
                <a:schemeClr val="accent1"/>
              </a:buClr>
              <a:buSzPct val="85000"/>
              <a:buFont typeface="Wingdings 2" pitchFamily="18" charset="2"/>
              <a:buChar char=""/>
              <a:defRPr sz="2700" kern="1200">
                <a:solidFill>
                  <a:schemeClr val="tx1"/>
                </a:solidFill>
                <a:latin typeface="+mn-lt"/>
                <a:ea typeface="+mn-ea"/>
                <a:cs typeface="+mn-cs"/>
              </a:defRPr>
            </a:lvl1pPr>
            <a:lvl2pPr marL="547688" indent="-273050" algn="l" rtl="0" eaLnBrk="1" fontAlgn="base" hangingPunct="1">
              <a:spcBef>
                <a:spcPct val="20000"/>
              </a:spcBef>
              <a:spcAft>
                <a:spcPct val="0"/>
              </a:spcAft>
              <a:buClr>
                <a:schemeClr val="accent2"/>
              </a:buClr>
              <a:buSzPct val="70000"/>
              <a:buFont typeface="Wingdings" pitchFamily="2" charset="2"/>
              <a:buChar char=""/>
              <a:defRPr sz="2200" kern="1200">
                <a:solidFill>
                  <a:schemeClr val="tx2"/>
                </a:solidFill>
                <a:latin typeface="+mn-lt"/>
                <a:ea typeface="+mn-ea"/>
                <a:cs typeface="+mn-cs"/>
              </a:defRPr>
            </a:lvl2pPr>
            <a:lvl3pPr marL="822325" indent="-228600" algn="l" rtl="0" eaLnBrk="1" fontAlgn="base" hangingPunct="1">
              <a:spcBef>
                <a:spcPct val="20000"/>
              </a:spcBef>
              <a:spcAft>
                <a:spcPct val="0"/>
              </a:spcAft>
              <a:buClr>
                <a:srgbClr val="8CADAE"/>
              </a:buClr>
              <a:buSzPct val="75000"/>
              <a:buFont typeface="Wingdings 2" pitchFamily="18" charset="2"/>
              <a:buChar char=""/>
              <a:defRPr sz="2000" kern="1200">
                <a:solidFill>
                  <a:schemeClr val="tx1"/>
                </a:solidFill>
                <a:latin typeface="+mn-lt"/>
                <a:ea typeface="+mn-ea"/>
                <a:cs typeface="+mn-cs"/>
              </a:defRPr>
            </a:lvl3pPr>
            <a:lvl4pPr marL="1096963" indent="-228600" algn="l" rtl="0" eaLnBrk="1" fontAlgn="base" hangingPunct="1">
              <a:spcBef>
                <a:spcPct val="20000"/>
              </a:spcBef>
              <a:spcAft>
                <a:spcPct val="0"/>
              </a:spcAft>
              <a:buClr>
                <a:srgbClr val="8C7B70"/>
              </a:buClr>
              <a:buSzPct val="70000"/>
              <a:buFont typeface="Wingdings" pitchFamily="2" charset="2"/>
              <a:buChar char=""/>
              <a:defRPr sz="2000" kern="1200">
                <a:solidFill>
                  <a:schemeClr val="tx2"/>
                </a:solidFill>
                <a:latin typeface="+mn-lt"/>
                <a:ea typeface="+mn-ea"/>
                <a:cs typeface="+mn-cs"/>
              </a:defRPr>
            </a:lvl4pPr>
            <a:lvl5pPr marL="1371600" indent="-228600" algn="l" rtl="0" eaLnBrk="1" fontAlgn="base" hangingPunct="1">
              <a:spcBef>
                <a:spcPct val="20000"/>
              </a:spcBef>
              <a:spcAft>
                <a:spcPct val="0"/>
              </a:spcAft>
              <a:buClr>
                <a:srgbClr val="8FB08C"/>
              </a:buClr>
              <a:buChar char="•"/>
              <a:defRPr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a:lstStyle>
          <a:p>
            <a:pPr marL="0" indent="0" algn="ctr">
              <a:buNone/>
            </a:pPr>
            <a:r>
              <a:rPr lang="cs-CZ" altLang="cs-CZ" sz="1800" b="1" dirty="0">
                <a:latin typeface="Calibri" panose="020F0502020204030204" pitchFamily="34" charset="0"/>
                <a:cs typeface="Calibri" panose="020F0502020204030204" pitchFamily="34" charset="0"/>
              </a:rPr>
              <a:t>Frekvenční tabulka</a:t>
            </a:r>
            <a:endParaRPr lang="cs-CZ" altLang="cs-CZ" sz="1800" dirty="0">
              <a:latin typeface="Calibri" panose="020F0502020204030204" pitchFamily="34" charset="0"/>
              <a:cs typeface="Calibri" panose="020F0502020204030204" pitchFamily="34" charset="0"/>
            </a:endParaRPr>
          </a:p>
        </p:txBody>
      </p:sp>
      <p:sp>
        <p:nvSpPr>
          <p:cNvPr id="12" name="Obdélník 11"/>
          <p:cNvSpPr/>
          <p:nvPr/>
        </p:nvSpPr>
        <p:spPr>
          <a:xfrm>
            <a:off x="577516" y="2852453"/>
            <a:ext cx="7767587" cy="461665"/>
          </a:xfrm>
          <a:prstGeom prst="rect">
            <a:avLst/>
          </a:prstGeom>
        </p:spPr>
        <p:txBody>
          <a:bodyPr wrap="square">
            <a:spAutoFit/>
          </a:bodyPr>
          <a:lstStyle/>
          <a:p>
            <a:pPr algn="ctr" fontAlgn="b"/>
            <a:r>
              <a:rPr lang="pl-PL" b="1" i="1" dirty="0">
                <a:latin typeface="Calibri" panose="020F0502020204030204" pitchFamily="34" charset="0"/>
                <a:cs typeface="Calibri" panose="020F0502020204030204" pitchFamily="34" charset="0"/>
              </a:rPr>
              <a:t>Příklad: Známka z biostatistiky (podzim 2014)</a:t>
            </a:r>
            <a:endParaRPr lang="pl-PL" b="1" i="1" dirty="0">
              <a:solidFill>
                <a:srgbClr val="0000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132747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Institut biostatistiky a analýz LF – Výuka – Biostatistika</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p:cNvSpPr>
            <a:spLocks noGrp="1"/>
          </p:cNvSpPr>
          <p:nvPr>
            <p:ph type="title"/>
          </p:nvPr>
        </p:nvSpPr>
        <p:spPr/>
        <p:txBody>
          <a:bodyPr/>
          <a:lstStyle/>
          <a:p>
            <a:r>
              <a:rPr lang="cs-CZ" dirty="0"/>
              <a:t>Popis kvantitativních dat</a:t>
            </a:r>
          </a:p>
        </p:txBody>
      </p:sp>
      <p:sp>
        <p:nvSpPr>
          <p:cNvPr id="5" name="Zástupný symbol pro obsah 4"/>
          <p:cNvSpPr>
            <a:spLocks noGrp="1"/>
          </p:cNvSpPr>
          <p:nvPr>
            <p:ph idx="1"/>
          </p:nvPr>
        </p:nvSpPr>
        <p:spPr/>
        <p:txBody>
          <a:bodyPr vert="horz" lIns="0" tIns="0" rIns="0" bIns="0" rtlCol="0">
            <a:noAutofit/>
          </a:bodyPr>
          <a:lstStyle/>
          <a:p>
            <a:pPr marL="341313" indent="-254000">
              <a:lnSpc>
                <a:spcPct val="100000"/>
              </a:lnSpc>
            </a:pPr>
            <a:r>
              <a:rPr lang="cs-CZ" altLang="cs-CZ" sz="2400" b="1" dirty="0">
                <a:solidFill>
                  <a:schemeClr val="tx2"/>
                </a:solidFill>
                <a:latin typeface="Calibri" panose="020F0502020204030204" pitchFamily="34" charset="0"/>
                <a:cs typeface="Calibri" panose="020F0502020204030204" pitchFamily="34" charset="0"/>
              </a:rPr>
              <a:t>Popis kvantitativních dat:</a:t>
            </a:r>
            <a:r>
              <a:rPr lang="cs-CZ" altLang="cs-CZ" sz="2400" dirty="0">
                <a:latin typeface="Calibri" panose="020F0502020204030204" pitchFamily="34" charset="0"/>
                <a:cs typeface="Calibri" panose="020F0502020204030204" pitchFamily="34" charset="0"/>
              </a:rPr>
              <a:t> charakteristika středu (průměr, medián aj.), charakteristika variability (rozptyl, rozsah hodnot, </a:t>
            </a:r>
            <a:r>
              <a:rPr lang="cs-CZ" altLang="cs-CZ" sz="2400" dirty="0" err="1">
                <a:latin typeface="Calibri" panose="020F0502020204030204" pitchFamily="34" charset="0"/>
                <a:cs typeface="Calibri" panose="020F0502020204030204" pitchFamily="34" charset="0"/>
              </a:rPr>
              <a:t>interkvartilové</a:t>
            </a:r>
            <a:r>
              <a:rPr lang="cs-CZ" altLang="cs-CZ" sz="2400" dirty="0">
                <a:latin typeface="Calibri" panose="020F0502020204030204" pitchFamily="34" charset="0"/>
                <a:cs typeface="Calibri" panose="020F0502020204030204" pitchFamily="34" charset="0"/>
              </a:rPr>
              <a:t> rozpětí aj.)</a:t>
            </a:r>
          </a:p>
        </p:txBody>
      </p:sp>
      <p:sp>
        <p:nvSpPr>
          <p:cNvPr id="6" name="Obdélník 5"/>
          <p:cNvSpPr/>
          <p:nvPr/>
        </p:nvSpPr>
        <p:spPr>
          <a:xfrm>
            <a:off x="1403714" y="2883263"/>
            <a:ext cx="5468724" cy="461665"/>
          </a:xfrm>
          <a:prstGeom prst="rect">
            <a:avLst/>
          </a:prstGeom>
        </p:spPr>
        <p:txBody>
          <a:bodyPr wrap="square">
            <a:spAutoFit/>
          </a:bodyPr>
          <a:lstStyle/>
          <a:p>
            <a:pPr algn="ctr" fontAlgn="b"/>
            <a:r>
              <a:rPr lang="pl-PL" b="1" i="1" dirty="0">
                <a:latin typeface="Calibri" panose="020F0502020204030204" pitchFamily="34" charset="0"/>
                <a:cs typeface="Calibri" panose="020F0502020204030204" pitchFamily="34" charset="0"/>
              </a:rPr>
              <a:t>Příklad: Popis výšky pacientů (cm)</a:t>
            </a:r>
            <a:endParaRPr lang="pl-PL" b="1" i="1" dirty="0">
              <a:solidFill>
                <a:srgbClr val="000000"/>
              </a:solidFill>
              <a:latin typeface="Calibri" panose="020F0502020204030204" pitchFamily="34" charset="0"/>
              <a:cs typeface="Calibri" panose="020F0502020204030204" pitchFamily="34" charset="0"/>
            </a:endParaRPr>
          </a:p>
        </p:txBody>
      </p:sp>
      <p:sp>
        <p:nvSpPr>
          <p:cNvPr id="7" name="Rectangle 3"/>
          <p:cNvSpPr txBox="1">
            <a:spLocks/>
          </p:cNvSpPr>
          <p:nvPr/>
        </p:nvSpPr>
        <p:spPr bwMode="auto">
          <a:xfrm>
            <a:off x="1948653" y="3383428"/>
            <a:ext cx="3812485" cy="27291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marL="273050" indent="-273050" algn="l" rtl="0" eaLnBrk="1" fontAlgn="base" hangingPunct="1">
              <a:spcBef>
                <a:spcPct val="20000"/>
              </a:spcBef>
              <a:spcAft>
                <a:spcPct val="0"/>
              </a:spcAft>
              <a:buClr>
                <a:schemeClr val="accent1"/>
              </a:buClr>
              <a:buSzPct val="85000"/>
              <a:buFont typeface="Wingdings 2" pitchFamily="18" charset="2"/>
              <a:buChar char=""/>
              <a:defRPr sz="2700" kern="1200">
                <a:solidFill>
                  <a:schemeClr val="tx1"/>
                </a:solidFill>
                <a:latin typeface="+mn-lt"/>
                <a:ea typeface="+mn-ea"/>
                <a:cs typeface="+mn-cs"/>
              </a:defRPr>
            </a:lvl1pPr>
            <a:lvl2pPr marL="547688" indent="-273050" algn="l" rtl="0" eaLnBrk="1" fontAlgn="base" hangingPunct="1">
              <a:spcBef>
                <a:spcPct val="20000"/>
              </a:spcBef>
              <a:spcAft>
                <a:spcPct val="0"/>
              </a:spcAft>
              <a:buClr>
                <a:schemeClr val="accent2"/>
              </a:buClr>
              <a:buSzPct val="70000"/>
              <a:buFont typeface="Wingdings" pitchFamily="2" charset="2"/>
              <a:buChar char=""/>
              <a:defRPr sz="2200" kern="1200">
                <a:solidFill>
                  <a:schemeClr val="tx2"/>
                </a:solidFill>
                <a:latin typeface="+mn-lt"/>
                <a:ea typeface="+mn-ea"/>
                <a:cs typeface="+mn-cs"/>
              </a:defRPr>
            </a:lvl2pPr>
            <a:lvl3pPr marL="822325" indent="-228600" algn="l" rtl="0" eaLnBrk="1" fontAlgn="base" hangingPunct="1">
              <a:spcBef>
                <a:spcPct val="20000"/>
              </a:spcBef>
              <a:spcAft>
                <a:spcPct val="0"/>
              </a:spcAft>
              <a:buClr>
                <a:srgbClr val="8CADAE"/>
              </a:buClr>
              <a:buSzPct val="75000"/>
              <a:buFont typeface="Wingdings 2" pitchFamily="18" charset="2"/>
              <a:buChar char=""/>
              <a:defRPr sz="2000" kern="1200">
                <a:solidFill>
                  <a:schemeClr val="tx1"/>
                </a:solidFill>
                <a:latin typeface="+mn-lt"/>
                <a:ea typeface="+mn-ea"/>
                <a:cs typeface="+mn-cs"/>
              </a:defRPr>
            </a:lvl3pPr>
            <a:lvl4pPr marL="1096963" indent="-228600" algn="l" rtl="0" eaLnBrk="1" fontAlgn="base" hangingPunct="1">
              <a:spcBef>
                <a:spcPct val="20000"/>
              </a:spcBef>
              <a:spcAft>
                <a:spcPct val="0"/>
              </a:spcAft>
              <a:buClr>
                <a:srgbClr val="8C7B70"/>
              </a:buClr>
              <a:buSzPct val="70000"/>
              <a:buFont typeface="Wingdings" pitchFamily="2" charset="2"/>
              <a:buChar char=""/>
              <a:defRPr sz="2000" kern="1200">
                <a:solidFill>
                  <a:schemeClr val="tx2"/>
                </a:solidFill>
                <a:latin typeface="+mn-lt"/>
                <a:ea typeface="+mn-ea"/>
                <a:cs typeface="+mn-cs"/>
              </a:defRPr>
            </a:lvl4pPr>
            <a:lvl5pPr marL="1371600" indent="-228600" algn="l" rtl="0" eaLnBrk="1" fontAlgn="base" hangingPunct="1">
              <a:spcBef>
                <a:spcPct val="20000"/>
              </a:spcBef>
              <a:spcAft>
                <a:spcPct val="0"/>
              </a:spcAft>
              <a:buClr>
                <a:srgbClr val="8FB08C"/>
              </a:buClr>
              <a:buChar char="•"/>
              <a:defRPr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a:lstStyle>
          <a:p>
            <a:pPr marL="0" indent="0">
              <a:buNone/>
            </a:pPr>
            <a:r>
              <a:rPr lang="cs-CZ" altLang="cs-CZ" sz="1800" b="1" dirty="0">
                <a:latin typeface="Calibri" panose="020F0502020204030204" pitchFamily="34" charset="0"/>
                <a:cs typeface="Calibri" panose="020F0502020204030204" pitchFamily="34" charset="0"/>
              </a:rPr>
              <a:t>Popisné statistiky</a:t>
            </a:r>
            <a:endParaRPr lang="cs-CZ" altLang="cs-CZ" sz="1800" dirty="0">
              <a:latin typeface="Calibri" panose="020F0502020204030204" pitchFamily="34" charset="0"/>
              <a:cs typeface="Calibri" panose="020F0502020204030204" pitchFamily="34" charset="0"/>
            </a:endParaRPr>
          </a:p>
        </p:txBody>
      </p:sp>
      <p:graphicFrame>
        <p:nvGraphicFramePr>
          <p:cNvPr id="8" name="Tabulka 7"/>
          <p:cNvGraphicFramePr>
            <a:graphicFrameLocks noGrp="1"/>
          </p:cNvGraphicFramePr>
          <p:nvPr>
            <p:extLst>
              <p:ext uri="{D42A27DB-BD31-4B8C-83A1-F6EECF244321}">
                <p14:modId xmlns:p14="http://schemas.microsoft.com/office/powerpoint/2010/main" val="2412586720"/>
              </p:ext>
            </p:extLst>
          </p:nvPr>
        </p:nvGraphicFramePr>
        <p:xfrm>
          <a:off x="1948653" y="3806282"/>
          <a:ext cx="3851538" cy="2282190"/>
        </p:xfrm>
        <a:graphic>
          <a:graphicData uri="http://schemas.openxmlformats.org/drawingml/2006/table">
            <a:tbl>
              <a:tblPr>
                <a:tableStyleId>{5C22544A-7EE6-4342-B048-85BDC9FD1C3A}</a:tableStyleId>
              </a:tblPr>
              <a:tblGrid>
                <a:gridCol w="2415716">
                  <a:extLst>
                    <a:ext uri="{9D8B030D-6E8A-4147-A177-3AD203B41FA5}">
                      <a16:colId xmlns:a16="http://schemas.microsoft.com/office/drawing/2014/main" val="20000"/>
                    </a:ext>
                  </a:extLst>
                </a:gridCol>
                <a:gridCol w="1435822">
                  <a:extLst>
                    <a:ext uri="{9D8B030D-6E8A-4147-A177-3AD203B41FA5}">
                      <a16:colId xmlns:a16="http://schemas.microsoft.com/office/drawing/2014/main" val="20001"/>
                    </a:ext>
                  </a:extLst>
                </a:gridCol>
              </a:tblGrid>
              <a:tr h="266700">
                <a:tc>
                  <a:txBody>
                    <a:bodyPr/>
                    <a:lstStyle/>
                    <a:p>
                      <a:pPr algn="l" fontAlgn="b"/>
                      <a:r>
                        <a:rPr lang="cs-CZ" sz="1800" b="1" u="none" strike="noStrike" dirty="0">
                          <a:effectLst/>
                          <a:latin typeface="Calibri" panose="020F0502020204030204" pitchFamily="34" charset="0"/>
                          <a:cs typeface="Calibri" panose="020F0502020204030204" pitchFamily="34" charset="0"/>
                        </a:rPr>
                        <a:t>Charakteristika</a:t>
                      </a:r>
                      <a:endParaRPr lang="cs-CZ" sz="1800" b="1"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l" fontAlgn="ctr"/>
                      <a:endParaRPr lang="cs-CZ" sz="18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0000"/>
                  </a:ext>
                </a:extLst>
              </a:tr>
              <a:tr h="266700">
                <a:tc>
                  <a:txBody>
                    <a:bodyPr/>
                    <a:lstStyle/>
                    <a:p>
                      <a:pPr algn="l" fontAlgn="b"/>
                      <a:r>
                        <a:rPr lang="cs-CZ" sz="1800" u="none" strike="noStrike" dirty="0">
                          <a:effectLst/>
                          <a:latin typeface="Calibri" panose="020F0502020204030204" pitchFamily="34" charset="0"/>
                          <a:cs typeface="Calibri" panose="020F0502020204030204" pitchFamily="34" charset="0"/>
                        </a:rPr>
                        <a:t>N</a:t>
                      </a:r>
                      <a:endParaRPr lang="cs-CZ" sz="18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l" fontAlgn="ctr"/>
                      <a:r>
                        <a:rPr lang="cs-CZ" sz="1800" u="none" strike="noStrike" dirty="0">
                          <a:effectLst/>
                          <a:latin typeface="Calibri" panose="020F0502020204030204" pitchFamily="34" charset="0"/>
                          <a:cs typeface="Calibri" panose="020F0502020204030204" pitchFamily="34" charset="0"/>
                        </a:rPr>
                        <a:t>61</a:t>
                      </a:r>
                      <a:endParaRPr lang="cs-CZ" sz="18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66700">
                <a:tc>
                  <a:txBody>
                    <a:bodyPr/>
                    <a:lstStyle/>
                    <a:p>
                      <a:pPr algn="l" fontAlgn="b"/>
                      <a:r>
                        <a:rPr lang="cs-CZ" sz="1800" u="none" strike="noStrike" dirty="0">
                          <a:effectLst/>
                          <a:latin typeface="Calibri" panose="020F0502020204030204" pitchFamily="34" charset="0"/>
                          <a:cs typeface="Calibri" panose="020F0502020204030204" pitchFamily="34" charset="0"/>
                        </a:rPr>
                        <a:t>Průměr (cm)</a:t>
                      </a:r>
                      <a:endParaRPr lang="cs-CZ" sz="18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ctr"/>
                      <a:r>
                        <a:rPr lang="cs-CZ" sz="1800" u="none" strike="noStrike" dirty="0">
                          <a:effectLst/>
                          <a:latin typeface="Calibri" panose="020F0502020204030204" pitchFamily="34" charset="0"/>
                          <a:cs typeface="Calibri" panose="020F0502020204030204" pitchFamily="34" charset="0"/>
                        </a:rPr>
                        <a:t>161,5</a:t>
                      </a:r>
                      <a:endParaRPr lang="cs-CZ" sz="18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266700">
                <a:tc>
                  <a:txBody>
                    <a:bodyPr/>
                    <a:lstStyle/>
                    <a:p>
                      <a:pPr algn="l" fontAlgn="b"/>
                      <a:r>
                        <a:rPr lang="cs-CZ" sz="1800" u="none" strike="noStrike" dirty="0">
                          <a:effectLst/>
                          <a:latin typeface="Calibri" panose="020F0502020204030204" pitchFamily="34" charset="0"/>
                          <a:cs typeface="Calibri" panose="020F0502020204030204" pitchFamily="34" charset="0"/>
                        </a:rPr>
                        <a:t>Medián (cm)</a:t>
                      </a:r>
                      <a:endParaRPr lang="cs-CZ" sz="18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ctr"/>
                      <a:r>
                        <a:rPr lang="cs-CZ" sz="1800" u="none" strike="noStrike" dirty="0">
                          <a:effectLst/>
                          <a:latin typeface="Calibri" panose="020F0502020204030204" pitchFamily="34" charset="0"/>
                          <a:cs typeface="Calibri" panose="020F0502020204030204" pitchFamily="34" charset="0"/>
                        </a:rPr>
                        <a:t>161,0</a:t>
                      </a:r>
                      <a:endParaRPr lang="cs-CZ" sz="18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266700">
                <a:tc>
                  <a:txBody>
                    <a:bodyPr/>
                    <a:lstStyle/>
                    <a:p>
                      <a:pPr algn="l" fontAlgn="b"/>
                      <a:r>
                        <a:rPr lang="cs-CZ" sz="1800" u="none" strike="noStrike" dirty="0" err="1">
                          <a:effectLst/>
                          <a:latin typeface="Calibri" panose="020F0502020204030204" pitchFamily="34" charset="0"/>
                          <a:cs typeface="Calibri" panose="020F0502020204030204" pitchFamily="34" charset="0"/>
                        </a:rPr>
                        <a:t>Sm</a:t>
                      </a:r>
                      <a:r>
                        <a:rPr lang="cs-CZ" sz="1800" u="none" strike="noStrike" dirty="0">
                          <a:effectLst/>
                          <a:latin typeface="Calibri" panose="020F0502020204030204" pitchFamily="34" charset="0"/>
                          <a:cs typeface="Calibri" panose="020F0502020204030204" pitchFamily="34" charset="0"/>
                        </a:rPr>
                        <a:t>. odchylka (cm)</a:t>
                      </a:r>
                      <a:endParaRPr lang="cs-CZ" sz="18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ctr"/>
                      <a:r>
                        <a:rPr lang="cs-CZ" sz="1800" u="none" strike="noStrike" dirty="0">
                          <a:effectLst/>
                          <a:latin typeface="Calibri" panose="020F0502020204030204" pitchFamily="34" charset="0"/>
                          <a:cs typeface="Calibri" panose="020F0502020204030204" pitchFamily="34" charset="0"/>
                        </a:rPr>
                        <a:t>4,7</a:t>
                      </a:r>
                      <a:endParaRPr lang="cs-CZ" sz="18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295275">
                <a:tc>
                  <a:txBody>
                    <a:bodyPr/>
                    <a:lstStyle/>
                    <a:p>
                      <a:pPr algn="l" fontAlgn="b"/>
                      <a:r>
                        <a:rPr lang="cs-CZ" sz="1800" u="none" strike="noStrike" dirty="0">
                          <a:effectLst/>
                          <a:latin typeface="Calibri" panose="020F0502020204030204" pitchFamily="34" charset="0"/>
                          <a:cs typeface="Calibri" panose="020F0502020204030204" pitchFamily="34" charset="0"/>
                        </a:rPr>
                        <a:t>Rozptyl (cm</a:t>
                      </a:r>
                      <a:r>
                        <a:rPr lang="cs-CZ" sz="1800" u="none" strike="noStrike" baseline="30000" dirty="0">
                          <a:solidFill>
                            <a:schemeClr val="tx1"/>
                          </a:solidFill>
                          <a:effectLst/>
                          <a:latin typeface="Calibri" panose="020F0502020204030204" pitchFamily="34" charset="0"/>
                          <a:cs typeface="Calibri" panose="020F0502020204030204" pitchFamily="34" charset="0"/>
                        </a:rPr>
                        <a:t>2</a:t>
                      </a:r>
                      <a:r>
                        <a:rPr lang="cs-CZ" sz="1800" u="none" strike="noStrike" dirty="0">
                          <a:effectLst/>
                          <a:latin typeface="Calibri" panose="020F0502020204030204" pitchFamily="34" charset="0"/>
                          <a:cs typeface="Calibri" panose="020F0502020204030204" pitchFamily="34" charset="0"/>
                        </a:rPr>
                        <a:t>)</a:t>
                      </a:r>
                      <a:endParaRPr lang="cs-CZ" sz="18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ctr"/>
                      <a:r>
                        <a:rPr lang="cs-CZ" sz="1800" u="none" strike="noStrike" dirty="0">
                          <a:effectLst/>
                          <a:latin typeface="Calibri" panose="020F0502020204030204" pitchFamily="34" charset="0"/>
                          <a:cs typeface="Calibri" panose="020F0502020204030204" pitchFamily="34" charset="0"/>
                        </a:rPr>
                        <a:t>22,2</a:t>
                      </a:r>
                      <a:endParaRPr lang="cs-CZ" sz="18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266700">
                <a:tc>
                  <a:txBody>
                    <a:bodyPr/>
                    <a:lstStyle/>
                    <a:p>
                      <a:pPr algn="l" fontAlgn="b"/>
                      <a:r>
                        <a:rPr lang="cs-CZ" sz="1800" u="none" strike="noStrike" dirty="0">
                          <a:effectLst/>
                          <a:latin typeface="Calibri" panose="020F0502020204030204" pitchFamily="34" charset="0"/>
                          <a:cs typeface="Calibri" panose="020F0502020204030204" pitchFamily="34" charset="0"/>
                        </a:rPr>
                        <a:t>min-</a:t>
                      </a:r>
                      <a:r>
                        <a:rPr lang="cs-CZ" sz="1800" u="none" strike="noStrike" dirty="0" err="1">
                          <a:effectLst/>
                          <a:latin typeface="Calibri" panose="020F0502020204030204" pitchFamily="34" charset="0"/>
                          <a:cs typeface="Calibri" panose="020F0502020204030204" pitchFamily="34" charset="0"/>
                        </a:rPr>
                        <a:t>max</a:t>
                      </a:r>
                      <a:r>
                        <a:rPr lang="cs-CZ" sz="1800" u="none" strike="noStrike" dirty="0">
                          <a:effectLst/>
                          <a:latin typeface="Calibri" panose="020F0502020204030204" pitchFamily="34" charset="0"/>
                          <a:cs typeface="Calibri" panose="020F0502020204030204" pitchFamily="34" charset="0"/>
                        </a:rPr>
                        <a:t> (cm)</a:t>
                      </a:r>
                      <a:endParaRPr lang="cs-CZ" sz="18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ctr"/>
                      <a:r>
                        <a:rPr lang="cs-CZ" sz="1800" u="none" strike="noStrike" dirty="0">
                          <a:effectLst/>
                          <a:latin typeface="Calibri" panose="020F0502020204030204" pitchFamily="34" charset="0"/>
                          <a:cs typeface="Calibri" panose="020F0502020204030204" pitchFamily="34" charset="0"/>
                        </a:rPr>
                        <a:t>144 – 169</a:t>
                      </a:r>
                      <a:endParaRPr lang="cs-CZ" sz="18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266700">
                <a:tc>
                  <a:txBody>
                    <a:bodyPr/>
                    <a:lstStyle/>
                    <a:p>
                      <a:pPr algn="l" fontAlgn="b"/>
                      <a:r>
                        <a:rPr lang="cs-CZ" sz="1800" u="none" strike="noStrike" dirty="0" err="1">
                          <a:effectLst/>
                          <a:latin typeface="Calibri" panose="020F0502020204030204" pitchFamily="34" charset="0"/>
                          <a:cs typeface="Calibri" panose="020F0502020204030204" pitchFamily="34" charset="0"/>
                        </a:rPr>
                        <a:t>dolní-horní</a:t>
                      </a:r>
                      <a:r>
                        <a:rPr lang="cs-CZ" sz="1800" u="none" strike="noStrike" dirty="0">
                          <a:effectLst/>
                          <a:latin typeface="Calibri" panose="020F0502020204030204" pitchFamily="34" charset="0"/>
                          <a:cs typeface="Calibri" panose="020F0502020204030204" pitchFamily="34" charset="0"/>
                        </a:rPr>
                        <a:t> </a:t>
                      </a:r>
                      <a:r>
                        <a:rPr lang="cs-CZ" sz="1800" u="none" strike="noStrike" dirty="0" err="1">
                          <a:effectLst/>
                          <a:latin typeface="Calibri" panose="020F0502020204030204" pitchFamily="34" charset="0"/>
                          <a:cs typeface="Calibri" panose="020F0502020204030204" pitchFamily="34" charset="0"/>
                        </a:rPr>
                        <a:t>kvartil</a:t>
                      </a:r>
                      <a:r>
                        <a:rPr lang="cs-CZ" sz="1800" u="none" strike="noStrike" dirty="0">
                          <a:effectLst/>
                          <a:latin typeface="Calibri" panose="020F0502020204030204" pitchFamily="34" charset="0"/>
                          <a:cs typeface="Calibri" panose="020F0502020204030204" pitchFamily="34" charset="0"/>
                        </a:rPr>
                        <a:t> (cm)</a:t>
                      </a:r>
                      <a:endParaRPr lang="cs-CZ" sz="18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cs-CZ" sz="1800" u="none" strike="noStrike" dirty="0">
                          <a:effectLst/>
                          <a:latin typeface="Calibri" panose="020F0502020204030204" pitchFamily="34" charset="0"/>
                          <a:cs typeface="Calibri" panose="020F0502020204030204" pitchFamily="34" charset="0"/>
                        </a:rPr>
                        <a:t>158 - 164</a:t>
                      </a:r>
                      <a:endParaRPr lang="cs-CZ" sz="18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bl>
          </a:graphicData>
        </a:graphic>
      </p:graphicFrame>
      <p:sp>
        <p:nvSpPr>
          <p:cNvPr id="9" name="Obdélník 8"/>
          <p:cNvSpPr/>
          <p:nvPr/>
        </p:nvSpPr>
        <p:spPr>
          <a:xfrm>
            <a:off x="5805648" y="4262451"/>
            <a:ext cx="2806204" cy="646331"/>
          </a:xfrm>
          <a:prstGeom prst="rect">
            <a:avLst/>
          </a:prstGeom>
        </p:spPr>
        <p:txBody>
          <a:bodyPr wrap="square">
            <a:spAutoFit/>
          </a:bodyPr>
          <a:lstStyle/>
          <a:p>
            <a:r>
              <a:rPr lang="cs-CZ" sz="1800" b="1" dirty="0">
                <a:solidFill>
                  <a:srgbClr val="FF0000"/>
                </a:solidFill>
                <a:latin typeface="Calibri" panose="020F0502020204030204" pitchFamily="34" charset="0"/>
                <a:cs typeface="Calibri" panose="020F0502020204030204" pitchFamily="34" charset="0"/>
              </a:rPr>
              <a:t>Průměr a medián se téměř shodují. Co nám to říká? </a:t>
            </a:r>
          </a:p>
        </p:txBody>
      </p:sp>
      <p:cxnSp>
        <p:nvCxnSpPr>
          <p:cNvPr id="10" name="Přímá spojnice se šipkou 9"/>
          <p:cNvCxnSpPr/>
          <p:nvPr/>
        </p:nvCxnSpPr>
        <p:spPr>
          <a:xfrm flipH="1">
            <a:off x="5349899" y="4481331"/>
            <a:ext cx="360040"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1" name="Přímá spojnice se šipkou 10"/>
          <p:cNvCxnSpPr/>
          <p:nvPr/>
        </p:nvCxnSpPr>
        <p:spPr>
          <a:xfrm flipH="1">
            <a:off x="5349899" y="4481331"/>
            <a:ext cx="360040" cy="216024"/>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28030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61888" y="3350568"/>
            <a:ext cx="3699339" cy="27024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Zástupný symbol pro zápatí 1"/>
          <p:cNvSpPr>
            <a:spLocks noGrp="1"/>
          </p:cNvSpPr>
          <p:nvPr>
            <p:ph type="ftr" sz="quarter" idx="10"/>
          </p:nvPr>
        </p:nvSpPr>
        <p:spPr/>
        <p:txBody>
          <a:bodyPr/>
          <a:lstStyle/>
          <a:p>
            <a:r>
              <a:rPr lang="cs-CZ" dirty="0"/>
              <a:t>Institut biostatistiky a analýz LF – Výuka – Biostatistika</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p:cNvSpPr>
            <a:spLocks noGrp="1"/>
          </p:cNvSpPr>
          <p:nvPr>
            <p:ph type="title"/>
          </p:nvPr>
        </p:nvSpPr>
        <p:spPr/>
        <p:txBody>
          <a:bodyPr/>
          <a:lstStyle/>
          <a:p>
            <a:r>
              <a:rPr lang="cs-CZ" dirty="0"/>
              <a:t>Vizualizace kvantitativních dat</a:t>
            </a:r>
          </a:p>
        </p:txBody>
      </p:sp>
      <p:sp>
        <p:nvSpPr>
          <p:cNvPr id="5" name="Zástupný symbol pro obsah 4"/>
          <p:cNvSpPr>
            <a:spLocks noGrp="1"/>
          </p:cNvSpPr>
          <p:nvPr>
            <p:ph idx="1"/>
          </p:nvPr>
        </p:nvSpPr>
        <p:spPr/>
        <p:txBody>
          <a:bodyPr/>
          <a:lstStyle/>
          <a:p>
            <a:pPr>
              <a:lnSpc>
                <a:spcPct val="100000"/>
              </a:lnSpc>
            </a:pPr>
            <a:r>
              <a:rPr lang="cs-CZ" altLang="cs-CZ" sz="2400" b="1" dirty="0">
                <a:solidFill>
                  <a:schemeClr val="tx2"/>
                </a:solidFill>
                <a:latin typeface="Calibri" panose="020F0502020204030204" pitchFamily="34" charset="0"/>
                <a:cs typeface="Calibri" panose="020F0502020204030204" pitchFamily="34" charset="0"/>
              </a:rPr>
              <a:t>Vizualizace kvantitativních dat:</a:t>
            </a:r>
            <a:r>
              <a:rPr lang="cs-CZ" altLang="cs-CZ" sz="2400" b="1" dirty="0">
                <a:latin typeface="Calibri" panose="020F0502020204030204" pitchFamily="34" charset="0"/>
                <a:cs typeface="Calibri" panose="020F0502020204030204" pitchFamily="34" charset="0"/>
              </a:rPr>
              <a:t> </a:t>
            </a:r>
            <a:r>
              <a:rPr lang="cs-CZ" altLang="cs-CZ" sz="2400" dirty="0">
                <a:latin typeface="Calibri" panose="020F0502020204030204" pitchFamily="34" charset="0"/>
                <a:cs typeface="Calibri" panose="020F0502020204030204" pitchFamily="34" charset="0"/>
              </a:rPr>
              <a:t>nejčastěji pomocí krabicového grafu nebo histogramu</a:t>
            </a:r>
          </a:p>
        </p:txBody>
      </p:sp>
      <p:sp>
        <p:nvSpPr>
          <p:cNvPr id="6" name="Rectangle 3"/>
          <p:cNvSpPr txBox="1">
            <a:spLocks/>
          </p:cNvSpPr>
          <p:nvPr/>
        </p:nvSpPr>
        <p:spPr>
          <a:xfrm>
            <a:off x="5644040" y="2805173"/>
            <a:ext cx="2304256" cy="536848"/>
          </a:xfrm>
          <a:prstGeom prst="rect">
            <a:avLst/>
          </a:prstGeom>
        </p:spPr>
        <p:txBody>
          <a:bodyPr vert="horz" lIns="0" tIns="0" rIns="0" bIns="0" rtlCol="0" anchor="ctr">
            <a:noAutofit/>
          </a:bodyPr>
          <a:lst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3"/>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a:lstStyle>
          <a:p>
            <a:pPr algn="ctr"/>
            <a:r>
              <a:rPr lang="cs-CZ" altLang="cs-CZ" sz="1800" b="1" kern="0">
                <a:latin typeface="Calibri" panose="020F0502020204030204" pitchFamily="34" charset="0"/>
                <a:cs typeface="Calibri" panose="020F0502020204030204" pitchFamily="34" charset="0"/>
              </a:rPr>
              <a:t>Histogram</a:t>
            </a:r>
            <a:endParaRPr lang="cs-CZ" altLang="cs-CZ" sz="1800" kern="0" dirty="0">
              <a:latin typeface="Calibri" panose="020F0502020204030204" pitchFamily="34" charset="0"/>
              <a:cs typeface="Calibri" panose="020F0502020204030204" pitchFamily="34" charset="0"/>
            </a:endParaRPr>
          </a:p>
        </p:txBody>
      </p:sp>
      <p:sp>
        <p:nvSpPr>
          <p:cNvPr id="7" name="Rectangle 3"/>
          <p:cNvSpPr txBox="1">
            <a:spLocks/>
          </p:cNvSpPr>
          <p:nvPr/>
        </p:nvSpPr>
        <p:spPr bwMode="auto">
          <a:xfrm>
            <a:off x="531472" y="2805173"/>
            <a:ext cx="2304256" cy="53684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marL="273050" indent="-273050" algn="l" rtl="0" eaLnBrk="1" fontAlgn="base" hangingPunct="1">
              <a:spcBef>
                <a:spcPct val="20000"/>
              </a:spcBef>
              <a:spcAft>
                <a:spcPct val="0"/>
              </a:spcAft>
              <a:buClr>
                <a:schemeClr val="accent1"/>
              </a:buClr>
              <a:buSzPct val="85000"/>
              <a:buFont typeface="Wingdings 2" pitchFamily="18" charset="2"/>
              <a:buChar char=""/>
              <a:defRPr sz="2700" kern="1200">
                <a:solidFill>
                  <a:schemeClr val="tx1"/>
                </a:solidFill>
                <a:latin typeface="+mn-lt"/>
                <a:ea typeface="+mn-ea"/>
                <a:cs typeface="+mn-cs"/>
              </a:defRPr>
            </a:lvl1pPr>
            <a:lvl2pPr marL="547688" indent="-273050" algn="l" rtl="0" eaLnBrk="1" fontAlgn="base" hangingPunct="1">
              <a:spcBef>
                <a:spcPct val="20000"/>
              </a:spcBef>
              <a:spcAft>
                <a:spcPct val="0"/>
              </a:spcAft>
              <a:buClr>
                <a:schemeClr val="accent2"/>
              </a:buClr>
              <a:buSzPct val="70000"/>
              <a:buFont typeface="Wingdings" pitchFamily="2" charset="2"/>
              <a:buChar char=""/>
              <a:defRPr sz="2200" kern="1200">
                <a:solidFill>
                  <a:schemeClr val="tx2"/>
                </a:solidFill>
                <a:latin typeface="+mn-lt"/>
                <a:ea typeface="+mn-ea"/>
                <a:cs typeface="+mn-cs"/>
              </a:defRPr>
            </a:lvl2pPr>
            <a:lvl3pPr marL="822325" indent="-228600" algn="l" rtl="0" eaLnBrk="1" fontAlgn="base" hangingPunct="1">
              <a:spcBef>
                <a:spcPct val="20000"/>
              </a:spcBef>
              <a:spcAft>
                <a:spcPct val="0"/>
              </a:spcAft>
              <a:buClr>
                <a:srgbClr val="8CADAE"/>
              </a:buClr>
              <a:buSzPct val="75000"/>
              <a:buFont typeface="Wingdings 2" pitchFamily="18" charset="2"/>
              <a:buChar char=""/>
              <a:defRPr sz="2000" kern="1200">
                <a:solidFill>
                  <a:schemeClr val="tx1"/>
                </a:solidFill>
                <a:latin typeface="+mn-lt"/>
                <a:ea typeface="+mn-ea"/>
                <a:cs typeface="+mn-cs"/>
              </a:defRPr>
            </a:lvl3pPr>
            <a:lvl4pPr marL="1096963" indent="-228600" algn="l" rtl="0" eaLnBrk="1" fontAlgn="base" hangingPunct="1">
              <a:spcBef>
                <a:spcPct val="20000"/>
              </a:spcBef>
              <a:spcAft>
                <a:spcPct val="0"/>
              </a:spcAft>
              <a:buClr>
                <a:srgbClr val="8C7B70"/>
              </a:buClr>
              <a:buSzPct val="70000"/>
              <a:buFont typeface="Wingdings" pitchFamily="2" charset="2"/>
              <a:buChar char=""/>
              <a:defRPr sz="2000" kern="1200">
                <a:solidFill>
                  <a:schemeClr val="tx2"/>
                </a:solidFill>
                <a:latin typeface="+mn-lt"/>
                <a:ea typeface="+mn-ea"/>
                <a:cs typeface="+mn-cs"/>
              </a:defRPr>
            </a:lvl4pPr>
            <a:lvl5pPr marL="1371600" indent="-228600" algn="l" rtl="0" eaLnBrk="1" fontAlgn="base" hangingPunct="1">
              <a:spcBef>
                <a:spcPct val="20000"/>
              </a:spcBef>
              <a:spcAft>
                <a:spcPct val="0"/>
              </a:spcAft>
              <a:buClr>
                <a:srgbClr val="8FB08C"/>
              </a:buClr>
              <a:buChar char="•"/>
              <a:defRPr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a:lstStyle>
          <a:p>
            <a:pPr marL="0" indent="0" algn="ctr">
              <a:buNone/>
            </a:pPr>
            <a:r>
              <a:rPr lang="cs-CZ" altLang="cs-CZ" sz="1800" b="1" dirty="0">
                <a:latin typeface="Calibri" panose="020F0502020204030204" pitchFamily="34" charset="0"/>
                <a:cs typeface="Calibri" panose="020F0502020204030204" pitchFamily="34" charset="0"/>
              </a:rPr>
              <a:t>Krabicový graf</a:t>
            </a:r>
            <a:endParaRPr lang="cs-CZ" altLang="cs-CZ" sz="1800" dirty="0">
              <a:latin typeface="Calibri" panose="020F0502020204030204" pitchFamily="34" charset="0"/>
              <a:cs typeface="Calibri" panose="020F0502020204030204" pitchFamily="34" charset="0"/>
            </a:endParaRPr>
          </a:p>
        </p:txBody>
      </p:sp>
      <p:sp>
        <p:nvSpPr>
          <p:cNvPr id="8" name="Obdélník 7"/>
          <p:cNvSpPr/>
          <p:nvPr/>
        </p:nvSpPr>
        <p:spPr>
          <a:xfrm>
            <a:off x="1359564" y="2488628"/>
            <a:ext cx="5760640" cy="461665"/>
          </a:xfrm>
          <a:prstGeom prst="rect">
            <a:avLst/>
          </a:prstGeom>
        </p:spPr>
        <p:txBody>
          <a:bodyPr wrap="square">
            <a:spAutoFit/>
          </a:bodyPr>
          <a:lstStyle/>
          <a:p>
            <a:pPr algn="ctr" fontAlgn="b"/>
            <a:r>
              <a:rPr lang="pl-PL" b="1" i="1" dirty="0">
                <a:latin typeface="Calibri" panose="020F0502020204030204" pitchFamily="34" charset="0"/>
                <a:cs typeface="Calibri" panose="020F0502020204030204" pitchFamily="34" charset="0"/>
              </a:rPr>
              <a:t>Příklad: Popis výšky pacientů (cm)</a:t>
            </a:r>
            <a:endParaRPr lang="pl-PL" b="1" i="1" dirty="0">
              <a:solidFill>
                <a:srgbClr val="000000"/>
              </a:solidFill>
              <a:latin typeface="Calibri" panose="020F0502020204030204" pitchFamily="34" charset="0"/>
              <a:cs typeface="Calibri" panose="020F0502020204030204" pitchFamily="34" charset="0"/>
            </a:endParaRPr>
          </a:p>
        </p:txBody>
      </p:sp>
      <p:pic>
        <p:nvPicPr>
          <p:cNvPr id="10" name="Picture 2"/>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r="79487"/>
          <a:stretch/>
        </p:blipFill>
        <p:spPr bwMode="auto">
          <a:xfrm>
            <a:off x="252314" y="3266837"/>
            <a:ext cx="855222" cy="29807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2"/>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46995" r="35897"/>
          <a:stretch/>
        </p:blipFill>
        <p:spPr bwMode="auto">
          <a:xfrm>
            <a:off x="933618" y="3266837"/>
            <a:ext cx="713294" cy="29807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TextovéPole 11"/>
          <p:cNvSpPr txBox="1"/>
          <p:nvPr/>
        </p:nvSpPr>
        <p:spPr>
          <a:xfrm>
            <a:off x="1859438" y="3230959"/>
            <a:ext cx="2501390" cy="369332"/>
          </a:xfrm>
          <a:prstGeom prst="rect">
            <a:avLst/>
          </a:prstGeom>
          <a:noFill/>
        </p:spPr>
        <p:txBody>
          <a:bodyPr wrap="none" rtlCol="0">
            <a:spAutoFit/>
          </a:bodyPr>
          <a:lstStyle/>
          <a:p>
            <a:r>
              <a:rPr lang="cs-CZ" sz="1800" dirty="0">
                <a:latin typeface="Calibri" panose="020F0502020204030204" pitchFamily="34" charset="0"/>
                <a:cs typeface="Calibri" panose="020F0502020204030204" pitchFamily="34" charset="0"/>
              </a:rPr>
              <a:t>maximum (100% kvantil)</a:t>
            </a:r>
          </a:p>
        </p:txBody>
      </p:sp>
      <p:sp>
        <p:nvSpPr>
          <p:cNvPr id="13" name="TextovéPole 12"/>
          <p:cNvSpPr txBox="1"/>
          <p:nvPr/>
        </p:nvSpPr>
        <p:spPr>
          <a:xfrm>
            <a:off x="1859438" y="3730575"/>
            <a:ext cx="2578655" cy="369332"/>
          </a:xfrm>
          <a:prstGeom prst="rect">
            <a:avLst/>
          </a:prstGeom>
          <a:noFill/>
        </p:spPr>
        <p:txBody>
          <a:bodyPr wrap="none" rtlCol="0">
            <a:spAutoFit/>
          </a:bodyPr>
          <a:lstStyle/>
          <a:p>
            <a:r>
              <a:rPr lang="cs-CZ" sz="1800" dirty="0">
                <a:latin typeface="Calibri" panose="020F0502020204030204" pitchFamily="34" charset="0"/>
                <a:cs typeface="Calibri" panose="020F0502020204030204" pitchFamily="34" charset="0"/>
              </a:rPr>
              <a:t>horní </a:t>
            </a:r>
            <a:r>
              <a:rPr lang="cs-CZ" sz="1800" dirty="0" err="1">
                <a:latin typeface="Calibri" panose="020F0502020204030204" pitchFamily="34" charset="0"/>
                <a:cs typeface="Calibri" panose="020F0502020204030204" pitchFamily="34" charset="0"/>
              </a:rPr>
              <a:t>kvartil</a:t>
            </a:r>
            <a:r>
              <a:rPr lang="cs-CZ" sz="1800" dirty="0">
                <a:latin typeface="Calibri" panose="020F0502020204030204" pitchFamily="34" charset="0"/>
                <a:cs typeface="Calibri" panose="020F0502020204030204" pitchFamily="34" charset="0"/>
              </a:rPr>
              <a:t> (75% kvantil)</a:t>
            </a:r>
          </a:p>
        </p:txBody>
      </p:sp>
      <p:sp>
        <p:nvSpPr>
          <p:cNvPr id="14" name="TextovéPole 13"/>
          <p:cNvSpPr txBox="1"/>
          <p:nvPr/>
        </p:nvSpPr>
        <p:spPr>
          <a:xfrm>
            <a:off x="1859438" y="4009315"/>
            <a:ext cx="2155655" cy="369332"/>
          </a:xfrm>
          <a:prstGeom prst="rect">
            <a:avLst/>
          </a:prstGeom>
          <a:noFill/>
        </p:spPr>
        <p:txBody>
          <a:bodyPr wrap="none" rtlCol="0">
            <a:spAutoFit/>
          </a:bodyPr>
          <a:lstStyle/>
          <a:p>
            <a:r>
              <a:rPr lang="cs-CZ" sz="1800" dirty="0">
                <a:latin typeface="Calibri" panose="020F0502020204030204" pitchFamily="34" charset="0"/>
                <a:cs typeface="Calibri" panose="020F0502020204030204" pitchFamily="34" charset="0"/>
              </a:rPr>
              <a:t>medián (50% kvantil)</a:t>
            </a:r>
          </a:p>
        </p:txBody>
      </p:sp>
      <p:sp>
        <p:nvSpPr>
          <p:cNvPr id="15" name="TextovéPole 14"/>
          <p:cNvSpPr txBox="1"/>
          <p:nvPr/>
        </p:nvSpPr>
        <p:spPr>
          <a:xfrm>
            <a:off x="1859438" y="4340480"/>
            <a:ext cx="2551404" cy="369332"/>
          </a:xfrm>
          <a:prstGeom prst="rect">
            <a:avLst/>
          </a:prstGeom>
          <a:noFill/>
        </p:spPr>
        <p:txBody>
          <a:bodyPr wrap="none" rtlCol="0">
            <a:spAutoFit/>
          </a:bodyPr>
          <a:lstStyle/>
          <a:p>
            <a:r>
              <a:rPr lang="cs-CZ" sz="1800" dirty="0">
                <a:latin typeface="Calibri" panose="020F0502020204030204" pitchFamily="34" charset="0"/>
                <a:cs typeface="Calibri" panose="020F0502020204030204" pitchFamily="34" charset="0"/>
              </a:rPr>
              <a:t>dolní </a:t>
            </a:r>
            <a:r>
              <a:rPr lang="cs-CZ" sz="1800" dirty="0" err="1">
                <a:latin typeface="Calibri" panose="020F0502020204030204" pitchFamily="34" charset="0"/>
                <a:cs typeface="Calibri" panose="020F0502020204030204" pitchFamily="34" charset="0"/>
              </a:rPr>
              <a:t>kvartil</a:t>
            </a:r>
            <a:r>
              <a:rPr lang="cs-CZ" sz="1800" dirty="0">
                <a:latin typeface="Calibri" panose="020F0502020204030204" pitchFamily="34" charset="0"/>
                <a:cs typeface="Calibri" panose="020F0502020204030204" pitchFamily="34" charset="0"/>
              </a:rPr>
              <a:t> (25% kvantil)</a:t>
            </a:r>
          </a:p>
        </p:txBody>
      </p:sp>
      <p:sp>
        <p:nvSpPr>
          <p:cNvPr id="16" name="TextovéPole 15"/>
          <p:cNvSpPr txBox="1"/>
          <p:nvPr/>
        </p:nvSpPr>
        <p:spPr>
          <a:xfrm>
            <a:off x="1859438" y="5545033"/>
            <a:ext cx="2234201" cy="369332"/>
          </a:xfrm>
          <a:prstGeom prst="rect">
            <a:avLst/>
          </a:prstGeom>
          <a:noFill/>
        </p:spPr>
        <p:txBody>
          <a:bodyPr wrap="none" rtlCol="0">
            <a:spAutoFit/>
          </a:bodyPr>
          <a:lstStyle/>
          <a:p>
            <a:r>
              <a:rPr lang="cs-CZ" sz="1800" dirty="0">
                <a:latin typeface="Calibri" panose="020F0502020204030204" pitchFamily="34" charset="0"/>
                <a:cs typeface="Calibri" panose="020F0502020204030204" pitchFamily="34" charset="0"/>
              </a:rPr>
              <a:t>minimum (0% kvantil)</a:t>
            </a:r>
          </a:p>
        </p:txBody>
      </p:sp>
      <p:cxnSp>
        <p:nvCxnSpPr>
          <p:cNvPr id="17" name="Přímá spojnice se šipkou 16"/>
          <p:cNvCxnSpPr/>
          <p:nvPr/>
        </p:nvCxnSpPr>
        <p:spPr>
          <a:xfrm flipH="1">
            <a:off x="1459452" y="3461792"/>
            <a:ext cx="36004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Přímá spojnice se šipkou 17"/>
          <p:cNvCxnSpPr/>
          <p:nvPr/>
        </p:nvCxnSpPr>
        <p:spPr>
          <a:xfrm flipH="1">
            <a:off x="1467576" y="3946598"/>
            <a:ext cx="36004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Přímá spojnice se šipkou 18"/>
          <p:cNvCxnSpPr/>
          <p:nvPr/>
        </p:nvCxnSpPr>
        <p:spPr>
          <a:xfrm flipH="1">
            <a:off x="1323560" y="4189534"/>
            <a:ext cx="5040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 name="Přímá spojnice se šipkou 19"/>
          <p:cNvCxnSpPr/>
          <p:nvPr/>
        </p:nvCxnSpPr>
        <p:spPr>
          <a:xfrm flipH="1">
            <a:off x="1467576" y="4493787"/>
            <a:ext cx="36004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Přímá spojnice se šipkou 20"/>
          <p:cNvCxnSpPr/>
          <p:nvPr/>
        </p:nvCxnSpPr>
        <p:spPr>
          <a:xfrm flipH="1">
            <a:off x="1459452" y="5761056"/>
            <a:ext cx="36004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 name="Obdélník 21"/>
          <p:cNvSpPr/>
          <p:nvPr/>
        </p:nvSpPr>
        <p:spPr>
          <a:xfrm>
            <a:off x="1877885" y="4809220"/>
            <a:ext cx="1440160" cy="646331"/>
          </a:xfrm>
          <a:prstGeom prst="rect">
            <a:avLst/>
          </a:prstGeom>
        </p:spPr>
        <p:txBody>
          <a:bodyPr wrap="square">
            <a:spAutoFit/>
          </a:bodyPr>
          <a:lstStyle/>
          <a:p>
            <a:r>
              <a:rPr lang="cs-CZ" sz="1800" b="1" dirty="0">
                <a:solidFill>
                  <a:srgbClr val="FF0000"/>
                </a:solidFill>
                <a:latin typeface="Calibri" panose="020F0502020204030204" pitchFamily="34" charset="0"/>
                <a:cs typeface="Calibri" panose="020F0502020204030204" pitchFamily="34" charset="0"/>
              </a:rPr>
              <a:t>Jsou data symetrická?</a:t>
            </a:r>
          </a:p>
        </p:txBody>
      </p:sp>
      <p:cxnSp>
        <p:nvCxnSpPr>
          <p:cNvPr id="23" name="Přímá spojnice se šipkou 22"/>
          <p:cNvCxnSpPr/>
          <p:nvPr/>
        </p:nvCxnSpPr>
        <p:spPr>
          <a:xfrm>
            <a:off x="1323560" y="4397896"/>
            <a:ext cx="504056" cy="6872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24" name="Přímá spojnice se šipkou 23"/>
          <p:cNvCxnSpPr/>
          <p:nvPr/>
        </p:nvCxnSpPr>
        <p:spPr>
          <a:xfrm flipH="1">
            <a:off x="5148858" y="5601816"/>
            <a:ext cx="648072" cy="343644"/>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25" name="Obdélník 24"/>
          <p:cNvSpPr/>
          <p:nvPr/>
        </p:nvSpPr>
        <p:spPr>
          <a:xfrm>
            <a:off x="4284762" y="5661249"/>
            <a:ext cx="1440160" cy="646331"/>
          </a:xfrm>
          <a:prstGeom prst="rect">
            <a:avLst/>
          </a:prstGeom>
        </p:spPr>
        <p:txBody>
          <a:bodyPr wrap="square">
            <a:spAutoFit/>
          </a:bodyPr>
          <a:lstStyle/>
          <a:p>
            <a:r>
              <a:rPr lang="cs-CZ" sz="1800" b="1" dirty="0">
                <a:solidFill>
                  <a:srgbClr val="FF0000"/>
                </a:solidFill>
                <a:latin typeface="Calibri" panose="020F0502020204030204" pitchFamily="34" charset="0"/>
                <a:cs typeface="Calibri" panose="020F0502020204030204" pitchFamily="34" charset="0"/>
              </a:rPr>
              <a:t>Odlehlá hodnota?</a:t>
            </a:r>
          </a:p>
        </p:txBody>
      </p:sp>
    </p:spTree>
    <p:extLst>
      <p:ext uri="{BB962C8B-B14F-4D97-AF65-F5344CB8AC3E}">
        <p14:creationId xmlns:p14="http://schemas.microsoft.com/office/powerpoint/2010/main" val="22160038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Institut biostatistiky a analýz LF – Výuka – Biostatistika</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4" name="Nadpis 3"/>
          <p:cNvSpPr>
            <a:spLocks noGrp="1"/>
          </p:cNvSpPr>
          <p:nvPr>
            <p:ph type="title"/>
          </p:nvPr>
        </p:nvSpPr>
        <p:spPr/>
        <p:txBody>
          <a:bodyPr/>
          <a:lstStyle/>
          <a:p>
            <a:r>
              <a:rPr lang="cs-CZ" dirty="0"/>
              <a:t>Normální rozdělení</a:t>
            </a:r>
          </a:p>
        </p:txBody>
      </p:sp>
      <p:sp>
        <p:nvSpPr>
          <p:cNvPr id="5" name="Zástupný symbol pro obsah 4"/>
          <p:cNvSpPr>
            <a:spLocks noGrp="1"/>
          </p:cNvSpPr>
          <p:nvPr>
            <p:ph idx="1"/>
          </p:nvPr>
        </p:nvSpPr>
        <p:spPr/>
        <p:txBody>
          <a:bodyPr/>
          <a:lstStyle/>
          <a:p>
            <a:pPr marL="341313" indent="-341313">
              <a:lnSpc>
                <a:spcPct val="100000"/>
              </a:lnSpc>
            </a:pPr>
            <a:r>
              <a:rPr lang="cs-CZ" sz="2400" dirty="0">
                <a:latin typeface="Calibri" panose="020F0502020204030204" pitchFamily="34" charset="0"/>
                <a:cs typeface="Calibri" panose="020F0502020204030204" pitchFamily="34" charset="0"/>
              </a:rPr>
              <a:t>Nejklasičtějším modelovým rozdělením, od něhož je odvozena celá řada statistických analýz je tzv. </a:t>
            </a:r>
            <a:r>
              <a:rPr lang="cs-CZ" sz="2400" b="1" dirty="0">
                <a:latin typeface="Calibri" panose="020F0502020204030204" pitchFamily="34" charset="0"/>
                <a:cs typeface="Calibri" panose="020F0502020204030204" pitchFamily="34" charset="0"/>
              </a:rPr>
              <a:t>normální rozdělení</a:t>
            </a:r>
            <a:r>
              <a:rPr lang="cs-CZ" sz="2400" dirty="0">
                <a:latin typeface="Calibri" panose="020F0502020204030204" pitchFamily="34" charset="0"/>
                <a:cs typeface="Calibri" panose="020F0502020204030204" pitchFamily="34" charset="0"/>
              </a:rPr>
              <a:t>, známé též jako </a:t>
            </a:r>
            <a:r>
              <a:rPr lang="cs-CZ" sz="2400" b="1" dirty="0">
                <a:latin typeface="Calibri" panose="020F0502020204030204" pitchFamily="34" charset="0"/>
                <a:cs typeface="Calibri" panose="020F0502020204030204" pitchFamily="34" charset="0"/>
              </a:rPr>
              <a:t>Gaussova křivka</a:t>
            </a:r>
            <a:r>
              <a:rPr lang="cs-CZ" sz="2400" dirty="0">
                <a:latin typeface="Calibri" panose="020F0502020204030204" pitchFamily="34" charset="0"/>
                <a:cs typeface="Calibri" panose="020F0502020204030204" pitchFamily="34" charset="0"/>
              </a:rPr>
              <a:t>.</a:t>
            </a:r>
          </a:p>
          <a:p>
            <a:pPr marL="341313" indent="-341313">
              <a:lnSpc>
                <a:spcPct val="100000"/>
              </a:lnSpc>
            </a:pPr>
            <a:r>
              <a:rPr lang="cs-CZ" altLang="cs-CZ" sz="2400" dirty="0">
                <a:latin typeface="Calibri" panose="020F0502020204030204" pitchFamily="34" charset="0"/>
                <a:cs typeface="Calibri" panose="020F0502020204030204" pitchFamily="34" charset="0"/>
              </a:rPr>
              <a:t>Popisuje rozdělení pravděpodobnosti spojité náhodné veličiny, např. výška v populaci, chyba měření ...</a:t>
            </a:r>
          </a:p>
          <a:p>
            <a:pPr marL="341313" indent="-341313">
              <a:lnSpc>
                <a:spcPct val="100000"/>
              </a:lnSpc>
            </a:pPr>
            <a:r>
              <a:rPr lang="cs-CZ" altLang="cs-CZ" sz="2400" dirty="0">
                <a:latin typeface="Calibri" panose="020F0502020204030204" pitchFamily="34" charset="0"/>
                <a:cs typeface="Calibri" panose="020F0502020204030204" pitchFamily="34" charset="0"/>
              </a:rPr>
              <a:t>Je kompletně popsáno dvěma parametry:</a:t>
            </a:r>
          </a:p>
          <a:p>
            <a:pPr marL="355600" indent="0">
              <a:lnSpc>
                <a:spcPct val="100000"/>
              </a:lnSpc>
              <a:buNone/>
            </a:pPr>
            <a:r>
              <a:rPr lang="el-GR" sz="2400" b="1" dirty="0">
                <a:latin typeface="Calibri" panose="020F0502020204030204" pitchFamily="34" charset="0"/>
                <a:cs typeface="Calibri" panose="020F0502020204030204" pitchFamily="34" charset="0"/>
              </a:rPr>
              <a:t>μ</a:t>
            </a:r>
            <a:r>
              <a:rPr lang="cs-CZ" sz="2400" b="1" dirty="0">
                <a:latin typeface="Calibri" panose="020F0502020204030204" pitchFamily="34" charset="0"/>
                <a:cs typeface="Calibri" panose="020F0502020204030204" pitchFamily="34" charset="0"/>
              </a:rPr>
              <a:t> – střední hodnota</a:t>
            </a:r>
          </a:p>
          <a:p>
            <a:pPr marL="355600" indent="0">
              <a:lnSpc>
                <a:spcPct val="100000"/>
              </a:lnSpc>
              <a:buNone/>
            </a:pPr>
            <a:r>
              <a:rPr lang="el-GR" sz="2400" b="1" dirty="0">
                <a:latin typeface="Calibri" panose="020F0502020204030204" pitchFamily="34" charset="0"/>
                <a:cs typeface="Calibri" panose="020F0502020204030204" pitchFamily="34" charset="0"/>
              </a:rPr>
              <a:t>σ</a:t>
            </a:r>
            <a:r>
              <a:rPr lang="cs-CZ" sz="2400" b="1" baseline="30000" dirty="0">
                <a:latin typeface="Calibri" panose="020F0502020204030204" pitchFamily="34" charset="0"/>
                <a:cs typeface="Calibri" panose="020F0502020204030204" pitchFamily="34" charset="0"/>
              </a:rPr>
              <a:t>2 </a:t>
            </a:r>
            <a:r>
              <a:rPr lang="cs-CZ" sz="2400" b="1" dirty="0">
                <a:latin typeface="Calibri" panose="020F0502020204030204" pitchFamily="34" charset="0"/>
                <a:cs typeface="Calibri" panose="020F0502020204030204" pitchFamily="34" charset="0"/>
              </a:rPr>
              <a:t>– rozptyl</a:t>
            </a:r>
          </a:p>
          <a:p>
            <a:pPr marL="355600" indent="0">
              <a:lnSpc>
                <a:spcPct val="100000"/>
              </a:lnSpc>
              <a:buNone/>
            </a:pPr>
            <a:r>
              <a:rPr lang="cs-CZ" sz="2400" dirty="0">
                <a:latin typeface="Calibri" panose="020F0502020204030204" pitchFamily="34" charset="0"/>
                <a:cs typeface="Calibri" panose="020F0502020204030204" pitchFamily="34" charset="0"/>
              </a:rPr>
              <a:t>Označení: </a:t>
            </a:r>
            <a:r>
              <a:rPr lang="cs-CZ" sz="2400" b="1" dirty="0">
                <a:latin typeface="Calibri" panose="020F0502020204030204" pitchFamily="34" charset="0"/>
                <a:cs typeface="Calibri" panose="020F0502020204030204" pitchFamily="34" charset="0"/>
              </a:rPr>
              <a:t>N(</a:t>
            </a:r>
            <a:r>
              <a:rPr lang="el-GR" sz="2400" b="1" dirty="0">
                <a:latin typeface="Calibri" panose="020F0502020204030204" pitchFamily="34" charset="0"/>
                <a:cs typeface="Calibri" panose="020F0502020204030204" pitchFamily="34" charset="0"/>
              </a:rPr>
              <a:t>μ</a:t>
            </a:r>
            <a:r>
              <a:rPr lang="cs-CZ" sz="2400" b="1" dirty="0">
                <a:latin typeface="Calibri" panose="020F0502020204030204" pitchFamily="34" charset="0"/>
                <a:cs typeface="Calibri" panose="020F0502020204030204" pitchFamily="34" charset="0"/>
              </a:rPr>
              <a:t>, </a:t>
            </a:r>
            <a:r>
              <a:rPr lang="el-GR" sz="2400" b="1" dirty="0">
                <a:latin typeface="Calibri" panose="020F0502020204030204" pitchFamily="34" charset="0"/>
                <a:cs typeface="Calibri" panose="020F0502020204030204" pitchFamily="34" charset="0"/>
              </a:rPr>
              <a:t>σ</a:t>
            </a:r>
            <a:r>
              <a:rPr lang="cs-CZ" sz="2400" b="1" baseline="30000" dirty="0">
                <a:latin typeface="Calibri" panose="020F0502020204030204" pitchFamily="34" charset="0"/>
                <a:cs typeface="Calibri" panose="020F0502020204030204" pitchFamily="34" charset="0"/>
              </a:rPr>
              <a:t>2</a:t>
            </a:r>
            <a:r>
              <a:rPr lang="cs-CZ" sz="2400" b="1" dirty="0">
                <a:latin typeface="Calibri" panose="020F0502020204030204" pitchFamily="34" charset="0"/>
                <a:cs typeface="Calibri" panose="020F0502020204030204" pitchFamily="34" charset="0"/>
              </a:rPr>
              <a:t>)</a:t>
            </a:r>
          </a:p>
        </p:txBody>
      </p:sp>
      <p:pic>
        <p:nvPicPr>
          <p:cNvPr id="6" name="Picture 6" descr="Soubor:Normal Distribution PDF.svg"/>
          <p:cNvPicPr>
            <a:picLocks noChangeAspect="1" noChangeArrowheads="1"/>
          </p:cNvPicPr>
          <p:nvPr/>
        </p:nvPicPr>
        <p:blipFill>
          <a:blip r:embed="rId2" cstate="print"/>
          <a:srcRect/>
          <a:stretch>
            <a:fillRect/>
          </a:stretch>
        </p:blipFill>
        <p:spPr bwMode="auto">
          <a:xfrm>
            <a:off x="5467719" y="3916590"/>
            <a:ext cx="3138676" cy="2005265"/>
          </a:xfrm>
          <a:prstGeom prst="rect">
            <a:avLst/>
          </a:prstGeom>
          <a:noFill/>
        </p:spPr>
      </p:pic>
      <p:sp>
        <p:nvSpPr>
          <p:cNvPr id="8" name="TextovéPole 7"/>
          <p:cNvSpPr txBox="1"/>
          <p:nvPr/>
        </p:nvSpPr>
        <p:spPr>
          <a:xfrm>
            <a:off x="1186316" y="5217292"/>
            <a:ext cx="4521465" cy="830997"/>
          </a:xfrm>
          <a:prstGeom prst="rect">
            <a:avLst/>
          </a:prstGeom>
          <a:noFill/>
        </p:spPr>
        <p:txBody>
          <a:bodyPr wrap="square" rtlCol="0">
            <a:spAutoFit/>
          </a:bodyPr>
          <a:lstStyle/>
          <a:p>
            <a:pPr>
              <a:lnSpc>
                <a:spcPct val="100000"/>
              </a:lnSpc>
              <a:buNone/>
            </a:pPr>
            <a:r>
              <a:rPr lang="cs-CZ" altLang="cs-CZ" b="1" dirty="0">
                <a:solidFill>
                  <a:srgbClr val="FF0000"/>
                </a:solidFill>
                <a:latin typeface="Calibri" panose="020F0502020204030204" pitchFamily="34" charset="0"/>
                <a:cs typeface="Calibri" panose="020F0502020204030204" pitchFamily="34" charset="0"/>
              </a:rPr>
              <a:t>NORMALITA</a:t>
            </a:r>
            <a:r>
              <a:rPr lang="cs-CZ" altLang="cs-CZ" dirty="0">
                <a:solidFill>
                  <a:srgbClr val="FF0000"/>
                </a:solidFill>
                <a:latin typeface="Calibri" panose="020F0502020204030204" pitchFamily="34" charset="0"/>
                <a:cs typeface="Calibri" panose="020F0502020204030204" pitchFamily="34" charset="0"/>
              </a:rPr>
              <a:t> je klíčovým </a:t>
            </a:r>
            <a:r>
              <a:rPr lang="cs-CZ" altLang="cs-CZ" dirty="0" err="1">
                <a:solidFill>
                  <a:srgbClr val="FF0000"/>
                </a:solidFill>
                <a:latin typeface="Calibri" panose="020F0502020204030204" pitchFamily="34" charset="0"/>
                <a:cs typeface="Calibri" panose="020F0502020204030204" pitchFamily="34" charset="0"/>
              </a:rPr>
              <a:t>předpo</a:t>
            </a:r>
            <a:r>
              <a:rPr lang="cs-CZ" altLang="cs-CZ" dirty="0">
                <a:solidFill>
                  <a:srgbClr val="FF0000"/>
                </a:solidFill>
                <a:latin typeface="Calibri" panose="020F0502020204030204" pitchFamily="34" charset="0"/>
                <a:cs typeface="Calibri" panose="020F0502020204030204" pitchFamily="34" charset="0"/>
              </a:rPr>
              <a:t>-kladem řady statistických metod</a:t>
            </a:r>
            <a:endParaRPr lang="cs-CZ" altLang="cs-CZ" i="1" dirty="0">
              <a:solidFill>
                <a:srgbClr val="FF0000"/>
              </a:solidFill>
              <a:latin typeface="Calibri" panose="020F0502020204030204" pitchFamily="34" charset="0"/>
              <a:cs typeface="Calibri" panose="020F0502020204030204" pitchFamily="34" charset="0"/>
            </a:endParaRPr>
          </a:p>
        </p:txBody>
      </p:sp>
      <p:pic>
        <p:nvPicPr>
          <p:cNvPr id="9" name="Picture 6" descr="http://files.mscck-trmice.webnode.cz/200000297-22250231ed/vyk%C5%99i%C4%8Dn%C3%ADk.png"/>
          <p:cNvPicPr>
            <a:picLocks noChangeAspect="1" noChangeArrowheads="1"/>
          </p:cNvPicPr>
          <p:nvPr/>
        </p:nvPicPr>
        <p:blipFill>
          <a:blip r:embed="rId3" cstate="print"/>
          <a:srcRect/>
          <a:stretch>
            <a:fillRect/>
          </a:stretch>
        </p:blipFill>
        <p:spPr bwMode="auto">
          <a:xfrm>
            <a:off x="404012" y="5327466"/>
            <a:ext cx="714929" cy="594389"/>
          </a:xfrm>
          <a:prstGeom prst="rect">
            <a:avLst/>
          </a:prstGeom>
          <a:noFill/>
        </p:spPr>
      </p:pic>
    </p:spTree>
    <p:extLst>
      <p:ext uri="{BB962C8B-B14F-4D97-AF65-F5344CB8AC3E}">
        <p14:creationId xmlns:p14="http://schemas.microsoft.com/office/powerpoint/2010/main" val="8915503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Institut biostatistiky a analýz LF – Výuka – Biostatistika</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Nadpis 3"/>
          <p:cNvSpPr>
            <a:spLocks noGrp="1"/>
          </p:cNvSpPr>
          <p:nvPr>
            <p:ph type="title"/>
          </p:nvPr>
        </p:nvSpPr>
        <p:spPr/>
        <p:txBody>
          <a:bodyPr/>
          <a:lstStyle/>
          <a:p>
            <a:r>
              <a:rPr lang="cs-CZ" dirty="0"/>
              <a:t>Vizuální ověření normality</a:t>
            </a:r>
          </a:p>
        </p:txBody>
      </p:sp>
      <p:sp>
        <p:nvSpPr>
          <p:cNvPr id="5" name="Zástupný symbol pro obsah 4"/>
          <p:cNvSpPr>
            <a:spLocks noGrp="1"/>
          </p:cNvSpPr>
          <p:nvPr>
            <p:ph idx="1"/>
          </p:nvPr>
        </p:nvSpPr>
        <p:spPr/>
        <p:txBody>
          <a:bodyPr/>
          <a:lstStyle/>
          <a:p>
            <a:pPr marL="341313" indent="-341313">
              <a:lnSpc>
                <a:spcPct val="100000"/>
              </a:lnSpc>
            </a:pPr>
            <a:r>
              <a:rPr lang="cs-CZ" altLang="cs-CZ" sz="2400" dirty="0">
                <a:latin typeface="Calibri" panose="020F0502020204030204" pitchFamily="34" charset="0"/>
                <a:cs typeface="Calibri" panose="020F0502020204030204" pitchFamily="34" charset="0"/>
              </a:rPr>
              <a:t>Pro hodnocení tvaru rozložení lze využít</a:t>
            </a:r>
          </a:p>
          <a:p>
            <a:pPr marL="0" indent="0">
              <a:lnSpc>
                <a:spcPct val="100000"/>
              </a:lnSpc>
              <a:buNone/>
            </a:pPr>
            <a:r>
              <a:rPr lang="cs-CZ" altLang="cs-CZ" sz="2400" b="1" dirty="0">
                <a:latin typeface="Calibri" panose="020F0502020204030204" pitchFamily="34" charset="0"/>
                <a:cs typeface="Calibri" panose="020F0502020204030204" pitchFamily="34" charset="0"/>
              </a:rPr>
              <a:t>	histogram  </a:t>
            </a:r>
            <a:r>
              <a:rPr lang="cs-CZ" altLang="cs-CZ" sz="2400" dirty="0">
                <a:latin typeface="Calibri" panose="020F0502020204030204" pitchFamily="34" charset="0"/>
                <a:cs typeface="Calibri" panose="020F0502020204030204" pitchFamily="34" charset="0"/>
              </a:rPr>
              <a:t>      nebo </a:t>
            </a:r>
            <a:r>
              <a:rPr lang="cs-CZ" altLang="cs-CZ" sz="2400" b="1" dirty="0">
                <a:latin typeface="Calibri" panose="020F0502020204030204" pitchFamily="34" charset="0"/>
                <a:cs typeface="Calibri" panose="020F0502020204030204" pitchFamily="34" charset="0"/>
              </a:rPr>
              <a:t>normálně-</a:t>
            </a:r>
            <a:r>
              <a:rPr lang="cs-CZ" altLang="cs-CZ" sz="2400" b="1" dirty="0" err="1">
                <a:latin typeface="Calibri" panose="020F0502020204030204" pitchFamily="34" charset="0"/>
                <a:cs typeface="Calibri" panose="020F0502020204030204" pitchFamily="34" charset="0"/>
              </a:rPr>
              <a:t>pravděpodobnostný</a:t>
            </a:r>
            <a:r>
              <a:rPr lang="cs-CZ" altLang="cs-CZ" sz="2400" b="1" dirty="0">
                <a:latin typeface="Calibri" panose="020F0502020204030204" pitchFamily="34" charset="0"/>
                <a:cs typeface="Calibri" panose="020F0502020204030204" pitchFamily="34" charset="0"/>
              </a:rPr>
              <a:t> graf</a:t>
            </a:r>
          </a:p>
          <a:p>
            <a:pPr marL="0" indent="0">
              <a:lnSpc>
                <a:spcPct val="100000"/>
              </a:lnSpc>
              <a:buNone/>
            </a:pPr>
            <a:endParaRPr lang="cs-CZ" altLang="cs-CZ" sz="2400" dirty="0">
              <a:latin typeface="Calibri" panose="020F0502020204030204" pitchFamily="34" charset="0"/>
              <a:cs typeface="Calibri" panose="020F0502020204030204" pitchFamily="34" charset="0"/>
            </a:endParaRPr>
          </a:p>
        </p:txBody>
      </p:sp>
      <p:pic>
        <p:nvPicPr>
          <p:cNvPr id="8" name="Picture 2"/>
          <p:cNvPicPr>
            <a:picLocks noChangeAspect="1" noChangeArrowheads="1"/>
          </p:cNvPicPr>
          <p:nvPr/>
        </p:nvPicPr>
        <p:blipFill>
          <a:blip r:embed="rId2" cstate="print"/>
          <a:srcRect/>
          <a:stretch>
            <a:fillRect/>
          </a:stretch>
        </p:blipFill>
        <p:spPr bwMode="auto">
          <a:xfrm>
            <a:off x="5173670" y="2647383"/>
            <a:ext cx="3009721" cy="2229234"/>
          </a:xfrm>
          <a:prstGeom prst="rect">
            <a:avLst/>
          </a:prstGeom>
          <a:noFill/>
          <a:ln w="9525">
            <a:noFill/>
            <a:miter lim="800000"/>
            <a:headEnd/>
            <a:tailEnd/>
          </a:ln>
        </p:spPr>
      </p:pic>
      <p:sp>
        <p:nvSpPr>
          <p:cNvPr id="17" name="TextovéPole 16"/>
          <p:cNvSpPr txBox="1"/>
          <p:nvPr/>
        </p:nvSpPr>
        <p:spPr>
          <a:xfrm>
            <a:off x="4747060" y="4917414"/>
            <a:ext cx="3862939" cy="1015663"/>
          </a:xfrm>
          <a:prstGeom prst="rect">
            <a:avLst/>
          </a:prstGeom>
          <a:noFill/>
        </p:spPr>
        <p:txBody>
          <a:bodyPr wrap="square" rtlCol="0">
            <a:spAutoFit/>
          </a:bodyPr>
          <a:lstStyle/>
          <a:p>
            <a:pPr algn="ctr"/>
            <a:r>
              <a:rPr lang="cs-CZ" sz="2000" b="1" dirty="0">
                <a:solidFill>
                  <a:srgbClr val="FF0000"/>
                </a:solidFill>
                <a:latin typeface="Calibri" panose="020F0502020204030204" pitchFamily="34" charset="0"/>
                <a:cs typeface="Calibri" panose="020F0502020204030204" pitchFamily="34" charset="0"/>
              </a:rPr>
              <a:t>Pocházejí-li data z normálního rozložení, pak body budou ležet okolo přímky</a:t>
            </a:r>
            <a:endParaRPr lang="cs-CZ" sz="2000" dirty="0">
              <a:latin typeface="Calibri" panose="020F0502020204030204" pitchFamily="34" charset="0"/>
              <a:cs typeface="Calibri" panose="020F0502020204030204" pitchFamily="34" charset="0"/>
            </a:endParaRPr>
          </a:p>
        </p:txBody>
      </p:sp>
      <p:graphicFrame>
        <p:nvGraphicFramePr>
          <p:cNvPr id="6" name="Object 5">
            <a:extLst>
              <a:ext uri="{FF2B5EF4-FFF2-40B4-BE49-F238E27FC236}">
                <a16:creationId xmlns:a16="http://schemas.microsoft.com/office/drawing/2014/main" id="{8833B557-39EE-DC1E-58C9-4AE7D6EA37A9}"/>
              </a:ext>
            </a:extLst>
          </p:cNvPr>
          <p:cNvGraphicFramePr>
            <a:graphicFrameLocks noChangeAspect="1"/>
          </p:cNvGraphicFramePr>
          <p:nvPr>
            <p:extLst>
              <p:ext uri="{D42A27DB-BD31-4B8C-83A1-F6EECF244321}">
                <p14:modId xmlns:p14="http://schemas.microsoft.com/office/powerpoint/2010/main" val="608650452"/>
              </p:ext>
            </p:extLst>
          </p:nvPr>
        </p:nvGraphicFramePr>
        <p:xfrm>
          <a:off x="800279" y="2647383"/>
          <a:ext cx="3179953" cy="2540597"/>
        </p:xfrm>
        <a:graphic>
          <a:graphicData uri="http://schemas.openxmlformats.org/presentationml/2006/ole">
            <mc:AlternateContent xmlns:mc="http://schemas.openxmlformats.org/markup-compatibility/2006">
              <mc:Choice xmlns:v="urn:schemas-microsoft-com:vml" Requires="v">
                <p:oleObj name="Unknown" r:id="rId3" imgW="3599815" imgH="2879725" progId="STATISTICA.Graph">
                  <p:embed/>
                </p:oleObj>
              </mc:Choice>
              <mc:Fallback>
                <p:oleObj name="Unknown" r:id="rId3" imgW="3599815" imgH="2879725" progId="STATISTICA.Graph">
                  <p:embed/>
                  <p:pic>
                    <p:nvPicPr>
                      <p:cNvPr id="6"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0279" y="2647383"/>
                        <a:ext cx="3179953" cy="2540597"/>
                      </a:xfrm>
                      <a:prstGeom prst="rect">
                        <a:avLst/>
                      </a:prstGeom>
                      <a:noFill/>
                    </p:spPr>
                  </p:pic>
                </p:oleObj>
              </mc:Fallback>
            </mc:AlternateContent>
          </a:graphicData>
        </a:graphic>
      </p:graphicFrame>
      <p:sp>
        <p:nvSpPr>
          <p:cNvPr id="9" name="TextovéPole 8">
            <a:extLst>
              <a:ext uri="{FF2B5EF4-FFF2-40B4-BE49-F238E27FC236}">
                <a16:creationId xmlns:a16="http://schemas.microsoft.com/office/drawing/2014/main" id="{65A174D1-045E-F1C1-0DFC-300CB27BFFB9}"/>
              </a:ext>
            </a:extLst>
          </p:cNvPr>
          <p:cNvSpPr txBox="1"/>
          <p:nvPr/>
        </p:nvSpPr>
        <p:spPr>
          <a:xfrm>
            <a:off x="458785" y="5122337"/>
            <a:ext cx="3862939" cy="1015663"/>
          </a:xfrm>
          <a:prstGeom prst="rect">
            <a:avLst/>
          </a:prstGeom>
          <a:noFill/>
        </p:spPr>
        <p:txBody>
          <a:bodyPr wrap="square" rtlCol="0">
            <a:spAutoFit/>
          </a:bodyPr>
          <a:lstStyle/>
          <a:p>
            <a:pPr algn="ctr"/>
            <a:r>
              <a:rPr lang="cs-CZ" sz="2000" b="1" dirty="0">
                <a:solidFill>
                  <a:srgbClr val="FF0000"/>
                </a:solidFill>
                <a:latin typeface="Calibri" panose="020F0502020204030204" pitchFamily="34" charset="0"/>
                <a:cs typeface="Calibri" panose="020F0502020204030204" pitchFamily="34" charset="0"/>
              </a:rPr>
              <a:t>Pocházejí-li data z normálního rozložení, pak bude proložená křivka souhlasit s histogramem</a:t>
            </a:r>
            <a:endParaRPr lang="cs-CZ"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854929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Institut biostatistiky a analýz LF – Výuka – Biostatistika</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Nadpis 3"/>
          <p:cNvSpPr>
            <a:spLocks noGrp="1"/>
          </p:cNvSpPr>
          <p:nvPr>
            <p:ph type="title"/>
          </p:nvPr>
        </p:nvSpPr>
        <p:spPr/>
        <p:txBody>
          <a:bodyPr/>
          <a:lstStyle/>
          <a:p>
            <a:r>
              <a:rPr lang="cs-CZ" dirty="0" err="1"/>
              <a:t>Shapirův-Wilkův</a:t>
            </a:r>
            <a:r>
              <a:rPr lang="cs-CZ" dirty="0"/>
              <a:t> test normality</a:t>
            </a:r>
          </a:p>
        </p:txBody>
      </p:sp>
      <p:sp>
        <p:nvSpPr>
          <p:cNvPr id="5" name="Zástupný symbol pro obsah 4"/>
          <p:cNvSpPr>
            <a:spLocks noGrp="1"/>
          </p:cNvSpPr>
          <p:nvPr>
            <p:ph idx="1"/>
          </p:nvPr>
        </p:nvSpPr>
        <p:spPr/>
        <p:txBody>
          <a:bodyPr/>
          <a:lstStyle/>
          <a:p>
            <a:pPr>
              <a:lnSpc>
                <a:spcPct val="100000"/>
              </a:lnSpc>
            </a:pPr>
            <a:r>
              <a:rPr lang="cs-CZ" sz="2000" dirty="0">
                <a:latin typeface="Calibri" panose="020F0502020204030204" pitchFamily="34" charset="0"/>
                <a:cs typeface="Calibri" panose="020F0502020204030204" pitchFamily="34" charset="0"/>
              </a:rPr>
              <a:t>Testy normality testují</a:t>
            </a:r>
          </a:p>
          <a:p>
            <a:pPr marL="269875" indent="0">
              <a:lnSpc>
                <a:spcPct val="100000"/>
              </a:lnSpc>
              <a:buNone/>
            </a:pPr>
            <a:r>
              <a:rPr lang="cs-CZ" sz="2000" dirty="0">
                <a:latin typeface="Calibri" panose="020F0502020204030204" pitchFamily="34" charset="0"/>
                <a:cs typeface="Calibri" panose="020F0502020204030204" pitchFamily="34" charset="0"/>
              </a:rPr>
              <a:t>H</a:t>
            </a:r>
            <a:r>
              <a:rPr lang="cs-CZ" sz="2000" baseline="-25000" dirty="0">
                <a:latin typeface="Calibri" panose="020F0502020204030204" pitchFamily="34" charset="0"/>
                <a:cs typeface="Calibri" panose="020F0502020204030204" pitchFamily="34" charset="0"/>
              </a:rPr>
              <a:t>0</a:t>
            </a:r>
            <a:r>
              <a:rPr lang="cs-CZ" sz="2000" dirty="0">
                <a:latin typeface="Calibri" panose="020F0502020204030204" pitchFamily="34" charset="0"/>
                <a:cs typeface="Calibri" panose="020F0502020204030204" pitchFamily="34" charset="0"/>
              </a:rPr>
              <a:t>: není rozdíl mezi zpracovávaným rozložením a normálním rozložením. </a:t>
            </a:r>
          </a:p>
          <a:p>
            <a:pPr marL="0" indent="0" defTabSz="355600">
              <a:lnSpc>
                <a:spcPct val="110000"/>
              </a:lnSpc>
              <a:buNone/>
            </a:pPr>
            <a:endParaRPr lang="cs-CZ" altLang="cs-CZ" sz="2400" i="1" dirty="0">
              <a:solidFill>
                <a:srgbClr val="FF0000"/>
              </a:solidFill>
              <a:latin typeface="Calibri" panose="020F0502020204030204" pitchFamily="34" charset="0"/>
              <a:cs typeface="Calibri" panose="020F0502020204030204" pitchFamily="34" charset="0"/>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115641908"/>
              </p:ext>
            </p:extLst>
          </p:nvPr>
        </p:nvGraphicFramePr>
        <p:xfrm>
          <a:off x="499587" y="2782730"/>
          <a:ext cx="3600450" cy="2876550"/>
        </p:xfrm>
        <a:graphic>
          <a:graphicData uri="http://schemas.openxmlformats.org/presentationml/2006/ole">
            <mc:AlternateContent xmlns:mc="http://schemas.openxmlformats.org/markup-compatibility/2006">
              <mc:Choice xmlns:v="urn:schemas-microsoft-com:vml" Requires="v">
                <p:oleObj name="Unknown" r:id="rId2" imgW="3599815" imgH="2879725" progId="STATISTICA.Graph">
                  <p:embed/>
                </p:oleObj>
              </mc:Choice>
              <mc:Fallback>
                <p:oleObj name="Unknown" r:id="rId2" imgW="3599815" imgH="2879725" progId="STATISTICA.Graph">
                  <p:embed/>
                  <p:pic>
                    <p:nvPicPr>
                      <p:cNvPr id="6" name="Object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9587" y="2782730"/>
                        <a:ext cx="3600450" cy="28765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TextovéPole 6"/>
          <p:cNvSpPr txBox="1"/>
          <p:nvPr/>
        </p:nvSpPr>
        <p:spPr>
          <a:xfrm>
            <a:off x="4170606" y="2690775"/>
            <a:ext cx="4651101" cy="2862322"/>
          </a:xfrm>
          <a:prstGeom prst="rect">
            <a:avLst/>
          </a:prstGeom>
          <a:noFill/>
        </p:spPr>
        <p:txBody>
          <a:bodyPr wrap="square" rtlCol="0">
            <a:spAutoFit/>
          </a:bodyPr>
          <a:lstStyle/>
          <a:p>
            <a:pPr>
              <a:spcBef>
                <a:spcPts val="0"/>
              </a:spcBef>
            </a:pPr>
            <a:r>
              <a:rPr lang="cs-CZ" sz="1800" b="1" dirty="0" err="1">
                <a:latin typeface="Calibri" pitchFamily="34" charset="0"/>
                <a:sym typeface="Symbol" pitchFamily="18" charset="2"/>
              </a:rPr>
              <a:t>Shapirův-Wilkův</a:t>
            </a:r>
            <a:r>
              <a:rPr lang="cs-CZ" sz="1800" b="1" dirty="0">
                <a:latin typeface="Calibri" pitchFamily="34" charset="0"/>
                <a:sym typeface="Symbol" pitchFamily="18" charset="2"/>
              </a:rPr>
              <a:t> test</a:t>
            </a:r>
          </a:p>
          <a:p>
            <a:pPr>
              <a:spcBef>
                <a:spcPts val="0"/>
              </a:spcBef>
            </a:pPr>
            <a:r>
              <a:rPr lang="cs-CZ" sz="1800" dirty="0">
                <a:latin typeface="Calibri" pitchFamily="34" charset="0"/>
                <a:sym typeface="Symbol" pitchFamily="18" charset="2"/>
              </a:rPr>
              <a:t>Jde o </a:t>
            </a:r>
            <a:r>
              <a:rPr lang="cs-CZ" sz="1800" dirty="0" err="1">
                <a:latin typeface="Calibri" pitchFamily="34" charset="0"/>
                <a:sym typeface="Symbol" pitchFamily="18" charset="2"/>
              </a:rPr>
              <a:t>neparametrický</a:t>
            </a:r>
            <a:r>
              <a:rPr lang="cs-CZ" sz="1800" dirty="0">
                <a:latin typeface="Calibri" pitchFamily="34" charset="0"/>
                <a:sym typeface="Symbol" pitchFamily="18" charset="2"/>
              </a:rPr>
              <a:t> test použitelný i při velmi malých n (10) s dobrou sílou testu. Je zaměřen na testování symetrie.</a:t>
            </a:r>
          </a:p>
          <a:p>
            <a:pPr>
              <a:spcBef>
                <a:spcPts val="0"/>
              </a:spcBef>
            </a:pPr>
            <a:endParaRPr lang="cs-CZ" sz="1800" dirty="0">
              <a:latin typeface="Calibri" pitchFamily="34" charset="0"/>
              <a:cs typeface="Calibri" panose="020F0502020204030204" pitchFamily="34" charset="0"/>
              <a:sym typeface="Symbol" pitchFamily="18" charset="2"/>
            </a:endParaRPr>
          </a:p>
          <a:p>
            <a:pPr>
              <a:spcBef>
                <a:spcPts val="0"/>
              </a:spcBef>
            </a:pPr>
            <a:endParaRPr lang="cs-CZ" sz="1800" dirty="0">
              <a:latin typeface="Calibri" panose="020F0502020204030204" pitchFamily="34" charset="0"/>
              <a:cs typeface="Calibri" panose="020F0502020204030204" pitchFamily="34" charset="0"/>
            </a:endParaRPr>
          </a:p>
          <a:p>
            <a:pPr>
              <a:lnSpc>
                <a:spcPct val="100000"/>
              </a:lnSpc>
              <a:buNone/>
            </a:pPr>
            <a:r>
              <a:rPr lang="cs-CZ" sz="1800" dirty="0">
                <a:latin typeface="Calibri" panose="020F0502020204030204" pitchFamily="34" charset="0"/>
                <a:cs typeface="Calibri" panose="020F0502020204030204" pitchFamily="34" charset="0"/>
              </a:rPr>
              <a:t>Vždy je ovšem dobré prohlédnout si i histogram, protože některé odchylky od normality, např. </a:t>
            </a:r>
            <a:r>
              <a:rPr lang="cs-CZ" sz="1800" dirty="0" err="1">
                <a:latin typeface="Calibri" panose="020F0502020204030204" pitchFamily="34" charset="0"/>
                <a:cs typeface="Calibri" panose="020F0502020204030204" pitchFamily="34" charset="0"/>
              </a:rPr>
              <a:t>bimodalitu</a:t>
            </a:r>
            <a:r>
              <a:rPr lang="cs-CZ" sz="1800" dirty="0">
                <a:latin typeface="Calibri" panose="020F0502020204030204" pitchFamily="34" charset="0"/>
                <a:cs typeface="Calibri" panose="020F0502020204030204" pitchFamily="34" charset="0"/>
              </a:rPr>
              <a:t> některé testy neodhalí.</a:t>
            </a:r>
          </a:p>
        </p:txBody>
      </p:sp>
    </p:spTree>
    <p:extLst>
      <p:ext uri="{BB962C8B-B14F-4D97-AF65-F5344CB8AC3E}">
        <p14:creationId xmlns:p14="http://schemas.microsoft.com/office/powerpoint/2010/main" val="17192778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Institut biostatistiky a analýz LF – Výuka – Biostatistika</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4" name="Nadpis 3"/>
          <p:cNvSpPr>
            <a:spLocks noGrp="1"/>
          </p:cNvSpPr>
          <p:nvPr>
            <p:ph type="title"/>
          </p:nvPr>
        </p:nvSpPr>
        <p:spPr/>
        <p:txBody>
          <a:bodyPr/>
          <a:lstStyle/>
          <a:p>
            <a:r>
              <a:rPr lang="cs-CZ" dirty="0"/>
              <a:t>Statistické testování – princip</a:t>
            </a:r>
          </a:p>
        </p:txBody>
      </p:sp>
      <p:sp>
        <p:nvSpPr>
          <p:cNvPr id="5" name="Zástupný symbol pro obsah 4"/>
          <p:cNvSpPr>
            <a:spLocks noGrp="1"/>
          </p:cNvSpPr>
          <p:nvPr>
            <p:ph idx="1"/>
          </p:nvPr>
        </p:nvSpPr>
        <p:spPr>
          <a:xfrm>
            <a:off x="468291" y="1387778"/>
            <a:ext cx="8066301" cy="4677742"/>
          </a:xfrm>
        </p:spPr>
        <p:txBody>
          <a:bodyPr/>
          <a:lstStyle/>
          <a:p>
            <a:pPr marL="0" indent="0">
              <a:lnSpc>
                <a:spcPct val="110000"/>
              </a:lnSpc>
              <a:buNone/>
            </a:pPr>
            <a:r>
              <a:rPr lang="cs-CZ" altLang="cs-CZ" sz="2400" dirty="0">
                <a:latin typeface="Calibri" panose="020F0502020204030204" pitchFamily="34" charset="0"/>
                <a:cs typeface="Calibri" panose="020F0502020204030204" pitchFamily="34" charset="0"/>
              </a:rPr>
              <a:t>Všechny statistické testy testují tzv. nulovou hypotézu. Proti ní stojí tzv. alternativní hypotéza.</a:t>
            </a:r>
          </a:p>
          <a:p>
            <a:pPr marL="0" indent="0">
              <a:lnSpc>
                <a:spcPct val="110000"/>
              </a:lnSpc>
              <a:buNone/>
            </a:pPr>
            <a:endParaRPr lang="cs-CZ" altLang="cs-CZ" sz="2400" dirty="0">
              <a:latin typeface="Calibri" panose="020F0502020204030204" pitchFamily="34" charset="0"/>
              <a:cs typeface="Calibri" panose="020F0502020204030204" pitchFamily="34" charset="0"/>
            </a:endParaRPr>
          </a:p>
          <a:p>
            <a:pPr marL="341313" indent="-341313">
              <a:lnSpc>
                <a:spcPct val="110000"/>
              </a:lnSpc>
            </a:pPr>
            <a:r>
              <a:rPr lang="cs-CZ" altLang="cs-CZ" sz="2400" dirty="0">
                <a:latin typeface="Calibri" panose="020F0502020204030204" pitchFamily="34" charset="0"/>
                <a:cs typeface="Calibri" panose="020F0502020204030204" pitchFamily="34" charset="0"/>
              </a:rPr>
              <a:t>Nulová hypotéza H0</a:t>
            </a:r>
          </a:p>
          <a:p>
            <a:pPr marL="341313" indent="-341313">
              <a:lnSpc>
                <a:spcPct val="110000"/>
              </a:lnSpc>
            </a:pPr>
            <a:r>
              <a:rPr lang="cs-CZ" altLang="cs-CZ" sz="2400" dirty="0">
                <a:latin typeface="Calibri" panose="020F0502020204030204" pitchFamily="34" charset="0"/>
                <a:cs typeface="Calibri" panose="020F0502020204030204" pitchFamily="34" charset="0"/>
              </a:rPr>
              <a:t>Alternativní hypotéza HA</a:t>
            </a:r>
          </a:p>
          <a:p>
            <a:pPr marL="341313" indent="-341313">
              <a:lnSpc>
                <a:spcPct val="110000"/>
              </a:lnSpc>
            </a:pPr>
            <a:endParaRPr lang="cs-CZ" altLang="cs-CZ" sz="2400" dirty="0">
              <a:latin typeface="Calibri" panose="020F0502020204030204" pitchFamily="34" charset="0"/>
              <a:cs typeface="Calibri" panose="020F0502020204030204" pitchFamily="34" charset="0"/>
            </a:endParaRPr>
          </a:p>
          <a:p>
            <a:pPr marL="341313" indent="-341313">
              <a:lnSpc>
                <a:spcPct val="110000"/>
              </a:lnSpc>
            </a:pPr>
            <a:endParaRPr lang="cs-CZ" altLang="cs-CZ" sz="2400" dirty="0">
              <a:latin typeface="Calibri" panose="020F0502020204030204" pitchFamily="34" charset="0"/>
              <a:cs typeface="Calibri" panose="020F0502020204030204" pitchFamily="34" charset="0"/>
            </a:endParaRPr>
          </a:p>
          <a:p>
            <a:pPr marL="341313" indent="-341313">
              <a:lnSpc>
                <a:spcPct val="110000"/>
              </a:lnSpc>
            </a:pPr>
            <a:endParaRPr lang="cs-CZ" altLang="cs-CZ" sz="2400" dirty="0">
              <a:latin typeface="Calibri" panose="020F0502020204030204" pitchFamily="34" charset="0"/>
              <a:cs typeface="Calibri" panose="020F0502020204030204" pitchFamily="34" charset="0"/>
            </a:endParaRPr>
          </a:p>
          <a:p>
            <a:pPr marL="341313" indent="-341313">
              <a:lnSpc>
                <a:spcPct val="110000"/>
              </a:lnSpc>
            </a:pPr>
            <a:r>
              <a:rPr lang="cs-CZ" altLang="cs-CZ" sz="2400" dirty="0">
                <a:latin typeface="Calibri" panose="020F0502020204030204" pitchFamily="34" charset="0"/>
                <a:cs typeface="Calibri" panose="020F0502020204030204" pitchFamily="34" charset="0"/>
              </a:rPr>
              <a:t>Testování nulové hypotézy probíhá většinou výpočtem tzv. testové statistiky a k ní je pak určena tzv. </a:t>
            </a:r>
            <a:r>
              <a:rPr lang="cs-CZ" altLang="cs-CZ" sz="2400" b="1" dirty="0">
                <a:latin typeface="Calibri" panose="020F0502020204030204" pitchFamily="34" charset="0"/>
                <a:cs typeface="Calibri" panose="020F0502020204030204" pitchFamily="34" charset="0"/>
              </a:rPr>
              <a:t>p-hodnota</a:t>
            </a:r>
            <a:r>
              <a:rPr lang="cs-CZ" altLang="cs-CZ" sz="2400" dirty="0">
                <a:latin typeface="Calibri" panose="020F0502020204030204" pitchFamily="34" charset="0"/>
                <a:cs typeface="Calibri" panose="020F0502020204030204" pitchFamily="34" charset="0"/>
              </a:rPr>
              <a:t>.</a:t>
            </a:r>
          </a:p>
          <a:p>
            <a:pPr marL="0" indent="0">
              <a:lnSpc>
                <a:spcPct val="110000"/>
              </a:lnSpc>
              <a:buNone/>
            </a:pPr>
            <a:endParaRPr lang="cs-CZ" altLang="cs-CZ" sz="2400" dirty="0">
              <a:latin typeface="Calibri" panose="020F0502020204030204" pitchFamily="34" charset="0"/>
              <a:cs typeface="Calibri" panose="020F0502020204030204" pitchFamily="34" charset="0"/>
            </a:endParaRPr>
          </a:p>
        </p:txBody>
      </p:sp>
      <p:sp>
        <p:nvSpPr>
          <p:cNvPr id="9" name="Text Box 23"/>
          <p:cNvSpPr txBox="1">
            <a:spLocks noChangeArrowheads="1"/>
          </p:cNvSpPr>
          <p:nvPr/>
        </p:nvSpPr>
        <p:spPr bwMode="auto">
          <a:xfrm>
            <a:off x="4382907" y="2552596"/>
            <a:ext cx="4089400" cy="495300"/>
          </a:xfrm>
          <a:prstGeom prst="rect">
            <a:avLst/>
          </a:prstGeom>
          <a:noFill/>
          <a:ln w="9525">
            <a:noFill/>
            <a:miter lim="800000"/>
            <a:headEnd/>
            <a:tailEnd/>
          </a:ln>
        </p:spPr>
        <p:txBody>
          <a:bodyPr anchor="ctr"/>
          <a:lstStyle/>
          <a:p>
            <a:pPr eaLnBrk="0" hangingPunct="0"/>
            <a:r>
              <a:rPr lang="cs-CZ" sz="2000" dirty="0">
                <a:latin typeface="Calibri" panose="020F0502020204030204" pitchFamily="34" charset="0"/>
                <a:cs typeface="Calibri" panose="020F0502020204030204" pitchFamily="34" charset="0"/>
              </a:rPr>
              <a:t>H</a:t>
            </a:r>
            <a:r>
              <a:rPr lang="cs-CZ" sz="2000" baseline="-25000" dirty="0">
                <a:latin typeface="Calibri" panose="020F0502020204030204" pitchFamily="34" charset="0"/>
                <a:cs typeface="Calibri" panose="020F0502020204030204" pitchFamily="34" charset="0"/>
              </a:rPr>
              <a:t>0</a:t>
            </a:r>
            <a:r>
              <a:rPr lang="cs-CZ" sz="2000" dirty="0">
                <a:latin typeface="Calibri" panose="020F0502020204030204" pitchFamily="34" charset="0"/>
                <a:cs typeface="Calibri" panose="020F0502020204030204" pitchFamily="34" charset="0"/>
              </a:rPr>
              <a:t>: sledovaný efekt je nulový</a:t>
            </a:r>
            <a:endParaRPr lang="cs-CZ" sz="2000" baseline="-25000" dirty="0">
              <a:latin typeface="Calibri" panose="020F0502020204030204" pitchFamily="34" charset="0"/>
              <a:cs typeface="Calibri" panose="020F0502020204030204" pitchFamily="34" charset="0"/>
            </a:endParaRPr>
          </a:p>
        </p:txBody>
      </p:sp>
      <p:sp>
        <p:nvSpPr>
          <p:cNvPr id="10" name="Text Box 24"/>
          <p:cNvSpPr txBox="1">
            <a:spLocks noChangeArrowheads="1"/>
          </p:cNvSpPr>
          <p:nvPr/>
        </p:nvSpPr>
        <p:spPr bwMode="auto">
          <a:xfrm>
            <a:off x="4382906" y="2954020"/>
            <a:ext cx="4089400" cy="495300"/>
          </a:xfrm>
          <a:prstGeom prst="rect">
            <a:avLst/>
          </a:prstGeom>
          <a:noFill/>
          <a:ln w="9525">
            <a:noFill/>
            <a:miter lim="800000"/>
            <a:headEnd/>
            <a:tailEnd/>
          </a:ln>
        </p:spPr>
        <p:txBody>
          <a:bodyPr anchor="ctr"/>
          <a:lstStyle/>
          <a:p>
            <a:pPr eaLnBrk="0" hangingPunct="0"/>
            <a:r>
              <a:rPr lang="cs-CZ" sz="2000" dirty="0">
                <a:latin typeface="Calibri" panose="020F0502020204030204" pitchFamily="34" charset="0"/>
                <a:cs typeface="Calibri" panose="020F0502020204030204" pitchFamily="34" charset="0"/>
              </a:rPr>
              <a:t>H</a:t>
            </a:r>
            <a:r>
              <a:rPr lang="cs-CZ" sz="2000" baseline="-25000" dirty="0">
                <a:latin typeface="Calibri" panose="020F0502020204030204" pitchFamily="34" charset="0"/>
                <a:cs typeface="Calibri" panose="020F0502020204030204" pitchFamily="34" charset="0"/>
              </a:rPr>
              <a:t>A</a:t>
            </a:r>
            <a:r>
              <a:rPr lang="cs-CZ" sz="2000" dirty="0">
                <a:latin typeface="Calibri" panose="020F0502020204030204" pitchFamily="34" charset="0"/>
                <a:cs typeface="Calibri" panose="020F0502020204030204" pitchFamily="34" charset="0"/>
              </a:rPr>
              <a:t>: sledovaný efekt není nulový</a:t>
            </a:r>
            <a:endParaRPr lang="cs-CZ" sz="2000" baseline="-25000" dirty="0">
              <a:latin typeface="Calibri" panose="020F0502020204030204" pitchFamily="34" charset="0"/>
              <a:cs typeface="Calibri" panose="020F0502020204030204" pitchFamily="34" charset="0"/>
            </a:endParaRPr>
          </a:p>
        </p:txBody>
      </p:sp>
      <p:sp>
        <p:nvSpPr>
          <p:cNvPr id="32" name="Rectangle 33"/>
          <p:cNvSpPr>
            <a:spLocks noChangeArrowheads="1"/>
          </p:cNvSpPr>
          <p:nvPr/>
        </p:nvSpPr>
        <p:spPr bwMode="auto">
          <a:xfrm>
            <a:off x="405070" y="3656625"/>
            <a:ext cx="7966770" cy="732495"/>
          </a:xfrm>
          <a:prstGeom prst="rect">
            <a:avLst/>
          </a:prstGeom>
          <a:noFill/>
          <a:ln w="9525">
            <a:solidFill>
              <a:schemeClr val="tx1"/>
            </a:solidFill>
            <a:prstDash val="lgDash"/>
            <a:miter lim="800000"/>
            <a:headEnd/>
            <a:tailEnd/>
          </a:ln>
        </p:spPr>
        <p:txBody>
          <a:bodyPr/>
          <a:lstStyle/>
          <a:p>
            <a:r>
              <a:rPr lang="cs-CZ" sz="2200" dirty="0">
                <a:solidFill>
                  <a:schemeClr val="hlink"/>
                </a:solidFill>
                <a:latin typeface="Calibri" panose="020F0502020204030204" pitchFamily="34" charset="0"/>
                <a:cs typeface="Calibri" panose="020F0502020204030204" pitchFamily="34" charset="0"/>
              </a:rPr>
              <a:t>Statistické testování odpovídá na otázku, zda je pozorovaný rozdíl náhodný či nikoliv</a:t>
            </a:r>
            <a:r>
              <a:rPr lang="en-US" sz="2200" dirty="0">
                <a:solidFill>
                  <a:schemeClr val="hlink"/>
                </a:solidFill>
                <a:latin typeface="Calibri" panose="020F0502020204030204" pitchFamily="34" charset="0"/>
                <a:cs typeface="Calibri" panose="020F0502020204030204" pitchFamily="34" charset="0"/>
              </a:rPr>
              <a:t>.</a:t>
            </a:r>
            <a:r>
              <a:rPr lang="cs-CZ" sz="2200" dirty="0">
                <a:solidFill>
                  <a:schemeClr val="hlink"/>
                </a:solidFill>
                <a:latin typeface="Calibri" panose="020F0502020204030204" pitchFamily="34" charset="0"/>
                <a:cs typeface="Calibri" panose="020F0502020204030204" pitchFamily="34" charset="0"/>
              </a:rPr>
              <a:t> </a:t>
            </a:r>
            <a:endParaRPr lang="en-US" sz="2200" dirty="0">
              <a:solidFill>
                <a:schemeClr val="hlink"/>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89804436"/>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MED-CZ.potx" id="{1927B253-FB08-41F5-B38D-80E9F802FC2D}" vid="{7C5ABD59-4F0A-4D9D-A126-85E5800F092A}"/>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prezentace-med-cz-4-3</Template>
  <TotalTime>597</TotalTime>
  <Words>2343</Words>
  <Application>Microsoft Office PowerPoint</Application>
  <PresentationFormat>Vlastní</PresentationFormat>
  <Paragraphs>473</Paragraphs>
  <Slides>27</Slides>
  <Notes>0</Notes>
  <HiddenSlides>0</HiddenSlides>
  <MMClips>0</MMClips>
  <ScaleCrop>false</ScaleCrop>
  <HeadingPairs>
    <vt:vector size="8" baseType="variant">
      <vt:variant>
        <vt:lpstr>Použitá písma</vt:lpstr>
      </vt:variant>
      <vt:variant>
        <vt:i4>5</vt:i4>
      </vt:variant>
      <vt:variant>
        <vt:lpstr>Motiv</vt:lpstr>
      </vt:variant>
      <vt:variant>
        <vt:i4>1</vt:i4>
      </vt:variant>
      <vt:variant>
        <vt:lpstr>Vložené servery OLE</vt:lpstr>
      </vt:variant>
      <vt:variant>
        <vt:i4>2</vt:i4>
      </vt:variant>
      <vt:variant>
        <vt:lpstr>Nadpisy snímků</vt:lpstr>
      </vt:variant>
      <vt:variant>
        <vt:i4>27</vt:i4>
      </vt:variant>
    </vt:vector>
  </HeadingPairs>
  <TitlesOfParts>
    <vt:vector size="35" baseType="lpstr">
      <vt:lpstr>Arial</vt:lpstr>
      <vt:lpstr>Calibri</vt:lpstr>
      <vt:lpstr>Cambria Math</vt:lpstr>
      <vt:lpstr>Tahoma</vt:lpstr>
      <vt:lpstr>Wingdings</vt:lpstr>
      <vt:lpstr>Prezentace_MU_CZ</vt:lpstr>
      <vt:lpstr>Unknown</vt:lpstr>
      <vt:lpstr>Rovnice</vt:lpstr>
      <vt:lpstr>BIOSTATISTIKA</vt:lpstr>
      <vt:lpstr>Typy proměnných</vt:lpstr>
      <vt:lpstr>Popis a vizualizace kvalitativních proměnných</vt:lpstr>
      <vt:lpstr>Popis kvantitativních dat</vt:lpstr>
      <vt:lpstr>Vizualizace kvantitativních dat</vt:lpstr>
      <vt:lpstr>Normální rozdělení</vt:lpstr>
      <vt:lpstr>Vizuální ověření normality</vt:lpstr>
      <vt:lpstr>Shapirův-Wilkův test normality</vt:lpstr>
      <vt:lpstr>Statistické testování – princip</vt:lpstr>
      <vt:lpstr>Způsoby testování: P-hodnota</vt:lpstr>
      <vt:lpstr>Základní statistické testy</vt:lpstr>
      <vt:lpstr>Jednovýběrový test</vt:lpstr>
      <vt:lpstr>Párový test</vt:lpstr>
      <vt:lpstr>Dvouvýběrový test</vt:lpstr>
      <vt:lpstr>Test pro více nezávislých výběrů</vt:lpstr>
      <vt:lpstr>Základní statistické testy</vt:lpstr>
      <vt:lpstr>Typy proměnných</vt:lpstr>
      <vt:lpstr>Popis a vizualizace kvalitativních proměnných</vt:lpstr>
      <vt:lpstr>Kontingenční tabulka – vztah kategoriálních proměnných</vt:lpstr>
      <vt:lpstr>Analýza kontingenčních tabulek</vt:lpstr>
      <vt:lpstr>Testování nezávislosti dvou kategoriálních proměnných</vt:lpstr>
      <vt:lpstr>Testování shody struktury dvou kategoriálních proměnných</vt:lpstr>
      <vt:lpstr>Testování symetrie – McNemarův test</vt:lpstr>
      <vt:lpstr>Testování hypotézy o symetrii</vt:lpstr>
      <vt:lpstr>Základní statistické testy</vt:lpstr>
      <vt:lpstr>Korelace</vt:lpstr>
      <vt:lpstr>Korelační koeficienty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Uživatel systému Windows</dc:creator>
  <cp:lastModifiedBy>Danka Haruštiaková</cp:lastModifiedBy>
  <cp:revision>99</cp:revision>
  <cp:lastPrinted>1601-01-01T00:00:00Z</cp:lastPrinted>
  <dcterms:created xsi:type="dcterms:W3CDTF">2019-10-07T06:18:27Z</dcterms:created>
  <dcterms:modified xsi:type="dcterms:W3CDTF">2024-05-02T08:36:38Z</dcterms:modified>
</cp:coreProperties>
</file>