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1" r:id="rId3"/>
    <p:sldId id="302" r:id="rId4"/>
    <p:sldId id="366" r:id="rId5"/>
    <p:sldId id="276" r:id="rId6"/>
    <p:sldId id="279" r:id="rId7"/>
    <p:sldId id="360" r:id="rId8"/>
    <p:sldId id="362" r:id="rId9"/>
    <p:sldId id="359" r:id="rId10"/>
    <p:sldId id="257" r:id="rId11"/>
    <p:sldId id="258" r:id="rId12"/>
    <p:sldId id="259" r:id="rId13"/>
    <p:sldId id="261" r:id="rId14"/>
    <p:sldId id="364" r:id="rId15"/>
    <p:sldId id="361" r:id="rId16"/>
    <p:sldId id="309" r:id="rId17"/>
    <p:sldId id="318" r:id="rId18"/>
    <p:sldId id="310" r:id="rId19"/>
    <p:sldId id="312" r:id="rId20"/>
    <p:sldId id="358" r:id="rId21"/>
    <p:sldId id="270" r:id="rId22"/>
    <p:sldId id="305" r:id="rId23"/>
    <p:sldId id="306" r:id="rId24"/>
    <p:sldId id="271" r:id="rId25"/>
    <p:sldId id="272" r:id="rId26"/>
    <p:sldId id="262" r:id="rId27"/>
    <p:sldId id="263" r:id="rId28"/>
    <p:sldId id="264" r:id="rId29"/>
    <p:sldId id="372" r:id="rId30"/>
    <p:sldId id="265" r:id="rId31"/>
    <p:sldId id="266" r:id="rId32"/>
    <p:sldId id="267" r:id="rId33"/>
    <p:sldId id="304" r:id="rId34"/>
    <p:sldId id="333" r:id="rId35"/>
    <p:sldId id="367" r:id="rId36"/>
    <p:sldId id="368" r:id="rId37"/>
    <p:sldId id="324" r:id="rId38"/>
    <p:sldId id="363" r:id="rId39"/>
    <p:sldId id="371" r:id="rId40"/>
    <p:sldId id="365" r:id="rId41"/>
    <p:sldId id="269" r:id="rId42"/>
    <p:sldId id="331" r:id="rId43"/>
    <p:sldId id="322" r:id="rId44"/>
    <p:sldId id="320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70" d="100"/>
          <a:sy n="70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Uplatnění pro analyty s nízkou koncentrací (</a:t>
            </a:r>
            <a:r>
              <a:rPr lang="cs-CZ" altLang="cs-CZ" sz="2400" b="1" dirty="0" err="1"/>
              <a:t>nmol</a:t>
            </a:r>
            <a:r>
              <a:rPr lang="cs-CZ" altLang="cs-CZ" sz="2400" b="1" dirty="0"/>
              <a:t>/l, </a:t>
            </a:r>
            <a:r>
              <a:rPr lang="cs-CZ" altLang="cs-CZ" sz="2400" b="1" dirty="0" err="1"/>
              <a:t>pmol</a:t>
            </a:r>
            <a:r>
              <a:rPr lang="cs-CZ" altLang="cs-CZ" sz="2400" b="1" dirty="0"/>
              <a:t>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Většinou heterogenní </a:t>
            </a:r>
            <a:r>
              <a:rPr lang="cs-CZ" altLang="cs-CZ" sz="2400" b="1" dirty="0" err="1"/>
              <a:t>imunoanalýza</a:t>
            </a:r>
            <a:r>
              <a:rPr lang="cs-CZ" altLang="cs-CZ" sz="2400" b="1" dirty="0"/>
              <a:t> (</a:t>
            </a:r>
            <a:r>
              <a:rPr lang="cs-CZ" altLang="cs-CZ" sz="2400" b="1" dirty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dirty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Detekce s vysokou citlivostí (chemiluminiscence, </a:t>
            </a:r>
            <a:r>
              <a:rPr lang="cs-CZ" altLang="cs-CZ" sz="2400" b="1" dirty="0" err="1"/>
              <a:t>elektrochemiluminiscence</a:t>
            </a:r>
            <a:r>
              <a:rPr lang="cs-CZ" altLang="cs-CZ" sz="2400" b="1" dirty="0"/>
              <a:t>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cobas e411 (Roche)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/>
              <a:t>Imunochemické systémy </a:t>
            </a:r>
            <a:r>
              <a:rPr lang="cs-CZ" altLang="ja-JP" sz="2000" dirty="0" err="1"/>
              <a:t>Roche</a:t>
            </a:r>
            <a:r>
              <a:rPr lang="cs-CZ" altLang="ja-JP" sz="2000" dirty="0"/>
              <a:t> jsou založeny na </a:t>
            </a:r>
            <a:r>
              <a:rPr lang="cs-CZ" altLang="ja-JP" sz="2000" b="1" dirty="0" err="1">
                <a:solidFill>
                  <a:srgbClr val="920000"/>
                </a:solidFill>
              </a:rPr>
              <a:t>elektrochemiluminiscenci</a:t>
            </a:r>
            <a:r>
              <a:rPr lang="cs-CZ" altLang="ja-JP" sz="2000" b="1" dirty="0">
                <a:solidFill>
                  <a:srgbClr val="920000"/>
                </a:solidFill>
              </a:rPr>
              <a:t> </a:t>
            </a:r>
            <a:r>
              <a:rPr lang="cs-CZ" altLang="ja-JP" sz="2000" dirty="0"/>
              <a:t>(ECL)- mimořádná citlivost, široký měřící rozsah a rychlost stanovení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ja-JP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/>
              <a:t>Jedná se o </a:t>
            </a:r>
            <a:r>
              <a:rPr lang="cs-CZ" altLang="ja-JP" sz="2000" dirty="0" err="1"/>
              <a:t>benchtop</a:t>
            </a:r>
            <a:r>
              <a:rPr lang="cs-CZ" altLang="ja-JP" sz="2000" dirty="0"/>
              <a:t> analyzátor s kapacitou 86 t/hod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/>
              <a:t>Operační systém je založen na vkládání dat prostřednictvím dvourozměrného čárového kódu </a:t>
            </a:r>
            <a:endParaRPr lang="cs-CZ" altLang="cs-CZ" sz="2000" dirty="0"/>
          </a:p>
        </p:txBody>
      </p:sp>
      <p:pic>
        <p:nvPicPr>
          <p:cNvPr id="11268" name="Picture 7" descr="E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cobas e411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400" b="1"/>
              <a:t>přístroj je vybaven funkcí detekce hladiny, sraženiny či pěny</a:t>
            </a:r>
          </a:p>
          <a:p>
            <a:pPr eaLnBrk="1" hangingPunct="1"/>
            <a:endParaRPr lang="cs-CZ" altLang="ja-JP" sz="2400" b="1"/>
          </a:p>
          <a:p>
            <a:pPr eaLnBrk="1" hangingPunct="1"/>
            <a:r>
              <a:rPr lang="cs-CZ" altLang="ja-JP" sz="2400" b="1"/>
              <a:t>kontinuální promíchávání magnetických mikročástic </a:t>
            </a:r>
          </a:p>
          <a:p>
            <a:pPr eaLnBrk="1" hangingPunct="1"/>
            <a:endParaRPr lang="cs-CZ" altLang="ja-JP" sz="2400" b="1"/>
          </a:p>
          <a:p>
            <a:pPr eaLnBrk="1" hangingPunct="1"/>
            <a:r>
              <a:rPr lang="cs-CZ" altLang="ja-JP" sz="2400" b="1"/>
              <a:t>jednorázové špičky - minimalizují kontaminaci</a:t>
            </a:r>
          </a:p>
          <a:p>
            <a:pPr eaLnBrk="1" hangingPunct="1"/>
            <a:endParaRPr lang="cs-CZ" altLang="ja-JP" sz="2400" b="1"/>
          </a:p>
          <a:p>
            <a:pPr eaLnBrk="1" hangingPunct="1">
              <a:lnSpc>
                <a:spcPct val="90000"/>
              </a:lnSpc>
            </a:pPr>
            <a:r>
              <a:rPr lang="cs-CZ" altLang="ja-JP" sz="2400" b="1"/>
              <a:t>18 pozic pro reagenční soupravy a předzpracující reagencie a diluenty --&gt; maximálně 15 různých metod</a:t>
            </a:r>
            <a:endParaRPr lang="cs-CZ" altLang="cs-CZ" sz="24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cobas e411 (Roche)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/>
              <a:t>    </a:t>
            </a:r>
            <a:r>
              <a:rPr lang="cs-CZ" altLang="ja-JP" sz="2400" b="1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/>
              <a:t>(</a:t>
            </a:r>
            <a:r>
              <a:rPr lang="cs-CZ" altLang="ja-JP" sz="2400"/>
              <a:t>37 </a:t>
            </a:r>
            <a:r>
              <a:rPr lang="cs-CZ" altLang="ja-JP" sz="2400">
                <a:sym typeface="Symbol" pitchFamily="18" charset="2"/>
              </a:rPr>
              <a:t></a:t>
            </a:r>
            <a:r>
              <a:rPr lang="cs-CZ" altLang="ja-JP" sz="2400"/>
              <a:t> 0,5 </a:t>
            </a:r>
            <a:r>
              <a:rPr lang="cs-CZ" altLang="ja-JP" sz="2400" baseline="30000"/>
              <a:t>o</a:t>
            </a:r>
            <a:r>
              <a:rPr lang="cs-CZ" altLang="ja-JP" sz="2400"/>
              <a:t>C)</a:t>
            </a:r>
            <a:r>
              <a:rPr lang="cs-CZ" altLang="ja-JP" sz="2400" b="1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/>
          </a:p>
          <a:p>
            <a:pPr eaLnBrk="1" hangingPunct="1">
              <a:lnSpc>
                <a:spcPct val="90000"/>
              </a:lnSpc>
            </a:pPr>
            <a:r>
              <a:rPr lang="cs-CZ" altLang="ja-JP" sz="2400"/>
              <a:t>Zde probíhá imunochemická reakce (reakce s protilátkou - </a:t>
            </a:r>
            <a:r>
              <a:rPr lang="cs-CZ" altLang="cs-CZ" sz="2400"/>
              <a:t>případně antigenem - značenou </a:t>
            </a:r>
            <a:r>
              <a:rPr lang="cs-CZ" altLang="cs-CZ" sz="2400">
                <a:solidFill>
                  <a:srgbClr val="920000"/>
                </a:solidFill>
              </a:rPr>
              <a:t>rutenium(II) tris-bipyridylovým komplexem</a:t>
            </a:r>
            <a:r>
              <a:rPr lang="cs-CZ" altLang="cs-CZ" sz="2400"/>
              <a:t> a</a:t>
            </a:r>
            <a:r>
              <a:rPr lang="cs-CZ" altLang="ja-JP" sz="2400"/>
              <a:t> </a:t>
            </a:r>
            <a:r>
              <a:rPr lang="cs-CZ" altLang="ja-JP" sz="2400">
                <a:solidFill>
                  <a:srgbClr val="920000"/>
                </a:solidFill>
              </a:rPr>
              <a:t>paramagnetickými</a:t>
            </a:r>
            <a:r>
              <a:rPr lang="cs-CZ" altLang="ja-JP" sz="240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/>
              <a:t>(časy prakticky odpovídají délce reakce – 9 minut pro statimové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/>
          </a:p>
          <a:p>
            <a:pPr eaLnBrk="1" hangingPunct="1">
              <a:lnSpc>
                <a:spcPct val="90000"/>
              </a:lnSpc>
            </a:pPr>
            <a:r>
              <a:rPr lang="cs-CZ" altLang="ja-JP" sz="2400"/>
              <a:t>Po ukončení reakce je reagenční cup s reakční směsí nadávkován do měřící cely</a:t>
            </a:r>
            <a:endParaRPr lang="cs-CZ" altLang="cs-CZ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cobas e411 (Roche)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/>
              <a:t>Obsahuje fotonásobič, průtokovou měřící celu, magnetickou jednotku a zesilující obvod (teplota 28 </a:t>
            </a:r>
            <a:r>
              <a:rPr lang="cs-CZ" altLang="ja-JP" sz="2400" dirty="0">
                <a:sym typeface="Symbol" pitchFamily="18" charset="2"/>
              </a:rPr>
              <a:t></a:t>
            </a:r>
            <a:r>
              <a:rPr lang="cs-CZ" altLang="ja-JP" sz="2400" dirty="0"/>
              <a:t> 0,5 </a:t>
            </a:r>
            <a:r>
              <a:rPr lang="cs-CZ" altLang="ja-JP" sz="2400" baseline="30000" dirty="0" err="1"/>
              <a:t>o</a:t>
            </a:r>
            <a:r>
              <a:rPr lang="cs-CZ" altLang="ja-JP" sz="2400" dirty="0" err="1"/>
              <a:t>C</a:t>
            </a:r>
            <a:r>
              <a:rPr lang="cs-CZ" altLang="ja-JP" sz="2400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dochází po vložení napětí na elektrodu a </a:t>
            </a:r>
            <a:r>
              <a:rPr lang="cs-CZ" altLang="cs-CZ" sz="2400" dirty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>
                <a:solidFill>
                  <a:srgbClr val="920000"/>
                </a:solidFill>
              </a:rPr>
              <a:t>imunokomplexu</a:t>
            </a:r>
            <a:r>
              <a:rPr lang="cs-CZ" altLang="cs-CZ" sz="2400" dirty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>
                <a:solidFill>
                  <a:srgbClr val="920000"/>
                </a:solidFill>
              </a:rPr>
              <a:t>2+ </a:t>
            </a:r>
            <a:r>
              <a:rPr lang="cs-CZ" altLang="cs-CZ" sz="2400" dirty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tripropylamin</a:t>
            </a:r>
            <a:r>
              <a:rPr lang="cs-CZ" altLang="cs-CZ" sz="2400" dirty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Při </a:t>
            </a:r>
            <a:r>
              <a:rPr lang="cs-CZ" altLang="cs-CZ" sz="2400" dirty="0" err="1"/>
              <a:t>elektrochemiluminiscenci</a:t>
            </a:r>
            <a:r>
              <a:rPr lang="cs-CZ" altLang="cs-CZ" sz="2400" dirty="0"/>
              <a:t>  - </a:t>
            </a:r>
            <a:r>
              <a:rPr lang="cs-CZ" altLang="cs-CZ" sz="2400" dirty="0" err="1"/>
              <a:t>vysocereaktivní</a:t>
            </a:r>
            <a:r>
              <a:rPr lang="cs-CZ" altLang="cs-CZ" sz="2400" dirty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cs-CZ" altLang="cs-CZ" sz="3200" b="1"/>
              <a:t>Další imunochemické systémy Roche</a:t>
            </a:r>
            <a:br>
              <a:rPr lang="cs-CZ" altLang="cs-CZ" sz="3200" b="1"/>
            </a:br>
            <a:r>
              <a:rPr lang="cs-CZ" altLang="cs-CZ" sz="3200" b="1">
                <a:solidFill>
                  <a:srgbClr val="920000"/>
                </a:solidFill>
              </a:rPr>
              <a:t>- </a:t>
            </a:r>
            <a:r>
              <a:rPr lang="cs-CZ" altLang="cs-CZ" sz="3200" b="1">
                <a:solidFill>
                  <a:srgbClr val="C00000"/>
                </a:solidFill>
              </a:rPr>
              <a:t>princip elektrochemiluminiscence </a:t>
            </a:r>
            <a:br>
              <a:rPr lang="cs-CZ" altLang="cs-CZ" sz="3200" b="1">
                <a:solidFill>
                  <a:srgbClr val="C00000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(stejný jako cobas e411)</a:t>
            </a:r>
            <a:br>
              <a:rPr lang="cs-CZ" altLang="cs-CZ" sz="1800" b="1">
                <a:solidFill>
                  <a:srgbClr val="C00000"/>
                </a:solidFill>
              </a:rPr>
            </a:br>
            <a:endParaRPr lang="cs-CZ" altLang="cs-CZ" sz="1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9"/>
            <a:ext cx="8229600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rgbClr val="920000"/>
                </a:solidFill>
              </a:rPr>
              <a:t>moduly e801 </a:t>
            </a:r>
            <a:r>
              <a:rPr lang="cs-CZ" altLang="cs-CZ" sz="2400" b="1" dirty="0"/>
              <a:t>viz dále (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8000, 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pro)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rgbClr val="920000"/>
                </a:solidFill>
              </a:rPr>
              <a:t>modul e 402 </a:t>
            </a:r>
            <a:r>
              <a:rPr lang="cs-CZ" altLang="cs-CZ" sz="2400" b="1" dirty="0"/>
              <a:t>(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pure</a:t>
            </a:r>
            <a:r>
              <a:rPr lang="cs-CZ" altLang="cs-CZ" sz="2400" b="1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/>
              <a:t>    120 testů/hod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moduly  e601 s výkonem 170 testů/hod. (přístroj 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6000)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moduly e602 s výkonem 170 testů/hod. (</a:t>
            </a:r>
            <a:r>
              <a:rPr lang="cs-CZ" altLang="cs-CZ" sz="2400" b="1" dirty="0" err="1"/>
              <a:t>cobas</a:t>
            </a:r>
            <a:r>
              <a:rPr lang="cs-CZ" altLang="cs-CZ" sz="2400" b="1" dirty="0"/>
              <a:t> 8000)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 </a:t>
            </a:r>
            <a:endParaRPr lang="cs-CZ" altLang="cs-CZ" sz="2400" dirty="0"/>
          </a:p>
        </p:txBody>
      </p:sp>
      <p:pic>
        <p:nvPicPr>
          <p:cNvPr id="2050" name="Picture 2" descr="cobas pure integrated solutions front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4479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/>
              <a:t>• </a:t>
            </a:r>
            <a:r>
              <a:rPr lang="cs-CZ" sz="2000" b="1" dirty="0"/>
              <a:t>Imunochemický modul série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</a:t>
            </a:r>
            <a:r>
              <a:rPr lang="cs-CZ" sz="2000" b="1" dirty="0" err="1"/>
              <a:t>cobas</a:t>
            </a:r>
            <a:r>
              <a:rPr lang="cs-CZ" sz="2000" b="1" dirty="0"/>
              <a:t> 8000 + </a:t>
            </a:r>
            <a:r>
              <a:rPr lang="cs-CZ" sz="2000" b="1" dirty="0" err="1"/>
              <a:t>cobas</a:t>
            </a:r>
            <a:r>
              <a:rPr lang="cs-CZ" sz="2000" b="1" dirty="0"/>
              <a:t> pro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(48 pozic pro reagencie)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Výkon až 300 testů/hod. 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/>
              <a:t>• Doplňování reagencií za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 provozu 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i2000/i2000SR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Velikost reagenčních souprav </a:t>
            </a:r>
            <a:r>
              <a:rPr lang="cs-CZ" altLang="cs-CZ" sz="2000" b="1">
                <a:solidFill>
                  <a:srgbClr val="920000"/>
                </a:solidFill>
              </a:rPr>
              <a:t>100 a 500 </a:t>
            </a:r>
            <a:r>
              <a:rPr lang="cs-CZ" altLang="cs-CZ" sz="2000" b="1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  <a:br>
              <a:rPr lang="cs-CZ" altLang="cs-CZ" sz="3600" b="1"/>
            </a:br>
            <a:r>
              <a:rPr lang="cs-CZ" altLang="cs-CZ" sz="320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Technologie </a:t>
            </a:r>
            <a:r>
              <a:rPr lang="cs-CZ" altLang="cs-CZ" sz="2400" b="1" dirty="0" err="1"/>
              <a:t>ChemiFlex</a:t>
            </a:r>
            <a:r>
              <a:rPr lang="cs-CZ" altLang="cs-CZ" sz="2400" b="1" dirty="0"/>
              <a:t> CMIA </a:t>
            </a:r>
            <a:r>
              <a:rPr lang="cs-CZ" altLang="cs-CZ" sz="2400" dirty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/>
              <a:t>imunoanalýza</a:t>
            </a:r>
            <a:r>
              <a:rPr lang="cs-CZ" altLang="cs-CZ" sz="2400" dirty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značení patentovaným</a:t>
            </a:r>
            <a:r>
              <a:rPr lang="cs-CZ" altLang="cs-CZ" sz="2400" b="1" dirty="0"/>
              <a:t> </a:t>
            </a:r>
            <a:r>
              <a:rPr lang="cs-CZ" altLang="cs-CZ" sz="2400" b="1" dirty="0" err="1">
                <a:solidFill>
                  <a:srgbClr val="920000"/>
                </a:solidFill>
              </a:rPr>
              <a:t>akridiniem</a:t>
            </a:r>
            <a:r>
              <a:rPr lang="cs-CZ" altLang="cs-CZ" sz="2400" b="1" dirty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1. </a:t>
            </a:r>
            <a:r>
              <a:rPr lang="cs-CZ" altLang="cs-CZ" sz="2400" b="1" dirty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2. Přidání </a:t>
            </a:r>
            <a:r>
              <a:rPr lang="cs-CZ" altLang="cs-CZ" sz="2400" b="1" dirty="0" err="1"/>
              <a:t>NaOH</a:t>
            </a:r>
            <a:r>
              <a:rPr lang="cs-CZ" altLang="cs-CZ" sz="2400" b="1" dirty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 </a:t>
            </a:r>
            <a:r>
              <a:rPr lang="cs-CZ" altLang="cs-CZ" sz="2400" b="1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inkubace – vznik </a:t>
            </a:r>
            <a:r>
              <a:rPr lang="cs-CZ" altLang="cs-CZ" sz="2400" b="1">
                <a:solidFill>
                  <a:srgbClr val="920000"/>
                </a:solidFill>
              </a:rPr>
              <a:t>imunokompexu </a:t>
            </a:r>
            <a:r>
              <a:rPr lang="cs-CZ" altLang="cs-CZ" sz="2400" b="1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časté </a:t>
            </a:r>
            <a:r>
              <a:rPr lang="cs-CZ" altLang="cs-CZ" sz="2400" b="1">
                <a:solidFill>
                  <a:srgbClr val="920000"/>
                </a:solidFill>
              </a:rPr>
              <a:t>využití magnetu</a:t>
            </a:r>
            <a:r>
              <a:rPr lang="cs-CZ" altLang="cs-CZ" sz="2400" b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  s chemickou látkou startující </a:t>
            </a:r>
            <a:r>
              <a:rPr lang="cs-CZ" altLang="cs-CZ" sz="2400" b="1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 detekce (př. chemiluminiscence)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Integrovaný systém pro </a:t>
            </a:r>
            <a:r>
              <a:rPr lang="cs-CZ" altLang="cs-CZ" sz="1800" dirty="0" err="1"/>
              <a:t>imuno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i) i klinickou chemii (</a:t>
            </a:r>
            <a:r>
              <a:rPr lang="cs-CZ" altLang="cs-CZ" sz="1800" dirty="0" err="1"/>
              <a:t>Aliniti</a:t>
            </a:r>
            <a:r>
              <a:rPr lang="cs-CZ" altLang="cs-CZ" sz="1800" dirty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>
                <a:solidFill>
                  <a:srgbClr val="920000"/>
                </a:solidFill>
              </a:rPr>
              <a:t>Architect</a:t>
            </a:r>
            <a:endParaRPr lang="cs-CZ" altLang="cs-CZ" sz="1800" b="1" dirty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/>
              <a:t>Léky nejsou v nabídce (jsou na </a:t>
            </a:r>
            <a:r>
              <a:rPr lang="cs-CZ" altLang="cs-CZ" sz="1800" b="1" dirty="0" err="1"/>
              <a:t>Aliniti</a:t>
            </a:r>
            <a:r>
              <a:rPr lang="cs-CZ" altLang="cs-CZ" sz="1800" b="1" dirty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Systém již </a:t>
            </a:r>
            <a:r>
              <a:rPr lang="cs-CZ" altLang="cs-CZ" sz="2400" b="1">
                <a:solidFill>
                  <a:srgbClr val="920000"/>
                </a:solidFill>
              </a:rPr>
              <a:t>stažen z trhu</a:t>
            </a:r>
            <a:r>
              <a:rPr lang="cs-CZ" altLang="cs-CZ" sz="2400"/>
              <a:t> – byl velmi rozšířený </a:t>
            </a:r>
          </a:p>
          <a:p>
            <a:pPr eaLnBrk="1" hangingPunct="1"/>
            <a:r>
              <a:rPr lang="cs-CZ" altLang="cs-CZ" sz="2400"/>
              <a:t>80-120 testů/ hod</a:t>
            </a:r>
          </a:p>
          <a:p>
            <a:pPr eaLnBrk="1" hangingPunct="1"/>
            <a:r>
              <a:rPr lang="cs-CZ" altLang="cs-CZ" sz="2400"/>
              <a:t>Měřící principy – MEIA, FPIA </a:t>
            </a:r>
          </a:p>
          <a:p>
            <a:pPr eaLnBrk="1" hangingPunct="1"/>
            <a:r>
              <a:rPr lang="cs-CZ" altLang="cs-CZ" sz="2400"/>
              <a:t>Robustnost </a:t>
            </a:r>
          </a:p>
          <a:p>
            <a:pPr eaLnBrk="1" hangingPunct="1"/>
            <a:r>
              <a:rPr lang="cs-CZ" altLang="cs-CZ" sz="2400"/>
              <a:t>Dotyková obrazovka</a:t>
            </a:r>
          </a:p>
          <a:p>
            <a:pPr eaLnBrk="1" hangingPunct="1"/>
            <a:r>
              <a:rPr lang="cs-CZ" altLang="cs-CZ" sz="2400"/>
              <a:t>Doba analýzy 15 - 20 min</a:t>
            </a:r>
          </a:p>
          <a:p>
            <a:pPr eaLnBrk="1" hangingPunct="1"/>
            <a:r>
              <a:rPr lang="cs-CZ" altLang="cs-CZ" sz="240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MEIA (</a:t>
            </a:r>
            <a:r>
              <a:rPr lang="cs-CZ" altLang="cs-CZ" sz="2400" b="1" dirty="0" err="1"/>
              <a:t>Microparticle</a:t>
            </a:r>
            <a:r>
              <a:rPr lang="cs-CZ" altLang="cs-CZ" sz="2400" b="1" dirty="0"/>
              <a:t> Enzyme </a:t>
            </a:r>
            <a:r>
              <a:rPr lang="cs-CZ" altLang="cs-CZ" sz="2400" b="1" dirty="0" err="1"/>
              <a:t>Immunoassay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Vznik fluorescence </a:t>
            </a:r>
            <a:r>
              <a:rPr lang="cs-CZ" altLang="cs-CZ" sz="2400" dirty="0" err="1"/>
              <a:t>methylumbelliferonu</a:t>
            </a:r>
            <a:r>
              <a:rPr lang="cs-CZ" altLang="cs-CZ" sz="2400" dirty="0"/>
              <a:t>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/>
              <a:t>FPIA – Fluorizační polarizace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400"/>
              <a:t>Polarizační fluorescenční záření emitováno ze značky, kterou je </a:t>
            </a:r>
            <a:r>
              <a:rPr lang="cs-CZ" altLang="cs-CZ" sz="2400" b="1">
                <a:solidFill>
                  <a:srgbClr val="920000"/>
                </a:solidFill>
              </a:rPr>
              <a:t>fluorescein</a:t>
            </a:r>
            <a:r>
              <a:rPr lang="cs-CZ" altLang="cs-CZ" sz="2400"/>
              <a:t>, kterým je </a:t>
            </a:r>
            <a:r>
              <a:rPr lang="cs-CZ" altLang="cs-CZ" sz="2400" b="1">
                <a:solidFill>
                  <a:srgbClr val="920000"/>
                </a:solidFill>
              </a:rPr>
              <a:t>označen</a:t>
            </a:r>
            <a:r>
              <a:rPr lang="cs-CZ" altLang="cs-CZ" sz="2400"/>
              <a:t> přidávaný </a:t>
            </a:r>
            <a:r>
              <a:rPr lang="cs-CZ" altLang="cs-CZ" sz="2400" b="1">
                <a:solidFill>
                  <a:srgbClr val="920000"/>
                </a:solidFill>
              </a:rPr>
              <a:t>stejný analyt </a:t>
            </a:r>
            <a:r>
              <a:rPr lang="cs-CZ" altLang="cs-CZ" sz="2400"/>
              <a:t>jako je ten, který stanovujeme</a:t>
            </a:r>
          </a:p>
          <a:p>
            <a:pPr eaLnBrk="1" hangingPunct="1"/>
            <a:r>
              <a:rPr lang="cs-CZ" altLang="cs-CZ" sz="240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/>
              <a:t>Pripcip je vhodný pro malé molekuly jakou mají např. léky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Unicel Dxl 800 (Beckman Coulter)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jako značku využívá </a:t>
            </a:r>
            <a:r>
              <a:rPr lang="cs-CZ" altLang="cs-CZ" sz="1800" b="1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chemiluminiscenční detekci využívající přeměny </a:t>
            </a:r>
            <a:r>
              <a:rPr lang="cs-CZ" altLang="cs-CZ" sz="1800" b="1">
                <a:solidFill>
                  <a:srgbClr val="C00000"/>
                </a:solidFill>
              </a:rPr>
              <a:t>dioxetanfosfátu </a:t>
            </a:r>
            <a:r>
              <a:rPr lang="cs-CZ" altLang="cs-CZ" sz="1800"/>
              <a:t>na dioxetan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Unicel Dxl 800 (Beckman Coulter)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Výkon:</a:t>
            </a:r>
            <a:br>
              <a:rPr lang="cs-CZ" altLang="cs-CZ" sz="2000" dirty="0"/>
            </a:br>
            <a:r>
              <a:rPr lang="cs-CZ" altLang="cs-CZ" sz="2000" dirty="0"/>
              <a:t>Až 400 testů /hodinu</a:t>
            </a:r>
            <a:br>
              <a:rPr lang="cs-CZ" altLang="cs-CZ" sz="2000" dirty="0"/>
            </a:br>
            <a:r>
              <a:rPr lang="cs-CZ" altLang="cs-CZ" sz="2000" dirty="0"/>
              <a:t>Rychlé uvolnění vzorku ze systému zajišťuje interní </a:t>
            </a:r>
            <a:r>
              <a:rPr lang="cs-CZ" altLang="cs-CZ" sz="2000" dirty="0" err="1"/>
              <a:t>alikvot</a:t>
            </a:r>
            <a:r>
              <a:rPr lang="cs-CZ" altLang="cs-CZ" sz="2000" dirty="0"/>
              <a:t>, z kterého jsou následně pipetovány jednotlivé metody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Jednoduchá obsluha:</a:t>
            </a:r>
            <a:br>
              <a:rPr lang="cs-CZ" altLang="cs-CZ" sz="2000" dirty="0"/>
            </a:br>
            <a:r>
              <a:rPr lang="cs-CZ" altLang="cs-CZ" sz="2000" dirty="0"/>
              <a:t>Minimální „kontakt“ obsluhy s řídícím softwarem.</a:t>
            </a:r>
            <a:br>
              <a:rPr lang="cs-CZ" altLang="cs-CZ" sz="2000" dirty="0"/>
            </a:b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Nepřetržitý provoz</a:t>
            </a:r>
            <a:br>
              <a:rPr lang="cs-CZ" altLang="cs-CZ" sz="2000" dirty="0"/>
            </a:br>
            <a:r>
              <a:rPr lang="cs-CZ" altLang="cs-CZ" sz="2000" dirty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cs-CZ" altLang="cs-CZ" sz="2000" dirty="0"/>
            </a:br>
            <a:r>
              <a:rPr lang="cs-CZ" altLang="cs-CZ" sz="2000" dirty="0"/>
              <a:t>     Minimální údržba (5min.denně)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Unicel Dxl 800 (Beckman Coulter)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Až 50 metod na palubě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Kompatibilita s biochemickými analyzátory a s </a:t>
            </a:r>
            <a:r>
              <a:rPr lang="cs-CZ" altLang="cs-CZ" sz="2400" dirty="0" err="1"/>
              <a:t>preanalytickou</a:t>
            </a:r>
            <a:r>
              <a:rPr lang="cs-CZ" altLang="cs-CZ" sz="2400" dirty="0"/>
              <a:t> automatizací – </a:t>
            </a:r>
            <a:r>
              <a:rPr lang="cs-CZ" altLang="cs-CZ" sz="2400" dirty="0" err="1"/>
              <a:t>Power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Processor</a:t>
            </a:r>
            <a:r>
              <a:rPr lang="cs-CZ" altLang="cs-CZ" sz="2400" dirty="0"/>
              <a:t>®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Široká nabídka testů</a:t>
            </a:r>
            <a:br>
              <a:rPr lang="cs-CZ" altLang="cs-CZ" sz="2400" dirty="0"/>
            </a:br>
            <a:endParaRPr lang="cs-CZ" altLang="cs-CZ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DxI</a:t>
            </a:r>
            <a:r>
              <a:rPr lang="cs-CZ" sz="3600" dirty="0"/>
              <a:t> 9000, </a:t>
            </a:r>
            <a:r>
              <a:rPr lang="cs-CZ" sz="3600" dirty="0" err="1"/>
              <a:t>Beckman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45" y="1849438"/>
            <a:ext cx="8229600" cy="4525963"/>
          </a:xfrm>
        </p:spPr>
        <p:txBody>
          <a:bodyPr/>
          <a:lstStyle/>
          <a:p>
            <a:r>
              <a:rPr lang="cs-CZ" sz="2400" dirty="0"/>
              <a:t>Novinka</a:t>
            </a:r>
          </a:p>
          <a:p>
            <a:r>
              <a:rPr lang="cs-CZ" sz="2400" dirty="0"/>
              <a:t>Výkon 450t/hod</a:t>
            </a:r>
          </a:p>
          <a:p>
            <a:r>
              <a:rPr lang="cs-CZ" sz="2400" dirty="0"/>
              <a:t>Nový substrát s výrazně vyšší stabilitou </a:t>
            </a:r>
          </a:p>
          <a:p>
            <a:r>
              <a:rPr lang="cs-CZ" sz="2400" dirty="0"/>
              <a:t>Léky na modulu nebudou</a:t>
            </a:r>
          </a:p>
          <a:p>
            <a:r>
              <a:rPr lang="cs-CZ" sz="2400" dirty="0"/>
              <a:t>Bez denní údržby</a:t>
            </a:r>
          </a:p>
          <a:p>
            <a:r>
              <a:rPr lang="cs-CZ" sz="2400" dirty="0"/>
              <a:t>Více </a:t>
            </a:r>
            <a:r>
              <a:rPr lang="cs-CZ" sz="2400" dirty="0" err="1"/>
              <a:t>pipetorů</a:t>
            </a:r>
            <a:r>
              <a:rPr lang="cs-CZ" sz="2400" dirty="0"/>
              <a:t> – lze pipetovat některé metody současně</a:t>
            </a:r>
          </a:p>
          <a:p>
            <a:r>
              <a:rPr lang="cs-CZ" sz="2400" dirty="0"/>
              <a:t>Menší </a:t>
            </a:r>
            <a:r>
              <a:rPr lang="cs-CZ" sz="2400" dirty="0" err="1"/>
              <a:t>pipetovací</a:t>
            </a:r>
            <a:r>
              <a:rPr lang="cs-CZ" sz="2400" dirty="0"/>
              <a:t> objem, vnitřní </a:t>
            </a:r>
            <a:r>
              <a:rPr lang="cs-CZ" sz="2400" dirty="0" err="1"/>
              <a:t>alikvot</a:t>
            </a:r>
            <a:r>
              <a:rPr lang="cs-CZ" sz="2400" dirty="0"/>
              <a:t> jen pokud je dostatek materiálu</a:t>
            </a:r>
          </a:p>
          <a:p>
            <a:r>
              <a:rPr lang="cs-CZ" sz="2400" dirty="0"/>
              <a:t>Zkrácení délky některých metod na 10 min</a:t>
            </a:r>
          </a:p>
        </p:txBody>
      </p:sp>
      <p:pic>
        <p:nvPicPr>
          <p:cNvPr id="1026" name="Picture 2" descr="High-volume Immunoassay Analyzer UniCel DxI 800 Acc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205546" cy="18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Jedná se o </a:t>
            </a:r>
            <a:r>
              <a:rPr lang="cs-CZ" altLang="cs-CZ" sz="2000" b="1" dirty="0">
                <a:solidFill>
                  <a:srgbClr val="920000"/>
                </a:solidFill>
              </a:rPr>
              <a:t>zcela</a:t>
            </a:r>
            <a:r>
              <a:rPr lang="cs-CZ" altLang="cs-CZ" sz="2000" b="1" dirty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Kazetový systém reagencií - </a:t>
            </a:r>
            <a:r>
              <a:rPr lang="cs-CZ" altLang="cs-CZ" sz="2000" b="1" dirty="0" err="1"/>
              <a:t>ready</a:t>
            </a:r>
            <a:r>
              <a:rPr lang="cs-CZ" altLang="cs-CZ" sz="2000" b="1" dirty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/>
              <a:t>Jsou opatřeny čtečkou čárového kódu, detekcí sraženiny, zpracovávají vzorky po pacientech  - </a:t>
            </a:r>
            <a:r>
              <a:rPr lang="cs-CZ" altLang="cs-CZ" sz="2000" b="1" dirty="0" err="1">
                <a:cs typeface="Times New Roman" pitchFamily="18" charset="0"/>
              </a:rPr>
              <a:t>Random</a:t>
            </a:r>
            <a:r>
              <a:rPr lang="cs-CZ" altLang="cs-CZ" sz="2000" b="1" dirty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Principy jednotlivých  firem se liší typem </a:t>
            </a:r>
            <a:r>
              <a:rPr lang="cs-CZ" altLang="cs-CZ" sz="2000" b="1" dirty="0" err="1">
                <a:solidFill>
                  <a:srgbClr val="920000"/>
                </a:solidFill>
              </a:rPr>
              <a:t>značenky</a:t>
            </a:r>
            <a:r>
              <a:rPr lang="cs-CZ" altLang="cs-CZ" sz="2000" b="1" dirty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/>
              <a:t>   </a:t>
            </a:r>
            <a:r>
              <a:rPr lang="cs-CZ" altLang="cs-CZ" sz="2400" b="1"/>
              <a:t>Účinnost: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   Maximální integrace: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r>
              <a:rPr lang="cs-CZ" altLang="cs-CZ" sz="2800" b="1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/>
              <a:t>Princip měření</a:t>
            </a:r>
            <a:r>
              <a:rPr lang="cs-CZ" altLang="cs-CZ" sz="240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Immulite 2000 </a:t>
            </a:r>
            <a:br>
              <a:rPr lang="cs-CZ" altLang="cs-CZ" sz="3600" b="1"/>
            </a:br>
            <a:r>
              <a:rPr lang="cs-CZ" altLang="cs-CZ" sz="3600" b="1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LIAISON XL (DiaSorin)</a:t>
            </a:r>
            <a:r>
              <a:rPr lang="cs-CZ" altLang="cs-CZ" sz="360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/>
              <a:t>Více než 100 metod</a:t>
            </a:r>
          </a:p>
          <a:p>
            <a:r>
              <a:rPr lang="cs-CZ" altLang="cs-CZ" sz="2000" b="1"/>
              <a:t>Chemiluminiscenční detekce</a:t>
            </a:r>
          </a:p>
          <a:p>
            <a:r>
              <a:rPr lang="cs-CZ" altLang="cs-CZ" sz="2000" b="1"/>
              <a:t>Separace na paramagnetických mikročásticích</a:t>
            </a:r>
          </a:p>
          <a:p>
            <a:r>
              <a:rPr lang="cs-CZ" altLang="cs-CZ" sz="2000" b="1"/>
              <a:t>Až 180 testů/hod</a:t>
            </a:r>
          </a:p>
          <a:p>
            <a:r>
              <a:rPr lang="cs-CZ" altLang="cs-CZ" sz="2000" b="1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Malý, plně automatizovaný </a:t>
            </a:r>
            <a:r>
              <a:rPr lang="cs-CZ" sz="2400" b="1" dirty="0" err="1"/>
              <a:t>imunoanalyzátor</a:t>
            </a:r>
            <a:endParaRPr lang="cs-CZ" sz="2400" b="1" dirty="0"/>
          </a:p>
          <a:p>
            <a:pPr>
              <a:defRPr/>
            </a:pPr>
            <a:r>
              <a:rPr lang="cs-CZ" sz="2400" b="1" dirty="0"/>
              <a:t>Až 180 testů/hod, 15 reagenčních pozic</a:t>
            </a:r>
          </a:p>
          <a:p>
            <a:pPr>
              <a:defRPr/>
            </a:pPr>
            <a:r>
              <a:rPr lang="cs-CZ" sz="2400" b="1" dirty="0" err="1"/>
              <a:t>Superparamagnetické</a:t>
            </a:r>
            <a:r>
              <a:rPr lang="cs-CZ" sz="2400" b="1" dirty="0"/>
              <a:t> mikročástice, magnetická separace</a:t>
            </a:r>
          </a:p>
          <a:p>
            <a:pPr>
              <a:defRPr/>
            </a:pPr>
            <a:r>
              <a:rPr lang="cs-CZ" sz="2400" b="1" dirty="0"/>
              <a:t>Reagencie značené ALP</a:t>
            </a:r>
          </a:p>
          <a:p>
            <a:pPr>
              <a:defRPr/>
            </a:pPr>
            <a:r>
              <a:rPr lang="cs-CZ" sz="2400" b="1" dirty="0"/>
              <a:t>Substrát – AMPPD </a:t>
            </a:r>
            <a:r>
              <a:rPr lang="cs-CZ" sz="2400" dirty="0"/>
              <a:t>(derivát 1,2-dioxo-cyclohexanu)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/>
              <a:t>Firma </a:t>
            </a:r>
            <a:r>
              <a:rPr lang="cs-CZ" sz="2400" b="1" dirty="0" err="1"/>
              <a:t>mindray</a:t>
            </a:r>
            <a:r>
              <a:rPr lang="cs-CZ" sz="2400" b="1" dirty="0"/>
              <a:t> má k dispozici i vetší </a:t>
            </a:r>
            <a:r>
              <a:rPr lang="cs-CZ" sz="2400" b="1" dirty="0" err="1"/>
              <a:t>imunoanalyzátory</a:t>
            </a:r>
            <a:r>
              <a:rPr lang="cs-CZ" sz="2400" b="1" dirty="0"/>
              <a:t> – CL-1200i, CL-2000i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/>
              <a:t>Fluorometrická</a:t>
            </a:r>
            <a:r>
              <a:rPr lang="cs-CZ" sz="2000" b="1" dirty="0"/>
              <a:t> </a:t>
            </a:r>
            <a:r>
              <a:rPr lang="cs-CZ" sz="2000" b="1" dirty="0" err="1"/>
              <a:t>enzymo-immunoanalýza</a:t>
            </a:r>
            <a:r>
              <a:rPr lang="cs-CZ" sz="2000" b="1" dirty="0"/>
              <a:t> (FEIA) - heterogenní</a:t>
            </a:r>
            <a:endParaRPr lang="cs-CZ" sz="2000" b="1" i="1" dirty="0"/>
          </a:p>
          <a:p>
            <a:pPr>
              <a:defRPr/>
            </a:pPr>
            <a:r>
              <a:rPr lang="cs-CZ" sz="2000" b="1" dirty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/>
              <a:t>– suché (bez odpadu) - </a:t>
            </a:r>
            <a:r>
              <a:rPr lang="cs-CZ" sz="2000" b="1" dirty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    kelímcích </a:t>
            </a:r>
            <a:r>
              <a:rPr lang="cs-CZ" sz="2000" dirty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    rok) – nestane se, že otevřená reagencie </a:t>
            </a:r>
            <a:r>
              <a:rPr lang="cs-CZ" sz="2000" dirty="0" err="1"/>
              <a:t>proexpiruje</a:t>
            </a:r>
            <a:endParaRPr lang="cs-CZ" sz="2000" dirty="0"/>
          </a:p>
          <a:p>
            <a:pPr>
              <a:defRPr/>
            </a:pPr>
            <a:r>
              <a:rPr lang="en-US" sz="2000" dirty="0"/>
              <a:t>200 test</a:t>
            </a:r>
            <a:r>
              <a:rPr lang="cs-CZ" sz="2000" dirty="0"/>
              <a:t>ů/hod, 20 minutové testy (většina)</a:t>
            </a:r>
          </a:p>
          <a:p>
            <a:pPr>
              <a:defRPr/>
            </a:pPr>
            <a:r>
              <a:rPr lang="cs-CZ" sz="2000" dirty="0" err="1"/>
              <a:t>Methylumbelliferylfosfát</a:t>
            </a:r>
            <a:r>
              <a:rPr lang="cs-CZ" sz="2000" dirty="0"/>
              <a:t>, ALP</a:t>
            </a:r>
            <a:r>
              <a:rPr lang="en-US" sz="2000" dirty="0"/>
              <a:t> 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Automatizovaná denní údržba</a:t>
            </a:r>
          </a:p>
          <a:p>
            <a:pPr>
              <a:defRPr/>
            </a:pPr>
            <a:r>
              <a:rPr lang="cs-CZ" sz="2000" dirty="0"/>
              <a:t>Stabilita kalibrace 90 dnů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Elisys Quattro (HUMAN)</a:t>
            </a:r>
            <a:br>
              <a:rPr lang="cs-CZ" altLang="cs-CZ" sz="3600" b="1"/>
            </a:br>
            <a:endParaRPr lang="cs-CZ" altLang="cs-CZ" sz="36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Plně automatický ELISA analyzátor středního výkonu</a:t>
            </a:r>
            <a:endParaRPr lang="cs-CZ" altLang="cs-CZ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CLIA</a:t>
            </a:r>
          </a:p>
          <a:p>
            <a:r>
              <a:rPr lang="cs-CZ" sz="2000" b="1" dirty="0"/>
              <a:t>Značka-ABEI</a:t>
            </a:r>
          </a:p>
          <a:p>
            <a:r>
              <a:rPr lang="cs-CZ" sz="2000" b="1" dirty="0"/>
              <a:t>Separace na magnetických mikročásticích</a:t>
            </a:r>
          </a:p>
          <a:p>
            <a:r>
              <a:rPr lang="cs-CZ" sz="2000" b="1" dirty="0"/>
              <a:t>180 testů/hod</a:t>
            </a:r>
          </a:p>
          <a:p>
            <a:r>
              <a:rPr lang="cs-CZ" sz="2000" b="1" dirty="0"/>
              <a:t>Délka testu -17 min</a:t>
            </a:r>
          </a:p>
          <a:p>
            <a:r>
              <a:rPr lang="cs-CZ" sz="2000" b="1" dirty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    aldosteronu, gastrinu atd.)</a:t>
            </a:r>
          </a:p>
          <a:p>
            <a:r>
              <a:rPr lang="cs-CZ" sz="2000" b="1" dirty="0"/>
              <a:t>K dispozici různé velikosti</a:t>
            </a:r>
          </a:p>
          <a:p>
            <a:pPr marL="0" indent="0">
              <a:buNone/>
            </a:pPr>
            <a:r>
              <a:rPr lang="cs-CZ" sz="2000" b="1" dirty="0"/>
              <a:t>     přístrojů MAGLUMI 600 - 4000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/>
              <a:t>Analyzátory na homogenní imunoanalýzu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Využívá </a:t>
            </a:r>
            <a:r>
              <a:rPr lang="cs-CZ" altLang="cs-CZ" sz="2400" b="1" dirty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>
                <a:solidFill>
                  <a:srgbClr val="920000"/>
                </a:solidFill>
              </a:rPr>
              <a:t>imunoanalýzu</a:t>
            </a:r>
            <a:endParaRPr lang="cs-CZ" altLang="cs-CZ" sz="2400" b="1" dirty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Princip měření: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Při reakci probíhá neradioaktivní přenos energie z donoru (</a:t>
            </a:r>
            <a:r>
              <a:rPr lang="cs-CZ" altLang="cs-CZ" sz="2400" dirty="0" err="1"/>
              <a:t>kryptátová</a:t>
            </a:r>
            <a:r>
              <a:rPr lang="cs-CZ" altLang="cs-CZ" sz="2400" dirty="0"/>
              <a:t> struktura s iontem europia v centru) na akceptor (</a:t>
            </a:r>
            <a:r>
              <a:rPr lang="cs-CZ" altLang="cs-CZ" sz="2400" dirty="0" err="1"/>
              <a:t>chem</a:t>
            </a:r>
            <a:r>
              <a:rPr lang="cs-CZ" altLang="cs-CZ" sz="2400" dirty="0"/>
              <a:t>. </a:t>
            </a:r>
            <a:r>
              <a:rPr lang="cs-CZ" altLang="cs-CZ" sz="2400" dirty="0" err="1"/>
              <a:t>modif</a:t>
            </a:r>
            <a:r>
              <a:rPr lang="cs-CZ" altLang="cs-CZ" sz="2400" dirty="0"/>
              <a:t>. protein)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Měřený vzorek je ozářen dusíkovým laserem, následně donor (</a:t>
            </a:r>
            <a:r>
              <a:rPr lang="cs-CZ" altLang="cs-CZ" sz="2400" dirty="0" err="1"/>
              <a:t>kryptát</a:t>
            </a:r>
            <a:r>
              <a:rPr lang="cs-CZ" altLang="cs-CZ" sz="2400" dirty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Měříme signál emitovaný z </a:t>
            </a:r>
            <a:r>
              <a:rPr lang="cs-CZ" altLang="cs-CZ" sz="2400" dirty="0" err="1"/>
              <a:t>imunokomplexu</a:t>
            </a:r>
            <a:r>
              <a:rPr lang="cs-CZ" altLang="cs-CZ" sz="2400" dirty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/>
              <a:t>Dimension Vista 1500 (</a:t>
            </a:r>
            <a:r>
              <a:rPr lang="cs-CZ" altLang="cs-CZ" sz="3600" b="1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/>
              <a:t>Integrovaný systém  - (klin. chem., ISE, imuno)</a:t>
            </a:r>
          </a:p>
          <a:p>
            <a:pPr eaLnBrk="1" hangingPunct="1"/>
            <a:r>
              <a:rPr lang="cs-CZ" altLang="cs-CZ" sz="2400" b="1"/>
              <a:t>Technologie LOCI - </a:t>
            </a:r>
            <a:r>
              <a:rPr lang="cs-CZ" altLang="ja-JP" sz="2400" b="1"/>
              <a:t>založena na přenosu kyslíku</a:t>
            </a:r>
          </a:p>
          <a:p>
            <a:pPr eaLnBrk="1" hangingPunct="1"/>
            <a:endParaRPr lang="cs-CZ" altLang="ja-JP" sz="2400" b="1"/>
          </a:p>
          <a:p>
            <a:pPr eaLnBrk="1" hangingPunct="1"/>
            <a:r>
              <a:rPr lang="cs-CZ" altLang="ja-JP" sz="2400" b="1"/>
              <a:t>První </a:t>
            </a:r>
            <a:r>
              <a:rPr lang="cs-CZ" altLang="ja-JP" sz="2400" b="1">
                <a:solidFill>
                  <a:srgbClr val="990000"/>
                </a:solidFill>
              </a:rPr>
              <a:t>homogenní</a:t>
            </a:r>
            <a:r>
              <a:rPr lang="cs-CZ" altLang="ja-JP" sz="2400" b="1"/>
              <a:t> imunoanalýza </a:t>
            </a:r>
            <a:r>
              <a:rPr lang="cs-CZ" altLang="ja-JP" sz="2400" b="1">
                <a:solidFill>
                  <a:srgbClr val="990000"/>
                </a:solidFill>
              </a:rPr>
              <a:t>s chemiluminiscenční detekcí</a:t>
            </a:r>
            <a:endParaRPr lang="cs-CZ" altLang="ja-JP" sz="2400" b="1"/>
          </a:p>
          <a:p>
            <a:pPr eaLnBrk="1" hangingPunct="1"/>
            <a:r>
              <a:rPr lang="cs-CZ" altLang="ja-JP" sz="2400" b="1"/>
              <a:t>Vysoká citlivost</a:t>
            </a:r>
          </a:p>
          <a:p>
            <a:pPr eaLnBrk="1" hangingPunct="1"/>
            <a:endParaRPr lang="cs-CZ" altLang="ja-JP" sz="2400" b="1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/>
              <a:t>VIVA – E (Siemens)</a:t>
            </a:r>
            <a:br>
              <a:rPr lang="cs-CZ" altLang="cs-CZ" sz="3600" b="1"/>
            </a:br>
            <a:endParaRPr lang="cs-CZ" altLang="cs-CZ" sz="4000" b="1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Technika EMIT -  </a:t>
            </a:r>
            <a:r>
              <a:rPr lang="cs-CZ" altLang="cs-CZ" sz="2000" b="1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>
                <a:solidFill>
                  <a:schemeClr val="hlink"/>
                </a:solidFill>
              </a:rPr>
              <a:t> </a:t>
            </a:r>
            <a:r>
              <a:rPr lang="cs-CZ" altLang="cs-CZ" sz="2000" b="1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Test  založen na kompetici mezi stanovovanou látkou ve vzorku a stejnou látkou </a:t>
            </a:r>
            <a:r>
              <a:rPr lang="cs-CZ" altLang="cs-CZ" sz="2000" b="1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/>
              <a:t>Aktivní enzym mění nikotinamidadenindinukleotid </a:t>
            </a:r>
            <a:r>
              <a:rPr lang="cs-CZ" altLang="cs-CZ" sz="2000" b="1">
                <a:solidFill>
                  <a:srgbClr val="920000"/>
                </a:solidFill>
              </a:rPr>
              <a:t>(NAD) na NADH</a:t>
            </a:r>
            <a:r>
              <a:rPr lang="cs-CZ" altLang="cs-CZ" sz="2000" b="1"/>
              <a:t> --</a:t>
            </a:r>
            <a:r>
              <a:rPr lang="cs-CZ" altLang="cs-CZ" sz="2000" b="1">
                <a:sym typeface="Wingdings 3" pitchFamily="18" charset="2"/>
              </a:rPr>
              <a:t></a:t>
            </a:r>
            <a:r>
              <a:rPr lang="cs-CZ" altLang="cs-CZ" sz="2000" b="1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/>
              <a:t>(Endogenní sérová G6PDH neinterferuje, koenzym NAD působí pouze s bakteriálním enzymem (</a:t>
            </a:r>
            <a:r>
              <a:rPr lang="cs-CZ" altLang="cs-CZ" sz="2000" i="1"/>
              <a:t>Leuconostoc mesenteroides</a:t>
            </a:r>
            <a:r>
              <a:rPr lang="cs-CZ" altLang="cs-CZ" sz="200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487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cs typeface="Times New Roman" pitchFamily="18" charset="0"/>
              </a:rPr>
              <a:t>    </a:t>
            </a:r>
            <a:r>
              <a:rPr lang="cs-CZ" altLang="cs-CZ" sz="2400">
                <a:solidFill>
                  <a:srgbClr val="920000"/>
                </a:solidFill>
                <a:cs typeface="Times New Roman" pitchFamily="18" charset="0"/>
              </a:rPr>
              <a:t>ADVIA Centaur  </a:t>
            </a:r>
            <a:r>
              <a:rPr lang="cs-CZ" altLang="cs-CZ" sz="2400">
                <a:cs typeface="Times New Roman" pitchFamily="18" charset="0"/>
              </a:rPr>
              <a:t>je  plně automatizovaný chemiluminiscenční analyzátor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>
                <a:cs typeface="Times New Roman" pitchFamily="18" charset="0"/>
              </a:rPr>
              <a:t>    </a:t>
            </a:r>
            <a:r>
              <a:rPr lang="cs-CZ" altLang="cs-CZ" sz="2400">
                <a:solidFill>
                  <a:srgbClr val="920000"/>
                </a:solidFill>
                <a:cs typeface="Times New Roman" pitchFamily="18" charset="0"/>
              </a:rPr>
              <a:t>Výkon:   </a:t>
            </a:r>
            <a:r>
              <a:rPr lang="cs-CZ" altLang="cs-CZ" sz="2400" b="1">
                <a:cs typeface="Times New Roman" pitchFamily="18" charset="0"/>
              </a:rPr>
              <a:t>240 stanovení za hodinu</a:t>
            </a:r>
            <a:r>
              <a:rPr lang="cs-CZ" altLang="cs-CZ" sz="2400">
                <a:cs typeface="Times New Roman" pitchFamily="18" charset="0"/>
              </a:rPr>
              <a:t>, analýza trvá15 minut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/>
              <a:t>    </a:t>
            </a:r>
            <a:r>
              <a:rPr lang="cs-CZ" altLang="cs-CZ" sz="2400">
                <a:solidFill>
                  <a:srgbClr val="920000"/>
                </a:solidFill>
              </a:rPr>
              <a:t>Princip m</a:t>
            </a:r>
            <a:r>
              <a:rPr lang="cs-CZ" altLang="cs-CZ" sz="240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400">
                <a:cs typeface="Times New Roman" pitchFamily="18" charset="0"/>
              </a:rPr>
              <a:t>-</a:t>
            </a:r>
            <a:r>
              <a:rPr lang="cs-CZ" altLang="cs-CZ" sz="240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>
                <a:cs typeface="Times New Roman" pitchFamily="18" charset="0"/>
              </a:rPr>
              <a:t>Vytvoří se imunokomplex, značí se acridinium esterem (chemiluminiscenční látka) a naváží se na něj paramagnetické  částice (Fe</a:t>
            </a:r>
            <a:r>
              <a:rPr lang="cs-CZ" altLang="cs-CZ" sz="2000" baseline="-25000">
                <a:cs typeface="Times New Roman" pitchFamily="18" charset="0"/>
              </a:rPr>
              <a:t>2</a:t>
            </a:r>
            <a:r>
              <a:rPr lang="cs-CZ" altLang="cs-CZ" sz="2000">
                <a:cs typeface="Times New Roman" pitchFamily="18" charset="0"/>
              </a:rPr>
              <a:t>O</a:t>
            </a:r>
            <a:r>
              <a:rPr lang="cs-CZ" altLang="cs-CZ" sz="2000" baseline="-25000">
                <a:cs typeface="Times New Roman" pitchFamily="18" charset="0"/>
              </a:rPr>
              <a:t>3</a:t>
            </a:r>
            <a:r>
              <a:rPr lang="cs-CZ" altLang="cs-CZ" sz="200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cs typeface="Times New Roman" pitchFamily="18" charset="0"/>
              </a:rPr>
              <a:t>     - Komplex se od nezreagovaných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cs typeface="Times New Roman" pitchFamily="18" charset="0"/>
              </a:rPr>
              <a:t>     - Značka (acridinium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cs typeface="Times New Roman" pitchFamily="18" charset="0"/>
              </a:rPr>
              <a:t>     oxiduje H</a:t>
            </a:r>
            <a:r>
              <a:rPr lang="cs-CZ" altLang="cs-CZ" sz="2000" baseline="-30000">
                <a:cs typeface="Times New Roman" pitchFamily="18" charset="0"/>
              </a:rPr>
              <a:t>2</a:t>
            </a:r>
            <a:r>
              <a:rPr lang="cs-CZ" altLang="cs-CZ" sz="2000">
                <a:cs typeface="Times New Roman" pitchFamily="18" charset="0"/>
              </a:rPr>
              <a:t>O</a:t>
            </a:r>
            <a:r>
              <a:rPr lang="cs-CZ" altLang="cs-CZ" sz="2000" baseline="-30000">
                <a:cs typeface="Times New Roman" pitchFamily="18" charset="0"/>
              </a:rPr>
              <a:t>2</a:t>
            </a:r>
            <a:r>
              <a:rPr lang="cs-CZ" altLang="cs-CZ" sz="200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cs typeface="Times New Roman" pitchFamily="18" charset="0"/>
              </a:rPr>
              <a:t>     emitovaného světla</a:t>
            </a:r>
            <a:r>
              <a:rPr lang="cs-CZ" altLang="cs-CZ" sz="2000"/>
              <a:t> (</a:t>
            </a:r>
            <a:r>
              <a:rPr lang="cs-CZ" altLang="cs-CZ" sz="2000">
                <a:cs typeface="Times New Roman" pitchFamily="18" charset="0"/>
              </a:rPr>
              <a:t>citlivost  10</a:t>
            </a:r>
            <a:r>
              <a:rPr lang="cs-CZ" altLang="cs-CZ" sz="2000" baseline="30000">
                <a:cs typeface="Times New Roman" pitchFamily="18" charset="0"/>
              </a:rPr>
              <a:t>-15 </a:t>
            </a:r>
            <a:r>
              <a:rPr lang="cs-CZ" altLang="cs-CZ" sz="200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6148" name="Picture 7" descr="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29188"/>
            <a:ext cx="2555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cs typeface="Times New Roman" pitchFamily="18" charset="0"/>
              </a:rPr>
              <a:t>Reagencie</a:t>
            </a:r>
            <a:r>
              <a:rPr lang="cs-CZ" altLang="cs-CZ" sz="2400" dirty="0"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   Kazetový chlazený zásobník s 30 pozicemi - neustále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   promíchávány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   Vkládání reagencií za provozu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   Automatická  kontrola hladiny reagencie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cs typeface="Times New Roman" pitchFamily="18" charset="0"/>
              </a:rPr>
              <a:t>Reagenční nádobky:</a:t>
            </a:r>
            <a:r>
              <a:rPr lang="cs-CZ" altLang="cs-CZ" sz="2400" dirty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cs typeface="Times New Roman" pitchFamily="18" charset="0"/>
              </a:rPr>
              <a:t>Kalibrac</a:t>
            </a:r>
            <a:r>
              <a:rPr lang="cs-CZ" altLang="cs-CZ" sz="2400" dirty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dirty="0"/>
              <a:t>. </a:t>
            </a:r>
            <a:r>
              <a:rPr lang="cs-CZ" altLang="cs-CZ" sz="2400" dirty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/>
              <a:t>Attelica 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/>
              <a:t>Atellica (Siemens)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2000" b="1" dirty="0"/>
              <a:t>Integrovaný systém pro </a:t>
            </a:r>
            <a:r>
              <a:rPr lang="cs-CZ" altLang="cs-CZ" sz="2000" b="1" dirty="0" err="1"/>
              <a:t>imuno</a:t>
            </a:r>
            <a:r>
              <a:rPr lang="cs-CZ" altLang="cs-CZ" sz="2000" b="1" dirty="0"/>
              <a:t> i klinickou chemii </a:t>
            </a:r>
            <a:r>
              <a:rPr lang="cs-CZ" altLang="cs-CZ" sz="2000" dirty="0"/>
              <a:t>– nová řada Siemens, jméno </a:t>
            </a:r>
            <a:r>
              <a:rPr lang="cs-CZ" altLang="cs-CZ" sz="2000" dirty="0" err="1"/>
              <a:t>Atellica</a:t>
            </a:r>
            <a:r>
              <a:rPr lang="cs-CZ" altLang="cs-CZ" sz="2000" dirty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Mohou být spojeny až 3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</a:t>
            </a:r>
            <a:r>
              <a:rPr lang="cs-CZ" altLang="cs-CZ" sz="2000" dirty="0"/>
              <a:t>(imunochemické) </a:t>
            </a:r>
            <a:r>
              <a:rPr lang="en-US" altLang="cs-CZ" sz="2000" dirty="0" err="1"/>
              <a:t>analyz</a:t>
            </a:r>
            <a:r>
              <a:rPr lang="cs-CZ" altLang="cs-CZ" sz="2000" dirty="0" err="1"/>
              <a:t>átory</a:t>
            </a:r>
            <a:endParaRPr lang="cs-CZ" altLang="cs-CZ" sz="2000" dirty="0"/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en-US" altLang="cs-CZ" sz="2000" dirty="0" err="1"/>
              <a:t>Atellica</a:t>
            </a:r>
            <a:r>
              <a:rPr lang="en-US" altLang="cs-CZ" sz="2000" dirty="0"/>
              <a:t> IM 1300 </a:t>
            </a:r>
            <a:r>
              <a:rPr lang="cs-CZ" altLang="cs-CZ" sz="2000" dirty="0"/>
              <a:t>analyzátor 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220 test</a:t>
            </a:r>
            <a:r>
              <a:rPr lang="cs-CZ" altLang="cs-CZ" sz="2000" dirty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IM 1600 </a:t>
            </a:r>
            <a:r>
              <a:rPr lang="cs-CZ" altLang="cs-CZ" sz="2000" dirty="0"/>
              <a:t>analyzátor</a:t>
            </a:r>
            <a:r>
              <a:rPr lang="en-US" altLang="cs-CZ" sz="2000" dirty="0"/>
              <a:t>: </a:t>
            </a:r>
            <a:r>
              <a:rPr lang="cs-CZ" altLang="cs-CZ" sz="2000" dirty="0"/>
              <a:t>až </a:t>
            </a:r>
            <a:r>
              <a:rPr lang="en-US" altLang="cs-CZ" sz="2000" dirty="0"/>
              <a:t>440 test</a:t>
            </a:r>
            <a:r>
              <a:rPr lang="cs-CZ" altLang="cs-CZ" sz="2000" dirty="0"/>
              <a:t>ů/ hod.</a:t>
            </a:r>
            <a:endParaRPr lang="en-US" altLang="cs-CZ" sz="2000" dirty="0"/>
          </a:p>
          <a:p>
            <a:pPr marL="0" indent="0">
              <a:buFontTx/>
              <a:buNone/>
              <a:defRPr/>
            </a:pP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Posun vzorků (</a:t>
            </a:r>
            <a:r>
              <a:rPr lang="en-US" altLang="cs-CZ" sz="2000" dirty="0"/>
              <a:t>Sample Handler</a:t>
            </a:r>
            <a:r>
              <a:rPr lang="cs-CZ" altLang="cs-CZ" sz="2000" dirty="0"/>
              <a:t>) pomocí patentované </a:t>
            </a:r>
            <a:r>
              <a:rPr lang="en-US" altLang="cs-CZ" sz="2000" dirty="0" err="1"/>
              <a:t>Atellica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Magline</a:t>
            </a:r>
            <a:r>
              <a:rPr lang="en-US" altLang="cs-CZ" sz="2000" baseline="30000" dirty="0"/>
              <a:t>™ </a:t>
            </a:r>
            <a:r>
              <a:rPr lang="cs-CZ" altLang="cs-CZ" sz="2000" dirty="0"/>
              <a:t>- </a:t>
            </a:r>
            <a:r>
              <a:rPr lang="cs-CZ" altLang="cs-CZ" sz="2000" b="1" dirty="0"/>
              <a:t>posun vzorků na magnetickém polštáři 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000" b="1" dirty="0"/>
              <a:t>Při pipetování se vytvoří vnitřní </a:t>
            </a:r>
            <a:r>
              <a:rPr lang="cs-CZ" altLang="cs-CZ" sz="2000" b="1" dirty="0" err="1"/>
              <a:t>alikvot</a:t>
            </a:r>
            <a:r>
              <a:rPr lang="cs-CZ" altLang="cs-CZ" sz="2000" b="1" dirty="0"/>
              <a:t> </a:t>
            </a:r>
            <a:r>
              <a:rPr lang="cs-CZ" altLang="cs-CZ" sz="2000" dirty="0"/>
              <a:t>s objemem dle požadovaných testů a vzorek hned pokračuje dál k další analýze a systém potom z vnitřního </a:t>
            </a:r>
            <a:r>
              <a:rPr lang="cs-CZ" altLang="cs-CZ" sz="2000" dirty="0" err="1"/>
              <a:t>alikvotu</a:t>
            </a:r>
            <a:r>
              <a:rPr lang="cs-CZ" altLang="cs-CZ" sz="2000" dirty="0"/>
              <a:t> pipetuje pro jednotlivé imunochemické metody.</a:t>
            </a:r>
          </a:p>
          <a:p>
            <a:pPr>
              <a:defRPr/>
            </a:pPr>
            <a:endParaRPr lang="cs-CZ" altLang="cs-CZ" sz="2000" dirty="0"/>
          </a:p>
          <a:p>
            <a:pPr marL="0" indent="0"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Atellica (Siemens)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/>
          </a:p>
          <a:p>
            <a:r>
              <a:rPr lang="cs-CZ" altLang="cs-CZ" sz="2400" b="1"/>
              <a:t>K</a:t>
            </a:r>
            <a:r>
              <a:rPr lang="en-US" altLang="cs-CZ" sz="2400" b="1"/>
              <a:t>ontrol</a:t>
            </a:r>
            <a:r>
              <a:rPr lang="cs-CZ" altLang="cs-CZ" sz="2400" b="1"/>
              <a:t>y</a:t>
            </a:r>
            <a:r>
              <a:rPr lang="en-US" altLang="cs-CZ" sz="2400" b="1"/>
              <a:t> a </a:t>
            </a:r>
            <a:r>
              <a:rPr lang="cs-CZ" altLang="cs-CZ" sz="2400" b="1"/>
              <a:t>k</a:t>
            </a:r>
            <a:r>
              <a:rPr lang="en-US" altLang="cs-CZ" sz="2400" b="1"/>
              <a:t>alibr</a:t>
            </a:r>
            <a:r>
              <a:rPr lang="cs-CZ" altLang="cs-CZ" sz="2400" b="1"/>
              <a:t>á</a:t>
            </a:r>
            <a:r>
              <a:rPr lang="en-US" altLang="cs-CZ" sz="2400" b="1"/>
              <a:t>tor</a:t>
            </a:r>
            <a:r>
              <a:rPr lang="cs-CZ" altLang="cs-CZ" sz="2400" b="1"/>
              <a:t>y jsou chlazené na palubě, automaticky prováděné dle nastavení a mohou je využívat všechny spojené analyzátory</a:t>
            </a:r>
          </a:p>
          <a:p>
            <a:endParaRPr lang="cs-CZ" altLang="cs-CZ" sz="2400" b="1"/>
          </a:p>
          <a:p>
            <a:r>
              <a:rPr lang="cs-CZ" altLang="cs-CZ" sz="2400" b="1"/>
              <a:t>Třídící plocha </a:t>
            </a:r>
            <a:r>
              <a:rPr lang="cs-CZ" altLang="cs-CZ" sz="2400"/>
              <a:t>(rozdělí vzorky na ty, které mají požadavky pro Atellicu a ty další)</a:t>
            </a:r>
          </a:p>
          <a:p>
            <a:endParaRPr lang="cs-CZ" altLang="cs-CZ" sz="2400" b="1"/>
          </a:p>
          <a:p>
            <a:r>
              <a:rPr lang="cs-CZ" altLang="cs-CZ" sz="2400" b="1"/>
              <a:t>Připravuje se: odzátkovač</a:t>
            </a:r>
          </a:p>
          <a:p>
            <a:endParaRPr lang="cs-CZ" altLang="cs-CZ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2030</Words>
  <Application>Microsoft Office PowerPoint</Application>
  <PresentationFormat>Předvádění na obrazovce (4:3)</PresentationFormat>
  <Paragraphs>342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Arial</vt:lpstr>
      <vt:lpstr>Calibri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Advia Centaur (Siemens)</vt:lpstr>
      <vt:lpstr>Advia Centaur (Siemens)</vt:lpstr>
      <vt:lpstr>Attelica (Siemens) </vt:lpstr>
      <vt:lpstr>Atellica (Siemens) </vt:lpstr>
      <vt:lpstr>Atellica (Siemens) </vt:lpstr>
      <vt:lpstr>cobas e411 (Roche) </vt:lpstr>
      <vt:lpstr>cobas e411 (Roche)</vt:lpstr>
      <vt:lpstr>cobas e411 (Roche)</vt:lpstr>
      <vt:lpstr>cobas e411 (Roche)</vt:lpstr>
      <vt:lpstr>Další imunochemické systémy Roche - princip elektrochemiluminiscence  (stejný jako cobas e411) </vt:lpstr>
      <vt:lpstr>Modul e801 (Roche)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(Beckman Coulter)</vt:lpstr>
      <vt:lpstr>Unicel Dxl 800 (Beckman Coulter)</vt:lpstr>
      <vt:lpstr>Unicel Dxl 800 (Beckman Coulter)</vt:lpstr>
      <vt:lpstr>DxI 9000, Beckman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Elisys Quattro (HUMAN) </vt:lpstr>
      <vt:lpstr>Noveos (Hycor)</vt:lpstr>
      <vt:lpstr>Maglumi 800 (Snibe)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Miroslava Beňovská</cp:lastModifiedBy>
  <cp:revision>135</cp:revision>
  <dcterms:created xsi:type="dcterms:W3CDTF">2006-04-01T12:34:12Z</dcterms:created>
  <dcterms:modified xsi:type="dcterms:W3CDTF">2024-04-29T13:52:12Z</dcterms:modified>
</cp:coreProperties>
</file>