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9" r:id="rId1"/>
  </p:sldMasterIdLst>
  <p:notesMasterIdLst>
    <p:notesMasterId r:id="rId52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304" r:id="rId11"/>
    <p:sldId id="267" r:id="rId12"/>
    <p:sldId id="310" r:id="rId13"/>
    <p:sldId id="268" r:id="rId14"/>
    <p:sldId id="303" r:id="rId15"/>
    <p:sldId id="269" r:id="rId16"/>
    <p:sldId id="270" r:id="rId17"/>
    <p:sldId id="305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306" r:id="rId27"/>
    <p:sldId id="279" r:id="rId28"/>
    <p:sldId id="280" r:id="rId29"/>
    <p:sldId id="281" r:id="rId30"/>
    <p:sldId id="307" r:id="rId31"/>
    <p:sldId id="282" r:id="rId32"/>
    <p:sldId id="283" r:id="rId33"/>
    <p:sldId id="284" r:id="rId34"/>
    <p:sldId id="285" r:id="rId35"/>
    <p:sldId id="286" r:id="rId36"/>
    <p:sldId id="287" r:id="rId37"/>
    <p:sldId id="299" r:id="rId38"/>
    <p:sldId id="288" r:id="rId39"/>
    <p:sldId id="311" r:id="rId40"/>
    <p:sldId id="308" r:id="rId41"/>
    <p:sldId id="292" r:id="rId42"/>
    <p:sldId id="289" r:id="rId43"/>
    <p:sldId id="290" r:id="rId44"/>
    <p:sldId id="291" r:id="rId45"/>
    <p:sldId id="293" r:id="rId46"/>
    <p:sldId id="294" r:id="rId47"/>
    <p:sldId id="295" r:id="rId48"/>
    <p:sldId id="296" r:id="rId49"/>
    <p:sldId id="297" r:id="rId50"/>
    <p:sldId id="298" r:id="rId5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8"/>
    <p:restoredTop sz="91011"/>
  </p:normalViewPr>
  <p:slideViewPr>
    <p:cSldViewPr>
      <p:cViewPr varScale="1">
        <p:scale>
          <a:sx n="142" d="100"/>
          <a:sy n="142" d="100"/>
        </p:scale>
        <p:origin x="124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1BFAC0-47EE-4E23-86BA-1B0FDE7781F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A23DA2-1C10-4AB8-AB0E-82BD9FDB65C3}" type="slidenum">
              <a:rPr lang="cs-CZ"/>
              <a:pPr/>
              <a:t>1</a:t>
            </a:fld>
            <a:endParaRPr lang="cs-CZ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724AA-7F2C-422A-A0C3-B5996151366D}" type="slidenum">
              <a:rPr lang="cs-CZ"/>
              <a:pPr/>
              <a:t>10</a:t>
            </a:fld>
            <a:endParaRPr lang="cs-CZ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F806C-553E-49E0-836E-215EDB4A88FD}" type="slidenum">
              <a:rPr lang="cs-CZ"/>
              <a:pPr/>
              <a:t>11</a:t>
            </a:fld>
            <a:endParaRPr lang="cs-CZ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70606C-EC0B-4055-ACA0-DB46EBC9A612}" type="slidenum">
              <a:rPr lang="cs-CZ"/>
              <a:pPr/>
              <a:t>12</a:t>
            </a:fld>
            <a:endParaRPr lang="cs-CZ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6FC73-54A8-4429-B76C-BF5A4C7368BE}" type="slidenum">
              <a:rPr lang="cs-CZ"/>
              <a:pPr/>
              <a:t>13</a:t>
            </a:fld>
            <a:endParaRPr lang="cs-CZ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48111-3FED-4117-B479-3C9C80C06E36}" type="slidenum">
              <a:rPr lang="cs-CZ"/>
              <a:pPr/>
              <a:t>14</a:t>
            </a:fld>
            <a:endParaRPr lang="cs-CZ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25248B-84C8-4354-A65D-3D1BCCF7EC10}" type="slidenum">
              <a:rPr lang="cs-CZ"/>
              <a:pPr/>
              <a:t>15</a:t>
            </a:fld>
            <a:endParaRPr lang="cs-CZ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912980-8F75-4917-92FA-532E6C6E1C09}" type="slidenum">
              <a:rPr lang="cs-CZ"/>
              <a:pPr/>
              <a:t>16</a:t>
            </a:fld>
            <a:endParaRPr lang="cs-CZ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00913-EB5D-45D6-8930-B9E883EFAC2F}" type="slidenum">
              <a:rPr lang="cs-CZ"/>
              <a:pPr/>
              <a:t>17</a:t>
            </a:fld>
            <a:endParaRPr lang="cs-CZ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9B8B3D-6D88-4E57-A3FE-24803EEFAD8C}" type="slidenum">
              <a:rPr lang="cs-CZ"/>
              <a:pPr/>
              <a:t>18</a:t>
            </a:fld>
            <a:endParaRPr lang="cs-CZ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621E4F-56ED-4205-B97A-8A74B71BFD89}" type="slidenum">
              <a:rPr lang="cs-CZ"/>
              <a:pPr/>
              <a:t>19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9D4ABB-4149-42CC-B067-93DBBD8DBD1F}" type="slidenum">
              <a:rPr lang="cs-CZ"/>
              <a:pPr/>
              <a:t>2</a:t>
            </a:fld>
            <a:endParaRPr lang="cs-CZ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B2E151-8297-4308-9B6A-C41E69875CFB}" type="slidenum">
              <a:rPr lang="cs-CZ"/>
              <a:pPr/>
              <a:t>20</a:t>
            </a:fld>
            <a:endParaRPr lang="cs-CZ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EADFF9-57D2-4B06-ACF3-A05C7B822F46}" type="slidenum">
              <a:rPr lang="cs-CZ"/>
              <a:pPr/>
              <a:t>21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D60B9-EED0-4848-9033-42DF51B33229}" type="slidenum">
              <a:rPr lang="cs-CZ"/>
              <a:pPr/>
              <a:t>22</a:t>
            </a:fld>
            <a:endParaRPr lang="cs-CZ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D97305-C1D8-4B81-A310-E487BBFCE044}" type="slidenum">
              <a:rPr lang="cs-CZ"/>
              <a:pPr/>
              <a:t>23</a:t>
            </a:fld>
            <a:endParaRPr lang="cs-CZ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494D4-2C95-4748-BA14-6C070BA350C8}" type="slidenum">
              <a:rPr lang="cs-CZ"/>
              <a:pPr/>
              <a:t>24</a:t>
            </a:fld>
            <a:endParaRPr lang="cs-CZ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3FD6F7-654A-4576-9BA0-7C30850018B3}" type="slidenum">
              <a:rPr lang="cs-CZ"/>
              <a:pPr/>
              <a:t>25</a:t>
            </a:fld>
            <a:endParaRPr lang="cs-CZ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E6C9F4-2253-4C60-87AA-4FF52CF57593}" type="slidenum">
              <a:rPr lang="cs-CZ"/>
              <a:pPr/>
              <a:t>26</a:t>
            </a:fld>
            <a:endParaRPr lang="cs-CZ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E48D8B-0BA4-4644-898C-1593F7B3A883}" type="slidenum">
              <a:rPr lang="cs-CZ"/>
              <a:pPr/>
              <a:t>27</a:t>
            </a:fld>
            <a:endParaRPr lang="cs-CZ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C0F40-0480-4A4C-BCBC-C176B8FCE195}" type="slidenum">
              <a:rPr lang="cs-CZ"/>
              <a:pPr/>
              <a:t>28</a:t>
            </a:fld>
            <a:endParaRPr lang="cs-CZ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487A25-BC4D-4435-8424-8DCBF2E6F90F}" type="slidenum">
              <a:rPr lang="cs-CZ"/>
              <a:pPr/>
              <a:t>29</a:t>
            </a:fld>
            <a:endParaRPr 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E4B9ED-B300-4CD5-A1B5-3381275FA839}" type="slidenum">
              <a:rPr lang="cs-CZ"/>
              <a:pPr/>
              <a:t>3</a:t>
            </a:fld>
            <a:endParaRPr lang="cs-CZ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86F579-93E1-4F8B-9023-9833228925F9}" type="slidenum">
              <a:rPr lang="cs-CZ"/>
              <a:pPr/>
              <a:t>30</a:t>
            </a:fld>
            <a:endParaRPr lang="cs-CZ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E0DBED-99D6-457A-A081-9522BC46014A}" type="slidenum">
              <a:rPr lang="cs-CZ"/>
              <a:pPr/>
              <a:t>31</a:t>
            </a:fld>
            <a:endParaRPr lang="cs-CZ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0289C-1067-4171-885B-00EB124F17E9}" type="slidenum">
              <a:rPr lang="cs-CZ"/>
              <a:pPr/>
              <a:t>32</a:t>
            </a:fld>
            <a:endParaRPr lang="cs-CZ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2BB05-0017-42DE-A1EA-89B813739B93}" type="slidenum">
              <a:rPr lang="cs-CZ"/>
              <a:pPr/>
              <a:t>33</a:t>
            </a:fld>
            <a:endParaRPr lang="cs-CZ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3E5BCC-8D24-420F-A8D2-BA641D4F3B51}" type="slidenum">
              <a:rPr lang="cs-CZ"/>
              <a:pPr/>
              <a:t>34</a:t>
            </a:fld>
            <a:endParaRPr lang="cs-CZ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133FEE-5ED7-424B-A632-40F2DDE8AC0C}" type="slidenum">
              <a:rPr lang="cs-CZ"/>
              <a:pPr/>
              <a:t>35</a:t>
            </a:fld>
            <a:endParaRPr lang="cs-CZ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81E77-9C20-40A1-B776-F68987EB364D}" type="slidenum">
              <a:rPr lang="cs-CZ"/>
              <a:pPr/>
              <a:t>36</a:t>
            </a:fld>
            <a:endParaRPr lang="cs-CZ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10B7BC-437F-48ED-A74F-034CFE66546D}" type="slidenum">
              <a:rPr lang="cs-CZ"/>
              <a:pPr/>
              <a:t>37</a:t>
            </a:fld>
            <a:endParaRPr lang="cs-CZ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CDEA3-6F21-48EC-986C-CA4D17717830}" type="slidenum">
              <a:rPr lang="cs-CZ"/>
              <a:pPr/>
              <a:t>38</a:t>
            </a:fld>
            <a:endParaRPr lang="cs-CZ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795BA7-2761-49F8-8144-95511953DEAA}" type="slidenum">
              <a:rPr lang="cs-CZ"/>
              <a:pPr/>
              <a:t>39</a:t>
            </a:fld>
            <a:endParaRPr lang="cs-CZ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A9A49-94CE-46E2-901A-90C713B8D1AD}" type="slidenum">
              <a:rPr lang="cs-CZ"/>
              <a:pPr/>
              <a:t>4</a:t>
            </a:fld>
            <a:endParaRPr lang="cs-CZ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5E78A2-FBB1-4B92-A222-57EE1EBD32E5}" type="slidenum">
              <a:rPr lang="cs-CZ"/>
              <a:pPr/>
              <a:t>40</a:t>
            </a:fld>
            <a:endParaRPr lang="cs-CZ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621E4B-5586-4D93-AC32-67FBD57FCB64}" type="slidenum">
              <a:rPr lang="cs-CZ"/>
              <a:pPr/>
              <a:t>41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E07F9-D1FA-494E-B088-83B742689EA6}" type="slidenum">
              <a:rPr lang="cs-CZ"/>
              <a:pPr/>
              <a:t>42</a:t>
            </a:fld>
            <a:endParaRPr lang="cs-CZ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742881-0FBA-4C6B-8285-25B6A4E3941B}" type="slidenum">
              <a:rPr lang="cs-CZ"/>
              <a:pPr/>
              <a:t>43</a:t>
            </a:fld>
            <a:endParaRPr lang="cs-CZ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A00A7-767A-483A-9691-164AB51199CD}" type="slidenum">
              <a:rPr lang="cs-CZ"/>
              <a:pPr/>
              <a:t>44</a:t>
            </a:fld>
            <a:endParaRPr lang="cs-CZ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E535D-F3FF-4DF6-9DF5-B9C566895DB3}" type="slidenum">
              <a:rPr lang="cs-CZ"/>
              <a:pPr/>
              <a:t>45</a:t>
            </a:fld>
            <a:endParaRPr lang="cs-CZ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848EC9-4B94-48E3-AEFC-A140ABDCBAA6}" type="slidenum">
              <a:rPr lang="cs-CZ"/>
              <a:pPr/>
              <a:t>46</a:t>
            </a:fld>
            <a:endParaRPr lang="cs-CZ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474484-CAEB-4423-A930-55A7B86E8C9C}" type="slidenum">
              <a:rPr lang="cs-CZ"/>
              <a:pPr/>
              <a:t>47</a:t>
            </a:fld>
            <a:endParaRPr lang="cs-CZ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A8747-A3D3-4A2A-94A2-66FC0B72A2C2}" type="slidenum">
              <a:rPr lang="cs-CZ"/>
              <a:pPr/>
              <a:t>48</a:t>
            </a:fld>
            <a:endParaRPr lang="cs-CZ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17E78-0678-4473-BCBF-3C1DFA835C1D}" type="slidenum">
              <a:rPr lang="cs-CZ"/>
              <a:pPr/>
              <a:t>49</a:t>
            </a:fld>
            <a:endParaRPr lang="cs-CZ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2B289-1EF7-44E6-8A25-2324CF56F261}" type="slidenum">
              <a:rPr lang="cs-CZ"/>
              <a:pPr/>
              <a:t>5</a:t>
            </a:fld>
            <a:endParaRPr lang="cs-CZ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DD45E9-0A37-4DA4-BB47-8EB264A7C533}" type="slidenum">
              <a:rPr lang="cs-CZ"/>
              <a:pPr/>
              <a:t>50</a:t>
            </a:fld>
            <a:endParaRPr lang="cs-CZ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1DC61-6B0B-4C2D-BE5D-EC9B6B3B5B15}" type="slidenum">
              <a:rPr lang="cs-CZ"/>
              <a:pPr/>
              <a:t>6</a:t>
            </a:fld>
            <a:endParaRPr lang="cs-CZ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D69E99-AFFF-41F8-BB9A-41202E65CDDB}" type="slidenum">
              <a:rPr lang="cs-CZ"/>
              <a:pPr/>
              <a:t>7</a:t>
            </a:fld>
            <a:endParaRPr lang="cs-CZ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1995E5-0E7D-4A84-8FA0-5EA1BBE9CAFC}" type="slidenum">
              <a:rPr lang="cs-CZ"/>
              <a:pPr/>
              <a:t>8</a:t>
            </a:fld>
            <a:endParaRPr lang="cs-CZ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D62578-0FBB-43DF-B2E6-376E9316A01F}" type="slidenum">
              <a:rPr lang="cs-CZ"/>
              <a:pPr/>
              <a:t>9</a:t>
            </a:fld>
            <a:endParaRPr lang="cs-CZ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F5692-DDB6-8141-837C-720AB1EDB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6B49B-823B-2C4A-96D3-977AFCC320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327A7-8CF9-2E4C-923F-B01037554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FFB-437C-794B-817A-B9ECBB4FE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A6254-F7FE-114C-AEEC-6902114A4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16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DE768-FAFD-364B-8D86-CAE8C24F0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A569D0-71EC-B042-A6F8-0C1AC2AD33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6B1AA-09EE-A143-9636-1361514D3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D1CE9-2D43-C146-93D2-3FC7B3F5F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2B21B-D263-2B41-B380-14F29DA9D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66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F256E-D3FB-544D-BFA7-120A56417F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41C07-D39E-C74C-B7DF-0401F0048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BE459-6589-A242-AEC8-CCDF18E7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1C3E5A-FCE2-BB4A-9250-C744901BE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F1CC8-F779-EE4A-9D6B-754A65202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294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55C09-F538-EC40-B67C-98798AC5B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51B9F-C8E0-7143-B8A2-36AF2FDB9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07A5A-EAC1-B448-80D9-D092DCCD0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97EC6-DB29-DA4F-A724-A4BFA8BF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D54D5-3D1E-A14C-980F-C4CA2D53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7230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901A-3589-8041-A541-BFEC3A6CC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259431-20CC-C545-A3C9-39AF582E8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7C1C2-16D3-4C4E-9F68-5E7DFB574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11333-9BF5-A24B-B7D9-473D3936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9611F-8BE0-5443-8A6F-B0CC622E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1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D56B7-B650-B64A-A931-29E47F07F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C5FA6-15DA-394E-BE38-0C0E45DF3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A15F3C-5A7C-9D4C-81D6-C8073B92AC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4856EB-9A72-CD48-B31B-CE713D860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70F537-8018-E14C-B978-C31BFF253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B3557D-F038-754A-9CCB-572957711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08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00D7E-8E81-F946-9F7B-4362FDC79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2C663B-EECA-2C4F-B16E-11E0420A3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6384A7-DD58-EA40-BA17-2B820A468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2815A0-047A-CB4F-A19F-614E974488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212DCF-8232-3F42-A3E3-BD82EFDD38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C31A32-B132-7942-B44F-2CA61C4C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7E4AD-7A3D-8840-A536-7108999A2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C8E4F8-523B-0746-836E-4837BA2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39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E3103-A6FB-C848-93F1-88F4C46F25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00ECE1-CC3C-C34B-B1F5-CBF77852D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0B989E-C594-414E-8293-D7549E3BD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939B18-05FE-8A47-9C84-B0C14B5B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226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1371B1-4EF5-7C47-A8CA-88F53C315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26B6D1-C2A8-0640-8250-1D1CB2D55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2A8829-9F7E-9948-A1DC-302A7F5B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561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C3F7C-F19F-DF46-8B6E-3C08FD7D8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DBB81-7D07-2C46-B26F-66DDECA36D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E9ED07-5B7E-4549-8A96-8822030D9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843EB6-0C85-CF4F-A27F-EA7F2D7F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0F90DD-7A30-CA4C-8520-E83BC76C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385E7A-669D-724E-A98E-431D57ED3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493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4E8AE-4493-5940-9ACD-303111EBD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296A18-DD94-FB46-A71C-FD04AB6531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CF7039-FD9A-E049-A5AE-9D6B4DF2F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B0CD9-FF30-F54A-8B81-672E5379F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3DAC74-3B22-4546-B7EC-A03C71207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4C227-FDF1-0844-94D6-4572BF8D9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41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B162B2-B618-144D-9908-8745DCF7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261715-BDDD-7447-B1D5-4FD0BCD49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EA4E7-490F-7743-84CD-61EF23C39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2E725-6970-7E41-8273-D3CEF0D62C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7635C-7CD3-D048-8F4E-852EE7A31A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B35DA-F82E-4B70-8BD1-9F2F47751CC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40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PubMed_Identifier" TargetMode="External"/><Relationship Id="rId3" Type="http://schemas.openxmlformats.org/officeDocument/2006/relationships/hyperlink" Target="http://www.sciencemag.org/cgi/content/abstract/science.1186802" TargetMode="External"/><Relationship Id="rId7" Type="http://schemas.openxmlformats.org/officeDocument/2006/relationships/hyperlink" Target="https://www.ncbi.nlm.nih.gov/pmc/articles/PMC303728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ubMed_Central" TargetMode="External"/><Relationship Id="rId5" Type="http://schemas.openxmlformats.org/officeDocument/2006/relationships/hyperlink" Target="https://dx.doi.org/10.1126/science.1186802" TargetMode="External"/><Relationship Id="rId4" Type="http://schemas.openxmlformats.org/officeDocument/2006/relationships/hyperlink" Target="https://en.wikipedia.org/wiki/Digital_object_identifier" TargetMode="External"/><Relationship Id="rId9" Type="http://schemas.openxmlformats.org/officeDocument/2006/relationships/hyperlink" Target="https://www.ncbi.nlm.nih.gov/pubmed/20220176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vorozeneckyscreening.cz/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nbrno.cz/article.asp?nDepartmentID=32&amp;nArticleID=79&amp;nLanguageID=1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dmp.lf1.cuni.cz/file/5645/Metabolick%C3%A1%20p%C5%99%C3%ADru%C4%8Dka%202013.pdf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7408" y="990600"/>
            <a:ext cx="10873208" cy="4800600"/>
          </a:xfrm>
        </p:spPr>
        <p:txBody>
          <a:bodyPr/>
          <a:lstStyle/>
          <a:p>
            <a:r>
              <a:rPr lang="cs-CZ" dirty="0"/>
              <a:t>Biochemická genetika</a:t>
            </a:r>
            <a:br>
              <a:rPr lang="cs-CZ" dirty="0"/>
            </a:br>
            <a:r>
              <a:rPr lang="cs-CZ" dirty="0"/>
              <a:t> </a:t>
            </a:r>
            <a:r>
              <a:rPr lang="cs-CZ" sz="4000" i="1" dirty="0"/>
              <a:t>- dědičné poruchy metabolismu</a:t>
            </a:r>
            <a:r>
              <a:rPr lang="cs-CZ" dirty="0"/>
              <a:t> (DPM)</a:t>
            </a:r>
            <a:br>
              <a:rPr lang="cs-CZ" dirty="0"/>
            </a:br>
            <a:br>
              <a:rPr lang="cs-CZ" dirty="0"/>
            </a:br>
            <a:r>
              <a:rPr lang="cs-CZ" sz="2400" b="1" dirty="0"/>
              <a:t>prof. MUDr. Dalibor Valík, Ph.D., DABCC</a:t>
            </a:r>
            <a:br>
              <a:rPr lang="cs-CZ" sz="2400" b="1" dirty="0"/>
            </a:br>
            <a:br>
              <a:rPr lang="cs-CZ" sz="2400" b="1" dirty="0"/>
            </a:br>
            <a:r>
              <a:rPr lang="cs-CZ" sz="2400" b="1"/>
              <a:t>	- </a:t>
            </a:r>
            <a:r>
              <a:rPr lang="cs-CZ" sz="1800" b="1"/>
              <a:t>Katedra </a:t>
            </a:r>
            <a:r>
              <a:rPr lang="cs-CZ" sz="1800" b="1" dirty="0"/>
              <a:t>laboratorních metod LF, </a:t>
            </a:r>
            <a:br>
              <a:rPr lang="cs-CZ" sz="1800" b="1" dirty="0"/>
            </a:br>
            <a:r>
              <a:rPr lang="cs-CZ" sz="1800" b="1"/>
              <a:t>	- Ústav </a:t>
            </a:r>
            <a:r>
              <a:rPr lang="cs-CZ" sz="1800" b="1" dirty="0"/>
              <a:t>laboratorní medicíny FN Brno, </a:t>
            </a:r>
            <a:br>
              <a:rPr lang="cs-CZ" sz="1800" b="1" dirty="0"/>
            </a:br>
            <a:r>
              <a:rPr lang="cs-CZ" sz="1800" b="1"/>
              <a:t>	- Farmakologický </a:t>
            </a:r>
            <a:r>
              <a:rPr lang="cs-CZ" sz="1800" b="1" dirty="0"/>
              <a:t>ústav LF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br>
              <a:rPr lang="cs-CZ" sz="1400" dirty="0">
                <a:solidFill>
                  <a:schemeClr val="tx1"/>
                </a:solidFill>
              </a:rPr>
            </a:br>
            <a:br>
              <a:rPr lang="cs-CZ" sz="2000" dirty="0">
                <a:solidFill>
                  <a:schemeClr val="tx1"/>
                </a:solidFill>
              </a:rPr>
            </a:br>
            <a:endParaRPr lang="cs-CZ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050"/>
          <p:cNvSpPr>
            <a:spLocks noGrp="1" noChangeArrowheads="1"/>
          </p:cNvSpPr>
          <p:nvPr>
            <p:ph idx="1"/>
          </p:nvPr>
        </p:nvSpPr>
        <p:spPr>
          <a:xfrm>
            <a:off x="1775520" y="188640"/>
            <a:ext cx="8206680" cy="5257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mitochondriální dědičnost (kvantitativní, „populační“, </a:t>
            </a:r>
            <a:r>
              <a:rPr lang="cs-CZ" dirty="0" err="1"/>
              <a:t>nemendelovská</a:t>
            </a:r>
            <a:r>
              <a:rPr lang="cs-CZ" dirty="0"/>
              <a:t> dědičnost)</a:t>
            </a:r>
          </a:p>
          <a:p>
            <a:pPr lvl="2"/>
            <a:endParaRPr lang="cs-CZ" dirty="0">
              <a:solidFill>
                <a:schemeClr val="accent1"/>
              </a:solidFill>
            </a:endParaRPr>
          </a:p>
          <a:p>
            <a:pPr lvl="2"/>
            <a:r>
              <a:rPr lang="cs-CZ" dirty="0">
                <a:solidFill>
                  <a:schemeClr val="accent1"/>
                </a:solidFill>
              </a:rPr>
              <a:t>2-10 kopií DNA/mitochondrii a cca 200 000 - 300 000 kopií DNA v </a:t>
            </a:r>
            <a:r>
              <a:rPr lang="cs-CZ" dirty="0" err="1">
                <a:solidFill>
                  <a:schemeClr val="accent1"/>
                </a:solidFill>
              </a:rPr>
              <a:t>oocytu</a:t>
            </a:r>
            <a:endParaRPr lang="cs-CZ" dirty="0">
              <a:solidFill>
                <a:schemeClr val="accent1"/>
              </a:solidFill>
            </a:endParaRPr>
          </a:p>
          <a:p>
            <a:pPr lvl="3"/>
            <a:endParaRPr lang="cs-CZ" dirty="0">
              <a:solidFill>
                <a:schemeClr val="accent1"/>
              </a:solidFill>
            </a:endParaRPr>
          </a:p>
          <a:p>
            <a:pPr lvl="3"/>
            <a:endParaRPr lang="cs-CZ" dirty="0">
              <a:solidFill>
                <a:schemeClr val="accent1"/>
              </a:solidFill>
            </a:endParaRPr>
          </a:p>
          <a:p>
            <a:pPr lvl="3"/>
            <a:r>
              <a:rPr lang="cs-CZ" dirty="0">
                <a:solidFill>
                  <a:schemeClr val="accent1"/>
                </a:solidFill>
              </a:rPr>
              <a:t>&gt; tzn. přenos je </a:t>
            </a:r>
            <a:r>
              <a:rPr lang="cs-CZ" dirty="0" err="1">
                <a:solidFill>
                  <a:schemeClr val="accent1"/>
                </a:solidFill>
              </a:rPr>
              <a:t>maternální</a:t>
            </a:r>
            <a:r>
              <a:rPr lang="cs-CZ" dirty="0">
                <a:solidFill>
                  <a:schemeClr val="accent1"/>
                </a:solidFill>
              </a:rPr>
              <a:t>, vertikální</a:t>
            </a:r>
          </a:p>
          <a:p>
            <a:pPr lvl="3"/>
            <a:r>
              <a:rPr lang="cs-CZ" dirty="0">
                <a:solidFill>
                  <a:schemeClr val="accent1"/>
                </a:solidFill>
              </a:rPr>
              <a:t>&gt; </a:t>
            </a:r>
            <a:r>
              <a:rPr lang="cs-CZ" dirty="0" err="1">
                <a:solidFill>
                  <a:schemeClr val="accent1"/>
                </a:solidFill>
              </a:rPr>
              <a:t>heteroplasmie</a:t>
            </a:r>
            <a:r>
              <a:rPr lang="cs-CZ" dirty="0">
                <a:solidFill>
                  <a:schemeClr val="accent1"/>
                </a:solidFill>
              </a:rPr>
              <a:t>: stav koexistence </a:t>
            </a:r>
            <a:r>
              <a:rPr lang="cs-CZ" dirty="0" err="1">
                <a:solidFill>
                  <a:schemeClr val="accent1"/>
                </a:solidFill>
              </a:rPr>
              <a:t>mit</a:t>
            </a:r>
            <a:r>
              <a:rPr lang="cs-CZ" dirty="0">
                <a:solidFill>
                  <a:schemeClr val="accent1"/>
                </a:solidFill>
              </a:rPr>
              <a:t>´ a </a:t>
            </a:r>
            <a:r>
              <a:rPr lang="cs-CZ" dirty="0" err="1">
                <a:solidFill>
                  <a:schemeClr val="accent1"/>
                </a:solidFill>
              </a:rPr>
              <a:t>mit</a:t>
            </a:r>
            <a:r>
              <a:rPr lang="cs-CZ" baseline="30000" dirty="0" err="1">
                <a:solidFill>
                  <a:schemeClr val="accent1"/>
                </a:solidFill>
              </a:rPr>
              <a:t>wt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3" name="Picture 20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2208" y="4735338"/>
            <a:ext cx="2808288" cy="207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>
            <a:normAutofit/>
          </a:bodyPr>
          <a:lstStyle/>
          <a:p>
            <a:r>
              <a:rPr lang="cs-CZ" sz="3600"/>
              <a:t>...frekvence nových mutací a výjimky z pravidel dědičnosti </a:t>
            </a:r>
            <a:endParaRPr lang="cs-CZ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2057400"/>
            <a:ext cx="7772400" cy="42672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Odhad je asi 1.1x10</a:t>
            </a:r>
            <a:r>
              <a:rPr lang="cs-CZ" baseline="30000" dirty="0"/>
              <a:t>-8</a:t>
            </a:r>
            <a:r>
              <a:rPr lang="cs-CZ" dirty="0"/>
              <a:t>/gen/generaci, </a:t>
            </a:r>
            <a:r>
              <a:rPr lang="en-US" sz="1100" i="1" dirty="0"/>
              <a:t>Roach JC, </a:t>
            </a:r>
            <a:r>
              <a:rPr lang="en-US" sz="1100" i="1" dirty="0" err="1"/>
              <a:t>Glusman</a:t>
            </a:r>
            <a:r>
              <a:rPr lang="en-US" sz="1100" i="1" dirty="0"/>
              <a:t> G, </a:t>
            </a:r>
            <a:r>
              <a:rPr lang="en-US" sz="1100" i="1" dirty="0" err="1"/>
              <a:t>Smit</a:t>
            </a:r>
            <a:r>
              <a:rPr lang="en-US" sz="1100" i="1" dirty="0"/>
              <a:t> AF, et al. (April 2010). </a:t>
            </a:r>
            <a:r>
              <a:rPr lang="en-US" sz="1100" i="1" dirty="0">
                <a:hlinkClick r:id="rId3"/>
              </a:rPr>
              <a:t>"Analysis of genetic inheritance in a family quartet by whole-genome sequencing"</a:t>
            </a:r>
            <a:r>
              <a:rPr lang="en-US" sz="1100" i="1" dirty="0"/>
              <a:t>. Science </a:t>
            </a:r>
            <a:r>
              <a:rPr lang="en-US" sz="1100" b="1" i="1" dirty="0"/>
              <a:t>328</a:t>
            </a:r>
            <a:r>
              <a:rPr lang="en-US" sz="1100" i="1" dirty="0"/>
              <a:t> (5978): 636–9. </a:t>
            </a:r>
            <a:r>
              <a:rPr lang="en-US" sz="1100" i="1" dirty="0">
                <a:hlinkClick r:id="rId4" tooltip="Digital object identifier"/>
              </a:rPr>
              <a:t>doi</a:t>
            </a:r>
            <a:r>
              <a:rPr lang="en-US" sz="1100" i="1" dirty="0"/>
              <a:t>:</a:t>
            </a:r>
            <a:r>
              <a:rPr lang="en-US" sz="1100" i="1" dirty="0">
                <a:hlinkClick r:id="rId5"/>
              </a:rPr>
              <a:t>10.1126/science.1186802</a:t>
            </a:r>
            <a:r>
              <a:rPr lang="en-US" sz="1100" i="1" dirty="0"/>
              <a:t>. </a:t>
            </a:r>
            <a:r>
              <a:rPr lang="en-US" sz="1100" i="1" dirty="0">
                <a:hlinkClick r:id="rId6" tooltip="PubMed Central"/>
              </a:rPr>
              <a:t>PMC</a:t>
            </a:r>
            <a:r>
              <a:rPr lang="en-US" sz="1100" i="1" dirty="0"/>
              <a:t> </a:t>
            </a:r>
            <a:r>
              <a:rPr lang="en-US" sz="1100" i="1" dirty="0">
                <a:hlinkClick r:id="rId7"/>
              </a:rPr>
              <a:t>3037280</a:t>
            </a:r>
            <a:r>
              <a:rPr lang="en-US" sz="1100" i="1" dirty="0"/>
              <a:t>.</a:t>
            </a:r>
            <a:r>
              <a:rPr lang="en-US" sz="1100" i="1" dirty="0">
                <a:hlinkClick r:id="rId8" tooltip="PubMed Identifier"/>
              </a:rPr>
              <a:t>PMID</a:t>
            </a:r>
            <a:r>
              <a:rPr lang="en-US" sz="1100" i="1" dirty="0"/>
              <a:t> </a:t>
            </a:r>
            <a:r>
              <a:rPr lang="en-US" sz="1100" i="1" dirty="0">
                <a:hlinkClick r:id="rId9"/>
              </a:rPr>
              <a:t>20220176</a:t>
            </a:r>
            <a:r>
              <a:rPr lang="cs-CZ" sz="1100" dirty="0"/>
              <a:t>)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významný vliv má věk otce </a:t>
            </a:r>
          </a:p>
          <a:p>
            <a:pPr lvl="3"/>
            <a:r>
              <a:rPr lang="cs-CZ" dirty="0">
                <a:solidFill>
                  <a:schemeClr val="accent1"/>
                </a:solidFill>
              </a:rPr>
              <a:t>ve starých zárodečných buňkách otců je vyšší frekvence bodových C-&gt;T </a:t>
            </a:r>
            <a:r>
              <a:rPr lang="cs-CZ" dirty="0" err="1">
                <a:solidFill>
                  <a:schemeClr val="accent1"/>
                </a:solidFill>
              </a:rPr>
              <a:t>transicí</a:t>
            </a:r>
            <a:r>
              <a:rPr lang="cs-CZ" dirty="0">
                <a:solidFill>
                  <a:schemeClr val="accent1"/>
                </a:solidFill>
              </a:rPr>
              <a:t>…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>
            <a:normAutofit/>
          </a:bodyPr>
          <a:lstStyle/>
          <a:p>
            <a:r>
              <a:rPr lang="cs-CZ" sz="3600"/>
              <a:t>...frekvence nových mutací a výjimky z pravidel dědičnosti </a:t>
            </a:r>
            <a:endParaRPr lang="cs-CZ"/>
          </a:p>
        </p:txBody>
      </p:sp>
      <p:sp>
        <p:nvSpPr>
          <p:cNvPr id="57347" name="Rectangle 1027"/>
          <p:cNvSpPr>
            <a:spLocks noGrp="1" noChangeArrowheads="1"/>
          </p:cNvSpPr>
          <p:nvPr>
            <p:ph idx="1"/>
          </p:nvPr>
        </p:nvSpPr>
        <p:spPr>
          <a:xfrm>
            <a:off x="2209800" y="2057400"/>
            <a:ext cx="7772400" cy="4267200"/>
          </a:xfrm>
        </p:spPr>
        <p:txBody>
          <a:bodyPr/>
          <a:lstStyle/>
          <a:p>
            <a:endParaRPr lang="cs-CZ"/>
          </a:p>
          <a:p>
            <a:r>
              <a:rPr lang="cs-CZ"/>
              <a:t>výjimky</a:t>
            </a:r>
          </a:p>
          <a:p>
            <a:pPr lvl="2"/>
            <a:r>
              <a:rPr lang="cs-CZ"/>
              <a:t>nestabilní mutace (expandující triplety)</a:t>
            </a:r>
          </a:p>
          <a:p>
            <a:pPr lvl="2"/>
            <a:r>
              <a:rPr lang="cs-CZ"/>
              <a:t>uniparentální disomie a „loss of imprinting“</a:t>
            </a:r>
            <a:endParaRPr lang="cs-CZ">
              <a:solidFill>
                <a:schemeClr val="accent1"/>
              </a:solidFill>
            </a:endParaRPr>
          </a:p>
          <a:p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Etnický původ jedince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bělošská populace (příklady): </a:t>
            </a:r>
          </a:p>
          <a:p>
            <a:pPr lvl="1"/>
            <a:endParaRPr lang="cs-CZ" dirty="0"/>
          </a:p>
          <a:p>
            <a:pPr lvl="2"/>
            <a:r>
              <a:rPr lang="cs-CZ" dirty="0"/>
              <a:t>cystická </a:t>
            </a:r>
            <a:r>
              <a:rPr lang="cs-CZ" dirty="0" err="1"/>
              <a:t>fibrosa</a:t>
            </a:r>
            <a:r>
              <a:rPr lang="cs-CZ" dirty="0"/>
              <a:t> </a:t>
            </a:r>
          </a:p>
          <a:p>
            <a:pPr lvl="2"/>
            <a:r>
              <a:rPr lang="cs-CZ" dirty="0" err="1"/>
              <a:t>adrenogenitální</a:t>
            </a:r>
            <a:r>
              <a:rPr lang="cs-CZ" dirty="0"/>
              <a:t> syndrom, </a:t>
            </a:r>
          </a:p>
          <a:p>
            <a:pPr lvl="2"/>
            <a:r>
              <a:rPr lang="cs-CZ" dirty="0"/>
              <a:t>fenylketonurie </a:t>
            </a:r>
          </a:p>
          <a:p>
            <a:pPr lvl="2"/>
            <a:r>
              <a:rPr lang="cs-CZ" dirty="0"/>
              <a:t>deficit </a:t>
            </a:r>
            <a:r>
              <a:rPr lang="cs-CZ" dirty="0" err="1"/>
              <a:t>dehydrogenasy</a:t>
            </a:r>
            <a:r>
              <a:rPr lang="cs-CZ" dirty="0"/>
              <a:t> o středně dlouhých řetězcích (MCAD)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Etnický původ jedince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černošská populace: </a:t>
            </a:r>
          </a:p>
          <a:p>
            <a:pPr lvl="1"/>
            <a:endParaRPr lang="cs-CZ" dirty="0"/>
          </a:p>
          <a:p>
            <a:pPr lvl="2"/>
            <a:r>
              <a:rPr lang="cs-CZ" dirty="0" err="1"/>
              <a:t>hypercholesterolémie</a:t>
            </a:r>
            <a:endParaRPr lang="cs-CZ" dirty="0"/>
          </a:p>
          <a:p>
            <a:pPr lvl="2"/>
            <a:r>
              <a:rPr lang="cs-CZ" dirty="0" err="1"/>
              <a:t>sickle</a:t>
            </a:r>
            <a:r>
              <a:rPr lang="cs-CZ" dirty="0"/>
              <a:t> cell </a:t>
            </a:r>
            <a:r>
              <a:rPr lang="cs-CZ" dirty="0" err="1"/>
              <a:t>disease</a:t>
            </a:r>
            <a:r>
              <a:rPr lang="cs-CZ" dirty="0"/>
              <a:t> (paradoxní ochrana proti </a:t>
            </a:r>
            <a:r>
              <a:rPr lang="cs-CZ" dirty="0" err="1"/>
              <a:t>plasmodiové</a:t>
            </a:r>
            <a:r>
              <a:rPr lang="cs-CZ" dirty="0"/>
              <a:t> infekci, …</a:t>
            </a:r>
            <a:r>
              <a:rPr lang="cs-CZ" dirty="0" err="1"/>
              <a:t>Hb</a:t>
            </a:r>
            <a:r>
              <a:rPr lang="cs-CZ" dirty="0"/>
              <a:t>-S, </a:t>
            </a:r>
            <a:r>
              <a:rPr lang="cs-CZ" dirty="0" err="1"/>
              <a:t>Hb</a:t>
            </a:r>
            <a:r>
              <a:rPr lang="cs-CZ" dirty="0"/>
              <a:t>-C)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…teritoriální variace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jde o frekvenci příbuzenských sňatků (</a:t>
            </a:r>
            <a:r>
              <a:rPr lang="cs-CZ" dirty="0" err="1"/>
              <a:t>inbreeding</a:t>
            </a:r>
            <a:r>
              <a:rPr lang="cs-CZ" dirty="0"/>
              <a:t>)</a:t>
            </a:r>
          </a:p>
          <a:p>
            <a:endParaRPr lang="cs-CZ" dirty="0"/>
          </a:p>
          <a:p>
            <a:pPr lvl="1"/>
            <a:r>
              <a:rPr lang="cs-CZ" dirty="0" err="1"/>
              <a:t>Québec</a:t>
            </a:r>
            <a:r>
              <a:rPr lang="cs-CZ" dirty="0"/>
              <a:t> 		- </a:t>
            </a:r>
            <a:r>
              <a:rPr lang="cs-CZ" dirty="0" err="1"/>
              <a:t>tyrosinémie</a:t>
            </a:r>
            <a:r>
              <a:rPr lang="cs-CZ" dirty="0"/>
              <a:t> typ I</a:t>
            </a:r>
          </a:p>
          <a:p>
            <a:pPr lvl="1"/>
            <a:r>
              <a:rPr lang="cs-CZ" dirty="0"/>
              <a:t>Finsko 		- </a:t>
            </a:r>
            <a:r>
              <a:rPr lang="cs-CZ" dirty="0" err="1"/>
              <a:t>aspartylglukosaminurie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743200"/>
            <a:ext cx="7772400" cy="1143000"/>
          </a:xfrm>
        </p:spPr>
        <p:txBody>
          <a:bodyPr/>
          <a:lstStyle/>
          <a:p>
            <a:r>
              <a:rPr lang="cs-CZ" b="1"/>
              <a:t>DPM - klinická manifestace</a:t>
            </a: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klinická manifestace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2362200"/>
            <a:ext cx="7772400" cy="3352800"/>
          </a:xfrm>
        </p:spPr>
        <p:txBody>
          <a:bodyPr/>
          <a:lstStyle/>
          <a:p>
            <a:pPr lvl="1"/>
            <a:r>
              <a:rPr lang="cs-CZ"/>
              <a:t>je nespecifická, resp. zejména nespecifická v průběhu vývoje choroby</a:t>
            </a:r>
          </a:p>
          <a:p>
            <a:pPr lvl="1"/>
            <a:endParaRPr lang="cs-CZ"/>
          </a:p>
          <a:p>
            <a:pPr lvl="2"/>
            <a:r>
              <a:rPr lang="cs-CZ">
                <a:solidFill>
                  <a:schemeClr val="accent1"/>
                </a:solidFill>
              </a:rPr>
              <a:t>…potřebuje INTERDISCIPLINÁRNÍ spolupráci genetiky (klinické, laboratorní), neurologů, ARO, dětských internistů apod.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Nejčastější formy klinické prezentace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i="1"/>
          </a:p>
          <a:p>
            <a:pPr lvl="1"/>
            <a:endParaRPr lang="cs-CZ" i="1"/>
          </a:p>
          <a:p>
            <a:pPr lvl="1"/>
            <a:endParaRPr lang="cs-CZ" sz="1800" i="1"/>
          </a:p>
          <a:p>
            <a:pPr lvl="1"/>
            <a:endParaRPr lang="cs-CZ" sz="1800" i="1"/>
          </a:p>
          <a:p>
            <a:pPr lvl="1"/>
            <a:r>
              <a:rPr lang="cs-CZ" sz="1800" i="1"/>
              <a:t>...pozn. jde o schematické dělení pro didaktické účely !, nikoli o „science-based“ kategorizaci</a:t>
            </a:r>
          </a:p>
          <a:p>
            <a:pPr lvl="1"/>
            <a:endParaRPr lang="cs-CZ" sz="1800" i="1"/>
          </a:p>
          <a:p>
            <a:pPr lvl="1"/>
            <a:r>
              <a:rPr lang="cs-CZ" sz="1800" i="1">
                <a:solidFill>
                  <a:schemeClr val="accent1"/>
                </a:solidFill>
              </a:rPr>
              <a:t>tato viz jinde (OMIM, MMBID8 a předchozí vydání)</a:t>
            </a:r>
            <a:endParaRPr lang="cs-CZ" sz="180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A) akutní epizody v novorozeneckém období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981200"/>
            <a:ext cx="8784976" cy="4114800"/>
          </a:xfrm>
        </p:spPr>
        <p:txBody>
          <a:bodyPr/>
          <a:lstStyle/>
          <a:p>
            <a:r>
              <a:rPr lang="cs-CZ" dirty="0"/>
              <a:t>obvyklý projev: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…typicky zralý novorozenec, zhorší se během 24-48 hod po porodu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klinická prezentace: respirační selhání, RDS, </a:t>
            </a:r>
            <a:r>
              <a:rPr lang="cs-CZ" dirty="0" err="1">
                <a:solidFill>
                  <a:schemeClr val="accent1"/>
                </a:solidFill>
              </a:rPr>
              <a:t>protrahovaná</a:t>
            </a:r>
            <a:r>
              <a:rPr lang="cs-CZ" dirty="0">
                <a:solidFill>
                  <a:schemeClr val="accent1"/>
                </a:solidFill>
              </a:rPr>
              <a:t> žloutenka, sepse, křeče, DIC, 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příklady: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poruchy </a:t>
            </a:r>
            <a:r>
              <a:rPr lang="cs-CZ" dirty="0" err="1">
                <a:solidFill>
                  <a:schemeClr val="accent1"/>
                </a:solidFill>
              </a:rPr>
              <a:t>ureagenese</a:t>
            </a:r>
            <a:r>
              <a:rPr lang="cs-CZ" dirty="0">
                <a:solidFill>
                  <a:schemeClr val="accent1"/>
                </a:solidFill>
              </a:rPr>
              <a:t> (OTC), </a:t>
            </a:r>
            <a:r>
              <a:rPr lang="cs-CZ" dirty="0" err="1">
                <a:solidFill>
                  <a:schemeClr val="accent1"/>
                </a:solidFill>
              </a:rPr>
              <a:t>galaktosemie</a:t>
            </a:r>
            <a:r>
              <a:rPr lang="cs-CZ" dirty="0">
                <a:solidFill>
                  <a:schemeClr val="accent1"/>
                </a:solidFill>
              </a:rPr>
              <a:t>, organické </a:t>
            </a:r>
            <a:r>
              <a:rPr lang="cs-CZ" dirty="0" err="1">
                <a:solidFill>
                  <a:schemeClr val="accent1"/>
                </a:solidFill>
              </a:rPr>
              <a:t>acidémie</a:t>
            </a:r>
            <a:r>
              <a:rPr lang="cs-CZ" dirty="0">
                <a:solidFill>
                  <a:schemeClr val="accent1"/>
                </a:solidFill>
              </a:rPr>
              <a:t> (propionová, </a:t>
            </a:r>
            <a:r>
              <a:rPr lang="cs-CZ" dirty="0" err="1">
                <a:solidFill>
                  <a:schemeClr val="accent1"/>
                </a:solidFill>
              </a:rPr>
              <a:t>methylmalonová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isovalerová</a:t>
            </a:r>
            <a:r>
              <a:rPr lang="cs-CZ" dirty="0">
                <a:solidFill>
                  <a:schemeClr val="accent1"/>
                </a:solidFill>
              </a:rPr>
              <a:t>), </a:t>
            </a:r>
            <a:r>
              <a:rPr lang="cs-CZ" dirty="0" err="1">
                <a:solidFill>
                  <a:schemeClr val="accent1"/>
                </a:solidFill>
              </a:rPr>
              <a:t>nonketotická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hyperglycinemie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synonyma v literatuře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Hereditary</a:t>
            </a:r>
            <a:r>
              <a:rPr lang="cs-CZ" dirty="0"/>
              <a:t> </a:t>
            </a:r>
            <a:r>
              <a:rPr lang="cs-CZ" dirty="0" err="1"/>
              <a:t>metabolic</a:t>
            </a:r>
            <a:r>
              <a:rPr lang="cs-CZ" dirty="0"/>
              <a:t> </a:t>
            </a:r>
            <a:r>
              <a:rPr lang="cs-CZ" dirty="0" err="1"/>
              <a:t>disorders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„</a:t>
            </a:r>
            <a:r>
              <a:rPr lang="cs-CZ" dirty="0" err="1"/>
              <a:t>Inborn</a:t>
            </a:r>
            <a:r>
              <a:rPr lang="cs-CZ" dirty="0"/>
              <a:t> </a:t>
            </a:r>
            <a:r>
              <a:rPr lang="cs-CZ" dirty="0" err="1"/>
              <a:t>errors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metabolism</a:t>
            </a:r>
            <a:r>
              <a:rPr lang="cs-CZ" dirty="0"/>
              <a:t>“ </a:t>
            </a:r>
          </a:p>
          <a:p>
            <a:pPr lvl="2"/>
            <a:r>
              <a:rPr lang="cs-CZ" dirty="0"/>
              <a:t>významné osoby:</a:t>
            </a:r>
          </a:p>
          <a:p>
            <a:pPr lvl="2"/>
            <a:endParaRPr lang="cs-CZ" dirty="0"/>
          </a:p>
          <a:p>
            <a:pPr lvl="3"/>
            <a:r>
              <a:rPr lang="cs-CZ" dirty="0">
                <a:solidFill>
                  <a:schemeClr val="accent1"/>
                </a:solidFill>
              </a:rPr>
              <a:t>J. G. </a:t>
            </a:r>
            <a:r>
              <a:rPr lang="cs-CZ" dirty="0" err="1">
                <a:solidFill>
                  <a:schemeClr val="accent1"/>
                </a:solidFill>
              </a:rPr>
              <a:t>Mendel</a:t>
            </a:r>
            <a:r>
              <a:rPr lang="cs-CZ" dirty="0">
                <a:solidFill>
                  <a:schemeClr val="accent1"/>
                </a:solidFill>
              </a:rPr>
              <a:t>: 	zákony dědičnosti</a:t>
            </a:r>
          </a:p>
          <a:p>
            <a:pPr lvl="3"/>
            <a:r>
              <a:rPr lang="cs-CZ" dirty="0">
                <a:solidFill>
                  <a:schemeClr val="accent1"/>
                </a:solidFill>
              </a:rPr>
              <a:t>A. </a:t>
            </a:r>
            <a:r>
              <a:rPr lang="cs-CZ" dirty="0" err="1">
                <a:solidFill>
                  <a:schemeClr val="accent1"/>
                </a:solidFill>
              </a:rPr>
              <a:t>Garrod</a:t>
            </a:r>
            <a:r>
              <a:rPr lang="cs-CZ" dirty="0">
                <a:solidFill>
                  <a:schemeClr val="accent1"/>
                </a:solidFill>
              </a:rPr>
              <a:t>: pojem: 	chemický fenotyp</a:t>
            </a:r>
          </a:p>
          <a:p>
            <a:pPr lvl="3"/>
            <a:r>
              <a:rPr lang="cs-CZ" dirty="0" err="1">
                <a:solidFill>
                  <a:schemeClr val="accent1"/>
                </a:solidFill>
              </a:rPr>
              <a:t>Beadle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Tatum</a:t>
            </a:r>
            <a:r>
              <a:rPr lang="cs-CZ" dirty="0">
                <a:solidFill>
                  <a:schemeClr val="accent1"/>
                </a:solidFill>
              </a:rPr>
              <a:t>: 	jeden gen = jeden enzym</a:t>
            </a:r>
          </a:p>
          <a:p>
            <a:pPr lvl="3"/>
            <a:r>
              <a:rPr lang="cs-CZ" dirty="0" err="1">
                <a:solidFill>
                  <a:schemeClr val="accent1"/>
                </a:solidFill>
              </a:rPr>
              <a:t>Watson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Crick</a:t>
            </a:r>
            <a:r>
              <a:rPr lang="cs-CZ" dirty="0">
                <a:solidFill>
                  <a:schemeClr val="accent1"/>
                </a:solidFill>
              </a:rPr>
              <a:t>: 	struktura DNA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B) subakutní formy projevující se v průběhu prvního roku života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2209800"/>
            <a:ext cx="8640960" cy="4114800"/>
          </a:xfrm>
        </p:spPr>
        <p:txBody>
          <a:bodyPr/>
          <a:lstStyle/>
          <a:p>
            <a:r>
              <a:rPr lang="cs-CZ" dirty="0"/>
              <a:t>příznaky:</a:t>
            </a:r>
          </a:p>
          <a:p>
            <a:pPr lvl="1"/>
            <a:r>
              <a:rPr lang="cs-CZ" dirty="0"/>
              <a:t>neprospívání, intolerance specifických potravin, psychomotorická retardace, křeče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subakutní formy výše uvedených chorob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střádavé choroby (</a:t>
            </a:r>
            <a:r>
              <a:rPr lang="cs-CZ" dirty="0" err="1">
                <a:solidFill>
                  <a:schemeClr val="accent1"/>
                </a:solidFill>
              </a:rPr>
              <a:t>glykogenosy</a:t>
            </a:r>
            <a:r>
              <a:rPr lang="cs-CZ" dirty="0">
                <a:solidFill>
                  <a:schemeClr val="accent1"/>
                </a:solidFill>
              </a:rPr>
              <a:t>, MPS, </a:t>
            </a:r>
            <a:r>
              <a:rPr lang="cs-CZ" dirty="0" err="1">
                <a:solidFill>
                  <a:schemeClr val="accent1"/>
                </a:solidFill>
              </a:rPr>
              <a:t>gangliosidosy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mitochondriální poruchy</a:t>
            </a:r>
          </a:p>
          <a:p>
            <a:pPr lvl="2"/>
            <a:r>
              <a:rPr lang="cs-CZ" dirty="0" err="1">
                <a:solidFill>
                  <a:schemeClr val="accent1"/>
                </a:solidFill>
              </a:rPr>
              <a:t>peroxisomální</a:t>
            </a:r>
            <a:r>
              <a:rPr lang="cs-CZ" dirty="0">
                <a:solidFill>
                  <a:schemeClr val="accent1"/>
                </a:solidFill>
              </a:rPr>
              <a:t> poruchy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poruch purinů a </a:t>
            </a:r>
            <a:r>
              <a:rPr lang="cs-CZ" dirty="0" err="1">
                <a:solidFill>
                  <a:schemeClr val="accent1"/>
                </a:solidFill>
              </a:rPr>
              <a:t>pyrimidinů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81000"/>
            <a:ext cx="7772400" cy="1143000"/>
          </a:xfrm>
        </p:spPr>
        <p:txBody>
          <a:bodyPr/>
          <a:lstStyle/>
          <a:p>
            <a:r>
              <a:rPr lang="cs-CZ"/>
              <a:t>C) Formy s pozdním nástupem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1981200"/>
            <a:ext cx="8640960" cy="4114800"/>
          </a:xfrm>
        </p:spPr>
        <p:txBody>
          <a:bodyPr/>
          <a:lstStyle/>
          <a:p>
            <a:r>
              <a:rPr lang="cs-CZ" dirty="0"/>
              <a:t>Kombinace výše uvedených chorob</a:t>
            </a:r>
          </a:p>
          <a:p>
            <a:endParaRPr lang="cs-CZ" dirty="0"/>
          </a:p>
          <a:p>
            <a:r>
              <a:rPr lang="cs-CZ" dirty="0"/>
              <a:t>přibývá více 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mitochondriálních chorob, 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střádavých chorob, </a:t>
            </a:r>
          </a:p>
          <a:p>
            <a:pPr lvl="1"/>
            <a:r>
              <a:rPr lang="cs-CZ" dirty="0" err="1">
                <a:solidFill>
                  <a:schemeClr val="accent1"/>
                </a:solidFill>
              </a:rPr>
              <a:t>peroxisomálních</a:t>
            </a:r>
            <a:r>
              <a:rPr lang="cs-CZ" dirty="0">
                <a:solidFill>
                  <a:schemeClr val="accent1"/>
                </a:solidFill>
              </a:rPr>
              <a:t> poruch (VLCFA), apod.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703512" y="609600"/>
            <a:ext cx="864096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skupina takto nezařaditelných chorob s akutní </a:t>
            </a:r>
            <a:r>
              <a:rPr lang="cs-CZ" b="1" u="sng" dirty="0"/>
              <a:t>toxickou</a:t>
            </a:r>
            <a:r>
              <a:rPr lang="cs-CZ" dirty="0"/>
              <a:t> prezentací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1981200"/>
            <a:ext cx="8640960" cy="4114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...vcelku zdravý jedinec, (dítě až mladý dospělý)</a:t>
            </a:r>
          </a:p>
          <a:p>
            <a:pPr lvl="1"/>
            <a:r>
              <a:rPr lang="cs-CZ" dirty="0"/>
              <a:t>febrilní </a:t>
            </a:r>
            <a:r>
              <a:rPr lang="cs-CZ" dirty="0" err="1"/>
              <a:t>infekt</a:t>
            </a:r>
            <a:r>
              <a:rPr lang="cs-CZ" dirty="0"/>
              <a:t>, následuje</a:t>
            </a:r>
          </a:p>
          <a:p>
            <a:pPr lvl="1"/>
            <a:r>
              <a:rPr lang="cs-CZ" dirty="0"/>
              <a:t>&gt;&gt;&gt; náhlý nástup </a:t>
            </a:r>
            <a:r>
              <a:rPr lang="cs-CZ" dirty="0" err="1"/>
              <a:t>hyperamonemicko</a:t>
            </a:r>
            <a:r>
              <a:rPr lang="cs-CZ" dirty="0"/>
              <a:t>-hypoglykemického bezvědomí</a:t>
            </a:r>
          </a:p>
          <a:p>
            <a:pPr lvl="2"/>
            <a:r>
              <a:rPr lang="cs-CZ" dirty="0" err="1">
                <a:solidFill>
                  <a:schemeClr val="accent1"/>
                </a:solidFill>
              </a:rPr>
              <a:t>Reye</a:t>
            </a:r>
            <a:r>
              <a:rPr lang="cs-CZ" dirty="0">
                <a:solidFill>
                  <a:schemeClr val="accent1"/>
                </a:solidFill>
              </a:rPr>
              <a:t>-</a:t>
            </a:r>
            <a:r>
              <a:rPr lang="cs-CZ" dirty="0" err="1">
                <a:solidFill>
                  <a:schemeClr val="accent1"/>
                </a:solidFill>
              </a:rPr>
              <a:t>like</a:t>
            </a:r>
            <a:r>
              <a:rPr lang="cs-CZ" dirty="0">
                <a:solidFill>
                  <a:schemeClr val="accent1"/>
                </a:solidFill>
              </a:rPr>
              <a:t> syndromy, (MCAD, SCAD, OTC, fruktosa 1,6 </a:t>
            </a:r>
            <a:r>
              <a:rPr lang="cs-CZ" dirty="0" err="1">
                <a:solidFill>
                  <a:schemeClr val="accent1"/>
                </a:solidFill>
              </a:rPr>
              <a:t>bisfosfatasa</a:t>
            </a:r>
            <a:r>
              <a:rPr lang="cs-CZ" dirty="0">
                <a:solidFill>
                  <a:schemeClr val="accent1"/>
                </a:solidFill>
              </a:rPr>
              <a:t>, apod.)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časté laboratorní nálezy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Je důležité si uvědomit, že tyto choroby mají (nebo mohou mít) určitou reflexi v běžných laboratorních testech </a:t>
            </a:r>
          </a:p>
          <a:p>
            <a:endParaRPr lang="cs-CZ"/>
          </a:p>
          <a:p>
            <a:pPr lvl="1"/>
            <a:r>
              <a:rPr lang="cs-CZ">
                <a:solidFill>
                  <a:schemeClr val="accent1"/>
                </a:solidFill>
              </a:rPr>
              <a:t>=&gt; to má význam při interpretaci nálezu</a:t>
            </a:r>
            <a:endParaRPr lang="cs-CZ"/>
          </a:p>
          <a:p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438400"/>
            <a:ext cx="7772400" cy="1143000"/>
          </a:xfrm>
        </p:spPr>
        <p:txBody>
          <a:bodyPr/>
          <a:lstStyle/>
          <a:p>
            <a:r>
              <a:rPr lang="cs-CZ"/>
              <a:t>O jaké testy jde ?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295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cs-CZ"/>
              <a:t>Informace o acidobasi:</a:t>
            </a:r>
            <a:br>
              <a:rPr lang="cs-CZ"/>
            </a:br>
            <a:r>
              <a:rPr lang="cs-CZ" sz="3600"/>
              <a:t>pH, pO</a:t>
            </a:r>
            <a:r>
              <a:rPr lang="cs-CZ" sz="3600" baseline="-25000"/>
              <a:t>2</a:t>
            </a:r>
            <a:r>
              <a:rPr lang="cs-CZ" sz="3600"/>
              <a:t>, pCO</a:t>
            </a:r>
            <a:r>
              <a:rPr lang="cs-CZ" sz="3600" baseline="-25000"/>
              <a:t>2</a:t>
            </a:r>
            <a:r>
              <a:rPr lang="cs-CZ" sz="3600"/>
              <a:t> anion gap</a:t>
            </a:r>
            <a:br>
              <a:rPr lang="cs-CZ"/>
            </a:br>
            <a:endParaRPr lang="cs-CZ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3429000"/>
            <a:ext cx="7772400" cy="2209800"/>
          </a:xfrm>
        </p:spPr>
        <p:txBody>
          <a:bodyPr/>
          <a:lstStyle/>
          <a:p>
            <a:r>
              <a:rPr lang="cs-CZ"/>
              <a:t>nález acidosy:</a:t>
            </a:r>
          </a:p>
          <a:p>
            <a:pPr lvl="1"/>
            <a:endParaRPr lang="cs-CZ"/>
          </a:p>
          <a:p>
            <a:pPr lvl="1"/>
            <a:r>
              <a:rPr lang="cs-CZ"/>
              <a:t>snížené pH, zvýšený anion gap přítomností dalšího aniontu např. organické kyseliny (methylmalonátu, propionátu, laktátu)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4" y="584922"/>
            <a:ext cx="7524328" cy="5652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Nález acidosy s </a:t>
            </a:r>
            <a:r>
              <a:rPr lang="cs-CZ" dirty="0" err="1"/>
              <a:t>hyperlaktacidémií</a:t>
            </a:r>
            <a:r>
              <a:rPr lang="cs-CZ" dirty="0"/>
              <a:t>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pozorujeme kupř. při deficitu PDH (komplex </a:t>
            </a:r>
            <a:r>
              <a:rPr lang="cs-CZ" dirty="0" err="1"/>
              <a:t>pyruvátdehydrogenasy</a:t>
            </a:r>
            <a:r>
              <a:rPr lang="cs-CZ" dirty="0"/>
              <a:t>, poruch oxidativních fosforylací)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Nález alkalosy:</a:t>
            </a:r>
          </a:p>
          <a:p>
            <a:pPr lvl="1"/>
            <a:endParaRPr lang="cs-CZ"/>
          </a:p>
          <a:p>
            <a:pPr lvl="1"/>
            <a:r>
              <a:rPr lang="cs-CZ"/>
              <a:t>velmi důležité, diagnostické pro </a:t>
            </a:r>
            <a:r>
              <a:rPr lang="cs-CZ">
                <a:solidFill>
                  <a:schemeClr val="accent2"/>
                </a:solidFill>
              </a:rPr>
              <a:t>deficienci OTC v novorozeneckém období</a:t>
            </a:r>
          </a:p>
          <a:p>
            <a:pPr lvl="1"/>
            <a:endParaRPr lang="cs-CZ"/>
          </a:p>
          <a:p>
            <a:pPr lvl="1"/>
            <a:r>
              <a:rPr lang="cs-CZ"/>
              <a:t>obecně v iniciální fázi jaterního selhání z důvodů neschopnosti odstranit </a:t>
            </a:r>
            <a:r>
              <a:rPr lang="cs-CZ">
                <a:solidFill>
                  <a:schemeClr val="accent1"/>
                </a:solidFill>
              </a:rPr>
              <a:t>HCO</a:t>
            </a:r>
            <a:r>
              <a:rPr lang="cs-CZ" sz="1600">
                <a:solidFill>
                  <a:schemeClr val="accent1"/>
                </a:solidFill>
              </a:rPr>
              <a:t>3</a:t>
            </a:r>
            <a:r>
              <a:rPr lang="cs-CZ" baseline="40000">
                <a:solidFill>
                  <a:schemeClr val="accent1"/>
                </a:solidFill>
              </a:rPr>
              <a:t>-</a:t>
            </a:r>
            <a:r>
              <a:rPr lang="cs-CZ">
                <a:solidFill>
                  <a:schemeClr val="accent1"/>
                </a:solidFill>
              </a:rPr>
              <a:t> konjugací s NH</a:t>
            </a:r>
            <a:r>
              <a:rPr lang="cs-CZ" sz="1600">
                <a:solidFill>
                  <a:schemeClr val="accent1"/>
                </a:solidFill>
              </a:rPr>
              <a:t>4</a:t>
            </a:r>
            <a:r>
              <a:rPr lang="cs-CZ" baseline="30000">
                <a:solidFill>
                  <a:schemeClr val="accent1"/>
                </a:solidFill>
              </a:rPr>
              <a:t>+</a:t>
            </a:r>
            <a:endParaRPr lang="cs-CZ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Informace o krevní glukose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zajímá nás hlavně hypoglykémie, navíc bez ketosy</a:t>
            </a:r>
          </a:p>
          <a:p>
            <a:endParaRPr lang="cs-CZ" dirty="0"/>
          </a:p>
          <a:p>
            <a:pPr lvl="1"/>
            <a:r>
              <a:rPr lang="cs-CZ" dirty="0"/>
              <a:t>poruchy </a:t>
            </a:r>
            <a:r>
              <a:rPr lang="cs-CZ" dirty="0" err="1"/>
              <a:t>glukoneogenese</a:t>
            </a:r>
            <a:r>
              <a:rPr lang="cs-CZ" dirty="0"/>
              <a:t> 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(Fru1,6,</a:t>
            </a:r>
            <a:r>
              <a:rPr lang="cs-CZ" dirty="0" err="1">
                <a:solidFill>
                  <a:schemeClr val="accent1"/>
                </a:solidFill>
              </a:rPr>
              <a:t>bisfosfatasa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glykogenosy</a:t>
            </a:r>
            <a:r>
              <a:rPr lang="cs-CZ" dirty="0">
                <a:solidFill>
                  <a:schemeClr val="accent1"/>
                </a:solidFill>
              </a:rPr>
              <a:t>)</a:t>
            </a:r>
          </a:p>
          <a:p>
            <a:pPr lvl="2"/>
            <a:r>
              <a:rPr lang="cs-CZ" dirty="0" err="1">
                <a:solidFill>
                  <a:schemeClr val="accent1"/>
                </a:solidFill>
              </a:rPr>
              <a:t>Reye</a:t>
            </a:r>
            <a:r>
              <a:rPr lang="cs-CZ" dirty="0">
                <a:solidFill>
                  <a:schemeClr val="accent1"/>
                </a:solidFill>
              </a:rPr>
              <a:t>-</a:t>
            </a:r>
            <a:r>
              <a:rPr lang="cs-CZ" dirty="0" err="1">
                <a:solidFill>
                  <a:schemeClr val="accent1"/>
                </a:solidFill>
              </a:rPr>
              <a:t>like</a:t>
            </a:r>
            <a:r>
              <a:rPr lang="cs-CZ" dirty="0">
                <a:solidFill>
                  <a:schemeClr val="accent1"/>
                </a:solidFill>
              </a:rPr>
              <a:t> syndromy</a:t>
            </a:r>
          </a:p>
          <a:p>
            <a:pPr lvl="2"/>
            <a:endParaRPr lang="cs-CZ" dirty="0">
              <a:solidFill>
                <a:schemeClr val="accent1"/>
              </a:solidFill>
            </a:endParaRP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definujeme DPM 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10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9736" y="152636"/>
            <a:ext cx="5040560" cy="655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Informace o hladině močoviny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Snížená hodnota močoviny v séru je konsistentní </a:t>
            </a:r>
            <a:r>
              <a:rPr lang="cs-CZ" dirty="0">
                <a:solidFill>
                  <a:schemeClr val="accent1"/>
                </a:solidFill>
              </a:rPr>
              <a:t>s poruchou odstraňování amoniaku a HCO</a:t>
            </a:r>
            <a:r>
              <a:rPr lang="cs-CZ" sz="1600" dirty="0">
                <a:solidFill>
                  <a:schemeClr val="accent1"/>
                </a:solidFill>
              </a:rPr>
              <a:t>3</a:t>
            </a:r>
            <a:r>
              <a:rPr lang="cs-CZ" baseline="30000" dirty="0">
                <a:solidFill>
                  <a:schemeClr val="accent1"/>
                </a:solidFill>
              </a:rPr>
              <a:t>-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…jde o pozdní příznak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Amoniak v plasmě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! Zásadní vliv </a:t>
            </a:r>
            <a:r>
              <a:rPr lang="cs-CZ">
                <a:solidFill>
                  <a:schemeClr val="accent2"/>
                </a:solidFill>
              </a:rPr>
              <a:t>preanalytické fáze</a:t>
            </a:r>
            <a:r>
              <a:rPr lang="cs-CZ"/>
              <a:t> na kvalitu a správnost výsledku</a:t>
            </a:r>
          </a:p>
          <a:p>
            <a:endParaRPr lang="cs-CZ"/>
          </a:p>
          <a:p>
            <a:r>
              <a:rPr lang="cs-CZ"/>
              <a:t>sama hodnota amoniaku je často diagnostická pro řadu DPM projevujících se </a:t>
            </a:r>
            <a:r>
              <a:rPr lang="cs-CZ">
                <a:solidFill>
                  <a:schemeClr val="accent2"/>
                </a:solidFill>
              </a:rPr>
              <a:t>hyperamonémií</a:t>
            </a:r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Ketolátky plasma/moč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981200"/>
            <a:ext cx="8784976" cy="4114800"/>
          </a:xfrm>
        </p:spPr>
        <p:txBody>
          <a:bodyPr/>
          <a:lstStyle/>
          <a:p>
            <a:r>
              <a:rPr lang="cs-CZ" dirty="0"/>
              <a:t>…vždy brát v úvahu, co detekujeme natrium </a:t>
            </a:r>
            <a:r>
              <a:rPr lang="cs-CZ" dirty="0" err="1"/>
              <a:t>nitroprussidem</a:t>
            </a:r>
            <a:r>
              <a:rPr lang="cs-CZ" dirty="0"/>
              <a:t> !!</a:t>
            </a:r>
          </a:p>
          <a:p>
            <a:endParaRPr lang="cs-CZ" dirty="0"/>
          </a:p>
          <a:p>
            <a:pPr lvl="1"/>
            <a:r>
              <a:rPr lang="cs-CZ" dirty="0" err="1"/>
              <a:t>hypoketosa</a:t>
            </a:r>
            <a:r>
              <a:rPr lang="cs-CZ" dirty="0"/>
              <a:t> (s hypoglykemií) je suspektní z poruchy beta oxidace (MCAD </a:t>
            </a:r>
            <a:r>
              <a:rPr lang="cs-CZ" dirty="0" err="1"/>
              <a:t>např</a:t>
            </a:r>
            <a:r>
              <a:rPr lang="cs-CZ" dirty="0"/>
              <a:t>)</a:t>
            </a:r>
          </a:p>
          <a:p>
            <a:endParaRPr lang="cs-CZ" dirty="0"/>
          </a:p>
          <a:p>
            <a:pPr lvl="1"/>
            <a:r>
              <a:rPr lang="cs-CZ" dirty="0" err="1"/>
              <a:t>hyperketosa</a:t>
            </a:r>
            <a:r>
              <a:rPr lang="cs-CZ" dirty="0"/>
              <a:t> může indikovat 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některé organické </a:t>
            </a:r>
            <a:r>
              <a:rPr lang="cs-CZ" dirty="0" err="1">
                <a:solidFill>
                  <a:schemeClr val="accent1"/>
                </a:solidFill>
              </a:rPr>
              <a:t>acidémie</a:t>
            </a:r>
            <a:r>
              <a:rPr lang="cs-CZ" dirty="0">
                <a:solidFill>
                  <a:schemeClr val="accent1"/>
                </a:solidFill>
              </a:rPr>
              <a:t>, </a:t>
            </a:r>
            <a:r>
              <a:rPr lang="cs-CZ" dirty="0" err="1">
                <a:solidFill>
                  <a:schemeClr val="accent1"/>
                </a:solidFill>
              </a:rPr>
              <a:t>von</a:t>
            </a:r>
            <a:r>
              <a:rPr lang="cs-CZ" dirty="0">
                <a:solidFill>
                  <a:schemeClr val="accent1"/>
                </a:solidFill>
              </a:rPr>
              <a:t> </a:t>
            </a:r>
            <a:r>
              <a:rPr lang="cs-CZ" dirty="0" err="1">
                <a:solidFill>
                  <a:schemeClr val="accent1"/>
                </a:solidFill>
              </a:rPr>
              <a:t>Gierkeho</a:t>
            </a:r>
            <a:r>
              <a:rPr lang="cs-CZ" dirty="0">
                <a:solidFill>
                  <a:schemeClr val="accent1"/>
                </a:solidFill>
              </a:rPr>
              <a:t> chorobu apod.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Kyselina močová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Hypo</a:t>
            </a:r>
            <a:r>
              <a:rPr lang="cs-CZ" dirty="0"/>
              <a:t>- i </a:t>
            </a:r>
            <a:r>
              <a:rPr lang="cs-CZ" dirty="0" err="1"/>
              <a:t>hyperurikémie</a:t>
            </a:r>
            <a:r>
              <a:rPr lang="cs-CZ" dirty="0"/>
              <a:t> 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chemeClr val="accent2"/>
                </a:solidFill>
              </a:rPr>
              <a:t>přímo</a:t>
            </a:r>
            <a:r>
              <a:rPr lang="cs-CZ" dirty="0"/>
              <a:t> indikují možnost výskytu poruchy metabolismu purinů</a:t>
            </a:r>
          </a:p>
          <a:p>
            <a:pPr lvl="1"/>
            <a:endParaRPr lang="cs-CZ" dirty="0"/>
          </a:p>
          <a:p>
            <a:pPr lvl="1"/>
            <a:r>
              <a:rPr lang="cs-CZ" dirty="0">
                <a:solidFill>
                  <a:schemeClr val="accent2"/>
                </a:solidFill>
              </a:rPr>
              <a:t>nepřímo</a:t>
            </a:r>
            <a:r>
              <a:rPr lang="cs-CZ" dirty="0"/>
              <a:t> …provázejí poruchy beta-oxidace, </a:t>
            </a:r>
            <a:r>
              <a:rPr lang="cs-CZ" dirty="0" err="1"/>
              <a:t>von</a:t>
            </a:r>
            <a:r>
              <a:rPr lang="cs-CZ" dirty="0"/>
              <a:t> </a:t>
            </a:r>
            <a:r>
              <a:rPr lang="cs-CZ" dirty="0" err="1"/>
              <a:t>Gierkeho</a:t>
            </a:r>
            <a:r>
              <a:rPr lang="cs-CZ" dirty="0"/>
              <a:t> chorobu, ale také </a:t>
            </a:r>
            <a:r>
              <a:rPr lang="cs-CZ" b="1" dirty="0"/>
              <a:t>malignity</a:t>
            </a:r>
            <a:r>
              <a:rPr lang="cs-CZ" dirty="0"/>
              <a:t> (!) apod.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Cholesterol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Hypercholesterolémie a související stavy CAD a další</a:t>
            </a:r>
          </a:p>
          <a:p>
            <a:endParaRPr lang="cs-CZ"/>
          </a:p>
          <a:p>
            <a:r>
              <a:rPr lang="cs-CZ"/>
              <a:t>hypocholesterolémie</a:t>
            </a:r>
          </a:p>
          <a:p>
            <a:pPr lvl="1"/>
            <a:r>
              <a:rPr lang="cs-CZ">
                <a:solidFill>
                  <a:schemeClr val="accent2"/>
                </a:solidFill>
              </a:rPr>
              <a:t>deficit mevalonátkinasy</a:t>
            </a:r>
          </a:p>
          <a:p>
            <a:pPr lvl="1"/>
            <a:r>
              <a:rPr lang="cs-CZ">
                <a:solidFill>
                  <a:schemeClr val="accent2"/>
                </a:solidFill>
              </a:rPr>
              <a:t>deficit 7-dehydrocholesterol reduktasy, tzv Smith-Lemli-Opitzův syndrom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Triglyceridy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Falešná „hypertriglyceridémie“ z nadbytku volného glycerolu v séru</a:t>
            </a:r>
          </a:p>
          <a:p>
            <a:pPr lvl="1"/>
            <a:endParaRPr lang="cs-CZ"/>
          </a:p>
          <a:p>
            <a:pPr lvl="1"/>
            <a:r>
              <a:rPr lang="cs-CZ"/>
              <a:t>deficit glycerolkinasy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r>
              <a:rPr lang="cs-CZ"/>
              <a:t>Hematologické testy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371600"/>
            <a:ext cx="7772400" cy="4114800"/>
          </a:xfrm>
        </p:spPr>
        <p:txBody>
          <a:bodyPr/>
          <a:lstStyle/>
          <a:p>
            <a:endParaRPr lang="cs-CZ"/>
          </a:p>
          <a:p>
            <a:r>
              <a:rPr lang="cs-CZ"/>
              <a:t>anemie</a:t>
            </a:r>
          </a:p>
          <a:p>
            <a:pPr lvl="2"/>
            <a:r>
              <a:rPr lang="cs-CZ">
                <a:solidFill>
                  <a:schemeClr val="accent1"/>
                </a:solidFill>
              </a:rPr>
              <a:t>poruchy metabolismu purinů a pyrimidinů</a:t>
            </a:r>
            <a:endParaRPr lang="cs-CZ"/>
          </a:p>
          <a:p>
            <a:endParaRPr lang="cs-CZ"/>
          </a:p>
          <a:p>
            <a:r>
              <a:rPr lang="cs-CZ"/>
              <a:t>neutropenie, trombocytopenie</a:t>
            </a:r>
          </a:p>
          <a:p>
            <a:pPr lvl="2"/>
            <a:r>
              <a:rPr lang="cs-CZ">
                <a:solidFill>
                  <a:schemeClr val="accent1"/>
                </a:solidFill>
              </a:rPr>
              <a:t>některé organické acidémie </a:t>
            </a:r>
          </a:p>
          <a:p>
            <a:endParaRPr lang="cs-CZ"/>
          </a:p>
          <a:p>
            <a:r>
              <a:rPr lang="cs-CZ"/>
              <a:t>poruchy koagulace</a:t>
            </a:r>
          </a:p>
          <a:p>
            <a:pPr lvl="2"/>
            <a:r>
              <a:rPr lang="cs-CZ">
                <a:solidFill>
                  <a:schemeClr val="accent1"/>
                </a:solidFill>
              </a:rPr>
              <a:t>poruchy metabolismu homocysteinu</a:t>
            </a:r>
            <a:endParaRPr lang="cs-CZ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jak je hledáme a diagnostikujeme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Postupujeme od testů s širokou kapacitou ke specifickým</a:t>
            </a:r>
          </a:p>
          <a:p>
            <a:endParaRPr lang="cs-CZ"/>
          </a:p>
          <a:p>
            <a:r>
              <a:rPr lang="cs-CZ"/>
              <a:t>ideálně: </a:t>
            </a:r>
          </a:p>
          <a:p>
            <a:pPr lvl="2"/>
            <a:r>
              <a:rPr lang="cs-CZ"/>
              <a:t>vysoká sensitivita (vyhledávací proces)</a:t>
            </a:r>
          </a:p>
          <a:p>
            <a:pPr lvl="2"/>
            <a:r>
              <a:rPr lang="cs-CZ"/>
              <a:t>vysoká specificita (konfirmační proces)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jak je hledáme a diagnostikujeme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/>
          </a:p>
          <a:p>
            <a:pPr lvl="2"/>
            <a:r>
              <a:rPr lang="cs-CZ" b="1"/>
              <a:t>sensitivita</a:t>
            </a:r>
            <a:r>
              <a:rPr lang="cs-CZ"/>
              <a:t> (schopnost testu zachytit nemocného)</a:t>
            </a:r>
          </a:p>
          <a:p>
            <a:pPr lvl="4"/>
            <a:endParaRPr lang="cs-CZ"/>
          </a:p>
          <a:p>
            <a:pPr lvl="4"/>
            <a:r>
              <a:rPr lang="cs-CZ"/>
              <a:t>TP/(TP +FN) * 100 (v %)</a:t>
            </a:r>
          </a:p>
          <a:p>
            <a:pPr lvl="2"/>
            <a:endParaRPr lang="cs-CZ"/>
          </a:p>
          <a:p>
            <a:pPr lvl="2"/>
            <a:endParaRPr lang="cs-CZ"/>
          </a:p>
          <a:p>
            <a:pPr lvl="2"/>
            <a:r>
              <a:rPr lang="cs-CZ" b="1">
                <a:solidFill>
                  <a:schemeClr val="accent1"/>
                </a:solidFill>
              </a:rPr>
              <a:t>specificita</a:t>
            </a:r>
            <a:r>
              <a:rPr lang="cs-CZ">
                <a:solidFill>
                  <a:schemeClr val="accent1"/>
                </a:solidFill>
              </a:rPr>
              <a:t> (schopnost testu zachytit zdravého)</a:t>
            </a:r>
          </a:p>
          <a:p>
            <a:pPr lvl="2"/>
            <a:endParaRPr lang="cs-CZ">
              <a:solidFill>
                <a:schemeClr val="accent1"/>
              </a:solidFill>
            </a:endParaRPr>
          </a:p>
          <a:p>
            <a:pPr lvl="4"/>
            <a:r>
              <a:rPr lang="cs-CZ">
                <a:solidFill>
                  <a:schemeClr val="accent1"/>
                </a:solidFill>
              </a:rPr>
              <a:t>TN/(TN + FP) * 100 (v %)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981200"/>
            <a:ext cx="8640762" cy="4114800"/>
          </a:xfrm>
        </p:spPr>
        <p:txBody>
          <a:bodyPr/>
          <a:lstStyle/>
          <a:p>
            <a:r>
              <a:rPr lang="cs-CZ" dirty="0"/>
              <a:t>jde o genetické poruchy s vyjádřeným </a:t>
            </a:r>
            <a:r>
              <a:rPr lang="cs-CZ" b="1" dirty="0">
                <a:solidFill>
                  <a:schemeClr val="accent2"/>
                </a:solidFill>
              </a:rPr>
              <a:t>biochemickým fenotypem</a:t>
            </a:r>
            <a:r>
              <a:rPr lang="cs-CZ" dirty="0"/>
              <a:t> </a:t>
            </a:r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lvl="1"/>
            <a:r>
              <a:rPr lang="cs-CZ" sz="2000" dirty="0"/>
              <a:t>…příklady:</a:t>
            </a:r>
          </a:p>
          <a:p>
            <a:pPr lvl="1"/>
            <a:r>
              <a:rPr lang="cs-CZ" sz="2000" dirty="0"/>
              <a:t>enzym		(</a:t>
            </a:r>
            <a:r>
              <a:rPr lang="cs-CZ" sz="2000" dirty="0" err="1"/>
              <a:t>Gal</a:t>
            </a:r>
            <a:r>
              <a:rPr lang="cs-CZ" sz="2000" dirty="0"/>
              <a:t>-1-P,UDP </a:t>
            </a:r>
            <a:r>
              <a:rPr lang="cs-CZ" sz="2000" dirty="0" err="1"/>
              <a:t>transferasa</a:t>
            </a:r>
            <a:r>
              <a:rPr lang="cs-CZ" sz="2000" dirty="0"/>
              <a:t> = </a:t>
            </a:r>
            <a:r>
              <a:rPr lang="cs-CZ" sz="2000" dirty="0" err="1"/>
              <a:t>galaktosémie</a:t>
            </a:r>
            <a:r>
              <a:rPr lang="cs-CZ" sz="2000" dirty="0"/>
              <a:t>)</a:t>
            </a:r>
          </a:p>
          <a:p>
            <a:pPr lvl="1"/>
            <a:r>
              <a:rPr lang="cs-CZ" sz="2000" dirty="0"/>
              <a:t>regulační protein 	(BTK = imunodeficience, maturace B-lymfocytů)</a:t>
            </a:r>
          </a:p>
          <a:p>
            <a:pPr lvl="1"/>
            <a:r>
              <a:rPr lang="cs-CZ" sz="2000" dirty="0"/>
              <a:t>transportní protein 	(CFTR = cystická fibrosa)</a:t>
            </a:r>
          </a:p>
          <a:p>
            <a:pPr lvl="1"/>
            <a:r>
              <a:rPr lang="cs-CZ" sz="2000" dirty="0"/>
              <a:t>strukturní protein 	(</a:t>
            </a:r>
            <a:r>
              <a:rPr lang="cs-CZ" sz="2000" dirty="0" err="1"/>
              <a:t>spectrin</a:t>
            </a:r>
            <a:r>
              <a:rPr lang="cs-CZ" sz="2000" dirty="0"/>
              <a:t> alfa nebo beta = </a:t>
            </a:r>
            <a:r>
              <a:rPr lang="cs-CZ" sz="2000" dirty="0" err="1"/>
              <a:t>eliptocytosy</a:t>
            </a:r>
            <a:r>
              <a:rPr lang="cs-CZ" sz="2000" dirty="0"/>
              <a:t>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jaké používáme techniky v biochemické diagnostice 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988840"/>
            <a:ext cx="8712968" cy="4114800"/>
          </a:xfrm>
        </p:spPr>
        <p:txBody>
          <a:bodyPr/>
          <a:lstStyle/>
          <a:p>
            <a:r>
              <a:rPr lang="cs-CZ" dirty="0"/>
              <a:t>Chromatografické techniky</a:t>
            </a:r>
          </a:p>
          <a:p>
            <a:pPr lvl="3"/>
            <a:r>
              <a:rPr lang="cs-CZ" dirty="0" err="1">
                <a:solidFill>
                  <a:srgbClr val="00CCFF"/>
                </a:solidFill>
              </a:rPr>
              <a:t>planární</a:t>
            </a:r>
            <a:r>
              <a:rPr lang="cs-CZ" dirty="0">
                <a:solidFill>
                  <a:srgbClr val="00CCFF"/>
                </a:solidFill>
              </a:rPr>
              <a:t> (sacharidy, MPS)</a:t>
            </a:r>
          </a:p>
          <a:p>
            <a:pPr lvl="3"/>
            <a:r>
              <a:rPr lang="cs-CZ" dirty="0">
                <a:solidFill>
                  <a:srgbClr val="00CCFF"/>
                </a:solidFill>
              </a:rPr>
              <a:t>kapalinové (aminokyseliny, puriny)</a:t>
            </a:r>
          </a:p>
          <a:p>
            <a:pPr lvl="3"/>
            <a:r>
              <a:rPr lang="cs-CZ" dirty="0">
                <a:solidFill>
                  <a:srgbClr val="00CCFF"/>
                </a:solidFill>
              </a:rPr>
              <a:t>plynové (organické kyseliny)</a:t>
            </a:r>
          </a:p>
          <a:p>
            <a:pPr lvl="3"/>
            <a:r>
              <a:rPr lang="cs-CZ" dirty="0">
                <a:solidFill>
                  <a:srgbClr val="00CCFF"/>
                </a:solidFill>
              </a:rPr>
              <a:t>kapilární elektroforéza (</a:t>
            </a:r>
            <a:r>
              <a:rPr lang="cs-CZ" dirty="0" err="1">
                <a:solidFill>
                  <a:srgbClr val="00CCFF"/>
                </a:solidFill>
              </a:rPr>
              <a:t>orotová</a:t>
            </a:r>
            <a:r>
              <a:rPr lang="cs-CZ" dirty="0">
                <a:solidFill>
                  <a:srgbClr val="00CCFF"/>
                </a:solidFill>
              </a:rPr>
              <a:t> kyselina)</a:t>
            </a:r>
          </a:p>
          <a:p>
            <a:r>
              <a:rPr lang="cs-CZ" dirty="0"/>
              <a:t>kombinace chromatografických technik s hmotnostní spektrometrií </a:t>
            </a:r>
          </a:p>
          <a:p>
            <a:pPr lvl="3"/>
            <a:r>
              <a:rPr lang="cs-CZ" dirty="0"/>
              <a:t>GC-MS (dnes již méně)</a:t>
            </a:r>
          </a:p>
          <a:p>
            <a:r>
              <a:rPr lang="cs-CZ" dirty="0"/>
              <a:t>tandemová hmotnostní spektrometrie </a:t>
            </a:r>
          </a:p>
          <a:p>
            <a:pPr lvl="3"/>
            <a:r>
              <a:rPr lang="cs-CZ" dirty="0"/>
              <a:t>LC-MS/MS (jde o </a:t>
            </a:r>
            <a:r>
              <a:rPr lang="cs-CZ" dirty="0" err="1"/>
              <a:t>state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art technologii)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Prakticky: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chemeClr val="accent2"/>
                </a:solidFill>
              </a:rPr>
              <a:t>A) na základě exkrece</a:t>
            </a:r>
            <a:r>
              <a:rPr lang="cs-CZ" dirty="0"/>
              <a:t>, resp. tvorby metabolitu nebo skupiny metabolitů tvořících </a:t>
            </a:r>
            <a:r>
              <a:rPr lang="cs-CZ" dirty="0" err="1"/>
              <a:t>tzv</a:t>
            </a:r>
            <a:r>
              <a:rPr lang="cs-CZ" dirty="0"/>
              <a:t> </a:t>
            </a:r>
            <a:r>
              <a:rPr lang="cs-CZ" dirty="0">
                <a:solidFill>
                  <a:schemeClr val="accent2"/>
                </a:solidFill>
              </a:rPr>
              <a:t>„</a:t>
            </a:r>
            <a:r>
              <a:rPr lang="cs-CZ" dirty="0" err="1">
                <a:solidFill>
                  <a:schemeClr val="accent2"/>
                </a:solidFill>
              </a:rPr>
              <a:t>disease</a:t>
            </a:r>
            <a:r>
              <a:rPr lang="cs-CZ" dirty="0">
                <a:solidFill>
                  <a:schemeClr val="accent2"/>
                </a:solidFill>
              </a:rPr>
              <a:t> </a:t>
            </a:r>
            <a:r>
              <a:rPr lang="cs-CZ" dirty="0" err="1">
                <a:solidFill>
                  <a:schemeClr val="accent2"/>
                </a:solidFill>
              </a:rPr>
              <a:t>pattern</a:t>
            </a:r>
            <a:r>
              <a:rPr lang="cs-CZ" dirty="0">
                <a:solidFill>
                  <a:schemeClr val="accent2"/>
                </a:solidFill>
              </a:rPr>
              <a:t>“,</a:t>
            </a:r>
            <a:r>
              <a:rPr lang="cs-CZ" dirty="0"/>
              <a:t> který je pro danou chorobu více méně charakteristický</a:t>
            </a:r>
          </a:p>
          <a:p>
            <a:pPr lvl="1"/>
            <a:r>
              <a:rPr lang="cs-CZ" dirty="0"/>
              <a:t> např. MMA, IVA, GAG, GM1, apod.</a:t>
            </a:r>
          </a:p>
          <a:p>
            <a:pPr lvl="1"/>
            <a:r>
              <a:rPr lang="cs-CZ" dirty="0"/>
              <a:t>…je víceméně přítomen vždy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685800"/>
            <a:ext cx="8496944" cy="5562600"/>
          </a:xfrm>
        </p:spPr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B) exkrece metabolitu po zátěži</a:t>
            </a:r>
            <a:endParaRPr lang="cs-CZ" dirty="0"/>
          </a:p>
          <a:p>
            <a:pPr lvl="1"/>
            <a:r>
              <a:rPr lang="cs-CZ" dirty="0"/>
              <a:t>toto má zásadní důležitost: </a:t>
            </a:r>
          </a:p>
          <a:p>
            <a:pPr lvl="2"/>
            <a:r>
              <a:rPr lang="cs-CZ" dirty="0"/>
              <a:t>PKU po zátěži mlékem, </a:t>
            </a:r>
            <a:r>
              <a:rPr lang="cs-CZ" dirty="0" err="1"/>
              <a:t>galaktosemie</a:t>
            </a:r>
            <a:r>
              <a:rPr lang="cs-CZ" dirty="0"/>
              <a:t> také, hereditární intolerance fruktosy</a:t>
            </a:r>
          </a:p>
          <a:p>
            <a:pPr lvl="2"/>
            <a:r>
              <a:rPr lang="cs-CZ" dirty="0"/>
              <a:t>…</a:t>
            </a:r>
            <a:r>
              <a:rPr lang="cs-CZ" dirty="0" err="1"/>
              <a:t>rescreening</a:t>
            </a:r>
            <a:r>
              <a:rPr lang="cs-CZ" dirty="0"/>
              <a:t>, apod.</a:t>
            </a:r>
          </a:p>
          <a:p>
            <a:pPr lvl="2">
              <a:buNone/>
            </a:pPr>
            <a:endParaRPr lang="cs-CZ" dirty="0"/>
          </a:p>
          <a:p>
            <a:r>
              <a:rPr lang="cs-CZ" i="1" dirty="0"/>
              <a:t>!! pozn. je třeba mít na paměti, že </a:t>
            </a:r>
            <a:r>
              <a:rPr lang="cs-CZ" i="1" dirty="0" err="1"/>
              <a:t>subexpozice</a:t>
            </a:r>
            <a:r>
              <a:rPr lang="cs-CZ" i="1" dirty="0"/>
              <a:t> pacienta substrátem enzymového defektu může vést k vymizení patologického </a:t>
            </a:r>
            <a:r>
              <a:rPr lang="cs-CZ" i="1" dirty="0" err="1"/>
              <a:t>markeru</a:t>
            </a:r>
            <a:r>
              <a:rPr lang="cs-CZ" i="1" dirty="0"/>
              <a:t>, který sledujeme !!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Příklady kategorie sub b)</a:t>
            </a:r>
          </a:p>
          <a:p>
            <a:endParaRPr lang="cs-CZ"/>
          </a:p>
          <a:p>
            <a:pPr lvl="1"/>
            <a:r>
              <a:rPr lang="cs-CZ"/>
              <a:t>je-li vzorek odebrán velmi nemocnému pacientovi, marker tam sice je, ale může být maskován např přítomností katabolitů nebo nejčastěji metabolitů léků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accent2"/>
                </a:solidFill>
              </a:rPr>
              <a:t>C) na základě snížené aktivity enzymu</a:t>
            </a:r>
            <a:r>
              <a:rPr lang="cs-CZ"/>
              <a:t> v postižené tkáni nebo buněčné kultuře </a:t>
            </a:r>
          </a:p>
          <a:p>
            <a:endParaRPr lang="cs-CZ"/>
          </a:p>
          <a:p>
            <a:pPr lvl="1"/>
            <a:r>
              <a:rPr lang="cs-CZ"/>
              <a:t>výhody: </a:t>
            </a:r>
          </a:p>
          <a:p>
            <a:pPr lvl="2"/>
            <a:r>
              <a:rPr lang="cs-CZ"/>
              <a:t>v podstatě definitivní funkční diagnostika</a:t>
            </a:r>
          </a:p>
          <a:p>
            <a:pPr lvl="1"/>
            <a:r>
              <a:rPr lang="cs-CZ"/>
              <a:t>nevýhody: </a:t>
            </a:r>
          </a:p>
          <a:p>
            <a:pPr lvl="2"/>
            <a:r>
              <a:rPr lang="cs-CZ"/>
              <a:t>musíte vědět, co tam hledat, řada nevýhod technických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accent2"/>
                </a:solidFill>
              </a:rPr>
              <a:t>D) na základě specifických změn v DNA</a:t>
            </a:r>
            <a:r>
              <a:rPr lang="cs-CZ" dirty="0"/>
              <a:t> kódující příslušný protein (mutace, VNTR, </a:t>
            </a:r>
            <a:r>
              <a:rPr lang="cs-CZ" dirty="0" err="1"/>
              <a:t>apod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výhody: </a:t>
            </a:r>
          </a:p>
          <a:p>
            <a:pPr lvl="2"/>
            <a:r>
              <a:rPr lang="cs-CZ" dirty="0"/>
              <a:t>technická proveditelnost, možnost sledování rodin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nevýhody: </a:t>
            </a:r>
          </a:p>
          <a:p>
            <a:pPr lvl="2"/>
            <a:r>
              <a:rPr lang="cs-CZ" dirty="0"/>
              <a:t>nejde o funkční diagnostiku, bez znalosti korelace genotyp/fenotyp je interpretace často neinformativní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se myslí tzv. screeningem DPM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2133600"/>
            <a:ext cx="8784976" cy="4114800"/>
          </a:xfrm>
        </p:spPr>
        <p:txBody>
          <a:bodyPr/>
          <a:lstStyle/>
          <a:p>
            <a:r>
              <a:rPr lang="cs-CZ" dirty="0"/>
              <a:t>A) </a:t>
            </a:r>
            <a:r>
              <a:rPr lang="cs-CZ" dirty="0" err="1"/>
              <a:t>screening</a:t>
            </a:r>
            <a:r>
              <a:rPr lang="cs-CZ" dirty="0"/>
              <a:t> primární: </a:t>
            </a:r>
          </a:p>
          <a:p>
            <a:pPr lvl="2"/>
            <a:r>
              <a:rPr lang="cs-CZ" dirty="0">
                <a:solidFill>
                  <a:schemeClr val="accent1"/>
                </a:solidFill>
              </a:rPr>
              <a:t>nalézt poruchu v celé populaci (PKU, </a:t>
            </a:r>
            <a:r>
              <a:rPr lang="cs-CZ" dirty="0" err="1">
                <a:solidFill>
                  <a:schemeClr val="accent1"/>
                </a:solidFill>
              </a:rPr>
              <a:t>hypothyreosa</a:t>
            </a:r>
            <a:r>
              <a:rPr lang="cs-CZ" dirty="0">
                <a:solidFill>
                  <a:schemeClr val="accent1"/>
                </a:solidFill>
              </a:rPr>
              <a:t>, někde </a:t>
            </a:r>
            <a:r>
              <a:rPr lang="cs-CZ" dirty="0" err="1">
                <a:solidFill>
                  <a:schemeClr val="accent1"/>
                </a:solidFill>
              </a:rPr>
              <a:t>galaktosemie</a:t>
            </a:r>
            <a:r>
              <a:rPr lang="cs-CZ" dirty="0">
                <a:solidFill>
                  <a:schemeClr val="accent1"/>
                </a:solidFill>
              </a:rPr>
              <a:t>, někde MCAD, u nás </a:t>
            </a:r>
            <a:r>
              <a:rPr lang="cs-CZ" dirty="0">
                <a:solidFill>
                  <a:schemeClr val="accent1"/>
                </a:solidFill>
                <a:hlinkClick r:id="rId3"/>
              </a:rPr>
              <a:t>www.novorozeneckyscreening.cz</a:t>
            </a:r>
            <a:r>
              <a:rPr lang="cs-CZ" dirty="0">
                <a:solidFill>
                  <a:schemeClr val="accent1"/>
                </a:solidFill>
              </a:rPr>
              <a:t>, 18 chorob, viz metabolická příručka ÚDMP Praha)</a:t>
            </a:r>
            <a:endParaRPr lang="cs-CZ" dirty="0"/>
          </a:p>
          <a:p>
            <a:endParaRPr lang="cs-CZ" dirty="0"/>
          </a:p>
          <a:p>
            <a:r>
              <a:rPr lang="cs-CZ" dirty="0"/>
              <a:t>B) </a:t>
            </a:r>
            <a:r>
              <a:rPr lang="cs-CZ" dirty="0" err="1"/>
              <a:t>screening</a:t>
            </a:r>
            <a:r>
              <a:rPr lang="cs-CZ" dirty="0"/>
              <a:t> diagnostický (selektivní): </a:t>
            </a:r>
          </a:p>
          <a:p>
            <a:pPr lvl="2"/>
            <a:r>
              <a:rPr lang="cs-CZ" dirty="0" err="1">
                <a:solidFill>
                  <a:schemeClr val="accent1"/>
                </a:solidFill>
              </a:rPr>
              <a:t>tj</a:t>
            </a:r>
            <a:r>
              <a:rPr lang="cs-CZ" dirty="0">
                <a:solidFill>
                  <a:schemeClr val="accent1"/>
                </a:solidFill>
              </a:rPr>
              <a:t> snaha diagnostikovat DPM u </a:t>
            </a:r>
            <a:r>
              <a:rPr lang="cs-CZ" dirty="0" err="1">
                <a:solidFill>
                  <a:schemeClr val="accent1"/>
                </a:solidFill>
              </a:rPr>
              <a:t>preselektovaného</a:t>
            </a:r>
            <a:r>
              <a:rPr lang="cs-CZ" dirty="0">
                <a:solidFill>
                  <a:schemeClr val="accent1"/>
                </a:solidFill>
              </a:rPr>
              <a:t> pacienta komplexním iterativním testováním nejen laboratorním</a:t>
            </a:r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časná diagnosa je potřebná kvůli: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A) 	léčbě, kde možno</a:t>
            </a:r>
          </a:p>
          <a:p>
            <a:endParaRPr lang="cs-CZ" dirty="0"/>
          </a:p>
          <a:p>
            <a:r>
              <a:rPr lang="cs-CZ" dirty="0"/>
              <a:t>B)	prenatální diagnostice a genetickému 	poradenství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DPM - léčba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23392" y="1628800"/>
            <a:ext cx="10657184" cy="4114800"/>
          </a:xfrm>
        </p:spPr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Klasická: </a:t>
            </a:r>
            <a:r>
              <a:rPr lang="cs-CZ" dirty="0"/>
              <a:t>dietní - eliminace noxy, </a:t>
            </a:r>
          </a:p>
          <a:p>
            <a:endParaRPr lang="cs-CZ" dirty="0"/>
          </a:p>
          <a:p>
            <a:r>
              <a:rPr lang="cs-CZ" dirty="0" err="1">
                <a:solidFill>
                  <a:schemeClr val="accent1"/>
                </a:solidFill>
              </a:rPr>
              <a:t>Suportivní</a:t>
            </a:r>
            <a:r>
              <a:rPr lang="cs-CZ" dirty="0">
                <a:solidFill>
                  <a:schemeClr val="accent1"/>
                </a:solidFill>
              </a:rPr>
              <a:t>:</a:t>
            </a:r>
            <a:r>
              <a:rPr lang="cs-CZ" dirty="0"/>
              <a:t> obecná podpora (vitaminy, </a:t>
            </a:r>
            <a:r>
              <a:rPr lang="cs-CZ" dirty="0" err="1"/>
              <a:t>hepatoprotektiva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dirty="0">
                <a:solidFill>
                  <a:schemeClr val="accent1"/>
                </a:solidFill>
              </a:rPr>
              <a:t>U některých specifická</a:t>
            </a:r>
            <a:r>
              <a:rPr lang="cs-CZ" dirty="0"/>
              <a:t>: </a:t>
            </a:r>
            <a:r>
              <a:rPr lang="cs-CZ" dirty="0" err="1"/>
              <a:t>APRT+allopurinol</a:t>
            </a:r>
            <a:r>
              <a:rPr lang="cs-CZ" dirty="0"/>
              <a:t>, </a:t>
            </a:r>
            <a:r>
              <a:rPr lang="cs-CZ" dirty="0" err="1"/>
              <a:t>tyrosinémie</a:t>
            </a:r>
            <a:r>
              <a:rPr lang="cs-CZ" dirty="0"/>
              <a:t> typ I a NTBC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E7FCEC-6876-F44D-948E-011EA5941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4072" y="4581127"/>
            <a:ext cx="4140572" cy="2047701"/>
          </a:xfrm>
          <a:prstGeom prst="rect">
            <a:avLst/>
          </a:prstGeom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r>
              <a:rPr lang="cs-CZ"/>
              <a:t>Nové trendy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1631504" y="1219200"/>
            <a:ext cx="8856984" cy="4874096"/>
          </a:xfrm>
        </p:spPr>
        <p:txBody>
          <a:bodyPr/>
          <a:lstStyle/>
          <a:p>
            <a:pPr lvl="1"/>
            <a:r>
              <a:rPr lang="cs-CZ" dirty="0"/>
              <a:t>Enzyme </a:t>
            </a:r>
            <a:r>
              <a:rPr lang="cs-CZ" dirty="0" err="1"/>
              <a:t>replacement</a:t>
            </a:r>
            <a:r>
              <a:rPr lang="cs-CZ" dirty="0"/>
              <a:t> </a:t>
            </a:r>
            <a:r>
              <a:rPr lang="cs-CZ" dirty="0" err="1"/>
              <a:t>therapy</a:t>
            </a:r>
            <a:r>
              <a:rPr lang="cs-CZ" dirty="0"/>
              <a:t> (</a:t>
            </a:r>
            <a:r>
              <a:rPr lang="cs-CZ" dirty="0" err="1"/>
              <a:t>Gaucher</a:t>
            </a:r>
            <a:r>
              <a:rPr lang="cs-CZ" dirty="0"/>
              <a:t>, ADA)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gene </a:t>
            </a:r>
            <a:r>
              <a:rPr lang="cs-CZ" dirty="0" err="1"/>
              <a:t>therapy</a:t>
            </a:r>
            <a:r>
              <a:rPr lang="cs-CZ" dirty="0"/>
              <a:t> (ADA, CF, </a:t>
            </a:r>
            <a:r>
              <a:rPr lang="cs-CZ" dirty="0" err="1"/>
              <a:t>Glybera</a:t>
            </a:r>
            <a:r>
              <a:rPr lang="cs-CZ" dirty="0"/>
              <a:t> u deficitu lipoproteinové lipázy)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orgánové transplantace vč. transplantace kostní dřeně (</a:t>
            </a:r>
            <a:r>
              <a:rPr lang="cs-CZ" dirty="0" err="1"/>
              <a:t>tyrosinemie</a:t>
            </a:r>
            <a:r>
              <a:rPr lang="cs-CZ" dirty="0"/>
              <a:t>, AAT, Wilson, primární </a:t>
            </a:r>
            <a:r>
              <a:rPr lang="cs-CZ" dirty="0" err="1"/>
              <a:t>hyperoxalurie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kombinace: např. transplantace genově upravených kmenových buněk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438400"/>
            <a:ext cx="7772400" cy="1447800"/>
          </a:xfrm>
        </p:spPr>
        <p:txBody>
          <a:bodyPr/>
          <a:lstStyle/>
          <a:p>
            <a:r>
              <a:rPr lang="cs-CZ"/>
              <a:t>DPM - některé společné rysy těchto chorob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Významné odkazy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www.</a:t>
            </a:r>
            <a:r>
              <a:rPr lang="cs-CZ" sz="2400" dirty="0" err="1"/>
              <a:t>ncbi.nlm.nih.gov</a:t>
            </a:r>
            <a:r>
              <a:rPr lang="cs-CZ" sz="2400" dirty="0"/>
              <a:t>/</a:t>
            </a:r>
            <a:r>
              <a:rPr lang="cs-CZ" sz="2400" dirty="0" err="1"/>
              <a:t>omim</a:t>
            </a:r>
            <a:r>
              <a:rPr lang="cs-CZ" sz="2400" dirty="0"/>
              <a:t> </a:t>
            </a:r>
          </a:p>
          <a:p>
            <a:endParaRPr lang="cs-CZ" sz="2400" dirty="0">
              <a:hlinkClick r:id="rId3"/>
            </a:endParaRPr>
          </a:p>
          <a:p>
            <a:pPr marL="0" indent="0">
              <a:buNone/>
            </a:pPr>
            <a:endParaRPr lang="cs-CZ" sz="2400" dirty="0">
              <a:solidFill>
                <a:schemeClr val="accent1"/>
              </a:solidFill>
              <a:hlinkClick r:id="rId4"/>
            </a:endParaRPr>
          </a:p>
          <a:p>
            <a:r>
              <a:rPr lang="cs-CZ" sz="2400" dirty="0">
                <a:solidFill>
                  <a:schemeClr val="accent1"/>
                </a:solidFill>
              </a:rPr>
              <a:t>https://</a:t>
            </a:r>
            <a:r>
              <a:rPr lang="cs-CZ" sz="2400" dirty="0" err="1">
                <a:solidFill>
                  <a:schemeClr val="accent1"/>
                </a:solidFill>
              </a:rPr>
              <a:t>www.vfn.cz</a:t>
            </a:r>
            <a:r>
              <a:rPr lang="cs-CZ" sz="2400" dirty="0">
                <a:solidFill>
                  <a:schemeClr val="accent1"/>
                </a:solidFill>
              </a:rPr>
              <a:t>/</a:t>
            </a:r>
            <a:r>
              <a:rPr lang="cs-CZ" sz="2400" dirty="0" err="1">
                <a:solidFill>
                  <a:schemeClr val="accent1"/>
                </a:solidFill>
              </a:rPr>
              <a:t>wp-content</a:t>
            </a:r>
            <a:r>
              <a:rPr lang="cs-CZ" sz="2400" dirty="0">
                <a:solidFill>
                  <a:schemeClr val="accent1"/>
                </a:solidFill>
              </a:rPr>
              <a:t>/</a:t>
            </a:r>
            <a:r>
              <a:rPr lang="cs-CZ" sz="2400" dirty="0" err="1">
                <a:solidFill>
                  <a:schemeClr val="accent1"/>
                </a:solidFill>
              </a:rPr>
              <a:t>uploads</a:t>
            </a:r>
            <a:r>
              <a:rPr lang="cs-CZ" sz="2400" dirty="0">
                <a:solidFill>
                  <a:schemeClr val="accent1"/>
                </a:solidFill>
              </a:rPr>
              <a:t>/2022/12/KPDPM-metabolicka-prirucka-v11.pdf</a:t>
            </a:r>
          </a:p>
          <a:p>
            <a:endParaRPr lang="cs-CZ" dirty="0">
              <a:solidFill>
                <a:schemeClr val="accent1"/>
              </a:solidFill>
            </a:endParaRPr>
          </a:p>
          <a:p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Incidence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1905000"/>
            <a:ext cx="8568952" cy="4114800"/>
          </a:xfrm>
        </p:spPr>
        <p:txBody>
          <a:bodyPr/>
          <a:lstStyle/>
          <a:p>
            <a:r>
              <a:rPr lang="cs-CZ" dirty="0"/>
              <a:t>Incidence je individuálně vzácná, ale kolektivně poměrně vysoká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odhady jsou až 1:1000 jedinců</a:t>
            </a:r>
          </a:p>
          <a:p>
            <a:pPr lvl="1"/>
            <a:r>
              <a:rPr lang="cs-CZ" dirty="0"/>
              <a:t>až několik tisíc indexuje </a:t>
            </a:r>
            <a:r>
              <a:rPr lang="cs-CZ" dirty="0" err="1"/>
              <a:t>tzv</a:t>
            </a:r>
            <a:r>
              <a:rPr lang="cs-CZ" dirty="0"/>
              <a:t> </a:t>
            </a:r>
            <a:r>
              <a:rPr lang="cs-CZ" dirty="0" err="1"/>
              <a:t>McKusickův</a:t>
            </a:r>
            <a:r>
              <a:rPr lang="cs-CZ" dirty="0"/>
              <a:t> katalog </a:t>
            </a:r>
            <a:r>
              <a:rPr lang="cs-CZ" dirty="0">
                <a:solidFill>
                  <a:schemeClr val="accent1"/>
                </a:solidFill>
              </a:rPr>
              <a:t>(dnes www.</a:t>
            </a:r>
            <a:r>
              <a:rPr lang="cs-CZ" dirty="0" err="1">
                <a:solidFill>
                  <a:schemeClr val="accent1"/>
                </a:solidFill>
              </a:rPr>
              <a:t>ncbi.nlm.nih.gov</a:t>
            </a:r>
            <a:r>
              <a:rPr lang="cs-CZ" dirty="0">
                <a:solidFill>
                  <a:schemeClr val="accent1"/>
                </a:solidFill>
              </a:rPr>
              <a:t>/</a:t>
            </a:r>
            <a:r>
              <a:rPr lang="cs-CZ" dirty="0" err="1">
                <a:solidFill>
                  <a:schemeClr val="accent1"/>
                </a:solidFill>
              </a:rPr>
              <a:t>omim</a:t>
            </a:r>
            <a:r>
              <a:rPr lang="cs-CZ" dirty="0">
                <a:solidFill>
                  <a:schemeClr val="accent1"/>
                </a:solidFill>
              </a:rPr>
              <a:t>)</a:t>
            </a:r>
            <a:endParaRPr lang="cs-CZ" dirty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Incidence dále závisí na: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/>
              <a:t>způsobu dědičnosti</a:t>
            </a:r>
          </a:p>
          <a:p>
            <a:endParaRPr lang="cs-CZ"/>
          </a:p>
          <a:p>
            <a:pPr lvl="1"/>
            <a:r>
              <a:rPr lang="cs-CZ"/>
              <a:t>frekvenci nových mutací</a:t>
            </a:r>
          </a:p>
          <a:p>
            <a:pPr lvl="1"/>
            <a:endParaRPr lang="cs-CZ"/>
          </a:p>
          <a:p>
            <a:pPr lvl="1"/>
            <a:r>
              <a:rPr lang="cs-CZ"/>
              <a:t>etnickém původu jedince</a:t>
            </a:r>
          </a:p>
          <a:p>
            <a:pPr lvl="1"/>
            <a:endParaRPr lang="cs-CZ"/>
          </a:p>
          <a:p>
            <a:pPr lvl="1"/>
            <a:r>
              <a:rPr lang="cs-CZ"/>
              <a:t>teritoriálních variacích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Způsob dědičnosti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 dirty="0"/>
              <a:t>...většinou jde o </a:t>
            </a:r>
            <a:r>
              <a:rPr lang="cs-CZ" sz="2800" dirty="0" err="1"/>
              <a:t>monogenní</a:t>
            </a:r>
            <a:r>
              <a:rPr lang="cs-CZ" sz="2800" dirty="0"/>
              <a:t> choroby</a:t>
            </a:r>
          </a:p>
          <a:p>
            <a:pPr lvl="2">
              <a:lnSpc>
                <a:spcPct val="90000"/>
              </a:lnSpc>
            </a:pP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2000" dirty="0" err="1"/>
              <a:t>autosomálně</a:t>
            </a:r>
            <a:r>
              <a:rPr lang="cs-CZ" sz="2000" dirty="0"/>
              <a:t> recesivní 		(a´a´)</a:t>
            </a:r>
          </a:p>
          <a:p>
            <a:pPr lvl="2">
              <a:lnSpc>
                <a:spcPct val="90000"/>
              </a:lnSpc>
            </a:pPr>
            <a:r>
              <a:rPr lang="cs-CZ" sz="2000" dirty="0" err="1"/>
              <a:t>autosomálně</a:t>
            </a:r>
            <a:r>
              <a:rPr lang="cs-CZ" sz="2000" dirty="0"/>
              <a:t> dominantní 		(A´a)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X-</a:t>
            </a:r>
            <a:r>
              <a:rPr lang="cs-CZ" sz="2000" dirty="0" err="1"/>
              <a:t>linked</a:t>
            </a:r>
            <a:r>
              <a:rPr lang="cs-CZ" sz="2000" dirty="0"/>
              <a:t> dominantní 		(X´x)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X-</a:t>
            </a:r>
            <a:r>
              <a:rPr lang="cs-CZ" sz="2000" dirty="0" err="1"/>
              <a:t>linked</a:t>
            </a:r>
            <a:r>
              <a:rPr lang="cs-CZ" sz="2000" dirty="0"/>
              <a:t> recesivní 			(</a:t>
            </a:r>
            <a:r>
              <a:rPr lang="cs-CZ" sz="2000" dirty="0" err="1"/>
              <a:t>Xx</a:t>
            </a:r>
            <a:r>
              <a:rPr lang="cs-CZ" sz="2000" dirty="0"/>
              <a:t>´)</a:t>
            </a:r>
          </a:p>
          <a:p>
            <a:pPr lvl="3">
              <a:lnSpc>
                <a:spcPct val="90000"/>
              </a:lnSpc>
            </a:pPr>
            <a:endParaRPr lang="cs-CZ" sz="1800" dirty="0">
              <a:solidFill>
                <a:schemeClr val="accent1"/>
              </a:solidFill>
            </a:endParaRPr>
          </a:p>
          <a:p>
            <a:pPr lvl="3">
              <a:lnSpc>
                <a:spcPct val="90000"/>
              </a:lnSpc>
            </a:pPr>
            <a:r>
              <a:rPr lang="cs-CZ" sz="1800" dirty="0">
                <a:solidFill>
                  <a:schemeClr val="accent1"/>
                </a:solidFill>
              </a:rPr>
              <a:t>..POZOR na fenomén „</a:t>
            </a:r>
            <a:r>
              <a:rPr lang="cs-CZ" sz="1800" dirty="0" err="1">
                <a:solidFill>
                  <a:schemeClr val="accent1"/>
                </a:solidFill>
              </a:rPr>
              <a:t>lyonizace</a:t>
            </a:r>
            <a:r>
              <a:rPr lang="cs-CZ" sz="1800" dirty="0">
                <a:solidFill>
                  <a:schemeClr val="accent1"/>
                </a:solidFill>
              </a:rPr>
              <a:t>“tj. náhodnou inaktivaci X-chromosomu u jedinců ženského pohlaví</a:t>
            </a:r>
          </a:p>
          <a:p>
            <a:pPr lvl="4">
              <a:lnSpc>
                <a:spcPct val="90000"/>
              </a:lnSpc>
            </a:pPr>
            <a:r>
              <a:rPr lang="cs-CZ" sz="1800" dirty="0"/>
              <a:t>…Lyon </a:t>
            </a:r>
            <a:r>
              <a:rPr lang="cs-CZ" sz="1800" dirty="0" err="1"/>
              <a:t>Hypothesis</a:t>
            </a:r>
            <a:r>
              <a:rPr lang="cs-CZ" sz="1800" dirty="0"/>
              <a:t> </a:t>
            </a:r>
            <a:r>
              <a:rPr lang="cs-CZ" sz="1800" dirty="0" err="1"/>
              <a:t>became</a:t>
            </a:r>
            <a:r>
              <a:rPr lang="cs-CZ" sz="1800" dirty="0"/>
              <a:t> Lyon </a:t>
            </a:r>
            <a:r>
              <a:rPr lang="cs-CZ" sz="1800" dirty="0" err="1"/>
              <a:t>Law</a:t>
            </a:r>
            <a:r>
              <a:rPr lang="cs-CZ" sz="1800" dirty="0"/>
              <a:t> on </a:t>
            </a:r>
            <a:r>
              <a:rPr lang="cs-CZ" sz="1800" dirty="0" err="1"/>
              <a:t>July</a:t>
            </a:r>
            <a:r>
              <a:rPr lang="cs-CZ" sz="1800" dirty="0"/>
              <a:t> 22, 2011 </a:t>
            </a:r>
            <a:r>
              <a:rPr lang="cs-CZ" sz="1800" dirty="0" err="1"/>
              <a:t>at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EMBO 50-</a:t>
            </a:r>
            <a:r>
              <a:rPr lang="cs-CZ" sz="1800" dirty="0" err="1"/>
              <a:t>years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X-</a:t>
            </a:r>
            <a:r>
              <a:rPr lang="cs-CZ" sz="1800" dirty="0" err="1"/>
              <a:t>inactivation</a:t>
            </a:r>
            <a:r>
              <a:rPr lang="cs-CZ" sz="1800" dirty="0"/>
              <a:t> </a:t>
            </a:r>
            <a:r>
              <a:rPr lang="cs-CZ" sz="1800" dirty="0" err="1"/>
              <a:t>conference</a:t>
            </a:r>
            <a:r>
              <a:rPr lang="cs-CZ" sz="1800" dirty="0"/>
              <a:t> in Oxford U.K. 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448" y="5160963"/>
            <a:ext cx="1223962" cy="136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2133600"/>
            <a:ext cx="8640960" cy="3383632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multifaktoriální dědičnost 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…má se za to, že jde o výsledek souhry faktorů genetických a environmentálních (pravd. Alzheimer, některé typy nádorů, diabetes typu II, hypertenze, apod.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1693</Words>
  <Application>Microsoft Macintosh PowerPoint</Application>
  <PresentationFormat>Widescreen</PresentationFormat>
  <Paragraphs>323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Arial</vt:lpstr>
      <vt:lpstr>Calibri</vt:lpstr>
      <vt:lpstr>Calibri Light</vt:lpstr>
      <vt:lpstr>Times New Roman</vt:lpstr>
      <vt:lpstr>Office Theme</vt:lpstr>
      <vt:lpstr>Biochemická genetika  - dědičné poruchy metabolismu (DPM)  prof. MUDr. Dalibor Valík, Ph.D., DABCC   - Katedra laboratorních metod LF,   - Ústav laboratorní medicíny FN Brno,   - Farmakologický ústav LF   </vt:lpstr>
      <vt:lpstr>DPM - synonyma v literatuře</vt:lpstr>
      <vt:lpstr>Jak definujeme DPM ?</vt:lpstr>
      <vt:lpstr>PowerPoint Presentation</vt:lpstr>
      <vt:lpstr>DPM - některé společné rysy těchto chorob</vt:lpstr>
      <vt:lpstr>Incidence</vt:lpstr>
      <vt:lpstr>Incidence dále závisí na:</vt:lpstr>
      <vt:lpstr>Způsob dědičnosti</vt:lpstr>
      <vt:lpstr>PowerPoint Presentation</vt:lpstr>
      <vt:lpstr>PowerPoint Presentation</vt:lpstr>
      <vt:lpstr>...frekvence nových mutací a výjimky z pravidel dědičnosti </vt:lpstr>
      <vt:lpstr>...frekvence nových mutací a výjimky z pravidel dědičnosti </vt:lpstr>
      <vt:lpstr>Etnický původ jedince</vt:lpstr>
      <vt:lpstr>Etnický původ jedince</vt:lpstr>
      <vt:lpstr>…teritoriální variace</vt:lpstr>
      <vt:lpstr>DPM - klinická manifestace</vt:lpstr>
      <vt:lpstr>DPM - klinická manifestace</vt:lpstr>
      <vt:lpstr>Nejčastější formy klinické prezentace</vt:lpstr>
      <vt:lpstr>A) akutní epizody v novorozeneckém období</vt:lpstr>
      <vt:lpstr>B) subakutní formy projevující se v průběhu prvního roku života</vt:lpstr>
      <vt:lpstr>C) Formy s pozdním nástupem</vt:lpstr>
      <vt:lpstr>skupina takto nezařaditelných chorob s akutní toxickou prezentací </vt:lpstr>
      <vt:lpstr>DPM - časté laboratorní nálezy</vt:lpstr>
      <vt:lpstr>O jaké testy jde ?</vt:lpstr>
      <vt:lpstr>Informace o acidobasi: pH, pO2, pCO2 anion gap </vt:lpstr>
      <vt:lpstr>PowerPoint Presentation</vt:lpstr>
      <vt:lpstr>PowerPoint Presentation</vt:lpstr>
      <vt:lpstr>PowerPoint Presentation</vt:lpstr>
      <vt:lpstr>Informace o krevní glukose</vt:lpstr>
      <vt:lpstr>PowerPoint Presentation</vt:lpstr>
      <vt:lpstr>Informace o hladině močoviny</vt:lpstr>
      <vt:lpstr>Amoniak v plasmě</vt:lpstr>
      <vt:lpstr>Ketolátky plasma/moč</vt:lpstr>
      <vt:lpstr>Kyselina močová</vt:lpstr>
      <vt:lpstr>Cholesterol </vt:lpstr>
      <vt:lpstr>Triglyceridy</vt:lpstr>
      <vt:lpstr>Hematologické testy</vt:lpstr>
      <vt:lpstr>DPM - jak je hledáme a diagnostikujeme</vt:lpstr>
      <vt:lpstr>DPM - jak je hledáme a diagnostikujeme</vt:lpstr>
      <vt:lpstr>DPM - jaké používáme techniky v biochemické diagnostice ?</vt:lpstr>
      <vt:lpstr>Prakticky: </vt:lpstr>
      <vt:lpstr>PowerPoint Presentation</vt:lpstr>
      <vt:lpstr>PowerPoint Presentation</vt:lpstr>
      <vt:lpstr>PowerPoint Presentation</vt:lpstr>
      <vt:lpstr>PowerPoint Presentation</vt:lpstr>
      <vt:lpstr>Co se myslí tzv. screeningem DPM</vt:lpstr>
      <vt:lpstr>DPM - časná diagnosa je potřebná kvůli:</vt:lpstr>
      <vt:lpstr>DPM - léčba</vt:lpstr>
      <vt:lpstr>Nové trendy</vt:lpstr>
      <vt:lpstr>Významné odkazy</vt:lpstr>
    </vt:vector>
  </TitlesOfParts>
  <Company>Masarykův onkologický ústav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Dědičné poruchy metabolismu</dc:title>
  <dc:creator>MUDr. Dalibor Valík</dc:creator>
  <cp:lastModifiedBy>Valík Dalibor</cp:lastModifiedBy>
  <cp:revision>185</cp:revision>
  <dcterms:created xsi:type="dcterms:W3CDTF">2002-11-04T07:36:43Z</dcterms:created>
  <dcterms:modified xsi:type="dcterms:W3CDTF">2023-05-10T06:38:43Z</dcterms:modified>
</cp:coreProperties>
</file>