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401" r:id="rId4"/>
    <p:sldId id="258" r:id="rId5"/>
    <p:sldId id="259" r:id="rId6"/>
    <p:sldId id="422" r:id="rId7"/>
    <p:sldId id="260" r:id="rId8"/>
    <p:sldId id="261" r:id="rId9"/>
    <p:sldId id="298" r:id="rId10"/>
    <p:sldId id="400" r:id="rId11"/>
    <p:sldId id="321" r:id="rId12"/>
    <p:sldId id="353" r:id="rId13"/>
    <p:sldId id="322" r:id="rId14"/>
    <p:sldId id="399" r:id="rId15"/>
    <p:sldId id="277" r:id="rId16"/>
    <p:sldId id="278" r:id="rId17"/>
    <p:sldId id="279" r:id="rId18"/>
    <p:sldId id="280" r:id="rId19"/>
    <p:sldId id="282" r:id="rId20"/>
    <p:sldId id="405" r:id="rId21"/>
    <p:sldId id="406" r:id="rId22"/>
    <p:sldId id="283" r:id="rId23"/>
    <p:sldId id="284" r:id="rId24"/>
    <p:sldId id="285" r:id="rId25"/>
    <p:sldId id="286" r:id="rId26"/>
    <p:sldId id="402" r:id="rId27"/>
    <p:sldId id="287" r:id="rId28"/>
    <p:sldId id="403" r:id="rId29"/>
    <p:sldId id="288" r:id="rId30"/>
    <p:sldId id="289" r:id="rId31"/>
    <p:sldId id="404" r:id="rId32"/>
    <p:sldId id="290" r:id="rId33"/>
    <p:sldId id="327" r:id="rId34"/>
    <p:sldId id="412" r:id="rId35"/>
    <p:sldId id="413" r:id="rId36"/>
    <p:sldId id="281" r:id="rId37"/>
    <p:sldId id="414" r:id="rId38"/>
    <p:sldId id="381" r:id="rId39"/>
    <p:sldId id="382" r:id="rId40"/>
    <p:sldId id="421" r:id="rId41"/>
    <p:sldId id="420" r:id="rId42"/>
    <p:sldId id="383" r:id="rId43"/>
    <p:sldId id="415" r:id="rId44"/>
    <p:sldId id="417" r:id="rId45"/>
    <p:sldId id="418" r:id="rId46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70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1" autoAdjust="0"/>
    <p:restoredTop sz="90985"/>
  </p:normalViewPr>
  <p:slideViewPr>
    <p:cSldViewPr>
      <p:cViewPr varScale="1">
        <p:scale>
          <a:sx n="173" d="100"/>
          <a:sy n="173" d="100"/>
        </p:scale>
        <p:origin x="129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3E8E4-1F53-49E9-A6DC-F3757C6FBD7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4158E-98D7-41EE-8661-A0690524BB2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E0257-D5D7-4FE2-947B-3C3A225D7FF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0A44B-849A-44B9-9B6D-E37A1B62F53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8BE1E-162C-48AC-96E1-E83508AC2EB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59EC0-1DA3-4436-A0DB-4E7E92D8278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CFC00-3542-45AC-AFA1-0A9B38898F1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D858B-FD78-4C35-B971-7C796AD94C3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12856-037D-49DD-8633-9DBD550AD46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5F7A3-44C6-474F-BC46-85FA23FE069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E4C59-7AEA-4633-ADAB-7D5355F9B5A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FFFFCC">
                <a:gamma/>
                <a:tint val="30196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3A5DBE9-3513-4B05-A29B-27D81D0C857F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://egtm.web.med.uni-muenchen.de/welcome.html" TargetMode="Externa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esmo.org/" TargetMode="External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egtm.web.med.uni-muenchen.de/welcome.html" TargetMode="Externa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hyperlink" Target="http://www.esmo.org/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cb.org/" TargetMode="External"/><Relationship Id="rId2" Type="http://schemas.openxmlformats.org/officeDocument/2006/relationships/hyperlink" Target="http://www.asco.org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r>
              <a:rPr lang="cs-CZ"/>
              <a:t>Laboratorní vyšetření pacientů se zhoubnými nádory se zaměřením na nádorové markery</a:t>
            </a:r>
            <a:br>
              <a:rPr lang="cs-CZ"/>
            </a:b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Dalibor Valík, </a:t>
            </a:r>
          </a:p>
          <a:p>
            <a:r>
              <a:rPr lang="cs-CZ" dirty="0"/>
              <a:t>Lenka Zdražilová Dubská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Stručná historie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 1847: 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Bence-Jones protein</a:t>
            </a:r>
          </a:p>
          <a:p>
            <a:pPr lvl="2">
              <a:lnSpc>
                <a:spcPct val="90000"/>
              </a:lnSpc>
            </a:pPr>
            <a:r>
              <a:rPr lang="cs-CZ" sz="2000"/>
              <a:t>precipitated protein in acidified boiled urine</a:t>
            </a:r>
          </a:p>
          <a:p>
            <a:pPr lvl="3">
              <a:lnSpc>
                <a:spcPct val="90000"/>
              </a:lnSpc>
            </a:pPr>
            <a:r>
              <a:rPr lang="cs-CZ" sz="1800"/>
              <a:t>(monoclonal light chain) </a:t>
            </a:r>
          </a:p>
          <a:p>
            <a:pPr>
              <a:lnSpc>
                <a:spcPct val="90000"/>
              </a:lnSpc>
            </a:pPr>
            <a:r>
              <a:rPr lang="cs-CZ" sz="2800"/>
              <a:t>1896 G. Beatson, castration and breast cancer</a:t>
            </a:r>
          </a:p>
          <a:p>
            <a:pPr>
              <a:lnSpc>
                <a:spcPct val="90000"/>
              </a:lnSpc>
            </a:pPr>
            <a:r>
              <a:rPr lang="cs-CZ" sz="2800"/>
              <a:t>1928 ectopic hormone syndrome (ACTH-like</a:t>
            </a:r>
          </a:p>
          <a:p>
            <a:pPr>
              <a:lnSpc>
                <a:spcPct val="90000"/>
              </a:lnSpc>
            </a:pPr>
            <a:r>
              <a:rPr lang="cs-CZ" sz="2800"/>
              <a:t>1930 hCG discovered</a:t>
            </a:r>
          </a:p>
          <a:p>
            <a:pPr>
              <a:lnSpc>
                <a:spcPct val="90000"/>
              </a:lnSpc>
            </a:pPr>
            <a:r>
              <a:rPr lang="cs-CZ" sz="2800"/>
              <a:t>1962 hormone receptors (ER-alpha)</a:t>
            </a:r>
          </a:p>
          <a:p>
            <a:pPr>
              <a:lnSpc>
                <a:spcPct val="90000"/>
              </a:lnSpc>
            </a:pPr>
            <a:r>
              <a:rPr lang="cs-CZ" sz="2800"/>
              <a:t>1985 Knudson - a two hit hypothesis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„…omiky 2007“ a tumor markery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Genomické: BRCA1,2</a:t>
            </a:r>
          </a:p>
          <a:p>
            <a:r>
              <a:rPr lang="cs-CZ"/>
              <a:t>Transcriptomické: různé mRNA </a:t>
            </a:r>
          </a:p>
          <a:p>
            <a:r>
              <a:rPr lang="cs-CZ"/>
              <a:t>Proteomické: proteiny, enzymy</a:t>
            </a:r>
          </a:p>
          <a:p>
            <a:r>
              <a:rPr lang="cs-CZ"/>
              <a:t>Metabolomické: hormony, metabolity </a:t>
            </a:r>
          </a:p>
          <a:p>
            <a:r>
              <a:rPr lang="cs-CZ"/>
              <a:t>Celulomické: hrubé celulární aberace </a:t>
            </a:r>
          </a:p>
          <a:p>
            <a:pPr lvl="2"/>
            <a:r>
              <a:rPr lang="cs-CZ"/>
              <a:t>(chromosomální, endoreduplikace, etc: i.e. RS buňky)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6" name="Group 2"/>
          <p:cNvGrpSpPr>
            <a:grpSpLocks/>
          </p:cNvGrpSpPr>
          <p:nvPr/>
        </p:nvGrpSpPr>
        <p:grpSpPr bwMode="auto">
          <a:xfrm>
            <a:off x="1524000" y="1"/>
            <a:ext cx="9144000" cy="6850063"/>
            <a:chOff x="96" y="50"/>
            <a:chExt cx="5568" cy="4222"/>
          </a:xfrm>
        </p:grpSpPr>
        <p:pic>
          <p:nvPicPr>
            <p:cNvPr id="14438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" y="473"/>
              <a:ext cx="5568" cy="379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4388" name="Rectangle 4"/>
            <p:cNvSpPr>
              <a:spLocks noChangeArrowheads="1"/>
            </p:cNvSpPr>
            <p:nvPr/>
          </p:nvSpPr>
          <p:spPr bwMode="auto">
            <a:xfrm>
              <a:off x="3515" y="335"/>
              <a:ext cx="745" cy="28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cs-CZ" b="1">
                  <a:solidFill>
                    <a:schemeClr val="accent2"/>
                  </a:solidFill>
                  <a:latin typeface="Arial Black" pitchFamily="34" charset="0"/>
                </a:rPr>
                <a:t>mRNA</a:t>
              </a:r>
            </a:p>
          </p:txBody>
        </p:sp>
        <p:sp>
          <p:nvSpPr>
            <p:cNvPr id="144389" name="Rectangle 5"/>
            <p:cNvSpPr>
              <a:spLocks noChangeArrowheads="1"/>
            </p:cNvSpPr>
            <p:nvPr/>
          </p:nvSpPr>
          <p:spPr bwMode="auto">
            <a:xfrm>
              <a:off x="1451" y="335"/>
              <a:ext cx="844" cy="28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cs-CZ" b="1">
                  <a:solidFill>
                    <a:srgbClr val="FF3300"/>
                  </a:solidFill>
                  <a:latin typeface="Arial Black" pitchFamily="34" charset="0"/>
                </a:rPr>
                <a:t>protein</a:t>
              </a:r>
            </a:p>
          </p:txBody>
        </p:sp>
        <p:sp>
          <p:nvSpPr>
            <p:cNvPr id="144390" name="Rectangle 6"/>
            <p:cNvSpPr>
              <a:spLocks noChangeArrowheads="1"/>
            </p:cNvSpPr>
            <p:nvPr/>
          </p:nvSpPr>
          <p:spPr bwMode="auto">
            <a:xfrm>
              <a:off x="1650" y="4082"/>
              <a:ext cx="2106" cy="18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cs-CZ" sz="1400">
                  <a:solidFill>
                    <a:srgbClr val="990000"/>
                  </a:solidFill>
                  <a:latin typeface="Arial" charset="0"/>
                </a:rPr>
                <a:t>A. Karavanov, Ciphergen Biosystems, Inc</a:t>
              </a:r>
            </a:p>
          </p:txBody>
        </p:sp>
        <p:sp>
          <p:nvSpPr>
            <p:cNvPr id="144391" name="Text Box 7"/>
            <p:cNvSpPr txBox="1">
              <a:spLocks noChangeArrowheads="1"/>
            </p:cNvSpPr>
            <p:nvPr/>
          </p:nvSpPr>
          <p:spPr bwMode="auto">
            <a:xfrm>
              <a:off x="711" y="50"/>
              <a:ext cx="4362" cy="28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cs-CZ" sz="2000" b="1" i="1">
                  <a:solidFill>
                    <a:srgbClr val="FF6600"/>
                  </a:solidFill>
                </a:rPr>
                <a:t>Biomarkers: </a:t>
              </a:r>
              <a:r>
                <a:rPr lang="cs-CZ" sz="1600" b="1" i="1">
                  <a:solidFill>
                    <a:schemeClr val="tx2"/>
                  </a:solidFill>
                </a:rPr>
                <a:t>one housekeeping gene + its protein product and mRNA in tissues</a:t>
              </a:r>
              <a:r>
                <a:rPr lang="cs-CZ"/>
                <a:t> 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Tumor markery: užití v klinice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Populační screening</a:t>
            </a:r>
          </a:p>
          <a:p>
            <a:r>
              <a:rPr lang="cs-CZ"/>
              <a:t>Diferenciáloní diagnosa</a:t>
            </a:r>
          </a:p>
          <a:p>
            <a:r>
              <a:rPr lang="cs-CZ"/>
              <a:t>Prognostické indikátory</a:t>
            </a:r>
          </a:p>
          <a:p>
            <a:r>
              <a:rPr lang="cs-CZ"/>
              <a:t>Monitoring odpovědi na terapii</a:t>
            </a:r>
          </a:p>
          <a:p>
            <a:r>
              <a:rPr lang="cs-CZ"/>
              <a:t>Detekce návratu choroby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http://egtm.web.med.uni-muenchen.de/img/logo_klei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5114" y="1473201"/>
            <a:ext cx="1055687" cy="766763"/>
          </a:xfrm>
          <a:prstGeom prst="rect">
            <a:avLst/>
          </a:prstGeom>
          <a:noFill/>
        </p:spPr>
      </p:pic>
      <p:pic>
        <p:nvPicPr>
          <p:cNvPr id="234499" name="Picture 3" descr="ACBI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0426" y="1430338"/>
            <a:ext cx="714375" cy="817562"/>
          </a:xfrm>
          <a:prstGeom prst="rect">
            <a:avLst/>
          </a:prstGeom>
          <a:noFill/>
        </p:spPr>
      </p:pic>
      <p:pic>
        <p:nvPicPr>
          <p:cNvPr id="234500" name="Picture 4" descr="ESMO European Society for Medical Oncology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1479550"/>
            <a:ext cx="838200" cy="812800"/>
          </a:xfrm>
          <a:prstGeom prst="rect">
            <a:avLst/>
          </a:prstGeom>
          <a:noFill/>
        </p:spPr>
      </p:pic>
      <p:pic>
        <p:nvPicPr>
          <p:cNvPr id="234501" name="Picture 5" descr="http://www.nacb.org/images/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8751" y="1485900"/>
            <a:ext cx="715963" cy="838200"/>
          </a:xfrm>
          <a:prstGeom prst="rect">
            <a:avLst/>
          </a:prstGeom>
          <a:noFill/>
        </p:spPr>
      </p:pic>
      <p:pic>
        <p:nvPicPr>
          <p:cNvPr id="23450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10600" y="1371601"/>
            <a:ext cx="1524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4503" name="Object 7"/>
          <p:cNvGraphicFramePr>
            <a:graphicFrameLocks noChangeAspect="1"/>
          </p:cNvGraphicFramePr>
          <p:nvPr/>
        </p:nvGraphicFramePr>
        <p:xfrm>
          <a:off x="4135438" y="1466850"/>
          <a:ext cx="104616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5" name="Bitmap Image" r:id="rId10" imgW="676369" imgH="504762" progId="Paint.Picture">
                  <p:embed/>
                </p:oleObj>
              </mc:Choice>
              <mc:Fallback>
                <p:oleObj name="Bitmap Image" r:id="rId10" imgW="676369" imgH="504762" progId="Paint.Picture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438" y="1466850"/>
                        <a:ext cx="1046162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3429000" y="2171701"/>
            <a:ext cx="533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>
                <a:latin typeface="Arial" charset="0"/>
                <a:cs typeface="Times New Roman" pitchFamily="18" charset="0"/>
              </a:rPr>
              <a:t>ACBI</a:t>
            </a:r>
          </a:p>
        </p:txBody>
      </p:sp>
      <p:graphicFrame>
        <p:nvGraphicFramePr>
          <p:cNvPr id="234505" name="Group 9"/>
          <p:cNvGraphicFramePr>
            <a:graphicFrameLocks noGrp="1"/>
          </p:cNvGraphicFramePr>
          <p:nvPr/>
        </p:nvGraphicFramePr>
        <p:xfrm>
          <a:off x="2209800" y="2382839"/>
          <a:ext cx="8001000" cy="2850643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4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3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Screening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14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14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Diagnosis/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Case-finding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14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14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14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Staging/ Prognosis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Detecting recurrence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Monitoring therapy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4555" name="Rectangle 59"/>
          <p:cNvSpPr>
            <a:spLocks noChangeArrowheads="1"/>
          </p:cNvSpPr>
          <p:nvPr/>
        </p:nvSpPr>
        <p:spPr bwMode="auto">
          <a:xfrm>
            <a:off x="2286000" y="22860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Summary of Key Guideline </a:t>
            </a:r>
            <a:b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Recommendations for the use of CA 125</a:t>
            </a:r>
          </a:p>
        </p:txBody>
      </p:sp>
      <p:sp>
        <p:nvSpPr>
          <p:cNvPr id="234556" name="Text Box 60"/>
          <p:cNvSpPr txBox="1">
            <a:spLocks noChangeArrowheads="1"/>
          </p:cNvSpPr>
          <p:nvPr/>
        </p:nvSpPr>
        <p:spPr bwMode="auto">
          <a:xfrm>
            <a:off x="1905000" y="6324601"/>
            <a:ext cx="3581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00" i="1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4557" name="Text Box 61"/>
          <p:cNvSpPr txBox="1">
            <a:spLocks noChangeArrowheads="1"/>
          </p:cNvSpPr>
          <p:nvPr/>
        </p:nvSpPr>
        <p:spPr bwMode="auto">
          <a:xfrm>
            <a:off x="4648200" y="5181601"/>
            <a:ext cx="579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i="1">
                <a:latin typeface="Arial Narrow" pitchFamily="34" charset="0"/>
                <a:cs typeface="Times New Roman" pitchFamily="18" charset="0"/>
              </a:rPr>
              <a:t>Source:  Sturgeon, C. Practice Guidelines for Tumor Marker Use in the Clinic. Clinical Chemistry 48:8, 1151-1159. 2002.</a:t>
            </a:r>
          </a:p>
        </p:txBody>
      </p:sp>
      <p:sp>
        <p:nvSpPr>
          <p:cNvPr id="234558" name="Text Box 62"/>
          <p:cNvSpPr txBox="1">
            <a:spLocks noChangeArrowheads="1"/>
          </p:cNvSpPr>
          <p:nvPr/>
        </p:nvSpPr>
        <p:spPr bwMode="auto">
          <a:xfrm>
            <a:off x="2209800" y="5241926"/>
            <a:ext cx="82296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latin typeface="Arial Narrow" pitchFamily="34" charset="0"/>
                <a:cs typeface="Times New Roman" pitchFamily="18" charset="0"/>
              </a:rPr>
              <a:t>Y  = Recommended by the organization</a:t>
            </a:r>
          </a:p>
          <a:p>
            <a:pPr>
              <a:spcBef>
                <a:spcPct val="50000"/>
              </a:spcBef>
            </a:pPr>
            <a:r>
              <a:rPr lang="en-US" sz="1000">
                <a:latin typeface="Arial Narrow" pitchFamily="34" charset="0"/>
                <a:cs typeface="Times New Roman" pitchFamily="18" charset="0"/>
              </a:rPr>
              <a:t>N  = Not recommended by the organization</a:t>
            </a:r>
          </a:p>
          <a:p>
            <a:pPr>
              <a:spcBef>
                <a:spcPct val="50000"/>
              </a:spcBef>
            </a:pPr>
            <a:r>
              <a:rPr lang="en-US" sz="1000">
                <a:latin typeface="Arial Narrow" pitchFamily="34" charset="0"/>
              </a:rPr>
              <a:t>N</a:t>
            </a:r>
            <a:r>
              <a:rPr lang="en-US" sz="1000" i="1" baseline="30000">
                <a:latin typeface="Arial Narrow" pitchFamily="34" charset="0"/>
              </a:rPr>
              <a:t>i</a:t>
            </a:r>
            <a:r>
              <a:rPr lang="en-US" sz="100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1000" i="1" baseline="5000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1000" i="1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1000">
                <a:latin typeface="Arial Narrow" pitchFamily="34" charset="0"/>
                <a:cs typeface="Times New Roman" pitchFamily="18" charset="0"/>
              </a:rPr>
              <a:t>= Only if CEA is increased at presentation and CA 125 is not</a:t>
            </a:r>
          </a:p>
          <a:p>
            <a:pPr>
              <a:spcBef>
                <a:spcPct val="50000"/>
              </a:spcBef>
            </a:pPr>
            <a:r>
              <a:rPr lang="en-US" sz="1000">
                <a:latin typeface="Arial Narrow" pitchFamily="34" charset="0"/>
              </a:rPr>
              <a:t>N</a:t>
            </a:r>
            <a:r>
              <a:rPr lang="en-US" sz="1000" i="1" baseline="30000">
                <a:latin typeface="Arial Narrow" pitchFamily="34" charset="0"/>
              </a:rPr>
              <a:t>m</a:t>
            </a:r>
            <a:r>
              <a:rPr lang="en-US" sz="1000">
                <a:latin typeface="Arial Narrow" pitchFamily="34" charset="0"/>
                <a:cs typeface="Times New Roman" pitchFamily="18" charset="0"/>
              </a:rPr>
              <a:t>  = In combination with transvaginal sonography, CA 125 may have a role in the early detection of ovarian cancer in women with a hereditary ovarian cancer syndrome.</a:t>
            </a:r>
          </a:p>
          <a:p>
            <a:pPr>
              <a:spcBef>
                <a:spcPct val="50000"/>
              </a:spcBef>
            </a:pPr>
            <a:r>
              <a:rPr lang="en-US" sz="1000">
                <a:latin typeface="Arial Narrow" pitchFamily="34" charset="0"/>
                <a:cs typeface="Times New Roman" pitchFamily="18" charset="0"/>
              </a:rPr>
              <a:t>ACBI = Association of Clinical Biochemists in Ireland; AJCC = American Joint Committee on Cancer; EGTM = European Group on Tumor Markers; ESMO = European Society</a:t>
            </a:r>
            <a:br>
              <a:rPr lang="en-US" sz="1000">
                <a:latin typeface="Arial Narrow" pitchFamily="34" charset="0"/>
                <a:cs typeface="Times New Roman" pitchFamily="18" charset="0"/>
              </a:rPr>
            </a:br>
            <a:r>
              <a:rPr lang="en-US" sz="1000">
                <a:latin typeface="Arial Narrow" pitchFamily="34" charset="0"/>
                <a:cs typeface="Times New Roman" pitchFamily="18" charset="0"/>
              </a:rPr>
              <a:t> for Medical Oncology</a:t>
            </a:r>
          </a:p>
          <a:p>
            <a:pPr>
              <a:spcBef>
                <a:spcPct val="50000"/>
              </a:spcBef>
            </a:pPr>
            <a:r>
              <a:rPr lang="en-US" sz="1000">
                <a:latin typeface="Arial Narrow" pitchFamily="34" charset="0"/>
                <a:cs typeface="Times New Roman" pitchFamily="18" charset="0"/>
              </a:rPr>
              <a:t>NACB =National Academy of Clinical Biochemistry; SOR = Standards, Options, and Recommendations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Tumor markery: analytické metody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057400"/>
            <a:ext cx="7772400" cy="4114800"/>
          </a:xfrm>
        </p:spPr>
        <p:txBody>
          <a:bodyPr/>
          <a:lstStyle/>
          <a:p>
            <a:r>
              <a:rPr lang="cs-CZ"/>
              <a:t>Kvantitativní imunoanalýza</a:t>
            </a:r>
          </a:p>
          <a:p>
            <a:pPr lvl="1"/>
            <a:r>
              <a:rPr lang="cs-CZ"/>
              <a:t>dnes hlavní analytický přístup</a:t>
            </a:r>
          </a:p>
          <a:p>
            <a:r>
              <a:rPr lang="cs-CZ"/>
              <a:t>Manuální ELISA</a:t>
            </a:r>
          </a:p>
          <a:p>
            <a:r>
              <a:rPr lang="cs-CZ"/>
              <a:t>Určení aktivity enzymů</a:t>
            </a:r>
          </a:p>
          <a:p>
            <a:r>
              <a:rPr lang="cs-CZ"/>
              <a:t>Určení vazebné kapacity</a:t>
            </a:r>
          </a:p>
          <a:p>
            <a:r>
              <a:rPr lang="cs-CZ"/>
              <a:t>Chromatografické techniky a hmotnostní spektrometrie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Karcinoembryonální antigen (CEA)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b="1"/>
              <a:t> glykoprotein (MW 180,000D)</a:t>
            </a:r>
          </a:p>
          <a:p>
            <a:pPr>
              <a:lnSpc>
                <a:spcPct val="90000"/>
              </a:lnSpc>
            </a:pPr>
            <a:r>
              <a:rPr lang="cs-CZ" sz="2800" b="1"/>
              <a:t> má 6 antigenních determinant</a:t>
            </a:r>
          </a:p>
          <a:p>
            <a:pPr>
              <a:lnSpc>
                <a:spcPct val="90000"/>
              </a:lnSpc>
            </a:pPr>
            <a:r>
              <a:rPr lang="cs-CZ" sz="2800" b="1"/>
              <a:t>Je produkován během embryonálního vývoje v GIT fétu</a:t>
            </a:r>
          </a:p>
          <a:p>
            <a:pPr>
              <a:lnSpc>
                <a:spcPct val="90000"/>
              </a:lnSpc>
            </a:pPr>
            <a:r>
              <a:rPr lang="cs-CZ" sz="2800" b="1"/>
              <a:t>Hladiny jsou zvýšené u kuřáků</a:t>
            </a:r>
          </a:p>
          <a:p>
            <a:pPr>
              <a:lnSpc>
                <a:spcPct val="90000"/>
              </a:lnSpc>
            </a:pPr>
            <a:r>
              <a:rPr lang="cs-CZ" sz="2800" b="1"/>
              <a:t>Je zvýšen u kolorektálního karcinomu, karcinomu pankreatu, prsu, plic, žaludku</a:t>
            </a:r>
          </a:p>
          <a:p>
            <a:pPr>
              <a:lnSpc>
                <a:spcPct val="90000"/>
              </a:lnSpc>
            </a:pPr>
            <a:r>
              <a:rPr lang="cs-CZ" sz="2800" b="1"/>
              <a:t>Jeho hlavní klinické využití: detekce návratu choroby a efektu terapie.</a:t>
            </a:r>
            <a:endParaRPr lang="cs-CZ" sz="3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Alfa-fetoprotein (AFP)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/>
              <a:t>glykoprotein (MW 70,000D)</a:t>
            </a:r>
          </a:p>
          <a:p>
            <a:pPr>
              <a:lnSpc>
                <a:spcPct val="90000"/>
              </a:lnSpc>
            </a:pPr>
            <a:r>
              <a:rPr lang="cs-CZ" sz="2400" b="1"/>
              <a:t>Objevuje se v žloutkovém vaku, fetálních játrech a GIT, jeho funkce je neznáma (fetální analog albuminu ?)</a:t>
            </a:r>
          </a:p>
          <a:p>
            <a:pPr>
              <a:lnSpc>
                <a:spcPct val="90000"/>
              </a:lnSpc>
            </a:pPr>
            <a:r>
              <a:rPr lang="cs-CZ" sz="2400" b="1"/>
              <a:t>Peak ve fetálním séru mezi 12-16 týdnem</a:t>
            </a:r>
          </a:p>
          <a:p>
            <a:pPr>
              <a:lnSpc>
                <a:spcPct val="90000"/>
              </a:lnSpc>
            </a:pPr>
            <a:r>
              <a:rPr lang="cs-CZ" sz="2400" b="1"/>
              <a:t>Používá se pro: </a:t>
            </a:r>
          </a:p>
          <a:p>
            <a:pPr lvl="1">
              <a:lnSpc>
                <a:spcPct val="90000"/>
              </a:lnSpc>
            </a:pPr>
            <a:r>
              <a:rPr lang="cs-CZ" sz="2000" b="1"/>
              <a:t>diagnostiku NTD and trisomie 21 </a:t>
            </a:r>
          </a:p>
          <a:p>
            <a:pPr lvl="1">
              <a:lnSpc>
                <a:spcPct val="90000"/>
              </a:lnSpc>
            </a:pPr>
            <a:r>
              <a:rPr lang="cs-CZ" sz="2000" b="1"/>
              <a:t>diagnosu a monitoring hepatocelulárního karcinomu </a:t>
            </a:r>
          </a:p>
          <a:p>
            <a:pPr lvl="1">
              <a:lnSpc>
                <a:spcPct val="90000"/>
              </a:lnSpc>
            </a:pPr>
            <a:r>
              <a:rPr lang="cs-CZ" sz="2000" b="1"/>
              <a:t>monitoring terapie germinálních tumorů (testikulárních a ovariálních nádorů)</a:t>
            </a:r>
          </a:p>
          <a:p>
            <a:pPr lvl="1">
              <a:lnSpc>
                <a:spcPct val="90000"/>
              </a:lnSpc>
            </a:pPr>
            <a:r>
              <a:rPr lang="cs-CZ" sz="2000" b="1"/>
              <a:t>pro screening HBs-positivní hepatitidy </a:t>
            </a:r>
            <a:r>
              <a:rPr lang="cs-CZ" sz="1800" b="1"/>
              <a:t>(2x/year)</a:t>
            </a:r>
          </a:p>
          <a:p>
            <a:pPr>
              <a:lnSpc>
                <a:spcPct val="90000"/>
              </a:lnSpc>
            </a:pPr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Cancer antigen 15-3 (CA 15-3)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/>
              <a:t>mucin-glykoprotein MUC1</a:t>
            </a:r>
            <a:r>
              <a:rPr lang="cs-CZ" sz="2400"/>
              <a:t> (MW 300,000D)</a:t>
            </a:r>
          </a:p>
          <a:p>
            <a:pPr lvl="1"/>
            <a:r>
              <a:rPr lang="cs-CZ" sz="2000" b="1"/>
              <a:t>využívá se zejména u karcinomu prsu</a:t>
            </a:r>
          </a:p>
          <a:p>
            <a:r>
              <a:rPr lang="cs-CZ" sz="2400" b="1"/>
              <a:t>Epitopes of MUC1 denoted CA15-3 (Europe) and CA27-29 (U.S.)</a:t>
            </a:r>
          </a:p>
          <a:p>
            <a:endParaRPr lang="cs-CZ" sz="2400" b="1"/>
          </a:p>
          <a:p>
            <a:r>
              <a:rPr lang="cs-CZ" sz="2400" b="1"/>
              <a:t>Použití zejména pro monitorování terapie a detekci návratu choroby u karcinomu prsu</a:t>
            </a:r>
          </a:p>
          <a:p>
            <a:endParaRPr lang="cs-CZ" sz="2400" b="1"/>
          </a:p>
          <a:p>
            <a:r>
              <a:rPr lang="cs-CZ" sz="2400" b="1"/>
              <a:t>Jeho koncentrace jsou často zvýšené i u jiných pokročilých malignit (ovarium, cervix, atd.)</a:t>
            </a:r>
          </a:p>
          <a:p>
            <a:endParaRPr lang="cs-CZ" sz="24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Cancer antigen 125 (CA 125)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/>
              <a:t>Jde o diferenciační antigen z coelomového epitelu</a:t>
            </a:r>
          </a:p>
          <a:p>
            <a:pPr lvl="1"/>
            <a:r>
              <a:rPr lang="cs-CZ" sz="2000" b="1"/>
              <a:t>Zejména se zvyšuje u ovariálních nádorů</a:t>
            </a:r>
          </a:p>
          <a:p>
            <a:endParaRPr lang="cs-CZ" sz="2400" b="1"/>
          </a:p>
          <a:p>
            <a:r>
              <a:rPr lang="cs-CZ" sz="2400" b="1"/>
              <a:t>užití ve sledování efektu terapie, kde má sensitivitu až 80% při 90% specificitě)</a:t>
            </a:r>
          </a:p>
          <a:p>
            <a:endParaRPr lang="cs-CZ" sz="2400" b="1"/>
          </a:p>
          <a:p>
            <a:r>
              <a:rPr lang="cs-CZ" sz="2400" b="1"/>
              <a:t>vyskytuje se ovšem řada falešných positivit – ascitická tekutina, jaterní poškození, cholestáza, jakýkoli proces proces v omentu (zánět, atd)</a:t>
            </a:r>
          </a:p>
          <a:p>
            <a:endParaRPr lang="cs-CZ" sz="2400" b="1"/>
          </a:p>
          <a:p>
            <a:endParaRPr lang="cs-CZ" sz="24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Maligní onemocnění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Vykazuje obvykle řadu laboratorně zjistitelných abnormalit, jež jsou svým charakterem nespecifické</a:t>
            </a:r>
          </a:p>
          <a:p>
            <a:endParaRPr lang="cs-CZ"/>
          </a:p>
          <a:p>
            <a:r>
              <a:rPr lang="cs-CZ"/>
              <a:t>Často dochází k situaci, že tyto abnormality mohou předcházet vývoji manifestního onemocnění – někdy po dlouhou dobu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642" name="Object 2"/>
          <p:cNvGraphicFramePr>
            <a:graphicFrameLocks noChangeAspect="1"/>
          </p:cNvGraphicFramePr>
          <p:nvPr/>
        </p:nvGraphicFramePr>
        <p:xfrm>
          <a:off x="1676400" y="1600200"/>
          <a:ext cx="44196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46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600200"/>
                        <a:ext cx="44196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43" name="Object 3"/>
          <p:cNvGraphicFramePr>
            <a:graphicFrameLocks noChangeAspect="1"/>
          </p:cNvGraphicFramePr>
          <p:nvPr/>
        </p:nvGraphicFramePr>
        <p:xfrm>
          <a:off x="6096000" y="1600200"/>
          <a:ext cx="4343400" cy="348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47" name="Photo Editor Photo" r:id="rId5" imgW="12193702" imgH="9142857" progId="MSPhotoEd.3">
                  <p:embed/>
                </p:oleObj>
              </mc:Choice>
              <mc:Fallback>
                <p:oleObj name="Photo Editor Photo" r:id="rId5" imgW="12193702" imgH="9142857" progId="MSPhotoEd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600200"/>
                        <a:ext cx="4343400" cy="348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3413125" y="533400"/>
            <a:ext cx="5818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cs-CZ" b="1"/>
              <a:t>Poorly differentiated serous ovarian cancer</a:t>
            </a:r>
            <a:endParaRPr lang="cs-CZ"/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2422526" y="5576889"/>
            <a:ext cx="2112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cs-CZ" sz="2000"/>
              <a:t>Hematoxylin/eosin</a:t>
            </a:r>
          </a:p>
        </p:txBody>
      </p:sp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6557964" y="5500689"/>
            <a:ext cx="3908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cs-CZ" sz="2000"/>
              <a:t>CA125 immunostaining</a:t>
            </a:r>
          </a:p>
          <a:p>
            <a:pPr eaLnBrk="0" hangingPunct="0"/>
            <a:r>
              <a:rPr lang="cs-CZ" sz="2000"/>
              <a:t>with presurgery serum concentration</a:t>
            </a:r>
          </a:p>
          <a:p>
            <a:pPr eaLnBrk="0" hangingPunct="0"/>
            <a:r>
              <a:rPr lang="cs-CZ" sz="2000"/>
              <a:t>of 5404 U/ml (AxSYM)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1666" name="Rectangle 2"/>
          <p:cNvSpPr>
            <a:spLocks noChangeArrowheads="1"/>
          </p:cNvSpPr>
          <p:nvPr/>
        </p:nvSpPr>
        <p:spPr bwMode="auto">
          <a:xfrm>
            <a:off x="2590800" y="152400"/>
            <a:ext cx="7162800" cy="1219200"/>
          </a:xfrm>
          <a:prstGeom prst="rect">
            <a:avLst/>
          </a:prstGeom>
          <a:ln w="2857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cs-CZ" sz="2000">
                <a:solidFill>
                  <a:schemeClr val="tx2"/>
                </a:solidFill>
              </a:rPr>
              <a:t>I</a:t>
            </a:r>
            <a:r>
              <a:rPr lang="en-US" sz="2000">
                <a:solidFill>
                  <a:schemeClr val="tx2"/>
                </a:solidFill>
              </a:rPr>
              <a:t>nternational organizations recommend</a:t>
            </a:r>
            <a:r>
              <a:rPr lang="cs-CZ" sz="2000">
                <a:solidFill>
                  <a:schemeClr val="tx2"/>
                </a:solidFill>
              </a:rPr>
              <a:t> the use of </a:t>
            </a:r>
            <a:r>
              <a:rPr lang="en-US" sz="2000">
                <a:solidFill>
                  <a:schemeClr val="tx2"/>
                </a:solidFill>
              </a:rPr>
              <a:t>CA</a:t>
            </a:r>
            <a:r>
              <a:rPr lang="cs-CZ" sz="2000">
                <a:solidFill>
                  <a:schemeClr val="tx2"/>
                </a:solidFill>
              </a:rPr>
              <a:t>125 in management of ovarian cancer</a:t>
            </a:r>
            <a:endParaRPr lang="en-US" sz="2000">
              <a:solidFill>
                <a:schemeClr val="tx2"/>
              </a:solidFill>
            </a:endParaRPr>
          </a:p>
        </p:txBody>
      </p:sp>
      <p:pic>
        <p:nvPicPr>
          <p:cNvPr id="241667" name="Picture 3" descr="http://egtm.web.med.uni-muenchen.de/img/logo_klei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676401"/>
            <a:ext cx="1143000" cy="830263"/>
          </a:xfrm>
          <a:prstGeom prst="rect">
            <a:avLst/>
          </a:prstGeom>
          <a:noFill/>
        </p:spPr>
      </p:pic>
      <p:pic>
        <p:nvPicPr>
          <p:cNvPr id="241668" name="Picture 4" descr="ESMO European Society for Medical Oncology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1600200"/>
            <a:ext cx="990600" cy="958850"/>
          </a:xfrm>
          <a:prstGeom prst="rect">
            <a:avLst/>
          </a:prstGeom>
          <a:noFill/>
        </p:spPr>
      </p:pic>
      <p:pic>
        <p:nvPicPr>
          <p:cNvPr id="241669" name="Picture 5" descr="http://www.nacb.org/images/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1600200"/>
            <a:ext cx="846138" cy="990600"/>
          </a:xfrm>
          <a:prstGeom prst="rect">
            <a:avLst/>
          </a:prstGeom>
          <a:noFill/>
        </p:spPr>
      </p:pic>
      <p:pic>
        <p:nvPicPr>
          <p:cNvPr id="24167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05800" y="1447801"/>
            <a:ext cx="19050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41671" name="Object 7"/>
          <p:cNvGraphicFramePr>
            <a:graphicFrameLocks noChangeAspect="1"/>
          </p:cNvGraphicFramePr>
          <p:nvPr/>
        </p:nvGraphicFramePr>
        <p:xfrm>
          <a:off x="3743326" y="1668464"/>
          <a:ext cx="1133475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3" name="Rastrový obrázek" r:id="rId9" imgW="676369" imgH="504762" progId="Obraz programu Malování">
                  <p:embed/>
                </p:oleObj>
              </mc:Choice>
              <mc:Fallback>
                <p:oleObj name="Rastrový obrázek" r:id="rId9" imgW="676369" imgH="504762" progId="Obraz programu Malování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326" y="1668464"/>
                        <a:ext cx="1133475" cy="846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672" name="Text Box 8"/>
          <p:cNvSpPr txBox="1">
            <a:spLocks noChangeArrowheads="1"/>
          </p:cNvSpPr>
          <p:nvPr/>
        </p:nvSpPr>
        <p:spPr bwMode="auto">
          <a:xfrm>
            <a:off x="3048000" y="2438401"/>
            <a:ext cx="533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800"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241673" name="Group 9"/>
          <p:cNvGraphicFramePr>
            <a:graphicFrameLocks noGrp="1"/>
          </p:cNvGraphicFramePr>
          <p:nvPr/>
        </p:nvGraphicFramePr>
        <p:xfrm>
          <a:off x="1828800" y="2971800"/>
          <a:ext cx="8458200" cy="2447926"/>
        </p:xfrm>
        <a:graphic>
          <a:graphicData uri="http://schemas.openxmlformats.org/drawingml/2006/table">
            <a:tbl>
              <a:tblPr/>
              <a:tblGrid>
                <a:gridCol w="125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2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75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Screening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Diagnosis/Case-finding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Staging/ Prognosis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Detecting recurrence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Monitoring therapy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1723" name="Text Box 59"/>
          <p:cNvSpPr txBox="1">
            <a:spLocks noChangeArrowheads="1"/>
          </p:cNvSpPr>
          <p:nvPr/>
        </p:nvSpPr>
        <p:spPr bwMode="auto">
          <a:xfrm>
            <a:off x="1828800" y="6324601"/>
            <a:ext cx="3581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1000" i="1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41724" name="Text Box 60"/>
          <p:cNvSpPr txBox="1">
            <a:spLocks noChangeArrowheads="1"/>
          </p:cNvSpPr>
          <p:nvPr/>
        </p:nvSpPr>
        <p:spPr bwMode="auto">
          <a:xfrm>
            <a:off x="4419600" y="5424488"/>
            <a:ext cx="57912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i="1">
                <a:latin typeface="Arial Narrow" pitchFamily="34" charset="0"/>
                <a:cs typeface="Times New Roman" pitchFamily="18" charset="0"/>
              </a:rPr>
              <a:t>Source:  Sturgeon, C. Practice Guidelines for Tumor Marker Use in the Clinic. Clinical Chemistry 48:8, 1151-1159. 2002.</a:t>
            </a:r>
          </a:p>
        </p:txBody>
      </p:sp>
      <p:sp>
        <p:nvSpPr>
          <p:cNvPr id="241725" name="Text Box 61"/>
          <p:cNvSpPr txBox="1">
            <a:spLocks noChangeArrowheads="1"/>
          </p:cNvSpPr>
          <p:nvPr/>
        </p:nvSpPr>
        <p:spPr bwMode="auto">
          <a:xfrm>
            <a:off x="1828800" y="5715001"/>
            <a:ext cx="88392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latin typeface="Arial Narrow" pitchFamily="34" charset="0"/>
                <a:cs typeface="Times New Roman" pitchFamily="18" charset="0"/>
              </a:rPr>
              <a:t>Y  = Recommended by the organization</a:t>
            </a:r>
          </a:p>
          <a:p>
            <a:pPr>
              <a:spcBef>
                <a:spcPct val="50000"/>
              </a:spcBef>
            </a:pPr>
            <a:r>
              <a:rPr lang="en-US" sz="800">
                <a:latin typeface="Arial Narrow" pitchFamily="34" charset="0"/>
                <a:cs typeface="Times New Roman" pitchFamily="18" charset="0"/>
              </a:rPr>
              <a:t>N  = Not recommended by the organization</a:t>
            </a:r>
          </a:p>
          <a:p>
            <a:pPr>
              <a:spcBef>
                <a:spcPct val="50000"/>
              </a:spcBef>
            </a:pPr>
            <a:r>
              <a:rPr lang="en-US" sz="800">
                <a:latin typeface="Arial Narrow" pitchFamily="34" charset="0"/>
                <a:cs typeface="Times New Roman" pitchFamily="18" charset="0"/>
              </a:rPr>
              <a:t>N</a:t>
            </a:r>
            <a:r>
              <a:rPr lang="en-US" sz="800" i="1" baseline="30000">
                <a:latin typeface="Arial Narrow" pitchFamily="34" charset="0"/>
                <a:cs typeface="Times New Roman" pitchFamily="18" charset="0"/>
              </a:rPr>
              <a:t>i</a:t>
            </a:r>
            <a:r>
              <a:rPr lang="en-US" sz="800" i="1">
                <a:latin typeface="Arial Narrow" pitchFamily="34" charset="0"/>
                <a:cs typeface="Times New Roman" pitchFamily="18" charset="0"/>
              </a:rPr>
              <a:t>  </a:t>
            </a:r>
            <a:r>
              <a:rPr lang="en-US" sz="800">
                <a:latin typeface="Arial Narrow" pitchFamily="34" charset="0"/>
                <a:cs typeface="Times New Roman" pitchFamily="18" charset="0"/>
              </a:rPr>
              <a:t>= Only if CEA is increased at presentation and CA 15-3 is not</a:t>
            </a:r>
          </a:p>
          <a:p>
            <a:pPr>
              <a:spcBef>
                <a:spcPct val="50000"/>
              </a:spcBef>
            </a:pPr>
            <a:r>
              <a:rPr lang="en-US" sz="800">
                <a:latin typeface="Arial Narrow" pitchFamily="34" charset="0"/>
                <a:cs typeface="Times New Roman" pitchFamily="18" charset="0"/>
              </a:rPr>
              <a:t>N</a:t>
            </a:r>
            <a:r>
              <a:rPr lang="en-US" sz="800" i="1" baseline="30000">
                <a:latin typeface="Arial Narrow" pitchFamily="34" charset="0"/>
                <a:cs typeface="Times New Roman" pitchFamily="18" charset="0"/>
              </a:rPr>
              <a:t>m</a:t>
            </a:r>
            <a:r>
              <a:rPr lang="en-US" sz="800">
                <a:latin typeface="Arial Narrow" pitchFamily="34" charset="0"/>
                <a:cs typeface="Times New Roman" pitchFamily="18" charset="0"/>
              </a:rPr>
              <a:t> = In combination with transvaginal sonography, CA 125 may have a role in the early detection of ovarian cancer in women with a hereditary ovarian cancer syndrome.</a:t>
            </a:r>
          </a:p>
          <a:p>
            <a:pPr>
              <a:spcBef>
                <a:spcPct val="50000"/>
              </a:spcBef>
            </a:pPr>
            <a:r>
              <a:rPr lang="en-US" sz="800">
                <a:latin typeface="Arial Narrow" pitchFamily="34" charset="0"/>
                <a:cs typeface="Times New Roman" pitchFamily="18" charset="0"/>
              </a:rPr>
              <a:t>AJCC = American Joint Committee on Cancer; EGTM = European Group on Tumor Markers; ESMO = European Society for Medical Oncology</a:t>
            </a:r>
          </a:p>
          <a:p>
            <a:pPr>
              <a:spcBef>
                <a:spcPct val="50000"/>
              </a:spcBef>
            </a:pPr>
            <a:r>
              <a:rPr lang="en-US" sz="800">
                <a:latin typeface="Arial Narrow" pitchFamily="34" charset="0"/>
                <a:cs typeface="Times New Roman" pitchFamily="18" charset="0"/>
              </a:rPr>
              <a:t>NACB =National Academy of Clinical Biochemistry; SOR = Standards, Options, and Recommendations</a:t>
            </a:r>
          </a:p>
        </p:txBody>
      </p:sp>
      <p:sp>
        <p:nvSpPr>
          <p:cNvPr id="241726" name="Oval 62"/>
          <p:cNvSpPr>
            <a:spLocks noChangeArrowheads="1"/>
          </p:cNvSpPr>
          <p:nvPr/>
        </p:nvSpPr>
        <p:spPr bwMode="auto">
          <a:xfrm>
            <a:off x="5181600" y="3657600"/>
            <a:ext cx="990600" cy="1828800"/>
          </a:xfrm>
          <a:prstGeom prst="ellipse">
            <a:avLst/>
          </a:prstGeom>
          <a:noFill/>
          <a:ln w="38100">
            <a:solidFill>
              <a:srgbClr val="66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Carbohydrate antigen 19-9 (CA 19-9)</a:t>
            </a:r>
            <a:endParaRPr lang="cs-CZ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/>
              <a:t>marker volby u karcinomu pankreatu (82 % sensitivita)</a:t>
            </a:r>
          </a:p>
          <a:p>
            <a:pPr lvl="1"/>
            <a:r>
              <a:rPr lang="cs-CZ" sz="2000"/>
              <a:t>pacienti s variantou krevní skupiny sialyl-Lewis a-b neprodukují CA19-9 (3-7%  populace)</a:t>
            </a:r>
          </a:p>
          <a:p>
            <a:endParaRPr lang="cs-CZ" sz="2400" b="1"/>
          </a:p>
          <a:p>
            <a:r>
              <a:rPr lang="cs-CZ" sz="2400" b="1"/>
              <a:t>Je také zvýšen u gastrointestinálních tumorů a u mucinosních ovariálních nádorů</a:t>
            </a:r>
          </a:p>
          <a:p>
            <a:endParaRPr lang="cs-CZ" sz="2400"/>
          </a:p>
          <a:p>
            <a:pPr lvl="1"/>
            <a:r>
              <a:rPr lang="cs-CZ" sz="2000"/>
              <a:t>vylučuje se žlučí – cholestáza může tedy působit falešnou positivitu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Antigen skvamosních buněk (SCC)</a:t>
            </a:r>
            <a:endParaRPr lang="cs-CZ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/>
              <a:t>glykoprotein (MW.42,000D)</a:t>
            </a:r>
          </a:p>
          <a:p>
            <a:pPr lvl="1"/>
            <a:endParaRPr lang="cs-CZ" sz="2000" b="1"/>
          </a:p>
          <a:p>
            <a:pPr lvl="1"/>
            <a:r>
              <a:rPr lang="cs-CZ" sz="2000" b="1"/>
              <a:t>kontaminace vzorku kůží nebo potem významně způsobuje falešnou positivitu</a:t>
            </a:r>
          </a:p>
          <a:p>
            <a:pPr lvl="1"/>
            <a:r>
              <a:rPr lang="cs-CZ" sz="2000" b="1"/>
              <a:t>použití u skvamosního karcinomu cervixu  (sensitivita 70-85%), </a:t>
            </a:r>
          </a:p>
          <a:p>
            <a:endParaRPr lang="cs-CZ" sz="2400" b="1"/>
          </a:p>
          <a:p>
            <a:r>
              <a:rPr lang="cs-CZ" sz="2400" b="1"/>
              <a:t>small cell lung cancer (SCLC - sensitivity 30-40%), </a:t>
            </a:r>
          </a:p>
          <a:p>
            <a:r>
              <a:rPr lang="cs-CZ" sz="2400" b="1"/>
              <a:t>„head and neck“ nádory (sensitivity 60%)</a:t>
            </a:r>
          </a:p>
          <a:p>
            <a:endParaRPr lang="cs-CZ"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610600" cy="1143000"/>
          </a:xfrm>
        </p:spPr>
        <p:txBody>
          <a:bodyPr/>
          <a:lstStyle/>
          <a:p>
            <a:r>
              <a:rPr lang="cs-CZ" sz="3600"/>
              <a:t>Cytokeratin 19 fragment (CYFRA21-1)</a:t>
            </a:r>
            <a:endParaRPr lang="cs-CZ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676400"/>
            <a:ext cx="8382000" cy="4800600"/>
          </a:xfrm>
        </p:spPr>
        <p:txBody>
          <a:bodyPr/>
          <a:lstStyle/>
          <a:p>
            <a:r>
              <a:rPr lang="cs-CZ" sz="2800" b="1"/>
              <a:t>Cytokeratiny jsou insolubilní buněčné strukturální proteiny  </a:t>
            </a:r>
          </a:p>
          <a:p>
            <a:pPr lvl="1"/>
            <a:r>
              <a:rPr lang="cs-CZ" sz="2400" b="1"/>
              <a:t>tyto proteiny jsou fragmentovány během rozpadu buněk</a:t>
            </a:r>
          </a:p>
          <a:p>
            <a:pPr lvl="1"/>
            <a:r>
              <a:rPr lang="cs-CZ" sz="2400" b="1"/>
              <a:t>cytokeratinové fragmenty jsou rozpustné v séru</a:t>
            </a:r>
          </a:p>
          <a:p>
            <a:endParaRPr lang="cs-CZ" sz="2800" b="1"/>
          </a:p>
          <a:p>
            <a:r>
              <a:rPr lang="cs-CZ" sz="2800" b="1"/>
              <a:t>CYFRA 21-1 (MW 30,000D) </a:t>
            </a:r>
          </a:p>
          <a:p>
            <a:pPr lvl="1"/>
            <a:r>
              <a:rPr lang="cs-CZ" sz="2400" b="1"/>
              <a:t>Je vhodný marker u „non-small-cell lung cancer“ (NSCLC) -  sensitivita 40-80% v závislosti na stadiu</a:t>
            </a:r>
          </a:p>
          <a:p>
            <a:pPr lvl="1"/>
            <a:r>
              <a:rPr lang="cs-CZ" sz="2400" b="1"/>
              <a:t>Je vhodným markerem u karcinomu močového měchýře invadujícího do svaloviny měchýře</a:t>
            </a:r>
          </a:p>
          <a:p>
            <a:endParaRPr lang="cs-CZ" sz="3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Choriongonadotropin (hCG)</a:t>
            </a:r>
            <a:endParaRPr lang="cs-CZ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752600"/>
            <a:ext cx="77724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glykoproteinový hormon (MW 46 000D) 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tvořený nekovalentně vázanými podjednotkami alfa a beta</a:t>
            </a:r>
          </a:p>
          <a:p>
            <a:pPr lvl="2">
              <a:lnSpc>
                <a:spcPct val="90000"/>
              </a:lnSpc>
            </a:pPr>
            <a:r>
              <a:rPr lang="cs-CZ" sz="1800" b="1"/>
              <a:t>hCG-specific antibodies are designed against beta chain</a:t>
            </a:r>
            <a:endParaRPr lang="cs-CZ" sz="2000"/>
          </a:p>
          <a:p>
            <a:pPr lvl="1">
              <a:lnSpc>
                <a:spcPct val="90000"/>
              </a:lnSpc>
            </a:pPr>
            <a:r>
              <a:rPr lang="cs-CZ" sz="2400"/>
              <a:t>syntetizován placentárním syncitiotrofoblastem</a:t>
            </a:r>
          </a:p>
          <a:p>
            <a:pPr lvl="1">
              <a:lnSpc>
                <a:spcPct val="90000"/>
              </a:lnSpc>
            </a:pPr>
            <a:endParaRPr lang="cs-CZ" sz="2400"/>
          </a:p>
          <a:p>
            <a:pPr lvl="1">
              <a:lnSpc>
                <a:spcPct val="90000"/>
              </a:lnSpc>
            </a:pPr>
            <a:r>
              <a:rPr lang="cs-CZ" sz="2400"/>
              <a:t>u germinálních nádorů je syntetizován trofoblastickými strukturami nebo nebo syncytiotrofoblastickými velkými buňkami (buňky seminomu)</a:t>
            </a:r>
          </a:p>
          <a:p>
            <a:pPr lvl="1">
              <a:lnSpc>
                <a:spcPct val="90000"/>
              </a:lnSpc>
            </a:pPr>
            <a:endParaRPr lang="cs-CZ" sz="2400" b="1"/>
          </a:p>
          <a:p>
            <a:pPr lvl="1">
              <a:lnSpc>
                <a:spcPct val="90000"/>
              </a:lnSpc>
            </a:pPr>
            <a:r>
              <a:rPr lang="cs-CZ" sz="2400" b="1"/>
              <a:t>hlavní účel je detekce a monitoring gravidity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Choriongonadotropin (hCG)</a:t>
            </a:r>
            <a:endParaRPr lang="cs-CZ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/>
              <a:t>U netěhotných žen a mužů jej lze využít k detekci maligního onemocnění</a:t>
            </a:r>
          </a:p>
          <a:p>
            <a:endParaRPr lang="cs-CZ" sz="2400" b="1"/>
          </a:p>
          <a:p>
            <a:r>
              <a:rPr lang="cs-CZ" sz="2400" b="1"/>
              <a:t>má 100% sensitivitu pro placentární a testikulární choriokarcinomy</a:t>
            </a:r>
          </a:p>
          <a:p>
            <a:endParaRPr lang="cs-CZ" sz="2400" b="1"/>
          </a:p>
          <a:p>
            <a:r>
              <a:rPr lang="cs-CZ" sz="2400" b="1"/>
              <a:t>má 97% sensitivitu pro hydatiformní molu,</a:t>
            </a:r>
          </a:p>
          <a:p>
            <a:endParaRPr lang="cs-CZ" sz="2400" b="1"/>
          </a:p>
          <a:p>
            <a:r>
              <a:rPr lang="cs-CZ" sz="2400" b="1"/>
              <a:t>48 - 86% sensitivita pro non-seminal germ cell tumory</a:t>
            </a:r>
            <a:endParaRPr lang="cs-CZ"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Prostate-specific antigen (PSA)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i="1"/>
              <a:t>…jde pravděpodobně o nejlepší nádorový marker používaný v současnosti v klinické</a:t>
            </a:r>
          </a:p>
          <a:p>
            <a:endParaRPr lang="cs-CZ" sz="2800"/>
          </a:p>
          <a:p>
            <a:r>
              <a:rPr lang="cs-CZ" sz="2800"/>
              <a:t>glykoprotein (MW 34,000D), produkt prostatické žlázy</a:t>
            </a:r>
          </a:p>
          <a:p>
            <a:r>
              <a:rPr lang="cs-CZ" sz="2800"/>
              <a:t>je to serinová proteáza účinkující na liquidifikaci ejakulátu</a:t>
            </a:r>
          </a:p>
          <a:p>
            <a:r>
              <a:rPr lang="cs-CZ" sz="2800"/>
              <a:t>je částečně vázán na alfa-1-antichymotrypsin</a:t>
            </a:r>
          </a:p>
          <a:p>
            <a:endParaRPr lang="cs-CZ" sz="28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Prostate-specific antigen (PSA)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/>
              <a:t>celkový PSA </a:t>
            </a:r>
            <a:r>
              <a:rPr lang="cs-CZ" sz="2800">
                <a:sym typeface="Symbol" pitchFamily="18" charset="2"/>
              </a:rPr>
              <a:t> 2.5 ng/ml pod 50 let, PSA&lt; 5 nad 50 let</a:t>
            </a:r>
            <a:endParaRPr lang="cs-CZ" sz="2800"/>
          </a:p>
          <a:p>
            <a:pPr lvl="1"/>
            <a:r>
              <a:rPr lang="cs-CZ" sz="2400"/>
              <a:t>důležitý je poměr: free PSA/total PSA (u karcinomu </a:t>
            </a:r>
            <a:r>
              <a:rPr lang="cs-CZ" sz="2400">
                <a:sym typeface="Symbol" pitchFamily="18" charset="2"/>
              </a:rPr>
              <a:t> 0,18)</a:t>
            </a:r>
          </a:p>
          <a:p>
            <a:r>
              <a:rPr lang="cs-CZ" sz="2800">
                <a:sym typeface="Symbol" pitchFamily="18" charset="2"/>
              </a:rPr>
              <a:t>užití pro screening, diagnosu a monitoring karcinomu prostaty</a:t>
            </a:r>
          </a:p>
          <a:p>
            <a:r>
              <a:rPr lang="cs-CZ" sz="2800">
                <a:sym typeface="Symbol" pitchFamily="18" charset="2"/>
              </a:rPr>
              <a:t>falešná positivita se objevuje u prostatitis a po vyšetření per rectum</a:t>
            </a:r>
            <a:r>
              <a:rPr lang="cs-CZ" b="1">
                <a:sym typeface="Symbol" pitchFamily="18" charset="2"/>
              </a:rPr>
              <a:t> </a:t>
            </a:r>
          </a:p>
          <a:p>
            <a:endParaRPr lang="cs-CZ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09600"/>
            <a:ext cx="8610600" cy="1143000"/>
          </a:xfrm>
        </p:spPr>
        <p:txBody>
          <a:bodyPr/>
          <a:lstStyle/>
          <a:p>
            <a:r>
              <a:rPr lang="cs-CZ"/>
              <a:t>Neuron-specifická enolasa ( NSE)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/>
              <a:t>Jde o variantu glykolytického enzymu enolasy</a:t>
            </a:r>
          </a:p>
          <a:p>
            <a:r>
              <a:rPr lang="cs-CZ" sz="2800"/>
              <a:t>Vyskytuje se v neuroendokrinních tkáních a plicích</a:t>
            </a:r>
          </a:p>
          <a:p>
            <a:r>
              <a:rPr lang="cs-CZ" sz="2400"/>
              <a:t>Je to marker volby SCLC (small cell lung cancer), jak v diagnostice, tak monitoringu</a:t>
            </a:r>
          </a:p>
          <a:p>
            <a:r>
              <a:rPr lang="cs-CZ" sz="2400"/>
              <a:t>Vhodný i v pediatrické onkologii pro neuroblastom (85%sensitivita), občas je první nález diagnostický</a:t>
            </a:r>
          </a:p>
          <a:p>
            <a:r>
              <a:rPr lang="cs-CZ" sz="2400" b="1" i="1"/>
              <a:t>!!! Hemolýza zvyšuje, koncentraci, tj dochází k významné falešné positivitě.</a:t>
            </a:r>
            <a:r>
              <a:rPr lang="cs-CZ" sz="280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458200" cy="1143000"/>
          </a:xfrm>
        </p:spPr>
        <p:txBody>
          <a:bodyPr/>
          <a:lstStyle/>
          <a:p>
            <a:r>
              <a:rPr lang="cs-CZ"/>
              <a:t>Diferenciální diagnosa z laboratorního pohledu – nejvýznamnější nálezy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362200"/>
            <a:ext cx="7772400" cy="4114800"/>
          </a:xfrm>
        </p:spPr>
        <p:txBody>
          <a:bodyPr/>
          <a:lstStyle/>
          <a:p>
            <a:endParaRPr lang="cs-CZ"/>
          </a:p>
          <a:p>
            <a:r>
              <a:rPr lang="cs-CZ"/>
              <a:t>anémie, trombocytopenie,</a:t>
            </a:r>
          </a:p>
          <a:p>
            <a:r>
              <a:rPr lang="cs-CZ"/>
              <a:t>Změněné jaterní testy, např. LDH</a:t>
            </a:r>
          </a:p>
          <a:p>
            <a:r>
              <a:rPr lang="cs-CZ"/>
              <a:t>Elektroforéza sérových bílkovin (M-spike)</a:t>
            </a:r>
          </a:p>
          <a:p>
            <a:r>
              <a:rPr lang="cs-CZ"/>
              <a:t>Tendence k hyperkoagulaci</a:t>
            </a:r>
          </a:p>
          <a:p>
            <a:r>
              <a:rPr lang="cs-CZ"/>
              <a:t>Zvýšená sedimentace</a:t>
            </a:r>
          </a:p>
          <a:p>
            <a:endParaRPr lang="cs-CZ"/>
          </a:p>
          <a:p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r>
              <a:rPr lang="cs-CZ"/>
              <a:t>Beta-2-mikroglobulin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752600"/>
            <a:ext cx="8458200" cy="4114800"/>
          </a:xfrm>
        </p:spPr>
        <p:txBody>
          <a:bodyPr/>
          <a:lstStyle/>
          <a:p>
            <a:r>
              <a:rPr lang="cs-CZ" sz="2800" b="1"/>
              <a:t>identický s lehkým řetězcem HLA </a:t>
            </a:r>
          </a:p>
          <a:p>
            <a:pPr lvl="1"/>
            <a:endParaRPr lang="cs-CZ" sz="2400" b="1"/>
          </a:p>
          <a:p>
            <a:pPr lvl="1"/>
            <a:r>
              <a:rPr lang="cs-CZ" sz="2400" b="1"/>
              <a:t>MW 11,800 D  </a:t>
            </a:r>
          </a:p>
          <a:p>
            <a:pPr lvl="1"/>
            <a:r>
              <a:rPr lang="cs-CZ" sz="2400" b="1"/>
              <a:t>Jeho nízké koncentrace jsou detegovány ve většině tělesných tekutin</a:t>
            </a:r>
          </a:p>
          <a:p>
            <a:pPr lvl="1"/>
            <a:r>
              <a:rPr lang="cs-CZ" sz="2400" b="1"/>
              <a:t>Je volně filtrován glomerulární membránou a cca z 99,8 % reabsorbován proximálním tubulem</a:t>
            </a:r>
          </a:p>
          <a:p>
            <a:pPr lvl="1"/>
            <a:r>
              <a:rPr lang="cs-CZ" sz="2400" b="1"/>
              <a:t>Fysiologický poločas rozpadu je cca 40 min</a:t>
            </a:r>
          </a:p>
          <a:p>
            <a:pPr lvl="1"/>
            <a:r>
              <a:rPr lang="cs-CZ" sz="2400" b="1"/>
              <a:t>Hraje důležitou roli v aktivaci lymfocytů</a:t>
            </a:r>
          </a:p>
          <a:p>
            <a:endParaRPr lang="cs-CZ" sz="28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Beta-2-mikroglobulin 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676400"/>
            <a:ext cx="7772400" cy="4114800"/>
          </a:xfrm>
        </p:spPr>
        <p:txBody>
          <a:bodyPr/>
          <a:lstStyle/>
          <a:p>
            <a:endParaRPr lang="cs-CZ" sz="2800" b="1"/>
          </a:p>
          <a:p>
            <a:r>
              <a:rPr lang="cs-CZ" sz="2800" b="1"/>
              <a:t>používá se pro diagnosu glomerulární a tubulární nefropathie</a:t>
            </a:r>
          </a:p>
          <a:p>
            <a:pPr lvl="1"/>
            <a:r>
              <a:rPr lang="cs-CZ" sz="2400" b="1"/>
              <a:t>je ale velmi nestabilní  moči</a:t>
            </a:r>
          </a:p>
          <a:p>
            <a:endParaRPr lang="cs-CZ" sz="2800" b="1"/>
          </a:p>
          <a:p>
            <a:r>
              <a:rPr lang="cs-CZ" sz="2800" b="1"/>
              <a:t>…pro určení prognosy nehodgkinských lymfomů a mnohočetného myelomu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73100"/>
            <a:ext cx="8686800" cy="1079500"/>
          </a:xfrm>
        </p:spPr>
        <p:txBody>
          <a:bodyPr/>
          <a:lstStyle/>
          <a:p>
            <a:br>
              <a:rPr lang="cs-CZ" sz="3600"/>
            </a:br>
            <a:r>
              <a:rPr lang="cs-CZ" sz="3600"/>
              <a:t>Tkáňový polypeptidový antigen ( TPA)</a:t>
            </a:r>
            <a:br>
              <a:rPr lang="cs-CZ" sz="3600"/>
            </a:br>
            <a:r>
              <a:rPr lang="cs-CZ" sz="3600"/>
              <a:t> Tkáňový polypeptid-specifický antigen</a:t>
            </a:r>
            <a:r>
              <a:rPr lang="cs-CZ" sz="3200"/>
              <a:t> (TPS)</a:t>
            </a:r>
            <a:br>
              <a:rPr lang="cs-CZ" sz="3600"/>
            </a:br>
            <a:endParaRPr lang="cs-CZ" sz="36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057400"/>
            <a:ext cx="83058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/>
              <a:t>TPA je cytokeratinový antigen s MW 22 000 D</a:t>
            </a:r>
          </a:p>
          <a:p>
            <a:pPr>
              <a:lnSpc>
                <a:spcPct val="90000"/>
              </a:lnSpc>
            </a:pPr>
            <a:endParaRPr lang="cs-CZ" sz="2400" b="1"/>
          </a:p>
          <a:p>
            <a:pPr>
              <a:lnSpc>
                <a:spcPct val="90000"/>
              </a:lnSpc>
            </a:pPr>
            <a:r>
              <a:rPr lang="cs-CZ" sz="2400" b="1"/>
              <a:t>tradičně je považovaný za antigen „proliferační“ </a:t>
            </a:r>
          </a:p>
          <a:p>
            <a:pPr>
              <a:lnSpc>
                <a:spcPct val="90000"/>
              </a:lnSpc>
            </a:pPr>
            <a:endParaRPr lang="cs-CZ" sz="2400" b="1"/>
          </a:p>
          <a:p>
            <a:pPr>
              <a:lnSpc>
                <a:spcPct val="90000"/>
              </a:lnSpc>
            </a:pPr>
            <a:r>
              <a:rPr lang="cs-CZ" sz="2400" b="1"/>
              <a:t>je vhodným markerem pro tumory plic a měchýře</a:t>
            </a:r>
          </a:p>
          <a:p>
            <a:pPr>
              <a:lnSpc>
                <a:spcPct val="90000"/>
              </a:lnSpc>
            </a:pPr>
            <a:endParaRPr lang="cs-CZ" sz="2400" b="1"/>
          </a:p>
          <a:p>
            <a:pPr>
              <a:lnSpc>
                <a:spcPct val="90000"/>
              </a:lnSpc>
            </a:pPr>
            <a:r>
              <a:rPr lang="cs-CZ" sz="2400" b="1"/>
              <a:t>zvýšené hladiny se však také nacházejí u zánětů a benigního onemocnění plic, jater a urogenitálního traktu</a:t>
            </a:r>
          </a:p>
          <a:p>
            <a:pPr>
              <a:lnSpc>
                <a:spcPct val="90000"/>
              </a:lnSpc>
            </a:pPr>
            <a:endParaRPr lang="cs-CZ" sz="2400" b="1"/>
          </a:p>
          <a:p>
            <a:pPr>
              <a:lnSpc>
                <a:spcPct val="90000"/>
              </a:lnSpc>
            </a:pPr>
            <a:r>
              <a:rPr lang="cs-CZ" sz="2400" b="1"/>
              <a:t>TPS je specifická forma TPA charakterizovaná nepřímo protilátkou anti-M3</a:t>
            </a:r>
          </a:p>
          <a:p>
            <a:pPr>
              <a:lnSpc>
                <a:spcPct val="90000"/>
              </a:lnSpc>
            </a:pPr>
            <a:endParaRPr lang="cs-CZ" sz="24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Důležité webové odkazy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cs-CZ"/>
          </a:p>
          <a:p>
            <a:r>
              <a:rPr lang="cs-CZ">
                <a:hlinkClick r:id="rId2"/>
              </a:rPr>
              <a:t>www.asco.org</a:t>
            </a:r>
            <a:endParaRPr lang="cs-CZ"/>
          </a:p>
          <a:p>
            <a:r>
              <a:rPr lang="cs-CZ">
                <a:hlinkClick r:id="rId3"/>
              </a:rPr>
              <a:t>www.nacb.org</a:t>
            </a:r>
            <a:endParaRPr lang="cs-CZ"/>
          </a:p>
          <a:p>
            <a:r>
              <a:rPr lang="cs-CZ"/>
              <a:t>http://egtm.web.med.uni-muenchen.de/index2.html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Klíčové faktory ve stanovoání tumorových markerů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057400"/>
            <a:ext cx="7772400" cy="4114800"/>
          </a:xfrm>
        </p:spPr>
        <p:txBody>
          <a:bodyPr/>
          <a:lstStyle/>
          <a:p>
            <a:endParaRPr lang="cs-CZ"/>
          </a:p>
          <a:p>
            <a:r>
              <a:rPr lang="cs-CZ"/>
              <a:t>statistické</a:t>
            </a:r>
          </a:p>
          <a:p>
            <a:r>
              <a:rPr lang="cs-CZ"/>
              <a:t>biologické</a:t>
            </a:r>
          </a:p>
          <a:p>
            <a:r>
              <a:rPr lang="cs-CZ"/>
              <a:t>metodologické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statistické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Sensitivita: TP/(TP + FN) x 100 </a:t>
            </a:r>
          </a:p>
          <a:p>
            <a:r>
              <a:rPr lang="cs-CZ"/>
              <a:t>Specificita: TN/(TN + FP) x 100 </a:t>
            </a:r>
          </a:p>
          <a:p>
            <a:r>
              <a:rPr lang="cs-CZ"/>
              <a:t>PV+ : TP/(TP + FP)</a:t>
            </a:r>
          </a:p>
          <a:p>
            <a:r>
              <a:rPr lang="cs-CZ"/>
              <a:t>PV-  : TN(TN + FN) </a:t>
            </a:r>
          </a:p>
          <a:p>
            <a:r>
              <a:rPr lang="cs-CZ"/>
              <a:t>ROC analýza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133600" y="703264"/>
          <a:ext cx="8229600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Snímek" r:id="rId3" imgW="4910040" imgH="3400560" progId="PowerPoint.Slide.8">
                  <p:embed/>
                </p:oleObj>
              </mc:Choice>
              <mc:Fallback>
                <p:oleObj name="Snímek" r:id="rId3" imgW="4910040" imgH="340056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703264"/>
                        <a:ext cx="8229600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biologické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…vzpomeň na nespecificitu nádorových markerů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066" name="Object 2"/>
          <p:cNvGraphicFramePr>
            <a:graphicFrameLocks noChangeAspect="1"/>
          </p:cNvGraphicFramePr>
          <p:nvPr/>
        </p:nvGraphicFramePr>
        <p:xfrm>
          <a:off x="2971800" y="1600200"/>
          <a:ext cx="6248400" cy="365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68" name="list" r:id="rId3" imgW="4181972" imgH="2695816" progId="Excel.Sheet.8">
                  <p:embed/>
                </p:oleObj>
              </mc:Choice>
              <mc:Fallback>
                <p:oleObj name="list" r:id="rId3" imgW="4181972" imgH="2695816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600200"/>
                        <a:ext cx="6248400" cy="365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3581400" y="5730876"/>
            <a:ext cx="510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i="1">
                <a:latin typeface="Arial Narrow" pitchFamily="34" charset="0"/>
                <a:cs typeface="Times New Roman" pitchFamily="18" charset="0"/>
              </a:rPr>
              <a:t>Source:  http://egtm.web.med.uni-muenchen.de/index2.html </a:t>
            </a:r>
          </a:p>
          <a:p>
            <a:r>
              <a:rPr lang="en-US" sz="1200" i="1">
                <a:latin typeface="Arial Narrow" pitchFamily="34" charset="0"/>
                <a:cs typeface="Times New Roman" pitchFamily="18" charset="0"/>
              </a:rPr>
              <a:t>*Note:  Percentages in table may differ from package insert. due to study differences.</a:t>
            </a:r>
          </a:p>
          <a:p>
            <a:endParaRPr lang="en-US" sz="1200" i="1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1524000" y="838200"/>
            <a:ext cx="982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1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2743200" y="228600"/>
            <a:ext cx="7162800" cy="1219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i="1">
                <a:solidFill>
                  <a:schemeClr val="tx2"/>
                </a:solidFill>
              </a:rPr>
              <a:t>“Benign diseases, menstrual cycle, and the first term of pregnancy give rise to elevated levels of CA 125”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090" name="Object 2"/>
          <p:cNvGraphicFramePr>
            <a:graphicFrameLocks noChangeAspect="1"/>
          </p:cNvGraphicFramePr>
          <p:nvPr/>
        </p:nvGraphicFramePr>
        <p:xfrm>
          <a:off x="2895600" y="1828801"/>
          <a:ext cx="6400800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92" name="list" r:id="rId3" imgW="4181856" imgH="2295754" progId="Excel.Sheet.8">
                  <p:embed/>
                </p:oleObj>
              </mc:Choice>
              <mc:Fallback>
                <p:oleObj name="list" r:id="rId3" imgW="4181856" imgH="2295754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828801"/>
                        <a:ext cx="6400800" cy="342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3429000" y="5608639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i="1">
                <a:latin typeface="Arial Narrow" pitchFamily="34" charset="0"/>
                <a:cs typeface="Times New Roman" pitchFamily="18" charset="0"/>
              </a:rPr>
              <a:t>Source:  http://egtm.web.med.uni-muenchen.de/index2.html </a:t>
            </a:r>
          </a:p>
          <a:p>
            <a:r>
              <a:rPr lang="en-US" sz="1200" i="1">
                <a:latin typeface="Arial Narrow" pitchFamily="34" charset="0"/>
                <a:cs typeface="Times New Roman" pitchFamily="18" charset="0"/>
              </a:rPr>
              <a:t>*Note:  Percentages in table may differ from package insert due to study differences.</a:t>
            </a:r>
          </a:p>
        </p:txBody>
      </p:sp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2514600" y="228600"/>
            <a:ext cx="7162800" cy="1219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i="1">
                <a:solidFill>
                  <a:schemeClr val="tx2"/>
                </a:solidFill>
              </a:rPr>
              <a:t>“Non-ovarian malignancies give rise to elevated CA 125 assay values”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Problém časné detekce rakoviny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Limitace existujících metodologií (sensitivita VERSUS specificita)</a:t>
            </a:r>
          </a:p>
          <a:p>
            <a:endParaRPr lang="cs-CZ"/>
          </a:p>
          <a:p>
            <a:r>
              <a:rPr lang="cs-CZ"/>
              <a:t>Celulární kinetika: </a:t>
            </a:r>
          </a:p>
          <a:p>
            <a:pPr lvl="1"/>
            <a:r>
              <a:rPr lang="cs-CZ"/>
              <a:t>10</a:t>
            </a:r>
            <a:r>
              <a:rPr lang="cs-CZ" baseline="30000"/>
              <a:t>6</a:t>
            </a:r>
            <a:r>
              <a:rPr lang="cs-CZ"/>
              <a:t> buněk = 1 mg nádoru </a:t>
            </a:r>
          </a:p>
          <a:p>
            <a:pPr lvl="1"/>
            <a:r>
              <a:rPr lang="cs-CZ"/>
              <a:t>10  buněk = 1 ng nádoru</a:t>
            </a:r>
          </a:p>
          <a:p>
            <a:pPr lvl="1">
              <a:buFontTx/>
              <a:buNone/>
            </a:pPr>
            <a:endParaRPr lang="cs-CZ"/>
          </a:p>
          <a:p>
            <a:endParaRPr 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metodologické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…většinou jde o různé zdroje interference</a:t>
            </a:r>
          </a:p>
          <a:p>
            <a:pPr>
              <a:buFontTx/>
              <a:buNone/>
            </a:pPr>
            <a:endParaRPr lang="cs-CZ"/>
          </a:p>
          <a:p>
            <a:endParaRPr 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...rebaselining specimens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  <a:p>
            <a:endParaRPr lang="cs-CZ" sz="2400"/>
          </a:p>
          <a:p>
            <a:r>
              <a:rPr lang="en-US" sz="2400"/>
              <a:t>appropriate time interval over which all specimens should be run </a:t>
            </a:r>
            <a:r>
              <a:rPr lang="en-US" sz="2400">
                <a:solidFill>
                  <a:srgbClr val="FF3300"/>
                </a:solidFill>
              </a:rPr>
              <a:t>in parallel.</a:t>
            </a:r>
            <a:r>
              <a:rPr lang="en-US" sz="2400"/>
              <a:t> </a:t>
            </a:r>
            <a:endParaRPr lang="cs-CZ"/>
          </a:p>
        </p:txBody>
      </p:sp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705226"/>
            <a:ext cx="40386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514600" y="1143000"/>
            <a:ext cx="7162800" cy="1219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3600" i="1">
              <a:solidFill>
                <a:schemeClr val="tx2"/>
              </a:solidFill>
            </a:endParaRP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685800"/>
            <a:ext cx="7772400" cy="1143000"/>
          </a:xfrm>
        </p:spPr>
        <p:txBody>
          <a:bodyPr/>
          <a:lstStyle/>
          <a:p>
            <a:r>
              <a:rPr lang="cs-CZ" sz="3600" b="1" i="1"/>
              <a:t>Lidské heterofilní protilátky a anti-mouse protilátky…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05000" y="2209800"/>
            <a:ext cx="8534400" cy="4114800"/>
          </a:xfrm>
        </p:spPr>
        <p:txBody>
          <a:bodyPr/>
          <a:lstStyle/>
          <a:p>
            <a:r>
              <a:rPr lang="cs-CZ"/>
              <a:t>Heterofilní protilátky:</a:t>
            </a:r>
          </a:p>
          <a:p>
            <a:pPr lvl="2"/>
            <a:r>
              <a:rPr lang="cs-CZ"/>
              <a:t>Endogenní, reagující s nehumánními protilátkami (i.e Paul Bunnell – Forsmannův antigen z králičích ledvin)</a:t>
            </a:r>
          </a:p>
          <a:p>
            <a:endParaRPr lang="cs-CZ"/>
          </a:p>
          <a:p>
            <a:r>
              <a:rPr lang="cs-CZ"/>
              <a:t>HAMA </a:t>
            </a:r>
          </a:p>
          <a:p>
            <a:pPr lvl="2"/>
            <a:r>
              <a:rPr lang="cs-CZ"/>
              <a:t>Human anti-mouse antibody</a:t>
            </a:r>
          </a:p>
          <a:p>
            <a:endParaRPr lang="cs-CZ"/>
          </a:p>
          <a:p>
            <a:pPr lvl="1"/>
            <a:r>
              <a:rPr lang="cs-CZ"/>
              <a:t>způsobují falešně positivní nebo negativní výsledky</a:t>
            </a:r>
          </a:p>
          <a:p>
            <a:pPr>
              <a:buFontTx/>
              <a:buNone/>
            </a:pPr>
            <a:endParaRPr 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Molekulární markery 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„genetická chemopredikce“</a:t>
            </a:r>
          </a:p>
          <a:p>
            <a:r>
              <a:rPr lang="cs-CZ"/>
              <a:t>Prediktivní onkologie</a:t>
            </a:r>
          </a:p>
          <a:p>
            <a:r>
              <a:rPr lang="cs-CZ"/>
              <a:t>Farmakogenetika</a:t>
            </a:r>
          </a:p>
          <a:p>
            <a:r>
              <a:rPr lang="cs-CZ"/>
              <a:t>Detekce minimální residuální choroby (MRD)</a:t>
            </a:r>
          </a:p>
          <a:p>
            <a:pPr lvl="1"/>
            <a:r>
              <a:rPr lang="cs-CZ"/>
              <a:t>…nově termín: „molecular remission“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…“nové nádorové markery“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sérový HER2/neu</a:t>
            </a:r>
          </a:p>
          <a:p>
            <a:pPr lvl="2"/>
            <a:r>
              <a:rPr lang="cs-CZ"/>
              <a:t>U pacientek s her2/neu positivními tumory</a:t>
            </a:r>
          </a:p>
          <a:p>
            <a:r>
              <a:rPr lang="cs-CZ"/>
              <a:t>chromogranin A</a:t>
            </a:r>
          </a:p>
          <a:p>
            <a:pPr lvl="2"/>
            <a:r>
              <a:rPr lang="cs-CZ"/>
              <a:t>neuroendokrinní tumory</a:t>
            </a:r>
          </a:p>
          <a:p>
            <a:r>
              <a:rPr lang="cs-CZ"/>
              <a:t>Isoenzym pyruvát kinasy, „IPK“</a:t>
            </a:r>
          </a:p>
          <a:p>
            <a:pPr lvl="2"/>
            <a:r>
              <a:rPr lang="cs-CZ"/>
              <a:t>seminomy, renální tumory typ Grawitz</a:t>
            </a:r>
          </a:p>
          <a:p>
            <a:r>
              <a:rPr lang="cs-CZ"/>
              <a:t>S100/beta</a:t>
            </a:r>
          </a:p>
          <a:p>
            <a:pPr lvl="2"/>
            <a:r>
              <a:rPr lang="cs-CZ"/>
              <a:t>maligní melanom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nové laboratorní technologie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„array“ technologie </a:t>
            </a:r>
          </a:p>
          <a:p>
            <a:pPr lvl="2"/>
            <a:r>
              <a:rPr lang="cs-CZ"/>
              <a:t>DNA/RNA, protein, tissue</a:t>
            </a:r>
          </a:p>
          <a:p>
            <a:endParaRPr lang="cs-CZ"/>
          </a:p>
          <a:p>
            <a:r>
              <a:rPr lang="cs-CZ"/>
              <a:t>proteomic methods</a:t>
            </a:r>
          </a:p>
          <a:p>
            <a:pPr lvl="2"/>
            <a:r>
              <a:rPr lang="cs-CZ"/>
              <a:t>MALDI/TOF, SELDI/TOF, LC/MSMS</a:t>
            </a:r>
          </a:p>
          <a:p>
            <a:endParaRPr lang="cs-CZ"/>
          </a:p>
          <a:p>
            <a:r>
              <a:rPr lang="cs-CZ"/>
              <a:t>laser-capture microdissection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Situace, které nastávají v reálném životě častěji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10</a:t>
            </a:r>
            <a:r>
              <a:rPr lang="cs-CZ" baseline="30000"/>
              <a:t>12</a:t>
            </a:r>
            <a:r>
              <a:rPr lang="cs-CZ"/>
              <a:t> buněk= i.e 1 kg tumoru (!)</a:t>
            </a:r>
          </a:p>
          <a:p>
            <a:endParaRPr lang="cs-CZ"/>
          </a:p>
          <a:p>
            <a:r>
              <a:rPr lang="cs-CZ"/>
              <a:t>…detekce pomocí PET je slibným nástrojem za předpokladu, že tumor ochotně vychytává radiofarmakum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Monitorování akutní toxicity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/>
              <a:t>Cytotoxická terapie indukuje rychlý buněčný rozpad</a:t>
            </a:r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r>
              <a:rPr lang="cs-CZ"/>
              <a:t>Tento rozpad vyúsťuje v:</a:t>
            </a:r>
          </a:p>
          <a:p>
            <a:pPr lvl="2">
              <a:lnSpc>
                <a:spcPct val="90000"/>
              </a:lnSpc>
            </a:pPr>
            <a:r>
              <a:rPr lang="cs-CZ">
                <a:solidFill>
                  <a:srgbClr val="FF0000"/>
                </a:solidFill>
              </a:rPr>
              <a:t>hyperkalémii</a:t>
            </a:r>
            <a:r>
              <a:rPr lang="cs-CZ"/>
              <a:t>, hyperurikémii, hyperfosfatémii</a:t>
            </a:r>
          </a:p>
          <a:p>
            <a:pPr>
              <a:lnSpc>
                <a:spcPct val="90000"/>
              </a:lnSpc>
            </a:pPr>
            <a:endParaRPr lang="cs-CZ"/>
          </a:p>
          <a:p>
            <a:pPr lvl="1">
              <a:lnSpc>
                <a:spcPct val="90000"/>
              </a:lnSpc>
            </a:pPr>
            <a:r>
              <a:rPr lang="cs-CZ"/>
              <a:t>Může vyvolat akutní reální selhání</a:t>
            </a:r>
          </a:p>
          <a:p>
            <a:pPr lvl="2">
              <a:lnSpc>
                <a:spcPct val="90000"/>
              </a:lnSpc>
            </a:pPr>
            <a:r>
              <a:rPr lang="cs-CZ"/>
              <a:t>zvýšený kreatinin a urea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609600"/>
            <a:ext cx="8763000" cy="1143000"/>
          </a:xfrm>
        </p:spPr>
        <p:txBody>
          <a:bodyPr/>
          <a:lstStyle/>
          <a:p>
            <a:r>
              <a:rPr lang="cs-CZ"/>
              <a:t>snahy objevit ideální nádorový marker…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Ideální nádorový marker by měl být:</a:t>
            </a:r>
          </a:p>
          <a:p>
            <a:pPr lvl="1"/>
            <a:endParaRPr lang="cs-CZ"/>
          </a:p>
          <a:p>
            <a:pPr lvl="1"/>
            <a:r>
              <a:rPr lang="cs-CZ"/>
              <a:t>specifický pro daný typ nádoru nebo pro malignitu obecně</a:t>
            </a:r>
          </a:p>
          <a:p>
            <a:pPr lvl="1"/>
            <a:endParaRPr lang="cs-CZ"/>
          </a:p>
          <a:p>
            <a:pPr lvl="1"/>
            <a:r>
              <a:rPr lang="cs-CZ"/>
              <a:t>dostatečně citlivý pro časnou diagnosu pro účely screeningu</a:t>
            </a:r>
          </a:p>
          <a:p>
            <a:pPr lvl="1"/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…tyto předpoklady nejsou bohužel u většiny nádorových markerů splněny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jsou nádorové markery ?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cs-CZ"/>
              <a:t>enzymy: (LDH, NSE, PSA etc)</a:t>
            </a:r>
          </a:p>
          <a:p>
            <a:pPr lvl="1"/>
            <a:r>
              <a:rPr lang="cs-CZ"/>
              <a:t>hormony: katecholaminy, hCG, ACTH</a:t>
            </a:r>
          </a:p>
          <a:p>
            <a:pPr lvl="1"/>
            <a:r>
              <a:rPr lang="cs-CZ"/>
              <a:t>onkofetální antigeny: AFP, CEA, </a:t>
            </a:r>
          </a:p>
          <a:p>
            <a:pPr lvl="1"/>
            <a:r>
              <a:rPr lang="cs-CZ"/>
              <a:t>„specifické“ antigeny: CA15-3, CA19-9,	CA125</a:t>
            </a:r>
          </a:p>
          <a:p>
            <a:pPr lvl="1"/>
            <a:r>
              <a:rPr lang="cs-CZ"/>
              <a:t>hormonální receptory</a:t>
            </a:r>
          </a:p>
          <a:p>
            <a:pPr lvl="1"/>
            <a:r>
              <a:rPr lang="cs-CZ"/>
              <a:t>genetické markery: onkogeny, tumor supresory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4D4D4D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40404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1930</Words>
  <Application>Microsoft Macintosh PowerPoint</Application>
  <PresentationFormat>Widescreen</PresentationFormat>
  <Paragraphs>342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Black</vt:lpstr>
      <vt:lpstr>Arial Narrow</vt:lpstr>
      <vt:lpstr>Times New Roman</vt:lpstr>
      <vt:lpstr>Default Design</vt:lpstr>
      <vt:lpstr>Bitmap Image</vt:lpstr>
      <vt:lpstr>Photo Editor Photo</vt:lpstr>
      <vt:lpstr>Rastrový obrázek</vt:lpstr>
      <vt:lpstr>Snímek</vt:lpstr>
      <vt:lpstr>list</vt:lpstr>
      <vt:lpstr>Laboratorní vyšetření pacientů se zhoubnými nádory se zaměřením na nádorové markery </vt:lpstr>
      <vt:lpstr>Maligní onemocnění</vt:lpstr>
      <vt:lpstr>Diferenciální diagnosa z laboratorního pohledu – nejvýznamnější nálezy</vt:lpstr>
      <vt:lpstr>Problém časné detekce rakoviny</vt:lpstr>
      <vt:lpstr>Situace, které nastávají v reálném životě častěji</vt:lpstr>
      <vt:lpstr>Monitorování akutní toxicity</vt:lpstr>
      <vt:lpstr>snahy objevit ideální nádorový marker…</vt:lpstr>
      <vt:lpstr> </vt:lpstr>
      <vt:lpstr>Co jsou nádorové markery ?</vt:lpstr>
      <vt:lpstr>Stručná historie</vt:lpstr>
      <vt:lpstr>„…omiky 2007“ a tumor markery</vt:lpstr>
      <vt:lpstr>PowerPoint Presentation</vt:lpstr>
      <vt:lpstr>Tumor markery: užití v klinice</vt:lpstr>
      <vt:lpstr>PowerPoint Presentation</vt:lpstr>
      <vt:lpstr>Tumor markery: analytické metody</vt:lpstr>
      <vt:lpstr>Karcinoembryonální antigen (CEA)</vt:lpstr>
      <vt:lpstr>Alfa-fetoprotein (AFP)</vt:lpstr>
      <vt:lpstr>Cancer antigen 15-3 (CA 15-3)</vt:lpstr>
      <vt:lpstr>Cancer antigen 125 (CA 125)</vt:lpstr>
      <vt:lpstr>PowerPoint Presentation</vt:lpstr>
      <vt:lpstr>PowerPoint Presentation</vt:lpstr>
      <vt:lpstr>Carbohydrate antigen 19-9 (CA 19-9)</vt:lpstr>
      <vt:lpstr>Antigen skvamosních buněk (SCC)</vt:lpstr>
      <vt:lpstr>Cytokeratin 19 fragment (CYFRA21-1)</vt:lpstr>
      <vt:lpstr>Choriongonadotropin (hCG)</vt:lpstr>
      <vt:lpstr>Choriongonadotropin (hCG)</vt:lpstr>
      <vt:lpstr>Prostate-specific antigen (PSA)</vt:lpstr>
      <vt:lpstr>Prostate-specific antigen (PSA)</vt:lpstr>
      <vt:lpstr>Neuron-specifická enolasa ( NSE)</vt:lpstr>
      <vt:lpstr>Beta-2-mikroglobulin </vt:lpstr>
      <vt:lpstr>Beta-2-mikroglobulin </vt:lpstr>
      <vt:lpstr> Tkáňový polypeptidový antigen ( TPA)  Tkáňový polypeptid-specifický antigen (TPS) </vt:lpstr>
      <vt:lpstr>Důležité webové odkazy</vt:lpstr>
      <vt:lpstr>Klíčové faktory ve stanovoání tumorových markerů</vt:lpstr>
      <vt:lpstr>statistické</vt:lpstr>
      <vt:lpstr>PowerPoint Presentation</vt:lpstr>
      <vt:lpstr>biologické</vt:lpstr>
      <vt:lpstr>PowerPoint Presentation</vt:lpstr>
      <vt:lpstr>PowerPoint Presentation</vt:lpstr>
      <vt:lpstr>metodologické</vt:lpstr>
      <vt:lpstr>...rebaselining specimens</vt:lpstr>
      <vt:lpstr>Lidské heterofilní protilátky a anti-mouse protilátky…</vt:lpstr>
      <vt:lpstr>Molekulární markery </vt:lpstr>
      <vt:lpstr>…“nové nádorové markery“</vt:lpstr>
      <vt:lpstr>nové laboratorní technologie</vt:lpstr>
    </vt:vector>
  </TitlesOfParts>
  <Company>MOU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Biochemické vyšetřování v onkologii: nádorové markery</dc:title>
  <dc:creator>Valik</dc:creator>
  <cp:lastModifiedBy>Valík Dalibor</cp:lastModifiedBy>
  <cp:revision>95</cp:revision>
  <dcterms:created xsi:type="dcterms:W3CDTF">2006-02-28T08:15:21Z</dcterms:created>
  <dcterms:modified xsi:type="dcterms:W3CDTF">2024-05-22T05:59:54Z</dcterms:modified>
</cp:coreProperties>
</file>