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2" name="příklady kazuistik z praxe klinické laboratoře - onkologi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příklady kazuistik z praxe klinické laboratoře - onkologie</a:t>
            </a:r>
          </a:p>
        </p:txBody>
      </p:sp>
      <p:sp>
        <p:nvSpPr>
          <p:cNvPr id="17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nálezy v laboratoři související nebo mitigující malignit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975054">
              <a:defRPr spc="-137" sz="6885"/>
            </a:lvl1pPr>
          </a:lstStyle>
          <a:p>
            <a:pPr/>
            <a:r>
              <a:t>nálezy v laboratoři související nebo mitigující malignitu</a:t>
            </a:r>
          </a:p>
        </p:txBody>
      </p:sp>
      <p:sp>
        <p:nvSpPr>
          <p:cNvPr id="176" name="pojmy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pojmy…</a:t>
            </a:r>
          </a:p>
        </p:txBody>
      </p:sp>
      <p:sp>
        <p:nvSpPr>
          <p:cNvPr id="177" name="paraneoplastické syndromy, = syndromy inadekvátní sekrece látek hormonální povah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54736" indent="-554736" defTabSz="2218888">
              <a:spcBef>
                <a:spcPts val="4000"/>
              </a:spcBef>
              <a:defRPr sz="4368"/>
            </a:pPr>
            <a:r>
              <a:t>paraneoplastické syndromy, = syndromy inadekvátní sekrece látek hormonální povahy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nálezy infekce EBV (primoinfekce), imponující jako malignita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nálezy dysproteinémií, pozor! (součet bílkovin v plasmě/séru nesmí být vyšší než CB…!)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nálezy abnormálně vysokých markerů, kde to nečekáme, např. chlapec 12 let, vysoký hCG = susp. germinální tumor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nález pseudohyponatrémie, vysvětlit, příčiny: lipidy/proteiny vs vodná frakce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mikrobiologické nálezy: infekční agens JSOU příčinou malignit, ale nálezy samy o sobě nejsou obvykle informativní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acient muž 66 l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pacient muž 66 let</a:t>
            </a:r>
          </a:p>
        </p:txBody>
      </p:sp>
      <p:sp>
        <p:nvSpPr>
          <p:cNvPr id="18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1" name="anamn.: aktivní, spolumajitel projektové firmy, bez potíží, šel na vyšetření markerů, jestli nemá rakovinu, což mu poradil někdo z jeho známých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anamn.: aktivní, spolumajitel projektové firmy, bez potíží, šel na vyšetření markerů, jestli nemá rakovinu, což mu poradil někdo z jeho známých…</a:t>
            </a:r>
          </a:p>
          <a:p>
            <a:pPr/>
          </a:p>
          <a:p>
            <a:pPr/>
            <a:r>
              <a:t>výsledek: PSA 2,8 ng/l, za 4 týdny 4,2 ng/l,…jinak laboratorní výsledky normální</a:t>
            </a:r>
          </a:p>
          <a:p>
            <a:pPr/>
          </a:p>
          <a:p>
            <a:pPr/>
            <a:r>
              <a:t>= 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dítě 12 l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dítě 12 let</a:t>
            </a:r>
          </a:p>
        </p:txBody>
      </p:sp>
      <p:sp>
        <p:nvSpPr>
          <p:cNvPr id="18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5" name="anamnéza: doposud zdravé, krátce infekt s teplotou, přivezeno do DN v pátek pro susp. ren. selhání z jiné okresní nemocnice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anamnéza: doposud zdravé, krátce infekt s teplotou, přivezeno do DN v pátek pro susp. ren. selhání z jiné okresní nemocnice…</a:t>
            </a:r>
          </a:p>
          <a:p>
            <a:pPr/>
          </a:p>
          <a:p>
            <a:pPr/>
            <a:r>
              <a:t>výsledky druhý den, následující sobota: kyselina močová 1900 umol/l, kreatinin 130 umol/l, ionty normální, KO: WBC 18, lymfocytóza,…</a:t>
            </a:r>
          </a:p>
          <a:p>
            <a:pPr/>
          </a:p>
          <a:p>
            <a:pPr/>
            <a:r>
              <a:t>= 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dítě, chlapec 6 l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dítě, chlapec 6 let</a:t>
            </a:r>
          </a:p>
        </p:txBody>
      </p:sp>
      <p:sp>
        <p:nvSpPr>
          <p:cNvPr id="188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9" name="pátek odpoledne na LPS DN, bolesti končetin, únava, modřiny po těle, 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pátek odpoledne na LPS DN, bolesti končetin, únava, modřiny po těle, …</a:t>
            </a:r>
          </a:p>
          <a:p>
            <a:pPr/>
          </a:p>
          <a:p>
            <a:pPr/>
            <a:r>
              <a:t>výsledky: KO: trombocyty 11, WBC 35, dominantně lymfoidní řada…</a:t>
            </a:r>
          </a:p>
          <a:p>
            <a:pPr/>
          </a:p>
          <a:p>
            <a:pPr/>
            <a:r>
              <a:t>= 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muž 58 let, aktivní pracující ve velkoobchodě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413955">
              <a:defRPr spc="-168" sz="8415"/>
            </a:lvl1pPr>
          </a:lstStyle>
          <a:p>
            <a:pPr/>
            <a:r>
              <a:t>muž 58 let, aktivní pracující ve velkoobchodě</a:t>
            </a:r>
          </a:p>
        </p:txBody>
      </p:sp>
      <p:sp>
        <p:nvSpPr>
          <p:cNvPr id="192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3" name="zdravý, aktivní, sportovec, muzikant, vyšetřován rok a půl pro vyšší sedimentaci, až 100 mm/hod u praktického lékař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zdravý, aktivní, sportovec, muzikant, vyšetřován rok a půl pro vyšší sedimentaci, až 100 mm/hod u praktického lékaře</a:t>
            </a:r>
          </a:p>
          <a:p>
            <a:pPr/>
          </a:p>
          <a:p>
            <a:pPr/>
            <a:r>
              <a:t>výsledky u praktika: CB 110 g/l, IgM 90 g/l,….</a:t>
            </a:r>
          </a:p>
          <a:p>
            <a:pPr/>
          </a:p>
          <a:p>
            <a:pPr/>
            <a:r>
              <a:t>= 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aní 74 let, zdravá, aktivní důchodkyně, pracuje často, ráda, intenzivně na zahrádce,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365469">
              <a:defRPr spc="-95" sz="4760"/>
            </a:lvl1pPr>
          </a:lstStyle>
          <a:p>
            <a:pPr/>
            <a:r>
              <a:t>paní 74 let, zdravá, aktivní důchodkyně, pracuje často, ráda, intenzivně na zahrádce,…</a:t>
            </a:r>
          </a:p>
        </p:txBody>
      </p:sp>
      <p:sp>
        <p:nvSpPr>
          <p:cNvPr id="19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7" name="praktik vyšetřil řadu laboratorních položek, mezi nimi i CEA, to bylo 12,3 ug/l, paní byla na kolonoskopii, ta byla negativní,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praktik vyšetřil řadu laboratorních položek, mezi nimi i CEA, to bylo 12,3 ug/l, paní byla na kolonoskopii, ta byla negativní,…</a:t>
            </a:r>
          </a:p>
          <a:p>
            <a:pPr/>
          </a:p>
          <a:p>
            <a:pPr/>
            <a:r>
              <a:t>= ?? udělal to správně ??</a:t>
            </a:r>
          </a:p>
          <a:p>
            <a:pPr/>
          </a:p>
          <a:p>
            <a:pPr/>
            <a:r>
              <a:t>= ??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dívka 13 let, doposud zdravá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dívka 13 let, doposud zdravá</a:t>
            </a:r>
          </a:p>
        </p:txBody>
      </p:sp>
      <p:sp>
        <p:nvSpPr>
          <p:cNvPr id="20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1" name="přichází na LPS pro bolest levé dolní končetin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přichází na LPS pro bolest levé dolní končetiny</a:t>
            </a:r>
          </a:p>
          <a:p>
            <a:pPr/>
            <a:r>
              <a:t>obj: končetiny je mírně oteklá, mírně bolest břicha při pohmatu</a:t>
            </a:r>
          </a:p>
          <a:p>
            <a:pPr/>
          </a:p>
          <a:p>
            <a:pPr/>
            <a:r>
              <a:t>lab: trombocyty 70, výrazně zvýšeny d-dimery (!!)</a:t>
            </a:r>
          </a:p>
          <a:p>
            <a:pPr/>
          </a:p>
          <a:p>
            <a:pPr/>
            <a:r>
              <a:t>…..presumptivně neonkologická diagnosa, ale …=??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muž, 59 let, celoživotní kuřá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muž, 59 let, celoživotní kuřák</a:t>
            </a:r>
          </a:p>
        </p:txBody>
      </p:sp>
      <p:sp>
        <p:nvSpPr>
          <p:cNvPr id="20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5" name="půl roku kachektizuje, kašle, kašel je suchý, občas produktivní, přichází na chirurgický urgent v okresní nemocnici, protože si při práci zlomil ruku,…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půl roku kachektizuje, kašle, kašel je suchý, občas produktivní, přichází na chirurgický urgent v okresní nemocnici, protože si při práci zlomil ruku,….</a:t>
            </a:r>
          </a:p>
          <a:p>
            <a:pPr/>
          </a:p>
          <a:p>
            <a:pPr/>
            <a:r>
              <a:t>má řadu vyšetření, v laboratoři je hypoproteinémie, CEA 200 ug/l, </a:t>
            </a:r>
          </a:p>
          <a:p>
            <a:pPr/>
          </a:p>
          <a:p>
            <a:pPr/>
            <a:r>
              <a:t>= 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