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7"/>
    <p:restoredTop sz="94818"/>
  </p:normalViewPr>
  <p:slideViewPr>
    <p:cSldViewPr snapToGrid="0" snapToObjects="1">
      <p:cViewPr varScale="1">
        <p:scale>
          <a:sx n="39" d="100"/>
          <a:sy n="39" d="100"/>
        </p:scale>
        <p:origin x="23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48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59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5" name="Bowl with salmon cakes, salad and houmo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6" name="Bowl of pappardelle pasta with parsley butter, roasted hazelnuts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62" name="Bowl of pappardelle pasta with parsley butter, roasted hazelnuts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s-cz.cz/" TargetMode="External"/><Relationship Id="rId2" Type="http://schemas.openxmlformats.org/officeDocument/2006/relationships/hyperlink" Target="http://www.akutne.cz/res/publikace/intoxikace-m-dolecek.pdf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ddk.nih.gov/health-information/professionals/clinical-tools-patient-management/kidney-disease/laboratory-evaluation/glomerular-filtration-rate-calculators/children-si-units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dapp.co/pediatric-blood-volume-calculator-538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rof. MUDr. Dalibor Valík, Ph.D., DABCC…"/>
          <p:cNvSpPr txBox="1">
            <a:spLocks noGrp="1"/>
          </p:cNvSpPr>
          <p:nvPr>
            <p:ph type="body" sz="quarter" idx="1"/>
          </p:nvPr>
        </p:nvSpPr>
        <p:spPr>
          <a:xfrm>
            <a:off x="1201341" y="11859862"/>
            <a:ext cx="21971002" cy="636980"/>
          </a:xfrm>
          <a:prstGeom prst="rect">
            <a:avLst/>
          </a:prstGeom>
        </p:spPr>
        <p:txBody>
          <a:bodyPr/>
          <a:lstStyle/>
          <a:p>
            <a:pPr defTabSz="387983">
              <a:defRPr sz="1600"/>
            </a:pPr>
            <a:r>
              <a:t>prof. MUDr. Dalibor Valík, Ph.D., DABCC</a:t>
            </a:r>
          </a:p>
          <a:p>
            <a:pPr defTabSz="387983">
              <a:defRPr sz="1600"/>
            </a:pPr>
            <a:r>
              <a:t>Katedra laboratorních metod a Ústav laboratorní medicíny LF MU a FN Brno; Farmakologický ústav LF MU</a:t>
            </a:r>
          </a:p>
        </p:txBody>
      </p:sp>
      <p:sp>
        <p:nvSpPr>
          <p:cNvPr id="152" name="…specifika a zvláštnosti laboratorních vyšetření dětského věku"/>
          <p:cNvSpPr txBox="1">
            <a:spLocks noGrp="1"/>
          </p:cNvSpPr>
          <p:nvPr>
            <p:ph type="title"/>
          </p:nvPr>
        </p:nvSpPr>
        <p:spPr>
          <a:xfrm>
            <a:off x="1206495" y="2574991"/>
            <a:ext cx="21971006" cy="4648202"/>
          </a:xfrm>
          <a:prstGeom prst="rect">
            <a:avLst/>
          </a:prstGeom>
        </p:spPr>
        <p:txBody>
          <a:bodyPr/>
          <a:lstStyle>
            <a:lvl1pPr defTabSz="2365187">
              <a:defRPr sz="11200" spc="-300"/>
            </a:lvl1pPr>
          </a:lstStyle>
          <a:p>
            <a:r>
              <a:t>…specifika a zvláštnosti laboratorních vyšetření dětského věku</a:t>
            </a:r>
          </a:p>
        </p:txBody>
      </p:sp>
      <p:sp>
        <p:nvSpPr>
          <p:cNvPr id="153" name="Pediatric Laboratory Medicine"/>
          <p:cNvSpPr txBox="1"/>
          <p:nvPr/>
        </p:nvSpPr>
        <p:spPr>
          <a:xfrm>
            <a:off x="1201342" y="7223190"/>
            <a:ext cx="21971002" cy="190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825500">
              <a:defRPr sz="5500" b="1">
                <a:solidFill>
                  <a:srgbClr val="000000"/>
                </a:solidFill>
              </a:defRPr>
            </a:pPr>
            <a:r>
              <a:t>Pediatric Laboratory Medicine, </a:t>
            </a:r>
          </a:p>
          <a:p>
            <a:pPr algn="l" defTabSz="825500">
              <a:defRPr sz="2000">
                <a:solidFill>
                  <a:srgbClr val="000000"/>
                </a:solidFill>
              </a:defRPr>
            </a:pPr>
            <a:r>
              <a:t>Pediatric-Laboratory-Medicine-Patricia-Jones-ebook/dp/B071DG4QFQ/ref=sr_1_1?keywords=pediatric+laboratory+medicine&amp;qid=1632752633&amp;sr=8-1</a:t>
            </a:r>
          </a:p>
        </p:txBody>
      </p:sp>
      <p:pic>
        <p:nvPicPr>
          <p:cNvPr id="15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9853" y="8657140"/>
            <a:ext cx="3213798" cy="39615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0" name="posouzení výsledku v kontextu stavu pacienta a dalších vyšetření, i nelaboratorních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>
            <a:lvl1pPr defTabSz="1292318">
              <a:lnSpc>
                <a:spcPct val="80000"/>
              </a:lnSpc>
              <a:defRPr sz="4500" spc="-100"/>
            </a:lvl1pPr>
          </a:lstStyle>
          <a:p>
            <a:r>
              <a:t>posouzení výsledku v kontextu stavu pacienta a dalších vyšetření, i nelaboratorních</a:t>
            </a:r>
          </a:p>
        </p:txBody>
      </p:sp>
      <p:sp>
        <p:nvSpPr>
          <p:cNvPr id="191" name="klinická validita laboratorních testů varíruje na široké škále od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481583" indent="-481583" defTabSz="1926287">
              <a:spcBef>
                <a:spcPts val="3500"/>
              </a:spcBef>
              <a:defRPr sz="3700"/>
            </a:pPr>
            <a:r>
              <a:rPr dirty="0" err="1"/>
              <a:t>klinická</a:t>
            </a:r>
            <a:r>
              <a:rPr dirty="0"/>
              <a:t> </a:t>
            </a:r>
            <a:r>
              <a:rPr dirty="0" err="1"/>
              <a:t>validita</a:t>
            </a:r>
            <a:r>
              <a:rPr dirty="0"/>
              <a:t> </a:t>
            </a:r>
            <a:r>
              <a:rPr dirty="0" err="1"/>
              <a:t>laboratorních</a:t>
            </a:r>
            <a:r>
              <a:rPr dirty="0"/>
              <a:t> </a:t>
            </a:r>
            <a:r>
              <a:rPr dirty="0" err="1"/>
              <a:t>testů</a:t>
            </a:r>
            <a:r>
              <a:rPr dirty="0"/>
              <a:t> </a:t>
            </a:r>
            <a:r>
              <a:rPr dirty="0" err="1"/>
              <a:t>varíruje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široké</a:t>
            </a:r>
            <a:r>
              <a:rPr dirty="0"/>
              <a:t> </a:t>
            </a:r>
            <a:r>
              <a:rPr dirty="0" err="1"/>
              <a:t>škále</a:t>
            </a:r>
            <a:r>
              <a:rPr dirty="0"/>
              <a:t> od </a:t>
            </a:r>
          </a:p>
          <a:p>
            <a:pPr marL="481583" indent="-481583" defTabSz="1926287">
              <a:spcBef>
                <a:spcPts val="3500"/>
              </a:spcBef>
              <a:defRPr sz="3700"/>
            </a:pPr>
            <a:r>
              <a:rPr dirty="0"/>
              <a:t>…”</a:t>
            </a:r>
            <a:r>
              <a:rPr b="1" dirty="0" err="1"/>
              <a:t>definitivních</a:t>
            </a:r>
            <a:r>
              <a:rPr dirty="0"/>
              <a:t>” </a:t>
            </a:r>
            <a:r>
              <a:rPr dirty="0" err="1"/>
              <a:t>diagnostických</a:t>
            </a:r>
            <a:r>
              <a:rPr dirty="0"/>
              <a:t> </a:t>
            </a:r>
            <a:r>
              <a:rPr dirty="0" err="1"/>
              <a:t>vyšetření</a:t>
            </a:r>
            <a:r>
              <a:rPr dirty="0"/>
              <a:t> (</a:t>
            </a:r>
            <a:r>
              <a:rPr dirty="0" err="1"/>
              <a:t>histologie</a:t>
            </a:r>
            <a:r>
              <a:rPr dirty="0"/>
              <a:t>, </a:t>
            </a:r>
            <a:r>
              <a:rPr dirty="0" err="1"/>
              <a:t>jednoznačně</a:t>
            </a:r>
            <a:r>
              <a:rPr dirty="0"/>
              <a:t> </a:t>
            </a:r>
            <a:r>
              <a:rPr dirty="0" err="1"/>
              <a:t>charakteristické</a:t>
            </a:r>
            <a:r>
              <a:rPr dirty="0"/>
              <a:t> </a:t>
            </a:r>
            <a:r>
              <a:rPr dirty="0" err="1"/>
              <a:t>genetické</a:t>
            </a:r>
            <a:r>
              <a:rPr dirty="0"/>
              <a:t> </a:t>
            </a:r>
            <a:r>
              <a:rPr dirty="0" err="1"/>
              <a:t>změny</a:t>
            </a:r>
            <a:r>
              <a:rPr dirty="0"/>
              <a:t>, </a:t>
            </a:r>
            <a:r>
              <a:rPr dirty="0" err="1"/>
              <a:t>řádové</a:t>
            </a:r>
            <a:r>
              <a:rPr dirty="0"/>
              <a:t> </a:t>
            </a:r>
            <a:r>
              <a:rPr dirty="0" err="1"/>
              <a:t>odchylky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vyšetřeních</a:t>
            </a:r>
            <a:r>
              <a:rPr dirty="0"/>
              <a:t> </a:t>
            </a:r>
            <a:r>
              <a:rPr dirty="0" err="1"/>
              <a:t>krve</a:t>
            </a:r>
            <a:r>
              <a:rPr dirty="0"/>
              <a:t>, </a:t>
            </a:r>
            <a:r>
              <a:rPr dirty="0" err="1"/>
              <a:t>detekce</a:t>
            </a:r>
            <a:r>
              <a:rPr dirty="0"/>
              <a:t> </a:t>
            </a:r>
            <a:r>
              <a:rPr dirty="0" err="1"/>
              <a:t>extrahumánního</a:t>
            </a:r>
            <a:r>
              <a:rPr dirty="0"/>
              <a:t> </a:t>
            </a:r>
            <a:r>
              <a:rPr dirty="0" err="1"/>
              <a:t>genomu</a:t>
            </a:r>
            <a:r>
              <a:rPr dirty="0"/>
              <a:t> (</a:t>
            </a:r>
            <a:r>
              <a:rPr dirty="0" err="1"/>
              <a:t>viry</a:t>
            </a:r>
            <a:r>
              <a:rPr dirty="0"/>
              <a:t>, </a:t>
            </a:r>
            <a:r>
              <a:rPr dirty="0" err="1"/>
              <a:t>bakterie</a:t>
            </a:r>
            <a:r>
              <a:rPr dirty="0"/>
              <a:t>), </a:t>
            </a:r>
            <a:r>
              <a:rPr dirty="0" err="1"/>
              <a:t>jasné</a:t>
            </a:r>
            <a:r>
              <a:rPr dirty="0"/>
              <a:t> </a:t>
            </a:r>
            <a:r>
              <a:rPr dirty="0" err="1"/>
              <a:t>nálezy</a:t>
            </a:r>
            <a:r>
              <a:rPr dirty="0"/>
              <a:t> v </a:t>
            </a:r>
            <a:r>
              <a:rPr dirty="0" err="1"/>
              <a:t>krvi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v </a:t>
            </a:r>
            <a:r>
              <a:rPr dirty="0" err="1"/>
              <a:t>moči</a:t>
            </a:r>
            <a:r>
              <a:rPr dirty="0"/>
              <a:t> v </a:t>
            </a:r>
            <a:r>
              <a:rPr dirty="0" err="1"/>
              <a:t>případě</a:t>
            </a:r>
            <a:r>
              <a:rPr dirty="0"/>
              <a:t> </a:t>
            </a:r>
            <a:r>
              <a:rPr dirty="0" err="1"/>
              <a:t>některých</a:t>
            </a:r>
            <a:r>
              <a:rPr dirty="0"/>
              <a:t> </a:t>
            </a:r>
            <a:r>
              <a:rPr dirty="0" err="1"/>
              <a:t>metabolických</a:t>
            </a:r>
            <a:r>
              <a:rPr dirty="0"/>
              <a:t> </a:t>
            </a:r>
            <a:r>
              <a:rPr dirty="0" err="1"/>
              <a:t>poruch</a:t>
            </a:r>
            <a:r>
              <a:rPr dirty="0"/>
              <a:t> (</a:t>
            </a:r>
            <a:r>
              <a:rPr dirty="0" err="1"/>
              <a:t>phenylalanin</a:t>
            </a:r>
            <a:r>
              <a:rPr dirty="0"/>
              <a:t>, </a:t>
            </a:r>
            <a:r>
              <a:rPr dirty="0" err="1"/>
              <a:t>sukcinylaceton</a:t>
            </a:r>
            <a:r>
              <a:rPr dirty="0"/>
              <a:t>…)</a:t>
            </a:r>
            <a:r>
              <a:rPr lang="cs-CZ" dirty="0"/>
              <a:t>, cílené vyšetření toxických látek</a:t>
            </a:r>
            <a:endParaRPr dirty="0"/>
          </a:p>
          <a:p>
            <a:pPr marL="481583" indent="-481583" defTabSz="1926287">
              <a:spcBef>
                <a:spcPts val="3500"/>
              </a:spcBef>
              <a:defRPr sz="3700" b="1"/>
            </a:pPr>
            <a:r>
              <a:rPr dirty="0" err="1"/>
              <a:t>významně</a:t>
            </a:r>
            <a:r>
              <a:rPr dirty="0"/>
              <a:t> </a:t>
            </a:r>
            <a:r>
              <a:rPr dirty="0" err="1"/>
              <a:t>indikativních</a:t>
            </a:r>
            <a:r>
              <a:rPr dirty="0"/>
              <a:t> </a:t>
            </a:r>
            <a:r>
              <a:rPr b="0" dirty="0"/>
              <a:t>pro </a:t>
            </a:r>
            <a:r>
              <a:rPr b="0" dirty="0" err="1"/>
              <a:t>určitou</a:t>
            </a:r>
            <a:r>
              <a:rPr b="0" dirty="0"/>
              <a:t> </a:t>
            </a:r>
            <a:r>
              <a:rPr b="0" dirty="0" err="1"/>
              <a:t>diagnostickou</a:t>
            </a:r>
            <a:r>
              <a:rPr b="0" dirty="0"/>
              <a:t> oblast (</a:t>
            </a:r>
            <a:r>
              <a:rPr b="0" dirty="0" err="1"/>
              <a:t>akutní</a:t>
            </a:r>
            <a:r>
              <a:rPr b="0" dirty="0"/>
              <a:t> </a:t>
            </a:r>
            <a:r>
              <a:rPr b="0" dirty="0" err="1"/>
              <a:t>stavy</a:t>
            </a:r>
            <a:r>
              <a:rPr b="0" dirty="0"/>
              <a:t> v </a:t>
            </a:r>
            <a:r>
              <a:rPr b="0" dirty="0" err="1"/>
              <a:t>kardiologii</a:t>
            </a:r>
            <a:r>
              <a:rPr b="0" dirty="0"/>
              <a:t>), </a:t>
            </a:r>
            <a:r>
              <a:rPr b="0" dirty="0" err="1"/>
              <a:t>či</a:t>
            </a:r>
            <a:r>
              <a:rPr b="0" dirty="0"/>
              <a:t> </a:t>
            </a:r>
            <a:r>
              <a:rPr b="0" dirty="0" err="1"/>
              <a:t>stav</a:t>
            </a:r>
            <a:r>
              <a:rPr b="0" dirty="0"/>
              <a:t> (</a:t>
            </a:r>
            <a:r>
              <a:rPr b="0" dirty="0" err="1"/>
              <a:t>celkový</a:t>
            </a:r>
            <a:r>
              <a:rPr b="0" dirty="0"/>
              <a:t> </a:t>
            </a:r>
            <a:r>
              <a:rPr b="0" dirty="0" err="1"/>
              <a:t>zánětlivý</a:t>
            </a:r>
            <a:r>
              <a:rPr b="0" dirty="0"/>
              <a:t> </a:t>
            </a:r>
            <a:r>
              <a:rPr b="0" dirty="0" err="1"/>
              <a:t>stav</a:t>
            </a:r>
            <a:r>
              <a:rPr b="0" dirty="0"/>
              <a:t>, </a:t>
            </a:r>
            <a:r>
              <a:rPr b="0" dirty="0" err="1"/>
              <a:t>poruchy</a:t>
            </a:r>
            <a:r>
              <a:rPr b="0" dirty="0"/>
              <a:t> </a:t>
            </a:r>
            <a:r>
              <a:rPr b="0" dirty="0" err="1"/>
              <a:t>koagulace</a:t>
            </a:r>
            <a:r>
              <a:rPr b="0" dirty="0"/>
              <a:t>, </a:t>
            </a:r>
            <a:r>
              <a:rPr b="0" dirty="0" err="1"/>
              <a:t>metabolický</a:t>
            </a:r>
            <a:r>
              <a:rPr b="0" dirty="0"/>
              <a:t> </a:t>
            </a:r>
            <a:r>
              <a:rPr b="0" dirty="0" err="1"/>
              <a:t>rozvrat</a:t>
            </a:r>
            <a:r>
              <a:rPr b="0" dirty="0"/>
              <a:t> s </a:t>
            </a:r>
            <a:r>
              <a:rPr b="0" dirty="0" err="1"/>
              <a:t>příčinami</a:t>
            </a:r>
            <a:r>
              <a:rPr b="0" dirty="0"/>
              <a:t> </a:t>
            </a:r>
            <a:r>
              <a:rPr b="0" dirty="0" err="1"/>
              <a:t>specifickými</a:t>
            </a:r>
            <a:r>
              <a:rPr b="0" dirty="0"/>
              <a:t> (diabetes mellitus </a:t>
            </a:r>
            <a:r>
              <a:rPr b="0" dirty="0" err="1"/>
              <a:t>typ</a:t>
            </a:r>
            <a:r>
              <a:rPr b="0" dirty="0"/>
              <a:t> I), </a:t>
            </a:r>
            <a:r>
              <a:rPr b="0" dirty="0" err="1"/>
              <a:t>některé</a:t>
            </a:r>
            <a:r>
              <a:rPr b="0" dirty="0"/>
              <a:t> </a:t>
            </a:r>
            <a:r>
              <a:rPr b="0" dirty="0" err="1"/>
              <a:t>otravy</a:t>
            </a:r>
            <a:r>
              <a:rPr b="0" dirty="0"/>
              <a:t> </a:t>
            </a:r>
            <a:r>
              <a:rPr b="0" dirty="0" err="1"/>
              <a:t>známou</a:t>
            </a:r>
            <a:r>
              <a:rPr b="0" dirty="0"/>
              <a:t> </a:t>
            </a:r>
            <a:r>
              <a:rPr b="0" dirty="0" err="1"/>
              <a:t>látkou</a:t>
            </a:r>
            <a:r>
              <a:rPr b="0" dirty="0"/>
              <a:t> (</a:t>
            </a:r>
            <a:r>
              <a:rPr b="0" dirty="0" err="1"/>
              <a:t>léky</a:t>
            </a:r>
            <a:r>
              <a:rPr b="0" dirty="0"/>
              <a:t>, </a:t>
            </a:r>
            <a:r>
              <a:rPr b="0" dirty="0" err="1"/>
              <a:t>houby</a:t>
            </a:r>
            <a:r>
              <a:rPr b="0" dirty="0"/>
              <a:t>, </a:t>
            </a:r>
            <a:r>
              <a:rPr b="0" dirty="0" err="1"/>
              <a:t>ethylenglykol</a:t>
            </a:r>
            <a:r>
              <a:rPr b="0" dirty="0"/>
              <a:t>), </a:t>
            </a:r>
            <a:r>
              <a:rPr b="0" dirty="0" err="1"/>
              <a:t>metabolický</a:t>
            </a:r>
            <a:r>
              <a:rPr b="0" dirty="0"/>
              <a:t> </a:t>
            </a:r>
            <a:r>
              <a:rPr b="0" dirty="0" err="1"/>
              <a:t>rozvrat</a:t>
            </a:r>
            <a:r>
              <a:rPr b="0" dirty="0"/>
              <a:t> </a:t>
            </a:r>
            <a:r>
              <a:rPr b="0" dirty="0" err="1"/>
              <a:t>neznámého</a:t>
            </a:r>
            <a:r>
              <a:rPr b="0" dirty="0"/>
              <a:t> </a:t>
            </a:r>
            <a:r>
              <a:rPr b="0" dirty="0" err="1"/>
              <a:t>původu</a:t>
            </a:r>
            <a:r>
              <a:rPr b="0" dirty="0"/>
              <a:t> (</a:t>
            </a:r>
            <a:r>
              <a:rPr b="0" dirty="0" err="1"/>
              <a:t>drogy</a:t>
            </a:r>
            <a:r>
              <a:rPr b="0" dirty="0"/>
              <a:t>, </a:t>
            </a:r>
            <a:r>
              <a:rPr b="0" dirty="0" err="1"/>
              <a:t>léky</a:t>
            </a:r>
            <a:r>
              <a:rPr b="0" dirty="0"/>
              <a:t> </a:t>
            </a:r>
            <a:r>
              <a:rPr b="0" dirty="0" err="1"/>
              <a:t>alkohol</a:t>
            </a:r>
            <a:r>
              <a:rPr b="0" dirty="0"/>
              <a:t> </a:t>
            </a:r>
            <a:r>
              <a:rPr b="0" dirty="0" err="1"/>
              <a:t>současně</a:t>
            </a:r>
            <a:r>
              <a:rPr b="0" dirty="0"/>
              <a:t>), </a:t>
            </a:r>
            <a:r>
              <a:rPr b="0" dirty="0" err="1"/>
              <a:t>vyšetření</a:t>
            </a:r>
            <a:r>
              <a:rPr b="0" dirty="0"/>
              <a:t> </a:t>
            </a:r>
            <a:r>
              <a:rPr b="0" dirty="0" err="1"/>
              <a:t>krevních</a:t>
            </a:r>
            <a:r>
              <a:rPr b="0" dirty="0"/>
              <a:t> </a:t>
            </a:r>
            <a:r>
              <a:rPr b="0" dirty="0" err="1"/>
              <a:t>plynů</a:t>
            </a:r>
            <a:r>
              <a:rPr b="0" dirty="0"/>
              <a:t> a </a:t>
            </a:r>
            <a:r>
              <a:rPr b="0" dirty="0" err="1"/>
              <a:t>parametrů</a:t>
            </a:r>
            <a:r>
              <a:rPr b="0" dirty="0"/>
              <a:t> </a:t>
            </a:r>
            <a:r>
              <a:rPr b="0" dirty="0" err="1"/>
              <a:t>acidobazické</a:t>
            </a:r>
            <a:r>
              <a:rPr b="0" dirty="0"/>
              <a:t> </a:t>
            </a:r>
            <a:r>
              <a:rPr b="0" dirty="0" err="1"/>
              <a:t>rovnováhy</a:t>
            </a:r>
            <a:endParaRPr b="0" dirty="0"/>
          </a:p>
          <a:p>
            <a:pPr marL="481583" indent="-481583" defTabSz="1926287">
              <a:spcBef>
                <a:spcPts val="3500"/>
              </a:spcBef>
              <a:defRPr sz="3700" b="1"/>
            </a:pPr>
            <a:r>
              <a:rPr dirty="0" err="1"/>
              <a:t>vyšetření</a:t>
            </a:r>
            <a:r>
              <a:rPr dirty="0"/>
              <a:t> </a:t>
            </a:r>
            <a:r>
              <a:rPr dirty="0" err="1"/>
              <a:t>auxiliární</a:t>
            </a:r>
            <a:r>
              <a:rPr dirty="0"/>
              <a:t>, ale </a:t>
            </a:r>
            <a:r>
              <a:rPr dirty="0" err="1"/>
              <a:t>důležitá</a:t>
            </a:r>
            <a:r>
              <a:rPr dirty="0"/>
              <a:t> pro </a:t>
            </a:r>
            <a:r>
              <a:rPr dirty="0" err="1"/>
              <a:t>posouzení</a:t>
            </a:r>
            <a:r>
              <a:rPr dirty="0"/>
              <a:t> </a:t>
            </a:r>
            <a:r>
              <a:rPr dirty="0" err="1"/>
              <a:t>kontextu</a:t>
            </a:r>
            <a:r>
              <a:rPr dirty="0"/>
              <a:t> </a:t>
            </a:r>
            <a:r>
              <a:rPr dirty="0" err="1"/>
              <a:t>stavu</a:t>
            </a:r>
            <a:r>
              <a:rPr dirty="0"/>
              <a:t> </a:t>
            </a:r>
            <a:r>
              <a:rPr b="0" dirty="0" err="1"/>
              <a:t>pacienta</a:t>
            </a:r>
            <a:r>
              <a:rPr b="0" dirty="0"/>
              <a:t> (</a:t>
            </a:r>
            <a:r>
              <a:rPr b="0" dirty="0" err="1"/>
              <a:t>typicky</a:t>
            </a:r>
            <a:r>
              <a:rPr b="0" dirty="0"/>
              <a:t> </a:t>
            </a:r>
            <a:r>
              <a:rPr b="0" dirty="0" err="1"/>
              <a:t>sedimentace</a:t>
            </a:r>
            <a:r>
              <a:rPr b="0" dirty="0"/>
              <a:t> </a:t>
            </a:r>
            <a:r>
              <a:rPr b="0" dirty="0" err="1"/>
              <a:t>erytrocytů</a:t>
            </a:r>
            <a:r>
              <a:rPr b="0" dirty="0"/>
              <a:t>,…),…ALE, </a:t>
            </a:r>
            <a:r>
              <a:rPr b="0" dirty="0" err="1"/>
              <a:t>kupř</a:t>
            </a:r>
            <a:r>
              <a:rPr b="0" dirty="0"/>
              <a:t>. </a:t>
            </a:r>
            <a:r>
              <a:rPr b="0" dirty="0" err="1"/>
              <a:t>významná</a:t>
            </a:r>
            <a:r>
              <a:rPr b="0" dirty="0"/>
              <a:t> </a:t>
            </a:r>
            <a:r>
              <a:rPr b="0" dirty="0" err="1"/>
              <a:t>zvýšení</a:t>
            </a:r>
            <a:r>
              <a:rPr b="0" dirty="0"/>
              <a:t> </a:t>
            </a:r>
            <a:r>
              <a:rPr b="0" dirty="0" err="1"/>
              <a:t>nádorových</a:t>
            </a:r>
            <a:r>
              <a:rPr b="0" dirty="0"/>
              <a:t> </a:t>
            </a:r>
            <a:r>
              <a:rPr b="0" dirty="0" err="1"/>
              <a:t>markerů</a:t>
            </a:r>
            <a:r>
              <a:rPr b="0" dirty="0"/>
              <a:t> (</a:t>
            </a:r>
            <a:r>
              <a:rPr b="0" dirty="0" err="1"/>
              <a:t>vysoké</a:t>
            </a:r>
            <a:r>
              <a:rPr b="0" dirty="0"/>
              <a:t> </a:t>
            </a:r>
            <a:r>
              <a:rPr b="0" dirty="0" err="1"/>
              <a:t>hCG</a:t>
            </a:r>
            <a:r>
              <a:rPr b="0" dirty="0"/>
              <a:t> u </a:t>
            </a:r>
            <a:r>
              <a:rPr b="0" dirty="0" err="1"/>
              <a:t>mladého</a:t>
            </a:r>
            <a:r>
              <a:rPr b="0" dirty="0"/>
              <a:t> </a:t>
            </a:r>
            <a:r>
              <a:rPr b="0" dirty="0" err="1"/>
              <a:t>chlapce</a:t>
            </a:r>
            <a:r>
              <a:rPr b="0" dirty="0"/>
              <a:t> </a:t>
            </a:r>
            <a:r>
              <a:rPr b="0" dirty="0" err="1"/>
              <a:t>prakticky</a:t>
            </a:r>
            <a:r>
              <a:rPr b="0" dirty="0"/>
              <a:t> </a:t>
            </a:r>
            <a:r>
              <a:rPr b="0" dirty="0" err="1"/>
              <a:t>jistě</a:t>
            </a:r>
            <a:r>
              <a:rPr b="0" dirty="0"/>
              <a:t> </a:t>
            </a:r>
            <a:r>
              <a:rPr b="0" dirty="0" err="1"/>
              <a:t>indikuje</a:t>
            </a:r>
            <a:r>
              <a:rPr b="0" dirty="0"/>
              <a:t> </a:t>
            </a:r>
            <a:r>
              <a:rPr b="0" dirty="0" err="1"/>
              <a:t>hCG-produkující</a:t>
            </a:r>
            <a:r>
              <a:rPr b="0" dirty="0"/>
              <a:t> </a:t>
            </a:r>
            <a:r>
              <a:rPr b="0" dirty="0" err="1"/>
              <a:t>germinální</a:t>
            </a:r>
            <a:r>
              <a:rPr b="0" dirty="0"/>
              <a:t> tumor,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4" name="…většinou jde o vyšetření zobrazovací"/>
          <p:cNvSpPr txBox="1">
            <a:spLocks noGrp="1"/>
          </p:cNvSpPr>
          <p:nvPr>
            <p:ph type="body" sz="quarter" idx="1"/>
          </p:nvPr>
        </p:nvSpPr>
        <p:spPr>
          <a:xfrm>
            <a:off x="1206500" y="2355184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…z těch dalších vyšetření jde většinou o vyšetření zobrazovací</a:t>
            </a:r>
          </a:p>
        </p:txBody>
      </p:sp>
      <p:sp>
        <p:nvSpPr>
          <p:cNvPr id="195" name="morfologická (UZ či prostý snímek břicha, rtg plic s pneumonií, zánětlivé kožní afekce, CT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morfologická (UZ/CT zjištěná resistence může mít nějakou měřitelnou metabolickou aktivitu (katecholaminy, AFP, LDH)</a:t>
            </a:r>
          </a:p>
          <a:p>
            <a:endParaRPr/>
          </a:p>
          <a:p>
            <a:r>
              <a:t>…..UZ či prostý snímek břicha, rtg plic s pneumonií, zánětlivé kožní afekce, CT</a:t>
            </a:r>
          </a:p>
          <a:p>
            <a:r>
              <a:t>…..dynamická, funkční PET/CT, PET/MRI, řada dalších specifických,…octreotidový scan, MIBG scan (metaiodobenzylguanidin, s jódem 126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věkově vázaná specifik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věkově vázaná specifika</a:t>
            </a:r>
          </a:p>
        </p:txBody>
      </p:sp>
      <p:sp>
        <p:nvSpPr>
          <p:cNvPr id="198" name="novorozenci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novorozenci</a:t>
            </a:r>
            <a:endParaRPr dirty="0"/>
          </a:p>
        </p:txBody>
      </p:sp>
      <p:sp>
        <p:nvSpPr>
          <p:cNvPr id="199" name="vysoký hematokrit, viskozita, hemolýza, možnost odebrat jen velmi malé množství krve,…"/>
          <p:cNvSpPr txBox="1">
            <a:spLocks noGrp="1"/>
          </p:cNvSpPr>
          <p:nvPr>
            <p:ph type="body" idx="21"/>
          </p:nvPr>
        </p:nvSpPr>
        <p:spPr>
          <a:xfrm>
            <a:off x="353291" y="3307741"/>
            <a:ext cx="23462673" cy="982636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Autofit/>
          </a:bodyPr>
          <a:lstStyle/>
          <a:p>
            <a:pPr marL="591312" indent="-591312" defTabSz="2365187">
              <a:lnSpc>
                <a:spcPct val="120000"/>
              </a:lnSpc>
              <a:spcBef>
                <a:spcPts val="4300"/>
              </a:spcBef>
              <a:defRPr sz="4268"/>
            </a:pPr>
            <a:r>
              <a:rPr sz="3200" dirty="0" err="1"/>
              <a:t>pozn</a:t>
            </a:r>
            <a:r>
              <a:rPr sz="3200" dirty="0"/>
              <a:t>. !!! </a:t>
            </a:r>
            <a:r>
              <a:rPr sz="3200" dirty="0" err="1"/>
              <a:t>nedonošené</a:t>
            </a:r>
            <a:r>
              <a:rPr sz="3200" dirty="0"/>
              <a:t> </a:t>
            </a:r>
            <a:r>
              <a:rPr sz="3200" dirty="0" err="1"/>
              <a:t>děti</a:t>
            </a:r>
            <a:r>
              <a:rPr sz="3200" dirty="0"/>
              <a:t> </a:t>
            </a:r>
            <a:r>
              <a:rPr sz="3200" dirty="0" err="1"/>
              <a:t>nejsou</a:t>
            </a:r>
            <a:r>
              <a:rPr sz="3200" dirty="0"/>
              <a:t> </a:t>
            </a:r>
            <a:r>
              <a:rPr sz="3200" dirty="0" err="1"/>
              <a:t>biologicky</a:t>
            </a:r>
            <a:r>
              <a:rPr sz="3200" dirty="0"/>
              <a:t> </a:t>
            </a:r>
            <a:r>
              <a:rPr sz="3200" dirty="0" err="1"/>
              <a:t>odpovídající</a:t>
            </a:r>
            <a:r>
              <a:rPr sz="3200" dirty="0"/>
              <a:t> </a:t>
            </a:r>
            <a:r>
              <a:rPr sz="3200" dirty="0" err="1"/>
              <a:t>věku</a:t>
            </a:r>
            <a:endParaRPr sz="3200" dirty="0"/>
          </a:p>
          <a:p>
            <a:pPr marL="591312" indent="-591312" defTabSz="2365187">
              <a:lnSpc>
                <a:spcPct val="120000"/>
              </a:lnSpc>
              <a:spcBef>
                <a:spcPts val="4300"/>
              </a:spcBef>
              <a:defRPr sz="4268"/>
            </a:pPr>
            <a:r>
              <a:rPr sz="3200" dirty="0" err="1"/>
              <a:t>vysoký</a:t>
            </a:r>
            <a:r>
              <a:rPr sz="3200" dirty="0"/>
              <a:t> </a:t>
            </a:r>
            <a:r>
              <a:rPr sz="3200" dirty="0" err="1"/>
              <a:t>hematokrit</a:t>
            </a:r>
            <a:r>
              <a:rPr sz="3200" dirty="0"/>
              <a:t>,</a:t>
            </a:r>
            <a:r>
              <a:rPr lang="cs-CZ" sz="3200" dirty="0"/>
              <a:t> </a:t>
            </a:r>
            <a:r>
              <a:rPr sz="3200" dirty="0" err="1"/>
              <a:t>tendence</a:t>
            </a:r>
            <a:r>
              <a:rPr sz="3200" dirty="0"/>
              <a:t> k </a:t>
            </a:r>
            <a:r>
              <a:rPr sz="3200" dirty="0" err="1"/>
              <a:t>hemolýze</a:t>
            </a:r>
            <a:r>
              <a:rPr sz="3200" dirty="0"/>
              <a:t>, </a:t>
            </a:r>
            <a:r>
              <a:rPr sz="3200" dirty="0" err="1"/>
              <a:t>možnost</a:t>
            </a:r>
            <a:r>
              <a:rPr sz="3200" dirty="0"/>
              <a:t> </a:t>
            </a:r>
            <a:r>
              <a:rPr sz="3200" dirty="0" err="1"/>
              <a:t>odebrat</a:t>
            </a:r>
            <a:r>
              <a:rPr sz="3200" dirty="0"/>
              <a:t> </a:t>
            </a:r>
            <a:r>
              <a:rPr sz="3200" dirty="0" err="1"/>
              <a:t>jen</a:t>
            </a:r>
            <a:r>
              <a:rPr sz="3200" dirty="0"/>
              <a:t> </a:t>
            </a:r>
            <a:r>
              <a:rPr sz="3200" dirty="0" err="1"/>
              <a:t>velmi</a:t>
            </a:r>
            <a:r>
              <a:rPr sz="3200" dirty="0"/>
              <a:t> </a:t>
            </a:r>
            <a:r>
              <a:rPr sz="3200" dirty="0" err="1"/>
              <a:t>malé</a:t>
            </a:r>
            <a:r>
              <a:rPr sz="3200" dirty="0"/>
              <a:t> </a:t>
            </a:r>
            <a:r>
              <a:rPr sz="3200" dirty="0" err="1"/>
              <a:t>množství</a:t>
            </a:r>
            <a:r>
              <a:rPr sz="3200" dirty="0"/>
              <a:t> </a:t>
            </a:r>
            <a:r>
              <a:rPr sz="3200" dirty="0" err="1"/>
              <a:t>krve</a:t>
            </a:r>
            <a:r>
              <a:rPr sz="3200" dirty="0"/>
              <a:t>,</a:t>
            </a:r>
            <a:r>
              <a:rPr lang="cs-CZ" sz="3200" dirty="0"/>
              <a:t> </a:t>
            </a:r>
          </a:p>
          <a:p>
            <a:pPr marL="591312" indent="-591312" defTabSz="2365187">
              <a:lnSpc>
                <a:spcPct val="120000"/>
              </a:lnSpc>
              <a:spcBef>
                <a:spcPts val="4300"/>
              </a:spcBef>
              <a:defRPr sz="4268"/>
            </a:pPr>
            <a:r>
              <a:rPr lang="cs-CZ" sz="3200" dirty="0">
                <a:solidFill>
                  <a:srgbClr val="FF0000"/>
                </a:solidFill>
              </a:rPr>
              <a:t>(v krvi přítomny normoblasty, </a:t>
            </a:r>
            <a:r>
              <a:rPr lang="cs-CZ" sz="3200" dirty="0" err="1">
                <a:solidFill>
                  <a:srgbClr val="FF0000"/>
                </a:solidFill>
              </a:rPr>
              <a:t>retikulocytóza</a:t>
            </a:r>
            <a:r>
              <a:rPr lang="cs-CZ" sz="3200" dirty="0">
                <a:solidFill>
                  <a:srgbClr val="FF0000"/>
                </a:solidFill>
              </a:rPr>
              <a:t>, výrazný posun doleva až po stádia </a:t>
            </a:r>
            <a:r>
              <a:rPr lang="cs-CZ" sz="3200" dirty="0" err="1">
                <a:solidFill>
                  <a:srgbClr val="FF0000"/>
                </a:solidFill>
              </a:rPr>
              <a:t>blastů</a:t>
            </a:r>
            <a:r>
              <a:rPr lang="cs-CZ" sz="3200" dirty="0">
                <a:solidFill>
                  <a:srgbClr val="FF0000"/>
                </a:solidFill>
              </a:rPr>
              <a:t>), což souvisí s přesunem fetální krvetvorby (játra a slezina) do kostní dřeně</a:t>
            </a:r>
            <a:r>
              <a:rPr lang="cs-CZ" sz="3200" dirty="0"/>
              <a:t> </a:t>
            </a:r>
            <a:r>
              <a:rPr lang="cs-CZ" sz="3200" dirty="0">
                <a:solidFill>
                  <a:srgbClr val="FF0000"/>
                </a:solidFill>
              </a:rPr>
              <a:t>+ nízký celkový objem krve, většinou pupečníková</a:t>
            </a:r>
            <a:r>
              <a:rPr lang="cs-CZ" sz="3200" dirty="0"/>
              <a:t> </a:t>
            </a:r>
            <a:r>
              <a:rPr lang="cs-CZ" sz="3200" dirty="0">
                <a:solidFill>
                  <a:srgbClr val="FF0000"/>
                </a:solidFill>
              </a:rPr>
              <a:t>(více odběrů = </a:t>
            </a:r>
            <a:r>
              <a:rPr lang="cs-CZ" sz="3200" dirty="0" err="1">
                <a:solidFill>
                  <a:srgbClr val="FF0000"/>
                </a:solidFill>
              </a:rPr>
              <a:t>anemizace</a:t>
            </a:r>
            <a:r>
              <a:rPr lang="cs-CZ" sz="3200" dirty="0">
                <a:solidFill>
                  <a:srgbClr val="FF0000"/>
                </a:solidFill>
              </a:rPr>
              <a:t>!),</a:t>
            </a:r>
          </a:p>
          <a:p>
            <a:pPr marL="591312" indent="-591312" defTabSz="2365187">
              <a:lnSpc>
                <a:spcPct val="120000"/>
              </a:lnSpc>
              <a:spcBef>
                <a:spcPts val="4300"/>
              </a:spcBef>
              <a:defRPr sz="4268"/>
            </a:pPr>
            <a:r>
              <a:rPr sz="3200" dirty="0" err="1"/>
              <a:t>analyticky</a:t>
            </a:r>
            <a:r>
              <a:rPr sz="3200" dirty="0"/>
              <a:t>: </a:t>
            </a:r>
          </a:p>
          <a:p>
            <a:pPr marL="1182624" lvl="1" indent="-591312" defTabSz="2365187">
              <a:lnSpc>
                <a:spcPct val="120000"/>
              </a:lnSpc>
              <a:spcBef>
                <a:spcPts val="4300"/>
              </a:spcBef>
              <a:defRPr sz="4268"/>
            </a:pPr>
            <a:r>
              <a:rPr sz="3200" dirty="0" err="1"/>
              <a:t>vysoký</a:t>
            </a:r>
            <a:r>
              <a:rPr sz="3200" dirty="0"/>
              <a:t> bilirubin </a:t>
            </a:r>
            <a:r>
              <a:rPr sz="3200" dirty="0" err="1"/>
              <a:t>zejména</a:t>
            </a:r>
            <a:r>
              <a:rPr sz="3200" dirty="0"/>
              <a:t>, </a:t>
            </a:r>
            <a:endParaRPr lang="cs-CZ" sz="3200" dirty="0"/>
          </a:p>
          <a:p>
            <a:pPr marL="1182624" lvl="1" indent="-591312" defTabSz="2365187">
              <a:lnSpc>
                <a:spcPct val="120000"/>
              </a:lnSpc>
              <a:spcBef>
                <a:spcPts val="4300"/>
              </a:spcBef>
              <a:defRPr sz="4268"/>
            </a:pPr>
            <a:r>
              <a:rPr sz="3200" dirty="0" err="1"/>
              <a:t>nejasně</a:t>
            </a:r>
            <a:r>
              <a:rPr sz="3200" dirty="0"/>
              <a:t> </a:t>
            </a:r>
            <a:r>
              <a:rPr sz="3200" dirty="0" err="1"/>
              <a:t>vyjádřené</a:t>
            </a:r>
            <a:r>
              <a:rPr sz="3200" dirty="0"/>
              <a:t> </a:t>
            </a:r>
            <a:r>
              <a:rPr sz="3200" dirty="0" err="1"/>
              <a:t>krevní</a:t>
            </a:r>
            <a:r>
              <a:rPr sz="3200" dirty="0"/>
              <a:t> </a:t>
            </a:r>
            <a:r>
              <a:rPr sz="3200" dirty="0" err="1"/>
              <a:t>skupiny</a:t>
            </a:r>
            <a:r>
              <a:rPr sz="3200" dirty="0"/>
              <a:t> (ty se </a:t>
            </a:r>
            <a:r>
              <a:rPr sz="3200" dirty="0" err="1"/>
              <a:t>tvoří</a:t>
            </a:r>
            <a:r>
              <a:rPr sz="3200" dirty="0"/>
              <a:t> pod </a:t>
            </a:r>
            <a:r>
              <a:rPr sz="3200" dirty="0" err="1"/>
              <a:t>antigenním</a:t>
            </a:r>
            <a:r>
              <a:rPr sz="3200" dirty="0"/>
              <a:t> </a:t>
            </a:r>
            <a:r>
              <a:rPr sz="3200" dirty="0" err="1"/>
              <a:t>tlakem</a:t>
            </a:r>
            <a:r>
              <a:rPr sz="3200" dirty="0"/>
              <a:t> </a:t>
            </a:r>
            <a:r>
              <a:rPr sz="3200" dirty="0" err="1"/>
              <a:t>střevní</a:t>
            </a:r>
            <a:r>
              <a:rPr sz="3200" dirty="0"/>
              <a:t> </a:t>
            </a:r>
            <a:r>
              <a:rPr sz="3200" dirty="0" err="1"/>
              <a:t>mikroflóry</a:t>
            </a:r>
            <a:r>
              <a:rPr sz="3200" dirty="0"/>
              <a:t> </a:t>
            </a:r>
            <a:r>
              <a:rPr sz="3200" dirty="0" err="1"/>
              <a:t>mající</a:t>
            </a:r>
            <a:r>
              <a:rPr sz="3200" dirty="0"/>
              <a:t> </a:t>
            </a:r>
            <a:r>
              <a:rPr sz="3200" dirty="0" err="1"/>
              <a:t>podobné</a:t>
            </a:r>
            <a:r>
              <a:rPr sz="3200" dirty="0"/>
              <a:t> </a:t>
            </a:r>
            <a:r>
              <a:rPr sz="3200" dirty="0" err="1"/>
              <a:t>kvaziskupinové</a:t>
            </a:r>
            <a:r>
              <a:rPr sz="3200" dirty="0"/>
              <a:t> </a:t>
            </a:r>
            <a:r>
              <a:rPr sz="3200" dirty="0" err="1"/>
              <a:t>antigeny</a:t>
            </a:r>
            <a:r>
              <a:rPr sz="3200" dirty="0"/>
              <a:t>, a </a:t>
            </a:r>
            <a:r>
              <a:rPr sz="3200" dirty="0" err="1"/>
              <a:t>následnou</a:t>
            </a:r>
            <a:r>
              <a:rPr sz="3200" dirty="0"/>
              <a:t> </a:t>
            </a:r>
            <a:r>
              <a:rPr sz="3200" dirty="0" err="1"/>
              <a:t>eliminací</a:t>
            </a:r>
            <a:r>
              <a:rPr sz="3200" dirty="0"/>
              <a:t> </a:t>
            </a:r>
            <a:r>
              <a:rPr sz="3200" dirty="0" err="1"/>
              <a:t>autoreaktivních</a:t>
            </a:r>
            <a:r>
              <a:rPr sz="3200" dirty="0"/>
              <a:t> </a:t>
            </a:r>
            <a:r>
              <a:rPr sz="3200" dirty="0" err="1"/>
              <a:t>klonů</a:t>
            </a:r>
            <a:endParaRPr sz="3200" dirty="0"/>
          </a:p>
          <a:p>
            <a:pPr marL="591312" indent="-591312" defTabSz="2365187">
              <a:lnSpc>
                <a:spcPct val="120000"/>
              </a:lnSpc>
              <a:spcBef>
                <a:spcPts val="4300"/>
              </a:spcBef>
              <a:defRPr sz="4268"/>
            </a:pPr>
            <a:r>
              <a:rPr sz="3200" dirty="0"/>
              <a:t>…</a:t>
            </a:r>
            <a:r>
              <a:rPr sz="3200" dirty="0" err="1"/>
              <a:t>i</a:t>
            </a:r>
            <a:r>
              <a:rPr sz="3200" dirty="0"/>
              <a:t> </a:t>
            </a:r>
            <a:r>
              <a:rPr sz="3200" dirty="0" err="1"/>
              <a:t>když</a:t>
            </a:r>
            <a:r>
              <a:rPr sz="3200" dirty="0"/>
              <a:t> </a:t>
            </a:r>
            <a:r>
              <a:rPr sz="3200" dirty="0" err="1"/>
              <a:t>nejde</a:t>
            </a:r>
            <a:r>
              <a:rPr sz="3200" dirty="0"/>
              <a:t> o </a:t>
            </a:r>
            <a:r>
              <a:rPr sz="3200" dirty="0" err="1"/>
              <a:t>laboratorní</a:t>
            </a:r>
            <a:r>
              <a:rPr sz="3200" dirty="0"/>
              <a:t> test, </a:t>
            </a:r>
            <a:r>
              <a:rPr sz="3200" dirty="0" err="1"/>
              <a:t>nýbrž</a:t>
            </a:r>
            <a:r>
              <a:rPr sz="3200" dirty="0"/>
              <a:t> “</a:t>
            </a:r>
            <a:r>
              <a:rPr sz="3200" dirty="0" err="1"/>
              <a:t>telemetrické</a:t>
            </a:r>
            <a:r>
              <a:rPr sz="3200" dirty="0"/>
              <a:t>” </a:t>
            </a:r>
            <a:r>
              <a:rPr sz="3200" dirty="0" err="1"/>
              <a:t>klinické</a:t>
            </a:r>
            <a:r>
              <a:rPr sz="3200" dirty="0"/>
              <a:t> </a:t>
            </a:r>
            <a:r>
              <a:rPr sz="3200" dirty="0" err="1"/>
              <a:t>zhodnocení</a:t>
            </a:r>
            <a:r>
              <a:rPr sz="3200" dirty="0"/>
              <a:t>, </a:t>
            </a:r>
            <a:r>
              <a:rPr sz="3200" dirty="0" err="1"/>
              <a:t>jmenujme</a:t>
            </a:r>
            <a:r>
              <a:rPr sz="3200" dirty="0"/>
              <a:t> ZÁPACH (</a:t>
            </a:r>
            <a:r>
              <a:rPr sz="3200" dirty="0" err="1"/>
              <a:t>většinou</a:t>
            </a:r>
            <a:r>
              <a:rPr sz="3200" dirty="0"/>
              <a:t> v </a:t>
            </a:r>
            <a:r>
              <a:rPr sz="3200" dirty="0" err="1"/>
              <a:t>kontextu</a:t>
            </a:r>
            <a:r>
              <a:rPr sz="3200" dirty="0"/>
              <a:t> </a:t>
            </a:r>
            <a:r>
              <a:rPr sz="3200" dirty="0" err="1"/>
              <a:t>metabolické</a:t>
            </a:r>
            <a:r>
              <a:rPr sz="3200" dirty="0"/>
              <a:t> </a:t>
            </a:r>
            <a:r>
              <a:rPr sz="3200" dirty="0" err="1"/>
              <a:t>poruchy</a:t>
            </a:r>
            <a:r>
              <a:rPr sz="3200" dirty="0"/>
              <a:t>, </a:t>
            </a:r>
            <a:r>
              <a:rPr sz="3200" dirty="0" err="1"/>
              <a:t>dřívě</a:t>
            </a:r>
            <a:r>
              <a:rPr sz="3200" dirty="0"/>
              <a:t> </a:t>
            </a:r>
            <a:r>
              <a:rPr sz="3200" dirty="0" err="1"/>
              <a:t>častější</a:t>
            </a:r>
            <a:r>
              <a:rPr sz="3200" dirty="0"/>
              <a:t>, </a:t>
            </a:r>
            <a:r>
              <a:rPr sz="3200" dirty="0" err="1"/>
              <a:t>dnes</a:t>
            </a:r>
            <a:r>
              <a:rPr sz="3200" dirty="0"/>
              <a:t> se </a:t>
            </a:r>
            <a:r>
              <a:rPr sz="3200" dirty="0" err="1"/>
              <a:t>screeningem</a:t>
            </a:r>
            <a:r>
              <a:rPr sz="3200" dirty="0"/>
              <a:t> </a:t>
            </a:r>
            <a:r>
              <a:rPr sz="3200" dirty="0" err="1"/>
              <a:t>spíše</a:t>
            </a:r>
            <a:r>
              <a:rPr sz="3200" dirty="0"/>
              <a:t> </a:t>
            </a:r>
            <a:r>
              <a:rPr sz="3200" dirty="0" err="1"/>
              <a:t>ojedinělé</a:t>
            </a:r>
            <a:r>
              <a:rPr sz="3200" dirty="0"/>
              <a:t> </a:t>
            </a:r>
            <a:r>
              <a:rPr sz="3200" dirty="0" err="1"/>
              <a:t>nálezy</a:t>
            </a:r>
            <a:r>
              <a:rPr sz="3200" dirty="0"/>
              <a:t>), </a:t>
            </a:r>
            <a:r>
              <a:rPr sz="3200" dirty="0" err="1"/>
              <a:t>zápach</a:t>
            </a:r>
            <a:r>
              <a:rPr sz="3200" dirty="0"/>
              <a:t> je </a:t>
            </a:r>
            <a:r>
              <a:rPr sz="3200" dirty="0" err="1"/>
              <a:t>informativní</a:t>
            </a:r>
            <a:r>
              <a:rPr sz="3200" dirty="0"/>
              <a:t> </a:t>
            </a:r>
            <a:r>
              <a:rPr sz="3200" dirty="0" err="1"/>
              <a:t>pokud</a:t>
            </a:r>
            <a:r>
              <a:rPr sz="3200" dirty="0"/>
              <a:t> </a:t>
            </a:r>
            <a:r>
              <a:rPr sz="3200" dirty="0" err="1"/>
              <a:t>jde</a:t>
            </a:r>
            <a:r>
              <a:rPr sz="3200" dirty="0"/>
              <a:t> o </a:t>
            </a:r>
            <a:r>
              <a:rPr sz="3200" dirty="0" err="1"/>
              <a:t>materiál</a:t>
            </a:r>
            <a:r>
              <a:rPr sz="3200" dirty="0"/>
              <a:t>, </a:t>
            </a:r>
            <a:r>
              <a:rPr sz="3200" dirty="0" err="1"/>
              <a:t>stolice</a:t>
            </a:r>
            <a:r>
              <a:rPr sz="3200" dirty="0"/>
              <a:t>, </a:t>
            </a:r>
            <a:r>
              <a:rPr sz="3200" dirty="0" err="1"/>
              <a:t>moč</a:t>
            </a:r>
            <a:r>
              <a:rPr sz="3200" dirty="0"/>
              <a:t>,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kojenci…tj. do jednoho roku věku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kojenci…tj. do jednoho roku věku</a:t>
            </a:r>
          </a:p>
        </p:txBody>
      </p:sp>
      <p:sp>
        <p:nvSpPr>
          <p:cNvPr id="203" name="krevní obraz: nižší hemoglobin, zejména kojené děti mají často hypochromní anemii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dirty="0" err="1"/>
              <a:t>krevní</a:t>
            </a:r>
            <a:r>
              <a:rPr dirty="0"/>
              <a:t> </a:t>
            </a:r>
            <a:r>
              <a:rPr dirty="0" err="1"/>
              <a:t>obraz</a:t>
            </a:r>
            <a:r>
              <a:rPr dirty="0"/>
              <a:t>: </a:t>
            </a:r>
            <a:r>
              <a:rPr dirty="0" err="1"/>
              <a:t>nižší</a:t>
            </a:r>
            <a:r>
              <a:rPr dirty="0"/>
              <a:t> hemoglobin, 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/>
              <a:t>kojené</a:t>
            </a:r>
            <a:r>
              <a:rPr dirty="0"/>
              <a:t> </a:t>
            </a:r>
            <a:r>
              <a:rPr dirty="0" err="1"/>
              <a:t>děti</a:t>
            </a:r>
            <a:r>
              <a:rPr dirty="0"/>
              <a:t> </a:t>
            </a:r>
            <a:r>
              <a:rPr dirty="0" err="1"/>
              <a:t>mají</a:t>
            </a:r>
            <a:r>
              <a:rPr dirty="0"/>
              <a:t> </a:t>
            </a:r>
            <a:r>
              <a:rPr dirty="0" err="1"/>
              <a:t>často</a:t>
            </a:r>
            <a:r>
              <a:rPr dirty="0"/>
              <a:t> </a:t>
            </a:r>
            <a:r>
              <a:rPr dirty="0" err="1"/>
              <a:t>sklon</a:t>
            </a:r>
            <a:r>
              <a:rPr dirty="0"/>
              <a:t> k </a:t>
            </a:r>
            <a:r>
              <a:rPr dirty="0" err="1"/>
              <a:t>hypochromní</a:t>
            </a:r>
            <a:r>
              <a:rPr dirty="0"/>
              <a:t> </a:t>
            </a:r>
            <a:r>
              <a:rPr dirty="0" err="1"/>
              <a:t>anemii</a:t>
            </a:r>
            <a:endParaRPr dirty="0"/>
          </a:p>
          <a:p>
            <a:r>
              <a:rPr dirty="0" err="1"/>
              <a:t>diferenciál</a:t>
            </a:r>
            <a:r>
              <a:rPr dirty="0"/>
              <a:t>: </a:t>
            </a:r>
            <a:r>
              <a:rPr lang="cs-CZ" dirty="0"/>
              <a:t>normalizace </a:t>
            </a:r>
            <a:r>
              <a:rPr lang="cs-CZ" dirty="0" err="1"/>
              <a:t>myelopoézy</a:t>
            </a:r>
            <a:r>
              <a:rPr lang="cs-CZ" dirty="0"/>
              <a:t> v kostní dřeni (z periferní krve mizí postupně nezralé granulocyty a normoblasty) </a:t>
            </a:r>
            <a:r>
              <a:rPr dirty="0" err="1"/>
              <a:t>hodnoty</a:t>
            </a:r>
            <a:r>
              <a:rPr dirty="0"/>
              <a:t> </a:t>
            </a:r>
            <a:r>
              <a:rPr dirty="0" err="1"/>
              <a:t>lymfocytů</a:t>
            </a:r>
            <a:r>
              <a:rPr dirty="0"/>
              <a:t> a </a:t>
            </a:r>
            <a:r>
              <a:rPr dirty="0" err="1"/>
              <a:t>neutrofilů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opačně</a:t>
            </a:r>
            <a:r>
              <a:rPr dirty="0"/>
              <a:t> (…</a:t>
            </a:r>
            <a:r>
              <a:rPr dirty="0" err="1"/>
              <a:t>zmate</a:t>
            </a:r>
            <a:r>
              <a:rPr dirty="0"/>
              <a:t> to </a:t>
            </a:r>
            <a:r>
              <a:rPr dirty="0" err="1"/>
              <a:t>dospělého</a:t>
            </a:r>
            <a:r>
              <a:rPr dirty="0"/>
              <a:t> </a:t>
            </a:r>
            <a:r>
              <a:rPr dirty="0" err="1"/>
              <a:t>internistu</a:t>
            </a:r>
            <a:r>
              <a:rPr dirty="0"/>
              <a:t>)</a:t>
            </a:r>
          </a:p>
          <a:p>
            <a:r>
              <a:rPr dirty="0" err="1"/>
              <a:t>vysoké</a:t>
            </a:r>
            <a:r>
              <a:rPr dirty="0"/>
              <a:t> </a:t>
            </a:r>
            <a:r>
              <a:rPr dirty="0" err="1"/>
              <a:t>katalytické</a:t>
            </a:r>
            <a:r>
              <a:rPr dirty="0"/>
              <a:t> </a:t>
            </a:r>
            <a:r>
              <a:rPr dirty="0" err="1"/>
              <a:t>koncentrace</a:t>
            </a:r>
            <a:r>
              <a:rPr dirty="0"/>
              <a:t> ALP, LDH, </a:t>
            </a:r>
            <a:r>
              <a:rPr dirty="0" err="1"/>
              <a:t>často</a:t>
            </a:r>
            <a:r>
              <a:rPr dirty="0"/>
              <a:t> </a:t>
            </a:r>
            <a:r>
              <a:rPr dirty="0" err="1"/>
              <a:t>vyšší</a:t>
            </a:r>
            <a:r>
              <a:rPr dirty="0"/>
              <a:t> </a:t>
            </a:r>
            <a:r>
              <a:rPr dirty="0" err="1"/>
              <a:t>kalium</a:t>
            </a:r>
            <a:r>
              <a:rPr dirty="0"/>
              <a:t> a </a:t>
            </a:r>
            <a:r>
              <a:rPr dirty="0" err="1"/>
              <a:t>fosfor</a:t>
            </a:r>
            <a:endParaRPr dirty="0"/>
          </a:p>
          <a:p>
            <a:r>
              <a:rPr dirty="0" err="1"/>
              <a:t>opět</a:t>
            </a:r>
            <a:r>
              <a:rPr dirty="0"/>
              <a:t> </a:t>
            </a:r>
            <a:r>
              <a:rPr dirty="0" err="1"/>
              <a:t>zápach</a:t>
            </a:r>
            <a:r>
              <a:rPr dirty="0"/>
              <a:t>, (!) </a:t>
            </a:r>
            <a:r>
              <a:rPr dirty="0" err="1"/>
              <a:t>pozor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diabetickou</a:t>
            </a:r>
            <a:r>
              <a:rPr dirty="0"/>
              <a:t> </a:t>
            </a:r>
            <a:r>
              <a:rPr dirty="0" err="1"/>
              <a:t>ketoacidózu</a:t>
            </a:r>
            <a:r>
              <a:rPr dirty="0"/>
              <a:t>, </a:t>
            </a:r>
            <a:r>
              <a:rPr dirty="0" err="1"/>
              <a:t>zápach</a:t>
            </a:r>
            <a:r>
              <a:rPr dirty="0"/>
              <a:t> z </a:t>
            </a:r>
            <a:r>
              <a:rPr dirty="0" err="1"/>
              <a:t>úst</a:t>
            </a:r>
            <a:r>
              <a:rPr dirty="0"/>
              <a:t> (</a:t>
            </a:r>
            <a:r>
              <a:rPr dirty="0" err="1"/>
              <a:t>dysmikrobie</a:t>
            </a:r>
            <a:r>
              <a:rPr dirty="0"/>
              <a:t>), </a:t>
            </a:r>
            <a:r>
              <a:rPr dirty="0" err="1"/>
              <a:t>páchnoucí</a:t>
            </a:r>
            <a:r>
              <a:rPr dirty="0"/>
              <a:t> </a:t>
            </a:r>
            <a:r>
              <a:rPr dirty="0" err="1"/>
              <a:t>stolice</a:t>
            </a:r>
            <a:r>
              <a:rPr dirty="0"/>
              <a:t>, </a:t>
            </a:r>
            <a:r>
              <a:rPr dirty="0" err="1"/>
              <a:t>moč</a:t>
            </a:r>
            <a:r>
              <a:rPr dirty="0"/>
              <a:t> …toto se v </a:t>
            </a:r>
            <a:r>
              <a:rPr dirty="0" err="1"/>
              <a:t>laboratoři</a:t>
            </a:r>
            <a:r>
              <a:rPr dirty="0"/>
              <a:t> </a:t>
            </a:r>
            <a:r>
              <a:rPr dirty="0" err="1"/>
              <a:t>nemusím</a:t>
            </a:r>
            <a:r>
              <a:rPr dirty="0"/>
              <a:t> </a:t>
            </a:r>
            <a:r>
              <a:rPr dirty="0" err="1"/>
              <a:t>dozvědět</a:t>
            </a:r>
            <a:endParaRPr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oxikologie v pediatrii - zákla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Toxikologie v pediatrii - základy</a:t>
            </a:r>
          </a:p>
        </p:txBody>
      </p:sp>
      <p:sp>
        <p:nvSpPr>
          <p:cNvPr id="206" name="Slide Subtitle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cs-CZ" dirty="0"/>
              <a:t>specifické </a:t>
            </a:r>
            <a:r>
              <a:rPr lang="cs-CZ" dirty="0" err="1"/>
              <a:t>toxidromy</a:t>
            </a:r>
            <a:r>
              <a:rPr lang="cs-CZ" dirty="0"/>
              <a:t>: publikace M. Doleček, KARIM FN Brno a LF MU, </a:t>
            </a:r>
            <a:r>
              <a:rPr lang="cs-CZ" sz="6000" dirty="0">
                <a:hlinkClick r:id="rId2"/>
              </a:rPr>
              <a:t>www.akutne.cz/res/publikace/intoxikace-m-dolecek.pdf</a:t>
            </a:r>
            <a:r>
              <a:rPr lang="cs-CZ" sz="6000" dirty="0"/>
              <a:t>. </a:t>
            </a:r>
          </a:p>
          <a:p>
            <a:endParaRPr dirty="0"/>
          </a:p>
        </p:txBody>
      </p:sp>
      <p:sp>
        <p:nvSpPr>
          <p:cNvPr id="207" name="Body Level One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/>
          </a:bodyPr>
          <a:lstStyle/>
          <a:p>
            <a:pPr marL="560831" indent="-560831" defTabSz="2243271">
              <a:spcBef>
                <a:spcPts val="4100"/>
              </a:spcBef>
              <a:defRPr sz="4416"/>
            </a:pPr>
            <a:r>
              <a:rPr dirty="0" err="1"/>
              <a:t>Incidentální</a:t>
            </a:r>
            <a:r>
              <a:rPr dirty="0"/>
              <a:t> </a:t>
            </a:r>
            <a:r>
              <a:rPr dirty="0" err="1"/>
              <a:t>otravy</a:t>
            </a:r>
            <a:r>
              <a:rPr dirty="0"/>
              <a:t> 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/>
              <a:t>batolat</a:t>
            </a:r>
            <a:r>
              <a:rPr dirty="0"/>
              <a:t> </a:t>
            </a:r>
            <a:r>
              <a:rPr dirty="0" err="1"/>
              <a:t>doma</a:t>
            </a:r>
            <a:r>
              <a:rPr dirty="0"/>
              <a:t> </a:t>
            </a:r>
            <a:r>
              <a:rPr dirty="0" err="1"/>
              <a:t>dostupnými</a:t>
            </a:r>
            <a:r>
              <a:rPr dirty="0"/>
              <a:t> </a:t>
            </a:r>
            <a:r>
              <a:rPr dirty="0" err="1"/>
              <a:t>léky</a:t>
            </a:r>
            <a:r>
              <a:rPr dirty="0"/>
              <a:t> (</a:t>
            </a:r>
            <a:r>
              <a:rPr dirty="0" err="1"/>
              <a:t>rodičů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prarodičů</a:t>
            </a:r>
            <a:r>
              <a:rPr dirty="0"/>
              <a:t>)</a:t>
            </a:r>
          </a:p>
          <a:p>
            <a:pPr marL="560831" indent="-560831" defTabSz="2243271">
              <a:spcBef>
                <a:spcPts val="4100"/>
              </a:spcBef>
              <a:defRPr sz="4416"/>
            </a:pPr>
            <a:r>
              <a:rPr dirty="0"/>
              <a:t>Je </a:t>
            </a:r>
            <a:r>
              <a:rPr dirty="0" err="1"/>
              <a:t>dobré</a:t>
            </a:r>
            <a:r>
              <a:rPr dirty="0"/>
              <a:t> </a:t>
            </a:r>
            <a:r>
              <a:rPr dirty="0" err="1"/>
              <a:t>vědět</a:t>
            </a:r>
            <a:r>
              <a:rPr dirty="0"/>
              <a:t> o </a:t>
            </a:r>
            <a:r>
              <a:rPr dirty="0" err="1"/>
              <a:t>existenci</a:t>
            </a:r>
            <a:r>
              <a:rPr dirty="0"/>
              <a:t> </a:t>
            </a:r>
            <a:r>
              <a:rPr dirty="0" err="1"/>
              <a:t>Toxikologického</a:t>
            </a:r>
            <a:r>
              <a:rPr dirty="0"/>
              <a:t> </a:t>
            </a:r>
            <a:r>
              <a:rPr dirty="0" err="1"/>
              <a:t>informačního</a:t>
            </a:r>
            <a:r>
              <a:rPr dirty="0"/>
              <a:t> </a:t>
            </a:r>
            <a:r>
              <a:rPr dirty="0" err="1"/>
              <a:t>střediska</a:t>
            </a:r>
            <a:r>
              <a:rPr dirty="0"/>
              <a:t> VFN a LF1 Praha (</a:t>
            </a:r>
            <a:r>
              <a:rPr dirty="0">
                <a:hlinkClick r:id="rId3"/>
              </a:rPr>
              <a:t>https://www.tis-cz.cz</a:t>
            </a:r>
            <a:r>
              <a:rPr dirty="0"/>
              <a:t>)</a:t>
            </a:r>
          </a:p>
          <a:p>
            <a:pPr marL="560831" indent="-560831" defTabSz="2243271">
              <a:spcBef>
                <a:spcPts val="4100"/>
              </a:spcBef>
              <a:defRPr sz="4416"/>
            </a:pPr>
            <a:r>
              <a:rPr dirty="0" err="1"/>
              <a:t>Otravy</a:t>
            </a:r>
            <a:r>
              <a:rPr dirty="0"/>
              <a:t> </a:t>
            </a:r>
            <a:r>
              <a:rPr dirty="0" err="1"/>
              <a:t>částmi</a:t>
            </a:r>
            <a:r>
              <a:rPr dirty="0"/>
              <a:t> </a:t>
            </a:r>
            <a:r>
              <a:rPr dirty="0" err="1"/>
              <a:t>rostlin</a:t>
            </a:r>
            <a:endParaRPr dirty="0"/>
          </a:p>
          <a:p>
            <a:pPr marL="560831" indent="-560831" defTabSz="2243271">
              <a:spcBef>
                <a:spcPts val="4100"/>
              </a:spcBef>
              <a:defRPr sz="4416"/>
            </a:pPr>
            <a:r>
              <a:rPr dirty="0" err="1"/>
              <a:t>Otravy</a:t>
            </a:r>
            <a:r>
              <a:rPr dirty="0"/>
              <a:t> </a:t>
            </a:r>
            <a:r>
              <a:rPr dirty="0" err="1"/>
              <a:t>houbami</a:t>
            </a:r>
            <a:r>
              <a:rPr dirty="0"/>
              <a:t> (</a:t>
            </a:r>
            <a:r>
              <a:rPr dirty="0" err="1"/>
              <a:t>zde</a:t>
            </a:r>
            <a:r>
              <a:rPr dirty="0"/>
              <a:t> je k </a:t>
            </a:r>
            <a:r>
              <a:rPr dirty="0" err="1"/>
              <a:t>dispozici</a:t>
            </a:r>
            <a:r>
              <a:rPr dirty="0"/>
              <a:t> </a:t>
            </a:r>
            <a:r>
              <a:rPr dirty="0" err="1"/>
              <a:t>poradenská</a:t>
            </a:r>
            <a:r>
              <a:rPr dirty="0"/>
              <a:t> </a:t>
            </a:r>
            <a:r>
              <a:rPr dirty="0" err="1"/>
              <a:t>služba</a:t>
            </a:r>
            <a:r>
              <a:rPr dirty="0"/>
              <a:t>, </a:t>
            </a:r>
            <a:r>
              <a:rPr dirty="0" err="1"/>
              <a:t>mykolog</a:t>
            </a:r>
            <a:r>
              <a:rPr dirty="0"/>
              <a:t> je </a:t>
            </a:r>
            <a:r>
              <a:rPr dirty="0" err="1"/>
              <a:t>schopen</a:t>
            </a:r>
            <a:r>
              <a:rPr dirty="0"/>
              <a:t> </a:t>
            </a:r>
            <a:r>
              <a:rPr dirty="0" err="1"/>
              <a:t>určit</a:t>
            </a:r>
            <a:r>
              <a:rPr dirty="0"/>
              <a:t> z </a:t>
            </a:r>
            <a:r>
              <a:rPr dirty="0" err="1"/>
              <a:t>biologického</a:t>
            </a:r>
            <a:r>
              <a:rPr dirty="0"/>
              <a:t> </a:t>
            </a:r>
            <a:r>
              <a:rPr dirty="0" err="1"/>
              <a:t>materiálu</a:t>
            </a:r>
            <a:r>
              <a:rPr dirty="0"/>
              <a:t>, o </a:t>
            </a:r>
            <a:r>
              <a:rPr dirty="0" err="1"/>
              <a:t>jakou</a:t>
            </a:r>
            <a:r>
              <a:rPr dirty="0"/>
              <a:t> </a:t>
            </a:r>
            <a:r>
              <a:rPr dirty="0" err="1"/>
              <a:t>intoxikaci</a:t>
            </a:r>
            <a:r>
              <a:rPr dirty="0"/>
              <a:t> </a:t>
            </a:r>
            <a:r>
              <a:rPr dirty="0" err="1"/>
              <a:t>jde</a:t>
            </a:r>
            <a:endParaRPr dirty="0"/>
          </a:p>
          <a:p>
            <a:pPr marL="560831" indent="-560831" defTabSz="2243271">
              <a:spcBef>
                <a:spcPts val="4100"/>
              </a:spcBef>
              <a:defRPr sz="4416"/>
            </a:pPr>
            <a:r>
              <a:rPr dirty="0" err="1"/>
              <a:t>Otravy</a:t>
            </a:r>
            <a:r>
              <a:rPr dirty="0"/>
              <a:t> se </a:t>
            </a:r>
            <a:r>
              <a:rPr dirty="0" err="1"/>
              <a:t>suicidálním</a:t>
            </a:r>
            <a:r>
              <a:rPr dirty="0"/>
              <a:t> </a:t>
            </a:r>
            <a:r>
              <a:rPr dirty="0" err="1"/>
              <a:t>úmyslem</a:t>
            </a:r>
            <a:endParaRPr dirty="0"/>
          </a:p>
          <a:p>
            <a:pPr marL="560831" indent="-560831" defTabSz="2243271">
              <a:spcBef>
                <a:spcPts val="4100"/>
              </a:spcBef>
              <a:defRPr sz="4416"/>
            </a:pPr>
            <a:r>
              <a:rPr dirty="0"/>
              <a:t>=&gt;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podniknout</a:t>
            </a:r>
            <a:r>
              <a:rPr dirty="0"/>
              <a:t> </a:t>
            </a:r>
            <a:r>
              <a:rPr dirty="0" err="1"/>
              <a:t>pokus</a:t>
            </a:r>
            <a:r>
              <a:rPr dirty="0"/>
              <a:t> o </a:t>
            </a:r>
            <a:r>
              <a:rPr dirty="0" err="1"/>
              <a:t>uchování</a:t>
            </a:r>
            <a:r>
              <a:rPr dirty="0"/>
              <a:t> </a:t>
            </a:r>
            <a:r>
              <a:rPr dirty="0" err="1"/>
              <a:t>veškerého</a:t>
            </a:r>
            <a:r>
              <a:rPr dirty="0"/>
              <a:t> </a:t>
            </a:r>
            <a:r>
              <a:rPr dirty="0" err="1"/>
              <a:t>biologického</a:t>
            </a:r>
            <a:r>
              <a:rPr dirty="0"/>
              <a:t> </a:t>
            </a:r>
            <a:r>
              <a:rPr dirty="0" err="1"/>
              <a:t>materiálu</a:t>
            </a:r>
            <a:r>
              <a:rPr dirty="0"/>
              <a:t> (</a:t>
            </a:r>
            <a:r>
              <a:rPr dirty="0" err="1"/>
              <a:t>zvratky</a:t>
            </a:r>
            <a:r>
              <a:rPr dirty="0"/>
              <a:t>, </a:t>
            </a:r>
            <a:r>
              <a:rPr dirty="0" err="1"/>
              <a:t>moč</a:t>
            </a:r>
            <a:r>
              <a:rPr dirty="0"/>
              <a:t>, </a:t>
            </a:r>
            <a:r>
              <a:rPr dirty="0" err="1"/>
              <a:t>stolice</a:t>
            </a:r>
            <a:r>
              <a:rPr dirty="0"/>
              <a:t>, </a:t>
            </a:r>
            <a:r>
              <a:rPr dirty="0" err="1"/>
              <a:t>samozřejmě</a:t>
            </a:r>
            <a:r>
              <a:rPr dirty="0"/>
              <a:t> </a:t>
            </a:r>
            <a:r>
              <a:rPr dirty="0" err="1"/>
              <a:t>krev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0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předškolní věk</a:t>
            </a:r>
          </a:p>
        </p:txBody>
      </p:sp>
      <p:sp>
        <p:nvSpPr>
          <p:cNvPr id="211" name="Text Placeholder 3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92500" lnSpcReduction="20000"/>
          </a:bodyPr>
          <a:lstStyle/>
          <a:p>
            <a:pPr marL="597408" indent="-597408" defTabSz="2389571">
              <a:spcBef>
                <a:spcPts val="4400"/>
              </a:spcBef>
              <a:defRPr sz="4704"/>
            </a:pPr>
            <a:r>
              <a:rPr dirty="0" err="1"/>
              <a:t>suma</a:t>
            </a:r>
            <a:r>
              <a:rPr dirty="0"/>
              <a:t> a </a:t>
            </a:r>
            <a:r>
              <a:rPr dirty="0" err="1"/>
              <a:t>kombinace</a:t>
            </a:r>
            <a:r>
              <a:rPr dirty="0"/>
              <a:t> </a:t>
            </a:r>
            <a:r>
              <a:rPr dirty="0" err="1"/>
              <a:t>výše</a:t>
            </a:r>
            <a:r>
              <a:rPr dirty="0"/>
              <a:t> </a:t>
            </a:r>
            <a:r>
              <a:rPr dirty="0" err="1"/>
              <a:t>řečeného</a:t>
            </a:r>
            <a:endParaRPr lang="cs-CZ" dirty="0"/>
          </a:p>
          <a:p>
            <a:pPr marL="597408" indent="-597408" defTabSz="2389571">
              <a:spcBef>
                <a:spcPts val="4400"/>
              </a:spcBef>
              <a:defRPr sz="4704"/>
            </a:pPr>
            <a:r>
              <a:rPr lang="cs-CZ" dirty="0"/>
              <a:t>u dětí dávat pozor na korekce elektrolytových poruch (potřeba Na, vztah K a pH), je důležité vyšetření osmolality.</a:t>
            </a:r>
            <a:endParaRPr dirty="0"/>
          </a:p>
          <a:p>
            <a:pPr marL="597408" indent="-597408" defTabSz="2389571">
              <a:spcBef>
                <a:spcPts val="4400"/>
              </a:spcBef>
              <a:defRPr sz="4704"/>
            </a:pPr>
            <a:r>
              <a:rPr dirty="0" err="1"/>
              <a:t>endokrinologické</a:t>
            </a:r>
            <a:r>
              <a:rPr dirty="0"/>
              <a:t> </a:t>
            </a:r>
            <a:r>
              <a:rPr dirty="0" err="1"/>
              <a:t>aspekty</a:t>
            </a:r>
            <a:r>
              <a:rPr dirty="0"/>
              <a:t> </a:t>
            </a:r>
            <a:r>
              <a:rPr dirty="0" err="1"/>
              <a:t>pediatrické</a:t>
            </a:r>
            <a:r>
              <a:rPr dirty="0"/>
              <a:t> </a:t>
            </a:r>
            <a:r>
              <a:rPr dirty="0" err="1"/>
              <a:t>medicíny</a:t>
            </a:r>
            <a:r>
              <a:rPr dirty="0"/>
              <a:t>, </a:t>
            </a:r>
            <a:r>
              <a:rPr dirty="0" err="1"/>
              <a:t>projevy</a:t>
            </a:r>
            <a:r>
              <a:rPr dirty="0"/>
              <a:t> </a:t>
            </a:r>
            <a:r>
              <a:rPr dirty="0" err="1"/>
              <a:t>dospívání</a:t>
            </a:r>
            <a:endParaRPr dirty="0"/>
          </a:p>
          <a:p>
            <a:pPr marL="597408" indent="-597408" defTabSz="2389571">
              <a:spcBef>
                <a:spcPts val="4400"/>
              </a:spcBef>
              <a:defRPr sz="4704"/>
            </a:pPr>
            <a:r>
              <a:rPr dirty="0" err="1"/>
              <a:t>laboratorní</a:t>
            </a:r>
            <a:r>
              <a:rPr dirty="0"/>
              <a:t> </a:t>
            </a:r>
            <a:r>
              <a:rPr dirty="0" err="1"/>
              <a:t>známky</a:t>
            </a:r>
            <a:r>
              <a:rPr dirty="0"/>
              <a:t> </a:t>
            </a:r>
            <a:r>
              <a:rPr dirty="0" err="1"/>
              <a:t>chronického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dlouhodobého</a:t>
            </a:r>
            <a:r>
              <a:rPr dirty="0"/>
              <a:t> </a:t>
            </a:r>
            <a:r>
              <a:rPr dirty="0" err="1"/>
              <a:t>onemocnění</a:t>
            </a:r>
            <a:r>
              <a:rPr dirty="0"/>
              <a:t>: </a:t>
            </a:r>
            <a:r>
              <a:rPr dirty="0" err="1"/>
              <a:t>persistující</a:t>
            </a:r>
            <a:r>
              <a:rPr dirty="0"/>
              <a:t> </a:t>
            </a:r>
            <a:r>
              <a:rPr dirty="0" err="1"/>
              <a:t>zvýšení</a:t>
            </a:r>
            <a:r>
              <a:rPr dirty="0"/>
              <a:t> </a:t>
            </a:r>
            <a:r>
              <a:rPr dirty="0" err="1"/>
              <a:t>zánětlivých</a:t>
            </a:r>
            <a:r>
              <a:rPr dirty="0"/>
              <a:t> </a:t>
            </a:r>
            <a:r>
              <a:rPr dirty="0" err="1"/>
              <a:t>parametrů</a:t>
            </a:r>
            <a:r>
              <a:rPr dirty="0"/>
              <a:t> (CRP, </a:t>
            </a:r>
            <a:r>
              <a:rPr dirty="0" err="1"/>
              <a:t>sedimentace</a:t>
            </a:r>
            <a:r>
              <a:rPr dirty="0"/>
              <a:t>, </a:t>
            </a:r>
            <a:r>
              <a:rPr dirty="0" err="1"/>
              <a:t>leukocytóza</a:t>
            </a:r>
            <a:r>
              <a:rPr dirty="0"/>
              <a:t>, </a:t>
            </a:r>
            <a:r>
              <a:rPr dirty="0" err="1"/>
              <a:t>přetrvávající</a:t>
            </a:r>
            <a:r>
              <a:rPr dirty="0"/>
              <a:t> z</a:t>
            </a:r>
            <a:r>
              <a:rPr lang="cs-CZ" dirty="0"/>
              <a:t>m</a:t>
            </a:r>
            <a:r>
              <a:rPr dirty="0" err="1"/>
              <a:t>ěny</a:t>
            </a:r>
            <a:r>
              <a:rPr dirty="0"/>
              <a:t> v </a:t>
            </a:r>
            <a:r>
              <a:rPr dirty="0" err="1"/>
              <a:t>některých</a:t>
            </a:r>
            <a:r>
              <a:rPr dirty="0"/>
              <a:t> </a:t>
            </a:r>
            <a:r>
              <a:rPr dirty="0" err="1"/>
              <a:t>specifických</a:t>
            </a:r>
            <a:r>
              <a:rPr dirty="0"/>
              <a:t> </a:t>
            </a:r>
            <a:r>
              <a:rPr dirty="0" err="1"/>
              <a:t>sérových</a:t>
            </a:r>
            <a:r>
              <a:rPr dirty="0"/>
              <a:t> </a:t>
            </a:r>
            <a:r>
              <a:rPr dirty="0" err="1"/>
              <a:t>proteinech</a:t>
            </a:r>
            <a:r>
              <a:rPr dirty="0"/>
              <a:t>, </a:t>
            </a:r>
            <a:r>
              <a:rPr dirty="0" err="1"/>
              <a:t>jedním</a:t>
            </a:r>
            <a:r>
              <a:rPr dirty="0"/>
              <a:t> ze </a:t>
            </a:r>
            <a:r>
              <a:rPr dirty="0" err="1"/>
              <a:t>složitých</a:t>
            </a:r>
            <a:r>
              <a:rPr dirty="0"/>
              <a:t> </a:t>
            </a:r>
            <a:r>
              <a:rPr dirty="0" err="1"/>
              <a:t>vyšetřovacích</a:t>
            </a:r>
            <a:r>
              <a:rPr dirty="0"/>
              <a:t> </a:t>
            </a:r>
            <a:r>
              <a:rPr dirty="0" err="1"/>
              <a:t>algoritmů</a:t>
            </a:r>
            <a:r>
              <a:rPr lang="cs-CZ" dirty="0"/>
              <a:t> je algoritmus vyšetření horečky neznámého původu</a:t>
            </a:r>
            <a:endParaRPr dirty="0"/>
          </a:p>
          <a:p>
            <a:pPr marL="597408" indent="-597408" defTabSz="2389571">
              <a:spcBef>
                <a:spcPts val="4400"/>
              </a:spcBef>
              <a:defRPr sz="4704"/>
            </a:pPr>
            <a:r>
              <a:rPr dirty="0" err="1"/>
              <a:t>laboratorní</a:t>
            </a:r>
            <a:r>
              <a:rPr dirty="0"/>
              <a:t> </a:t>
            </a:r>
            <a:r>
              <a:rPr dirty="0" err="1"/>
              <a:t>známky</a:t>
            </a:r>
            <a:r>
              <a:rPr dirty="0"/>
              <a:t> </a:t>
            </a:r>
            <a:r>
              <a:rPr dirty="0" err="1"/>
              <a:t>zhoubného</a:t>
            </a:r>
            <a:r>
              <a:rPr dirty="0"/>
              <a:t> </a:t>
            </a:r>
            <a:r>
              <a:rPr dirty="0" err="1"/>
              <a:t>novotvaru</a:t>
            </a:r>
            <a:r>
              <a:rPr dirty="0"/>
              <a:t>: </a:t>
            </a:r>
            <a:r>
              <a:rPr dirty="0" err="1"/>
              <a:t>těch</a:t>
            </a:r>
            <a:r>
              <a:rPr dirty="0"/>
              <a:t> </a:t>
            </a:r>
            <a:r>
              <a:rPr dirty="0" err="1"/>
              <a:t>indikativních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mnoho</a:t>
            </a:r>
            <a:r>
              <a:rPr dirty="0"/>
              <a:t>…</a:t>
            </a:r>
            <a:r>
              <a:rPr dirty="0" err="1"/>
              <a:t>vysoká</a:t>
            </a:r>
            <a:r>
              <a:rPr dirty="0"/>
              <a:t> LD, </a:t>
            </a:r>
            <a:r>
              <a:rPr dirty="0" err="1"/>
              <a:t>vysoká</a:t>
            </a:r>
            <a:r>
              <a:rPr dirty="0"/>
              <a:t> </a:t>
            </a:r>
            <a:r>
              <a:rPr dirty="0" err="1"/>
              <a:t>zánětlivá</a:t>
            </a:r>
            <a:r>
              <a:rPr dirty="0"/>
              <a:t> </a:t>
            </a:r>
            <a:r>
              <a:rPr dirty="0" err="1"/>
              <a:t>aktivita</a:t>
            </a:r>
            <a:r>
              <a:rPr dirty="0"/>
              <a:t> (</a:t>
            </a:r>
            <a:r>
              <a:rPr dirty="0" err="1"/>
              <a:t>lépe</a:t>
            </a:r>
            <a:r>
              <a:rPr dirty="0"/>
              <a:t> to </a:t>
            </a:r>
            <a:r>
              <a:rPr dirty="0" err="1"/>
              <a:t>bylo</a:t>
            </a:r>
            <a:r>
              <a:rPr dirty="0"/>
              <a:t> </a:t>
            </a:r>
            <a:r>
              <a:rPr dirty="0" err="1"/>
              <a:t>vidět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sedimentaci</a:t>
            </a:r>
            <a:r>
              <a:rPr dirty="0"/>
              <a:t>, ta se </a:t>
            </a:r>
            <a:r>
              <a:rPr dirty="0" err="1"/>
              <a:t>dnes</a:t>
            </a:r>
            <a:r>
              <a:rPr dirty="0"/>
              <a:t> </a:t>
            </a:r>
            <a:r>
              <a:rPr dirty="0" err="1"/>
              <a:t>již</a:t>
            </a:r>
            <a:r>
              <a:rPr dirty="0"/>
              <a:t> </a:t>
            </a:r>
            <a:r>
              <a:rPr dirty="0" err="1"/>
              <a:t>tolik</a:t>
            </a:r>
            <a:r>
              <a:rPr dirty="0"/>
              <a:t> </a:t>
            </a:r>
            <a:r>
              <a:rPr dirty="0" err="1"/>
              <a:t>nedělá</a:t>
            </a:r>
            <a:r>
              <a:rPr dirty="0"/>
              <a:t>), </a:t>
            </a:r>
            <a:r>
              <a:rPr dirty="0" err="1"/>
              <a:t>spíše</a:t>
            </a:r>
            <a:r>
              <a:rPr dirty="0"/>
              <a:t> </a:t>
            </a:r>
            <a:r>
              <a:rPr dirty="0" err="1"/>
              <a:t>náhodné</a:t>
            </a:r>
            <a:r>
              <a:rPr dirty="0"/>
              <a:t> </a:t>
            </a:r>
            <a:r>
              <a:rPr dirty="0" err="1"/>
              <a:t>nálezy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vyšetření</a:t>
            </a:r>
            <a:r>
              <a:rPr dirty="0"/>
              <a:t> </a:t>
            </a:r>
            <a:r>
              <a:rPr dirty="0" err="1"/>
              <a:t>hCG</a:t>
            </a:r>
            <a:r>
              <a:rPr dirty="0"/>
              <a:t>, AFP, </a:t>
            </a:r>
            <a:r>
              <a:rPr dirty="0" err="1"/>
              <a:t>změny</a:t>
            </a:r>
            <a:r>
              <a:rPr dirty="0"/>
              <a:t> v </a:t>
            </a:r>
            <a:r>
              <a:rPr dirty="0" err="1"/>
              <a:t>krevním</a:t>
            </a:r>
            <a:r>
              <a:rPr dirty="0"/>
              <a:t> </a:t>
            </a:r>
            <a:r>
              <a:rPr dirty="0" err="1"/>
              <a:t>obraze</a:t>
            </a:r>
            <a:r>
              <a:rPr dirty="0"/>
              <a:t>, </a:t>
            </a:r>
            <a:r>
              <a:rPr dirty="0" err="1"/>
              <a:t>vysoké</a:t>
            </a:r>
            <a:r>
              <a:rPr dirty="0"/>
              <a:t> </a:t>
            </a:r>
            <a:r>
              <a:rPr dirty="0" err="1"/>
              <a:t>koncentrace</a:t>
            </a:r>
            <a:r>
              <a:rPr dirty="0"/>
              <a:t> </a:t>
            </a:r>
            <a:r>
              <a:rPr dirty="0" err="1"/>
              <a:t>kyseliny</a:t>
            </a:r>
            <a:r>
              <a:rPr dirty="0"/>
              <a:t> </a:t>
            </a:r>
            <a:r>
              <a:rPr dirty="0" err="1"/>
              <a:t>močové</a:t>
            </a:r>
            <a:r>
              <a:rPr dirty="0"/>
              <a:t> (tumor lysis </a:t>
            </a:r>
            <a:r>
              <a:rPr dirty="0" err="1"/>
              <a:t>fenomén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,..běžné testy</a:t>
            </a:r>
          </a:p>
        </p:txBody>
      </p:sp>
      <p:sp>
        <p:nvSpPr>
          <p:cNvPr id="214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bilirubin</a:t>
            </a:r>
          </a:p>
        </p:txBody>
      </p:sp>
      <p:sp>
        <p:nvSpPr>
          <p:cNvPr id="215" name="Text Placeholder 3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dirty="0" err="1"/>
              <a:t>nekonjugovaný</a:t>
            </a:r>
            <a:r>
              <a:rPr dirty="0"/>
              <a:t>, </a:t>
            </a:r>
            <a:r>
              <a:rPr dirty="0" err="1"/>
              <a:t>nekovalentně</a:t>
            </a:r>
            <a:r>
              <a:rPr dirty="0"/>
              <a:t> </a:t>
            </a:r>
            <a:r>
              <a:rPr dirty="0" err="1"/>
              <a:t>asociovaný</a:t>
            </a:r>
            <a:r>
              <a:rPr dirty="0"/>
              <a:t> s </a:t>
            </a:r>
            <a:r>
              <a:rPr dirty="0" err="1"/>
              <a:t>albuminem</a:t>
            </a:r>
            <a:endParaRPr dirty="0"/>
          </a:p>
          <a:p>
            <a:r>
              <a:rPr dirty="0" err="1"/>
              <a:t>konjugovaný</a:t>
            </a:r>
            <a:r>
              <a:rPr dirty="0"/>
              <a:t> mono- </a:t>
            </a:r>
            <a:r>
              <a:rPr dirty="0" err="1"/>
              <a:t>diglukuronid</a:t>
            </a:r>
            <a:endParaRPr dirty="0"/>
          </a:p>
          <a:p>
            <a:r>
              <a:rPr dirty="0"/>
              <a:t>bilirubin delta - o </a:t>
            </a:r>
            <a:r>
              <a:rPr dirty="0" err="1"/>
              <a:t>jeho</a:t>
            </a:r>
            <a:r>
              <a:rPr dirty="0"/>
              <a:t> exist</a:t>
            </a:r>
            <a:r>
              <a:rPr lang="cs-CZ" dirty="0"/>
              <a:t>e</a:t>
            </a:r>
            <a:r>
              <a:rPr dirty="0" err="1"/>
              <a:t>nci</a:t>
            </a:r>
            <a:r>
              <a:rPr dirty="0"/>
              <a:t> ne </a:t>
            </a:r>
            <a:r>
              <a:rPr dirty="0" err="1"/>
              <a:t>všichni</a:t>
            </a:r>
            <a:r>
              <a:rPr dirty="0"/>
              <a:t> </a:t>
            </a:r>
            <a:r>
              <a:rPr dirty="0" err="1"/>
              <a:t>vědí</a:t>
            </a:r>
            <a:r>
              <a:rPr dirty="0"/>
              <a:t>, je to bilirubin </a:t>
            </a:r>
            <a:r>
              <a:rPr dirty="0" err="1"/>
              <a:t>vázaný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albumin </a:t>
            </a:r>
            <a:r>
              <a:rPr dirty="0" err="1"/>
              <a:t>kovalentně</a:t>
            </a:r>
            <a:r>
              <a:rPr dirty="0"/>
              <a:t>, (</a:t>
            </a:r>
            <a:r>
              <a:rPr dirty="0" err="1"/>
              <a:t>tj</a:t>
            </a:r>
            <a:r>
              <a:rPr dirty="0"/>
              <a:t> </a:t>
            </a:r>
            <a:r>
              <a:rPr dirty="0" err="1"/>
              <a:t>jeho</a:t>
            </a:r>
            <a:r>
              <a:rPr dirty="0"/>
              <a:t> turnover </a:t>
            </a:r>
            <a:r>
              <a:rPr dirty="0" err="1"/>
              <a:t>odpovídá</a:t>
            </a:r>
            <a:r>
              <a:rPr dirty="0"/>
              <a:t> </a:t>
            </a:r>
            <a:r>
              <a:rPr dirty="0" err="1"/>
              <a:t>obratu</a:t>
            </a:r>
            <a:r>
              <a:rPr dirty="0"/>
              <a:t> </a:t>
            </a:r>
            <a:r>
              <a:rPr dirty="0" err="1"/>
              <a:t>albuminu</a:t>
            </a:r>
            <a:r>
              <a:rPr dirty="0"/>
              <a:t> !)</a:t>
            </a:r>
          </a:p>
          <a:p>
            <a:r>
              <a:rPr dirty="0" err="1"/>
              <a:t>různé</a:t>
            </a:r>
            <a:r>
              <a:rPr dirty="0"/>
              <a:t> </a:t>
            </a:r>
            <a:r>
              <a:rPr dirty="0" err="1"/>
              <a:t>metody</a:t>
            </a:r>
            <a:r>
              <a:rPr dirty="0"/>
              <a:t> </a:t>
            </a:r>
            <a:r>
              <a:rPr dirty="0" err="1"/>
              <a:t>měří</a:t>
            </a:r>
            <a:r>
              <a:rPr dirty="0"/>
              <a:t> </a:t>
            </a:r>
            <a:r>
              <a:rPr dirty="0" err="1"/>
              <a:t>různé</a:t>
            </a:r>
            <a:r>
              <a:rPr dirty="0"/>
              <a:t> </a:t>
            </a:r>
            <a:r>
              <a:rPr dirty="0" err="1"/>
              <a:t>kombinace</a:t>
            </a:r>
            <a:r>
              <a:rPr dirty="0"/>
              <a:t> </a:t>
            </a:r>
            <a:r>
              <a:rPr dirty="0" err="1"/>
              <a:t>těchto</a:t>
            </a:r>
            <a:r>
              <a:rPr dirty="0"/>
              <a:t> variant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vyšetření renálních funkcí</a:t>
            </a:r>
          </a:p>
        </p:txBody>
      </p:sp>
      <p:sp>
        <p:nvSpPr>
          <p:cNvPr id="218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…dnes většinou eGFR</a:t>
            </a:r>
          </a:p>
        </p:txBody>
      </p:sp>
      <p:sp>
        <p:nvSpPr>
          <p:cNvPr id="219" name="Text Placeholder 3"/>
          <p:cNvSpPr txBox="1">
            <a:spLocks noGrp="1"/>
          </p:cNvSpPr>
          <p:nvPr>
            <p:ph type="body" idx="21"/>
          </p:nvPr>
        </p:nvSpPr>
        <p:spPr>
          <a:xfrm>
            <a:off x="771424" y="4090294"/>
            <a:ext cx="21971001" cy="82560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na bázi kreatininu – eGFR vždy počítat pomocí Schwartzova vzorce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https://www.niddk.nih.gov/health-information/professionals/clinical-tools-patient-management/kidney-disease/laboratory-evaluation/glomerular-filtration-rate-calculators/children-si-units</a:t>
            </a:r>
            <a:r>
              <a:t>) </a:t>
            </a:r>
          </a:p>
          <a:p>
            <a:r>
              <a:t>na bázi cystatinu C – zatím není tak silná shoda jako u Schwartzova výpočtu, výsledek je závislý na metodě, je třeba opatrnosti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testy na diabetes</a:t>
            </a:r>
          </a:p>
        </p:txBody>
      </p:sp>
      <p:sp>
        <p:nvSpPr>
          <p:cNvPr id="222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3" name="Text Placeholder 3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dirty="0"/>
              <a:t>u </a:t>
            </a:r>
            <a:r>
              <a:rPr dirty="0" err="1"/>
              <a:t>dětí</a:t>
            </a:r>
            <a:r>
              <a:rPr dirty="0"/>
              <a:t> je </a:t>
            </a:r>
            <a:r>
              <a:rPr dirty="0" err="1"/>
              <a:t>častá</a:t>
            </a:r>
            <a:r>
              <a:rPr dirty="0"/>
              <a:t> </a:t>
            </a:r>
            <a:r>
              <a:rPr dirty="0" err="1"/>
              <a:t>akutní</a:t>
            </a:r>
            <a:r>
              <a:rPr dirty="0"/>
              <a:t> </a:t>
            </a:r>
            <a:r>
              <a:rPr dirty="0" err="1"/>
              <a:t>klinická</a:t>
            </a:r>
            <a:r>
              <a:rPr dirty="0"/>
              <a:t> </a:t>
            </a:r>
            <a:r>
              <a:rPr dirty="0" err="1"/>
              <a:t>prezentace</a:t>
            </a:r>
            <a:r>
              <a:rPr dirty="0"/>
              <a:t> pod </a:t>
            </a:r>
            <a:r>
              <a:rPr dirty="0" err="1"/>
              <a:t>obrazem</a:t>
            </a:r>
            <a:r>
              <a:rPr dirty="0"/>
              <a:t> </a:t>
            </a:r>
            <a:r>
              <a:rPr dirty="0" err="1"/>
              <a:t>diabetické</a:t>
            </a:r>
            <a:r>
              <a:rPr dirty="0"/>
              <a:t> </a:t>
            </a:r>
            <a:r>
              <a:rPr dirty="0" err="1"/>
              <a:t>ketoacidózy</a:t>
            </a:r>
            <a:endParaRPr dirty="0"/>
          </a:p>
          <a:p>
            <a:r>
              <a:rPr dirty="0"/>
              <a:t>…..</a:t>
            </a:r>
            <a:r>
              <a:rPr dirty="0" err="1"/>
              <a:t>podstatné</a:t>
            </a:r>
            <a:r>
              <a:rPr dirty="0"/>
              <a:t> je toto n</a:t>
            </a:r>
            <a:r>
              <a:rPr lang="cs-CZ" dirty="0"/>
              <a:t>e</a:t>
            </a:r>
            <a:r>
              <a:rPr dirty="0" err="1"/>
              <a:t>přehlédnout</a:t>
            </a:r>
            <a:r>
              <a:rPr dirty="0"/>
              <a:t> v </a:t>
            </a:r>
            <a:r>
              <a:rPr dirty="0" err="1"/>
              <a:t>prvním</a:t>
            </a:r>
            <a:r>
              <a:rPr dirty="0"/>
              <a:t> </a:t>
            </a:r>
            <a:r>
              <a:rPr dirty="0" err="1"/>
              <a:t>kontaktu</a:t>
            </a:r>
            <a:r>
              <a:rPr dirty="0"/>
              <a:t>, (</a:t>
            </a:r>
            <a:r>
              <a:rPr dirty="0" err="1"/>
              <a:t>dušnost</a:t>
            </a:r>
            <a:r>
              <a:rPr dirty="0"/>
              <a:t>, </a:t>
            </a:r>
            <a:r>
              <a:rPr dirty="0" err="1"/>
              <a:t>časté</a:t>
            </a:r>
            <a:r>
              <a:rPr dirty="0"/>
              <a:t> </a:t>
            </a:r>
            <a:r>
              <a:rPr dirty="0" err="1"/>
              <a:t>močení</a:t>
            </a:r>
            <a:r>
              <a:rPr dirty="0"/>
              <a:t>,…), v </a:t>
            </a:r>
            <a:r>
              <a:rPr dirty="0" err="1"/>
              <a:t>terénu</a:t>
            </a:r>
            <a:r>
              <a:rPr dirty="0"/>
              <a:t> </a:t>
            </a:r>
            <a:r>
              <a:rPr dirty="0" err="1"/>
              <a:t>hodně</a:t>
            </a:r>
            <a:r>
              <a:rPr dirty="0"/>
              <a:t> </a:t>
            </a:r>
            <a:r>
              <a:rPr dirty="0" err="1"/>
              <a:t>pomůže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močový</a:t>
            </a:r>
            <a:r>
              <a:rPr dirty="0"/>
              <a:t> </a:t>
            </a:r>
            <a:r>
              <a:rPr dirty="0" err="1"/>
              <a:t>testační</a:t>
            </a:r>
            <a:r>
              <a:rPr dirty="0"/>
              <a:t> </a:t>
            </a:r>
            <a:r>
              <a:rPr dirty="0" err="1"/>
              <a:t>papírek</a:t>
            </a:r>
            <a:r>
              <a:rPr dirty="0"/>
              <a:t>, </a:t>
            </a:r>
            <a:r>
              <a:rPr dirty="0" err="1"/>
              <a:t>kterým</a:t>
            </a:r>
            <a:r>
              <a:rPr dirty="0"/>
              <a:t> </a:t>
            </a:r>
            <a:r>
              <a:rPr dirty="0" err="1"/>
              <a:t>vidíme</a:t>
            </a:r>
            <a:r>
              <a:rPr dirty="0"/>
              <a:t> </a:t>
            </a:r>
            <a:r>
              <a:rPr dirty="0" err="1"/>
              <a:t>glukosu</a:t>
            </a:r>
            <a:r>
              <a:rPr dirty="0"/>
              <a:t> a </a:t>
            </a:r>
            <a:r>
              <a:rPr dirty="0" err="1"/>
              <a:t>ketolátky</a:t>
            </a:r>
            <a:endParaRPr dirty="0"/>
          </a:p>
          <a:p>
            <a:r>
              <a:rPr dirty="0"/>
              <a:t>POZOR!: </a:t>
            </a:r>
            <a:r>
              <a:rPr dirty="0" err="1"/>
              <a:t>konstrukce</a:t>
            </a:r>
            <a:r>
              <a:rPr dirty="0"/>
              <a:t> </a:t>
            </a:r>
            <a:r>
              <a:rPr dirty="0" err="1"/>
              <a:t>reakce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ketolátky</a:t>
            </a:r>
            <a:r>
              <a:rPr dirty="0"/>
              <a:t> s natrium </a:t>
            </a:r>
            <a:r>
              <a:rPr dirty="0" err="1"/>
              <a:t>nitroprussidem</a:t>
            </a:r>
            <a:r>
              <a:rPr dirty="0"/>
              <a:t> (…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tři</a:t>
            </a:r>
            <a:r>
              <a:rPr dirty="0"/>
              <a:t>: </a:t>
            </a:r>
            <a:r>
              <a:rPr dirty="0" err="1"/>
              <a:t>aceton</a:t>
            </a:r>
            <a:r>
              <a:rPr dirty="0"/>
              <a:t>, </a:t>
            </a:r>
            <a:r>
              <a:rPr dirty="0" err="1"/>
              <a:t>acetacetát</a:t>
            </a:r>
            <a:r>
              <a:rPr dirty="0"/>
              <a:t> a </a:t>
            </a:r>
            <a:r>
              <a:rPr dirty="0" err="1"/>
              <a:t>betahydroxybutyrát</a:t>
            </a:r>
            <a:r>
              <a:rPr dirty="0"/>
              <a:t>) </a:t>
            </a:r>
            <a:r>
              <a:rPr dirty="0" err="1"/>
              <a:t>neumožňuje</a:t>
            </a:r>
            <a:r>
              <a:rPr dirty="0"/>
              <a:t> </a:t>
            </a:r>
            <a:r>
              <a:rPr dirty="0" err="1"/>
              <a:t>detekci</a:t>
            </a:r>
            <a:r>
              <a:rPr dirty="0"/>
              <a:t> </a:t>
            </a:r>
            <a:r>
              <a:rPr dirty="0" err="1"/>
              <a:t>betahydroxybutyrátu</a:t>
            </a:r>
            <a:r>
              <a:rPr dirty="0"/>
              <a:t>, </a:t>
            </a:r>
            <a:r>
              <a:rPr dirty="0" err="1"/>
              <a:t>tj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-li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hluboké</a:t>
            </a:r>
            <a:r>
              <a:rPr dirty="0"/>
              <a:t> </a:t>
            </a:r>
            <a:r>
              <a:rPr dirty="0" err="1"/>
              <a:t>acidóze</a:t>
            </a:r>
            <a:r>
              <a:rPr dirty="0"/>
              <a:t> </a:t>
            </a:r>
            <a:r>
              <a:rPr dirty="0" err="1"/>
              <a:t>všechny</a:t>
            </a:r>
            <a:r>
              <a:rPr dirty="0"/>
              <a:t> </a:t>
            </a:r>
            <a:r>
              <a:rPr dirty="0" err="1"/>
              <a:t>ketolátky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formě</a:t>
            </a:r>
            <a:r>
              <a:rPr dirty="0"/>
              <a:t> </a:t>
            </a:r>
            <a:r>
              <a:rPr dirty="0" err="1"/>
              <a:t>betahydroxybutyrátu</a:t>
            </a:r>
            <a:r>
              <a:rPr dirty="0"/>
              <a:t>,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test </a:t>
            </a:r>
            <a:r>
              <a:rPr dirty="0" err="1"/>
              <a:t>falešně</a:t>
            </a:r>
            <a:r>
              <a:rPr dirty="0"/>
              <a:t> </a:t>
            </a:r>
            <a:r>
              <a:rPr dirty="0" err="1"/>
              <a:t>negativní</a:t>
            </a:r>
            <a:r>
              <a:rPr dirty="0"/>
              <a:t> !!!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pc="-200"/>
            </a:pPr>
            <a:endParaRPr/>
          </a:p>
        </p:txBody>
      </p:sp>
      <p:sp>
        <p:nvSpPr>
          <p:cNvPr id="226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pár postřehů z praxe na závěr</a:t>
            </a:r>
            <a:endParaRPr dirty="0"/>
          </a:p>
        </p:txBody>
      </p:sp>
      <p:sp>
        <p:nvSpPr>
          <p:cNvPr id="227" name="Text Placeholder 3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 lang="cs-CZ" dirty="0"/>
          </a:p>
          <a:p>
            <a:r>
              <a:rPr lang="cs-CZ" dirty="0"/>
              <a:t>na službu přijde vzorek,….pacient pH = 6,92, ale moč na ketony negativní</a:t>
            </a:r>
          </a:p>
          <a:p>
            <a:endParaRPr lang="cs-CZ" dirty="0"/>
          </a:p>
          <a:p>
            <a:r>
              <a:rPr lang="cs-CZ" dirty="0"/>
              <a:t>dnes stěry!!, kvalita,…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ACIENT: vývojová specifika dětského věk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PACIENT: vývojová specifika dětského věku</a:t>
            </a:r>
          </a:p>
        </p:txBody>
      </p:sp>
      <p:sp>
        <p:nvSpPr>
          <p:cNvPr id="157" name="..dítě není malý dospělý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…”dítě není malý dospělý”……opravdu ne</a:t>
            </a:r>
          </a:p>
        </p:txBody>
      </p:sp>
      <p:sp>
        <p:nvSpPr>
          <p:cNvPr id="158" name="široké věkové rozmezí od narození po dovršení 19. roku věku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dirty="0" err="1"/>
              <a:t>široké</a:t>
            </a:r>
            <a:r>
              <a:rPr dirty="0"/>
              <a:t> </a:t>
            </a:r>
            <a:r>
              <a:rPr dirty="0" err="1"/>
              <a:t>věkové</a:t>
            </a:r>
            <a:r>
              <a:rPr dirty="0"/>
              <a:t> </a:t>
            </a:r>
            <a:r>
              <a:rPr dirty="0" err="1"/>
              <a:t>rozmezí</a:t>
            </a:r>
            <a:r>
              <a:rPr dirty="0"/>
              <a:t> od </a:t>
            </a:r>
            <a:r>
              <a:rPr dirty="0" err="1"/>
              <a:t>narození</a:t>
            </a:r>
            <a:r>
              <a:rPr dirty="0"/>
              <a:t> po </a:t>
            </a:r>
            <a:r>
              <a:rPr dirty="0" err="1"/>
              <a:t>dovršení</a:t>
            </a:r>
            <a:r>
              <a:rPr dirty="0"/>
              <a:t> 19. </a:t>
            </a:r>
            <a:r>
              <a:rPr dirty="0" err="1"/>
              <a:t>roku</a:t>
            </a:r>
            <a:r>
              <a:rPr dirty="0"/>
              <a:t> </a:t>
            </a:r>
            <a:r>
              <a:rPr dirty="0" err="1"/>
              <a:t>věku</a:t>
            </a:r>
            <a:endParaRPr dirty="0"/>
          </a:p>
          <a:p>
            <a:r>
              <a:rPr dirty="0" err="1"/>
              <a:t>zvláštnosti</a:t>
            </a:r>
            <a:r>
              <a:rPr dirty="0"/>
              <a:t> </a:t>
            </a:r>
            <a:r>
              <a:rPr dirty="0" err="1"/>
              <a:t>každého</a:t>
            </a:r>
            <a:r>
              <a:rPr dirty="0"/>
              <a:t> </a:t>
            </a:r>
            <a:r>
              <a:rPr dirty="0" err="1"/>
              <a:t>věkového</a:t>
            </a:r>
            <a:r>
              <a:rPr dirty="0"/>
              <a:t> </a:t>
            </a:r>
            <a:r>
              <a:rPr dirty="0" err="1"/>
              <a:t>období</a:t>
            </a:r>
            <a:endParaRPr dirty="0"/>
          </a:p>
          <a:p>
            <a:r>
              <a:rPr dirty="0" err="1"/>
              <a:t>významný</a:t>
            </a:r>
            <a:r>
              <a:rPr dirty="0"/>
              <a:t> </a:t>
            </a:r>
            <a:r>
              <a:rPr dirty="0" err="1"/>
              <a:t>vliv</a:t>
            </a:r>
            <a:r>
              <a:rPr dirty="0"/>
              <a:t> </a:t>
            </a:r>
            <a:r>
              <a:rPr dirty="0" err="1"/>
              <a:t>genetických</a:t>
            </a:r>
            <a:r>
              <a:rPr dirty="0"/>
              <a:t> </a:t>
            </a:r>
            <a:r>
              <a:rPr dirty="0" err="1"/>
              <a:t>faktorů</a:t>
            </a:r>
            <a:r>
              <a:rPr dirty="0"/>
              <a:t> (</a:t>
            </a:r>
            <a:r>
              <a:rPr dirty="0" err="1"/>
              <a:t>tj</a:t>
            </a:r>
            <a:r>
              <a:rPr dirty="0"/>
              <a:t>. co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nese</a:t>
            </a:r>
            <a:r>
              <a:rPr dirty="0"/>
              <a:t> </a:t>
            </a:r>
            <a:r>
              <a:rPr dirty="0" err="1"/>
              <a:t>dítě</a:t>
            </a:r>
            <a:r>
              <a:rPr dirty="0"/>
              <a:t> od </a:t>
            </a:r>
            <a:r>
              <a:rPr dirty="0" err="1"/>
              <a:t>rodičů</a:t>
            </a:r>
            <a:r>
              <a:rPr dirty="0"/>
              <a:t>…)</a:t>
            </a:r>
          </a:p>
          <a:p>
            <a:r>
              <a:rPr dirty="0" err="1"/>
              <a:t>významný</a:t>
            </a:r>
            <a:r>
              <a:rPr dirty="0"/>
              <a:t> </a:t>
            </a:r>
            <a:r>
              <a:rPr dirty="0" err="1"/>
              <a:t>vliv</a:t>
            </a:r>
            <a:r>
              <a:rPr dirty="0"/>
              <a:t> </a:t>
            </a:r>
            <a:r>
              <a:rPr dirty="0" err="1"/>
              <a:t>sociálního</a:t>
            </a:r>
            <a:r>
              <a:rPr dirty="0"/>
              <a:t> </a:t>
            </a:r>
            <a:r>
              <a:rPr dirty="0" err="1"/>
              <a:t>kontextu</a:t>
            </a:r>
            <a:r>
              <a:rPr dirty="0"/>
              <a:t> (v </a:t>
            </a:r>
            <a:r>
              <a:rPr dirty="0" err="1"/>
              <a:t>jaké</a:t>
            </a:r>
            <a:r>
              <a:rPr lang="cs-CZ" dirty="0"/>
              <a:t>m</a:t>
            </a:r>
            <a:r>
              <a:rPr dirty="0"/>
              <a:t> </a:t>
            </a:r>
            <a:r>
              <a:rPr dirty="0" err="1"/>
              <a:t>prostředí</a:t>
            </a:r>
            <a:r>
              <a:rPr dirty="0"/>
              <a:t> </a:t>
            </a:r>
            <a:r>
              <a:rPr dirty="0" err="1"/>
              <a:t>dítě</a:t>
            </a:r>
            <a:r>
              <a:rPr dirty="0"/>
              <a:t> </a:t>
            </a:r>
            <a:r>
              <a:rPr dirty="0" err="1"/>
              <a:t>vyrůstá</a:t>
            </a:r>
            <a:r>
              <a:rPr dirty="0"/>
              <a:t>…, </a:t>
            </a:r>
            <a:r>
              <a:rPr dirty="0" err="1"/>
              <a:t>jaké</a:t>
            </a:r>
            <a:r>
              <a:rPr dirty="0"/>
              <a:t> </a:t>
            </a:r>
            <a:r>
              <a:rPr dirty="0" err="1"/>
              <a:t>vlivy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něj</a:t>
            </a:r>
            <a:r>
              <a:rPr dirty="0"/>
              <a:t> </a:t>
            </a:r>
            <a:r>
              <a:rPr dirty="0" err="1"/>
              <a:t>působí</a:t>
            </a:r>
            <a:r>
              <a:rPr dirty="0"/>
              <a:t>)</a:t>
            </a:r>
          </a:p>
          <a:p>
            <a:r>
              <a:rPr dirty="0" err="1"/>
              <a:t>kontext</a:t>
            </a:r>
            <a:r>
              <a:rPr dirty="0"/>
              <a:t> a </a:t>
            </a:r>
            <a:r>
              <a:rPr dirty="0" err="1"/>
              <a:t>prostředí</a:t>
            </a:r>
            <a:r>
              <a:rPr dirty="0"/>
              <a:t> </a:t>
            </a:r>
            <a:r>
              <a:rPr dirty="0" err="1"/>
              <a:t>pediatrické</a:t>
            </a:r>
            <a:r>
              <a:rPr dirty="0"/>
              <a:t> </a:t>
            </a:r>
            <a:r>
              <a:rPr dirty="0" err="1"/>
              <a:t>péče</a:t>
            </a:r>
            <a:r>
              <a:rPr dirty="0"/>
              <a:t> o </a:t>
            </a:r>
            <a:r>
              <a:rPr dirty="0" err="1"/>
              <a:t>dítě</a:t>
            </a:r>
            <a:r>
              <a:rPr dirty="0"/>
              <a:t> v ČR (PLDD,…)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CE18-C067-4443-916E-1698F3DA1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B0B86-6702-B745-AAB6-116FF0D0D45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GB" dirty="0"/>
              <a:t>…..</a:t>
            </a:r>
            <a:r>
              <a:rPr lang="en-GB" dirty="0" err="1"/>
              <a:t>děkuji</a:t>
            </a:r>
            <a:r>
              <a:rPr lang="en-GB" dirty="0"/>
              <a:t> za </a:t>
            </a:r>
            <a:r>
              <a:rPr lang="en-GB" dirty="0" err="1"/>
              <a:t>pozornost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83CFC3-876C-644D-AEF3-6D19E675F080}"/>
              </a:ext>
            </a:extLst>
          </p:cNvPr>
          <p:cNvSpPr>
            <a:spLocks noGrp="1"/>
          </p:cNvSpPr>
          <p:nvPr>
            <p:ph type="body" idx="2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5729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,…zdánlivě triviální otázk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ještě si řekněme, co je to laboratorní zkouška/test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…ještě si řekněme, co je to laboratorní zkouška/test</a:t>
            </a:r>
          </a:p>
        </p:txBody>
      </p:sp>
      <p:sp>
        <p:nvSpPr>
          <p:cNvPr id="162" name="je to sada/soubor úkonů, jak získat, zpracovat, analyzovat a vyhodnotit signál získaný popsanou sekvencí kroků provedených způsobilou osobou v k tomu způsobilém zařízení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560830" indent="-560830" defTabSz="2243271">
              <a:spcBef>
                <a:spcPts val="4100"/>
              </a:spcBef>
              <a:defRPr sz="4400"/>
            </a:pPr>
            <a:r>
              <a:t>je to sada/soubor úkonů, jak </a:t>
            </a:r>
            <a:r>
              <a:rPr b="1"/>
              <a:t>získat</a:t>
            </a:r>
            <a:r>
              <a:t>, zpracovat, analyzovat a vyhodnotit signál získaný popsanou sekvencí kroků provedených způsobilou osobou v k tomu způsobilém zařízení, </a:t>
            </a:r>
          </a:p>
          <a:p>
            <a:pPr marL="560830" indent="-560830" defTabSz="2243271">
              <a:spcBef>
                <a:spcPts val="4100"/>
              </a:spcBef>
              <a:defRPr sz="4400"/>
            </a:pPr>
            <a:endParaRPr/>
          </a:p>
          <a:p>
            <a:pPr marL="1170430" lvl="1" indent="-560830" defTabSz="2243271">
              <a:spcBef>
                <a:spcPts val="4100"/>
              </a:spcBef>
              <a:defRPr sz="4400"/>
            </a:pPr>
            <a:r>
              <a:t>tj. odvíjí se od biologického materiálu…(!!!)…je lhostejno, je-li vstupním materiálem tkáň, buňky, tělní tekutiny, tuhý exkrement, stěry, či cokoli jiného,…  vzduch, pot,</a:t>
            </a:r>
          </a:p>
          <a:p>
            <a:pPr marL="1170430" lvl="1" indent="-560830" defTabSz="2243271">
              <a:spcBef>
                <a:spcPts val="4100"/>
              </a:spcBef>
              <a:defRPr sz="4400"/>
            </a:pPr>
            <a:r>
              <a:t>data získaná telemetrickými metodami či metodami kontaktními (dotykové biosensory kupř., dnes rychlý rozvoj toho, co umějí smartwatch,…) se nepovažují za laboratorní zkoušky,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faktory: pacient &gt; příprava pacienta k odběru &gt; vlastní odběr &gt; transport vzorku do laboratoře &gt; vlastní analýza &gt; interpretace výsledku &gt; posouzení výsledku v kontextu stavu pacienta a dalších vyšetření, i nelaboratorních"/>
          <p:cNvSpPr txBox="1">
            <a:spLocks noGrp="1"/>
          </p:cNvSpPr>
          <p:nvPr>
            <p:ph type="title"/>
          </p:nvPr>
        </p:nvSpPr>
        <p:spPr>
          <a:xfrm>
            <a:off x="1206500" y="1077359"/>
            <a:ext cx="21971000" cy="2621805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75335">
              <a:defRPr sz="3000" spc="-100"/>
            </a:pPr>
            <a:r>
              <a:rPr sz="3600" dirty="0" err="1"/>
              <a:t>proměnné</a:t>
            </a:r>
            <a:r>
              <a:rPr sz="3600" dirty="0"/>
              <a:t> </a:t>
            </a:r>
            <a:r>
              <a:rPr sz="3600" dirty="0" err="1"/>
              <a:t>faktory</a:t>
            </a:r>
            <a:r>
              <a:rPr sz="3600" dirty="0"/>
              <a:t>: </a:t>
            </a:r>
            <a:br>
              <a:rPr sz="3600" dirty="0"/>
            </a:br>
            <a:r>
              <a:rPr sz="3600" dirty="0"/>
              <a:t>	</a:t>
            </a:r>
            <a:r>
              <a:rPr sz="3600" dirty="0" err="1"/>
              <a:t>pacient</a:t>
            </a:r>
            <a:r>
              <a:rPr sz="3600" dirty="0"/>
              <a:t> &gt; </a:t>
            </a:r>
            <a:r>
              <a:rPr sz="3600" dirty="0" err="1"/>
              <a:t>příprava</a:t>
            </a:r>
            <a:r>
              <a:rPr sz="3600" dirty="0"/>
              <a:t> </a:t>
            </a:r>
            <a:r>
              <a:rPr sz="3600" dirty="0" err="1"/>
              <a:t>pacienta</a:t>
            </a:r>
            <a:r>
              <a:rPr sz="3600" dirty="0"/>
              <a:t> k </a:t>
            </a:r>
            <a:r>
              <a:rPr sz="3600" dirty="0" err="1"/>
              <a:t>odběru</a:t>
            </a:r>
            <a:r>
              <a:rPr sz="3600" dirty="0"/>
              <a:t> &gt; </a:t>
            </a:r>
            <a:r>
              <a:rPr sz="3600" dirty="0" err="1"/>
              <a:t>vlastní</a:t>
            </a:r>
            <a:r>
              <a:rPr sz="3600" dirty="0"/>
              <a:t> </a:t>
            </a:r>
            <a:r>
              <a:rPr sz="3600" dirty="0" err="1"/>
              <a:t>odběr</a:t>
            </a:r>
            <a:r>
              <a:rPr sz="3600" dirty="0"/>
              <a:t> &gt; transport </a:t>
            </a:r>
            <a:r>
              <a:rPr sz="3600" dirty="0" err="1"/>
              <a:t>vzorku</a:t>
            </a:r>
            <a:r>
              <a:rPr sz="3600" dirty="0"/>
              <a:t> do </a:t>
            </a:r>
            <a:r>
              <a:rPr sz="3600" dirty="0" err="1"/>
              <a:t>laboratoře</a:t>
            </a:r>
            <a:r>
              <a:rPr sz="3600" dirty="0"/>
              <a:t> &gt; </a:t>
            </a:r>
            <a:r>
              <a:rPr sz="3600" dirty="0" err="1"/>
              <a:t>vlastní</a:t>
            </a:r>
            <a:r>
              <a:rPr sz="3600" dirty="0"/>
              <a:t> </a:t>
            </a:r>
            <a:r>
              <a:rPr sz="3600" dirty="0" err="1"/>
              <a:t>analýza</a:t>
            </a:r>
            <a:r>
              <a:rPr sz="3600" dirty="0"/>
              <a:t> &gt; </a:t>
            </a:r>
            <a:r>
              <a:rPr sz="3600" dirty="0" err="1"/>
              <a:t>interpretace</a:t>
            </a:r>
            <a:r>
              <a:rPr sz="3600" dirty="0"/>
              <a:t> </a:t>
            </a:r>
            <a:r>
              <a:rPr sz="3600" dirty="0" err="1"/>
              <a:t>výsledku</a:t>
            </a:r>
            <a:r>
              <a:rPr sz="3600" dirty="0"/>
              <a:t> &gt; </a:t>
            </a:r>
            <a:r>
              <a:rPr sz="3600" dirty="0" err="1"/>
              <a:t>posouzení</a:t>
            </a:r>
            <a:r>
              <a:rPr sz="3600" dirty="0"/>
              <a:t> </a:t>
            </a:r>
            <a:r>
              <a:rPr sz="3600" dirty="0" err="1"/>
              <a:t>výsledku</a:t>
            </a:r>
            <a:r>
              <a:rPr sz="3600" dirty="0"/>
              <a:t> v </a:t>
            </a:r>
            <a:r>
              <a:rPr sz="3600" dirty="0" err="1"/>
              <a:t>kontextu</a:t>
            </a:r>
            <a:r>
              <a:rPr sz="3600" dirty="0"/>
              <a:t> </a:t>
            </a:r>
            <a:r>
              <a:rPr sz="3600" dirty="0" err="1"/>
              <a:t>stavu</a:t>
            </a:r>
            <a:r>
              <a:rPr sz="3600" dirty="0"/>
              <a:t> </a:t>
            </a:r>
            <a:r>
              <a:rPr sz="3600" dirty="0" err="1"/>
              <a:t>pacienta</a:t>
            </a:r>
            <a:r>
              <a:rPr sz="3600" dirty="0"/>
              <a:t> a </a:t>
            </a:r>
            <a:r>
              <a:rPr sz="3600" dirty="0" err="1"/>
              <a:t>dalších</a:t>
            </a:r>
            <a:r>
              <a:rPr sz="3600" dirty="0"/>
              <a:t> </a:t>
            </a:r>
            <a:r>
              <a:rPr sz="3600" dirty="0" err="1"/>
              <a:t>vyšetření</a:t>
            </a:r>
            <a:r>
              <a:rPr sz="3600" dirty="0"/>
              <a:t>, </a:t>
            </a:r>
            <a:r>
              <a:rPr sz="3600" dirty="0" err="1"/>
              <a:t>i</a:t>
            </a:r>
            <a:r>
              <a:rPr sz="3600" dirty="0"/>
              <a:t> </a:t>
            </a:r>
            <a:r>
              <a:rPr sz="3600" dirty="0" err="1"/>
              <a:t>nelaboratorních</a:t>
            </a:r>
            <a:r>
              <a:rPr sz="3600" dirty="0"/>
              <a:t> (!)</a:t>
            </a:r>
          </a:p>
        </p:txBody>
      </p:sp>
      <p:sp>
        <p:nvSpPr>
          <p:cNvPr id="166" name="pacient: co o něm víme, co chceme laboratorními vyšetřeními zjistit, tj. racionální indikace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530351" indent="-530351" defTabSz="2121354">
              <a:spcBef>
                <a:spcPts val="3900"/>
              </a:spcBef>
              <a:defRPr sz="4100"/>
            </a:pPr>
            <a:r>
              <a:rPr dirty="0" err="1"/>
              <a:t>pacient</a:t>
            </a:r>
            <a:r>
              <a:rPr dirty="0"/>
              <a:t>: co o </a:t>
            </a:r>
            <a:r>
              <a:rPr dirty="0" err="1"/>
              <a:t>něm</a:t>
            </a:r>
            <a:r>
              <a:rPr dirty="0"/>
              <a:t> </a:t>
            </a:r>
            <a:r>
              <a:rPr dirty="0" err="1"/>
              <a:t>víme</a:t>
            </a:r>
            <a:r>
              <a:rPr dirty="0"/>
              <a:t>, co </a:t>
            </a:r>
            <a:r>
              <a:rPr dirty="0" err="1"/>
              <a:t>chceme</a:t>
            </a:r>
            <a:r>
              <a:rPr dirty="0"/>
              <a:t> </a:t>
            </a:r>
            <a:r>
              <a:rPr dirty="0" err="1"/>
              <a:t>laboratorními</a:t>
            </a:r>
            <a:r>
              <a:rPr dirty="0"/>
              <a:t> </a:t>
            </a:r>
            <a:r>
              <a:rPr dirty="0" err="1"/>
              <a:t>vyšetřeními</a:t>
            </a:r>
            <a:r>
              <a:rPr dirty="0"/>
              <a:t> </a:t>
            </a:r>
            <a:r>
              <a:rPr dirty="0" err="1"/>
              <a:t>zjistit</a:t>
            </a:r>
            <a:r>
              <a:rPr dirty="0"/>
              <a:t>, </a:t>
            </a:r>
            <a:r>
              <a:rPr dirty="0" err="1"/>
              <a:t>tj</a:t>
            </a:r>
            <a:r>
              <a:rPr dirty="0"/>
              <a:t>. </a:t>
            </a:r>
            <a:r>
              <a:rPr dirty="0" err="1"/>
              <a:t>racionální</a:t>
            </a:r>
            <a:r>
              <a:rPr dirty="0"/>
              <a:t> </a:t>
            </a:r>
            <a:r>
              <a:rPr dirty="0" err="1"/>
              <a:t>indikace</a:t>
            </a:r>
            <a:endParaRPr dirty="0"/>
          </a:p>
          <a:p>
            <a:pPr marL="530351" indent="-530351" defTabSz="2121354">
              <a:spcBef>
                <a:spcPts val="3900"/>
              </a:spcBef>
              <a:defRPr sz="4100"/>
            </a:pPr>
            <a:r>
              <a:rPr dirty="0" err="1"/>
              <a:t>příprava</a:t>
            </a:r>
            <a:r>
              <a:rPr dirty="0"/>
              <a:t> k </a:t>
            </a:r>
            <a:r>
              <a:rPr dirty="0" err="1"/>
              <a:t>odběru</a:t>
            </a:r>
            <a:r>
              <a:rPr dirty="0"/>
              <a:t>: </a:t>
            </a:r>
            <a:r>
              <a:rPr dirty="0" err="1"/>
              <a:t>základní</a:t>
            </a:r>
            <a:r>
              <a:rPr dirty="0"/>
              <a:t> </a:t>
            </a:r>
            <a:r>
              <a:rPr dirty="0" err="1"/>
              <a:t>poučky</a:t>
            </a:r>
            <a:r>
              <a:rPr dirty="0"/>
              <a:t> (</a:t>
            </a:r>
            <a:r>
              <a:rPr dirty="0" err="1"/>
              <a:t>ráno</a:t>
            </a:r>
            <a:r>
              <a:rPr dirty="0"/>
              <a:t> </a:t>
            </a:r>
            <a:r>
              <a:rPr dirty="0" err="1"/>
              <a:t>nalačno</a:t>
            </a:r>
            <a:r>
              <a:rPr dirty="0"/>
              <a:t>, </a:t>
            </a:r>
            <a:r>
              <a:rPr dirty="0" err="1"/>
              <a:t>atd</a:t>
            </a:r>
            <a:r>
              <a:rPr dirty="0"/>
              <a:t>,…)</a:t>
            </a:r>
          </a:p>
          <a:p>
            <a:pPr marL="530351" indent="-530351" defTabSz="2121354">
              <a:spcBef>
                <a:spcPts val="3900"/>
              </a:spcBef>
              <a:defRPr sz="4100"/>
            </a:pPr>
            <a:r>
              <a:rPr dirty="0" err="1"/>
              <a:t>realita</a:t>
            </a:r>
            <a:r>
              <a:rPr dirty="0"/>
              <a:t> v </a:t>
            </a:r>
            <a:r>
              <a:rPr dirty="0" err="1"/>
              <a:t>nemocnici</a:t>
            </a:r>
            <a:r>
              <a:rPr dirty="0"/>
              <a:t> o </a:t>
            </a:r>
            <a:r>
              <a:rPr dirty="0" err="1"/>
              <a:t>službě</a:t>
            </a:r>
            <a:r>
              <a:rPr dirty="0"/>
              <a:t>: </a:t>
            </a:r>
            <a:r>
              <a:rPr dirty="0" err="1"/>
              <a:t>nemocné</a:t>
            </a:r>
            <a:r>
              <a:rPr dirty="0"/>
              <a:t>, </a:t>
            </a:r>
            <a:r>
              <a:rPr dirty="0" err="1"/>
              <a:t>plačící</a:t>
            </a:r>
            <a:r>
              <a:rPr dirty="0"/>
              <a:t> </a:t>
            </a:r>
            <a:r>
              <a:rPr dirty="0" err="1"/>
              <a:t>dítě</a:t>
            </a:r>
            <a:r>
              <a:rPr dirty="0"/>
              <a:t>, </a:t>
            </a:r>
            <a:r>
              <a:rPr dirty="0" err="1"/>
              <a:t>vystrašení</a:t>
            </a:r>
            <a:r>
              <a:rPr dirty="0"/>
              <a:t> </a:t>
            </a:r>
            <a:r>
              <a:rPr dirty="0" err="1"/>
              <a:t>rodiče</a:t>
            </a:r>
            <a:r>
              <a:rPr dirty="0"/>
              <a:t> &gt; </a:t>
            </a:r>
            <a:r>
              <a:rPr dirty="0" err="1"/>
              <a:t>nutnost</a:t>
            </a:r>
            <a:r>
              <a:rPr dirty="0"/>
              <a:t> </a:t>
            </a:r>
            <a:r>
              <a:rPr dirty="0" err="1"/>
              <a:t>odběru</a:t>
            </a:r>
            <a:r>
              <a:rPr dirty="0"/>
              <a:t> a </a:t>
            </a:r>
            <a:r>
              <a:rPr dirty="0" err="1"/>
              <a:t>důkladného</a:t>
            </a:r>
            <a:r>
              <a:rPr dirty="0"/>
              <a:t> </a:t>
            </a:r>
            <a:r>
              <a:rPr dirty="0" err="1"/>
              <a:t>vyšetření</a:t>
            </a:r>
            <a:r>
              <a:rPr dirty="0"/>
              <a:t>, </a:t>
            </a:r>
            <a:r>
              <a:rPr dirty="0" err="1"/>
              <a:t>apod</a:t>
            </a:r>
            <a:r>
              <a:rPr dirty="0"/>
              <a:t>., </a:t>
            </a:r>
            <a:r>
              <a:rPr dirty="0" err="1"/>
              <a:t>základní</a:t>
            </a:r>
            <a:r>
              <a:rPr dirty="0"/>
              <a:t> </a:t>
            </a:r>
            <a:r>
              <a:rPr dirty="0" err="1"/>
              <a:t>odchylky</a:t>
            </a:r>
            <a:r>
              <a:rPr dirty="0"/>
              <a:t> od </a:t>
            </a:r>
            <a:r>
              <a:rPr dirty="0" err="1"/>
              <a:t>doporučeného</a:t>
            </a:r>
            <a:r>
              <a:rPr dirty="0"/>
              <a:t> </a:t>
            </a:r>
            <a:r>
              <a:rPr dirty="0" err="1"/>
              <a:t>postupu</a:t>
            </a:r>
            <a:r>
              <a:rPr dirty="0"/>
              <a:t>, </a:t>
            </a:r>
            <a:r>
              <a:rPr dirty="0" err="1"/>
              <a:t>souvislosti</a:t>
            </a:r>
            <a:r>
              <a:rPr dirty="0"/>
              <a:t> </a:t>
            </a:r>
            <a:r>
              <a:rPr dirty="0" err="1"/>
              <a:t>vyšetření</a:t>
            </a:r>
            <a:r>
              <a:rPr dirty="0"/>
              <a:t>, </a:t>
            </a:r>
            <a:r>
              <a:rPr dirty="0" err="1"/>
              <a:t>kupř</a:t>
            </a:r>
            <a:r>
              <a:rPr dirty="0"/>
              <a:t>. </a:t>
            </a:r>
            <a:r>
              <a:rPr dirty="0" err="1"/>
              <a:t>napřed</a:t>
            </a:r>
            <a:r>
              <a:rPr dirty="0"/>
              <a:t> UZ </a:t>
            </a:r>
            <a:r>
              <a:rPr dirty="0" err="1"/>
              <a:t>močových</a:t>
            </a:r>
            <a:r>
              <a:rPr dirty="0"/>
              <a:t> </a:t>
            </a:r>
            <a:r>
              <a:rPr dirty="0" err="1"/>
              <a:t>cest</a:t>
            </a:r>
            <a:r>
              <a:rPr dirty="0"/>
              <a:t> s </a:t>
            </a:r>
            <a:r>
              <a:rPr dirty="0" err="1"/>
              <a:t>plným</a:t>
            </a:r>
            <a:r>
              <a:rPr dirty="0"/>
              <a:t> </a:t>
            </a:r>
            <a:r>
              <a:rPr dirty="0" err="1"/>
              <a:t>močovým</a:t>
            </a:r>
            <a:r>
              <a:rPr dirty="0"/>
              <a:t> </a:t>
            </a:r>
            <a:r>
              <a:rPr dirty="0" err="1"/>
              <a:t>měchýřem</a:t>
            </a:r>
            <a:r>
              <a:rPr dirty="0"/>
              <a:t>, </a:t>
            </a:r>
            <a:r>
              <a:rPr dirty="0" err="1"/>
              <a:t>teprve</a:t>
            </a:r>
            <a:r>
              <a:rPr dirty="0"/>
              <a:t>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vymočit</a:t>
            </a:r>
            <a:r>
              <a:rPr dirty="0"/>
              <a:t> a </a:t>
            </a:r>
            <a:r>
              <a:rPr dirty="0" err="1"/>
              <a:t>vyšetřovat</a:t>
            </a:r>
            <a:r>
              <a:rPr dirty="0"/>
              <a:t> </a:t>
            </a:r>
            <a:r>
              <a:rPr dirty="0" err="1"/>
              <a:t>moč</a:t>
            </a:r>
            <a:r>
              <a:rPr dirty="0"/>
              <a:t>, </a:t>
            </a:r>
          </a:p>
          <a:p>
            <a:pPr marL="530351" indent="-530351" defTabSz="2121354">
              <a:spcBef>
                <a:spcPts val="3900"/>
              </a:spcBef>
              <a:defRPr sz="4100"/>
            </a:pPr>
            <a:r>
              <a:rPr dirty="0"/>
              <a:t>…</a:t>
            </a:r>
            <a:r>
              <a:rPr dirty="0" err="1"/>
              <a:t>nutnost</a:t>
            </a:r>
            <a:r>
              <a:rPr dirty="0"/>
              <a:t> </a:t>
            </a:r>
            <a:r>
              <a:rPr dirty="0" err="1"/>
              <a:t>rozhodnout</a:t>
            </a:r>
            <a:r>
              <a:rPr dirty="0"/>
              <a:t>, </a:t>
            </a:r>
            <a:r>
              <a:rPr dirty="0" err="1"/>
              <a:t>i</a:t>
            </a:r>
            <a:r>
              <a:rPr dirty="0"/>
              <a:t>) co </a:t>
            </a:r>
            <a:r>
              <a:rPr dirty="0" err="1"/>
              <a:t>budu</a:t>
            </a:r>
            <a:r>
              <a:rPr dirty="0"/>
              <a:t> </a:t>
            </a:r>
            <a:r>
              <a:rPr dirty="0" err="1"/>
              <a:t>řešit</a:t>
            </a:r>
            <a:r>
              <a:rPr dirty="0"/>
              <a:t> </a:t>
            </a:r>
            <a:r>
              <a:rPr dirty="0" err="1"/>
              <a:t>testem</a:t>
            </a:r>
            <a:r>
              <a:rPr dirty="0"/>
              <a:t> POCT (</a:t>
            </a:r>
            <a:r>
              <a:rPr dirty="0" err="1"/>
              <a:t>stěr-streptest</a:t>
            </a:r>
            <a:r>
              <a:rPr dirty="0"/>
              <a:t>, stěr-COVID-19, CRP, </a:t>
            </a:r>
            <a:r>
              <a:rPr dirty="0" err="1"/>
              <a:t>vyšetření</a:t>
            </a:r>
            <a:r>
              <a:rPr dirty="0"/>
              <a:t> </a:t>
            </a:r>
            <a:r>
              <a:rPr dirty="0" err="1"/>
              <a:t>moče</a:t>
            </a:r>
            <a:r>
              <a:rPr dirty="0"/>
              <a:t> </a:t>
            </a:r>
            <a:r>
              <a:rPr dirty="0" err="1"/>
              <a:t>testačním</a:t>
            </a:r>
            <a:r>
              <a:rPr dirty="0"/>
              <a:t> </a:t>
            </a:r>
            <a:r>
              <a:rPr dirty="0" err="1"/>
              <a:t>papírkem</a:t>
            </a:r>
            <a:r>
              <a:rPr dirty="0"/>
              <a:t>), ii) co </a:t>
            </a:r>
            <a:r>
              <a:rPr dirty="0" err="1"/>
              <a:t>musím</a:t>
            </a:r>
            <a:r>
              <a:rPr dirty="0"/>
              <a:t> </a:t>
            </a:r>
            <a:r>
              <a:rPr dirty="0" err="1"/>
              <a:t>řešit</a:t>
            </a:r>
            <a:r>
              <a:rPr dirty="0"/>
              <a:t> </a:t>
            </a:r>
            <a:r>
              <a:rPr dirty="0" err="1"/>
              <a:t>testem</a:t>
            </a:r>
            <a:r>
              <a:rPr dirty="0"/>
              <a:t> </a:t>
            </a:r>
            <a:r>
              <a:rPr dirty="0" err="1"/>
              <a:t>laboratorním</a:t>
            </a:r>
            <a:r>
              <a:rPr dirty="0"/>
              <a:t> STATIM,</a:t>
            </a:r>
          </a:p>
          <a:p>
            <a:pPr marL="530351" indent="-530351" defTabSz="2121354">
              <a:spcBef>
                <a:spcPts val="3900"/>
              </a:spcBef>
              <a:defRPr sz="4100"/>
            </a:pPr>
            <a:r>
              <a:rPr dirty="0"/>
              <a:t>…..</a:t>
            </a:r>
            <a:r>
              <a:rPr dirty="0" err="1"/>
              <a:t>ještě</a:t>
            </a:r>
            <a:r>
              <a:rPr dirty="0"/>
              <a:t> </a:t>
            </a:r>
            <a:r>
              <a:rPr dirty="0" err="1"/>
              <a:t>předtím</a:t>
            </a:r>
            <a:r>
              <a:rPr dirty="0"/>
              <a:t> </a:t>
            </a:r>
            <a:r>
              <a:rPr dirty="0" err="1"/>
              <a:t>rozhodnout</a:t>
            </a:r>
            <a:r>
              <a:rPr dirty="0"/>
              <a:t>, </a:t>
            </a:r>
            <a:r>
              <a:rPr dirty="0" err="1"/>
              <a:t>vyřeším</a:t>
            </a:r>
            <a:r>
              <a:rPr dirty="0"/>
              <a:t>-li </a:t>
            </a:r>
            <a:r>
              <a:rPr dirty="0" err="1"/>
              <a:t>stav</a:t>
            </a:r>
            <a:r>
              <a:rPr dirty="0"/>
              <a:t> </a:t>
            </a:r>
            <a:r>
              <a:rPr dirty="0" err="1"/>
              <a:t>ambulantně</a:t>
            </a:r>
            <a:r>
              <a:rPr dirty="0"/>
              <a:t> (</a:t>
            </a:r>
            <a:r>
              <a:rPr dirty="0" err="1"/>
              <a:t>spíše</a:t>
            </a:r>
            <a:r>
              <a:rPr dirty="0"/>
              <a:t> </a:t>
            </a:r>
            <a:r>
              <a:rPr dirty="0" err="1"/>
              <a:t>ambulantně</a:t>
            </a:r>
            <a:r>
              <a:rPr dirty="0"/>
              <a:t>…),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nikoli</a:t>
            </a:r>
            <a:r>
              <a:rPr dirty="0"/>
              <a:t>,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dítě</a:t>
            </a:r>
            <a:r>
              <a:rPr dirty="0"/>
              <a:t> </a:t>
            </a:r>
            <a:r>
              <a:rPr dirty="0" err="1"/>
              <a:t>přijmu</a:t>
            </a:r>
            <a:r>
              <a:rPr dirty="0"/>
              <a:t> a </a:t>
            </a:r>
            <a:r>
              <a:rPr dirty="0" err="1"/>
              <a:t>neodebírám</a:t>
            </a:r>
            <a:r>
              <a:rPr dirty="0"/>
              <a:t> (</a:t>
            </a:r>
            <a:r>
              <a:rPr dirty="0" err="1"/>
              <a:t>žilní</a:t>
            </a:r>
            <a:r>
              <a:rPr dirty="0"/>
              <a:t> </a:t>
            </a:r>
            <a:r>
              <a:rPr dirty="0" err="1"/>
              <a:t>přístup</a:t>
            </a:r>
            <a:r>
              <a:rPr dirty="0"/>
              <a:t>, </a:t>
            </a:r>
            <a:r>
              <a:rPr dirty="0" err="1"/>
              <a:t>apod</a:t>
            </a:r>
            <a:r>
              <a:rPr dirty="0"/>
              <a:t>.)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vlastní odběr: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vlastní odběr:</a:t>
            </a:r>
          </a:p>
        </p:txBody>
      </p:sp>
      <p:sp>
        <p:nvSpPr>
          <p:cNvPr id="170" name="malé dítě se vždy bojí, je neklidné, křičí, rodiče ne vždy spolupracují, tj co je třeba: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505968" indent="-505968" defTabSz="2023821">
              <a:spcBef>
                <a:spcPts val="3700"/>
              </a:spcBef>
              <a:defRPr sz="3900"/>
            </a:pPr>
            <a:r>
              <a:t>malé dítě se vždy bojí, je neklidné, křičí, rodiče ne vždy spolupracují, tj co je třeba:</a:t>
            </a:r>
          </a:p>
          <a:p>
            <a:pPr marL="505968" indent="-505968" defTabSz="2023821">
              <a:spcBef>
                <a:spcPts val="3700"/>
              </a:spcBef>
              <a:defRPr sz="3900"/>
            </a:pPr>
            <a:r>
              <a:t>rodiče uklidnit a důkladně jim vysvětlit, co je třeba udělat a co to přinese, event. kde jsou rizika neprovedení odběru,…současně jim nesdělovat pracovní dojmy lékaře a pracovní hypotézy ohledně diagnosy,…”uděláme krevní obraz, abychom vyloučili leukémii…”,…toto NE.</a:t>
            </a:r>
          </a:p>
          <a:p>
            <a:pPr marL="505968" indent="-505968" defTabSz="2023821">
              <a:spcBef>
                <a:spcPts val="3700"/>
              </a:spcBef>
              <a:defRPr sz="3900"/>
            </a:pPr>
            <a:r>
              <a:t>provedení odběru, pokud možno rychle, spolu se zkušeným personálem (dětská sestra), připravit a popsat odběrový materiál, najít žílu, desinfikovat, imobilizovat dítě, rozhodnout se, zdali nechám uzavřený vakuový systém, kupř. nebo si jej neotevřu a odeberu jen jehlou, (pak poznačím odchylku do žádanky)</a:t>
            </a:r>
          </a:p>
          <a:p>
            <a:pPr marL="505968" indent="-505968" defTabSz="2023821">
              <a:spcBef>
                <a:spcPts val="3700"/>
              </a:spcBef>
              <a:defRPr sz="3900"/>
            </a:pPr>
            <a:r>
              <a:t>pořadí odebíraných zkumavek je dáno doporučeními odborných společností, nelze vždy splnit, pak opět poznačím odchylku</a:t>
            </a:r>
          </a:p>
          <a:p>
            <a:pPr marL="505968" indent="-505968" defTabSz="2023821">
              <a:spcBef>
                <a:spcPts val="3700"/>
              </a:spcBef>
              <a:defRPr sz="3900"/>
            </a:pPr>
            <a:r>
              <a:t>zaeviduji skutečný čas odběru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3" name="pár praktických poznámek k vystavení požadavku na laboratorní vyšetření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>
            <a:lvl1pPr defTabSz="726440">
              <a:defRPr sz="4800"/>
            </a:lvl1pPr>
          </a:lstStyle>
          <a:p>
            <a:r>
              <a:t>pár praktických poznámek k vystavení požadavku na laboratorní vyšetření</a:t>
            </a:r>
          </a:p>
        </p:txBody>
      </p:sp>
      <p:sp>
        <p:nvSpPr>
          <p:cNvPr id="174" name="…žádanka:…obsahuje některé požadavky stanovené normou ISO15189, další stanovené kupř. dalšími předpisy, u nás je to pojišťovna třeba (111, 211, atd)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…žádanka:…obsahuje některé požadavky stanovené normou ISO15189, další stanovené kupř. dalšími předpisy, u nás je to pojišťovna třeba (111, 211, atd)</a:t>
            </a:r>
          </a:p>
          <a:p>
            <a:r>
              <a:t>důležité medicínské údaje, od genetických, předchozí diagnosy (kupř. diabetes), souběžná léčba (!), trvalá medikace, ale i třeba probíhající antibiotická léčba (…&gt; vyjdou negativní výtěry, kultivace moče, apod., tak ať se tomu nedivíme)</a:t>
            </a:r>
          </a:p>
          <a:p>
            <a:r>
              <a:t>důležité: rodiče (zákonný zástupce) musí obecně souhlasit s postupem, </a:t>
            </a:r>
            <a:r>
              <a:rPr b="1"/>
              <a:t>KROMĚ neodkladné péče</a:t>
            </a:r>
            <a:r>
              <a:t>, tam konáme vždy bezodkladně v zájmu pacienta (!!)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transport vzorku do laboratoře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transport vzorku do laboratoře</a:t>
            </a:r>
          </a:p>
        </p:txBody>
      </p:sp>
      <p:sp>
        <p:nvSpPr>
          <p:cNvPr id="178" name="pozn. toto je klíčový aspekt celkového provedení laboratorního testu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pozn. toto je klíčový aspekt celkového provedení laboratorního testu</a:t>
            </a:r>
          </a:p>
          <a:p>
            <a:r>
              <a:t>obecně se uvádí, že variabilita (nesprávně chybovost) výsledků daná analytickou fází je kolem &lt; 5 % výsledné hodnoty, kdežto variabilita výsledků daná vlivy preanalytických/preexaminačních proměnných je v desítkách/stovkách procent!</a:t>
            </a:r>
          </a:p>
          <a:p>
            <a:r>
              <a:t>=&gt; toto je pak jeden z důvodů proč mít přesně evidovanou cestu vzorku od pacienta k analýze (patient sample pathway)</a:t>
            </a:r>
          </a:p>
          <a:p>
            <a:r>
              <a:t>konkrétní vlivy: hemolýza (LDH, K, NSE, AST), menší pediatrické objemy krve jsou náchylné na odpařování,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1" name="vlastní analýza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vlastní analýza</a:t>
            </a:r>
          </a:p>
        </p:txBody>
      </p:sp>
      <p:sp>
        <p:nvSpPr>
          <p:cNvPr id="182" name="…zde zásadně platí, že dítě není malý dospělý, tudíž se objem odebrané krve stává významným faktorem.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359662" indent="-359662" defTabSz="1438618">
              <a:spcBef>
                <a:spcPts val="2600"/>
              </a:spcBef>
              <a:defRPr sz="2800"/>
            </a:pPr>
            <a:r>
              <a:t>…zde zásadně platí, že dítě není malý dospělý, tudíž se objem odebrané krve stává významným faktorem.</a:t>
            </a:r>
          </a:p>
          <a:p>
            <a:pPr marL="359662" indent="-359662" defTabSz="1438618">
              <a:spcBef>
                <a:spcPts val="2600"/>
              </a:spcBef>
              <a:defRPr sz="2800"/>
            </a:pPr>
            <a:r>
              <a:t>objem krve: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https://www.mdapp.co/pediatric-blood-volume-calculator-538/</a:t>
            </a:r>
            <a:r>
              <a:t> </a:t>
            </a:r>
          </a:p>
          <a:p>
            <a:pPr marL="359662" indent="-359662" defTabSz="1438618">
              <a:spcBef>
                <a:spcPts val="2600"/>
              </a:spcBef>
              <a:defRPr sz="2800"/>
            </a:pPr>
            <a:r>
              <a:t>příklad: https://media.gosh.nhs.uk/documents/Appendix_5_Normal_Circulating_Blood_Volumes_Uhv3cFN.pdf</a:t>
            </a:r>
          </a:p>
          <a:p>
            <a:pPr marL="359662" indent="-359662" defTabSz="1438618">
              <a:spcBef>
                <a:spcPts val="2600"/>
              </a:spcBef>
              <a:defRPr sz="2800"/>
            </a:pPr>
            <a:r>
              <a:t>potřeby stanovené pediatrickou laboratorní medicínou jsou: odběrové soupravy &gt; odběrové sety/zkumavky s identifikací pacienta &gt; centrifugy pro zkumavky o menším objemu &gt; preanalytické linky versus manuální příprava (mrtvý objem soustavy) &gt; vlastní analyzátory přizpůsobené nutnosti analyzovat malý objem materiálu a jiný lineární dynamický rozsah měřicího postupu, např. neonatální bilirubin</a:t>
            </a:r>
          </a:p>
          <a:p>
            <a:pPr marL="359662" indent="-359662" defTabSz="1438618">
              <a:spcBef>
                <a:spcPts val="2600"/>
              </a:spcBef>
              <a:defRPr sz="2800"/>
            </a:pPr>
            <a:endParaRPr/>
          </a:p>
          <a:p>
            <a:pPr marL="359662" indent="-359662" defTabSz="1438618">
              <a:spcBef>
                <a:spcPts val="2600"/>
              </a:spcBef>
              <a:defRPr sz="2800"/>
            </a:pPr>
            <a:r>
              <a:t>(LDR = rozsah, kdy je koncentrace analytu přímo úměrná signálu)</a:t>
            </a:r>
          </a:p>
        </p:txBody>
      </p:sp>
      <p:pic>
        <p:nvPicPr>
          <p:cNvPr id="183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4909" y="8033694"/>
            <a:ext cx="6338547" cy="30382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6" name="interpretace výsledku"/>
          <p:cNvSpPr txBox="1">
            <a:spLocks noGrp="1"/>
          </p:cNvSpPr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r>
              <a:t>interpretace výsledku</a:t>
            </a:r>
          </a:p>
        </p:txBody>
      </p:sp>
      <p:sp>
        <p:nvSpPr>
          <p:cNvPr id="187" name="obecná vodítka jsou: referenční meze a trendy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493776" indent="-493776" defTabSz="1975054">
              <a:spcBef>
                <a:spcPts val="3600"/>
              </a:spcBef>
              <a:defRPr sz="3800"/>
            </a:pPr>
            <a:r>
              <a:rPr dirty="0" err="1"/>
              <a:t>obecná</a:t>
            </a:r>
            <a:r>
              <a:rPr dirty="0"/>
              <a:t> </a:t>
            </a:r>
            <a:r>
              <a:rPr dirty="0" err="1"/>
              <a:t>vodítka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: </a:t>
            </a:r>
            <a:r>
              <a:rPr dirty="0" err="1"/>
              <a:t>referenční</a:t>
            </a:r>
            <a:r>
              <a:rPr dirty="0"/>
              <a:t> meze (</a:t>
            </a:r>
            <a:r>
              <a:rPr dirty="0" err="1"/>
              <a:t>věkově</a:t>
            </a:r>
            <a:r>
              <a:rPr dirty="0"/>
              <a:t> </a:t>
            </a:r>
            <a:r>
              <a:rPr dirty="0" err="1"/>
              <a:t>specifické</a:t>
            </a:r>
            <a:r>
              <a:rPr dirty="0"/>
              <a:t> !) a trendy </a:t>
            </a:r>
            <a:r>
              <a:rPr dirty="0" err="1"/>
              <a:t>laboratorních</a:t>
            </a:r>
            <a:r>
              <a:rPr dirty="0"/>
              <a:t> </a:t>
            </a:r>
            <a:r>
              <a:rPr dirty="0" err="1"/>
              <a:t>hodnot</a:t>
            </a:r>
            <a:endParaRPr dirty="0"/>
          </a:p>
          <a:p>
            <a:pPr marL="493776" indent="-493776" defTabSz="1975054">
              <a:spcBef>
                <a:spcPts val="3600"/>
              </a:spcBef>
              <a:defRPr sz="3800"/>
            </a:pPr>
            <a:r>
              <a:rPr dirty="0"/>
              <a:t>u </a:t>
            </a:r>
            <a:r>
              <a:rPr dirty="0" err="1"/>
              <a:t>dětí</a:t>
            </a:r>
            <a:r>
              <a:rPr dirty="0"/>
              <a:t> se </a:t>
            </a:r>
            <a:r>
              <a:rPr dirty="0" err="1"/>
              <a:t>častěji</a:t>
            </a:r>
            <a:r>
              <a:rPr dirty="0"/>
              <a:t> </a:t>
            </a:r>
            <a:r>
              <a:rPr dirty="0" err="1"/>
              <a:t>objevují</a:t>
            </a:r>
            <a:r>
              <a:rPr dirty="0"/>
              <a:t> </a:t>
            </a:r>
            <a:r>
              <a:rPr dirty="0" err="1"/>
              <a:t>odchylky</a:t>
            </a:r>
            <a:r>
              <a:rPr dirty="0"/>
              <a:t> v </a:t>
            </a:r>
            <a:r>
              <a:rPr dirty="0" err="1"/>
              <a:t>kvalitě</a:t>
            </a:r>
            <a:r>
              <a:rPr dirty="0"/>
              <a:t> </a:t>
            </a:r>
            <a:r>
              <a:rPr dirty="0" err="1"/>
              <a:t>odebraného</a:t>
            </a:r>
            <a:r>
              <a:rPr dirty="0"/>
              <a:t> </a:t>
            </a:r>
            <a:r>
              <a:rPr dirty="0" err="1"/>
              <a:t>materiálu</a:t>
            </a:r>
            <a:r>
              <a:rPr dirty="0"/>
              <a:t>, </a:t>
            </a:r>
            <a:r>
              <a:rPr dirty="0" err="1"/>
              <a:t>hemolýza</a:t>
            </a:r>
            <a:r>
              <a:rPr dirty="0"/>
              <a:t> </a:t>
            </a:r>
            <a:r>
              <a:rPr dirty="0" err="1"/>
              <a:t>typicky</a:t>
            </a:r>
            <a:r>
              <a:rPr dirty="0"/>
              <a:t> (</a:t>
            </a:r>
            <a:r>
              <a:rPr dirty="0" err="1"/>
              <a:t>obvykle</a:t>
            </a:r>
            <a:r>
              <a:rPr dirty="0"/>
              <a:t> </a:t>
            </a:r>
            <a:r>
              <a:rPr dirty="0" err="1"/>
              <a:t>vzhledem</a:t>
            </a:r>
            <a:r>
              <a:rPr dirty="0"/>
              <a:t> k </a:t>
            </a:r>
            <a:r>
              <a:rPr dirty="0" err="1"/>
              <a:t>okolnostem</a:t>
            </a:r>
            <a:r>
              <a:rPr dirty="0"/>
              <a:t> </a:t>
            </a:r>
            <a:r>
              <a:rPr dirty="0" err="1"/>
              <a:t>odběru</a:t>
            </a:r>
            <a:r>
              <a:rPr dirty="0"/>
              <a:t>), </a:t>
            </a:r>
            <a:r>
              <a:rPr dirty="0" err="1"/>
              <a:t>pak</a:t>
            </a:r>
            <a:r>
              <a:rPr dirty="0"/>
              <a:t> je </a:t>
            </a:r>
            <a:r>
              <a:rPr dirty="0" err="1"/>
              <a:t>třeba</a:t>
            </a:r>
            <a:r>
              <a:rPr dirty="0"/>
              <a:t> </a:t>
            </a:r>
            <a:r>
              <a:rPr dirty="0" err="1"/>
              <a:t>rozhodnout</a:t>
            </a:r>
            <a:r>
              <a:rPr dirty="0"/>
              <a:t> o </a:t>
            </a:r>
            <a:r>
              <a:rPr dirty="0" err="1"/>
              <a:t>zpracování</a:t>
            </a:r>
            <a:r>
              <a:rPr dirty="0"/>
              <a:t> a </a:t>
            </a:r>
            <a:r>
              <a:rPr dirty="0" err="1"/>
              <a:t>zanalyzování</a:t>
            </a:r>
            <a:r>
              <a:rPr dirty="0"/>
              <a:t> </a:t>
            </a:r>
            <a:r>
              <a:rPr dirty="0" err="1"/>
              <a:t>vzorku</a:t>
            </a:r>
            <a:r>
              <a:rPr dirty="0"/>
              <a:t>, (</a:t>
            </a:r>
            <a:r>
              <a:rPr dirty="0" err="1"/>
              <a:t>tj</a:t>
            </a:r>
            <a:r>
              <a:rPr dirty="0"/>
              <a:t>. co je u </a:t>
            </a:r>
            <a:r>
              <a:rPr dirty="0" err="1"/>
              <a:t>dospělých</a:t>
            </a:r>
            <a:r>
              <a:rPr dirty="0"/>
              <a:t> “rejected” a </a:t>
            </a:r>
            <a:r>
              <a:rPr dirty="0" err="1"/>
              <a:t>znovu</a:t>
            </a:r>
            <a:r>
              <a:rPr dirty="0"/>
              <a:t> </a:t>
            </a:r>
            <a:r>
              <a:rPr dirty="0" err="1"/>
              <a:t>odebrat</a:t>
            </a:r>
            <a:r>
              <a:rPr dirty="0"/>
              <a:t>, v </a:t>
            </a:r>
            <a:r>
              <a:rPr dirty="0" err="1"/>
              <a:t>pediatrické</a:t>
            </a:r>
            <a:r>
              <a:rPr dirty="0"/>
              <a:t> </a:t>
            </a:r>
            <a:r>
              <a:rPr dirty="0" err="1"/>
              <a:t>medicíně</a:t>
            </a:r>
            <a:r>
              <a:rPr dirty="0"/>
              <a:t> se </a:t>
            </a:r>
            <a:r>
              <a:rPr dirty="0" err="1"/>
              <a:t>snažíme</a:t>
            </a:r>
            <a:r>
              <a:rPr dirty="0"/>
              <a:t> </a:t>
            </a:r>
            <a:r>
              <a:rPr dirty="0" err="1"/>
              <a:t>zpracovat</a:t>
            </a:r>
            <a:endParaRPr dirty="0"/>
          </a:p>
          <a:p>
            <a:pPr marL="493776" indent="-493776" defTabSz="1975054">
              <a:spcBef>
                <a:spcPts val="3600"/>
              </a:spcBef>
              <a:defRPr sz="3800"/>
            </a:pPr>
            <a:r>
              <a:rPr dirty="0" err="1"/>
              <a:t>analyzovaný</a:t>
            </a:r>
            <a:r>
              <a:rPr dirty="0"/>
              <a:t> </a:t>
            </a:r>
            <a:r>
              <a:rPr dirty="0" err="1"/>
              <a:t>materiál</a:t>
            </a:r>
            <a:r>
              <a:rPr dirty="0"/>
              <a:t> </a:t>
            </a:r>
            <a:r>
              <a:rPr dirty="0" err="1"/>
              <a:t>má</a:t>
            </a:r>
            <a:r>
              <a:rPr dirty="0"/>
              <a:t> </a:t>
            </a:r>
            <a:r>
              <a:rPr dirty="0" err="1"/>
              <a:t>vyšší</a:t>
            </a:r>
            <a:r>
              <a:rPr dirty="0"/>
              <a:t> </a:t>
            </a:r>
            <a:r>
              <a:rPr dirty="0" err="1"/>
              <a:t>variabilitu</a:t>
            </a:r>
            <a:r>
              <a:rPr dirty="0"/>
              <a:t> </a:t>
            </a:r>
            <a:r>
              <a:rPr dirty="0" err="1"/>
              <a:t>danou</a:t>
            </a:r>
            <a:r>
              <a:rPr dirty="0"/>
              <a:t> </a:t>
            </a:r>
            <a:r>
              <a:rPr dirty="0" err="1"/>
              <a:t>obvykle</a:t>
            </a:r>
            <a:r>
              <a:rPr dirty="0"/>
              <a:t> </a:t>
            </a:r>
            <a:r>
              <a:rPr dirty="0" err="1"/>
              <a:t>okolnostmi</a:t>
            </a:r>
            <a:r>
              <a:rPr dirty="0"/>
              <a:t> </a:t>
            </a:r>
            <a:r>
              <a:rPr dirty="0" err="1"/>
              <a:t>odběru</a:t>
            </a:r>
            <a:r>
              <a:rPr dirty="0"/>
              <a:t> </a:t>
            </a:r>
            <a:r>
              <a:rPr lang="cs-CZ" dirty="0">
                <a:solidFill>
                  <a:schemeClr val="accent1"/>
                </a:solidFill>
              </a:rPr>
              <a:t>(d</a:t>
            </a:r>
            <a:r>
              <a:rPr dirty="0" err="1">
                <a:solidFill>
                  <a:schemeClr val="accent1"/>
                </a:solidFill>
              </a:rPr>
              <a:t>ítě</a:t>
            </a:r>
            <a:r>
              <a:rPr dirty="0">
                <a:solidFill>
                  <a:schemeClr val="accent1"/>
                </a:solidFill>
              </a:rPr>
              <a:t> je </a:t>
            </a:r>
            <a:r>
              <a:rPr dirty="0" err="1">
                <a:solidFill>
                  <a:schemeClr val="accent1"/>
                </a:solidFill>
              </a:rPr>
              <a:t>neklidné</a:t>
            </a:r>
            <a:r>
              <a:rPr dirty="0">
                <a:solidFill>
                  <a:schemeClr val="accent1"/>
                </a:solidFill>
              </a:rPr>
              <a:t>, </a:t>
            </a:r>
            <a:r>
              <a:rPr dirty="0" err="1">
                <a:solidFill>
                  <a:schemeClr val="accent1"/>
                </a:solidFill>
              </a:rPr>
              <a:t>žílu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při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odběru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propíchne</a:t>
            </a:r>
            <a:r>
              <a:rPr lang="cs-CZ" dirty="0" err="1">
                <a:solidFill>
                  <a:schemeClr val="accent1"/>
                </a:solidFill>
              </a:rPr>
              <a:t>me</a:t>
            </a:r>
            <a:r>
              <a:rPr dirty="0">
                <a:solidFill>
                  <a:schemeClr val="accent1"/>
                </a:solidFill>
              </a:rPr>
              <a:t>, </a:t>
            </a:r>
            <a:r>
              <a:rPr dirty="0" err="1">
                <a:solidFill>
                  <a:schemeClr val="accent1"/>
                </a:solidFill>
              </a:rPr>
              <a:t>ručičku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zmáčkne</a:t>
            </a:r>
            <a:r>
              <a:rPr lang="cs-CZ" dirty="0" err="1">
                <a:solidFill>
                  <a:schemeClr val="accent1"/>
                </a:solidFill>
              </a:rPr>
              <a:t>me</a:t>
            </a:r>
            <a:r>
              <a:rPr lang="cs-CZ" dirty="0">
                <a:solidFill>
                  <a:schemeClr val="accent1"/>
                </a:solidFill>
              </a:rPr>
              <a:t>)</a:t>
            </a:r>
            <a:r>
              <a:rPr dirty="0"/>
              <a:t>,….a to, co </a:t>
            </a:r>
            <a:r>
              <a:rPr dirty="0" err="1"/>
              <a:t>teče</a:t>
            </a:r>
            <a:r>
              <a:rPr dirty="0"/>
              <a:t> z </a:t>
            </a:r>
            <a:r>
              <a:rPr dirty="0" err="1"/>
              <a:t>jehly</a:t>
            </a:r>
            <a:r>
              <a:rPr dirty="0"/>
              <a:t> je de facto </a:t>
            </a:r>
            <a:r>
              <a:rPr dirty="0" err="1"/>
              <a:t>krev</a:t>
            </a:r>
            <a:r>
              <a:rPr dirty="0"/>
              <a:t> z </a:t>
            </a:r>
            <a:r>
              <a:rPr dirty="0" err="1"/>
              <a:t>podkožního</a:t>
            </a:r>
            <a:r>
              <a:rPr dirty="0"/>
              <a:t> </a:t>
            </a:r>
            <a:r>
              <a:rPr dirty="0" err="1"/>
              <a:t>hematomu</a:t>
            </a:r>
            <a:r>
              <a:rPr dirty="0"/>
              <a:t>, je </a:t>
            </a:r>
            <a:r>
              <a:rPr dirty="0" err="1"/>
              <a:t>prakticky</a:t>
            </a:r>
            <a:r>
              <a:rPr dirty="0"/>
              <a:t>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hemolytická</a:t>
            </a:r>
            <a:r>
              <a:rPr dirty="0"/>
              <a:t>, </a:t>
            </a:r>
            <a:r>
              <a:rPr dirty="0" err="1"/>
              <a:t>zkumavka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KO-diff </a:t>
            </a:r>
            <a:r>
              <a:rPr dirty="0" err="1"/>
              <a:t>zkoaguluje</a:t>
            </a:r>
            <a:r>
              <a:rPr dirty="0"/>
              <a:t>,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některá</a:t>
            </a:r>
            <a:r>
              <a:rPr dirty="0"/>
              <a:t> </a:t>
            </a:r>
            <a:r>
              <a:rPr dirty="0" err="1"/>
              <a:t>vyšetření</a:t>
            </a:r>
            <a:r>
              <a:rPr dirty="0"/>
              <a:t> </a:t>
            </a:r>
            <a:r>
              <a:rPr dirty="0" err="1"/>
              <a:t>jako</a:t>
            </a:r>
            <a:r>
              <a:rPr dirty="0"/>
              <a:t> </a:t>
            </a:r>
            <a:r>
              <a:rPr dirty="0" err="1"/>
              <a:t>koagulace</a:t>
            </a:r>
            <a:r>
              <a:rPr dirty="0"/>
              <a:t> je </a:t>
            </a:r>
            <a:r>
              <a:rPr dirty="0" err="1"/>
              <a:t>zcela</a:t>
            </a:r>
            <a:r>
              <a:rPr dirty="0"/>
              <a:t> </a:t>
            </a:r>
            <a:r>
              <a:rPr dirty="0" err="1"/>
              <a:t>nevhodná</a:t>
            </a:r>
            <a:r>
              <a:rPr dirty="0"/>
              <a:t>), </a:t>
            </a:r>
            <a:r>
              <a:rPr dirty="0" err="1"/>
              <a:t>obdobně</a:t>
            </a:r>
            <a:r>
              <a:rPr dirty="0"/>
              <a:t> </a:t>
            </a:r>
            <a:r>
              <a:rPr dirty="0" err="1"/>
              <a:t>moč</a:t>
            </a:r>
            <a:r>
              <a:rPr dirty="0"/>
              <a:t> z </a:t>
            </a:r>
            <a:r>
              <a:rPr dirty="0" err="1"/>
              <a:t>nalepeného</a:t>
            </a:r>
            <a:r>
              <a:rPr dirty="0"/>
              <a:t> </a:t>
            </a:r>
            <a:r>
              <a:rPr dirty="0" err="1"/>
              <a:t>pytlíku</a:t>
            </a:r>
            <a:r>
              <a:rPr dirty="0"/>
              <a:t>, </a:t>
            </a:r>
            <a:r>
              <a:rPr dirty="0" err="1"/>
              <a:t>pokud</a:t>
            </a:r>
            <a:r>
              <a:rPr dirty="0"/>
              <a:t> je </a:t>
            </a:r>
            <a:r>
              <a:rPr dirty="0" err="1"/>
              <a:t>dlouho</a:t>
            </a:r>
            <a:r>
              <a:rPr dirty="0"/>
              <a:t> </a:t>
            </a:r>
            <a:r>
              <a:rPr dirty="0" err="1"/>
              <a:t>nalepen</a:t>
            </a:r>
            <a:r>
              <a:rPr dirty="0"/>
              <a:t>,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obsahovat</a:t>
            </a:r>
            <a:r>
              <a:rPr dirty="0"/>
              <a:t> </a:t>
            </a:r>
            <a:r>
              <a:rPr dirty="0" err="1"/>
              <a:t>kožní</a:t>
            </a:r>
            <a:r>
              <a:rPr dirty="0"/>
              <a:t> detritus, </a:t>
            </a:r>
            <a:r>
              <a:rPr dirty="0" err="1"/>
              <a:t>kvasinky</a:t>
            </a:r>
            <a:r>
              <a:rPr dirty="0"/>
              <a:t>, </a:t>
            </a:r>
            <a:r>
              <a:rPr dirty="0" err="1"/>
              <a:t>mikroorganismy</a:t>
            </a:r>
            <a:r>
              <a:rPr dirty="0"/>
              <a:t>, o </a:t>
            </a:r>
            <a:r>
              <a:rPr dirty="0" err="1"/>
              <a:t>nichž</a:t>
            </a:r>
            <a:r>
              <a:rPr dirty="0"/>
              <a:t> se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mylně</a:t>
            </a:r>
            <a:r>
              <a:rPr dirty="0"/>
              <a:t> </a:t>
            </a:r>
            <a:r>
              <a:rPr dirty="0" err="1"/>
              <a:t>domníváme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z </a:t>
            </a:r>
            <a:r>
              <a:rPr dirty="0" err="1"/>
              <a:t>močových</a:t>
            </a:r>
            <a:r>
              <a:rPr dirty="0"/>
              <a:t> </a:t>
            </a:r>
            <a:r>
              <a:rPr dirty="0" err="1"/>
              <a:t>cest</a:t>
            </a:r>
            <a:r>
              <a:rPr dirty="0"/>
              <a:t>.</a:t>
            </a:r>
          </a:p>
          <a:p>
            <a:pPr marL="493776" indent="-493776" defTabSz="1975054">
              <a:spcBef>
                <a:spcPts val="3600"/>
              </a:spcBef>
              <a:defRPr sz="3800"/>
            </a:pPr>
            <a:r>
              <a:rPr dirty="0"/>
              <a:t>u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více</a:t>
            </a:r>
            <a:r>
              <a:rPr dirty="0"/>
              <a:t> </a:t>
            </a:r>
            <a:r>
              <a:rPr dirty="0" err="1"/>
              <a:t>platí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hodnoty</a:t>
            </a:r>
            <a:r>
              <a:rPr dirty="0"/>
              <a:t> </a:t>
            </a:r>
            <a:r>
              <a:rPr dirty="0" err="1"/>
              <a:t>testů</a:t>
            </a:r>
            <a:r>
              <a:rPr dirty="0"/>
              <a:t> </a:t>
            </a:r>
            <a:r>
              <a:rPr dirty="0" err="1"/>
              <a:t>významněji</a:t>
            </a:r>
            <a:r>
              <a:rPr dirty="0"/>
              <a:t> </a:t>
            </a:r>
            <a:r>
              <a:rPr dirty="0" err="1"/>
              <a:t>oscilují</a:t>
            </a:r>
            <a:r>
              <a:rPr dirty="0"/>
              <a:t> </a:t>
            </a:r>
            <a:r>
              <a:rPr dirty="0" err="1"/>
              <a:t>než</a:t>
            </a:r>
            <a:r>
              <a:rPr dirty="0"/>
              <a:t> u </a:t>
            </a:r>
            <a:r>
              <a:rPr dirty="0" err="1"/>
              <a:t>dospělých</a:t>
            </a:r>
            <a:endParaRPr dirty="0"/>
          </a:p>
          <a:p>
            <a:pPr marL="493776" indent="-493776" defTabSz="1975054">
              <a:spcBef>
                <a:spcPts val="3600"/>
              </a:spcBef>
              <a:defRPr sz="3800"/>
            </a:pPr>
            <a:r>
              <a:rPr dirty="0" err="1"/>
              <a:t>příklady</a:t>
            </a:r>
            <a:r>
              <a:rPr dirty="0"/>
              <a:t> </a:t>
            </a:r>
            <a:r>
              <a:rPr dirty="0" err="1"/>
              <a:t>probereme</a:t>
            </a:r>
            <a:r>
              <a:rPr dirty="0"/>
              <a:t> </a:t>
            </a:r>
            <a:r>
              <a:rPr dirty="0" err="1"/>
              <a:t>později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2029</Words>
  <Application>Microsoft Macintosh PowerPoint</Application>
  <PresentationFormat>Custom</PresentationFormat>
  <Paragraphs>109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Helvetica Neue</vt:lpstr>
      <vt:lpstr>Helvetica Neue Medium</vt:lpstr>
      <vt:lpstr>21_BasicWhite</vt:lpstr>
      <vt:lpstr>…specifika a zvláštnosti laboratorních vyšetření dětského věku</vt:lpstr>
      <vt:lpstr>PACIENT: vývojová specifika dětského věku</vt:lpstr>
      <vt:lpstr>PowerPoint Presentation</vt:lpstr>
      <vt:lpstr>proměnné faktory:   pacient &gt; příprava pacienta k odběru &gt; vlastní odběr &gt; transport vzorku do laboratoře &gt; vlastní analýza &gt; interpretace výsledku &gt; posouzení výsledku v kontextu stavu pacienta a dalších vyšetření, i nelaboratorních (!)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věkově vázaná specifika</vt:lpstr>
      <vt:lpstr>PowerPoint Presentation</vt:lpstr>
      <vt:lpstr>Toxikologie v pediatrii - základy</vt:lpstr>
      <vt:lpstr>PowerPoint Presentation</vt:lpstr>
      <vt:lpstr>,..běžné testy</vt:lpstr>
      <vt:lpstr>vyšetření renálních funkcí</vt:lpstr>
      <vt:lpstr>testy na diabetes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…specifika a zvláštnosti laboratorních vyšetření dětského věku</dc:title>
  <cp:lastModifiedBy>Valík Dalibor</cp:lastModifiedBy>
  <cp:revision>13</cp:revision>
  <dcterms:modified xsi:type="dcterms:W3CDTF">2023-09-18T09:19:31Z</dcterms:modified>
</cp:coreProperties>
</file>