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1"/>
  </p:sldMasterIdLst>
  <p:notesMasterIdLst>
    <p:notesMasterId r:id="rId35"/>
  </p:notesMasterIdLst>
  <p:sldIdLst>
    <p:sldId id="259" r:id="rId2"/>
    <p:sldId id="402" r:id="rId3"/>
    <p:sldId id="403" r:id="rId4"/>
    <p:sldId id="404" r:id="rId5"/>
    <p:sldId id="405" r:id="rId6"/>
    <p:sldId id="409" r:id="rId7"/>
    <p:sldId id="318" r:id="rId8"/>
    <p:sldId id="326" r:id="rId9"/>
    <p:sldId id="407" r:id="rId10"/>
    <p:sldId id="343" r:id="rId11"/>
    <p:sldId id="293" r:id="rId12"/>
    <p:sldId id="408" r:id="rId13"/>
    <p:sldId id="300" r:id="rId14"/>
    <p:sldId id="411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6" r:id="rId23"/>
    <p:sldId id="398" r:id="rId24"/>
    <p:sldId id="399" r:id="rId25"/>
    <p:sldId id="306" r:id="rId26"/>
    <p:sldId id="400" r:id="rId27"/>
    <p:sldId id="401" r:id="rId28"/>
    <p:sldId id="410" r:id="rId29"/>
    <p:sldId id="311" r:id="rId30"/>
    <p:sldId id="307" r:id="rId31"/>
    <p:sldId id="308" r:id="rId32"/>
    <p:sldId id="412" r:id="rId33"/>
    <p:sldId id="413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66"/>
    <a:srgbClr val="CC3300"/>
    <a:srgbClr val="660066"/>
    <a:srgbClr val="660033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1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30A60-D45D-43EA-B226-91467F275B44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4297C-825A-4252-BD9B-9F916DBF7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54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40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Clonidinový</a:t>
            </a:r>
            <a:r>
              <a:rPr lang="cs-CZ" dirty="0" smtClean="0"/>
              <a:t> </a:t>
            </a:r>
            <a:r>
              <a:rPr lang="cs-CZ" dirty="0" err="1" smtClean="0"/>
              <a:t>tesst</a:t>
            </a:r>
            <a:r>
              <a:rPr lang="cs-CZ" dirty="0" smtClean="0"/>
              <a:t> a ITT Šarišský 091012/8967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17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Pac. </a:t>
            </a:r>
            <a:r>
              <a:rPr lang="cs-CZ" smtClean="0"/>
              <a:t>Horáková 425620/421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982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520410390</a:t>
            </a:r>
          </a:p>
          <a:p>
            <a:r>
              <a:rPr lang="cs-CZ" dirty="0" smtClean="0"/>
              <a:t>Otruba Vladimír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86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Číková</a:t>
            </a:r>
            <a:r>
              <a:rPr lang="cs-CZ" dirty="0" smtClean="0"/>
              <a:t> Lucie</a:t>
            </a:r>
          </a:p>
          <a:p>
            <a:r>
              <a:rPr lang="cs-CZ" dirty="0" smtClean="0"/>
              <a:t>095126/6514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384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075307/7974</a:t>
            </a:r>
          </a:p>
          <a:p>
            <a:r>
              <a:rPr lang="cs-CZ" dirty="0" smtClean="0"/>
              <a:t>Urbánková Petra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92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3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6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1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12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955474/4199</a:t>
            </a:r>
          </a:p>
          <a:p>
            <a:r>
              <a:rPr lang="cs-CZ" dirty="0" err="1" smtClean="0"/>
              <a:t>Nguyen</a:t>
            </a:r>
            <a:r>
              <a:rPr lang="cs-CZ" dirty="0" smtClean="0"/>
              <a:t> </a:t>
            </a:r>
            <a:r>
              <a:rPr lang="cs-CZ" dirty="0" err="1" smtClean="0"/>
              <a:t>Thi</a:t>
            </a:r>
            <a:r>
              <a:rPr lang="cs-CZ" dirty="0" smtClean="0"/>
              <a:t> </a:t>
            </a:r>
            <a:r>
              <a:rPr lang="cs-CZ" smtClean="0"/>
              <a:t>Thui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33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38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180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297C-825A-4252-BD9B-9F916DBF7B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72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92AC20E-F21B-4309-B724-821E0717DEA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Hormony</a:t>
            </a:r>
            <a:endParaRPr lang="en-GB" altLang="cs-CZ" dirty="0" smtClean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02568"/>
            <a:ext cx="8839200" cy="5638800"/>
          </a:xfrm>
        </p:spPr>
        <p:txBody>
          <a:bodyPr/>
          <a:lstStyle/>
          <a:p>
            <a:endParaRPr lang="cs-CZ" altLang="cs-CZ" sz="2800" dirty="0" smtClean="0"/>
          </a:p>
          <a:p>
            <a:pPr lvl="1"/>
            <a:r>
              <a:rPr lang="cs-CZ" altLang="cs-CZ" sz="2400" dirty="0" smtClean="0"/>
              <a:t>Tvorba v endokrinních žlázách</a:t>
            </a:r>
          </a:p>
          <a:p>
            <a:pPr lvl="1"/>
            <a:r>
              <a:rPr lang="cs-CZ" altLang="cs-CZ" sz="2400" dirty="0" smtClean="0"/>
              <a:t>Přenos krevní cestou na místo určení</a:t>
            </a:r>
          </a:p>
          <a:p>
            <a:pPr lvl="1"/>
            <a:r>
              <a:rPr lang="cs-CZ" altLang="cs-CZ" sz="2400" dirty="0" smtClean="0"/>
              <a:t>Velmi nízké koncentrace</a:t>
            </a:r>
          </a:p>
          <a:p>
            <a:pPr lvl="1"/>
            <a:r>
              <a:rPr lang="cs-CZ" altLang="cs-CZ" sz="2400" dirty="0" smtClean="0"/>
              <a:t>Specifické ovlivnění určitých buněk nebo orgánů</a:t>
            </a:r>
          </a:p>
          <a:p>
            <a:pPr marL="411480" lvl="1" indent="0">
              <a:buNone/>
            </a:pPr>
            <a:endParaRPr lang="cs-CZ" altLang="cs-CZ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241446" cy="316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/>
          </a:bodyPr>
          <a:lstStyle/>
          <a:p>
            <a:r>
              <a:rPr lang="cs-CZ" altLang="cs-CZ" sz="2800" dirty="0" smtClean="0"/>
              <a:t>Testy na zjištění sekrece růstového hormonu u dětí </a:t>
            </a:r>
            <a:endParaRPr lang="en-GB" altLang="cs-CZ" sz="28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altLang="cs-CZ" dirty="0" smtClean="0"/>
          </a:p>
          <a:p>
            <a:r>
              <a:rPr lang="cs-CZ" altLang="cs-CZ" dirty="0" err="1" smtClean="0"/>
              <a:t>Clonidinový</a:t>
            </a:r>
            <a:endParaRPr lang="cs-CZ" altLang="cs-CZ" dirty="0" smtClean="0"/>
          </a:p>
          <a:p>
            <a:r>
              <a:rPr lang="cs-CZ" altLang="cs-CZ" dirty="0" smtClean="0"/>
              <a:t>Hypoglykemický</a:t>
            </a:r>
            <a:endParaRPr lang="cs-CZ" altLang="cs-CZ" dirty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98310"/>
            <a:ext cx="4392488" cy="292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5969"/>
            <a:ext cx="4119240" cy="250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Hypofunkce štítnice - hypothyreóza </a:t>
            </a:r>
            <a:endParaRPr lang="en-GB" altLang="cs-CZ" sz="28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99988" y="1772816"/>
            <a:ext cx="8839200" cy="5638800"/>
          </a:xfrm>
        </p:spPr>
        <p:txBody>
          <a:bodyPr/>
          <a:lstStyle/>
          <a:p>
            <a:r>
              <a:rPr lang="cs-CZ" altLang="cs-CZ" sz="2400" dirty="0" smtClean="0"/>
              <a:t>Projevy</a:t>
            </a:r>
          </a:p>
          <a:p>
            <a:pPr lvl="1"/>
            <a:r>
              <a:rPr lang="cs-CZ" altLang="cs-CZ" sz="2000" dirty="0" smtClean="0"/>
              <a:t>Zpomalení bazálního metabolismu a metabolických procesů</a:t>
            </a:r>
          </a:p>
          <a:p>
            <a:pPr lvl="1"/>
            <a:r>
              <a:rPr lang="cs-CZ" altLang="cs-CZ" dirty="0" smtClean="0"/>
              <a:t>Zimomřivost, únava, poruchy paměti, váhový přírůstek</a:t>
            </a:r>
            <a:endParaRPr lang="cs-CZ" altLang="cs-CZ" sz="2000" dirty="0" smtClean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Příčina</a:t>
            </a:r>
          </a:p>
          <a:p>
            <a:pPr marL="617220" lvl="2">
              <a:buClr>
                <a:schemeClr val="accent1"/>
              </a:buClr>
            </a:pPr>
            <a:r>
              <a:rPr lang="cs-CZ" altLang="cs-CZ" sz="2000" dirty="0"/>
              <a:t>Nedostatek jódu, autoimunitní, zánět, nádor, ...</a:t>
            </a:r>
          </a:p>
          <a:p>
            <a:endParaRPr lang="cs-CZ" altLang="cs-CZ" sz="2400" dirty="0" smtClean="0"/>
          </a:p>
          <a:p>
            <a:pPr lvl="1"/>
            <a:r>
              <a:rPr lang="cs-CZ" altLang="cs-CZ" sz="2000" dirty="0" smtClean="0"/>
              <a:t>Vrozená </a:t>
            </a:r>
            <a:r>
              <a:rPr lang="cs-CZ" altLang="cs-CZ" sz="2000" dirty="0" err="1" smtClean="0"/>
              <a:t>hypothyreóza</a:t>
            </a:r>
            <a:r>
              <a:rPr lang="cs-CZ" altLang="cs-CZ" sz="2000" dirty="0" smtClean="0"/>
              <a:t> – porucha vývoje CNS (mentální retardace, porucha růstu a vývoje (</a:t>
            </a:r>
            <a:r>
              <a:rPr lang="cs-CZ" altLang="cs-CZ" sz="2000" dirty="0" err="1" smtClean="0"/>
              <a:t>novor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screening</a:t>
            </a:r>
            <a:r>
              <a:rPr lang="cs-CZ" altLang="cs-CZ" sz="2000" dirty="0" smtClean="0"/>
              <a:t> TSH)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016839" cy="110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0383"/>
            <a:ext cx="624681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8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 Hyperthyreóza </a:t>
            </a:r>
            <a:endParaRPr lang="en-GB" altLang="cs-CZ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Projevy</a:t>
            </a:r>
          </a:p>
          <a:p>
            <a:pPr lvl="1"/>
            <a:r>
              <a:rPr lang="cs-CZ" altLang="cs-CZ" sz="2000" dirty="0" smtClean="0"/>
              <a:t>Urychlení metabolismu ,úbytek hmotnosti, pocity horka, bušení srdce, nespavost, zvýšené pocení, zvýšená teplota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Příčina</a:t>
            </a:r>
          </a:p>
          <a:p>
            <a:pPr lvl="1"/>
            <a:r>
              <a:rPr lang="cs-CZ" altLang="cs-CZ" dirty="0" smtClean="0"/>
              <a:t>Adenom</a:t>
            </a:r>
          </a:p>
          <a:p>
            <a:pPr lvl="1"/>
            <a:r>
              <a:rPr lang="cs-CZ" altLang="cs-CZ" dirty="0" smtClean="0"/>
              <a:t>Autoimunitní zánět (přítomnost protilátek stimulující receptory pro TSH na povrchu folikulárních buněk)</a:t>
            </a:r>
          </a:p>
          <a:p>
            <a:pPr lvl="1"/>
            <a:r>
              <a:rPr lang="cs-CZ" altLang="cs-CZ" dirty="0" smtClean="0"/>
              <a:t>Maligní nádor</a:t>
            </a:r>
          </a:p>
          <a:p>
            <a:pPr lvl="1"/>
            <a:endParaRPr lang="cs-CZ" altLang="cs-CZ" dirty="0"/>
          </a:p>
          <a:p>
            <a:endParaRPr lang="en-GB" altLang="cs-CZ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21848"/>
            <a:ext cx="3756273" cy="305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59" y="404664"/>
            <a:ext cx="7817457" cy="209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61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Dívka 9 let </a:t>
            </a:r>
            <a:endParaRPr lang="cs-CZ" dirty="0" smtClean="0"/>
          </a:p>
          <a:p>
            <a:r>
              <a:rPr lang="cs-CZ" dirty="0" smtClean="0"/>
              <a:t>Odeslána </a:t>
            </a:r>
            <a:r>
              <a:rPr lang="cs-CZ" dirty="0"/>
              <a:t>k vyšetřen</a:t>
            </a:r>
            <a:r>
              <a:rPr lang="en-US" dirty="0"/>
              <a:t>í  z </a:t>
            </a:r>
            <a:r>
              <a:rPr lang="en-US" dirty="0" err="1"/>
              <a:t>imunologie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je </a:t>
            </a:r>
            <a:r>
              <a:rPr lang="en-US" dirty="0" err="1"/>
              <a:t>sledována</a:t>
            </a:r>
            <a:r>
              <a:rPr lang="en-US" dirty="0"/>
              <a:t> pro </a:t>
            </a:r>
            <a:r>
              <a:rPr lang="en-US" dirty="0" err="1"/>
              <a:t>alergickou</a:t>
            </a:r>
            <a:r>
              <a:rPr lang="en-US" dirty="0"/>
              <a:t> </a:t>
            </a:r>
            <a:r>
              <a:rPr lang="en-US" dirty="0" err="1"/>
              <a:t>rýmu</a:t>
            </a:r>
            <a:r>
              <a:rPr lang="en-US" dirty="0"/>
              <a:t>, </a:t>
            </a:r>
            <a:r>
              <a:rPr lang="en-US" dirty="0" err="1"/>
              <a:t>zjištěna</a:t>
            </a:r>
            <a:r>
              <a:rPr lang="en-US" dirty="0"/>
              <a:t>  </a:t>
            </a:r>
            <a:r>
              <a:rPr lang="en-US" dirty="0" err="1"/>
              <a:t>vysoká</a:t>
            </a:r>
            <a:r>
              <a:rPr lang="en-US" dirty="0"/>
              <a:t>  </a:t>
            </a:r>
            <a:r>
              <a:rPr lang="en-US" dirty="0" err="1"/>
              <a:t>hladina</a:t>
            </a:r>
            <a:r>
              <a:rPr lang="en-US" dirty="0"/>
              <a:t> TSH a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hladiny</a:t>
            </a:r>
            <a:r>
              <a:rPr lang="en-US" dirty="0"/>
              <a:t> </a:t>
            </a:r>
            <a:r>
              <a:rPr lang="en-US" dirty="0" err="1"/>
              <a:t>protilátek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štítné</a:t>
            </a:r>
            <a:r>
              <a:rPr lang="en-US" dirty="0"/>
              <a:t> </a:t>
            </a:r>
            <a:r>
              <a:rPr lang="en-US" dirty="0" err="1"/>
              <a:t>žláze</a:t>
            </a:r>
            <a:endParaRPr lang="en-US" dirty="0"/>
          </a:p>
          <a:p>
            <a:endParaRPr lang="cs-CZ" dirty="0" smtClean="0"/>
          </a:p>
          <a:p>
            <a:r>
              <a:rPr lang="cs-CZ" dirty="0" err="1" smtClean="0"/>
              <a:t>Subj</a:t>
            </a:r>
            <a:r>
              <a:rPr lang="cs-CZ" dirty="0"/>
              <a:t>: poslední 3 </a:t>
            </a:r>
            <a:r>
              <a:rPr lang="cs-CZ" dirty="0" err="1"/>
              <a:t>měs</a:t>
            </a:r>
            <a:r>
              <a:rPr lang="en-US" dirty="0" err="1"/>
              <a:t>íce</a:t>
            </a:r>
            <a:r>
              <a:rPr lang="en-US" dirty="0"/>
              <a:t>  </a:t>
            </a:r>
            <a:r>
              <a:rPr lang="en-US" dirty="0" err="1"/>
              <a:t>výraznější</a:t>
            </a:r>
            <a:r>
              <a:rPr lang="en-US" dirty="0"/>
              <a:t> </a:t>
            </a:r>
            <a:r>
              <a:rPr lang="en-US" dirty="0" err="1"/>
              <a:t>únava</a:t>
            </a:r>
            <a:endParaRPr lang="en-US" dirty="0"/>
          </a:p>
          <a:p>
            <a:r>
              <a:rPr lang="cs-CZ" dirty="0"/>
              <a:t>Ultrazvuk </a:t>
            </a:r>
            <a:r>
              <a:rPr lang="cs-CZ" dirty="0" err="1"/>
              <a:t>št</a:t>
            </a:r>
            <a:r>
              <a:rPr lang="en-US" dirty="0" err="1"/>
              <a:t>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: </a:t>
            </a:r>
            <a:r>
              <a:rPr lang="en-US" dirty="0" err="1"/>
              <a:t>nález</a:t>
            </a:r>
            <a:r>
              <a:rPr lang="en-US" dirty="0"/>
              <a:t> </a:t>
            </a:r>
            <a:r>
              <a:rPr lang="en-US" dirty="0" err="1"/>
              <a:t>zánětu</a:t>
            </a:r>
            <a:r>
              <a:rPr lang="en-US" dirty="0"/>
              <a:t> s </a:t>
            </a:r>
            <a:r>
              <a:rPr lang="en-US" dirty="0" err="1"/>
              <a:t>vysokou</a:t>
            </a:r>
            <a:r>
              <a:rPr lang="en-US" dirty="0"/>
              <a:t> </a:t>
            </a:r>
            <a:r>
              <a:rPr lang="en-US" dirty="0" err="1"/>
              <a:t>vaskularizací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1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99592" y="692696"/>
            <a:ext cx="7651696" cy="35636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64" y="4838805"/>
            <a:ext cx="790719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Dívka 11 let </a:t>
            </a:r>
            <a:endParaRPr lang="cs-CZ" dirty="0" smtClean="0"/>
          </a:p>
          <a:p>
            <a:r>
              <a:rPr lang="cs-CZ" dirty="0" smtClean="0"/>
              <a:t>Stěžuje </a:t>
            </a:r>
            <a:r>
              <a:rPr lang="cs-CZ" dirty="0"/>
              <a:t>si na bušen</a:t>
            </a:r>
            <a:r>
              <a:rPr lang="en-US" dirty="0"/>
              <a:t>í </a:t>
            </a:r>
            <a:r>
              <a:rPr lang="en-US" dirty="0" err="1"/>
              <a:t>srdce</a:t>
            </a:r>
            <a:r>
              <a:rPr lang="en-US" dirty="0"/>
              <a:t> a </a:t>
            </a:r>
            <a:r>
              <a:rPr lang="en-US" dirty="0" err="1"/>
              <a:t>třes</a:t>
            </a:r>
            <a:r>
              <a:rPr lang="en-US" dirty="0"/>
              <a:t> HKK </a:t>
            </a:r>
            <a:r>
              <a:rPr lang="en-US" dirty="0" err="1"/>
              <a:t>asi</a:t>
            </a:r>
            <a:r>
              <a:rPr lang="en-US" dirty="0"/>
              <a:t> 2 </a:t>
            </a:r>
            <a:r>
              <a:rPr lang="en-US" dirty="0" err="1"/>
              <a:t>měsíce</a:t>
            </a:r>
            <a:r>
              <a:rPr lang="en-US" dirty="0"/>
              <a:t>, </a:t>
            </a:r>
            <a:r>
              <a:rPr lang="en-US" dirty="0" err="1"/>
              <a:t>vyšetřena</a:t>
            </a:r>
            <a:r>
              <a:rPr lang="en-US" dirty="0"/>
              <a:t> 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kardiologii</a:t>
            </a:r>
            <a:r>
              <a:rPr lang="en-US" dirty="0"/>
              <a:t>, </a:t>
            </a:r>
            <a:r>
              <a:rPr lang="en-US" dirty="0" err="1"/>
              <a:t>záchyt</a:t>
            </a:r>
            <a:r>
              <a:rPr lang="en-US" dirty="0"/>
              <a:t> </a:t>
            </a:r>
            <a:r>
              <a:rPr lang="en-US" dirty="0" err="1"/>
              <a:t>sinusové</a:t>
            </a:r>
            <a:r>
              <a:rPr lang="en-US" dirty="0"/>
              <a:t> </a:t>
            </a:r>
            <a:r>
              <a:rPr lang="en-US" dirty="0" err="1"/>
              <a:t>tachykardie</a:t>
            </a:r>
            <a:r>
              <a:rPr lang="en-US" dirty="0"/>
              <a:t>, </a:t>
            </a:r>
            <a:r>
              <a:rPr lang="en-US" dirty="0" err="1"/>
              <a:t>jinak</a:t>
            </a:r>
            <a:r>
              <a:rPr lang="en-US" dirty="0"/>
              <a:t> bez </a:t>
            </a:r>
            <a:r>
              <a:rPr lang="en-US" dirty="0" err="1"/>
              <a:t>patologie</a:t>
            </a:r>
            <a:endParaRPr lang="en-US" dirty="0"/>
          </a:p>
          <a:p>
            <a:endParaRPr lang="cs-CZ" dirty="0" smtClean="0"/>
          </a:p>
          <a:p>
            <a:r>
              <a:rPr lang="cs-CZ" dirty="0" smtClean="0"/>
              <a:t>Ultrazvuk </a:t>
            </a:r>
            <a:r>
              <a:rPr lang="cs-CZ" dirty="0" err="1"/>
              <a:t>št</a:t>
            </a:r>
            <a:r>
              <a:rPr lang="en-US" dirty="0" err="1"/>
              <a:t>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 – </a:t>
            </a:r>
            <a:r>
              <a:rPr lang="en-US" dirty="0" err="1"/>
              <a:t>zvětšení</a:t>
            </a:r>
            <a:r>
              <a:rPr lang="en-US" dirty="0"/>
              <a:t> </a:t>
            </a:r>
            <a:r>
              <a:rPr lang="en-US" dirty="0" err="1"/>
              <a:t>štítné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,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nehomogenní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err="1" smtClean="0"/>
              <a:t>zvýšena</a:t>
            </a:r>
            <a:r>
              <a:rPr lang="en-US" dirty="0" smtClean="0"/>
              <a:t> </a:t>
            </a:r>
            <a:r>
              <a:rPr lang="en-US" dirty="0" err="1"/>
              <a:t>vaskularizace</a:t>
            </a:r>
            <a:endParaRPr lang="en-US" dirty="0"/>
          </a:p>
          <a:p>
            <a:r>
              <a:rPr lang="cs-CZ" dirty="0" err="1"/>
              <a:t>Očn</a:t>
            </a:r>
            <a:r>
              <a:rPr lang="en-US" dirty="0"/>
              <a:t>í </a:t>
            </a:r>
            <a:r>
              <a:rPr lang="en-US" dirty="0" err="1"/>
              <a:t>vyš</a:t>
            </a:r>
            <a:r>
              <a:rPr lang="en-US" dirty="0"/>
              <a:t>: </a:t>
            </a:r>
            <a:r>
              <a:rPr lang="en-US" dirty="0" err="1"/>
              <a:t>levý</a:t>
            </a:r>
            <a:r>
              <a:rPr lang="en-US" dirty="0"/>
              <a:t> </a:t>
            </a:r>
            <a:r>
              <a:rPr lang="en-US" dirty="0" err="1"/>
              <a:t>bulbus</a:t>
            </a:r>
            <a:r>
              <a:rPr lang="en-US" dirty="0"/>
              <a:t> </a:t>
            </a:r>
            <a:r>
              <a:rPr lang="en-US" dirty="0" err="1"/>
              <a:t>lehce</a:t>
            </a:r>
            <a:r>
              <a:rPr lang="en-US" dirty="0"/>
              <a:t> v </a:t>
            </a:r>
            <a:r>
              <a:rPr lang="en-US" dirty="0" err="1"/>
              <a:t>protruzi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0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03554" y="5517232"/>
            <a:ext cx="4316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RES: Autoimunitní tyreotoxikóza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907" y="404664"/>
            <a:ext cx="4630356" cy="388843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835696" y="44896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Laboratorní známky tyreotoxikózy, pozitivní autoprotilátky</a:t>
            </a:r>
          </a:p>
        </p:txBody>
      </p:sp>
    </p:spTree>
    <p:extLst>
      <p:ext uri="{BB962C8B-B14F-4D97-AF65-F5344CB8AC3E}">
        <p14:creationId xmlns:p14="http://schemas.microsoft.com/office/powerpoint/2010/main" val="22524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ParathoRmon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Sekrece je regulována hladinou ionizovaného Ca</a:t>
            </a:r>
          </a:p>
          <a:p>
            <a:r>
              <a:rPr lang="cs-CZ" dirty="0" smtClean="0"/>
              <a:t>Funkce: regulace homeostázy kalcia</a:t>
            </a:r>
          </a:p>
          <a:p>
            <a:pPr lvl="1"/>
            <a:r>
              <a:rPr lang="cs-CZ" dirty="0" smtClean="0"/>
              <a:t>Kost</a:t>
            </a:r>
          </a:p>
          <a:p>
            <a:pPr lvl="1"/>
            <a:r>
              <a:rPr lang="cs-CZ" dirty="0" smtClean="0"/>
              <a:t>Ledviny</a:t>
            </a:r>
          </a:p>
          <a:p>
            <a:pPr lvl="1"/>
            <a:r>
              <a:rPr lang="cs-CZ" dirty="0" smtClean="0"/>
              <a:t>Tenké střevo</a:t>
            </a:r>
            <a:endParaRPr lang="cs-CZ" dirty="0"/>
          </a:p>
          <a:p>
            <a:pPr algn="ctr"/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8936"/>
            <a:ext cx="2120449" cy="13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223245" cy="38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6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Onemocnění hypotalamu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Nádory</a:t>
            </a:r>
          </a:p>
          <a:p>
            <a:r>
              <a:rPr lang="cs-CZ" dirty="0" smtClean="0"/>
              <a:t>Zánětlivé procesy</a:t>
            </a:r>
          </a:p>
          <a:p>
            <a:r>
              <a:rPr lang="cs-CZ" dirty="0" smtClean="0"/>
              <a:t>Traumata</a:t>
            </a:r>
          </a:p>
          <a:p>
            <a:r>
              <a:rPr lang="cs-CZ" dirty="0" smtClean="0"/>
              <a:t>Vaskulární léze</a:t>
            </a:r>
          </a:p>
          <a:p>
            <a:r>
              <a:rPr lang="cs-CZ" dirty="0" smtClean="0"/>
              <a:t>Genetické a vývojové vady</a:t>
            </a:r>
          </a:p>
          <a:p>
            <a:endParaRPr lang="cs-CZ" dirty="0"/>
          </a:p>
          <a:p>
            <a:r>
              <a:rPr lang="cs-CZ" dirty="0" smtClean="0"/>
              <a:t>Klinický obraz</a:t>
            </a:r>
          </a:p>
          <a:p>
            <a:r>
              <a:rPr lang="cs-CZ" dirty="0" smtClean="0"/>
              <a:t>Příznaky z postižení příslušných hypotalamem řízených endokrinních žláz</a:t>
            </a:r>
          </a:p>
          <a:p>
            <a:r>
              <a:rPr lang="cs-CZ" dirty="0" smtClean="0"/>
              <a:t>Dg: klinická, biochemická, morfologická, genetická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51175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Kasuistika -</a:t>
            </a:r>
            <a:r>
              <a:rPr lang="cs-CZ" dirty="0" err="1" smtClean="0"/>
              <a:t>hyperparathyreóza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Žena 68 let </a:t>
            </a:r>
            <a:endParaRPr lang="cs-CZ" dirty="0" smtClean="0"/>
          </a:p>
          <a:p>
            <a:r>
              <a:rPr lang="cs-CZ" dirty="0" smtClean="0"/>
              <a:t>Asi </a:t>
            </a:r>
            <a:r>
              <a:rPr lang="cs-CZ" dirty="0"/>
              <a:t>10let sledována a léčena pro </a:t>
            </a:r>
            <a:r>
              <a:rPr lang="cs-CZ" dirty="0" err="1"/>
              <a:t>nefrolithiasu</a:t>
            </a:r>
            <a:r>
              <a:rPr lang="cs-CZ" dirty="0"/>
              <a:t>, opakované  renální koliky</a:t>
            </a:r>
          </a:p>
          <a:p>
            <a:endParaRPr lang="cs-CZ" dirty="0" smtClean="0"/>
          </a:p>
          <a:p>
            <a:r>
              <a:rPr lang="cs-CZ" dirty="0" smtClean="0"/>
              <a:t>Zjištěna </a:t>
            </a:r>
            <a:r>
              <a:rPr lang="cs-CZ" dirty="0" err="1"/>
              <a:t>hyperkalcémie</a:t>
            </a:r>
            <a:r>
              <a:rPr lang="cs-CZ" dirty="0"/>
              <a:t>, </a:t>
            </a:r>
            <a:r>
              <a:rPr lang="cs-CZ" dirty="0" err="1"/>
              <a:t>hyperkalciurie</a:t>
            </a:r>
            <a:r>
              <a:rPr lang="cs-CZ" dirty="0"/>
              <a:t>, </a:t>
            </a:r>
            <a:r>
              <a:rPr lang="cs-CZ" dirty="0" err="1"/>
              <a:t>hypofosfatémie</a:t>
            </a:r>
            <a:r>
              <a:rPr lang="cs-CZ" dirty="0"/>
              <a:t> </a:t>
            </a:r>
          </a:p>
          <a:p>
            <a:endParaRPr lang="cs-CZ" dirty="0" smtClean="0"/>
          </a:p>
          <a:p>
            <a:r>
              <a:rPr lang="cs-CZ" dirty="0" err="1" smtClean="0"/>
              <a:t>Susp</a:t>
            </a:r>
            <a:r>
              <a:rPr lang="cs-CZ" dirty="0"/>
              <a:t>. adenom </a:t>
            </a:r>
            <a:r>
              <a:rPr lang="cs-CZ" dirty="0" err="1"/>
              <a:t>příštitných</a:t>
            </a:r>
            <a:r>
              <a:rPr lang="cs-CZ" dirty="0"/>
              <a:t> tělísek vpravo</a:t>
            </a:r>
          </a:p>
          <a:p>
            <a:endParaRPr lang="cs-CZ" dirty="0" smtClean="0"/>
          </a:p>
          <a:p>
            <a:r>
              <a:rPr lang="cs-CZ" dirty="0" smtClean="0"/>
              <a:t>dg</a:t>
            </a:r>
            <a:r>
              <a:rPr lang="cs-CZ" dirty="0"/>
              <a:t>. primární </a:t>
            </a:r>
            <a:r>
              <a:rPr lang="cs-CZ" dirty="0" err="1" smtClean="0"/>
              <a:t>hyperparathyreóza</a:t>
            </a:r>
            <a:r>
              <a:rPr lang="cs-CZ" dirty="0" smtClean="0"/>
              <a:t>, osteoporóza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Th</a:t>
            </a:r>
            <a:r>
              <a:rPr lang="cs-CZ" dirty="0"/>
              <a:t>: </a:t>
            </a:r>
            <a:r>
              <a:rPr lang="cs-CZ" dirty="0" err="1"/>
              <a:t>Vigantol</a:t>
            </a:r>
            <a:r>
              <a:rPr lang="cs-CZ" dirty="0"/>
              <a:t>, </a:t>
            </a:r>
            <a:r>
              <a:rPr lang="cs-CZ" dirty="0" err="1"/>
              <a:t>bisfosfonáty</a:t>
            </a:r>
            <a:r>
              <a:rPr lang="cs-CZ" dirty="0"/>
              <a:t>, SWL, zatím odmítá operační řešení (odstranění příštítného tělíska)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1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64214"/>
              </p:ext>
            </p:extLst>
          </p:nvPr>
        </p:nvGraphicFramePr>
        <p:xfrm>
          <a:off x="107504" y="116632"/>
          <a:ext cx="6336704" cy="144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Obrázek" r:id="rId3" imgW="0" imgH="0" progId="StaticMetafile">
                  <p:embed/>
                </p:oleObj>
              </mc:Choice>
              <mc:Fallback>
                <p:oleObj name="Obrázek" r:id="rId3" imgW="0" imgH="0" progId="StaticMetafile">
                  <p:embed/>
                  <p:pic>
                    <p:nvPicPr>
                      <p:cNvPr id="0" name="rectole00000000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6336704" cy="14416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777037"/>
              </p:ext>
            </p:extLst>
          </p:nvPr>
        </p:nvGraphicFramePr>
        <p:xfrm>
          <a:off x="30506" y="1700808"/>
          <a:ext cx="6336704" cy="151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Obrázek" r:id="rId5" imgW="0" imgH="0" progId="StaticMetafile">
                  <p:embed/>
                </p:oleObj>
              </mc:Choice>
              <mc:Fallback>
                <p:oleObj name="Obrázek" r:id="rId5" imgW="0" imgH="0" progId="StaticMetafile">
                  <p:embed/>
                  <p:pic>
                    <p:nvPicPr>
                      <p:cNvPr id="0" name="rectole00000000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6" y="1700808"/>
                        <a:ext cx="6336704" cy="15178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7758"/>
            <a:ext cx="6987927" cy="21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0294"/>
            <a:ext cx="5707162" cy="11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Kasuistika (</a:t>
            </a:r>
            <a:r>
              <a:rPr lang="cs-CZ" altLang="cs-CZ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hypoparathyreóza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Pacientka 85 let</a:t>
            </a:r>
          </a:p>
          <a:p>
            <a:pPr eaLnBrk="1" hangingPunct="1">
              <a:defRPr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CHICHS s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fisi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Dušnost, otoky DKK</a:t>
            </a:r>
          </a:p>
          <a:p>
            <a:pPr eaLnBrk="1" hangingPunct="1">
              <a:defRPr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Tlak na hrudi</a:t>
            </a:r>
          </a:p>
          <a:p>
            <a:pPr eaLnBrk="1" hangingPunct="1">
              <a:defRPr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Slabost</a:t>
            </a:r>
          </a:p>
        </p:txBody>
      </p:sp>
      <p:pic>
        <p:nvPicPr>
          <p:cNvPr id="36869" name="Picture 12" descr="sejmou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61722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93296"/>
            <a:ext cx="57594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4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Během hospitalizace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Depresivní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Vyloučen </a:t>
            </a:r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AIM,zjištěna</a:t>
            </a: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sideropenická</a:t>
            </a: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anémie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Gastroskopie-hemoragická gastritis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Odmítá stravu i tekutiny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Renální insuficience, </a:t>
            </a:r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hyperkalémie,hypokalcémie</a:t>
            </a:r>
            <a:endParaRPr lang="cs-CZ" altLang="cs-CZ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Srdeční zástava, resuscitace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Monitorace minerálů a vnitřního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Suplementace</a:t>
            </a: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Ca,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Dg. </a:t>
            </a:r>
            <a:r>
              <a:rPr lang="cs-CZ" altLang="cs-CZ" sz="2400" dirty="0" err="1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Hypoparathyreosa</a:t>
            </a: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.: Ca , vit. 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8848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Příznaky hypokalcémie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cs-CZ" altLang="cs-CZ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Neuromuskulární- svalové křeče, tetanie, brnění prstů a kolem úst, brnění jazyka</a:t>
            </a:r>
          </a:p>
          <a:p>
            <a:pPr eaLnBrk="1" hangingPunct="1"/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Centrální nervový systém – </a:t>
            </a:r>
            <a:r>
              <a:rPr lang="cs-CZ" altLang="cs-CZ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hyperreflexie</a:t>
            </a:r>
            <a:endParaRPr lang="cs-CZ" altLang="cs-CZ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Poruchy chování –emoční labilita, deprese, demence, psychózy</a:t>
            </a:r>
          </a:p>
          <a:p>
            <a:pPr eaLnBrk="1" hangingPunct="1"/>
            <a:r>
              <a:rPr lang="cs-CZ" alt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Postižení myokardu</a:t>
            </a:r>
          </a:p>
        </p:txBody>
      </p:sp>
    </p:spTree>
    <p:extLst>
      <p:ext uri="{BB962C8B-B14F-4D97-AF65-F5344CB8AC3E}">
        <p14:creationId xmlns:p14="http://schemas.microsoft.com/office/powerpoint/2010/main" val="31650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 Hormony nadledvin </a:t>
            </a:r>
            <a:endParaRPr lang="en-GB" altLang="cs-CZ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03258" y="1810774"/>
            <a:ext cx="8839200" cy="4714570"/>
          </a:xfrm>
        </p:spPr>
        <p:txBody>
          <a:bodyPr/>
          <a:lstStyle/>
          <a:p>
            <a:r>
              <a:rPr lang="cs-CZ" altLang="cs-CZ" dirty="0" smtClean="0"/>
              <a:t>   </a:t>
            </a:r>
            <a:endParaRPr lang="en-GB" alt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55047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AdDisonova</a:t>
            </a:r>
            <a:r>
              <a:rPr lang="cs-CZ" dirty="0" smtClean="0"/>
              <a:t> choroba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dirty="0"/>
              <a:t>Muž 45 let byl přijat do nemocnice pro celotělový svědivý </a:t>
            </a:r>
            <a:r>
              <a:rPr lang="cs-CZ" sz="1800" dirty="0" err="1"/>
              <a:t>exantém</a:t>
            </a:r>
            <a:r>
              <a:rPr lang="cs-CZ" sz="1800" dirty="0"/>
              <a:t> zřejmě polékový 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Vstupně </a:t>
            </a:r>
            <a:r>
              <a:rPr lang="cs-CZ" sz="1800" dirty="0"/>
              <a:t>v laboratorním nálezu iontová </a:t>
            </a:r>
            <a:r>
              <a:rPr lang="cs-CZ" sz="1800" dirty="0" err="1"/>
              <a:t>dysbalance</a:t>
            </a:r>
            <a:r>
              <a:rPr lang="cs-CZ" sz="1800" dirty="0"/>
              <a:t> </a:t>
            </a:r>
            <a:r>
              <a:rPr lang="cs-CZ" sz="1800" dirty="0" err="1"/>
              <a:t>hyponatrémie</a:t>
            </a:r>
            <a:r>
              <a:rPr lang="cs-CZ" sz="1800" dirty="0"/>
              <a:t> 118 </a:t>
            </a:r>
            <a:r>
              <a:rPr lang="cs-CZ" sz="1800" dirty="0" err="1"/>
              <a:t>mmol</a:t>
            </a:r>
            <a:r>
              <a:rPr lang="cs-CZ" sz="1800" dirty="0"/>
              <a:t>/l, </a:t>
            </a:r>
            <a:r>
              <a:rPr lang="cs-CZ" sz="1800" dirty="0" err="1"/>
              <a:t>hyperkalémie</a:t>
            </a:r>
            <a:r>
              <a:rPr lang="cs-CZ" sz="1800" dirty="0"/>
              <a:t> 6,9 </a:t>
            </a:r>
            <a:r>
              <a:rPr lang="cs-CZ" sz="1800" dirty="0" err="1"/>
              <a:t>mmol</a:t>
            </a:r>
            <a:r>
              <a:rPr lang="cs-CZ" sz="1800" dirty="0"/>
              <a:t>/l</a:t>
            </a:r>
          </a:p>
          <a:p>
            <a:endParaRPr lang="cs-CZ" sz="1800" dirty="0" smtClean="0"/>
          </a:p>
          <a:p>
            <a:r>
              <a:rPr lang="cs-CZ" sz="1800" dirty="0" smtClean="0"/>
              <a:t>V</a:t>
            </a:r>
            <a:r>
              <a:rPr lang="cs-CZ" sz="1800" dirty="0"/>
              <a:t> terapii podán </a:t>
            </a:r>
            <a:r>
              <a:rPr lang="cs-CZ" sz="1800" dirty="0" err="1"/>
              <a:t>hydrokortison</a:t>
            </a:r>
            <a:r>
              <a:rPr lang="cs-CZ" sz="1800" dirty="0"/>
              <a:t>, poté </a:t>
            </a:r>
            <a:r>
              <a:rPr lang="cs-CZ" sz="1800" dirty="0" smtClean="0"/>
              <a:t>mírný </a:t>
            </a:r>
            <a:r>
              <a:rPr lang="cs-CZ" sz="1800" dirty="0"/>
              <a:t>ústup obtíží i mírné zlepšení parametrů minerálů</a:t>
            </a:r>
          </a:p>
          <a:p>
            <a:r>
              <a:rPr lang="cs-CZ" sz="1800" dirty="0"/>
              <a:t>Pozoruje tmavé zabarvení kůže asi 4 roky</a:t>
            </a:r>
          </a:p>
          <a:p>
            <a:endParaRPr lang="cs-CZ" sz="1800" dirty="0" smtClean="0"/>
          </a:p>
          <a:p>
            <a:r>
              <a:rPr lang="cs-CZ" sz="1800" dirty="0" smtClean="0"/>
              <a:t>Vyšetřen </a:t>
            </a:r>
            <a:r>
              <a:rPr lang="cs-CZ" sz="1800" dirty="0"/>
              <a:t>na endokrinologii pro podezření na </a:t>
            </a:r>
            <a:r>
              <a:rPr lang="cs-CZ" sz="1800" dirty="0" err="1"/>
              <a:t>morbus</a:t>
            </a:r>
            <a:r>
              <a:rPr lang="cs-CZ" sz="1800" dirty="0"/>
              <a:t> </a:t>
            </a:r>
            <a:r>
              <a:rPr lang="cs-CZ" sz="1800" dirty="0" err="1"/>
              <a:t>Addison</a:t>
            </a:r>
            <a:r>
              <a:rPr lang="cs-CZ" sz="1800" dirty="0"/>
              <a:t> (nedostatečnost nadledvin)</a:t>
            </a:r>
          </a:p>
          <a:p>
            <a:r>
              <a:rPr lang="cs-CZ" sz="1800" dirty="0"/>
              <a:t>Dg: </a:t>
            </a:r>
            <a:r>
              <a:rPr lang="cs-CZ" sz="1800" dirty="0" err="1"/>
              <a:t>morbus</a:t>
            </a:r>
            <a:r>
              <a:rPr lang="cs-CZ" sz="1800" dirty="0"/>
              <a:t> </a:t>
            </a:r>
            <a:r>
              <a:rPr lang="cs-CZ" sz="1800" dirty="0" err="1"/>
              <a:t>Addison</a:t>
            </a:r>
            <a:r>
              <a:rPr lang="cs-CZ" sz="1800" dirty="0"/>
              <a:t>, periferní typ</a:t>
            </a:r>
          </a:p>
          <a:p>
            <a:endParaRPr lang="cs-CZ" sz="1800" dirty="0" smtClean="0"/>
          </a:p>
          <a:p>
            <a:r>
              <a:rPr lang="cs-CZ" sz="1800" dirty="0" smtClean="0"/>
              <a:t>Terapie</a:t>
            </a:r>
            <a:r>
              <a:rPr lang="cs-CZ" sz="1800" dirty="0"/>
              <a:t>: substituce </a:t>
            </a:r>
            <a:r>
              <a:rPr lang="cs-CZ" sz="1800" dirty="0" err="1"/>
              <a:t>kortisolu</a:t>
            </a:r>
            <a:r>
              <a:rPr lang="cs-CZ" sz="1800" dirty="0"/>
              <a:t>, </a:t>
            </a:r>
            <a:r>
              <a:rPr lang="cs-CZ" sz="1800" dirty="0" err="1"/>
              <a:t>fludrocortison</a:t>
            </a:r>
            <a:r>
              <a:rPr lang="cs-CZ" sz="1800" dirty="0"/>
              <a:t>, při zátěžích – operace, úraz . horečka – nutno navýšit substituci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260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5" y="3861048"/>
            <a:ext cx="8024302" cy="11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5" y="5229200"/>
            <a:ext cx="7911107" cy="11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5" y="314325"/>
            <a:ext cx="61055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Cushingův</a:t>
            </a:r>
            <a:r>
              <a:rPr lang="cs-CZ" dirty="0" smtClean="0"/>
              <a:t> syndrom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způsobené nadbytkem kortizolu</a:t>
            </a:r>
          </a:p>
          <a:p>
            <a:pPr lvl="1"/>
            <a:r>
              <a:rPr lang="cs-CZ" dirty="0"/>
              <a:t>Zvýšené vylučování volného kortizolu v moči</a:t>
            </a:r>
          </a:p>
          <a:p>
            <a:pPr lvl="1"/>
            <a:r>
              <a:rPr lang="cs-CZ" dirty="0"/>
              <a:t>Setření cirkadiální variability kortizolu</a:t>
            </a:r>
          </a:p>
          <a:p>
            <a:pPr lvl="1"/>
            <a:r>
              <a:rPr lang="cs-CZ" dirty="0"/>
              <a:t>Nedostatečná </a:t>
            </a:r>
            <a:r>
              <a:rPr lang="cs-CZ" dirty="0" err="1"/>
              <a:t>suprese</a:t>
            </a:r>
            <a:r>
              <a:rPr lang="cs-CZ" dirty="0"/>
              <a:t> v </a:t>
            </a:r>
            <a:r>
              <a:rPr lang="cs-CZ" dirty="0" err="1"/>
              <a:t>dexamethazonovém</a:t>
            </a:r>
            <a:r>
              <a:rPr lang="cs-CZ" dirty="0"/>
              <a:t> testu</a:t>
            </a:r>
          </a:p>
          <a:p>
            <a:endParaRPr lang="cs-CZ" dirty="0" smtClean="0"/>
          </a:p>
          <a:p>
            <a:r>
              <a:rPr lang="cs-CZ" dirty="0" smtClean="0"/>
              <a:t>Nadprodukce ACTH</a:t>
            </a:r>
          </a:p>
          <a:p>
            <a:r>
              <a:rPr lang="cs-CZ" dirty="0" smtClean="0"/>
              <a:t>Nadprodukce primárně kortizolu v kůře</a:t>
            </a:r>
          </a:p>
          <a:p>
            <a:pPr marL="114300" indent="0">
              <a:buNone/>
            </a:pPr>
            <a:r>
              <a:rPr lang="cs-CZ" dirty="0"/>
              <a:t> </a:t>
            </a:r>
            <a:r>
              <a:rPr lang="cs-CZ" dirty="0" smtClean="0"/>
              <a:t>  nadledvin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56992"/>
            <a:ext cx="1797174" cy="329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0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Pohlavní hormony nadledvin </a:t>
            </a:r>
            <a:endParaRPr lang="en-GB" altLang="cs-CZ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cs-CZ" altLang="cs-CZ" dirty="0" smtClean="0"/>
              <a:t>Není hlavní místo produkce androgenů a estrogenů</a:t>
            </a:r>
          </a:p>
          <a:p>
            <a:endParaRPr lang="cs-CZ" altLang="cs-CZ" dirty="0"/>
          </a:p>
          <a:p>
            <a:r>
              <a:rPr lang="cs-CZ" altLang="cs-CZ" dirty="0" err="1" smtClean="0"/>
              <a:t>Androstendion</a:t>
            </a:r>
            <a:r>
              <a:rPr lang="cs-CZ" altLang="cs-CZ" dirty="0"/>
              <a:t>, </a:t>
            </a:r>
            <a:r>
              <a:rPr lang="cs-CZ" altLang="cs-CZ" dirty="0" err="1"/>
              <a:t>dehydroepiandrosteron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dirty="0"/>
              <a:t>V </a:t>
            </a:r>
            <a:r>
              <a:rPr lang="cs-CZ" altLang="cs-CZ" dirty="0" err="1"/>
              <a:t>perif</a:t>
            </a:r>
            <a:r>
              <a:rPr lang="cs-CZ" altLang="cs-CZ" dirty="0"/>
              <a:t>. tkáních měněny na </a:t>
            </a:r>
            <a:r>
              <a:rPr lang="cs-CZ" altLang="cs-CZ" dirty="0" smtClean="0"/>
              <a:t>testosteron</a:t>
            </a:r>
            <a:endParaRPr lang="cs-CZ" altLang="cs-CZ" dirty="0"/>
          </a:p>
          <a:p>
            <a:pPr lvl="1"/>
            <a:r>
              <a:rPr lang="cs-CZ" altLang="cs-CZ" dirty="0"/>
              <a:t>Anabolický, </a:t>
            </a:r>
            <a:r>
              <a:rPr lang="cs-CZ" altLang="cs-CZ" dirty="0" err="1"/>
              <a:t>virilizační</a:t>
            </a:r>
            <a:r>
              <a:rPr lang="cs-CZ" altLang="cs-CZ" dirty="0"/>
              <a:t> účinek</a:t>
            </a:r>
          </a:p>
          <a:p>
            <a:pPr lvl="1"/>
            <a:endParaRPr lang="cs-CZ" altLang="cs-CZ" dirty="0"/>
          </a:p>
          <a:p>
            <a:r>
              <a:rPr lang="cs-CZ" altLang="cs-CZ" dirty="0" smtClean="0"/>
              <a:t>Estriol </a:t>
            </a:r>
            <a:endParaRPr lang="cs-CZ" altLang="cs-CZ" dirty="0"/>
          </a:p>
          <a:p>
            <a:pPr lvl="1"/>
            <a:r>
              <a:rPr lang="cs-CZ" altLang="cs-CZ" dirty="0"/>
              <a:t>Minimální </a:t>
            </a:r>
            <a:r>
              <a:rPr lang="cs-CZ" altLang="cs-CZ" dirty="0" smtClean="0"/>
              <a:t>tvorba</a:t>
            </a:r>
            <a:endParaRPr lang="cs-CZ" altLang="cs-CZ" dirty="0"/>
          </a:p>
          <a:p>
            <a:pPr marL="411480" lvl="1" indent="0">
              <a:buNone/>
            </a:pPr>
            <a:endParaRPr lang="cs-CZ" altLang="cs-CZ" dirty="0" smtClean="0"/>
          </a:p>
          <a:p>
            <a:pPr marL="411480" lvl="1" indent="0">
              <a:buNone/>
            </a:pPr>
            <a:r>
              <a:rPr lang="cs-CZ" altLang="cs-CZ" dirty="0" smtClean="0"/>
              <a:t>Klinický význam – vrozená porucha v syntéze steroidních hormonů – nedostatečná tvorba </a:t>
            </a:r>
            <a:r>
              <a:rPr lang="cs-CZ" altLang="cs-CZ" dirty="0" err="1" smtClean="0"/>
              <a:t>kortisolu</a:t>
            </a:r>
            <a:r>
              <a:rPr lang="cs-CZ" altLang="cs-CZ" dirty="0" smtClean="0"/>
              <a:t>, nadprodukce ACTH – zbytnění nadledvin –zvýšená sekrece androgenů (novorozenecký </a:t>
            </a:r>
            <a:r>
              <a:rPr lang="cs-CZ" altLang="cs-CZ" dirty="0" err="1" smtClean="0"/>
              <a:t>screening</a:t>
            </a:r>
            <a:r>
              <a:rPr lang="cs-CZ" altLang="cs-CZ" dirty="0" smtClean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8380"/>
          </a:xfrm>
        </p:spPr>
        <p:txBody>
          <a:bodyPr/>
          <a:lstStyle/>
          <a:p>
            <a:r>
              <a:rPr lang="cs-CZ" dirty="0" smtClean="0"/>
              <a:t>Onemocnění hypofýzy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73563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err="1" smtClean="0"/>
              <a:t>Hypopituitarismus</a:t>
            </a:r>
            <a:r>
              <a:rPr lang="cs-CZ" b="1" dirty="0" smtClean="0"/>
              <a:t> -nedostatečnost </a:t>
            </a:r>
            <a:r>
              <a:rPr lang="cs-CZ" b="1" dirty="0"/>
              <a:t>sekrece jednoho nebo více hormonů </a:t>
            </a:r>
          </a:p>
          <a:p>
            <a:pPr lvl="1"/>
            <a:r>
              <a:rPr lang="cs-CZ" dirty="0"/>
              <a:t>Růstový hormon – porucha růstu u dětí a slabost, snížená výkonnost</a:t>
            </a:r>
          </a:p>
          <a:p>
            <a:pPr lvl="1"/>
            <a:r>
              <a:rPr lang="cs-CZ" dirty="0"/>
              <a:t>Gonadotropiny – neplodnost</a:t>
            </a:r>
          </a:p>
          <a:p>
            <a:pPr lvl="1"/>
            <a:r>
              <a:rPr lang="cs-CZ" dirty="0"/>
              <a:t>Nedostatečnost sekrece TSH – </a:t>
            </a:r>
            <a:r>
              <a:rPr lang="cs-CZ" dirty="0" err="1"/>
              <a:t>hypothyreóza</a:t>
            </a:r>
            <a:endParaRPr lang="cs-CZ" dirty="0"/>
          </a:p>
          <a:p>
            <a:pPr lvl="1"/>
            <a:r>
              <a:rPr lang="cs-CZ" dirty="0"/>
              <a:t>Nedostatečnost sekrece ACTH – nedostatečnost sekrece kortizolu</a:t>
            </a:r>
          </a:p>
          <a:p>
            <a:pPr lvl="1"/>
            <a:r>
              <a:rPr lang="cs-CZ" dirty="0"/>
              <a:t>Nedostatečnost sekrece prolaktinu </a:t>
            </a:r>
          </a:p>
          <a:p>
            <a:endParaRPr lang="cs-CZ" dirty="0" smtClean="0"/>
          </a:p>
          <a:p>
            <a:r>
              <a:rPr lang="cs-CZ" b="1" dirty="0" smtClean="0"/>
              <a:t>Etiologie:</a:t>
            </a:r>
          </a:p>
          <a:p>
            <a:pPr lvl="1"/>
            <a:r>
              <a:rPr lang="cs-CZ" dirty="0" smtClean="0"/>
              <a:t>Nádory</a:t>
            </a:r>
          </a:p>
          <a:p>
            <a:pPr lvl="1"/>
            <a:r>
              <a:rPr lang="cs-CZ" dirty="0" smtClean="0"/>
              <a:t>Trauma</a:t>
            </a:r>
          </a:p>
          <a:p>
            <a:pPr lvl="1"/>
            <a:r>
              <a:rPr lang="cs-CZ" dirty="0" smtClean="0"/>
              <a:t>Ozáření</a:t>
            </a:r>
          </a:p>
          <a:p>
            <a:pPr lvl="1"/>
            <a:r>
              <a:rPr lang="cs-CZ" dirty="0" smtClean="0"/>
              <a:t>Zánět</a:t>
            </a:r>
          </a:p>
          <a:p>
            <a:pPr lvl="1"/>
            <a:r>
              <a:rPr lang="cs-CZ" dirty="0" smtClean="0"/>
              <a:t>Ischemie, krvácení</a:t>
            </a:r>
          </a:p>
          <a:p>
            <a:pPr marL="411480"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8730"/>
            <a:ext cx="3285207" cy="328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7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 Hormony dřeně nadledvin-katecholaminy </a:t>
            </a:r>
            <a:endParaRPr lang="en-GB" altLang="cs-CZ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839200" cy="5638800"/>
          </a:xfrm>
        </p:spPr>
        <p:txBody>
          <a:bodyPr/>
          <a:lstStyle/>
          <a:p>
            <a:r>
              <a:rPr lang="cs-CZ" altLang="cs-CZ" dirty="0" smtClean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99642"/>
            <a:ext cx="5842620" cy="525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 Hormony dřeně nadledvin-katecholaminy </a:t>
            </a:r>
            <a:endParaRPr lang="en-GB" altLang="cs-CZ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72816"/>
            <a:ext cx="8839200" cy="5008984"/>
          </a:xfrm>
        </p:spPr>
        <p:txBody>
          <a:bodyPr/>
          <a:lstStyle/>
          <a:p>
            <a:r>
              <a:rPr lang="cs-CZ" altLang="cs-CZ" dirty="0" err="1" smtClean="0"/>
              <a:t>Feochromocytom</a:t>
            </a:r>
            <a:r>
              <a:rPr lang="cs-CZ" altLang="cs-CZ" dirty="0" smtClean="0"/>
              <a:t> - nadprodukce katecholaminů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Laboratorní vyšetření</a:t>
            </a:r>
          </a:p>
          <a:p>
            <a:pPr lvl="1"/>
            <a:r>
              <a:rPr lang="cs-CZ" altLang="cs-CZ" dirty="0" smtClean="0"/>
              <a:t>Krev</a:t>
            </a:r>
          </a:p>
          <a:p>
            <a:pPr lvl="2"/>
            <a:r>
              <a:rPr lang="cs-CZ" altLang="cs-CZ" dirty="0" smtClean="0"/>
              <a:t>Adrenalin, </a:t>
            </a:r>
            <a:r>
              <a:rPr lang="cs-CZ" altLang="cs-CZ" dirty="0" err="1" smtClean="0"/>
              <a:t>Noradrenalin,metanefriny</a:t>
            </a:r>
            <a:endParaRPr lang="cs-CZ" altLang="cs-CZ" dirty="0" smtClean="0"/>
          </a:p>
          <a:p>
            <a:pPr lvl="2"/>
            <a:endParaRPr lang="cs-CZ" altLang="cs-CZ" dirty="0" smtClean="0"/>
          </a:p>
          <a:p>
            <a:pPr lvl="1"/>
            <a:r>
              <a:rPr lang="cs-CZ" altLang="cs-CZ" dirty="0" smtClean="0"/>
              <a:t>Moč</a:t>
            </a:r>
          </a:p>
          <a:p>
            <a:pPr lvl="2"/>
            <a:r>
              <a:rPr lang="cs-CZ" altLang="cs-CZ" dirty="0" smtClean="0"/>
              <a:t>Adrenalin, Noradrenalin</a:t>
            </a:r>
          </a:p>
          <a:p>
            <a:pPr lvl="2"/>
            <a:r>
              <a:rPr lang="cs-CZ" altLang="cs-CZ" dirty="0" smtClean="0"/>
              <a:t>Metabolity: </a:t>
            </a:r>
            <a:r>
              <a:rPr lang="cs-CZ" altLang="cs-CZ" dirty="0" err="1" smtClean="0"/>
              <a:t>metanefriny</a:t>
            </a:r>
            <a:r>
              <a:rPr lang="cs-CZ" altLang="cs-CZ" dirty="0" smtClean="0"/>
              <a:t>, VMK  </a:t>
            </a:r>
            <a:endParaRPr lang="en-GB" alt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Neobvyklý </a:t>
            </a:r>
            <a:r>
              <a:rPr lang="cs-CZ" dirty="0" err="1" smtClean="0"/>
              <a:t>nálezhladiny</a:t>
            </a:r>
            <a:r>
              <a:rPr lang="cs-CZ" dirty="0" smtClean="0"/>
              <a:t> testosteronu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Muž 53 let</a:t>
            </a:r>
          </a:p>
          <a:p>
            <a:r>
              <a:rPr lang="cs-CZ" sz="1800" dirty="0" smtClean="0"/>
              <a:t>Bolesti varlete s propagací na mediální stranu LDK, potíže trvají asi rok</a:t>
            </a:r>
          </a:p>
          <a:p>
            <a:r>
              <a:rPr lang="cs-CZ" sz="1800" dirty="0" smtClean="0"/>
              <a:t>Asi 10 let chodí močit po 1,5 hod, v noci také</a:t>
            </a:r>
          </a:p>
          <a:p>
            <a:r>
              <a:rPr lang="cs-CZ" sz="1800" dirty="0" smtClean="0"/>
              <a:t>Pravidelně posiluje, užívá anabolika, nyní </a:t>
            </a:r>
            <a:r>
              <a:rPr lang="cs-CZ" sz="1800" dirty="0" err="1" smtClean="0"/>
              <a:t>Nebido</a:t>
            </a:r>
            <a:r>
              <a:rPr lang="cs-CZ" sz="1800" dirty="0" smtClean="0"/>
              <a:t>, v mládí pravidelně</a:t>
            </a:r>
          </a:p>
          <a:p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6992"/>
            <a:ext cx="6705600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Nežádoucí účinky anabolických steroidů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Anabolické steroidy – používány u stavů s nedostatkem steroidních hormonů nebo se ztrátou svalové hmoty.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NEBIDO(testosteron </a:t>
            </a:r>
            <a:r>
              <a:rPr lang="cs-CZ" dirty="0" err="1"/>
              <a:t>undecanos</a:t>
            </a:r>
            <a:r>
              <a:rPr lang="cs-CZ" dirty="0"/>
              <a:t>) 1000mg/4ml </a:t>
            </a:r>
            <a:r>
              <a:rPr lang="cs-CZ" dirty="0" err="1"/>
              <a:t>inj</a:t>
            </a:r>
            <a:r>
              <a:rPr lang="cs-CZ" dirty="0"/>
              <a:t>.-slouží k substituční léčbě u mužského </a:t>
            </a:r>
            <a:r>
              <a:rPr lang="cs-CZ" dirty="0" err="1"/>
              <a:t>hypogonadismu</a:t>
            </a:r>
            <a:r>
              <a:rPr lang="cs-CZ" dirty="0"/>
              <a:t>, kde byl potvrzen deficit klinickým a biochemickým vyšetřením</a:t>
            </a:r>
          </a:p>
          <a:p>
            <a:endParaRPr lang="cs-CZ" dirty="0"/>
          </a:p>
          <a:p>
            <a:r>
              <a:rPr lang="cs-CZ" dirty="0" smtClean="0"/>
              <a:t>Polycytémie, zvýšení hmotnosti, zvětšení prostaty, kardiovaskulární poruchy, bolesti </a:t>
            </a:r>
            <a:r>
              <a:rPr lang="cs-CZ" dirty="0" err="1" smtClean="0"/>
              <a:t>kloubů,neklid</a:t>
            </a:r>
            <a:r>
              <a:rPr lang="cs-CZ" dirty="0" smtClean="0"/>
              <a:t>, agresivita, prostatické </a:t>
            </a:r>
            <a:r>
              <a:rPr lang="cs-CZ" dirty="0" err="1" smtClean="0"/>
              <a:t>poruchy,bolest</a:t>
            </a:r>
            <a:r>
              <a:rPr lang="cs-CZ" dirty="0" smtClean="0"/>
              <a:t> a zánět varlat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Kasuistika </a:t>
            </a:r>
            <a:r>
              <a:rPr lang="cs-CZ" dirty="0" err="1" smtClean="0"/>
              <a:t>hypopituitarismus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Muž 49 let</a:t>
            </a:r>
          </a:p>
          <a:p>
            <a:r>
              <a:rPr lang="cs-CZ" dirty="0" smtClean="0"/>
              <a:t>Ve 20 letech zhoubný nádor mozku - </a:t>
            </a:r>
            <a:r>
              <a:rPr lang="cs-CZ" dirty="0" err="1" smtClean="0"/>
              <a:t>germinom</a:t>
            </a:r>
            <a:endParaRPr lang="cs-CZ" dirty="0" smtClean="0"/>
          </a:p>
          <a:p>
            <a:r>
              <a:rPr lang="cs-CZ" dirty="0" smtClean="0"/>
              <a:t>Léčen radioterapií </a:t>
            </a:r>
          </a:p>
          <a:p>
            <a:r>
              <a:rPr lang="cs-CZ" dirty="0" smtClean="0"/>
              <a:t>V úvodu léčba centrální formy diabetes </a:t>
            </a:r>
            <a:r>
              <a:rPr lang="cs-CZ" dirty="0" err="1" smtClean="0"/>
              <a:t>insipidus</a:t>
            </a:r>
            <a:endParaRPr lang="cs-CZ" dirty="0" smtClean="0"/>
          </a:p>
          <a:p>
            <a:r>
              <a:rPr lang="cs-CZ" dirty="0"/>
              <a:t>Nyní </a:t>
            </a:r>
            <a:r>
              <a:rPr lang="cs-CZ" dirty="0" err="1"/>
              <a:t>postiradiační</a:t>
            </a:r>
            <a:r>
              <a:rPr lang="cs-CZ" dirty="0"/>
              <a:t> </a:t>
            </a:r>
            <a:r>
              <a:rPr lang="cs-CZ" dirty="0" err="1"/>
              <a:t>hypopituitarismus</a:t>
            </a:r>
            <a:endParaRPr lang="cs-CZ" dirty="0"/>
          </a:p>
          <a:p>
            <a:endParaRPr lang="cs-CZ" dirty="0" smtClean="0"/>
          </a:p>
          <a:p>
            <a:r>
              <a:rPr lang="cs-CZ" dirty="0"/>
              <a:t>Pravidelně sledován v endokrinologické ambulanci</a:t>
            </a:r>
          </a:p>
          <a:p>
            <a:endParaRPr lang="cs-CZ" dirty="0" smtClean="0"/>
          </a:p>
          <a:p>
            <a:r>
              <a:rPr lang="cs-CZ" dirty="0" smtClean="0"/>
              <a:t>Deficit osy adrenokortikotropní, </a:t>
            </a:r>
            <a:r>
              <a:rPr lang="cs-CZ" dirty="0" err="1" smtClean="0"/>
              <a:t>tyreotropní</a:t>
            </a:r>
            <a:r>
              <a:rPr lang="cs-CZ" dirty="0" smtClean="0"/>
              <a:t>, gonadotropní + diabetes </a:t>
            </a:r>
            <a:r>
              <a:rPr lang="cs-CZ" dirty="0" err="1" smtClean="0"/>
              <a:t>insipidus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229600" cy="4373563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Terapie:</a:t>
            </a:r>
          </a:p>
          <a:p>
            <a:pPr marL="11430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Hydrocortison</a:t>
            </a:r>
            <a:r>
              <a:rPr lang="cs-CZ" dirty="0" smtClean="0"/>
              <a:t> 10mg </a:t>
            </a:r>
            <a:r>
              <a:rPr lang="cs-CZ" dirty="0" err="1" smtClean="0"/>
              <a:t>tbl</a:t>
            </a:r>
            <a:r>
              <a:rPr lang="cs-CZ" dirty="0" smtClean="0"/>
              <a:t> 2-2-0</a:t>
            </a:r>
          </a:p>
          <a:p>
            <a:pPr marL="11430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Euthyrox</a:t>
            </a:r>
            <a:r>
              <a:rPr lang="cs-CZ" dirty="0" smtClean="0"/>
              <a:t> 200mg </a:t>
            </a:r>
            <a:r>
              <a:rPr lang="cs-CZ" dirty="0" err="1" smtClean="0"/>
              <a:t>tbl</a:t>
            </a:r>
            <a:r>
              <a:rPr lang="cs-CZ" dirty="0" smtClean="0"/>
              <a:t> 1-0-0</a:t>
            </a:r>
          </a:p>
          <a:p>
            <a:pPr marL="11430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Sustanone</a:t>
            </a:r>
            <a:r>
              <a:rPr lang="cs-CZ" dirty="0" smtClean="0"/>
              <a:t> (testosteron) 250 </a:t>
            </a:r>
            <a:r>
              <a:rPr lang="cs-CZ" dirty="0" err="1" smtClean="0"/>
              <a:t>inj</a:t>
            </a:r>
            <a:r>
              <a:rPr lang="cs-CZ" dirty="0" smtClean="0"/>
              <a:t>. 1x za 3 týdny</a:t>
            </a:r>
          </a:p>
          <a:p>
            <a:pPr marL="11430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Minirin</a:t>
            </a:r>
            <a:r>
              <a:rPr lang="cs-CZ" dirty="0" smtClean="0"/>
              <a:t> (antidiuretický hormon)120 4 </a:t>
            </a:r>
            <a:r>
              <a:rPr lang="cs-CZ" dirty="0" err="1" smtClean="0"/>
              <a:t>tbl</a:t>
            </a:r>
            <a:r>
              <a:rPr lang="cs-CZ" dirty="0" smtClean="0"/>
              <a:t>/</a:t>
            </a:r>
            <a:r>
              <a:rPr lang="cs-CZ" dirty="0" err="1" smtClean="0"/>
              <a:t>den,Minirin</a:t>
            </a:r>
            <a:r>
              <a:rPr lang="cs-CZ" dirty="0" smtClean="0"/>
              <a:t> 60 1 </a:t>
            </a:r>
            <a:r>
              <a:rPr lang="cs-CZ" dirty="0" err="1" smtClean="0"/>
              <a:t>tbl</a:t>
            </a:r>
            <a:r>
              <a:rPr lang="cs-CZ" dirty="0" smtClean="0"/>
              <a:t> v noci 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3840"/>
            <a:ext cx="74580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40686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1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Makroadenom</a:t>
            </a:r>
            <a:r>
              <a:rPr lang="cs-CZ" dirty="0" smtClean="0"/>
              <a:t> hypofýzy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Dívka 24 let</a:t>
            </a:r>
          </a:p>
          <a:p>
            <a:r>
              <a:rPr lang="cs-CZ" sz="2000" dirty="0" smtClean="0"/>
              <a:t>Asi 4 měsíce bolesti hlavy, amenorea, poslední 2 týdny poruchy zraku</a:t>
            </a:r>
          </a:p>
          <a:p>
            <a:r>
              <a:rPr lang="cs-CZ" sz="2000" dirty="0" smtClean="0"/>
              <a:t>MR – </a:t>
            </a:r>
            <a:r>
              <a:rPr lang="cs-CZ" sz="2000" dirty="0" err="1" smtClean="0"/>
              <a:t>makroadenom</a:t>
            </a:r>
            <a:r>
              <a:rPr lang="cs-CZ" sz="2000" dirty="0" smtClean="0"/>
              <a:t> hypofýzy</a:t>
            </a:r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46959"/>
            <a:ext cx="5338763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30" y="3212976"/>
            <a:ext cx="4681537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2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Adenohypofýza</a:t>
            </a:r>
            <a:endParaRPr lang="en-GB" altLang="cs-CZ" smtClean="0"/>
          </a:p>
        </p:txBody>
      </p:sp>
      <p:sp>
        <p:nvSpPr>
          <p:cNvPr id="2253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dirty="0" smtClean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STH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PRL</a:t>
            </a:r>
          </a:p>
          <a:p>
            <a:pPr lvl="1"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Hormony řídící funkci </a:t>
            </a:r>
            <a:r>
              <a:rPr lang="cs-CZ" altLang="cs-CZ" dirty="0" err="1" smtClean="0"/>
              <a:t>perif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endokrin</a:t>
            </a:r>
            <a:r>
              <a:rPr lang="cs-CZ" altLang="cs-CZ" dirty="0" smtClean="0"/>
              <a:t>. žláz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TSH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LH, FSH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ACTH</a:t>
            </a:r>
            <a:endParaRPr lang="en-GB" altLang="cs-CZ" dirty="0" smtClean="0"/>
          </a:p>
          <a:p>
            <a:pPr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cs-CZ" altLang="cs-CZ" dirty="0" smtClean="0"/>
              <a:t>   </a:t>
            </a:r>
            <a:endParaRPr lang="en-GB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6591300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STH, Somatotropin   </a:t>
            </a:r>
            <a:endParaRPr lang="en-GB" altLang="cs-CZ" dirty="0" smtClean="0"/>
          </a:p>
        </p:txBody>
      </p:sp>
      <p:sp>
        <p:nvSpPr>
          <p:cNvPr id="860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Hypersekrece</a:t>
            </a:r>
          </a:p>
          <a:p>
            <a:pPr lvl="1"/>
            <a:r>
              <a:rPr lang="cs-CZ" altLang="cs-CZ" dirty="0"/>
              <a:t>Dětství - nadměrný vzrůst</a:t>
            </a:r>
          </a:p>
          <a:p>
            <a:pPr lvl="1"/>
            <a:r>
              <a:rPr lang="cs-CZ" altLang="cs-CZ" dirty="0"/>
              <a:t>Dospělost - akromegalie</a:t>
            </a:r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 smtClean="0"/>
              <a:t>Nedostatečná </a:t>
            </a:r>
            <a:r>
              <a:rPr lang="cs-CZ" altLang="cs-CZ" dirty="0"/>
              <a:t>sekrece</a:t>
            </a:r>
          </a:p>
          <a:p>
            <a:pPr lvl="1"/>
            <a:r>
              <a:rPr lang="cs-CZ" altLang="cs-CZ" dirty="0"/>
              <a:t>Dětství - nanizmus</a:t>
            </a:r>
          </a:p>
          <a:p>
            <a:pPr lvl="1"/>
            <a:r>
              <a:rPr lang="cs-CZ" altLang="cs-CZ" dirty="0"/>
              <a:t>Dospělost - hypoglykémie, ztráta svalové hmoty, ....</a:t>
            </a:r>
          </a:p>
          <a:p>
            <a:endParaRPr lang="cs-CZ" alt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21" y="1124744"/>
            <a:ext cx="2371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Hodnocení  hladiny hormonů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/>
              <a:t>Dynamické testy v endokrinologii</a:t>
            </a:r>
          </a:p>
          <a:p>
            <a:endParaRPr lang="cs-CZ" dirty="0" smtClean="0"/>
          </a:p>
          <a:p>
            <a:r>
              <a:rPr lang="cs-CZ" dirty="0" smtClean="0"/>
              <a:t>Stimulační – podnět pro stimulaci sekrece hormonu</a:t>
            </a:r>
          </a:p>
          <a:p>
            <a:pPr lvl="1"/>
            <a:r>
              <a:rPr lang="cs-CZ" dirty="0" err="1" smtClean="0"/>
              <a:t>Clonidinový</a:t>
            </a:r>
            <a:r>
              <a:rPr lang="cs-CZ" dirty="0" smtClean="0"/>
              <a:t>, hypoglykemický</a:t>
            </a:r>
          </a:p>
          <a:p>
            <a:endParaRPr lang="cs-CZ" dirty="0" smtClean="0"/>
          </a:p>
          <a:p>
            <a:r>
              <a:rPr lang="cs-CZ" dirty="0" err="1" smtClean="0"/>
              <a:t>Supresní</a:t>
            </a:r>
            <a:endParaRPr lang="cs-CZ" dirty="0" smtClean="0"/>
          </a:p>
          <a:p>
            <a:pPr lvl="1"/>
            <a:r>
              <a:rPr lang="cs-CZ" dirty="0" err="1" smtClean="0"/>
              <a:t>oGTT</a:t>
            </a:r>
            <a:r>
              <a:rPr lang="cs-CZ" dirty="0" smtClean="0"/>
              <a:t> (po podání glukózy </a:t>
            </a:r>
            <a:r>
              <a:rPr lang="cs-CZ" dirty="0" err="1" smtClean="0"/>
              <a:t>suprese</a:t>
            </a:r>
            <a:r>
              <a:rPr lang="cs-CZ" dirty="0" smtClean="0"/>
              <a:t> STH)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Hormony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Místo tvorby hormonů  &amp;quot;&quot;/&gt;&lt;property id=&quot;20307&quot; value=&quot;288&quot;/&gt;&lt;/object&gt;&lt;object type=&quot;3&quot; unique_id=&quot;10007&quot;&gt;&lt;property id=&quot;20148&quot; value=&quot;5&quot;/&gt;&lt;property id=&quot;20300&quot; value=&quot;Slide 5 - &amp;quot;Řízení sekrece hormonů&amp;quot;&quot;/&gt;&lt;property id=&quot;20307&quot; value=&quot;282&quot;/&gt;&lt;/object&gt;&lt;object type=&quot;3&quot; unique_id=&quot;10008&quot;&gt;&lt;property id=&quot;20148&quot; value=&quot;5&quot;/&gt;&lt;property id=&quot;20300&quot; value=&quot;Slide 7 - &amp;quot;Regulace sekrece hormonů&amp;quot;&quot;/&gt;&lt;property id=&quot;20307&quot; value=&quot;348&quot;/&gt;&lt;/object&gt;&lt;object type=&quot;3&quot; unique_id=&quot;10009&quot;&gt;&lt;property id=&quot;20148&quot; value=&quot;5&quot;/&gt;&lt;property id=&quot;20300&quot; value=&quot;Slide 8 - &amp;quot;Hormony&amp;quot;&quot;/&gt;&lt;property id=&quot;20307&quot; value=&quot;279&quot;/&gt;&lt;/object&gt;&lt;object type=&quot;3&quot; unique_id=&quot;10010&quot;&gt;&lt;property id=&quot;20148&quot; value=&quot;5&quot;/&gt;&lt;property id=&quot;20300&quot; value=&quot;Slide 9 - &amp;quot;Dělení hormonů - místo vzniku &amp;quot;&quot;/&gt;&lt;property id=&quot;20307&quot; value=&quot;263&quot;/&gt;&lt;/object&gt;&lt;object type=&quot;3&quot; unique_id=&quot;10011&quot;&gt;&lt;property id=&quot;20148&quot; value=&quot;5&quot;/&gt;&lt;property id=&quot;20300&quot; value=&quot;Slide 10 - &amp;quot;Endokrinní žlázy    &amp;quot;&quot;/&gt;&lt;property id=&quot;20307&quot; value=&quot;319&quot;/&gt;&lt;/object&gt;&lt;object type=&quot;3&quot; unique_id=&quot;10012&quot;&gt;&lt;property id=&quot;20148&quot; value=&quot;5&quot;/&gt;&lt;property id=&quot;20300&quot; value=&quot;Slide 11 - &amp;quot;Co budeme probírat    &amp;quot;&quot;/&gt;&lt;property id=&quot;20307&quot; value=&quot;351&quot;/&gt;&lt;/object&gt;&lt;object type=&quot;3&quot; unique_id=&quot;10013&quot;&gt;&lt;property id=&quot;20148&quot; value=&quot;5&quot;/&gt;&lt;property id=&quot;20300&quot; value=&quot;Slide 12 - &amp;quot;Dělení hormonů - místo vzniku &amp;quot;&quot;/&gt;&lt;property id=&quot;20307&quot; value=&quot;371&quot;/&gt;&lt;/object&gt;&lt;object type=&quot;3&quot; unique_id=&quot;10014&quot;&gt;&lt;property id=&quot;20148&quot; value=&quot;5&quot;/&gt;&lt;property id=&quot;20300&quot; value=&quot;Slide 13 - &amp;quot;Další místa vzniku hormonů&amp;quot;&quot;/&gt;&lt;property id=&quot;20307&quot; value=&quot;287&quot;/&gt;&lt;/object&gt;&lt;object type=&quot;3&quot; unique_id=&quot;10015&quot;&gt;&lt;property id=&quot;20148&quot; value=&quot;5&quot;/&gt;&lt;property id=&quot;20300&quot; value=&quot;Slide 14 - &amp;quot;Endokrinní žlázy     &amp;quot;&quot;/&gt;&lt;property id=&quot;20307&quot; value=&quot;353&quot;/&gt;&lt;/object&gt;&lt;object type=&quot;3&quot; unique_id=&quot;10016&quot;&gt;&lt;property id=&quot;20148&quot; value=&quot;5&quot;/&gt;&lt;property id=&quot;20300&quot; value=&quot;Slide 15 - &amp;quot; Hormony hypothalamu &amp;quot;&quot;/&gt;&lt;property id=&quot;20307&quot; value=&quot;314&quot;/&gt;&lt;/object&gt;&lt;object type=&quot;3&quot; unique_id=&quot;10017&quot;&gt;&lt;property id=&quot;20148&quot; value=&quot;5&quot;/&gt;&lt;property id=&quot;20300&quot; value=&quot;Slide 16 - &amp;quot; Hormony hypothalamu&amp;quot;&quot;/&gt;&lt;property id=&quot;20307&quot; value=&quot;372&quot;/&gt;&lt;/object&gt;&lt;object type=&quot;3&quot; unique_id=&quot;10018&quot;&gt;&lt;property id=&quot;20148&quot; value=&quot;5&quot;/&gt;&lt;property id=&quot;20300&quot; value=&quot;Slide 17 - &amp;quot; Hormony hypothalamu&amp;quot;&quot;/&gt;&lt;property id=&quot;20307&quot; value=&quot;373&quot;/&gt;&lt;/object&gt;&lt;object type=&quot;3&quot; unique_id=&quot;10019&quot;&gt;&lt;property id=&quot;20148&quot; value=&quot;5&quot;/&gt;&lt;property id=&quot;20300&quot; value=&quot;Slide 18 - &amp;quot;Endokrinní žlázy     &amp;quot;&quot;/&gt;&lt;property id=&quot;20307&quot; value=&quot;354&quot;/&gt;&lt;/object&gt;&lt;object type=&quot;3&quot; unique_id=&quot;10020&quot;&gt;&lt;property id=&quot;20148&quot; value=&quot;5&quot;/&gt;&lt;property id=&quot;20300&quot; value=&quot;Slide 19 - &amp;quot;Hormony hypofýzy&amp;quot;&quot;/&gt;&lt;property id=&quot;20307&quot; value=&quot;364&quot;/&gt;&lt;/object&gt;&lt;object type=&quot;3&quot; unique_id=&quot;10021&quot;&gt;&lt;property id=&quot;20148&quot; value=&quot;5&quot;/&gt;&lt;property id=&quot;20300&quot; value=&quot;Slide 20 - &amp;quot;Adenohypofýza&amp;quot;&quot;/&gt;&lt;property id=&quot;20307&quot; value=&quot;318&quot;/&gt;&lt;/object&gt;&lt;object type=&quot;3&quot; unique_id=&quot;10022&quot;&gt;&lt;property id=&quot;20148&quot; value=&quot;5&quot;/&gt;&lt;property id=&quot;20300&quot; value=&quot;Slide 21 - &amp;quot;STH, Stomatotropin   &amp;quot;&quot;/&gt;&lt;property id=&quot;20307&quot; value=&quot;326&quot;/&gt;&lt;/object&gt;&lt;object type=&quot;3&quot; unique_id=&quot;10023&quot;&gt;&lt;property id=&quot;20148&quot; value=&quot;5&quot;/&gt;&lt;property id=&quot;20300&quot; value=&quot;Slide 22 - &amp;quot;STH, Stomatotropin   &amp;quot;&quot;/&gt;&lt;property id=&quot;20307&quot; value=&quot;343&quot;/&gt;&lt;/object&gt;&lt;object type=&quot;3&quot; unique_id=&quot;10024&quot;&gt;&lt;property id=&quot;20148&quot; value=&quot;5&quot;/&gt;&lt;property id=&quot;20300&quot; value=&quot;Slide 24 - &amp;quot;PRL, Prolaktin  &amp;quot;&quot;/&gt;&lt;property id=&quot;20307&quot; value=&quot;325&quot;/&gt;&lt;/object&gt;&lt;object type=&quot;3&quot; unique_id=&quot;10025&quot;&gt;&lt;property id=&quot;20148&quot; value=&quot;5&quot;/&gt;&lt;property id=&quot;20300&quot; value=&quot;Slide 25 - &amp;quot;TSH&amp;quot;&quot;/&gt;&lt;property id=&quot;20307&quot; value=&quot;327&quot;/&gt;&lt;/object&gt;&lt;object type=&quot;3&quot; unique_id=&quot;10026&quot;&gt;&lt;property id=&quot;20148&quot; value=&quot;5&quot;/&gt;&lt;property id=&quot;20300&quot; value=&quot;Slide 26 - &amp;quot;FSH, Folikulostimulační hormon &amp;quot;&quot;/&gt;&lt;property id=&quot;20307&quot; value=&quot;329&quot;/&gt;&lt;/object&gt;&lt;object type=&quot;3&quot; unique_id=&quot;10027&quot;&gt;&lt;property id=&quot;20148&quot; value=&quot;5&quot;/&gt;&lt;property id=&quot;20300&quot; value=&quot;Slide 27 - &amp;quot;LH, Luteotropní hormon &amp;quot;&quot;/&gt;&lt;property id=&quot;20307&quot; value=&quot;328&quot;/&gt;&lt;/object&gt;&lt;object type=&quot;3&quot; unique_id=&quot;10028&quot;&gt;&lt;property id=&quot;20148&quot; value=&quot;5&quot;/&gt;&lt;property id=&quot;20300&quot; value=&quot;Slide 28 - &amp;quot;ACTH &amp;quot;&quot;/&gt;&lt;property id=&quot;20307&quot; value=&quot;331&quot;/&gt;&lt;/object&gt;&lt;object type=&quot;3&quot; unique_id=&quot;10029&quot;&gt;&lt;property id=&quot;20148&quot; value=&quot;5&quot;/&gt;&lt;property id=&quot;20300&quot; value=&quot;Slide 29 - &amp;quot;Hormony hypofýzy&amp;quot;&quot;/&gt;&lt;property id=&quot;20307&quot; value=&quot;374&quot;/&gt;&lt;/object&gt;&lt;object type=&quot;3&quot; unique_id=&quot;10030&quot;&gt;&lt;property id=&quot;20148&quot; value=&quot;5&quot;/&gt;&lt;property id=&quot;20300&quot; value=&quot;Slide 30 - &amp;quot;Neurohypofýza &amp;quot;&quot;/&gt;&lt;property id=&quot;20307&quot; value=&quot;375&quot;/&gt;&lt;/object&gt;&lt;object type=&quot;3&quot; unique_id=&quot;10031&quot;&gt;&lt;property id=&quot;20148&quot; value=&quot;5&quot;/&gt;&lt;property id=&quot;20300&quot; value=&quot;Slide 32 - &amp;quot; Vasopresin&amp;quot;&quot;/&gt;&lt;property id=&quot;20307&quot; value=&quot;376&quot;/&gt;&lt;/object&gt;&lt;object type=&quot;3&quot; unique_id=&quot;10032&quot;&gt;&lt;property id=&quot;20148&quot; value=&quot;5&quot;/&gt;&lt;property id=&quot;20300&quot; value=&quot;Slide 33 - &amp;quot; Vasopresin&amp;quot;&quot;/&gt;&lt;property id=&quot;20307&quot; value=&quot;377&quot;/&gt;&lt;/object&gt;&lt;object type=&quot;3&quot; unique_id=&quot;10033&quot;&gt;&lt;property id=&quot;20148&quot; value=&quot;5&quot;/&gt;&lt;property id=&quot;20300&quot; value=&quot;Slide 34 - &amp;quot; Oxytocin&amp;quot;&quot;/&gt;&lt;property id=&quot;20307&quot; value=&quot;378&quot;/&gt;&lt;/object&gt;&lt;object type=&quot;3&quot; unique_id=&quot;10034&quot;&gt;&lt;property id=&quot;20148&quot; value=&quot;5&quot;/&gt;&lt;property id=&quot;20300&quot; value=&quot;Slide 35 - &amp;quot;Hormony epifýzy &amp;quot;&quot;/&gt;&lt;property id=&quot;20307&quot; value=&quot;379&quot;/&gt;&lt;/object&gt;&lt;object type=&quot;3&quot; unique_id=&quot;10035&quot;&gt;&lt;property id=&quot;20148&quot; value=&quot;5&quot;/&gt;&lt;property id=&quot;20300&quot; value=&quot;Slide 36 - &amp;quot;Melatonin &amp;quot;&quot;/&gt;&lt;property id=&quot;20307&quot; value=&quot;342&quot;/&gt;&lt;/object&gt;&lt;object type=&quot;3&quot; unique_id=&quot;10036&quot;&gt;&lt;property id=&quot;20148&quot; value=&quot;5&quot;/&gt;&lt;property id=&quot;20300&quot; value=&quot;Slide 37 - &amp;quot;Endokrinní žlázy     &amp;quot;&quot;/&gt;&lt;property id=&quot;20307&quot; value=&quot;355&quot;/&gt;&lt;/object&gt;&lt;object type=&quot;3&quot; unique_id=&quot;10037&quot;&gt;&lt;property id=&quot;20148&quot; value=&quot;5&quot;/&gt;&lt;property id=&quot;20300&quot; value=&quot;Slide 38 - &amp;quot;Štítná žláza: T3, T4&amp;quot;&quot;/&gt;&lt;property id=&quot;20307&quot; value=&quot;291&quot;/&gt;&lt;/object&gt;&lt;object type=&quot;3&quot; unique_id=&quot;10038&quot;&gt;&lt;property id=&quot;20148&quot; value=&quot;5&quot;/&gt;&lt;property id=&quot;20300&quot; value=&quot;Slide 39 - &amp;quot;Hormony štítnice - syntéza&amp;quot;&quot;/&gt;&lt;property id=&quot;20307&quot; value=&quot;292&quot;/&gt;&lt;/object&gt;&lt;object type=&quot;3&quot; unique_id=&quot;10039&quot;&gt;&lt;property id=&quot;20148&quot; value=&quot;5&quot;/&gt;&lt;property id=&quot;20300&quot; value=&quot;Slide 40 - &amp;quot;Syntéza hormonů štítnice&amp;quot;&quot;/&gt;&lt;property id=&quot;20307&quot; value=&quot;349&quot;/&gt;&lt;/object&gt;&lt;object type=&quot;3&quot; unique_id=&quot;10040&quot;&gt;&lt;property id=&quot;20148&quot; value=&quot;5&quot;/&gt;&lt;property id=&quot;20300&quot; value=&quot;Slide 42 - &amp;quot;Hormony štítnice - metabolizmus  &amp;quot;&quot;/&gt;&lt;property id=&quot;20307&quot; value=&quot;295&quot;/&gt;&lt;/object&gt;&lt;object type=&quot;3&quot; unique_id=&quot;10041&quot;&gt;&lt;property id=&quot;20148&quot; value=&quot;5&quot;/&gt;&lt;property id=&quot;20300&quot; value=&quot;Slide 43 - &amp;quot;Účinky hormonů štítnice&amp;quot;&quot;/&gt;&lt;property id=&quot;20307&quot; value=&quot;296&quot;/&gt;&lt;/object&gt;&lt;object type=&quot;3&quot; unique_id=&quot;10042&quot;&gt;&lt;property id=&quot;20148&quot; value=&quot;5&quot;/&gt;&lt;property id=&quot;20300&quot; value=&quot;Slide 44 - &amp;quot;Hypofunkce štítnice - hypothyreóza &amp;quot;&quot;/&gt;&lt;property id=&quot;20307&quot; value=&quot;293&quot;/&gt;&lt;/object&gt;&lt;object type=&quot;3&quot; unique_id=&quot;10043&quot;&gt;&lt;property id=&quot;20148&quot; value=&quot;5&quot;/&gt;&lt;property id=&quot;20300&quot; value=&quot;Slide 45 - &amp;quot; Hyperthyreóza &amp;quot;&quot;/&gt;&lt;property id=&quot;20307&quot; value=&quot;300&quot;/&gt;&lt;/object&gt;&lt;object type=&quot;3&quot; unique_id=&quot;10044&quot;&gt;&lt;property id=&quot;20148&quot; value=&quot;5&quot;/&gt;&lt;property id=&quot;20300&quot; value=&quot;Slide 46 - &amp;quot;Thyreopatie - laboratorní vyšetření&amp;quot;&quot;/&gt;&lt;property id=&quot;20307&quot; value=&quot;299&quot;/&gt;&lt;/object&gt;&lt;object type=&quot;3&quot; unique_id=&quot;10045&quot;&gt;&lt;property id=&quot;20148&quot; value=&quot;5&quot;/&gt;&lt;property id=&quot;20300&quot; value=&quot;Slide 47 - &amp;quot;Endokrinní žlázy     &amp;quot;&quot;/&gt;&lt;property id=&quot;20307&quot; value=&quot;356&quot;/&gt;&lt;/object&gt;&lt;object type=&quot;3&quot; unique_id=&quot;10046&quot;&gt;&lt;property id=&quot;20148&quot; value=&quot;5&quot;/&gt;&lt;property id=&quot;20300&quot; value=&quot;Slide 48 - &amp;quot; Nadledviny&amp;quot;&quot;/&gt;&lt;property id=&quot;20307&quot; value=&quot;305&quot;/&gt;&lt;/object&gt;&lt;object type=&quot;3&quot; unique_id=&quot;10047&quot;&gt;&lt;property id=&quot;20148&quot; value=&quot;5&quot;/&gt;&lt;property id=&quot;20300&quot; value=&quot;Slide 49 - &amp;quot; Hormony kůry nadledvin - steroidní h.&amp;quot;&quot;/&gt;&lt;property id=&quot;20307&quot; value=&quot;306&quot;/&gt;&lt;/object&gt;&lt;object type=&quot;3&quot; unique_id=&quot;10048&quot;&gt;&lt;property id=&quot;20148&quot; value=&quot;5&quot;/&gt;&lt;property id=&quot;20300&quot; value=&quot;Slide 50 - &amp;quot; Glukokortikoidy&amp;quot;&quot;/&gt;&lt;property id=&quot;20307&quot; value=&quot;309&quot;/&gt;&lt;/object&gt;&lt;object type=&quot;3&quot; unique_id=&quot;10049&quot;&gt;&lt;property id=&quot;20148&quot; value=&quot;5&quot;/&gt;&lt;property id=&quot;20300&quot; value=&quot;Slide 51 - &amp;quot;Mineralokortikoidy &amp;quot;&quot;/&gt;&lt;property id=&quot;20307&quot; value=&quot;310&quot;/&gt;&lt;/object&gt;&lt;object type=&quot;3&quot; unique_id=&quot;10050&quot;&gt;&lt;property id=&quot;20148&quot; value=&quot;5&quot;/&gt;&lt;property id=&quot;20300&quot; value=&quot;Slide 52 - &amp;quot;  Renin - angiotenzin - aldosteron&amp;quot;&quot;/&gt;&lt;property id=&quot;20307&quot; value=&quot;380&quot;/&gt;&lt;/object&gt;&lt;object type=&quot;3&quot; unique_id=&quot;10051&quot;&gt;&lt;property id=&quot;20148&quot; value=&quot;5&quot;/&gt;&lt;property id=&quot;20300&quot; value=&quot;Slide 53 - &amp;quot;Pohlavní hormony nadledvin &amp;quot;&quot;/&gt;&lt;property id=&quot;20307&quot; value=&quot;311&quot;/&gt;&lt;/object&gt;&lt;object type=&quot;3&quot; unique_id=&quot;10052&quot;&gt;&lt;property id=&quot;20148&quot; value=&quot;5&quot;/&gt;&lt;property id=&quot;20300&quot; value=&quot;Slide 54 - &amp;quot; Nadledviny&amp;quot;&quot;/&gt;&lt;property id=&quot;20307&quot; value=&quot;361&quot;/&gt;&lt;/object&gt;&lt;object type=&quot;3&quot; unique_id=&quot;10053&quot;&gt;&lt;property id=&quot;20148&quot; value=&quot;5&quot;/&gt;&lt;property id=&quot;20300&quot; value=&quot;Slide 55 - &amp;quot; Hormony dřeně nadledvin-katecholaminy &amp;quot;&quot;/&gt;&lt;property id=&quot;20307&quot; value=&quot;307&quot;/&gt;&lt;/object&gt;&lt;object type=&quot;3&quot; unique_id=&quot;10054&quot;&gt;&lt;property id=&quot;20148&quot; value=&quot;5&quot;/&gt;&lt;property id=&quot;20300&quot; value=&quot;Slide 56 - &amp;quot; Hormony dřeně nadledvin-katecholaminy &amp;quot;&quot;/&gt;&lt;property id=&quot;20307&quot; value=&quot;347&quot;/&gt;&lt;/object&gt;&lt;object type=&quot;3&quot; unique_id=&quot;10055&quot;&gt;&lt;property id=&quot;20148&quot; value=&quot;5&quot;/&gt;&lt;property id=&quot;20300&quot; value=&quot;Slide 57 - &amp;quot; Hormony dřeně nadledvin-katecholaminy &amp;quot;&quot;/&gt;&lt;property id=&quot;20307&quot; value=&quot;308&quot;/&gt;&lt;/object&gt;&lt;object type=&quot;3&quot; unique_id=&quot;10056&quot;&gt;&lt;property id=&quot;20148&quot; value=&quot;5&quot;/&gt;&lt;property id=&quot;20300&quot; value=&quot;Slide 58 - &amp;quot;Endokrinní žlázy     &amp;quot;&quot;/&gt;&lt;property id=&quot;20307&quot; value=&quot;357&quot;/&gt;&lt;/object&gt;&lt;object type=&quot;3&quot; unique_id=&quot;10057&quot;&gt;&lt;property id=&quot;20148&quot; value=&quot;5&quot;/&gt;&lt;property id=&quot;20300&quot; value=&quot;Slide 59 - &amp;quot;Pohlavní hormony &amp;#x0D;&amp;#x0A;&amp;#x0D;&amp;#x0A;(steroidní hormony)&amp;quot;&quot;/&gt;&lt;property id=&quot;20307&quot; value=&quot;363&quot;/&gt;&lt;/object&gt;&lt;object type=&quot;3&quot; unique_id=&quot;10058&quot;&gt;&lt;property id=&quot;20148&quot; value=&quot;5&quot;/&gt;&lt;property id=&quot;20300&quot; value=&quot;Slide 60 - &amp;quot;Syntéza steroidních hormonů&amp;quot;&quot;/&gt;&lt;property id=&quot;20307&quot; value=&quot;344&quot;/&gt;&lt;/object&gt;&lt;object type=&quot;3&quot; unique_id=&quot;10059&quot;&gt;&lt;property id=&quot;20148&quot; value=&quot;5&quot;/&gt;&lt;property id=&quot;20300&quot; value=&quot;Slide 61 - &amp;quot;Pohlavní hormony&amp;quot;&quot;/&gt;&lt;property id=&quot;20307&quot; value=&quot;313&quot;/&gt;&lt;/object&gt;&lt;object type=&quot;3&quot; unique_id=&quot;10060&quot;&gt;&lt;property id=&quot;20148&quot; value=&quot;5&quot;/&gt;&lt;property id=&quot;20300&quot; value=&quot;Slide 62 - &amp;quot;Androgeny&amp;quot;&quot;/&gt;&lt;property id=&quot;20307&quot; value=&quot;337&quot;/&gt;&lt;/object&gt;&lt;object type=&quot;3&quot; unique_id=&quot;10061&quot;&gt;&lt;property id=&quot;20148&quot; value=&quot;5&quot;/&gt;&lt;property id=&quot;20300&quot; value=&quot;Slide 63 - &amp;quot;Pohlavní hormony&amp;quot;&quot;/&gt;&lt;property id=&quot;20307&quot; value=&quot;362&quot;/&gt;&lt;/object&gt;&lt;object type=&quot;3&quot; unique_id=&quot;10062&quot;&gt;&lt;property id=&quot;20148&quot; value=&quot;5&quot;/&gt;&lt;property id=&quot;20300&quot; value=&quot;Slide 64 - &amp;quot;Estrogeny, gestageny&amp;quot;&quot;/&gt;&lt;property id=&quot;20307&quot; value=&quot;338&quot;/&gt;&lt;/object&gt;&lt;object type=&quot;3&quot; unique_id=&quot;10063&quot;&gt;&lt;property id=&quot;20148&quot; value=&quot;5&quot;/&gt;&lt;property id=&quot;20300&quot; value=&quot;Slide 65 - &amp;quot;Progesteron + estrogeny   &amp;quot;&quot;/&gt;&lt;property id=&quot;20307&quot; value=&quot;346&quot;/&gt;&lt;/object&gt;&lt;object type=&quot;3&quot; unique_id=&quot;10064&quot;&gt;&lt;property id=&quot;20148&quot; value=&quot;5&quot;/&gt;&lt;property id=&quot;20300&quot; value=&quot;Slide 66 - &amp;quot;Jiná místa sekrece hormonů     &amp;quot;&quot;/&gt;&lt;property id=&quot;20307&quot; value=&quot;359&quot;/&gt;&lt;/object&gt;&lt;object type=&quot;3&quot; unique_id=&quot;10065&quot;&gt;&lt;property id=&quot;20148&quot; value=&quot;5&quot;/&gt;&lt;property id=&quot;20300&quot; value=&quot;Slide 67 - &amp;quot;Erytropoetin&amp;quot;&quot;/&gt;&lt;property id=&quot;20307&quot; value=&quot;341&quot;/&gt;&lt;/object&gt;&lt;object type=&quot;3&quot; unique_id=&quot;10066&quot;&gt;&lt;property id=&quot;20148&quot; value=&quot;5&quot;/&gt;&lt;property id=&quot;20300&quot; value=&quot;Slide 69 - &amp;quot;Nemoci žlaz s vnitřní sekrecí &amp;quot;&quot;/&gt;&lt;property id=&quot;20307&quot; value=&quot;365&quot;/&gt;&lt;/object&gt;&lt;object type=&quot;3&quot; unique_id=&quot;10067&quot;&gt;&lt;property id=&quot;20148&quot; value=&quot;5&quot;/&gt;&lt;property id=&quot;20300&quot; value=&quot;Slide 70 - &amp;quot;Mechanizmus působení hormonů&amp;quot;&quot;/&gt;&lt;property id=&quot;20307&quot; value=&quot;366&quot;/&gt;&lt;/object&gt;&lt;object type=&quot;3&quot; unique_id=&quot;10068&quot;&gt;&lt;property id=&quot;20148&quot; value=&quot;5&quot;/&gt;&lt;property id=&quot;20300&quot; value=&quot;Slide 71 - &amp;quot;Intenzita působení hormonů &amp;quot;&quot;/&gt;&lt;property id=&quot;20307&quot; value=&quot;367&quot;/&gt;&lt;/object&gt;&lt;object type=&quot;3&quot; unique_id=&quot;10069&quot;&gt;&lt;property id=&quot;20148&quot; value=&quot;5&quot;/&gt;&lt;property id=&quot;20300&quot; value=&quot;Slide 72 - &amp;quot;Regulace sekrece hormonů &amp;quot;&quot;/&gt;&lt;property id=&quot;20307&quot; value=&quot;368&quot;/&gt;&lt;/object&gt;&lt;object type=&quot;3&quot; unique_id=&quot;10070&quot;&gt;&lt;property id=&quot;20148&quot; value=&quot;5&quot;/&gt;&lt;property id=&quot;20300&quot; value=&quot;Slide 73&quot;/&gt;&lt;property id=&quot;20307&quot; value=&quot;369&quot;/&gt;&lt;/object&gt;&lt;object type=&quot;3&quot; unique_id=&quot;10278&quot;&gt;&lt;property id=&quot;20148&quot; value=&quot;5&quot;/&gt;&lt;property id=&quot;20300&quot; value=&quot;Slide 1 - &amp;quot;Endokrinologie&amp;quot;&quot;/&gt;&lt;property id=&quot;20307&quot; value=&quot;381&quot;/&gt;&lt;/object&gt;&lt;object type=&quot;3&quot; unique_id=&quot;10279&quot;&gt;&lt;property id=&quot;20148&quot; value=&quot;5&quot;/&gt;&lt;property id=&quot;20300&quot; value=&quot;Slide 68&quot;/&gt;&lt;property id=&quot;20307&quot; value=&quot;382&quot;/&gt;&lt;/object&gt;&lt;object type=&quot;3&quot; unique_id=&quot;11213&quot;&gt;&lt;property id=&quot;20148&quot; value=&quot;5&quot;/&gt;&lt;property id=&quot;20300&quot; value=&quot;Slide 3&quot;/&gt;&lt;property id=&quot;20307&quot; value=&quot;383&quot;/&gt;&lt;/object&gt;&lt;object type=&quot;3&quot; unique_id=&quot;11214&quot;&gt;&lt;property id=&quot;20148&quot; value=&quot;5&quot;/&gt;&lt;property id=&quot;20300&quot; value=&quot;Slide 6 - &amp;quot;Hypothalamo – hypofyzární systém &amp;#x0D;&amp;#x0A;&amp;quot;&quot;/&gt;&lt;property id=&quot;20307&quot; value=&quot;384&quot;/&gt;&lt;/object&gt;&lt;object type=&quot;3&quot; unique_id=&quot;11215&quot;&gt;&lt;property id=&quot;20148&quot; value=&quot;5&quot;/&gt;&lt;property id=&quot;20300&quot; value=&quot;Slide 23&quot;/&gt;&lt;property id=&quot;20307&quot; value=&quot;386&quot;/&gt;&lt;/object&gt;&lt;object type=&quot;3&quot; unique_id=&quot;11216&quot;&gt;&lt;property id=&quot;20148&quot; value=&quot;5&quot;/&gt;&lt;property id=&quot;20300&quot; value=&quot;Slide 31&quot;/&gt;&lt;property id=&quot;20307&quot; value=&quot;385&quot;/&gt;&lt;/object&gt;&lt;object type=&quot;3&quot; unique_id=&quot;11217&quot;&gt;&lt;property id=&quot;20148&quot; value=&quot;5&quot;/&gt;&lt;property id=&quot;20300&quot; value=&quot;Slide 41 - &amp;quot;Struma&amp;quot;&quot;/&gt;&lt;property id=&quot;20307&quot; value=&quot;387&quot;/&gt;&lt;/object&gt;&lt;/object&gt;&lt;/object&gt;&lt;/database&gt;"/>
  <p:tag name="SECTOMILLISECCONVERTED" val="1"/>
  <p:tag name="ARS_PPT_DBNAME" val="Hormony kasuistiky 2019[2019040309462167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3686</TotalTime>
  <Words>868</Words>
  <Application>Microsoft Office PowerPoint</Application>
  <PresentationFormat>Předvádění na obrazovce (4:3)</PresentationFormat>
  <Paragraphs>255</Paragraphs>
  <Slides>33</Slides>
  <Notes>14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</vt:lpstr>
      <vt:lpstr>Book Antiqua</vt:lpstr>
      <vt:lpstr>Calibri</vt:lpstr>
      <vt:lpstr>Century Gothic</vt:lpstr>
      <vt:lpstr>Symbol</vt:lpstr>
      <vt:lpstr>Times New Roman</vt:lpstr>
      <vt:lpstr>Wingdings</vt:lpstr>
      <vt:lpstr>Lékárna</vt:lpstr>
      <vt:lpstr>Obrázek</vt:lpstr>
      <vt:lpstr>Hormony</vt:lpstr>
      <vt:lpstr>Onemocnění hypotalamu</vt:lpstr>
      <vt:lpstr>Onemocnění hypofýzy</vt:lpstr>
      <vt:lpstr>Kasuistika hypopituitarismus</vt:lpstr>
      <vt:lpstr>Prezentace aplikace PowerPoint</vt:lpstr>
      <vt:lpstr>Makroadenom hypofýzy</vt:lpstr>
      <vt:lpstr>Adenohypofýza</vt:lpstr>
      <vt:lpstr>STH, Somatotropin   </vt:lpstr>
      <vt:lpstr>Hodnocení  hladiny hormonů</vt:lpstr>
      <vt:lpstr>Testy na zjištění sekrece růstového hormonu u dětí </vt:lpstr>
      <vt:lpstr>Hypofunkce štítnice - hypothyreóza </vt:lpstr>
      <vt:lpstr>Prezentace aplikace PowerPoint</vt:lpstr>
      <vt:lpstr> Hyperthyreóza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ParathoRmon</vt:lpstr>
      <vt:lpstr>Kasuistika -hyperparathyreóza</vt:lpstr>
      <vt:lpstr>Prezentace aplikace PowerPoint</vt:lpstr>
      <vt:lpstr>Kasuistika (hypoparathyreóza)</vt:lpstr>
      <vt:lpstr>Během hospitalizace</vt:lpstr>
      <vt:lpstr>Příznaky hypokalcémie</vt:lpstr>
      <vt:lpstr> Hormony nadledvin </vt:lpstr>
      <vt:lpstr>AdDisonova choroba</vt:lpstr>
      <vt:lpstr>Prezentace aplikace PowerPoint</vt:lpstr>
      <vt:lpstr>Cushingův syndrom</vt:lpstr>
      <vt:lpstr>Pohlavní hormony nadledvin </vt:lpstr>
      <vt:lpstr> Hormony dřeně nadledvin-katecholaminy </vt:lpstr>
      <vt:lpstr> Hormony dřeně nadledvin-katecholaminy </vt:lpstr>
      <vt:lpstr>Neobvyklý nálezhladiny testosteronu</vt:lpstr>
      <vt:lpstr>Nežádoucí účinky anabolických steroidů</vt:lpstr>
    </vt:vector>
  </TitlesOfParts>
  <Company>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Monitorování léků, drogy</dc:title>
  <dc:creator>Vladimír Soška</dc:creator>
  <cp:lastModifiedBy>MUDr. Zdeňka Čermáková, Ph.D.</cp:lastModifiedBy>
  <cp:revision>144</cp:revision>
  <dcterms:created xsi:type="dcterms:W3CDTF">2006-12-29T15:00:14Z</dcterms:created>
  <dcterms:modified xsi:type="dcterms:W3CDTF">2024-03-05T08:13:26Z</dcterms:modified>
</cp:coreProperties>
</file>