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  <p:sldId id="613" r:id="rId359"/>
    <p:sldId id="614" r:id="rId360"/>
    <p:sldId id="615" r:id="rId361"/>
    <p:sldId id="616" r:id="rId362"/>
    <p:sldId id="617" r:id="rId363"/>
    <p:sldId id="618" r:id="rId364"/>
    <p:sldId id="619" r:id="rId365"/>
    <p:sldId id="620" r:id="rId366"/>
    <p:sldId id="621" r:id="rId367"/>
    <p:sldId id="622" r:id="rId368"/>
    <p:sldId id="623" r:id="rId369"/>
    <p:sldId id="624" r:id="rId370"/>
    <p:sldId id="625" r:id="rId371"/>
    <p:sldId id="626" r:id="rId372"/>
    <p:sldId id="627" r:id="rId373"/>
    <p:sldId id="628" r:id="rId374"/>
    <p:sldId id="629" r:id="rId375"/>
    <p:sldId id="630" r:id="rId376"/>
    <p:sldId id="631" r:id="rId377"/>
    <p:sldId id="632" r:id="rId378"/>
    <p:sldId id="633" r:id="rId379"/>
    <p:sldId id="634" r:id="rId380"/>
    <p:sldId id="635" r:id="rId381"/>
    <p:sldId id="636" r:id="rId382"/>
    <p:sldId id="637" r:id="rId383"/>
    <p:sldId id="638" r:id="rId384"/>
    <p:sldId id="639" r:id="rId385"/>
    <p:sldId id="640" r:id="rId386"/>
    <p:sldId id="641" r:id="rId387"/>
    <p:sldId id="642" r:id="rId388"/>
    <p:sldId id="643" r:id="rId389"/>
    <p:sldId id="644" r:id="rId390"/>
    <p:sldId id="645" r:id="rId391"/>
    <p:sldId id="646" r:id="rId392"/>
    <p:sldId id="647" r:id="rId393"/>
    <p:sldId id="648" r:id="rId394"/>
    <p:sldId id="649" r:id="rId395"/>
    <p:sldId id="650" r:id="rId396"/>
    <p:sldId id="651" r:id="rId397"/>
    <p:sldId id="652" r:id="rId398"/>
    <p:sldId id="653" r:id="rId399"/>
    <p:sldId id="654" r:id="rId400"/>
    <p:sldId id="655" r:id="rId401"/>
    <p:sldId id="656" r:id="rId402"/>
    <p:sldId id="657" r:id="rId403"/>
    <p:sldId id="658" r:id="rId404"/>
    <p:sldId id="659" r:id="rId405"/>
    <p:sldId id="660" r:id="rId406"/>
    <p:sldId id="661" r:id="rId407"/>
    <p:sldId id="662" r:id="rId408"/>
    <p:sldId id="663" r:id="rId409"/>
    <p:sldId id="664" r:id="rId410"/>
    <p:sldId id="665" r:id="rId411"/>
    <p:sldId id="666" r:id="rId412"/>
    <p:sldId id="667" r:id="rId413"/>
    <p:sldId id="668" r:id="rId414"/>
    <p:sldId id="669" r:id="rId415"/>
    <p:sldId id="670" r:id="rId416"/>
    <p:sldId id="671" r:id="rId417"/>
    <p:sldId id="672" r:id="rId418"/>
    <p:sldId id="673" r:id="rId419"/>
    <p:sldId id="674" r:id="rId420"/>
    <p:sldId id="675" r:id="rId421"/>
    <p:sldId id="676" r:id="rId422"/>
    <p:sldId id="677" r:id="rId423"/>
    <p:sldId id="678" r:id="rId424"/>
    <p:sldId id="679" r:id="rId425"/>
    <p:sldId id="680" r:id="rId426"/>
    <p:sldId id="681" r:id="rId427"/>
    <p:sldId id="682" r:id="rId428"/>
    <p:sldId id="683" r:id="rId429"/>
    <p:sldId id="684" r:id="rId430"/>
    <p:sldId id="685" r:id="rId431"/>
    <p:sldId id="686" r:id="rId432"/>
    <p:sldId id="687" r:id="rId433"/>
    <p:sldId id="688" r:id="rId434"/>
    <p:sldId id="689" r:id="rId435"/>
    <p:sldId id="690" r:id="rId436"/>
    <p:sldId id="691" r:id="rId437"/>
    <p:sldId id="692" r:id="rId438"/>
    <p:sldId id="693" r:id="rId439"/>
    <p:sldId id="694" r:id="rId440"/>
    <p:sldId id="695" r:id="rId441"/>
    <p:sldId id="696" r:id="rId442"/>
    <p:sldId id="697" r:id="rId443"/>
    <p:sldId id="698" r:id="rId444"/>
    <p:sldId id="699" r:id="rId445"/>
    <p:sldId id="700" r:id="rId446"/>
    <p:sldId id="701" r:id="rId447"/>
    <p:sldId id="702" r:id="rId448"/>
    <p:sldId id="703" r:id="rId449"/>
    <p:sldId id="704" r:id="rId450"/>
    <p:sldId id="705" r:id="rId451"/>
    <p:sldId id="706" r:id="rId452"/>
    <p:sldId id="707" r:id="rId453"/>
    <p:sldId id="708" r:id="rId454"/>
    <p:sldId id="709" r:id="rId455"/>
    <p:sldId id="710" r:id="rId456"/>
    <p:sldId id="711" r:id="rId457"/>
    <p:sldId id="712" r:id="rId458"/>
    <p:sldId id="713" r:id="rId459"/>
    <p:sldId id="714" r:id="rId460"/>
    <p:sldId id="715" r:id="rId461"/>
    <p:sldId id="716" r:id="rId462"/>
    <p:sldId id="717" r:id="rId463"/>
    <p:sldId id="718" r:id="rId464"/>
    <p:sldId id="719" r:id="rId465"/>
    <p:sldId id="720" r:id="rId466"/>
    <p:sldId id="721" r:id="rId467"/>
    <p:sldId id="722" r:id="rId468"/>
    <p:sldId id="723" r:id="rId469"/>
    <p:sldId id="724" r:id="rId470"/>
    <p:sldId id="725" r:id="rId471"/>
    <p:sldId id="726" r:id="rId472"/>
    <p:sldId id="727" r:id="rId473"/>
    <p:sldId id="728" r:id="rId474"/>
    <p:sldId id="729" r:id="rId475"/>
    <p:sldId id="730" r:id="rId476"/>
    <p:sldId id="731" r:id="rId477"/>
    <p:sldId id="732" r:id="rId478"/>
    <p:sldId id="733" r:id="rId479"/>
    <p:sldId id="734" r:id="rId480"/>
    <p:sldId id="735" r:id="rId481"/>
    <p:sldId id="736" r:id="rId482"/>
    <p:sldId id="737" r:id="rId483"/>
    <p:sldId id="738" r:id="rId484"/>
    <p:sldId id="739" r:id="rId485"/>
    <p:sldId id="740" r:id="rId486"/>
    <p:sldId id="741" r:id="rId487"/>
    <p:sldId id="742" r:id="rId488"/>
    <p:sldId id="743" r:id="rId489"/>
    <p:sldId id="744" r:id="rId490"/>
    <p:sldId id="745" r:id="rId491"/>
    <p:sldId id="746" r:id="rId492"/>
    <p:sldId id="747" r:id="rId493"/>
    <p:sldId id="748" r:id="rId494"/>
    <p:sldId id="749" r:id="rId495"/>
    <p:sldId id="750" r:id="rId496"/>
    <p:sldId id="751" r:id="rId497"/>
    <p:sldId id="752" r:id="rId498"/>
    <p:sldId id="753" r:id="rId499"/>
    <p:sldId id="754" r:id="rId500"/>
    <p:sldId id="755" r:id="rId501"/>
    <p:sldId id="756" r:id="rId502"/>
    <p:sldId id="757" r:id="rId503"/>
    <p:sldId id="758" r:id="rId504"/>
    <p:sldId id="759" r:id="rId505"/>
    <p:sldId id="760" r:id="rId506"/>
    <p:sldId id="761" r:id="rId507"/>
    <p:sldId id="762" r:id="rId508"/>
    <p:sldId id="763" r:id="rId509"/>
    <p:sldId id="764" r:id="rId510"/>
    <p:sldId id="765" r:id="rId511"/>
    <p:sldId id="766" r:id="rId512"/>
    <p:sldId id="767" r:id="rId513"/>
  </p:sldIdLst>
  <p:sldSz cx="10693400" cy="7562850"/>
  <p:notesSz cx="10693400" cy="75628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36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503" Type="http://schemas.openxmlformats.org/officeDocument/2006/relationships/slide" Target="slides/slide502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26" Type="http://schemas.openxmlformats.org/officeDocument/2006/relationships/slide" Target="slides/slide425.xml"/><Relationship Id="rId447" Type="http://schemas.openxmlformats.org/officeDocument/2006/relationships/slide" Target="slides/slide446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468" Type="http://schemas.openxmlformats.org/officeDocument/2006/relationships/slide" Target="slides/slide467.xml"/><Relationship Id="rId489" Type="http://schemas.openxmlformats.org/officeDocument/2006/relationships/slide" Target="slides/slide488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514" Type="http://schemas.openxmlformats.org/officeDocument/2006/relationships/presProps" Target="presProp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58" Type="http://schemas.openxmlformats.org/officeDocument/2006/relationships/slide" Target="slides/slide457.xml"/><Relationship Id="rId479" Type="http://schemas.openxmlformats.org/officeDocument/2006/relationships/slide" Target="slides/slide4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slide" Target="slides/slide426.xml"/><Relationship Id="rId448" Type="http://schemas.openxmlformats.org/officeDocument/2006/relationships/slide" Target="slides/slide447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15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1" Type="http://schemas.openxmlformats.org/officeDocument/2006/relationships/slide" Target="slides/slide480.xml"/><Relationship Id="rId516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506" Type="http://schemas.openxmlformats.org/officeDocument/2006/relationships/slide" Target="slides/slide50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slide" Target="slides/slide481.xml"/><Relationship Id="rId517" Type="http://schemas.openxmlformats.org/officeDocument/2006/relationships/tableStyles" Target="tableStyle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slide" Target="slides/slide482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slide" Target="slides/slide483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509" Type="http://schemas.openxmlformats.org/officeDocument/2006/relationships/slide" Target="slides/slide508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1959" y="681177"/>
            <a:ext cx="8529480" cy="1367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C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81242" y="5556040"/>
            <a:ext cx="8530915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CC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9900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hlink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9900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9900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7663" y="350499"/>
            <a:ext cx="8758073" cy="2037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9900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3338" y="1443122"/>
            <a:ext cx="8937625" cy="4902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hlink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9.jpg"/><Relationship Id="rId4" Type="http://schemas.openxmlformats.org/officeDocument/2006/relationships/image" Target="../media/image278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6.png"/><Relationship Id="rId4" Type="http://schemas.openxmlformats.org/officeDocument/2006/relationships/image" Target="../media/image285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13" Type="http://schemas.openxmlformats.org/officeDocument/2006/relationships/image" Target="../media/image304.jpg"/><Relationship Id="rId3" Type="http://schemas.openxmlformats.org/officeDocument/2006/relationships/image" Target="../media/image294.png"/><Relationship Id="rId7" Type="http://schemas.openxmlformats.org/officeDocument/2006/relationships/image" Target="../media/image298.png"/><Relationship Id="rId12" Type="http://schemas.openxmlformats.org/officeDocument/2006/relationships/image" Target="../media/image303.jp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11" Type="http://schemas.openxmlformats.org/officeDocument/2006/relationships/image" Target="../media/image302.jpg"/><Relationship Id="rId5" Type="http://schemas.openxmlformats.org/officeDocument/2006/relationships/image" Target="../media/image296.png"/><Relationship Id="rId10" Type="http://schemas.openxmlformats.org/officeDocument/2006/relationships/image" Target="../media/image301.jpg"/><Relationship Id="rId4" Type="http://schemas.openxmlformats.org/officeDocument/2006/relationships/image" Target="../media/image295.png"/><Relationship Id="rId9" Type="http://schemas.openxmlformats.org/officeDocument/2006/relationships/image" Target="../media/image300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g"/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g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g"/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g"/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g"/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g"/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g"/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0.png"/><Relationship Id="rId18" Type="http://schemas.openxmlformats.org/officeDocument/2006/relationships/image" Target="../media/image355.png"/><Relationship Id="rId26" Type="http://schemas.openxmlformats.org/officeDocument/2006/relationships/image" Target="../media/image363.png"/><Relationship Id="rId39" Type="http://schemas.openxmlformats.org/officeDocument/2006/relationships/image" Target="../media/image376.png"/><Relationship Id="rId21" Type="http://schemas.openxmlformats.org/officeDocument/2006/relationships/image" Target="../media/image358.png"/><Relationship Id="rId34" Type="http://schemas.openxmlformats.org/officeDocument/2006/relationships/image" Target="../media/image371.png"/><Relationship Id="rId42" Type="http://schemas.openxmlformats.org/officeDocument/2006/relationships/image" Target="../media/image379.png"/><Relationship Id="rId47" Type="http://schemas.openxmlformats.org/officeDocument/2006/relationships/image" Target="../media/image384.png"/><Relationship Id="rId50" Type="http://schemas.openxmlformats.org/officeDocument/2006/relationships/image" Target="../media/image387.png"/><Relationship Id="rId55" Type="http://schemas.openxmlformats.org/officeDocument/2006/relationships/image" Target="../media/image392.png"/><Relationship Id="rId63" Type="http://schemas.openxmlformats.org/officeDocument/2006/relationships/image" Target="../media/image400.png"/><Relationship Id="rId68" Type="http://schemas.openxmlformats.org/officeDocument/2006/relationships/image" Target="../media/image405.png"/><Relationship Id="rId7" Type="http://schemas.openxmlformats.org/officeDocument/2006/relationships/image" Target="../media/image344.png"/><Relationship Id="rId2" Type="http://schemas.openxmlformats.org/officeDocument/2006/relationships/image" Target="../media/image339.png"/><Relationship Id="rId16" Type="http://schemas.openxmlformats.org/officeDocument/2006/relationships/image" Target="../media/image353.png"/><Relationship Id="rId29" Type="http://schemas.openxmlformats.org/officeDocument/2006/relationships/image" Target="../media/image3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3.png"/><Relationship Id="rId11" Type="http://schemas.openxmlformats.org/officeDocument/2006/relationships/image" Target="../media/image348.png"/><Relationship Id="rId24" Type="http://schemas.openxmlformats.org/officeDocument/2006/relationships/image" Target="../media/image361.png"/><Relationship Id="rId32" Type="http://schemas.openxmlformats.org/officeDocument/2006/relationships/image" Target="../media/image369.png"/><Relationship Id="rId37" Type="http://schemas.openxmlformats.org/officeDocument/2006/relationships/image" Target="../media/image374.png"/><Relationship Id="rId40" Type="http://schemas.openxmlformats.org/officeDocument/2006/relationships/image" Target="../media/image377.png"/><Relationship Id="rId45" Type="http://schemas.openxmlformats.org/officeDocument/2006/relationships/image" Target="../media/image382.png"/><Relationship Id="rId53" Type="http://schemas.openxmlformats.org/officeDocument/2006/relationships/image" Target="../media/image390.png"/><Relationship Id="rId58" Type="http://schemas.openxmlformats.org/officeDocument/2006/relationships/image" Target="../media/image395.png"/><Relationship Id="rId66" Type="http://schemas.openxmlformats.org/officeDocument/2006/relationships/image" Target="../media/image403.png"/><Relationship Id="rId5" Type="http://schemas.openxmlformats.org/officeDocument/2006/relationships/image" Target="../media/image342.png"/><Relationship Id="rId15" Type="http://schemas.openxmlformats.org/officeDocument/2006/relationships/image" Target="../media/image352.png"/><Relationship Id="rId23" Type="http://schemas.openxmlformats.org/officeDocument/2006/relationships/image" Target="../media/image360.png"/><Relationship Id="rId28" Type="http://schemas.openxmlformats.org/officeDocument/2006/relationships/image" Target="../media/image365.png"/><Relationship Id="rId36" Type="http://schemas.openxmlformats.org/officeDocument/2006/relationships/image" Target="../media/image373.png"/><Relationship Id="rId49" Type="http://schemas.openxmlformats.org/officeDocument/2006/relationships/image" Target="../media/image386.png"/><Relationship Id="rId57" Type="http://schemas.openxmlformats.org/officeDocument/2006/relationships/image" Target="../media/image394.png"/><Relationship Id="rId61" Type="http://schemas.openxmlformats.org/officeDocument/2006/relationships/image" Target="../media/image398.png"/><Relationship Id="rId10" Type="http://schemas.openxmlformats.org/officeDocument/2006/relationships/image" Target="../media/image347.png"/><Relationship Id="rId19" Type="http://schemas.openxmlformats.org/officeDocument/2006/relationships/image" Target="../media/image356.png"/><Relationship Id="rId31" Type="http://schemas.openxmlformats.org/officeDocument/2006/relationships/image" Target="../media/image368.png"/><Relationship Id="rId44" Type="http://schemas.openxmlformats.org/officeDocument/2006/relationships/image" Target="../media/image381.png"/><Relationship Id="rId52" Type="http://schemas.openxmlformats.org/officeDocument/2006/relationships/image" Target="../media/image389.png"/><Relationship Id="rId60" Type="http://schemas.openxmlformats.org/officeDocument/2006/relationships/image" Target="../media/image397.png"/><Relationship Id="rId65" Type="http://schemas.openxmlformats.org/officeDocument/2006/relationships/image" Target="../media/image402.png"/><Relationship Id="rId4" Type="http://schemas.openxmlformats.org/officeDocument/2006/relationships/image" Target="../media/image341.png"/><Relationship Id="rId9" Type="http://schemas.openxmlformats.org/officeDocument/2006/relationships/image" Target="../media/image346.png"/><Relationship Id="rId14" Type="http://schemas.openxmlformats.org/officeDocument/2006/relationships/image" Target="../media/image351.png"/><Relationship Id="rId22" Type="http://schemas.openxmlformats.org/officeDocument/2006/relationships/image" Target="../media/image359.png"/><Relationship Id="rId27" Type="http://schemas.openxmlformats.org/officeDocument/2006/relationships/image" Target="../media/image364.png"/><Relationship Id="rId30" Type="http://schemas.openxmlformats.org/officeDocument/2006/relationships/image" Target="../media/image367.png"/><Relationship Id="rId35" Type="http://schemas.openxmlformats.org/officeDocument/2006/relationships/image" Target="../media/image372.png"/><Relationship Id="rId43" Type="http://schemas.openxmlformats.org/officeDocument/2006/relationships/image" Target="../media/image380.png"/><Relationship Id="rId48" Type="http://schemas.openxmlformats.org/officeDocument/2006/relationships/image" Target="../media/image385.png"/><Relationship Id="rId56" Type="http://schemas.openxmlformats.org/officeDocument/2006/relationships/image" Target="../media/image393.png"/><Relationship Id="rId64" Type="http://schemas.openxmlformats.org/officeDocument/2006/relationships/image" Target="../media/image401.png"/><Relationship Id="rId69" Type="http://schemas.openxmlformats.org/officeDocument/2006/relationships/image" Target="../media/image406.png"/><Relationship Id="rId8" Type="http://schemas.openxmlformats.org/officeDocument/2006/relationships/image" Target="../media/image345.png"/><Relationship Id="rId51" Type="http://schemas.openxmlformats.org/officeDocument/2006/relationships/image" Target="../media/image388.png"/><Relationship Id="rId3" Type="http://schemas.openxmlformats.org/officeDocument/2006/relationships/image" Target="../media/image340.png"/><Relationship Id="rId12" Type="http://schemas.openxmlformats.org/officeDocument/2006/relationships/image" Target="../media/image349.png"/><Relationship Id="rId17" Type="http://schemas.openxmlformats.org/officeDocument/2006/relationships/image" Target="../media/image354.png"/><Relationship Id="rId25" Type="http://schemas.openxmlformats.org/officeDocument/2006/relationships/image" Target="../media/image362.png"/><Relationship Id="rId33" Type="http://schemas.openxmlformats.org/officeDocument/2006/relationships/image" Target="../media/image370.png"/><Relationship Id="rId38" Type="http://schemas.openxmlformats.org/officeDocument/2006/relationships/image" Target="../media/image375.png"/><Relationship Id="rId46" Type="http://schemas.openxmlformats.org/officeDocument/2006/relationships/image" Target="../media/image383.png"/><Relationship Id="rId59" Type="http://schemas.openxmlformats.org/officeDocument/2006/relationships/image" Target="../media/image396.png"/><Relationship Id="rId67" Type="http://schemas.openxmlformats.org/officeDocument/2006/relationships/image" Target="../media/image404.png"/><Relationship Id="rId20" Type="http://schemas.openxmlformats.org/officeDocument/2006/relationships/image" Target="../media/image357.png"/><Relationship Id="rId41" Type="http://schemas.openxmlformats.org/officeDocument/2006/relationships/image" Target="../media/image378.png"/><Relationship Id="rId54" Type="http://schemas.openxmlformats.org/officeDocument/2006/relationships/image" Target="../media/image391.png"/><Relationship Id="rId62" Type="http://schemas.openxmlformats.org/officeDocument/2006/relationships/image" Target="../media/image399.png"/></Relationships>
</file>

<file path=ppt/slides/_rels/slide1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8.png"/><Relationship Id="rId18" Type="http://schemas.openxmlformats.org/officeDocument/2006/relationships/image" Target="../media/image423.png"/><Relationship Id="rId26" Type="http://schemas.openxmlformats.org/officeDocument/2006/relationships/image" Target="../media/image431.png"/><Relationship Id="rId39" Type="http://schemas.openxmlformats.org/officeDocument/2006/relationships/image" Target="../media/image444.png"/><Relationship Id="rId21" Type="http://schemas.openxmlformats.org/officeDocument/2006/relationships/image" Target="../media/image426.png"/><Relationship Id="rId34" Type="http://schemas.openxmlformats.org/officeDocument/2006/relationships/image" Target="../media/image439.png"/><Relationship Id="rId42" Type="http://schemas.openxmlformats.org/officeDocument/2006/relationships/image" Target="../media/image447.png"/><Relationship Id="rId47" Type="http://schemas.openxmlformats.org/officeDocument/2006/relationships/image" Target="../media/image452.png"/><Relationship Id="rId50" Type="http://schemas.openxmlformats.org/officeDocument/2006/relationships/image" Target="../media/image455.png"/><Relationship Id="rId55" Type="http://schemas.openxmlformats.org/officeDocument/2006/relationships/image" Target="../media/image460.png"/><Relationship Id="rId63" Type="http://schemas.openxmlformats.org/officeDocument/2006/relationships/image" Target="../media/image468.png"/><Relationship Id="rId68" Type="http://schemas.openxmlformats.org/officeDocument/2006/relationships/image" Target="../media/image473.png"/><Relationship Id="rId7" Type="http://schemas.openxmlformats.org/officeDocument/2006/relationships/image" Target="../media/image412.png"/><Relationship Id="rId71" Type="http://schemas.openxmlformats.org/officeDocument/2006/relationships/image" Target="../media/image476.png"/><Relationship Id="rId2" Type="http://schemas.openxmlformats.org/officeDocument/2006/relationships/image" Target="../media/image407.png"/><Relationship Id="rId16" Type="http://schemas.openxmlformats.org/officeDocument/2006/relationships/image" Target="../media/image421.png"/><Relationship Id="rId29" Type="http://schemas.openxmlformats.org/officeDocument/2006/relationships/image" Target="../media/image434.png"/><Relationship Id="rId11" Type="http://schemas.openxmlformats.org/officeDocument/2006/relationships/image" Target="../media/image416.png"/><Relationship Id="rId24" Type="http://schemas.openxmlformats.org/officeDocument/2006/relationships/image" Target="../media/image429.png"/><Relationship Id="rId32" Type="http://schemas.openxmlformats.org/officeDocument/2006/relationships/image" Target="../media/image437.png"/><Relationship Id="rId37" Type="http://schemas.openxmlformats.org/officeDocument/2006/relationships/image" Target="../media/image442.png"/><Relationship Id="rId40" Type="http://schemas.openxmlformats.org/officeDocument/2006/relationships/image" Target="../media/image445.png"/><Relationship Id="rId45" Type="http://schemas.openxmlformats.org/officeDocument/2006/relationships/image" Target="../media/image450.png"/><Relationship Id="rId53" Type="http://schemas.openxmlformats.org/officeDocument/2006/relationships/image" Target="../media/image458.png"/><Relationship Id="rId58" Type="http://schemas.openxmlformats.org/officeDocument/2006/relationships/image" Target="../media/image463.png"/><Relationship Id="rId66" Type="http://schemas.openxmlformats.org/officeDocument/2006/relationships/image" Target="../media/image471.png"/><Relationship Id="rId5" Type="http://schemas.openxmlformats.org/officeDocument/2006/relationships/image" Target="../media/image410.png"/><Relationship Id="rId15" Type="http://schemas.openxmlformats.org/officeDocument/2006/relationships/image" Target="../media/image420.png"/><Relationship Id="rId23" Type="http://schemas.openxmlformats.org/officeDocument/2006/relationships/image" Target="../media/image428.png"/><Relationship Id="rId28" Type="http://schemas.openxmlformats.org/officeDocument/2006/relationships/image" Target="../media/image433.png"/><Relationship Id="rId36" Type="http://schemas.openxmlformats.org/officeDocument/2006/relationships/image" Target="../media/image441.png"/><Relationship Id="rId49" Type="http://schemas.openxmlformats.org/officeDocument/2006/relationships/image" Target="../media/image454.png"/><Relationship Id="rId57" Type="http://schemas.openxmlformats.org/officeDocument/2006/relationships/image" Target="../media/image462.png"/><Relationship Id="rId61" Type="http://schemas.openxmlformats.org/officeDocument/2006/relationships/image" Target="../media/image466.png"/><Relationship Id="rId10" Type="http://schemas.openxmlformats.org/officeDocument/2006/relationships/image" Target="../media/image415.png"/><Relationship Id="rId19" Type="http://schemas.openxmlformats.org/officeDocument/2006/relationships/image" Target="../media/image424.png"/><Relationship Id="rId31" Type="http://schemas.openxmlformats.org/officeDocument/2006/relationships/image" Target="../media/image436.png"/><Relationship Id="rId44" Type="http://schemas.openxmlformats.org/officeDocument/2006/relationships/image" Target="../media/image449.png"/><Relationship Id="rId52" Type="http://schemas.openxmlformats.org/officeDocument/2006/relationships/image" Target="../media/image457.png"/><Relationship Id="rId60" Type="http://schemas.openxmlformats.org/officeDocument/2006/relationships/image" Target="../media/image465.png"/><Relationship Id="rId65" Type="http://schemas.openxmlformats.org/officeDocument/2006/relationships/image" Target="../media/image470.png"/><Relationship Id="rId73" Type="http://schemas.openxmlformats.org/officeDocument/2006/relationships/image" Target="../media/image478.png"/><Relationship Id="rId4" Type="http://schemas.openxmlformats.org/officeDocument/2006/relationships/image" Target="../media/image409.png"/><Relationship Id="rId9" Type="http://schemas.openxmlformats.org/officeDocument/2006/relationships/image" Target="../media/image414.png"/><Relationship Id="rId14" Type="http://schemas.openxmlformats.org/officeDocument/2006/relationships/image" Target="../media/image419.png"/><Relationship Id="rId22" Type="http://schemas.openxmlformats.org/officeDocument/2006/relationships/image" Target="../media/image427.png"/><Relationship Id="rId27" Type="http://schemas.openxmlformats.org/officeDocument/2006/relationships/image" Target="../media/image432.png"/><Relationship Id="rId30" Type="http://schemas.openxmlformats.org/officeDocument/2006/relationships/image" Target="../media/image435.png"/><Relationship Id="rId35" Type="http://schemas.openxmlformats.org/officeDocument/2006/relationships/image" Target="../media/image440.png"/><Relationship Id="rId43" Type="http://schemas.openxmlformats.org/officeDocument/2006/relationships/image" Target="../media/image448.png"/><Relationship Id="rId48" Type="http://schemas.openxmlformats.org/officeDocument/2006/relationships/image" Target="../media/image453.png"/><Relationship Id="rId56" Type="http://schemas.openxmlformats.org/officeDocument/2006/relationships/image" Target="../media/image461.png"/><Relationship Id="rId64" Type="http://schemas.openxmlformats.org/officeDocument/2006/relationships/image" Target="../media/image469.png"/><Relationship Id="rId69" Type="http://schemas.openxmlformats.org/officeDocument/2006/relationships/image" Target="../media/image474.png"/><Relationship Id="rId8" Type="http://schemas.openxmlformats.org/officeDocument/2006/relationships/image" Target="../media/image413.png"/><Relationship Id="rId51" Type="http://schemas.openxmlformats.org/officeDocument/2006/relationships/image" Target="../media/image456.png"/><Relationship Id="rId72" Type="http://schemas.openxmlformats.org/officeDocument/2006/relationships/image" Target="../media/image477.png"/><Relationship Id="rId3" Type="http://schemas.openxmlformats.org/officeDocument/2006/relationships/image" Target="../media/image408.png"/><Relationship Id="rId12" Type="http://schemas.openxmlformats.org/officeDocument/2006/relationships/image" Target="../media/image417.png"/><Relationship Id="rId17" Type="http://schemas.openxmlformats.org/officeDocument/2006/relationships/image" Target="../media/image422.png"/><Relationship Id="rId25" Type="http://schemas.openxmlformats.org/officeDocument/2006/relationships/image" Target="../media/image430.png"/><Relationship Id="rId33" Type="http://schemas.openxmlformats.org/officeDocument/2006/relationships/image" Target="../media/image438.png"/><Relationship Id="rId38" Type="http://schemas.openxmlformats.org/officeDocument/2006/relationships/image" Target="../media/image443.png"/><Relationship Id="rId46" Type="http://schemas.openxmlformats.org/officeDocument/2006/relationships/image" Target="../media/image451.png"/><Relationship Id="rId59" Type="http://schemas.openxmlformats.org/officeDocument/2006/relationships/image" Target="../media/image464.png"/><Relationship Id="rId67" Type="http://schemas.openxmlformats.org/officeDocument/2006/relationships/image" Target="../media/image472.png"/><Relationship Id="rId20" Type="http://schemas.openxmlformats.org/officeDocument/2006/relationships/image" Target="../media/image425.png"/><Relationship Id="rId41" Type="http://schemas.openxmlformats.org/officeDocument/2006/relationships/image" Target="../media/image446.png"/><Relationship Id="rId54" Type="http://schemas.openxmlformats.org/officeDocument/2006/relationships/image" Target="../media/image459.png"/><Relationship Id="rId62" Type="http://schemas.openxmlformats.org/officeDocument/2006/relationships/image" Target="../media/image467.png"/><Relationship Id="rId70" Type="http://schemas.openxmlformats.org/officeDocument/2006/relationships/image" Target="../media/image4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1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8.png"/><Relationship Id="rId4" Type="http://schemas.openxmlformats.org/officeDocument/2006/relationships/image" Target="../media/image487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jpg"/><Relationship Id="rId2" Type="http://schemas.openxmlformats.org/officeDocument/2006/relationships/image" Target="../media/image4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3.png"/><Relationship Id="rId5" Type="http://schemas.openxmlformats.org/officeDocument/2006/relationships/image" Target="../media/image492.jpg"/><Relationship Id="rId4" Type="http://schemas.openxmlformats.org/officeDocument/2006/relationships/image" Target="../media/image491.jp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9.png"/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jpg"/><Relationship Id="rId2" Type="http://schemas.openxmlformats.org/officeDocument/2006/relationships/image" Target="../media/image500.jpg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jpg"/><Relationship Id="rId2" Type="http://schemas.openxmlformats.org/officeDocument/2006/relationships/image" Target="../media/image50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6.jp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jpg"/><Relationship Id="rId2" Type="http://schemas.openxmlformats.org/officeDocument/2006/relationships/image" Target="../media/image509.jp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5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jpg"/><Relationship Id="rId2" Type="http://schemas.openxmlformats.org/officeDocument/2006/relationships/image" Target="../media/image512.jp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jpg"/><Relationship Id="rId2" Type="http://schemas.openxmlformats.org/officeDocument/2006/relationships/image" Target="../media/image514.jpg"/><Relationship Id="rId1" Type="http://schemas.openxmlformats.org/officeDocument/2006/relationships/slideLayout" Target="../slideLayouts/slideLayout4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4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jpg"/><Relationship Id="rId2" Type="http://schemas.openxmlformats.org/officeDocument/2006/relationships/image" Target="../media/image517.jpg"/><Relationship Id="rId1" Type="http://schemas.openxmlformats.org/officeDocument/2006/relationships/slideLayout" Target="../slideLayouts/slideLayout4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5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4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4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4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4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4.png"/><Relationship Id="rId1" Type="http://schemas.openxmlformats.org/officeDocument/2006/relationships/slideLayout" Target="../slideLayouts/slideLayout5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5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4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4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4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4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jpg"/><Relationship Id="rId2" Type="http://schemas.openxmlformats.org/officeDocument/2006/relationships/image" Target="../media/image5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4.jpg"/><Relationship Id="rId4" Type="http://schemas.openxmlformats.org/officeDocument/2006/relationships/image" Target="../media/image533.jpg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5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png"/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5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4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4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4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5.png"/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5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5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7.png"/><Relationship Id="rId1" Type="http://schemas.openxmlformats.org/officeDocument/2006/relationships/slideLayout" Target="../slideLayouts/slideLayout4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4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g"/><Relationship Id="rId2" Type="http://schemas.openxmlformats.org/officeDocument/2006/relationships/image" Target="../media/image549.jpg"/><Relationship Id="rId1" Type="http://schemas.openxmlformats.org/officeDocument/2006/relationships/slideLayout" Target="../slideLayouts/slideLayout5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jpg"/><Relationship Id="rId2" Type="http://schemas.openxmlformats.org/officeDocument/2006/relationships/image" Target="../media/image55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.png"/><Relationship Id="rId2" Type="http://schemas.openxmlformats.org/officeDocument/2006/relationships/image" Target="../media/image553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5.png"/><Relationship Id="rId1" Type="http://schemas.openxmlformats.org/officeDocument/2006/relationships/slideLayout" Target="../slideLayouts/slideLayout4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4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jpg"/><Relationship Id="rId2" Type="http://schemas.openxmlformats.org/officeDocument/2006/relationships/image" Target="../media/image557.jp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jpg"/><Relationship Id="rId2" Type="http://schemas.openxmlformats.org/officeDocument/2006/relationships/image" Target="../media/image559.jp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jpg"/><Relationship Id="rId2" Type="http://schemas.openxmlformats.org/officeDocument/2006/relationships/image" Target="../media/image561.jp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4.png"/><Relationship Id="rId1" Type="http://schemas.openxmlformats.org/officeDocument/2006/relationships/slideLayout" Target="../slideLayouts/slideLayout5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.png"/><Relationship Id="rId2" Type="http://schemas.openxmlformats.org/officeDocument/2006/relationships/image" Target="../media/image553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5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6.jp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7.png"/><Relationship Id="rId1" Type="http://schemas.openxmlformats.org/officeDocument/2006/relationships/slideLayout" Target="../slideLayouts/slideLayout4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9.png"/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4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4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4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png"/><Relationship Id="rId7" Type="http://schemas.openxmlformats.org/officeDocument/2006/relationships/image" Target="../media/image577.jpg"/><Relationship Id="rId2" Type="http://schemas.openxmlformats.org/officeDocument/2006/relationships/image" Target="../media/image57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6.jpg"/><Relationship Id="rId5" Type="http://schemas.openxmlformats.org/officeDocument/2006/relationships/image" Target="../media/image575.jpg"/><Relationship Id="rId4" Type="http://schemas.openxmlformats.org/officeDocument/2006/relationships/image" Target="../media/image574.jpg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8.png"/><Relationship Id="rId1" Type="http://schemas.openxmlformats.org/officeDocument/2006/relationships/slideLayout" Target="../slideLayouts/slideLayout4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jpg"/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2.jpg"/><Relationship Id="rId4" Type="http://schemas.openxmlformats.org/officeDocument/2006/relationships/image" Target="../media/image581.jpg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4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jpg"/><Relationship Id="rId2" Type="http://schemas.openxmlformats.org/officeDocument/2006/relationships/image" Target="../media/image5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7.png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9.png"/><Relationship Id="rId2" Type="http://schemas.openxmlformats.org/officeDocument/2006/relationships/image" Target="../media/image588.png"/><Relationship Id="rId1" Type="http://schemas.openxmlformats.org/officeDocument/2006/relationships/slideLayout" Target="../slideLayouts/slideLayout4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5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4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4.png"/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4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4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5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jpg"/><Relationship Id="rId2" Type="http://schemas.openxmlformats.org/officeDocument/2006/relationships/image" Target="../media/image597.jpg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9.png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4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png"/><Relationship Id="rId2" Type="http://schemas.openxmlformats.org/officeDocument/2006/relationships/image" Target="../media/image603.png"/><Relationship Id="rId1" Type="http://schemas.openxmlformats.org/officeDocument/2006/relationships/slideLayout" Target="../slideLayouts/slideLayout4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6.jpg"/><Relationship Id="rId2" Type="http://schemas.openxmlformats.org/officeDocument/2006/relationships/image" Target="../media/image6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7.png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8.png"/><Relationship Id="rId1" Type="http://schemas.openxmlformats.org/officeDocument/2006/relationships/slideLayout" Target="../slideLayouts/slideLayout4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4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4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5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2.png"/><Relationship Id="rId1" Type="http://schemas.openxmlformats.org/officeDocument/2006/relationships/slideLayout" Target="../slideLayouts/slideLayout4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3.png"/><Relationship Id="rId1" Type="http://schemas.openxmlformats.org/officeDocument/2006/relationships/slideLayout" Target="../slideLayouts/slideLayout5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4.png"/><Relationship Id="rId1" Type="http://schemas.openxmlformats.org/officeDocument/2006/relationships/slideLayout" Target="../slideLayouts/slideLayout5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6.png"/><Relationship Id="rId1" Type="http://schemas.openxmlformats.org/officeDocument/2006/relationships/slideLayout" Target="../slideLayouts/slideLayout4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4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5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9.png"/><Relationship Id="rId1" Type="http://schemas.openxmlformats.org/officeDocument/2006/relationships/slideLayout" Target="../slideLayouts/slideLayout4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4.xml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3.png"/><Relationship Id="rId1" Type="http://schemas.openxmlformats.org/officeDocument/2006/relationships/slideLayout" Target="../slideLayouts/slideLayout2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4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4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7.png"/><Relationship Id="rId2" Type="http://schemas.openxmlformats.org/officeDocument/2006/relationships/image" Target="../media/image626.png"/><Relationship Id="rId1" Type="http://schemas.openxmlformats.org/officeDocument/2006/relationships/slideLayout" Target="../slideLayouts/slideLayout5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jpg"/><Relationship Id="rId2" Type="http://schemas.openxmlformats.org/officeDocument/2006/relationships/image" Target="../media/image629.png"/><Relationship Id="rId1" Type="http://schemas.openxmlformats.org/officeDocument/2006/relationships/slideLayout" Target="../slideLayouts/slideLayout4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5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2.png"/><Relationship Id="rId1" Type="http://schemas.openxmlformats.org/officeDocument/2006/relationships/slideLayout" Target="../slideLayouts/slideLayout5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4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4.png"/><Relationship Id="rId1" Type="http://schemas.openxmlformats.org/officeDocument/2006/relationships/slideLayout" Target="../slideLayouts/slideLayout4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6.jpg"/><Relationship Id="rId2" Type="http://schemas.openxmlformats.org/officeDocument/2006/relationships/image" Target="../media/image6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8.jpg"/><Relationship Id="rId4" Type="http://schemas.openxmlformats.org/officeDocument/2006/relationships/image" Target="../media/image637.jpg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jpg"/><Relationship Id="rId2" Type="http://schemas.openxmlformats.org/officeDocument/2006/relationships/image" Target="../media/image639.jpg"/><Relationship Id="rId1" Type="http://schemas.openxmlformats.org/officeDocument/2006/relationships/slideLayout" Target="../slideLayouts/slideLayout2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2.jpg"/><Relationship Id="rId2" Type="http://schemas.openxmlformats.org/officeDocument/2006/relationships/image" Target="../media/image6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4.jpg"/><Relationship Id="rId2" Type="http://schemas.openxmlformats.org/officeDocument/2006/relationships/image" Target="../media/image643.jpg"/><Relationship Id="rId1" Type="http://schemas.openxmlformats.org/officeDocument/2006/relationships/slideLayout" Target="../slideLayouts/slideLayout2.xml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6.jpg"/><Relationship Id="rId2" Type="http://schemas.openxmlformats.org/officeDocument/2006/relationships/image" Target="../media/image645.jpg"/><Relationship Id="rId1" Type="http://schemas.openxmlformats.org/officeDocument/2006/relationships/slideLayout" Target="../slideLayouts/slideLayout2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8.jpg"/><Relationship Id="rId2" Type="http://schemas.openxmlformats.org/officeDocument/2006/relationships/image" Target="../media/image647.jpg"/><Relationship Id="rId1" Type="http://schemas.openxmlformats.org/officeDocument/2006/relationships/slideLayout" Target="../slideLayouts/slideLayout4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9.png"/><Relationship Id="rId1" Type="http://schemas.openxmlformats.org/officeDocument/2006/relationships/slideLayout" Target="../slideLayouts/slideLayout4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4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2.png"/><Relationship Id="rId1" Type="http://schemas.openxmlformats.org/officeDocument/2006/relationships/slideLayout" Target="../slideLayouts/slideLayout4.xml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4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jpg"/><Relationship Id="rId2" Type="http://schemas.openxmlformats.org/officeDocument/2006/relationships/image" Target="../media/image557.jpg"/><Relationship Id="rId1" Type="http://schemas.openxmlformats.org/officeDocument/2006/relationships/slideLayout" Target="../slideLayouts/slideLayout2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jpg"/><Relationship Id="rId2" Type="http://schemas.openxmlformats.org/officeDocument/2006/relationships/image" Target="../media/image559.jpg"/><Relationship Id="rId1" Type="http://schemas.openxmlformats.org/officeDocument/2006/relationships/slideLayout" Target="../slideLayouts/slideLayout2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jpg"/><Relationship Id="rId2" Type="http://schemas.openxmlformats.org/officeDocument/2006/relationships/image" Target="../media/image561.jpg"/><Relationship Id="rId1" Type="http://schemas.openxmlformats.org/officeDocument/2006/relationships/slideLayout" Target="../slideLayouts/slideLayout2.xml"/></Relationships>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4.jpg"/><Relationship Id="rId2" Type="http://schemas.openxmlformats.org/officeDocument/2006/relationships/image" Target="../media/image653.jpg"/><Relationship Id="rId1" Type="http://schemas.openxmlformats.org/officeDocument/2006/relationships/slideLayout" Target="../slideLayouts/slideLayout2.xm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g"/><Relationship Id="rId2" Type="http://schemas.openxmlformats.org/officeDocument/2006/relationships/image" Target="../media/image549.jpg"/><Relationship Id="rId1" Type="http://schemas.openxmlformats.org/officeDocument/2006/relationships/slideLayout" Target="../slideLayouts/slideLayout5.xml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jpg"/><Relationship Id="rId2" Type="http://schemas.openxmlformats.org/officeDocument/2006/relationships/image" Target="../media/image551.jpg"/><Relationship Id="rId1" Type="http://schemas.openxmlformats.org/officeDocument/2006/relationships/slideLayout" Target="../slideLayouts/slideLayout5.xm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6.jpg"/><Relationship Id="rId2" Type="http://schemas.openxmlformats.org/officeDocument/2006/relationships/image" Target="../media/image655.jpg"/><Relationship Id="rId1" Type="http://schemas.openxmlformats.org/officeDocument/2006/relationships/slideLayout" Target="../slideLayouts/slideLayout2.xml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8.jpg"/><Relationship Id="rId2" Type="http://schemas.openxmlformats.org/officeDocument/2006/relationships/image" Target="../media/image657.jpg"/><Relationship Id="rId1" Type="http://schemas.openxmlformats.org/officeDocument/2006/relationships/slideLayout" Target="../slideLayouts/slideLayout2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jpg"/><Relationship Id="rId2" Type="http://schemas.openxmlformats.org/officeDocument/2006/relationships/image" Target="../media/image659.jpg"/><Relationship Id="rId1" Type="http://schemas.openxmlformats.org/officeDocument/2006/relationships/slideLayout" Target="../slideLayouts/slideLayout5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2.jpg"/><Relationship Id="rId2" Type="http://schemas.openxmlformats.org/officeDocument/2006/relationships/image" Target="../media/image661.jpg"/><Relationship Id="rId1" Type="http://schemas.openxmlformats.org/officeDocument/2006/relationships/slideLayout" Target="../slideLayouts/slideLayout2.xml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4.jpg"/><Relationship Id="rId2" Type="http://schemas.openxmlformats.org/officeDocument/2006/relationships/image" Target="../media/image6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6.jpg"/><Relationship Id="rId2" Type="http://schemas.openxmlformats.org/officeDocument/2006/relationships/image" Target="../media/image665.jpg"/><Relationship Id="rId1" Type="http://schemas.openxmlformats.org/officeDocument/2006/relationships/slideLayout" Target="../slideLayouts/slideLayout5.xml"/></Relationships>
</file>

<file path=ppt/slides/_rels/slide4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g"/><Relationship Id="rId2" Type="http://schemas.openxmlformats.org/officeDocument/2006/relationships/image" Target="../media/image549.jpg"/><Relationship Id="rId1" Type="http://schemas.openxmlformats.org/officeDocument/2006/relationships/slideLayout" Target="../slideLayouts/slideLayout5.xml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jpg"/><Relationship Id="rId2" Type="http://schemas.openxmlformats.org/officeDocument/2006/relationships/image" Target="../media/image551.jpg"/><Relationship Id="rId1" Type="http://schemas.openxmlformats.org/officeDocument/2006/relationships/slideLayout" Target="../slideLayouts/slideLayout5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8.jpg"/><Relationship Id="rId2" Type="http://schemas.openxmlformats.org/officeDocument/2006/relationships/image" Target="../media/image667.jpg"/><Relationship Id="rId1" Type="http://schemas.openxmlformats.org/officeDocument/2006/relationships/slideLayout" Target="../slideLayouts/slideLayout5.xml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jpg"/><Relationship Id="rId2" Type="http://schemas.openxmlformats.org/officeDocument/2006/relationships/image" Target="../media/image669.jpg"/><Relationship Id="rId1" Type="http://schemas.openxmlformats.org/officeDocument/2006/relationships/slideLayout" Target="../slideLayouts/slideLayout2.xml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2.jpg"/><Relationship Id="rId2" Type="http://schemas.openxmlformats.org/officeDocument/2006/relationships/image" Target="../media/image6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3.png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5.png"/><Relationship Id="rId2" Type="http://schemas.openxmlformats.org/officeDocument/2006/relationships/image" Target="../media/image674.png"/><Relationship Id="rId1" Type="http://schemas.openxmlformats.org/officeDocument/2006/relationships/slideLayout" Target="../slideLayouts/slideLayout4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8.jpg"/><Relationship Id="rId2" Type="http://schemas.openxmlformats.org/officeDocument/2006/relationships/image" Target="../media/image677.jpg"/><Relationship Id="rId1" Type="http://schemas.openxmlformats.org/officeDocument/2006/relationships/slideLayout" Target="../slideLayouts/slideLayout2.xml"/></Relationships>
</file>

<file path=ppt/slides/_rels/slide4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jpg"/><Relationship Id="rId2" Type="http://schemas.openxmlformats.org/officeDocument/2006/relationships/image" Target="../media/image679.jpg"/><Relationship Id="rId1" Type="http://schemas.openxmlformats.org/officeDocument/2006/relationships/slideLayout" Target="../slideLayouts/slideLayout2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5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2.png"/><Relationship Id="rId1" Type="http://schemas.openxmlformats.org/officeDocument/2006/relationships/slideLayout" Target="../slideLayouts/slideLayout4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4.png"/><Relationship Id="rId1" Type="http://schemas.openxmlformats.org/officeDocument/2006/relationships/slideLayout" Target="../slideLayouts/slideLayout4.xml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6.jpg"/><Relationship Id="rId2" Type="http://schemas.openxmlformats.org/officeDocument/2006/relationships/image" Target="../media/image685.jpg"/><Relationship Id="rId1" Type="http://schemas.openxmlformats.org/officeDocument/2006/relationships/slideLayout" Target="../slideLayouts/slideLayout2.xml"/></Relationships>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6.jpg"/><Relationship Id="rId2" Type="http://schemas.openxmlformats.org/officeDocument/2006/relationships/image" Target="../media/image685.jpg"/><Relationship Id="rId1" Type="http://schemas.openxmlformats.org/officeDocument/2006/relationships/slideLayout" Target="../slideLayouts/slideLayout2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7.png"/><Relationship Id="rId1" Type="http://schemas.openxmlformats.org/officeDocument/2006/relationships/slideLayout" Target="../slideLayouts/slideLayout4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8.png"/><Relationship Id="rId1" Type="http://schemas.openxmlformats.org/officeDocument/2006/relationships/slideLayout" Target="../slideLayouts/slideLayout4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9.png"/><Relationship Id="rId1" Type="http://schemas.openxmlformats.org/officeDocument/2006/relationships/slideLayout" Target="../slideLayouts/slideLayout4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5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6.jpg"/><Relationship Id="rId2" Type="http://schemas.openxmlformats.org/officeDocument/2006/relationships/image" Target="../media/image685.jpg"/><Relationship Id="rId1" Type="http://schemas.openxmlformats.org/officeDocument/2006/relationships/slideLayout" Target="../slideLayouts/slideLayout2.xml"/></Relationships>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2.png"/><Relationship Id="rId1" Type="http://schemas.openxmlformats.org/officeDocument/2006/relationships/slideLayout" Target="../slideLayouts/slideLayout2.xml"/></Relationships>
</file>

<file path=ppt/slides/_rels/slide4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4.jpg"/><Relationship Id="rId2" Type="http://schemas.openxmlformats.org/officeDocument/2006/relationships/image" Target="../media/image693.jpg"/><Relationship Id="rId1" Type="http://schemas.openxmlformats.org/officeDocument/2006/relationships/slideLayout" Target="../slideLayouts/slideLayout5.xml"/></Relationships>
</file>

<file path=ppt/slides/_rels/slide4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6.png"/><Relationship Id="rId1" Type="http://schemas.openxmlformats.org/officeDocument/2006/relationships/slideLayout" Target="../slideLayouts/slideLayout2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7.png"/><Relationship Id="rId1" Type="http://schemas.openxmlformats.org/officeDocument/2006/relationships/slideLayout" Target="../slideLayouts/slideLayout4.xml"/></Relationships>
</file>

<file path=ppt/slides/_rels/slide4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8.png"/><Relationship Id="rId1" Type="http://schemas.openxmlformats.org/officeDocument/2006/relationships/slideLayout" Target="../slideLayouts/slideLayout1.xml"/></Relationships>
</file>

<file path=ppt/slides/_rels/slide4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g"/><Relationship Id="rId2" Type="http://schemas.openxmlformats.org/officeDocument/2006/relationships/image" Target="../media/image549.jpg"/><Relationship Id="rId1" Type="http://schemas.openxmlformats.org/officeDocument/2006/relationships/slideLayout" Target="../slideLayouts/slideLayout5.xml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jpg"/><Relationship Id="rId2" Type="http://schemas.openxmlformats.org/officeDocument/2006/relationships/image" Target="../media/image66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2.jpg"/><Relationship Id="rId2" Type="http://schemas.openxmlformats.org/officeDocument/2006/relationships/image" Target="../media/image6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3.png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9.png"/><Relationship Id="rId1" Type="http://schemas.openxmlformats.org/officeDocument/2006/relationships/slideLayout" Target="../slideLayouts/slideLayout5.xml"/></Relationships>
</file>

<file path=ppt/slides/_rels/slide4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5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5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2.png"/><Relationship Id="rId1" Type="http://schemas.openxmlformats.org/officeDocument/2006/relationships/slideLayout" Target="../slideLayouts/slideLayout5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3.png"/><Relationship Id="rId1" Type="http://schemas.openxmlformats.org/officeDocument/2006/relationships/slideLayout" Target="../slideLayouts/slideLayout5.xml"/></Relationships>
</file>

<file path=ppt/slides/_rels/slide4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4.png"/><Relationship Id="rId1" Type="http://schemas.openxmlformats.org/officeDocument/2006/relationships/slideLayout" Target="../slideLayouts/slideLayout5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6.png"/><Relationship Id="rId1" Type="http://schemas.openxmlformats.org/officeDocument/2006/relationships/slideLayout" Target="../slideLayouts/slideLayout5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7.png"/><Relationship Id="rId1" Type="http://schemas.openxmlformats.org/officeDocument/2006/relationships/slideLayout" Target="../slideLayouts/slideLayout5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8.png"/><Relationship Id="rId1" Type="http://schemas.openxmlformats.org/officeDocument/2006/relationships/slideLayout" Target="../slideLayouts/slideLayout4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9.png"/><Relationship Id="rId1" Type="http://schemas.openxmlformats.org/officeDocument/2006/relationships/slideLayout" Target="../slideLayouts/slideLayout5.xml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jpg"/><Relationship Id="rId2" Type="http://schemas.openxmlformats.org/officeDocument/2006/relationships/image" Target="../media/image7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3.jpg"/><Relationship Id="rId4" Type="http://schemas.openxmlformats.org/officeDocument/2006/relationships/image" Target="../media/image712.jpg"/></Relationships>
</file>

<file path=ppt/slides/_rels/slide5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jpg"/><Relationship Id="rId2" Type="http://schemas.openxmlformats.org/officeDocument/2006/relationships/image" Target="../media/image679.jpg"/><Relationship Id="rId1" Type="http://schemas.openxmlformats.org/officeDocument/2006/relationships/slideLayout" Target="../slideLayouts/slideLayout2.xml"/></Relationships>
</file>

<file path=ppt/slides/_rels/slide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4.png"/><Relationship Id="rId1" Type="http://schemas.openxmlformats.org/officeDocument/2006/relationships/slideLayout" Target="../slideLayouts/slideLayout5.xml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4.jpg"/><Relationship Id="rId2" Type="http://schemas.openxmlformats.org/officeDocument/2006/relationships/image" Target="../media/image6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6.png"/><Relationship Id="rId2" Type="http://schemas.openxmlformats.org/officeDocument/2006/relationships/image" Target="../media/image7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7.jpg"/></Relationships>
</file>

<file path=ppt/slides/_rels/slide5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91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openxmlformats.org/officeDocument/2006/relationships/image" Target="../media/image95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92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4.png"/><Relationship Id="rId117" Type="http://schemas.openxmlformats.org/officeDocument/2006/relationships/image" Target="../media/image225.png"/><Relationship Id="rId21" Type="http://schemas.openxmlformats.org/officeDocument/2006/relationships/image" Target="../media/image129.png"/><Relationship Id="rId42" Type="http://schemas.openxmlformats.org/officeDocument/2006/relationships/image" Target="../media/image150.png"/><Relationship Id="rId47" Type="http://schemas.openxmlformats.org/officeDocument/2006/relationships/image" Target="../media/image155.png"/><Relationship Id="rId63" Type="http://schemas.openxmlformats.org/officeDocument/2006/relationships/image" Target="../media/image171.png"/><Relationship Id="rId68" Type="http://schemas.openxmlformats.org/officeDocument/2006/relationships/image" Target="../media/image176.png"/><Relationship Id="rId84" Type="http://schemas.openxmlformats.org/officeDocument/2006/relationships/image" Target="../media/image192.png"/><Relationship Id="rId89" Type="http://schemas.openxmlformats.org/officeDocument/2006/relationships/image" Target="../media/image197.png"/><Relationship Id="rId112" Type="http://schemas.openxmlformats.org/officeDocument/2006/relationships/image" Target="../media/image220.png"/><Relationship Id="rId133" Type="http://schemas.openxmlformats.org/officeDocument/2006/relationships/image" Target="../media/image241.png"/><Relationship Id="rId138" Type="http://schemas.openxmlformats.org/officeDocument/2006/relationships/image" Target="../media/image246.png"/><Relationship Id="rId154" Type="http://schemas.openxmlformats.org/officeDocument/2006/relationships/image" Target="../media/image262.png"/><Relationship Id="rId159" Type="http://schemas.openxmlformats.org/officeDocument/2006/relationships/image" Target="../media/image267.png"/><Relationship Id="rId16" Type="http://schemas.openxmlformats.org/officeDocument/2006/relationships/image" Target="../media/image124.png"/><Relationship Id="rId107" Type="http://schemas.openxmlformats.org/officeDocument/2006/relationships/image" Target="../media/image215.png"/><Relationship Id="rId11" Type="http://schemas.openxmlformats.org/officeDocument/2006/relationships/image" Target="../media/image119.png"/><Relationship Id="rId32" Type="http://schemas.openxmlformats.org/officeDocument/2006/relationships/image" Target="../media/image140.png"/><Relationship Id="rId37" Type="http://schemas.openxmlformats.org/officeDocument/2006/relationships/image" Target="../media/image145.png"/><Relationship Id="rId53" Type="http://schemas.openxmlformats.org/officeDocument/2006/relationships/image" Target="../media/image161.png"/><Relationship Id="rId58" Type="http://schemas.openxmlformats.org/officeDocument/2006/relationships/image" Target="../media/image166.png"/><Relationship Id="rId74" Type="http://schemas.openxmlformats.org/officeDocument/2006/relationships/image" Target="../media/image182.png"/><Relationship Id="rId79" Type="http://schemas.openxmlformats.org/officeDocument/2006/relationships/image" Target="../media/image187.png"/><Relationship Id="rId102" Type="http://schemas.openxmlformats.org/officeDocument/2006/relationships/image" Target="../media/image210.png"/><Relationship Id="rId123" Type="http://schemas.openxmlformats.org/officeDocument/2006/relationships/image" Target="../media/image231.png"/><Relationship Id="rId128" Type="http://schemas.openxmlformats.org/officeDocument/2006/relationships/image" Target="../media/image236.png"/><Relationship Id="rId144" Type="http://schemas.openxmlformats.org/officeDocument/2006/relationships/image" Target="../media/image252.png"/><Relationship Id="rId149" Type="http://schemas.openxmlformats.org/officeDocument/2006/relationships/image" Target="../media/image257.png"/><Relationship Id="rId5" Type="http://schemas.openxmlformats.org/officeDocument/2006/relationships/image" Target="../media/image113.png"/><Relationship Id="rId90" Type="http://schemas.openxmlformats.org/officeDocument/2006/relationships/image" Target="../media/image198.png"/><Relationship Id="rId95" Type="http://schemas.openxmlformats.org/officeDocument/2006/relationships/image" Target="../media/image203.png"/><Relationship Id="rId160" Type="http://schemas.openxmlformats.org/officeDocument/2006/relationships/image" Target="../media/image268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43" Type="http://schemas.openxmlformats.org/officeDocument/2006/relationships/image" Target="../media/image151.png"/><Relationship Id="rId48" Type="http://schemas.openxmlformats.org/officeDocument/2006/relationships/image" Target="../media/image156.png"/><Relationship Id="rId64" Type="http://schemas.openxmlformats.org/officeDocument/2006/relationships/image" Target="../media/image172.png"/><Relationship Id="rId69" Type="http://schemas.openxmlformats.org/officeDocument/2006/relationships/image" Target="../media/image177.png"/><Relationship Id="rId113" Type="http://schemas.openxmlformats.org/officeDocument/2006/relationships/image" Target="../media/image221.png"/><Relationship Id="rId118" Type="http://schemas.openxmlformats.org/officeDocument/2006/relationships/image" Target="../media/image226.png"/><Relationship Id="rId134" Type="http://schemas.openxmlformats.org/officeDocument/2006/relationships/image" Target="../media/image242.png"/><Relationship Id="rId139" Type="http://schemas.openxmlformats.org/officeDocument/2006/relationships/image" Target="../media/image247.png"/><Relationship Id="rId80" Type="http://schemas.openxmlformats.org/officeDocument/2006/relationships/image" Target="../media/image188.png"/><Relationship Id="rId85" Type="http://schemas.openxmlformats.org/officeDocument/2006/relationships/image" Target="../media/image193.png"/><Relationship Id="rId150" Type="http://schemas.openxmlformats.org/officeDocument/2006/relationships/image" Target="../media/image258.png"/><Relationship Id="rId155" Type="http://schemas.openxmlformats.org/officeDocument/2006/relationships/image" Target="../media/image263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33" Type="http://schemas.openxmlformats.org/officeDocument/2006/relationships/image" Target="../media/image141.png"/><Relationship Id="rId38" Type="http://schemas.openxmlformats.org/officeDocument/2006/relationships/image" Target="../media/image146.png"/><Relationship Id="rId59" Type="http://schemas.openxmlformats.org/officeDocument/2006/relationships/image" Target="../media/image167.png"/><Relationship Id="rId103" Type="http://schemas.openxmlformats.org/officeDocument/2006/relationships/image" Target="../media/image211.png"/><Relationship Id="rId108" Type="http://schemas.openxmlformats.org/officeDocument/2006/relationships/image" Target="../media/image216.png"/><Relationship Id="rId124" Type="http://schemas.openxmlformats.org/officeDocument/2006/relationships/image" Target="../media/image232.png"/><Relationship Id="rId129" Type="http://schemas.openxmlformats.org/officeDocument/2006/relationships/image" Target="../media/image237.png"/><Relationship Id="rId20" Type="http://schemas.openxmlformats.org/officeDocument/2006/relationships/image" Target="../media/image128.png"/><Relationship Id="rId41" Type="http://schemas.openxmlformats.org/officeDocument/2006/relationships/image" Target="../media/image149.png"/><Relationship Id="rId54" Type="http://schemas.openxmlformats.org/officeDocument/2006/relationships/image" Target="../media/image162.png"/><Relationship Id="rId62" Type="http://schemas.openxmlformats.org/officeDocument/2006/relationships/image" Target="../media/image170.png"/><Relationship Id="rId70" Type="http://schemas.openxmlformats.org/officeDocument/2006/relationships/image" Target="../media/image178.png"/><Relationship Id="rId75" Type="http://schemas.openxmlformats.org/officeDocument/2006/relationships/image" Target="../media/image183.png"/><Relationship Id="rId83" Type="http://schemas.openxmlformats.org/officeDocument/2006/relationships/image" Target="../media/image191.png"/><Relationship Id="rId88" Type="http://schemas.openxmlformats.org/officeDocument/2006/relationships/image" Target="../media/image196.png"/><Relationship Id="rId91" Type="http://schemas.openxmlformats.org/officeDocument/2006/relationships/image" Target="../media/image199.png"/><Relationship Id="rId96" Type="http://schemas.openxmlformats.org/officeDocument/2006/relationships/image" Target="../media/image204.png"/><Relationship Id="rId111" Type="http://schemas.openxmlformats.org/officeDocument/2006/relationships/image" Target="../media/image219.png"/><Relationship Id="rId132" Type="http://schemas.openxmlformats.org/officeDocument/2006/relationships/image" Target="../media/image240.png"/><Relationship Id="rId140" Type="http://schemas.openxmlformats.org/officeDocument/2006/relationships/image" Target="../media/image248.png"/><Relationship Id="rId145" Type="http://schemas.openxmlformats.org/officeDocument/2006/relationships/image" Target="../media/image253.png"/><Relationship Id="rId153" Type="http://schemas.openxmlformats.org/officeDocument/2006/relationships/image" Target="../media/image261.png"/><Relationship Id="rId161" Type="http://schemas.openxmlformats.org/officeDocument/2006/relationships/image" Target="../media/image2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36" Type="http://schemas.openxmlformats.org/officeDocument/2006/relationships/image" Target="../media/image144.png"/><Relationship Id="rId49" Type="http://schemas.openxmlformats.org/officeDocument/2006/relationships/image" Target="../media/image157.png"/><Relationship Id="rId57" Type="http://schemas.openxmlformats.org/officeDocument/2006/relationships/image" Target="../media/image165.png"/><Relationship Id="rId106" Type="http://schemas.openxmlformats.org/officeDocument/2006/relationships/image" Target="../media/image214.png"/><Relationship Id="rId114" Type="http://schemas.openxmlformats.org/officeDocument/2006/relationships/image" Target="../media/image222.png"/><Relationship Id="rId119" Type="http://schemas.openxmlformats.org/officeDocument/2006/relationships/image" Target="../media/image227.png"/><Relationship Id="rId127" Type="http://schemas.openxmlformats.org/officeDocument/2006/relationships/image" Target="../media/image235.png"/><Relationship Id="rId10" Type="http://schemas.openxmlformats.org/officeDocument/2006/relationships/image" Target="../media/image118.png"/><Relationship Id="rId31" Type="http://schemas.openxmlformats.org/officeDocument/2006/relationships/image" Target="../media/image139.png"/><Relationship Id="rId44" Type="http://schemas.openxmlformats.org/officeDocument/2006/relationships/image" Target="../media/image152.png"/><Relationship Id="rId52" Type="http://schemas.openxmlformats.org/officeDocument/2006/relationships/image" Target="../media/image160.png"/><Relationship Id="rId60" Type="http://schemas.openxmlformats.org/officeDocument/2006/relationships/image" Target="../media/image168.png"/><Relationship Id="rId65" Type="http://schemas.openxmlformats.org/officeDocument/2006/relationships/image" Target="../media/image173.png"/><Relationship Id="rId73" Type="http://schemas.openxmlformats.org/officeDocument/2006/relationships/image" Target="../media/image181.png"/><Relationship Id="rId78" Type="http://schemas.openxmlformats.org/officeDocument/2006/relationships/image" Target="../media/image186.png"/><Relationship Id="rId81" Type="http://schemas.openxmlformats.org/officeDocument/2006/relationships/image" Target="../media/image189.png"/><Relationship Id="rId86" Type="http://schemas.openxmlformats.org/officeDocument/2006/relationships/image" Target="../media/image194.png"/><Relationship Id="rId94" Type="http://schemas.openxmlformats.org/officeDocument/2006/relationships/image" Target="../media/image202.png"/><Relationship Id="rId99" Type="http://schemas.openxmlformats.org/officeDocument/2006/relationships/image" Target="../media/image207.png"/><Relationship Id="rId101" Type="http://schemas.openxmlformats.org/officeDocument/2006/relationships/image" Target="../media/image209.png"/><Relationship Id="rId122" Type="http://schemas.openxmlformats.org/officeDocument/2006/relationships/image" Target="../media/image230.png"/><Relationship Id="rId130" Type="http://schemas.openxmlformats.org/officeDocument/2006/relationships/image" Target="../media/image238.png"/><Relationship Id="rId135" Type="http://schemas.openxmlformats.org/officeDocument/2006/relationships/image" Target="../media/image243.png"/><Relationship Id="rId143" Type="http://schemas.openxmlformats.org/officeDocument/2006/relationships/image" Target="../media/image251.png"/><Relationship Id="rId148" Type="http://schemas.openxmlformats.org/officeDocument/2006/relationships/image" Target="../media/image256.png"/><Relationship Id="rId151" Type="http://schemas.openxmlformats.org/officeDocument/2006/relationships/image" Target="../media/image259.png"/><Relationship Id="rId156" Type="http://schemas.openxmlformats.org/officeDocument/2006/relationships/image" Target="../media/image264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9" Type="http://schemas.openxmlformats.org/officeDocument/2006/relationships/image" Target="../media/image147.png"/><Relationship Id="rId109" Type="http://schemas.openxmlformats.org/officeDocument/2006/relationships/image" Target="../media/image217.png"/><Relationship Id="rId34" Type="http://schemas.openxmlformats.org/officeDocument/2006/relationships/image" Target="../media/image142.png"/><Relationship Id="rId50" Type="http://schemas.openxmlformats.org/officeDocument/2006/relationships/image" Target="../media/image158.png"/><Relationship Id="rId55" Type="http://schemas.openxmlformats.org/officeDocument/2006/relationships/image" Target="../media/image163.png"/><Relationship Id="rId76" Type="http://schemas.openxmlformats.org/officeDocument/2006/relationships/image" Target="../media/image184.png"/><Relationship Id="rId97" Type="http://schemas.openxmlformats.org/officeDocument/2006/relationships/image" Target="../media/image205.png"/><Relationship Id="rId104" Type="http://schemas.openxmlformats.org/officeDocument/2006/relationships/image" Target="../media/image212.png"/><Relationship Id="rId120" Type="http://schemas.openxmlformats.org/officeDocument/2006/relationships/image" Target="../media/image228.png"/><Relationship Id="rId125" Type="http://schemas.openxmlformats.org/officeDocument/2006/relationships/image" Target="../media/image233.png"/><Relationship Id="rId141" Type="http://schemas.openxmlformats.org/officeDocument/2006/relationships/image" Target="../media/image249.png"/><Relationship Id="rId146" Type="http://schemas.openxmlformats.org/officeDocument/2006/relationships/image" Target="../media/image254.png"/><Relationship Id="rId7" Type="http://schemas.openxmlformats.org/officeDocument/2006/relationships/image" Target="../media/image115.png"/><Relationship Id="rId71" Type="http://schemas.openxmlformats.org/officeDocument/2006/relationships/image" Target="../media/image179.png"/><Relationship Id="rId92" Type="http://schemas.openxmlformats.org/officeDocument/2006/relationships/image" Target="../media/image200.png"/><Relationship Id="rId2" Type="http://schemas.openxmlformats.org/officeDocument/2006/relationships/image" Target="../media/image110.png"/><Relationship Id="rId29" Type="http://schemas.openxmlformats.org/officeDocument/2006/relationships/image" Target="../media/image137.png"/><Relationship Id="rId24" Type="http://schemas.openxmlformats.org/officeDocument/2006/relationships/image" Target="../media/image132.png"/><Relationship Id="rId40" Type="http://schemas.openxmlformats.org/officeDocument/2006/relationships/image" Target="../media/image148.png"/><Relationship Id="rId45" Type="http://schemas.openxmlformats.org/officeDocument/2006/relationships/image" Target="../media/image153.png"/><Relationship Id="rId66" Type="http://schemas.openxmlformats.org/officeDocument/2006/relationships/image" Target="../media/image174.png"/><Relationship Id="rId87" Type="http://schemas.openxmlformats.org/officeDocument/2006/relationships/image" Target="../media/image195.png"/><Relationship Id="rId110" Type="http://schemas.openxmlformats.org/officeDocument/2006/relationships/image" Target="../media/image218.png"/><Relationship Id="rId115" Type="http://schemas.openxmlformats.org/officeDocument/2006/relationships/image" Target="../media/image223.png"/><Relationship Id="rId131" Type="http://schemas.openxmlformats.org/officeDocument/2006/relationships/image" Target="../media/image239.png"/><Relationship Id="rId136" Type="http://schemas.openxmlformats.org/officeDocument/2006/relationships/image" Target="../media/image244.png"/><Relationship Id="rId157" Type="http://schemas.openxmlformats.org/officeDocument/2006/relationships/image" Target="../media/image265.png"/><Relationship Id="rId61" Type="http://schemas.openxmlformats.org/officeDocument/2006/relationships/image" Target="../media/image169.png"/><Relationship Id="rId82" Type="http://schemas.openxmlformats.org/officeDocument/2006/relationships/image" Target="../media/image190.png"/><Relationship Id="rId152" Type="http://schemas.openxmlformats.org/officeDocument/2006/relationships/image" Target="../media/image260.png"/><Relationship Id="rId19" Type="http://schemas.openxmlformats.org/officeDocument/2006/relationships/image" Target="../media/image127.png"/><Relationship Id="rId14" Type="http://schemas.openxmlformats.org/officeDocument/2006/relationships/image" Target="../media/image122.png"/><Relationship Id="rId30" Type="http://schemas.openxmlformats.org/officeDocument/2006/relationships/image" Target="../media/image138.png"/><Relationship Id="rId35" Type="http://schemas.openxmlformats.org/officeDocument/2006/relationships/image" Target="../media/image143.png"/><Relationship Id="rId56" Type="http://schemas.openxmlformats.org/officeDocument/2006/relationships/image" Target="../media/image164.png"/><Relationship Id="rId77" Type="http://schemas.openxmlformats.org/officeDocument/2006/relationships/image" Target="../media/image185.png"/><Relationship Id="rId100" Type="http://schemas.openxmlformats.org/officeDocument/2006/relationships/image" Target="../media/image208.png"/><Relationship Id="rId105" Type="http://schemas.openxmlformats.org/officeDocument/2006/relationships/image" Target="../media/image213.png"/><Relationship Id="rId126" Type="http://schemas.openxmlformats.org/officeDocument/2006/relationships/image" Target="../media/image234.png"/><Relationship Id="rId147" Type="http://schemas.openxmlformats.org/officeDocument/2006/relationships/image" Target="../media/image255.png"/><Relationship Id="rId8" Type="http://schemas.openxmlformats.org/officeDocument/2006/relationships/image" Target="../media/image116.png"/><Relationship Id="rId51" Type="http://schemas.openxmlformats.org/officeDocument/2006/relationships/image" Target="../media/image159.png"/><Relationship Id="rId72" Type="http://schemas.openxmlformats.org/officeDocument/2006/relationships/image" Target="../media/image180.png"/><Relationship Id="rId93" Type="http://schemas.openxmlformats.org/officeDocument/2006/relationships/image" Target="../media/image201.png"/><Relationship Id="rId98" Type="http://schemas.openxmlformats.org/officeDocument/2006/relationships/image" Target="../media/image206.png"/><Relationship Id="rId121" Type="http://schemas.openxmlformats.org/officeDocument/2006/relationships/image" Target="../media/image229.png"/><Relationship Id="rId142" Type="http://schemas.openxmlformats.org/officeDocument/2006/relationships/image" Target="../media/image250.png"/><Relationship Id="rId3" Type="http://schemas.openxmlformats.org/officeDocument/2006/relationships/image" Target="../media/image111.png"/><Relationship Id="rId25" Type="http://schemas.openxmlformats.org/officeDocument/2006/relationships/image" Target="../media/image133.png"/><Relationship Id="rId46" Type="http://schemas.openxmlformats.org/officeDocument/2006/relationships/image" Target="../media/image154.png"/><Relationship Id="rId67" Type="http://schemas.openxmlformats.org/officeDocument/2006/relationships/image" Target="../media/image175.png"/><Relationship Id="rId116" Type="http://schemas.openxmlformats.org/officeDocument/2006/relationships/image" Target="../media/image224.png"/><Relationship Id="rId137" Type="http://schemas.openxmlformats.org/officeDocument/2006/relationships/image" Target="../media/image245.png"/><Relationship Id="rId158" Type="http://schemas.openxmlformats.org/officeDocument/2006/relationships/image" Target="../media/image26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6.jpg"/><Relationship Id="rId4" Type="http://schemas.openxmlformats.org/officeDocument/2006/relationships/image" Target="../media/image275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8343" y="2846598"/>
            <a:ext cx="37534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Světelný</a:t>
            </a:r>
            <a:r>
              <a:rPr sz="4400" i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vjem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5049" y="355579"/>
            <a:ext cx="6043776" cy="3428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58414" y="611081"/>
            <a:ext cx="1839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432560" algn="l"/>
              </a:tabLst>
            </a:pPr>
            <a:r>
              <a:rPr sz="1800" b="1" spc="-5" dirty="0">
                <a:solidFill>
                  <a:srgbClr val="990000"/>
                </a:solidFill>
                <a:latin typeface="Arial"/>
                <a:cs typeface="Arial"/>
              </a:rPr>
              <a:t>Optická osa  </a:t>
            </a:r>
            <a:r>
              <a:rPr sz="1800" b="1" spc="-55" dirty="0">
                <a:solidFill>
                  <a:srgbClr val="99000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99000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99000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99000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99000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99000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990000"/>
                </a:solidFill>
                <a:latin typeface="Arial"/>
                <a:cs typeface="Arial"/>
              </a:rPr>
              <a:t>ck</a:t>
            </a:r>
            <a:r>
              <a:rPr sz="1800" b="1" dirty="0">
                <a:solidFill>
                  <a:srgbClr val="990000"/>
                </a:solidFill>
                <a:latin typeface="Arial"/>
                <a:cs typeface="Arial"/>
              </a:rPr>
              <a:t>á	o</a:t>
            </a:r>
            <a:r>
              <a:rPr sz="1800" b="1" spc="-10" dirty="0">
                <a:solidFill>
                  <a:srgbClr val="99000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99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39112" y="611081"/>
            <a:ext cx="1263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90000"/>
                </a:solidFill>
                <a:latin typeface="Arial"/>
                <a:cs typeface="Arial"/>
              </a:rPr>
              <a:t>Linea</a:t>
            </a:r>
            <a:r>
              <a:rPr sz="1800" b="1" spc="-9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990000"/>
                </a:solidFill>
                <a:latin typeface="Arial"/>
                <a:cs typeface="Arial"/>
              </a:rPr>
              <a:t>visus  </a:t>
            </a:r>
            <a:r>
              <a:rPr sz="1800" b="1" spc="-5" dirty="0">
                <a:solidFill>
                  <a:srgbClr val="990000"/>
                </a:solidFill>
                <a:latin typeface="Arial"/>
                <a:cs typeface="Arial"/>
              </a:rPr>
              <a:t>Osa</a:t>
            </a:r>
            <a:r>
              <a:rPr sz="1800" b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990000"/>
                </a:solidFill>
                <a:latin typeface="Arial"/>
                <a:cs typeface="Arial"/>
              </a:rPr>
              <a:t>vidění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55681" y="558254"/>
            <a:ext cx="2590800" cy="414655"/>
          </a:xfrm>
          <a:custGeom>
            <a:avLst/>
            <a:gdLst/>
            <a:ahLst/>
            <a:cxnLst/>
            <a:rect l="l" t="t" r="r" b="b"/>
            <a:pathLst>
              <a:path w="2590800" h="414655">
                <a:moveTo>
                  <a:pt x="2517082" y="44510"/>
                </a:moveTo>
                <a:lnTo>
                  <a:pt x="2514860" y="30903"/>
                </a:lnTo>
                <a:lnTo>
                  <a:pt x="0" y="400775"/>
                </a:lnTo>
                <a:lnTo>
                  <a:pt x="1524" y="414491"/>
                </a:lnTo>
                <a:lnTo>
                  <a:pt x="2517082" y="44510"/>
                </a:lnTo>
                <a:close/>
              </a:path>
              <a:path w="2590800" h="414655">
                <a:moveTo>
                  <a:pt x="2590586" y="25908"/>
                </a:moveTo>
                <a:lnTo>
                  <a:pt x="2509814" y="0"/>
                </a:lnTo>
                <a:lnTo>
                  <a:pt x="2514860" y="30903"/>
                </a:lnTo>
                <a:lnTo>
                  <a:pt x="2528102" y="28956"/>
                </a:lnTo>
                <a:lnTo>
                  <a:pt x="2529626" y="42665"/>
                </a:lnTo>
                <a:lnTo>
                  <a:pt x="2529626" y="69251"/>
                </a:lnTo>
                <a:lnTo>
                  <a:pt x="2590586" y="25908"/>
                </a:lnTo>
                <a:close/>
              </a:path>
              <a:path w="2590800" h="414655">
                <a:moveTo>
                  <a:pt x="2529626" y="42665"/>
                </a:moveTo>
                <a:lnTo>
                  <a:pt x="2528102" y="28956"/>
                </a:lnTo>
                <a:lnTo>
                  <a:pt x="2514860" y="30903"/>
                </a:lnTo>
                <a:lnTo>
                  <a:pt x="2517082" y="44510"/>
                </a:lnTo>
                <a:lnTo>
                  <a:pt x="2529626" y="42665"/>
                </a:lnTo>
                <a:close/>
              </a:path>
              <a:path w="2590800" h="414655">
                <a:moveTo>
                  <a:pt x="2529626" y="69251"/>
                </a:moveTo>
                <a:lnTo>
                  <a:pt x="2529626" y="42665"/>
                </a:lnTo>
                <a:lnTo>
                  <a:pt x="2517082" y="44510"/>
                </a:lnTo>
                <a:lnTo>
                  <a:pt x="2522006" y="74669"/>
                </a:lnTo>
                <a:lnTo>
                  <a:pt x="2529626" y="692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98653" y="555206"/>
            <a:ext cx="1983105" cy="265430"/>
          </a:xfrm>
          <a:custGeom>
            <a:avLst/>
            <a:gdLst/>
            <a:ahLst/>
            <a:cxnLst/>
            <a:rect l="l" t="t" r="r" b="b"/>
            <a:pathLst>
              <a:path w="1983104" h="265430">
                <a:moveTo>
                  <a:pt x="80772" y="0"/>
                </a:moveTo>
                <a:lnTo>
                  <a:pt x="0" y="28956"/>
                </a:lnTo>
                <a:lnTo>
                  <a:pt x="62484" y="70163"/>
                </a:lnTo>
                <a:lnTo>
                  <a:pt x="62484" y="42665"/>
                </a:lnTo>
                <a:lnTo>
                  <a:pt x="64008" y="30480"/>
                </a:lnTo>
                <a:lnTo>
                  <a:pt x="76935" y="31968"/>
                </a:lnTo>
                <a:lnTo>
                  <a:pt x="80772" y="0"/>
                </a:lnTo>
                <a:close/>
              </a:path>
              <a:path w="1983104" h="265430">
                <a:moveTo>
                  <a:pt x="76935" y="31968"/>
                </a:moveTo>
                <a:lnTo>
                  <a:pt x="64008" y="30480"/>
                </a:lnTo>
                <a:lnTo>
                  <a:pt x="62484" y="42665"/>
                </a:lnTo>
                <a:lnTo>
                  <a:pt x="75470" y="44171"/>
                </a:lnTo>
                <a:lnTo>
                  <a:pt x="76935" y="31968"/>
                </a:lnTo>
                <a:close/>
              </a:path>
              <a:path w="1983104" h="265430">
                <a:moveTo>
                  <a:pt x="75470" y="44171"/>
                </a:moveTo>
                <a:lnTo>
                  <a:pt x="62484" y="42665"/>
                </a:lnTo>
                <a:lnTo>
                  <a:pt x="62484" y="70163"/>
                </a:lnTo>
                <a:lnTo>
                  <a:pt x="71628" y="76193"/>
                </a:lnTo>
                <a:lnTo>
                  <a:pt x="75470" y="44171"/>
                </a:lnTo>
                <a:close/>
              </a:path>
              <a:path w="1983104" h="265430">
                <a:moveTo>
                  <a:pt x="1982556" y="251441"/>
                </a:moveTo>
                <a:lnTo>
                  <a:pt x="76935" y="31968"/>
                </a:lnTo>
                <a:lnTo>
                  <a:pt x="75470" y="44171"/>
                </a:lnTo>
                <a:lnTo>
                  <a:pt x="1981032" y="265151"/>
                </a:lnTo>
                <a:lnTo>
                  <a:pt x="1982556" y="2514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86857" y="3277862"/>
            <a:ext cx="446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990000"/>
                </a:solidFill>
                <a:latin typeface="Arial"/>
                <a:cs typeface="Arial"/>
              </a:rPr>
              <a:t>4</a:t>
            </a:r>
            <a:r>
              <a:rPr sz="1800" b="1" dirty="0">
                <a:solidFill>
                  <a:srgbClr val="990000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990000"/>
                </a:solidFill>
                <a:latin typeface="Arial"/>
                <a:cs typeface="Arial"/>
              </a:rPr>
              <a:t>7</a:t>
            </a:r>
            <a:r>
              <a:rPr sz="1800" b="1" dirty="0">
                <a:solidFill>
                  <a:srgbClr val="990000"/>
                </a:solidFill>
                <a:latin typeface="Arial"/>
                <a:cs typeface="Arial"/>
              </a:rPr>
              <a:t>°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98653" y="2336612"/>
            <a:ext cx="1377950" cy="1447800"/>
          </a:xfrm>
          <a:custGeom>
            <a:avLst/>
            <a:gdLst/>
            <a:ahLst/>
            <a:cxnLst/>
            <a:rect l="l" t="t" r="r" b="b"/>
            <a:pathLst>
              <a:path w="1377950" h="1447800">
                <a:moveTo>
                  <a:pt x="80772" y="30480"/>
                </a:moveTo>
                <a:lnTo>
                  <a:pt x="0" y="0"/>
                </a:lnTo>
                <a:lnTo>
                  <a:pt x="25908" y="82296"/>
                </a:lnTo>
                <a:lnTo>
                  <a:pt x="39624" y="69342"/>
                </a:lnTo>
                <a:lnTo>
                  <a:pt x="39624" y="51816"/>
                </a:lnTo>
                <a:lnTo>
                  <a:pt x="48768" y="42672"/>
                </a:lnTo>
                <a:lnTo>
                  <a:pt x="57776" y="52198"/>
                </a:lnTo>
                <a:lnTo>
                  <a:pt x="80772" y="30480"/>
                </a:lnTo>
                <a:close/>
              </a:path>
              <a:path w="1377950" h="1447800">
                <a:moveTo>
                  <a:pt x="57776" y="52198"/>
                </a:moveTo>
                <a:lnTo>
                  <a:pt x="48768" y="42672"/>
                </a:lnTo>
                <a:lnTo>
                  <a:pt x="39624" y="51816"/>
                </a:lnTo>
                <a:lnTo>
                  <a:pt x="48380" y="61071"/>
                </a:lnTo>
                <a:lnTo>
                  <a:pt x="57776" y="52198"/>
                </a:lnTo>
                <a:close/>
              </a:path>
              <a:path w="1377950" h="1447800">
                <a:moveTo>
                  <a:pt x="48380" y="61071"/>
                </a:moveTo>
                <a:lnTo>
                  <a:pt x="39624" y="51816"/>
                </a:lnTo>
                <a:lnTo>
                  <a:pt x="39624" y="69342"/>
                </a:lnTo>
                <a:lnTo>
                  <a:pt x="48380" y="61071"/>
                </a:lnTo>
                <a:close/>
              </a:path>
              <a:path w="1377950" h="1447800">
                <a:moveTo>
                  <a:pt x="1377341" y="1447678"/>
                </a:moveTo>
                <a:lnTo>
                  <a:pt x="57776" y="52198"/>
                </a:lnTo>
                <a:lnTo>
                  <a:pt x="48380" y="61071"/>
                </a:lnTo>
                <a:lnTo>
                  <a:pt x="1360276" y="1447678"/>
                </a:lnTo>
                <a:lnTo>
                  <a:pt x="1377341" y="14476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15049" y="3784289"/>
            <a:ext cx="6043776" cy="340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58930" y="3784290"/>
            <a:ext cx="1311275" cy="1376680"/>
          </a:xfrm>
          <a:custGeom>
            <a:avLst/>
            <a:gdLst/>
            <a:ahLst/>
            <a:cxnLst/>
            <a:rect l="l" t="t" r="r" b="b"/>
            <a:pathLst>
              <a:path w="1311275" h="1376679">
                <a:moveTo>
                  <a:pt x="1311066" y="1368445"/>
                </a:moveTo>
                <a:lnTo>
                  <a:pt x="17064" y="0"/>
                </a:lnTo>
                <a:lnTo>
                  <a:pt x="0" y="0"/>
                </a:lnTo>
                <a:lnTo>
                  <a:pt x="1301922" y="1376065"/>
                </a:lnTo>
                <a:lnTo>
                  <a:pt x="1311066" y="13684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939376" y="5182696"/>
            <a:ext cx="124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990000"/>
                </a:solidFill>
                <a:latin typeface="Arial"/>
                <a:cs typeface="Arial"/>
              </a:rPr>
              <a:t>Uzlový</a:t>
            </a:r>
            <a:r>
              <a:rPr sz="1800" b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90000"/>
                </a:solidFill>
                <a:latin typeface="Arial"/>
                <a:cs typeface="Arial"/>
              </a:rPr>
              <a:t>bod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3422" y="2412802"/>
            <a:ext cx="3268705" cy="800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3959" y="679654"/>
            <a:ext cx="307086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Dichromasie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03422" y="3631903"/>
            <a:ext cx="3314425" cy="80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10537" y="2593634"/>
            <a:ext cx="214249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Fyzio</a:t>
            </a:r>
            <a:r>
              <a:rPr sz="1600" b="1" spc="-10" dirty="0">
                <a:solidFill>
                  <a:srgbClr val="009900"/>
                </a:solidFill>
                <a:latin typeface="Arial"/>
                <a:cs typeface="Arial"/>
              </a:rPr>
              <a:t>logický</a:t>
            </a:r>
            <a:r>
              <a:rPr sz="1600" b="1" spc="30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232CC"/>
                </a:solidFill>
                <a:latin typeface="Arial"/>
                <a:cs typeface="Arial"/>
              </a:rPr>
              <a:t>barvocit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03422" y="4851004"/>
            <a:ext cx="3293089" cy="800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03422" y="5917716"/>
            <a:ext cx="3268705" cy="8350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34341" y="3812732"/>
            <a:ext cx="39363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Protanopie </a:t>
            </a:r>
            <a:r>
              <a:rPr sz="1600" b="1" spc="-5" dirty="0">
                <a:latin typeface="Arial"/>
                <a:cs typeface="Arial"/>
              </a:rPr>
              <a:t>(slepota pro </a:t>
            </a:r>
            <a:r>
              <a:rPr sz="1600" b="1" spc="-10" dirty="0">
                <a:latin typeface="Arial"/>
                <a:cs typeface="Arial"/>
              </a:rPr>
              <a:t>červenou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barvu)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8148" y="4955643"/>
            <a:ext cx="402653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9900"/>
                </a:solidFill>
                <a:latin typeface="Arial"/>
                <a:cs typeface="Arial"/>
              </a:rPr>
              <a:t>Deuteranopie </a:t>
            </a:r>
            <a:r>
              <a:rPr sz="1600" b="1" spc="-5" dirty="0">
                <a:latin typeface="Arial"/>
                <a:cs typeface="Arial"/>
              </a:rPr>
              <a:t>(slepota pro zelenou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barvu)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8148" y="6022354"/>
            <a:ext cx="370205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3232CC"/>
                </a:solidFill>
                <a:latin typeface="Arial"/>
                <a:cs typeface="Arial"/>
              </a:rPr>
              <a:t>Tritanopie </a:t>
            </a:r>
            <a:r>
              <a:rPr sz="1600" b="1" spc="-5" dirty="0">
                <a:latin typeface="Arial"/>
                <a:cs typeface="Arial"/>
              </a:rPr>
              <a:t>(slepota pro </a:t>
            </a:r>
            <a:r>
              <a:rPr sz="1600" b="1" spc="-10" dirty="0">
                <a:latin typeface="Arial"/>
                <a:cs typeface="Arial"/>
              </a:rPr>
              <a:t>modrou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barvu)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2520" y="1141386"/>
            <a:ext cx="822705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3515" algn="l"/>
                <a:tab pos="5471795" algn="l"/>
              </a:tabLst>
            </a:pPr>
            <a:r>
              <a:rPr sz="4800" dirty="0">
                <a:solidFill>
                  <a:srgbClr val="009900"/>
                </a:solidFill>
              </a:rPr>
              <a:t>Vr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dirty="0">
                <a:solidFill>
                  <a:srgbClr val="009900"/>
                </a:solidFill>
              </a:rPr>
              <a:t>z</a:t>
            </a:r>
            <a:r>
              <a:rPr sz="4800" spc="-10" dirty="0">
                <a:solidFill>
                  <a:srgbClr val="009900"/>
                </a:solidFill>
              </a:rPr>
              <a:t>e</a:t>
            </a:r>
            <a:r>
              <a:rPr sz="4800" spc="-5" dirty="0">
                <a:solidFill>
                  <a:srgbClr val="009900"/>
                </a:solidFill>
              </a:rPr>
              <a:t>n</a:t>
            </a:r>
            <a:r>
              <a:rPr sz="4800" dirty="0">
                <a:solidFill>
                  <a:srgbClr val="009900"/>
                </a:solidFill>
              </a:rPr>
              <a:t>é	</a:t>
            </a:r>
            <a:r>
              <a:rPr sz="4800" spc="-5" dirty="0">
                <a:solidFill>
                  <a:srgbClr val="009900"/>
                </a:solidFill>
              </a:rPr>
              <a:t>po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5" dirty="0">
                <a:solidFill>
                  <a:srgbClr val="009900"/>
                </a:solidFill>
              </a:rPr>
              <a:t>u</a:t>
            </a:r>
            <a:r>
              <a:rPr sz="4800" spc="-10" dirty="0">
                <a:solidFill>
                  <a:srgbClr val="009900"/>
                </a:solidFill>
              </a:rPr>
              <a:t>c</a:t>
            </a:r>
            <a:r>
              <a:rPr sz="4800" spc="-5" dirty="0">
                <a:solidFill>
                  <a:srgbClr val="009900"/>
                </a:solidFill>
              </a:rPr>
              <a:t>h</a:t>
            </a:r>
            <a:r>
              <a:rPr sz="4800" dirty="0">
                <a:solidFill>
                  <a:srgbClr val="009900"/>
                </a:solidFill>
              </a:rPr>
              <a:t>y	</a:t>
            </a:r>
            <a:r>
              <a:rPr sz="4800" spc="-5" dirty="0">
                <a:solidFill>
                  <a:srgbClr val="009900"/>
                </a:solidFill>
              </a:rPr>
              <a:t>b</a:t>
            </a:r>
            <a:r>
              <a:rPr sz="4800" spc="-10" dirty="0">
                <a:solidFill>
                  <a:srgbClr val="009900"/>
                </a:solidFill>
              </a:rPr>
              <a:t>a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10" dirty="0">
                <a:solidFill>
                  <a:srgbClr val="009900"/>
                </a:solidFill>
              </a:rPr>
              <a:t>v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spc="-10" dirty="0">
                <a:solidFill>
                  <a:srgbClr val="009900"/>
                </a:solidFill>
              </a:rPr>
              <a:t>c</a:t>
            </a:r>
            <a:r>
              <a:rPr sz="4800" spc="10" dirty="0">
                <a:solidFill>
                  <a:srgbClr val="009900"/>
                </a:solidFill>
              </a:rPr>
              <a:t>i</a:t>
            </a:r>
            <a:r>
              <a:rPr sz="4800" spc="-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8" y="3119368"/>
            <a:ext cx="860044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  <a:tab pos="3373754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Monochromati	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nemají žádnou rozlišovací  schopnost pro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barvy.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Rozlišují jen rozdíly jasu  jako na černobílé</a:t>
            </a:r>
            <a:r>
              <a:rPr sz="3200" spc="-6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fotografii.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4837" y="2793772"/>
            <a:ext cx="3268705" cy="800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3959" y="679654"/>
            <a:ext cx="388620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Monochromazie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4341" y="2974609"/>
            <a:ext cx="214249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Fyzio</a:t>
            </a:r>
            <a:r>
              <a:rPr sz="1600" b="1" spc="-10" dirty="0">
                <a:solidFill>
                  <a:srgbClr val="009900"/>
                </a:solidFill>
                <a:latin typeface="Arial"/>
                <a:cs typeface="Arial"/>
              </a:rPr>
              <a:t>logický</a:t>
            </a:r>
            <a:r>
              <a:rPr sz="1600" b="1" spc="30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232CC"/>
                </a:solidFill>
                <a:latin typeface="Arial"/>
                <a:cs typeface="Arial"/>
              </a:rPr>
              <a:t>barvocit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74837" y="5460557"/>
            <a:ext cx="3280897" cy="7893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10537" y="5641379"/>
            <a:ext cx="3621404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Monochromazie </a:t>
            </a:r>
            <a:r>
              <a:rPr sz="1600" b="1" spc="-10" dirty="0">
                <a:latin typeface="Arial"/>
                <a:cs typeface="Arial"/>
              </a:rPr>
              <a:t>(úplná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barvoslepost)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1513" y="531841"/>
            <a:ext cx="65665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11270" algn="l"/>
              </a:tabLst>
            </a:pPr>
            <a:r>
              <a:rPr sz="4800" dirty="0">
                <a:solidFill>
                  <a:srgbClr val="009900"/>
                </a:solidFill>
              </a:rPr>
              <a:t>V</a:t>
            </a:r>
            <a:r>
              <a:rPr sz="4800" spc="-10" dirty="0">
                <a:solidFill>
                  <a:srgbClr val="009900"/>
                </a:solidFill>
              </a:rPr>
              <a:t>yše</a:t>
            </a:r>
            <a:r>
              <a:rPr sz="4800" spc="-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ř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spc="-10" dirty="0">
                <a:solidFill>
                  <a:srgbClr val="009900"/>
                </a:solidFill>
              </a:rPr>
              <a:t>vá</a:t>
            </a:r>
            <a:r>
              <a:rPr sz="4800" spc="5" dirty="0">
                <a:solidFill>
                  <a:srgbClr val="009900"/>
                </a:solidFill>
              </a:rPr>
              <a:t>n</a:t>
            </a:r>
            <a:r>
              <a:rPr sz="4800" dirty="0">
                <a:solidFill>
                  <a:srgbClr val="009900"/>
                </a:solidFill>
              </a:rPr>
              <a:t>í	</a:t>
            </a:r>
            <a:r>
              <a:rPr sz="4800" spc="-5" dirty="0">
                <a:solidFill>
                  <a:srgbClr val="009900"/>
                </a:solidFill>
              </a:rPr>
              <a:t>b</a:t>
            </a:r>
            <a:r>
              <a:rPr sz="4800" spc="-10" dirty="0">
                <a:solidFill>
                  <a:srgbClr val="009900"/>
                </a:solidFill>
              </a:rPr>
              <a:t>a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10" dirty="0">
                <a:solidFill>
                  <a:srgbClr val="009900"/>
                </a:solidFill>
              </a:rPr>
              <a:t>v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spc="-10" dirty="0">
                <a:solidFill>
                  <a:srgbClr val="009900"/>
                </a:solidFill>
              </a:rPr>
              <a:t>c</a:t>
            </a:r>
            <a:r>
              <a:rPr sz="4800" spc="-5" dirty="0">
                <a:solidFill>
                  <a:srgbClr val="009900"/>
                </a:solidFill>
              </a:rPr>
              <a:t>i</a:t>
            </a:r>
            <a:r>
              <a:rPr sz="4800" spc="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8" y="1824083"/>
            <a:ext cx="8483600" cy="4900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Pseudoisochromatické taulky: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do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tabulek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jsou vepsány symboly (písmena, </a:t>
            </a:r>
            <a:r>
              <a:rPr sz="3200" spc="254" dirty="0">
                <a:solidFill>
                  <a:srgbClr val="3232CC"/>
                </a:solidFill>
                <a:latin typeface="Arial"/>
                <a:cs typeface="Arial"/>
              </a:rPr>
              <a:t>číslice.)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složené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ze skvrn,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které mají různý barevný  odstín, ale stejný jas. Osoba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poruchou  barvocitu nerozezná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barvy, 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proto nemůže</a:t>
            </a:r>
            <a:r>
              <a:rPr sz="3200" spc="-17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důvodu stejného jasu rozeznat ani symboly  do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tabulek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vepsané. Tabulky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odhalí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existenci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charakter poruchy, nedovolí její přesné  kvantitativní určení (Stillingovy, Ishiharovy,  Rabkinovy</a:t>
            </a:r>
            <a:r>
              <a:rPr sz="3200" spc="-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tabulky)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4570095" cy="38477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03422" y="3644097"/>
            <a:ext cx="4114449" cy="3568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3224" y="355579"/>
            <a:ext cx="3794440" cy="3258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03422" y="355579"/>
            <a:ext cx="3818823" cy="32351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9418" y="3945818"/>
            <a:ext cx="3794440" cy="3267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03422" y="3648669"/>
            <a:ext cx="3565854" cy="3564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1513" y="531841"/>
            <a:ext cx="65665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11270" algn="l"/>
              </a:tabLst>
            </a:pPr>
            <a:r>
              <a:rPr sz="4800" dirty="0">
                <a:solidFill>
                  <a:srgbClr val="009900"/>
                </a:solidFill>
              </a:rPr>
              <a:t>V</a:t>
            </a:r>
            <a:r>
              <a:rPr sz="4800" spc="-10" dirty="0">
                <a:solidFill>
                  <a:srgbClr val="009900"/>
                </a:solidFill>
              </a:rPr>
              <a:t>yše</a:t>
            </a:r>
            <a:r>
              <a:rPr sz="4800" spc="-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ř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spc="-10" dirty="0">
                <a:solidFill>
                  <a:srgbClr val="009900"/>
                </a:solidFill>
              </a:rPr>
              <a:t>vá</a:t>
            </a:r>
            <a:r>
              <a:rPr sz="4800" spc="5" dirty="0">
                <a:solidFill>
                  <a:srgbClr val="009900"/>
                </a:solidFill>
              </a:rPr>
              <a:t>n</a:t>
            </a:r>
            <a:r>
              <a:rPr sz="4800" dirty="0">
                <a:solidFill>
                  <a:srgbClr val="009900"/>
                </a:solidFill>
              </a:rPr>
              <a:t>í	</a:t>
            </a:r>
            <a:r>
              <a:rPr sz="4800" spc="-5" dirty="0">
                <a:solidFill>
                  <a:srgbClr val="009900"/>
                </a:solidFill>
              </a:rPr>
              <a:t>b</a:t>
            </a:r>
            <a:r>
              <a:rPr sz="4800" spc="-10" dirty="0">
                <a:solidFill>
                  <a:srgbClr val="009900"/>
                </a:solidFill>
              </a:rPr>
              <a:t>a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10" dirty="0">
                <a:solidFill>
                  <a:srgbClr val="009900"/>
                </a:solidFill>
              </a:rPr>
              <a:t>v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spc="-10" dirty="0">
                <a:solidFill>
                  <a:srgbClr val="009900"/>
                </a:solidFill>
              </a:rPr>
              <a:t>c</a:t>
            </a:r>
            <a:r>
              <a:rPr sz="4800" spc="-5" dirty="0">
                <a:solidFill>
                  <a:srgbClr val="009900"/>
                </a:solidFill>
              </a:rPr>
              <a:t>i</a:t>
            </a:r>
            <a:r>
              <a:rPr sz="4800" spc="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8" y="1824083"/>
            <a:ext cx="8599170" cy="4999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Farnsworth-Munsell 100-Hue test: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Barevné  terče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od sebe liší odstíny, ale mají stejný  jas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stejnou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sytost.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Úkolem vyšetřovaného</a:t>
            </a:r>
            <a:r>
              <a:rPr sz="3200" spc="-1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  seřadit terče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barevné posloupnosti, která  stimuluje spektrální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sekvenci.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Test je vhodný  pro diagnostiku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vrozených a získaných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poruch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i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pro kvantifikaci</a:t>
            </a:r>
            <a:r>
              <a:rPr sz="3200" spc="-8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poruchy.</a:t>
            </a:r>
            <a:endParaRPr sz="3200">
              <a:latin typeface="Arial"/>
              <a:cs typeface="Arial"/>
            </a:endParaRPr>
          </a:p>
          <a:p>
            <a:pPr marL="355600" marR="394335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Lanthony desaturovaný panel D15:</a:t>
            </a:r>
            <a:r>
              <a:rPr sz="3200" b="1" spc="-1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jedná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o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modifikaci </a:t>
            </a:r>
            <a:r>
              <a:rPr sz="3200" spc="5" dirty="0">
                <a:solidFill>
                  <a:srgbClr val="3232CC"/>
                </a:solidFill>
                <a:latin typeface="Arial"/>
                <a:cs typeface="Arial"/>
              </a:rPr>
              <a:t>výše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uvedeného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seřazovacího</a:t>
            </a:r>
            <a:r>
              <a:rPr sz="3200" spc="-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testu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6835" y="538444"/>
            <a:ext cx="9120378" cy="6493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806" y="736549"/>
            <a:ext cx="3565855" cy="3064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70129" y="1063668"/>
            <a:ext cx="44678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Arial"/>
                <a:cs typeface="Arial"/>
              </a:rPr>
              <a:t>Farnsworth 100-Hue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spc="-5" dirty="0">
                <a:latin typeface="Arial"/>
                <a:cs typeface="Arial"/>
              </a:rPr>
              <a:t>test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79622" y="4774813"/>
            <a:ext cx="3733495" cy="2107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60591" y="3022352"/>
            <a:ext cx="2857255" cy="1475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05765" y="5482899"/>
            <a:ext cx="44069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Arial"/>
                <a:cs typeface="Arial"/>
              </a:rPr>
              <a:t>Lanthonyho  desaturovaný panel</a:t>
            </a:r>
            <a:r>
              <a:rPr sz="3000" b="1" spc="-8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D15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1513" y="531841"/>
            <a:ext cx="65665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11270" algn="l"/>
              </a:tabLst>
            </a:pPr>
            <a:r>
              <a:rPr sz="4800" dirty="0">
                <a:solidFill>
                  <a:srgbClr val="009900"/>
                </a:solidFill>
              </a:rPr>
              <a:t>V</a:t>
            </a:r>
            <a:r>
              <a:rPr sz="4800" spc="-10" dirty="0">
                <a:solidFill>
                  <a:srgbClr val="009900"/>
                </a:solidFill>
              </a:rPr>
              <a:t>yše</a:t>
            </a:r>
            <a:r>
              <a:rPr sz="4800" spc="-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ř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spc="-10" dirty="0">
                <a:solidFill>
                  <a:srgbClr val="009900"/>
                </a:solidFill>
              </a:rPr>
              <a:t>vá</a:t>
            </a:r>
            <a:r>
              <a:rPr sz="4800" spc="5" dirty="0">
                <a:solidFill>
                  <a:srgbClr val="009900"/>
                </a:solidFill>
              </a:rPr>
              <a:t>n</a:t>
            </a:r>
            <a:r>
              <a:rPr sz="4800" dirty="0">
                <a:solidFill>
                  <a:srgbClr val="009900"/>
                </a:solidFill>
              </a:rPr>
              <a:t>í	</a:t>
            </a:r>
            <a:r>
              <a:rPr sz="4800" spc="-5" dirty="0">
                <a:solidFill>
                  <a:srgbClr val="009900"/>
                </a:solidFill>
              </a:rPr>
              <a:t>b</a:t>
            </a:r>
            <a:r>
              <a:rPr sz="4800" spc="-10" dirty="0">
                <a:solidFill>
                  <a:srgbClr val="009900"/>
                </a:solidFill>
              </a:rPr>
              <a:t>a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10" dirty="0">
                <a:solidFill>
                  <a:srgbClr val="009900"/>
                </a:solidFill>
              </a:rPr>
              <a:t>v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spc="-10" dirty="0">
                <a:solidFill>
                  <a:srgbClr val="009900"/>
                </a:solidFill>
              </a:rPr>
              <a:t>c</a:t>
            </a:r>
            <a:r>
              <a:rPr sz="4800" spc="-5" dirty="0">
                <a:solidFill>
                  <a:srgbClr val="009900"/>
                </a:solidFill>
              </a:rPr>
              <a:t>i</a:t>
            </a:r>
            <a:r>
              <a:rPr sz="4800" spc="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8" y="1824083"/>
            <a:ext cx="8441055" cy="490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  <a:tab pos="3172460" algn="l"/>
                <a:tab pos="6329680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Anomaloskop: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 optický přístroj na principu  mísení spektrálních světel. Vyšetřovaný  porovnává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dvě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poloviny zorného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pole.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jedné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</a:t>
            </a:r>
            <a:r>
              <a:rPr sz="3200" spc="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nich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	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čistá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žlutá barva	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druhé  směs barvy červené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zelené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libovolně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měnitelném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poměru. Pacient mění pomocí  šroubů směs barev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druhém políčku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cílem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dosáhnout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stejného barevného tónu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obou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polích (protanomalové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tomu potřebují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více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červené, deuteranomálové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více</a:t>
            </a:r>
            <a:r>
              <a:rPr sz="3200" spc="-10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zelené).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22327" y="3708098"/>
            <a:ext cx="6164061" cy="2619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5764" y="1214534"/>
            <a:ext cx="858139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200" u="heavy" spc="-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</a:rPr>
              <a:t>Aberace</a:t>
            </a:r>
            <a:r>
              <a:rPr sz="3200" spc="-5" dirty="0">
                <a:solidFill>
                  <a:srgbClr val="3232CC"/>
                </a:solidFill>
              </a:rPr>
              <a:t> </a:t>
            </a:r>
            <a:r>
              <a:rPr sz="3200" spc="-5" dirty="0">
                <a:solidFill>
                  <a:srgbClr val="FF0000"/>
                </a:solidFill>
              </a:rPr>
              <a:t>je </a:t>
            </a:r>
            <a:r>
              <a:rPr sz="3200" dirty="0">
                <a:solidFill>
                  <a:srgbClr val="FF0000"/>
                </a:solidFill>
              </a:rPr>
              <a:t>v </a:t>
            </a:r>
            <a:r>
              <a:rPr sz="3200" spc="-5" dirty="0">
                <a:solidFill>
                  <a:srgbClr val="FF0000"/>
                </a:solidFill>
              </a:rPr>
              <a:t>optice </a:t>
            </a:r>
            <a:r>
              <a:rPr sz="3200" spc="-10" dirty="0">
                <a:solidFill>
                  <a:srgbClr val="FF0000"/>
                </a:solidFill>
              </a:rPr>
              <a:t>označení defektního  </a:t>
            </a:r>
            <a:r>
              <a:rPr sz="3200" spc="-5" dirty="0">
                <a:solidFill>
                  <a:srgbClr val="FF0000"/>
                </a:solidFill>
              </a:rPr>
              <a:t>zobrazení, </a:t>
            </a:r>
            <a:r>
              <a:rPr sz="3200" spc="-10" dirty="0">
                <a:solidFill>
                  <a:srgbClr val="FF0000"/>
                </a:solidFill>
              </a:rPr>
              <a:t>které </a:t>
            </a:r>
            <a:r>
              <a:rPr sz="3200" spc="-5" dirty="0">
                <a:solidFill>
                  <a:srgbClr val="FF0000"/>
                </a:solidFill>
              </a:rPr>
              <a:t>je </a:t>
            </a:r>
            <a:r>
              <a:rPr sz="3200" spc="-10" dirty="0">
                <a:solidFill>
                  <a:srgbClr val="FF0000"/>
                </a:solidFill>
              </a:rPr>
              <a:t>způsobeno neschopností  </a:t>
            </a:r>
            <a:r>
              <a:rPr sz="3200" spc="-5" dirty="0">
                <a:solidFill>
                  <a:srgbClr val="FF0000"/>
                </a:solidFill>
              </a:rPr>
              <a:t>systému čoček vytvořit dokonalý</a:t>
            </a:r>
            <a:r>
              <a:rPr sz="3200" spc="-110" dirty="0">
                <a:solidFill>
                  <a:srgbClr val="FF0000"/>
                </a:solidFill>
              </a:rPr>
              <a:t> </a:t>
            </a:r>
            <a:r>
              <a:rPr sz="3200" spc="-5" dirty="0">
                <a:solidFill>
                  <a:srgbClr val="FF0000"/>
                </a:solidFill>
              </a:rPr>
              <a:t>obraz</a:t>
            </a:r>
            <a:endParaRPr sz="32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8973" y="2869966"/>
            <a:ext cx="2675915" cy="3864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03422" y="3327129"/>
            <a:ext cx="3212317" cy="30980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19004" y="760412"/>
            <a:ext cx="40538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009900"/>
                </a:solidFill>
              </a:rPr>
              <a:t>A</a:t>
            </a:r>
            <a:r>
              <a:rPr sz="4800" spc="-5" dirty="0">
                <a:solidFill>
                  <a:srgbClr val="009900"/>
                </a:solidFill>
              </a:rPr>
              <a:t>no</a:t>
            </a:r>
            <a:r>
              <a:rPr sz="4800" dirty="0">
                <a:solidFill>
                  <a:srgbClr val="009900"/>
                </a:solidFill>
              </a:rPr>
              <a:t>m</a:t>
            </a:r>
            <a:r>
              <a:rPr sz="4800" spc="-10" dirty="0">
                <a:solidFill>
                  <a:srgbClr val="009900"/>
                </a:solidFill>
              </a:rPr>
              <a:t>a</a:t>
            </a:r>
            <a:r>
              <a:rPr sz="4800" spc="-5" dirty="0">
                <a:solidFill>
                  <a:srgbClr val="009900"/>
                </a:solidFill>
              </a:rPr>
              <a:t>lo</a:t>
            </a:r>
            <a:r>
              <a:rPr sz="4800" spc="-10" dirty="0">
                <a:solidFill>
                  <a:srgbClr val="009900"/>
                </a:solidFill>
              </a:rPr>
              <a:t>sk</a:t>
            </a:r>
            <a:r>
              <a:rPr sz="4800" spc="5" dirty="0">
                <a:solidFill>
                  <a:srgbClr val="009900"/>
                </a:solidFill>
              </a:rPr>
              <a:t>o</a:t>
            </a:r>
            <a:r>
              <a:rPr sz="4800" dirty="0">
                <a:solidFill>
                  <a:srgbClr val="009900"/>
                </a:solidFill>
              </a:rPr>
              <a:t>p</a:t>
            </a:r>
            <a:endParaRPr sz="48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5585" y="534632"/>
            <a:ext cx="1921510" cy="457200"/>
          </a:xfrm>
          <a:prstGeom prst="rect">
            <a:avLst/>
          </a:prstGeom>
          <a:ln w="3175">
            <a:solidFill>
              <a:srgbClr val="9F9F9F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270"/>
              </a:spcBef>
            </a:pPr>
            <a:r>
              <a:rPr sz="2400" b="1" spc="-5" dirty="0">
                <a:latin typeface="Times New Roman"/>
                <a:cs typeface="Times New Roman"/>
              </a:rPr>
              <a:t>Normálně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05585" y="533870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5">
                <a:moveTo>
                  <a:pt x="0" y="0"/>
                </a:moveTo>
                <a:lnTo>
                  <a:pt x="0" y="458687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27095" y="533870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5">
                <a:moveTo>
                  <a:pt x="0" y="0"/>
                </a:moveTo>
                <a:lnTo>
                  <a:pt x="0" y="458687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6105" y="991796"/>
            <a:ext cx="1920239" cy="0"/>
          </a:xfrm>
          <a:custGeom>
            <a:avLst/>
            <a:gdLst/>
            <a:ahLst/>
            <a:cxnLst/>
            <a:rect l="l" t="t" r="r" b="b"/>
            <a:pathLst>
              <a:path w="1920239">
                <a:moveTo>
                  <a:pt x="0" y="0"/>
                </a:moveTo>
                <a:lnTo>
                  <a:pt x="1920075" y="0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8162" y="556224"/>
            <a:ext cx="1476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0000"/>
                </a:solidFill>
                <a:latin typeface="Times New Roman"/>
                <a:cs typeface="Times New Roman"/>
              </a:rPr>
              <a:t>Protanopia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26180" y="533870"/>
            <a:ext cx="1922145" cy="459105"/>
          </a:xfrm>
          <a:custGeom>
            <a:avLst/>
            <a:gdLst/>
            <a:ahLst/>
            <a:cxnLst/>
            <a:rect l="l" t="t" r="r" b="b"/>
            <a:pathLst>
              <a:path w="1922145" h="459105">
                <a:moveTo>
                  <a:pt x="1524" y="0"/>
                </a:moveTo>
                <a:lnTo>
                  <a:pt x="0" y="0"/>
                </a:lnTo>
                <a:lnTo>
                  <a:pt x="0" y="1524"/>
                </a:lnTo>
                <a:lnTo>
                  <a:pt x="1524" y="0"/>
                </a:lnTo>
                <a:close/>
              </a:path>
              <a:path w="1922145" h="459105">
                <a:moveTo>
                  <a:pt x="1921611" y="458687"/>
                </a:moveTo>
                <a:lnTo>
                  <a:pt x="1921611" y="0"/>
                </a:lnTo>
                <a:lnTo>
                  <a:pt x="1524" y="0"/>
                </a:lnTo>
                <a:lnTo>
                  <a:pt x="0" y="1524"/>
                </a:lnTo>
                <a:lnTo>
                  <a:pt x="1920087" y="1524"/>
                </a:lnTo>
                <a:lnTo>
                  <a:pt x="1920087" y="458687"/>
                </a:lnTo>
                <a:lnTo>
                  <a:pt x="1921611" y="458687"/>
                </a:lnTo>
                <a:close/>
              </a:path>
              <a:path w="1922145" h="459105">
                <a:moveTo>
                  <a:pt x="1524" y="457163"/>
                </a:moveTo>
                <a:lnTo>
                  <a:pt x="1524" y="1524"/>
                </a:lnTo>
                <a:lnTo>
                  <a:pt x="0" y="1524"/>
                </a:lnTo>
                <a:lnTo>
                  <a:pt x="0" y="457163"/>
                </a:lnTo>
                <a:lnTo>
                  <a:pt x="1524" y="457163"/>
                </a:lnTo>
                <a:close/>
              </a:path>
              <a:path w="1922145" h="459105">
                <a:moveTo>
                  <a:pt x="1920087" y="458687"/>
                </a:moveTo>
                <a:lnTo>
                  <a:pt x="1920087" y="457163"/>
                </a:lnTo>
                <a:lnTo>
                  <a:pt x="0" y="457163"/>
                </a:lnTo>
                <a:lnTo>
                  <a:pt x="0" y="458687"/>
                </a:lnTo>
                <a:lnTo>
                  <a:pt x="1920087" y="45868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5585" y="991034"/>
            <a:ext cx="0" cy="1480185"/>
          </a:xfrm>
          <a:custGeom>
            <a:avLst/>
            <a:gdLst/>
            <a:ahLst/>
            <a:cxnLst/>
            <a:rect l="l" t="t" r="r" b="b"/>
            <a:pathLst>
              <a:path h="1480185">
                <a:moveTo>
                  <a:pt x="0" y="0"/>
                </a:moveTo>
                <a:lnTo>
                  <a:pt x="0" y="1479674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06219" y="991796"/>
            <a:ext cx="1920239" cy="0"/>
          </a:xfrm>
          <a:custGeom>
            <a:avLst/>
            <a:gdLst/>
            <a:ahLst/>
            <a:cxnLst/>
            <a:rect l="l" t="t" r="r" b="b"/>
            <a:pathLst>
              <a:path w="1920239">
                <a:moveTo>
                  <a:pt x="0" y="0"/>
                </a:moveTo>
                <a:lnTo>
                  <a:pt x="1920240" y="0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27095" y="991034"/>
            <a:ext cx="0" cy="1480185"/>
          </a:xfrm>
          <a:custGeom>
            <a:avLst/>
            <a:gdLst/>
            <a:ahLst/>
            <a:cxnLst/>
            <a:rect l="l" t="t" r="r" b="b"/>
            <a:pathLst>
              <a:path h="1480185">
                <a:moveTo>
                  <a:pt x="0" y="0"/>
                </a:moveTo>
                <a:lnTo>
                  <a:pt x="0" y="1479674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06105" y="2469946"/>
            <a:ext cx="1920239" cy="0"/>
          </a:xfrm>
          <a:custGeom>
            <a:avLst/>
            <a:gdLst/>
            <a:ahLst/>
            <a:cxnLst/>
            <a:rect l="l" t="t" r="r" b="b"/>
            <a:pathLst>
              <a:path w="1920239">
                <a:moveTo>
                  <a:pt x="0" y="0"/>
                </a:moveTo>
                <a:lnTo>
                  <a:pt x="1920075" y="0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26180" y="991034"/>
            <a:ext cx="1922145" cy="1480185"/>
          </a:xfrm>
          <a:custGeom>
            <a:avLst/>
            <a:gdLst/>
            <a:ahLst/>
            <a:cxnLst/>
            <a:rect l="l" t="t" r="r" b="b"/>
            <a:pathLst>
              <a:path w="1922145" h="1480185">
                <a:moveTo>
                  <a:pt x="1524" y="0"/>
                </a:moveTo>
                <a:lnTo>
                  <a:pt x="0" y="0"/>
                </a:lnTo>
                <a:lnTo>
                  <a:pt x="0" y="1524"/>
                </a:lnTo>
                <a:lnTo>
                  <a:pt x="1524" y="0"/>
                </a:lnTo>
                <a:close/>
              </a:path>
              <a:path w="1922145" h="1480185">
                <a:moveTo>
                  <a:pt x="1921611" y="1479674"/>
                </a:moveTo>
                <a:lnTo>
                  <a:pt x="1921611" y="0"/>
                </a:lnTo>
                <a:lnTo>
                  <a:pt x="1524" y="0"/>
                </a:lnTo>
                <a:lnTo>
                  <a:pt x="0" y="1524"/>
                </a:lnTo>
                <a:lnTo>
                  <a:pt x="1920087" y="1524"/>
                </a:lnTo>
                <a:lnTo>
                  <a:pt x="1920087" y="1479674"/>
                </a:lnTo>
                <a:lnTo>
                  <a:pt x="1921611" y="1479674"/>
                </a:lnTo>
                <a:close/>
              </a:path>
              <a:path w="1922145" h="1480185">
                <a:moveTo>
                  <a:pt x="1524" y="1478150"/>
                </a:moveTo>
                <a:lnTo>
                  <a:pt x="1524" y="1524"/>
                </a:lnTo>
                <a:lnTo>
                  <a:pt x="0" y="1524"/>
                </a:lnTo>
                <a:lnTo>
                  <a:pt x="0" y="1478150"/>
                </a:lnTo>
                <a:lnTo>
                  <a:pt x="1524" y="1478150"/>
                </a:lnTo>
                <a:close/>
              </a:path>
              <a:path w="1922145" h="1480185">
                <a:moveTo>
                  <a:pt x="1920087" y="1479674"/>
                </a:moveTo>
                <a:lnTo>
                  <a:pt x="1920087" y="1478150"/>
                </a:lnTo>
                <a:lnTo>
                  <a:pt x="0" y="1478150"/>
                </a:lnTo>
                <a:lnTo>
                  <a:pt x="1524" y="1479674"/>
                </a:lnTo>
                <a:lnTo>
                  <a:pt x="1920087" y="1479674"/>
                </a:lnTo>
                <a:close/>
              </a:path>
              <a:path w="1922145" h="1480185">
                <a:moveTo>
                  <a:pt x="1524" y="1479674"/>
                </a:moveTo>
                <a:lnTo>
                  <a:pt x="0" y="1478150"/>
                </a:lnTo>
                <a:lnTo>
                  <a:pt x="0" y="1479674"/>
                </a:lnTo>
                <a:lnTo>
                  <a:pt x="1524" y="1479674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5346268" y="533870"/>
          <a:ext cx="3844290" cy="1937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0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63"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Deutanopia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653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Tritanoptia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8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1495437" y="523209"/>
            <a:ext cx="7703184" cy="1958339"/>
          </a:xfrm>
          <a:custGeom>
            <a:avLst/>
            <a:gdLst/>
            <a:ahLst/>
            <a:cxnLst/>
            <a:rect l="l" t="t" r="r" b="b"/>
            <a:pathLst>
              <a:path w="7703184" h="1958339">
                <a:moveTo>
                  <a:pt x="7703183" y="1958167"/>
                </a:moveTo>
                <a:lnTo>
                  <a:pt x="7703183" y="0"/>
                </a:lnTo>
                <a:lnTo>
                  <a:pt x="0" y="0"/>
                </a:lnTo>
                <a:lnTo>
                  <a:pt x="0" y="1958167"/>
                </a:lnTo>
                <a:lnTo>
                  <a:pt x="6096" y="1958167"/>
                </a:lnTo>
                <a:lnTo>
                  <a:pt x="6096" y="12185"/>
                </a:lnTo>
                <a:lnTo>
                  <a:pt x="10668" y="6089"/>
                </a:lnTo>
                <a:lnTo>
                  <a:pt x="10668" y="12185"/>
                </a:lnTo>
                <a:lnTo>
                  <a:pt x="7692515" y="12185"/>
                </a:lnTo>
                <a:lnTo>
                  <a:pt x="7692515" y="6089"/>
                </a:lnTo>
                <a:lnTo>
                  <a:pt x="7697087" y="12185"/>
                </a:lnTo>
                <a:lnTo>
                  <a:pt x="7697087" y="1958167"/>
                </a:lnTo>
                <a:lnTo>
                  <a:pt x="7703183" y="1958167"/>
                </a:lnTo>
                <a:close/>
              </a:path>
              <a:path w="7703184" h="1958339">
                <a:moveTo>
                  <a:pt x="10668" y="12185"/>
                </a:moveTo>
                <a:lnTo>
                  <a:pt x="10668" y="6089"/>
                </a:lnTo>
                <a:lnTo>
                  <a:pt x="6096" y="12185"/>
                </a:lnTo>
                <a:lnTo>
                  <a:pt x="10668" y="12185"/>
                </a:lnTo>
                <a:close/>
              </a:path>
              <a:path w="7703184" h="1958339">
                <a:moveTo>
                  <a:pt x="10668" y="1945975"/>
                </a:moveTo>
                <a:lnTo>
                  <a:pt x="10668" y="12185"/>
                </a:lnTo>
                <a:lnTo>
                  <a:pt x="6096" y="12185"/>
                </a:lnTo>
                <a:lnTo>
                  <a:pt x="6096" y="1945975"/>
                </a:lnTo>
                <a:lnTo>
                  <a:pt x="10668" y="1945975"/>
                </a:lnTo>
                <a:close/>
              </a:path>
              <a:path w="7703184" h="1958339">
                <a:moveTo>
                  <a:pt x="7697087" y="1945975"/>
                </a:moveTo>
                <a:lnTo>
                  <a:pt x="6096" y="1945975"/>
                </a:lnTo>
                <a:lnTo>
                  <a:pt x="10668" y="1952071"/>
                </a:lnTo>
                <a:lnTo>
                  <a:pt x="10668" y="1958167"/>
                </a:lnTo>
                <a:lnTo>
                  <a:pt x="7692515" y="1958167"/>
                </a:lnTo>
                <a:lnTo>
                  <a:pt x="7692515" y="1952071"/>
                </a:lnTo>
                <a:lnTo>
                  <a:pt x="7697087" y="1945975"/>
                </a:lnTo>
                <a:close/>
              </a:path>
              <a:path w="7703184" h="1958339">
                <a:moveTo>
                  <a:pt x="10668" y="1958167"/>
                </a:moveTo>
                <a:lnTo>
                  <a:pt x="10668" y="1952071"/>
                </a:lnTo>
                <a:lnTo>
                  <a:pt x="6096" y="1945975"/>
                </a:lnTo>
                <a:lnTo>
                  <a:pt x="6096" y="1958167"/>
                </a:lnTo>
                <a:lnTo>
                  <a:pt x="10668" y="1958167"/>
                </a:lnTo>
                <a:close/>
              </a:path>
              <a:path w="7703184" h="1958339">
                <a:moveTo>
                  <a:pt x="7697087" y="12185"/>
                </a:moveTo>
                <a:lnTo>
                  <a:pt x="7692515" y="6089"/>
                </a:lnTo>
                <a:lnTo>
                  <a:pt x="7692515" y="12185"/>
                </a:lnTo>
                <a:lnTo>
                  <a:pt x="7697087" y="12185"/>
                </a:lnTo>
                <a:close/>
              </a:path>
              <a:path w="7703184" h="1958339">
                <a:moveTo>
                  <a:pt x="7697087" y="1945975"/>
                </a:moveTo>
                <a:lnTo>
                  <a:pt x="7697087" y="12185"/>
                </a:lnTo>
                <a:lnTo>
                  <a:pt x="7692515" y="12185"/>
                </a:lnTo>
                <a:lnTo>
                  <a:pt x="7692515" y="1945975"/>
                </a:lnTo>
                <a:lnTo>
                  <a:pt x="7697087" y="1945975"/>
                </a:lnTo>
                <a:close/>
              </a:path>
              <a:path w="7703184" h="1958339">
                <a:moveTo>
                  <a:pt x="7697087" y="1958167"/>
                </a:moveTo>
                <a:lnTo>
                  <a:pt x="7697087" y="1945975"/>
                </a:lnTo>
                <a:lnTo>
                  <a:pt x="7692515" y="1952071"/>
                </a:lnTo>
                <a:lnTo>
                  <a:pt x="7692515" y="1958167"/>
                </a:lnTo>
                <a:lnTo>
                  <a:pt x="7697087" y="195816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32001" y="2636824"/>
            <a:ext cx="7639684" cy="1148080"/>
          </a:xfrm>
          <a:custGeom>
            <a:avLst/>
            <a:gdLst/>
            <a:ahLst/>
            <a:cxnLst/>
            <a:rect l="l" t="t" r="r" b="b"/>
            <a:pathLst>
              <a:path w="7639684" h="1148079">
                <a:moveTo>
                  <a:pt x="7639187" y="1147465"/>
                </a:moveTo>
                <a:lnTo>
                  <a:pt x="7639187" y="0"/>
                </a:lnTo>
                <a:lnTo>
                  <a:pt x="0" y="0"/>
                </a:lnTo>
                <a:lnTo>
                  <a:pt x="0" y="1147465"/>
                </a:lnTo>
                <a:lnTo>
                  <a:pt x="4572" y="1147465"/>
                </a:ln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7628519" y="10668"/>
                </a:lnTo>
                <a:lnTo>
                  <a:pt x="7628519" y="4572"/>
                </a:lnTo>
                <a:lnTo>
                  <a:pt x="7634615" y="10668"/>
                </a:lnTo>
                <a:lnTo>
                  <a:pt x="7634615" y="1147465"/>
                </a:lnTo>
                <a:lnTo>
                  <a:pt x="7639187" y="1147465"/>
                </a:lnTo>
                <a:close/>
              </a:path>
              <a:path w="7639684" h="1148079">
                <a:moveTo>
                  <a:pt x="10668" y="10668"/>
                </a:move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7639684" h="1148079">
                <a:moveTo>
                  <a:pt x="10668" y="1147465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1147465"/>
                </a:lnTo>
                <a:lnTo>
                  <a:pt x="10668" y="1147465"/>
                </a:lnTo>
                <a:close/>
              </a:path>
              <a:path w="7639684" h="1148079">
                <a:moveTo>
                  <a:pt x="7634615" y="10668"/>
                </a:moveTo>
                <a:lnTo>
                  <a:pt x="7628519" y="4572"/>
                </a:lnTo>
                <a:lnTo>
                  <a:pt x="7628519" y="10668"/>
                </a:lnTo>
                <a:lnTo>
                  <a:pt x="7634615" y="10668"/>
                </a:lnTo>
                <a:close/>
              </a:path>
              <a:path w="7639684" h="1148079">
                <a:moveTo>
                  <a:pt x="7634615" y="1147465"/>
                </a:moveTo>
                <a:lnTo>
                  <a:pt x="7634615" y="10668"/>
                </a:lnTo>
                <a:lnTo>
                  <a:pt x="7628519" y="10668"/>
                </a:lnTo>
                <a:lnTo>
                  <a:pt x="7628519" y="1147465"/>
                </a:lnTo>
                <a:lnTo>
                  <a:pt x="7634615" y="1147465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73732" y="1036745"/>
            <a:ext cx="1371485" cy="1450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93805" y="1036745"/>
            <a:ext cx="1371485" cy="1450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15416" y="1036745"/>
            <a:ext cx="1371485" cy="14507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35489" y="1036745"/>
            <a:ext cx="1371485" cy="14507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1541780" y="2645968"/>
          <a:ext cx="7621270" cy="18624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4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54"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Normálně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Protanopia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Deutanopia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Tritanoptia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34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1532001" y="3784290"/>
            <a:ext cx="7639684" cy="733425"/>
          </a:xfrm>
          <a:custGeom>
            <a:avLst/>
            <a:gdLst/>
            <a:ahLst/>
            <a:cxnLst/>
            <a:rect l="l" t="t" r="r" b="b"/>
            <a:pathLst>
              <a:path w="7639684" h="733425">
                <a:moveTo>
                  <a:pt x="10668" y="722315"/>
                </a:moveTo>
                <a:lnTo>
                  <a:pt x="10668" y="0"/>
                </a:lnTo>
                <a:lnTo>
                  <a:pt x="0" y="0"/>
                </a:lnTo>
                <a:lnTo>
                  <a:pt x="0" y="732983"/>
                </a:lnTo>
                <a:lnTo>
                  <a:pt x="4572" y="732983"/>
                </a:lnTo>
                <a:lnTo>
                  <a:pt x="4572" y="722315"/>
                </a:lnTo>
                <a:lnTo>
                  <a:pt x="10668" y="722315"/>
                </a:lnTo>
                <a:close/>
              </a:path>
              <a:path w="7639684" h="733425">
                <a:moveTo>
                  <a:pt x="7634615" y="722315"/>
                </a:moveTo>
                <a:lnTo>
                  <a:pt x="4572" y="722315"/>
                </a:lnTo>
                <a:lnTo>
                  <a:pt x="10668" y="728411"/>
                </a:lnTo>
                <a:lnTo>
                  <a:pt x="10668" y="732983"/>
                </a:lnTo>
                <a:lnTo>
                  <a:pt x="7628519" y="732983"/>
                </a:lnTo>
                <a:lnTo>
                  <a:pt x="7628519" y="728411"/>
                </a:lnTo>
                <a:lnTo>
                  <a:pt x="7634615" y="722315"/>
                </a:lnTo>
                <a:close/>
              </a:path>
              <a:path w="7639684" h="733425">
                <a:moveTo>
                  <a:pt x="10668" y="732983"/>
                </a:moveTo>
                <a:lnTo>
                  <a:pt x="10668" y="728411"/>
                </a:lnTo>
                <a:lnTo>
                  <a:pt x="4572" y="722315"/>
                </a:lnTo>
                <a:lnTo>
                  <a:pt x="4572" y="732983"/>
                </a:lnTo>
                <a:lnTo>
                  <a:pt x="10668" y="732983"/>
                </a:lnTo>
                <a:close/>
              </a:path>
              <a:path w="7639684" h="733425">
                <a:moveTo>
                  <a:pt x="7639187" y="732983"/>
                </a:moveTo>
                <a:lnTo>
                  <a:pt x="7639187" y="0"/>
                </a:lnTo>
                <a:lnTo>
                  <a:pt x="7628519" y="0"/>
                </a:lnTo>
                <a:lnTo>
                  <a:pt x="7628519" y="722315"/>
                </a:lnTo>
                <a:lnTo>
                  <a:pt x="7634615" y="722315"/>
                </a:lnTo>
                <a:lnTo>
                  <a:pt x="7634615" y="732983"/>
                </a:lnTo>
                <a:lnTo>
                  <a:pt x="7639187" y="732983"/>
                </a:lnTo>
                <a:close/>
              </a:path>
              <a:path w="7639684" h="733425">
                <a:moveTo>
                  <a:pt x="7634615" y="732983"/>
                </a:moveTo>
                <a:lnTo>
                  <a:pt x="7634615" y="722315"/>
                </a:lnTo>
                <a:lnTo>
                  <a:pt x="7628519" y="728411"/>
                </a:lnTo>
                <a:lnTo>
                  <a:pt x="7628519" y="732983"/>
                </a:lnTo>
                <a:lnTo>
                  <a:pt x="7634615" y="732983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65157" y="3174741"/>
            <a:ext cx="1371485" cy="1371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93805" y="3174741"/>
            <a:ext cx="1371485" cy="1371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74837" y="3174741"/>
            <a:ext cx="1371485" cy="13714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79685" y="3174741"/>
            <a:ext cx="1371485" cy="13714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1541780" y="4703186"/>
          <a:ext cx="7621270" cy="824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4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899"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  <a:spcBef>
                          <a:spcPts val="1710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Normálně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1717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52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i="1" spc="-5" dirty="0">
                          <a:latin typeface="Times New Roman"/>
                          <a:cs typeface="Times New Roman"/>
                        </a:rPr>
                        <a:t>Částečná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226060">
                        <a:lnSpc>
                          <a:spcPct val="100000"/>
                        </a:lnSpc>
                      </a:pP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Protanopia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i="1" spc="-5" dirty="0">
                          <a:latin typeface="Times New Roman"/>
                          <a:cs typeface="Times New Roman"/>
                        </a:rPr>
                        <a:t>Částečná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Deutanopia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52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i="1" spc="-5" dirty="0">
                          <a:latin typeface="Times New Roman"/>
                          <a:cs typeface="Times New Roman"/>
                        </a:rPr>
                        <a:t>Částečná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209550">
                        <a:lnSpc>
                          <a:spcPct val="100000"/>
                        </a:lnSpc>
                      </a:pP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Tritanoptia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3175">
                      <a:solidFill>
                        <a:srgbClr val="9F9F9F"/>
                      </a:solidFill>
                      <a:prstDash val="solid"/>
                    </a:lnL>
                    <a:lnR w="3175">
                      <a:solidFill>
                        <a:srgbClr val="9F9F9F"/>
                      </a:solidFill>
                      <a:prstDash val="solid"/>
                    </a:lnR>
                    <a:lnT w="3175">
                      <a:solidFill>
                        <a:srgbClr val="9F9F9F"/>
                      </a:solidFill>
                      <a:prstDash val="solid"/>
                    </a:lnT>
                    <a:lnB w="317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object 27"/>
          <p:cNvSpPr/>
          <p:nvPr/>
        </p:nvSpPr>
        <p:spPr>
          <a:xfrm>
            <a:off x="1541145" y="5526085"/>
            <a:ext cx="1906905" cy="1405255"/>
          </a:xfrm>
          <a:custGeom>
            <a:avLst/>
            <a:gdLst/>
            <a:ahLst/>
            <a:cxnLst/>
            <a:rect l="l" t="t" r="r" b="b"/>
            <a:pathLst>
              <a:path w="1906904" h="1405254">
                <a:moveTo>
                  <a:pt x="1906371" y="1524"/>
                </a:moveTo>
                <a:lnTo>
                  <a:pt x="1904847" y="0"/>
                </a:lnTo>
                <a:lnTo>
                  <a:pt x="0" y="0"/>
                </a:lnTo>
                <a:lnTo>
                  <a:pt x="0" y="1405006"/>
                </a:lnTo>
                <a:lnTo>
                  <a:pt x="1524" y="1405006"/>
                </a:lnTo>
                <a:lnTo>
                  <a:pt x="1524" y="1524"/>
                </a:lnTo>
                <a:lnTo>
                  <a:pt x="1906371" y="1524"/>
                </a:lnTo>
                <a:close/>
              </a:path>
              <a:path w="1906904" h="1405254">
                <a:moveTo>
                  <a:pt x="1906371" y="1405006"/>
                </a:moveTo>
                <a:lnTo>
                  <a:pt x="1906371" y="1403482"/>
                </a:lnTo>
                <a:lnTo>
                  <a:pt x="1524" y="1403482"/>
                </a:lnTo>
                <a:lnTo>
                  <a:pt x="1524" y="1405006"/>
                </a:lnTo>
                <a:lnTo>
                  <a:pt x="1906371" y="1405006"/>
                </a:lnTo>
                <a:close/>
              </a:path>
              <a:path w="1906904" h="1405254">
                <a:moveTo>
                  <a:pt x="1906371" y="1524"/>
                </a:moveTo>
                <a:lnTo>
                  <a:pt x="1906371" y="0"/>
                </a:lnTo>
                <a:lnTo>
                  <a:pt x="1904847" y="0"/>
                </a:lnTo>
                <a:lnTo>
                  <a:pt x="1906371" y="1524"/>
                </a:lnTo>
                <a:close/>
              </a:path>
              <a:path w="1906904" h="1405254">
                <a:moveTo>
                  <a:pt x="1906371" y="1403482"/>
                </a:moveTo>
                <a:lnTo>
                  <a:pt x="1906371" y="1524"/>
                </a:lnTo>
                <a:lnTo>
                  <a:pt x="1904847" y="1524"/>
                </a:lnTo>
                <a:lnTo>
                  <a:pt x="1904847" y="1403482"/>
                </a:lnTo>
                <a:lnTo>
                  <a:pt x="1906371" y="1403482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45992" y="5526085"/>
            <a:ext cx="1906905" cy="1405255"/>
          </a:xfrm>
          <a:custGeom>
            <a:avLst/>
            <a:gdLst/>
            <a:ahLst/>
            <a:cxnLst/>
            <a:rect l="l" t="t" r="r" b="b"/>
            <a:pathLst>
              <a:path w="1906904" h="1405254">
                <a:moveTo>
                  <a:pt x="1906371" y="1524"/>
                </a:moveTo>
                <a:lnTo>
                  <a:pt x="1904847" y="0"/>
                </a:lnTo>
                <a:lnTo>
                  <a:pt x="0" y="0"/>
                </a:lnTo>
                <a:lnTo>
                  <a:pt x="0" y="1405006"/>
                </a:lnTo>
                <a:lnTo>
                  <a:pt x="1524" y="1405006"/>
                </a:lnTo>
                <a:lnTo>
                  <a:pt x="1524" y="1524"/>
                </a:lnTo>
                <a:lnTo>
                  <a:pt x="1906371" y="1524"/>
                </a:lnTo>
                <a:close/>
              </a:path>
              <a:path w="1906904" h="1405254">
                <a:moveTo>
                  <a:pt x="1906371" y="1405006"/>
                </a:moveTo>
                <a:lnTo>
                  <a:pt x="1906371" y="1403482"/>
                </a:lnTo>
                <a:lnTo>
                  <a:pt x="1524" y="1403482"/>
                </a:lnTo>
                <a:lnTo>
                  <a:pt x="1524" y="1405006"/>
                </a:lnTo>
                <a:lnTo>
                  <a:pt x="1906371" y="1405006"/>
                </a:lnTo>
                <a:close/>
              </a:path>
              <a:path w="1906904" h="1405254">
                <a:moveTo>
                  <a:pt x="1906371" y="1524"/>
                </a:moveTo>
                <a:lnTo>
                  <a:pt x="1906371" y="0"/>
                </a:lnTo>
                <a:lnTo>
                  <a:pt x="1904847" y="0"/>
                </a:lnTo>
                <a:lnTo>
                  <a:pt x="1906371" y="1524"/>
                </a:lnTo>
                <a:close/>
              </a:path>
              <a:path w="1906904" h="1405254">
                <a:moveTo>
                  <a:pt x="1906371" y="1403482"/>
                </a:moveTo>
                <a:lnTo>
                  <a:pt x="1906371" y="1524"/>
                </a:lnTo>
                <a:lnTo>
                  <a:pt x="1904847" y="1524"/>
                </a:lnTo>
                <a:lnTo>
                  <a:pt x="1904847" y="1403482"/>
                </a:lnTo>
                <a:lnTo>
                  <a:pt x="1906371" y="1403482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50840" y="5526085"/>
            <a:ext cx="1906905" cy="1405255"/>
          </a:xfrm>
          <a:custGeom>
            <a:avLst/>
            <a:gdLst/>
            <a:ahLst/>
            <a:cxnLst/>
            <a:rect l="l" t="t" r="r" b="b"/>
            <a:pathLst>
              <a:path w="1906904" h="1405254">
                <a:moveTo>
                  <a:pt x="1906356" y="1524"/>
                </a:moveTo>
                <a:lnTo>
                  <a:pt x="1904832" y="0"/>
                </a:lnTo>
                <a:lnTo>
                  <a:pt x="0" y="0"/>
                </a:lnTo>
                <a:lnTo>
                  <a:pt x="0" y="1405006"/>
                </a:lnTo>
                <a:lnTo>
                  <a:pt x="1524" y="1405006"/>
                </a:lnTo>
                <a:lnTo>
                  <a:pt x="1524" y="1524"/>
                </a:lnTo>
                <a:lnTo>
                  <a:pt x="1906356" y="1524"/>
                </a:lnTo>
                <a:close/>
              </a:path>
              <a:path w="1906904" h="1405254">
                <a:moveTo>
                  <a:pt x="1906356" y="1405006"/>
                </a:moveTo>
                <a:lnTo>
                  <a:pt x="1906356" y="1403482"/>
                </a:lnTo>
                <a:lnTo>
                  <a:pt x="1524" y="1403482"/>
                </a:lnTo>
                <a:lnTo>
                  <a:pt x="1524" y="1405006"/>
                </a:lnTo>
                <a:lnTo>
                  <a:pt x="1906356" y="1405006"/>
                </a:lnTo>
                <a:close/>
              </a:path>
              <a:path w="1906904" h="1405254">
                <a:moveTo>
                  <a:pt x="1906356" y="1524"/>
                </a:moveTo>
                <a:lnTo>
                  <a:pt x="1906356" y="0"/>
                </a:lnTo>
                <a:lnTo>
                  <a:pt x="1904832" y="0"/>
                </a:lnTo>
                <a:lnTo>
                  <a:pt x="1906356" y="1524"/>
                </a:lnTo>
                <a:close/>
              </a:path>
              <a:path w="1906904" h="1405254">
                <a:moveTo>
                  <a:pt x="1906356" y="1403482"/>
                </a:moveTo>
                <a:lnTo>
                  <a:pt x="1906356" y="1524"/>
                </a:lnTo>
                <a:lnTo>
                  <a:pt x="1904832" y="1524"/>
                </a:lnTo>
                <a:lnTo>
                  <a:pt x="1904832" y="1403482"/>
                </a:lnTo>
                <a:lnTo>
                  <a:pt x="1906356" y="1403482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55672" y="5526085"/>
            <a:ext cx="1906905" cy="1405255"/>
          </a:xfrm>
          <a:custGeom>
            <a:avLst/>
            <a:gdLst/>
            <a:ahLst/>
            <a:cxnLst/>
            <a:rect l="l" t="t" r="r" b="b"/>
            <a:pathLst>
              <a:path w="1906904" h="1405254">
                <a:moveTo>
                  <a:pt x="1906371" y="1524"/>
                </a:moveTo>
                <a:lnTo>
                  <a:pt x="1904847" y="0"/>
                </a:lnTo>
                <a:lnTo>
                  <a:pt x="0" y="0"/>
                </a:lnTo>
                <a:lnTo>
                  <a:pt x="0" y="1405006"/>
                </a:lnTo>
                <a:lnTo>
                  <a:pt x="1524" y="1405006"/>
                </a:lnTo>
                <a:lnTo>
                  <a:pt x="1524" y="1524"/>
                </a:lnTo>
                <a:lnTo>
                  <a:pt x="1906371" y="1524"/>
                </a:lnTo>
                <a:close/>
              </a:path>
              <a:path w="1906904" h="1405254">
                <a:moveTo>
                  <a:pt x="1906371" y="1405006"/>
                </a:moveTo>
                <a:lnTo>
                  <a:pt x="1906371" y="1403482"/>
                </a:lnTo>
                <a:lnTo>
                  <a:pt x="1524" y="1403482"/>
                </a:lnTo>
                <a:lnTo>
                  <a:pt x="1524" y="1405006"/>
                </a:lnTo>
                <a:lnTo>
                  <a:pt x="1906371" y="1405006"/>
                </a:lnTo>
                <a:close/>
              </a:path>
              <a:path w="1906904" h="1405254">
                <a:moveTo>
                  <a:pt x="1906371" y="1524"/>
                </a:moveTo>
                <a:lnTo>
                  <a:pt x="1906371" y="0"/>
                </a:lnTo>
                <a:lnTo>
                  <a:pt x="1904847" y="0"/>
                </a:lnTo>
                <a:lnTo>
                  <a:pt x="1906371" y="1524"/>
                </a:lnTo>
                <a:close/>
              </a:path>
              <a:path w="1906904" h="1405254">
                <a:moveTo>
                  <a:pt x="1906371" y="1403482"/>
                </a:moveTo>
                <a:lnTo>
                  <a:pt x="1906371" y="1524"/>
                </a:lnTo>
                <a:lnTo>
                  <a:pt x="1904847" y="1524"/>
                </a:lnTo>
                <a:lnTo>
                  <a:pt x="1904847" y="1403482"/>
                </a:lnTo>
                <a:lnTo>
                  <a:pt x="1906371" y="1403482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32001" y="4694042"/>
            <a:ext cx="7639684" cy="2246630"/>
          </a:xfrm>
          <a:custGeom>
            <a:avLst/>
            <a:gdLst/>
            <a:ahLst/>
            <a:cxnLst/>
            <a:rect l="l" t="t" r="r" b="b"/>
            <a:pathLst>
              <a:path w="7639684" h="2246629">
                <a:moveTo>
                  <a:pt x="7639187" y="2246193"/>
                </a:moveTo>
                <a:lnTo>
                  <a:pt x="7639187" y="0"/>
                </a:lnTo>
                <a:lnTo>
                  <a:pt x="0" y="0"/>
                </a:lnTo>
                <a:lnTo>
                  <a:pt x="0" y="2246193"/>
                </a:lnTo>
                <a:lnTo>
                  <a:pt x="4572" y="2246193"/>
                </a:ln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7628519" y="10668"/>
                </a:lnTo>
                <a:lnTo>
                  <a:pt x="7628519" y="4572"/>
                </a:lnTo>
                <a:lnTo>
                  <a:pt x="7634615" y="10668"/>
                </a:lnTo>
                <a:lnTo>
                  <a:pt x="7634615" y="2246193"/>
                </a:lnTo>
                <a:lnTo>
                  <a:pt x="7639187" y="2246193"/>
                </a:lnTo>
                <a:close/>
              </a:path>
              <a:path w="7639684" h="2246629">
                <a:moveTo>
                  <a:pt x="10668" y="10668"/>
                </a:move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7639684" h="2246629">
                <a:moveTo>
                  <a:pt x="10668" y="2234001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2234001"/>
                </a:lnTo>
                <a:lnTo>
                  <a:pt x="10668" y="2234001"/>
                </a:lnTo>
                <a:close/>
              </a:path>
              <a:path w="7639684" h="2246629">
                <a:moveTo>
                  <a:pt x="7634615" y="2234001"/>
                </a:moveTo>
                <a:lnTo>
                  <a:pt x="4572" y="2234001"/>
                </a:lnTo>
                <a:lnTo>
                  <a:pt x="10668" y="2240097"/>
                </a:lnTo>
                <a:lnTo>
                  <a:pt x="10668" y="2246193"/>
                </a:lnTo>
                <a:lnTo>
                  <a:pt x="7628519" y="2246193"/>
                </a:lnTo>
                <a:lnTo>
                  <a:pt x="7628519" y="2240097"/>
                </a:lnTo>
                <a:lnTo>
                  <a:pt x="7634615" y="2234001"/>
                </a:lnTo>
                <a:close/>
              </a:path>
              <a:path w="7639684" h="2246629">
                <a:moveTo>
                  <a:pt x="10668" y="2246193"/>
                </a:moveTo>
                <a:lnTo>
                  <a:pt x="10668" y="2240097"/>
                </a:lnTo>
                <a:lnTo>
                  <a:pt x="4572" y="2234001"/>
                </a:lnTo>
                <a:lnTo>
                  <a:pt x="4572" y="2246193"/>
                </a:lnTo>
                <a:lnTo>
                  <a:pt x="10668" y="2246193"/>
                </a:lnTo>
                <a:close/>
              </a:path>
              <a:path w="7639684" h="2246629">
                <a:moveTo>
                  <a:pt x="7634615" y="10668"/>
                </a:moveTo>
                <a:lnTo>
                  <a:pt x="7628519" y="4572"/>
                </a:lnTo>
                <a:lnTo>
                  <a:pt x="7628519" y="10668"/>
                </a:lnTo>
                <a:lnTo>
                  <a:pt x="7634615" y="10668"/>
                </a:lnTo>
                <a:close/>
              </a:path>
              <a:path w="7639684" h="2246629">
                <a:moveTo>
                  <a:pt x="7634615" y="2234001"/>
                </a:moveTo>
                <a:lnTo>
                  <a:pt x="7634615" y="10668"/>
                </a:lnTo>
                <a:lnTo>
                  <a:pt x="7628519" y="10668"/>
                </a:lnTo>
                <a:lnTo>
                  <a:pt x="7628519" y="2234001"/>
                </a:lnTo>
                <a:lnTo>
                  <a:pt x="7634615" y="2234001"/>
                </a:lnTo>
                <a:close/>
              </a:path>
              <a:path w="7639684" h="2246629">
                <a:moveTo>
                  <a:pt x="7634615" y="2246193"/>
                </a:moveTo>
                <a:lnTo>
                  <a:pt x="7634615" y="2234001"/>
                </a:lnTo>
                <a:lnTo>
                  <a:pt x="7628519" y="2240097"/>
                </a:lnTo>
                <a:lnTo>
                  <a:pt x="7628519" y="2246193"/>
                </a:lnTo>
                <a:lnTo>
                  <a:pt x="7634615" y="2246193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65157" y="5612945"/>
            <a:ext cx="1371485" cy="13714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70005" y="5612945"/>
            <a:ext cx="1371485" cy="13714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74837" y="5612945"/>
            <a:ext cx="1371485" cy="137148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79685" y="5612945"/>
            <a:ext cx="1371485" cy="13714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2081" y="341352"/>
            <a:ext cx="27660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009900"/>
                </a:solidFill>
              </a:rPr>
              <a:t>Adaptace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5" y="1214534"/>
            <a:ext cx="8736965" cy="570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4069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Schopnost zraku přizpůsobit se různým  hladinám osvětlení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(od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0,003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do 80 000</a:t>
            </a:r>
            <a:r>
              <a:rPr sz="3200" spc="-1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lx)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90"/>
              </a:spcBef>
              <a:buChar char="–"/>
              <a:tabLst>
                <a:tab pos="756920" algn="l"/>
                <a:tab pos="4057015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0,1 lx -</a:t>
            </a:r>
            <a:r>
              <a:rPr sz="2800" spc="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pomezí</a:t>
            </a:r>
            <a:r>
              <a:rPr sz="2800" spc="1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tmy;	1,0 lx - pomezí</a:t>
            </a:r>
            <a:r>
              <a:rPr sz="2800" spc="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šera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osvětlení při měsíci v úplňku je 0,25 - 0,5</a:t>
            </a:r>
            <a:r>
              <a:rPr sz="2800" spc="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lx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5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barevné vidění začíná při osvětlení &gt;1</a:t>
            </a:r>
            <a:r>
              <a:rPr sz="2800" spc="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lx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zimní den při zatažené obloze ~ 5000</a:t>
            </a:r>
            <a:r>
              <a:rPr sz="2800" spc="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lx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letní den na slunci </a:t>
            </a:r>
            <a:r>
              <a:rPr sz="2800" spc="-5" dirty="0">
                <a:solidFill>
                  <a:srgbClr val="3232CC"/>
                </a:solidFill>
                <a:latin typeface="Symbol"/>
                <a:cs typeface="Symbol"/>
              </a:rPr>
              <a:t>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70 000</a:t>
            </a:r>
            <a:r>
              <a:rPr sz="2800" spc="1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lx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55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Jedná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jak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adaptaci na světlo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, tak</a:t>
            </a:r>
            <a:r>
              <a:rPr sz="3200" spc="-1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o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adaptaci na tmu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(tato je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klinicky</a:t>
            </a:r>
            <a:r>
              <a:rPr sz="3200" spc="-8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významnější)</a:t>
            </a:r>
            <a:endParaRPr sz="3200">
              <a:latin typeface="Arial"/>
              <a:cs typeface="Arial"/>
            </a:endParaRPr>
          </a:p>
          <a:p>
            <a:pPr marL="355600" marR="979169" indent="-343535">
              <a:lnSpc>
                <a:spcPct val="100000"/>
              </a:lnSpc>
              <a:spcBef>
                <a:spcPts val="765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Schopnost měnit práh citlivosti na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světlo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zajišťují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oku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fotopigmenty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tyčinek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3200" spc="-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čípků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1752" y="373359"/>
            <a:ext cx="44665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Adaptace</a:t>
            </a:r>
            <a:r>
              <a:rPr sz="4400" spc="-65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sítnice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41" y="1292256"/>
            <a:ext cx="8980170" cy="578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Adaptace čípků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rychlá (v prvních minutách),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ale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málo</a:t>
            </a:r>
            <a:r>
              <a:rPr sz="3000" spc="80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vydatná.</a:t>
            </a:r>
            <a:endParaRPr sz="3000">
              <a:latin typeface="Arial"/>
              <a:cs typeface="Arial"/>
            </a:endParaRPr>
          </a:p>
          <a:p>
            <a:pPr marL="355600" marR="179070" indent="-343535" algn="just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Adaptace tyčinek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trvá mnohem déle (20-40 min), 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ale je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mnohonásobně vydatnější.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Za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3/4 hodiny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je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dosažena maximální adaptace na</a:t>
            </a:r>
            <a:r>
              <a:rPr sz="3000" spc="-9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tmu.</a:t>
            </a:r>
            <a:endParaRPr sz="3000">
              <a:latin typeface="Arial"/>
              <a:cs typeface="Arial"/>
            </a:endParaRPr>
          </a:p>
          <a:p>
            <a:pPr marL="355600" marR="131445" indent="-343535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Fotopické vidění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vidění okem adaptovaným na  světlo (jde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o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ostré, barevné, denní vidění  zajišťované především</a:t>
            </a:r>
            <a:r>
              <a:rPr sz="3000" spc="-5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čípky)</a:t>
            </a:r>
            <a:endParaRPr sz="3000">
              <a:latin typeface="Arial"/>
              <a:cs typeface="Arial"/>
            </a:endParaRPr>
          </a:p>
          <a:p>
            <a:pPr marL="355600" marR="42672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Skotopické vidění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vidění okem adaptovaným  na tmu (tyčinky; nebarevné, neostré vidění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s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centrálním skotomem,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ale s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velkou citlivostí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k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nízkým intenzitám</a:t>
            </a:r>
            <a:r>
              <a:rPr sz="3000" spc="-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světla)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4882" y="608035"/>
            <a:ext cx="52819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98165" algn="l"/>
                <a:tab pos="4150995" algn="l"/>
              </a:tabLst>
            </a:pPr>
            <a:r>
              <a:rPr sz="4800" dirty="0">
                <a:solidFill>
                  <a:srgbClr val="009900"/>
                </a:solidFill>
              </a:rPr>
              <a:t>A</a:t>
            </a:r>
            <a:r>
              <a:rPr sz="4800" spc="-5" dirty="0">
                <a:solidFill>
                  <a:srgbClr val="009900"/>
                </a:solidFill>
              </a:rPr>
              <a:t>d</a:t>
            </a:r>
            <a:r>
              <a:rPr sz="4800" spc="-10" dirty="0">
                <a:solidFill>
                  <a:srgbClr val="009900"/>
                </a:solidFill>
              </a:rPr>
              <a:t>a</a:t>
            </a:r>
            <a:r>
              <a:rPr sz="4800" spc="-5" dirty="0">
                <a:solidFill>
                  <a:srgbClr val="009900"/>
                </a:solidFill>
              </a:rPr>
              <a:t>pt</a:t>
            </a:r>
            <a:r>
              <a:rPr sz="4800" spc="-10" dirty="0">
                <a:solidFill>
                  <a:srgbClr val="009900"/>
                </a:solidFill>
              </a:rPr>
              <a:t>ac</a:t>
            </a:r>
            <a:r>
              <a:rPr sz="4800" dirty="0">
                <a:solidFill>
                  <a:srgbClr val="009900"/>
                </a:solidFill>
              </a:rPr>
              <a:t>e	</a:t>
            </a:r>
            <a:r>
              <a:rPr sz="4800" spc="-5" dirty="0">
                <a:solidFill>
                  <a:srgbClr val="009900"/>
                </a:solidFill>
              </a:rPr>
              <a:t>n</a:t>
            </a:r>
            <a:r>
              <a:rPr sz="4800" dirty="0">
                <a:solidFill>
                  <a:srgbClr val="009900"/>
                </a:solidFill>
              </a:rPr>
              <a:t>a	</a:t>
            </a:r>
            <a:r>
              <a:rPr sz="4800" spc="-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mu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929527" y="1824083"/>
            <a:ext cx="8892540" cy="451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05104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Důsledkem adaptace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oka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na tmu je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i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posun  spektrální citlivosti sítnice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ke kratší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vlnové  délce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(z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oblasti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550nm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do oblasti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505nm)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=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Purkyňův jev.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Proto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barvy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krátkovlnného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úseku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spektra (modrá) jeví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za šera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světlejší  než barvy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 úseku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dlouhovlnného</a:t>
            </a:r>
            <a:r>
              <a:rPr sz="3200" spc="-7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(červená)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Červená je pro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tyčinky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neviditelná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3200" spc="-1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nenarušuje  adaptaci na tmu </a:t>
            </a:r>
            <a:r>
              <a:rPr sz="3200" spc="1889" dirty="0">
                <a:solidFill>
                  <a:srgbClr val="3232CC"/>
                </a:solidFill>
                <a:latin typeface="Wingdings"/>
                <a:cs typeface="Wingdings"/>
              </a:rPr>
              <a:t>►</a:t>
            </a:r>
            <a:r>
              <a:rPr sz="3200" spc="1889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čtení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lze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užít červené  světlo, aniž by adaptace na tmu byla</a:t>
            </a:r>
            <a:r>
              <a:rPr sz="3200" spc="-10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narušena.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7428" rIns="0" bIns="0" rtlCol="0">
            <a:spAutoFit/>
          </a:bodyPr>
          <a:lstStyle/>
          <a:p>
            <a:pPr marL="73025" marR="5080" indent="469265">
              <a:lnSpc>
                <a:spcPct val="116199"/>
              </a:lnSpc>
              <a:spcBef>
                <a:spcPts val="100"/>
              </a:spcBef>
            </a:pPr>
            <a:r>
              <a:rPr sz="4000" spc="-10" dirty="0">
                <a:solidFill>
                  <a:srgbClr val="009900"/>
                </a:solidFill>
              </a:rPr>
              <a:t>Purkyňův </a:t>
            </a:r>
            <a:r>
              <a:rPr sz="4000" spc="-5" dirty="0">
                <a:solidFill>
                  <a:srgbClr val="009900"/>
                </a:solidFill>
              </a:rPr>
              <a:t>jev </a:t>
            </a:r>
            <a:r>
              <a:rPr sz="4000" spc="-10" dirty="0">
                <a:solidFill>
                  <a:srgbClr val="009900"/>
                </a:solidFill>
              </a:rPr>
              <a:t>posunu </a:t>
            </a:r>
            <a:r>
              <a:rPr sz="4000" spc="-5" dirty="0">
                <a:solidFill>
                  <a:srgbClr val="009900"/>
                </a:solidFill>
              </a:rPr>
              <a:t>spektrální  citlivosti sítnice při </a:t>
            </a:r>
            <a:r>
              <a:rPr sz="4000" spc="-10" dirty="0">
                <a:solidFill>
                  <a:srgbClr val="009900"/>
                </a:solidFill>
              </a:rPr>
              <a:t>adaptaci </a:t>
            </a:r>
            <a:r>
              <a:rPr sz="4000" spc="-5" dirty="0">
                <a:solidFill>
                  <a:srgbClr val="009900"/>
                </a:solidFill>
              </a:rPr>
              <a:t>na</a:t>
            </a:r>
            <a:r>
              <a:rPr sz="4000" spc="65" dirty="0">
                <a:solidFill>
                  <a:srgbClr val="009900"/>
                </a:solidFill>
              </a:rPr>
              <a:t> </a:t>
            </a:r>
            <a:r>
              <a:rPr sz="4000" spc="-5" dirty="0">
                <a:solidFill>
                  <a:srgbClr val="009900"/>
                </a:solidFill>
              </a:rPr>
              <a:t>tmu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2527096" y="2336612"/>
            <a:ext cx="5476798" cy="4647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4540" y="760412"/>
            <a:ext cx="76225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92095" algn="l"/>
              </a:tabLst>
            </a:pPr>
            <a:r>
              <a:rPr sz="4800" spc="-5" dirty="0">
                <a:solidFill>
                  <a:srgbClr val="009900"/>
                </a:solidFill>
              </a:rPr>
              <a:t>Porucha	adaptace na</a:t>
            </a:r>
            <a:r>
              <a:rPr sz="4800" dirty="0">
                <a:solidFill>
                  <a:srgbClr val="009900"/>
                </a:solidFill>
              </a:rPr>
              <a:t> </a:t>
            </a:r>
            <a:r>
              <a:rPr sz="4800" spc="-5" dirty="0">
                <a:solidFill>
                  <a:srgbClr val="009900"/>
                </a:solidFill>
              </a:rPr>
              <a:t>tmu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8" y="2205045"/>
            <a:ext cx="8890635" cy="4246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60464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Šeroslepost (hemeralopie)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-</a:t>
            </a:r>
            <a:r>
              <a:rPr sz="3200" spc="-1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porucha  adaptace na</a:t>
            </a:r>
            <a:r>
              <a:rPr sz="3200" spc="-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tmu</a:t>
            </a:r>
            <a:endParaRPr sz="3200">
              <a:latin typeface="Arial"/>
              <a:cs typeface="Arial"/>
            </a:endParaRPr>
          </a:p>
          <a:p>
            <a:pPr marL="756285" marR="187960" lvl="1" indent="-287020">
              <a:lnSpc>
                <a:spcPct val="100000"/>
              </a:lnSpc>
              <a:spcBef>
                <a:spcPts val="690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1) vrozená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(vzácná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kongenitální stacionární noční  slepota)</a:t>
            </a:r>
            <a:endParaRPr sz="28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2) získaná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(hypovitaminóza A </a:t>
            </a:r>
            <a:r>
              <a:rPr sz="2800" spc="1639" dirty="0">
                <a:solidFill>
                  <a:srgbClr val="3232CC"/>
                </a:solidFill>
                <a:latin typeface="Wingdings"/>
                <a:cs typeface="Wingdings"/>
              </a:rPr>
              <a:t>►</a:t>
            </a:r>
            <a:r>
              <a:rPr sz="2800" spc="21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porucha </a:t>
            </a:r>
            <a:r>
              <a:rPr sz="2800" spc="-245" dirty="0">
                <a:solidFill>
                  <a:srgbClr val="3232CC"/>
                </a:solidFill>
                <a:latin typeface="Arial"/>
                <a:cs typeface="Arial"/>
              </a:rPr>
              <a:t>resyntézy 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rhodopsinu)</a:t>
            </a:r>
            <a:endParaRPr sz="2800">
              <a:latin typeface="Arial"/>
              <a:cs typeface="Arial"/>
            </a:endParaRPr>
          </a:p>
          <a:p>
            <a:pPr marL="756285" marR="76200" lvl="1" indent="-287020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3) poruchy pigmentového a smyslového epitelu  sítnice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(tapetoretinální degenerace, degenerativní  myopie)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3012" y="912799"/>
            <a:ext cx="82638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92095" algn="l"/>
              </a:tabLst>
            </a:pPr>
            <a:r>
              <a:rPr sz="4800" spc="-5" dirty="0">
                <a:solidFill>
                  <a:srgbClr val="009900"/>
                </a:solidFill>
              </a:rPr>
              <a:t>Porucha	adaptace na</a:t>
            </a:r>
            <a:r>
              <a:rPr sz="4800" spc="10" dirty="0">
                <a:solidFill>
                  <a:srgbClr val="009900"/>
                </a:solidFill>
              </a:rPr>
              <a:t> </a:t>
            </a:r>
            <a:r>
              <a:rPr sz="4800" spc="-10" dirty="0">
                <a:solidFill>
                  <a:srgbClr val="009900"/>
                </a:solidFill>
              </a:rPr>
              <a:t>světlo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8" y="2561635"/>
            <a:ext cx="8582660" cy="3439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Oslnění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jedná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o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poruchu adaptace na  světlo, je-li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zrak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náhle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vystaven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tak</a:t>
            </a:r>
            <a:r>
              <a:rPr sz="3200" spc="-10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vysokému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jasu,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že se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na něj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není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schopen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ihned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adaptovat. Při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nižších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stupních oslnění může  vzniknou bolest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očí 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hlavy, při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vyšších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stupních oslnění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vidění zhoršuje až  znemožňuje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oslepující</a:t>
            </a:r>
            <a:r>
              <a:rPr sz="3200" spc="-6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oslnění.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23778" y="379452"/>
            <a:ext cx="34429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009900"/>
                </a:solidFill>
              </a:rPr>
              <a:t>A</a:t>
            </a:r>
            <a:r>
              <a:rPr sz="4800" spc="-5" dirty="0">
                <a:solidFill>
                  <a:srgbClr val="009900"/>
                </a:solidFill>
              </a:rPr>
              <a:t>d</a:t>
            </a:r>
            <a:r>
              <a:rPr sz="4800" spc="-10" dirty="0">
                <a:solidFill>
                  <a:srgbClr val="009900"/>
                </a:solidFill>
              </a:rPr>
              <a:t>a</a:t>
            </a:r>
            <a:r>
              <a:rPr sz="4800" spc="-5" dirty="0">
                <a:solidFill>
                  <a:srgbClr val="009900"/>
                </a:solidFill>
              </a:rPr>
              <a:t>pto</a:t>
            </a:r>
            <a:r>
              <a:rPr sz="4800" dirty="0">
                <a:solidFill>
                  <a:srgbClr val="009900"/>
                </a:solidFill>
              </a:rPr>
              <a:t>m</a:t>
            </a:r>
            <a:r>
              <a:rPr sz="4800" spc="-10" dirty="0">
                <a:solidFill>
                  <a:srgbClr val="009900"/>
                </a:solidFill>
              </a:rPr>
              <a:t>e</a:t>
            </a:r>
            <a:r>
              <a:rPr sz="4800" spc="-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r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214534"/>
            <a:ext cx="8970010" cy="580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Hartingerův adaptometr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slouží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zjištění  nejnižšího osvětlení, který vyšetřovaný právě  odliší od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tmy.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Nejprve adaptujeme pacienta na  světlo (dívá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10 min. na jasně osvětlenou plochu  standardního jasu). Poté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za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úplné tmy v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krátkých 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intervalech nabízíme hraniční osvětlení, které  vyšetřovaný právě odliší od tmy - získáme </a:t>
            </a:r>
            <a:r>
              <a:rPr sz="2800" i="1" spc="-5" dirty="0">
                <a:solidFill>
                  <a:srgbClr val="FF0000"/>
                </a:solidFill>
                <a:latin typeface="Arial"/>
                <a:cs typeface="Arial"/>
              </a:rPr>
              <a:t>adaptační  </a:t>
            </a:r>
            <a:r>
              <a:rPr sz="2800" i="1" dirty="0">
                <a:solidFill>
                  <a:srgbClr val="FF0000"/>
                </a:solidFill>
                <a:latin typeface="Arial"/>
                <a:cs typeface="Arial"/>
              </a:rPr>
              <a:t>křivku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ukazující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závislost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narůstající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citlivosti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sítnice na  délce pobytu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ve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tmě. V prvních min. adaptace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citlivost 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rychle roste, až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mezi 3.-8. min. na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křivce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objeví  Kohlrauschův zářez, který odděluje rychlejší adaptaci 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čípků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od pomalé adaptace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tyčinek.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Křivka pak už</a:t>
            </a:r>
            <a:r>
              <a:rPr sz="2800" spc="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jen</a:t>
            </a:r>
            <a:endParaRPr sz="2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385"/>
              </a:spcBef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zvolna stoupá do 40</a:t>
            </a:r>
            <a:r>
              <a:rPr sz="2800" spc="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min.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3045" y="559269"/>
            <a:ext cx="64852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74950" algn="l"/>
                <a:tab pos="4638675" algn="l"/>
                <a:tab pos="5508625" algn="l"/>
              </a:tabLst>
            </a:pP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Ad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a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pt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a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č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n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í	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k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ři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v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k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a	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n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a	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t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mu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30492" y="1458864"/>
            <a:ext cx="7776301" cy="5754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5763" y="1519309"/>
            <a:ext cx="8581390" cy="2464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200" u="heavy" spc="-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</a:rPr>
              <a:t>Chromatická </a:t>
            </a:r>
            <a:r>
              <a:rPr sz="3200" u="heavy" spc="-10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</a:rPr>
              <a:t>aberace </a:t>
            </a:r>
            <a:r>
              <a:rPr sz="3200" u="heavy" spc="-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</a:rPr>
              <a:t>čočky</a:t>
            </a:r>
            <a:r>
              <a:rPr sz="3200" spc="-5" dirty="0">
                <a:solidFill>
                  <a:srgbClr val="3232CC"/>
                </a:solidFill>
              </a:rPr>
              <a:t> </a:t>
            </a:r>
            <a:r>
              <a:rPr sz="3200" spc="-5" dirty="0">
                <a:solidFill>
                  <a:srgbClr val="FF0000"/>
                </a:solidFill>
              </a:rPr>
              <a:t>neboli barevná  vada je </a:t>
            </a:r>
            <a:r>
              <a:rPr sz="3200" spc="-10" dirty="0">
                <a:solidFill>
                  <a:srgbClr val="FF0000"/>
                </a:solidFill>
              </a:rPr>
              <a:t>důsledkem </a:t>
            </a:r>
            <a:r>
              <a:rPr sz="3200" spc="-5" dirty="0">
                <a:solidFill>
                  <a:srgbClr val="FF0000"/>
                </a:solidFill>
              </a:rPr>
              <a:t>toho, </a:t>
            </a:r>
            <a:r>
              <a:rPr sz="3200" dirty="0">
                <a:solidFill>
                  <a:srgbClr val="FF0000"/>
                </a:solidFill>
              </a:rPr>
              <a:t>že </a:t>
            </a:r>
            <a:r>
              <a:rPr sz="3200" spc="-5" dirty="0">
                <a:solidFill>
                  <a:srgbClr val="FF0000"/>
                </a:solidFill>
              </a:rPr>
              <a:t>index </a:t>
            </a:r>
            <a:r>
              <a:rPr sz="3200" spc="-10" dirty="0">
                <a:solidFill>
                  <a:srgbClr val="FF0000"/>
                </a:solidFill>
              </a:rPr>
              <a:t>lomu </a:t>
            </a:r>
            <a:r>
              <a:rPr sz="3200" dirty="0">
                <a:solidFill>
                  <a:srgbClr val="FF0000"/>
                </a:solidFill>
              </a:rPr>
              <a:t>(a  tím i </a:t>
            </a:r>
            <a:r>
              <a:rPr sz="3200" spc="-10" dirty="0">
                <a:solidFill>
                  <a:srgbClr val="FF0000"/>
                </a:solidFill>
              </a:rPr>
              <a:t>ohnisková vzdálenost čočky) </a:t>
            </a:r>
            <a:r>
              <a:rPr sz="3200" spc="-5" dirty="0">
                <a:solidFill>
                  <a:srgbClr val="FF0000"/>
                </a:solidFill>
              </a:rPr>
              <a:t>je funkcí  </a:t>
            </a:r>
            <a:r>
              <a:rPr sz="3200" spc="-10" dirty="0">
                <a:solidFill>
                  <a:srgbClr val="FF0000"/>
                </a:solidFill>
              </a:rPr>
              <a:t>frekvence světla </a:t>
            </a:r>
            <a:r>
              <a:rPr sz="3200" dirty="0">
                <a:solidFill>
                  <a:srgbClr val="FF0000"/>
                </a:solidFill>
              </a:rPr>
              <a:t>a </a:t>
            </a:r>
            <a:r>
              <a:rPr sz="3200" spc="-5" dirty="0">
                <a:solidFill>
                  <a:srgbClr val="FF0000"/>
                </a:solidFill>
              </a:rPr>
              <a:t>tedy </a:t>
            </a:r>
            <a:r>
              <a:rPr sz="3200" dirty="0">
                <a:solidFill>
                  <a:srgbClr val="FF0000"/>
                </a:solidFill>
              </a:rPr>
              <a:t>i </a:t>
            </a:r>
            <a:r>
              <a:rPr sz="3200" spc="-10" dirty="0">
                <a:solidFill>
                  <a:srgbClr val="FF0000"/>
                </a:solidFill>
              </a:rPr>
              <a:t>jeho </a:t>
            </a:r>
            <a:r>
              <a:rPr sz="3200" spc="-45" dirty="0">
                <a:solidFill>
                  <a:srgbClr val="FF0000"/>
                </a:solidFill>
              </a:rPr>
              <a:t>barvy. </a:t>
            </a:r>
            <a:r>
              <a:rPr sz="3200" spc="-5" dirty="0">
                <a:solidFill>
                  <a:srgbClr val="FF0000"/>
                </a:solidFill>
              </a:rPr>
              <a:t>Poloha  ohniska je tedy </a:t>
            </a:r>
            <a:r>
              <a:rPr sz="3200" dirty="0">
                <a:solidFill>
                  <a:srgbClr val="FF0000"/>
                </a:solidFill>
              </a:rPr>
              <a:t>pro </a:t>
            </a:r>
            <a:r>
              <a:rPr sz="3200" spc="-5" dirty="0">
                <a:solidFill>
                  <a:srgbClr val="FF0000"/>
                </a:solidFill>
              </a:rPr>
              <a:t>každou barvu</a:t>
            </a:r>
            <a:r>
              <a:rPr sz="3200" spc="-135" dirty="0">
                <a:solidFill>
                  <a:srgbClr val="FF0000"/>
                </a:solidFill>
              </a:rPr>
              <a:t> </a:t>
            </a:r>
            <a:r>
              <a:rPr sz="3200" spc="-5" dirty="0">
                <a:solidFill>
                  <a:srgbClr val="FF0000"/>
                </a:solidFill>
              </a:rPr>
              <a:t>jiná.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3043" y="2849646"/>
            <a:ext cx="698563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56255" algn="l"/>
                <a:tab pos="5450205" algn="l"/>
              </a:tabLst>
            </a:pP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Fy</a:t>
            </a:r>
            <a:r>
              <a:rPr sz="4400" i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og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ie	</a:t>
            </a:r>
            <a:r>
              <a:rPr sz="4400" i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akov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é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áh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5670" y="415582"/>
            <a:ext cx="5950333" cy="3368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3378" y="1676266"/>
            <a:ext cx="2011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Corpus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geniculatum  mediale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92218" y="2027270"/>
            <a:ext cx="3339465" cy="1757045"/>
          </a:xfrm>
          <a:custGeom>
            <a:avLst/>
            <a:gdLst/>
            <a:ahLst/>
            <a:cxnLst/>
            <a:rect l="l" t="t" r="r" b="b"/>
            <a:pathLst>
              <a:path w="3339465" h="1757045">
                <a:moveTo>
                  <a:pt x="3339220" y="1757019"/>
                </a:moveTo>
                <a:lnTo>
                  <a:pt x="4572" y="0"/>
                </a:lnTo>
                <a:lnTo>
                  <a:pt x="0" y="10668"/>
                </a:lnTo>
                <a:lnTo>
                  <a:pt x="3310864" y="1757019"/>
                </a:lnTo>
                <a:lnTo>
                  <a:pt x="3339220" y="17570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25089" y="1752466"/>
            <a:ext cx="2011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Corpus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geniculatum</a:t>
            </a:r>
            <a:endParaRPr sz="1800">
              <a:latin typeface="Times New Roman"/>
              <a:cs typeface="Times New Roman"/>
            </a:endParaRPr>
          </a:p>
          <a:p>
            <a:pPr marL="810895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laterale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30559" y="2104979"/>
            <a:ext cx="1522095" cy="1679575"/>
          </a:xfrm>
          <a:custGeom>
            <a:avLst/>
            <a:gdLst/>
            <a:ahLst/>
            <a:cxnLst/>
            <a:rect l="l" t="t" r="r" b="b"/>
            <a:pathLst>
              <a:path w="1522095" h="1679575">
                <a:moveTo>
                  <a:pt x="1521931" y="7620"/>
                </a:moveTo>
                <a:lnTo>
                  <a:pt x="1511263" y="0"/>
                </a:lnTo>
                <a:lnTo>
                  <a:pt x="0" y="1679310"/>
                </a:lnTo>
                <a:lnTo>
                  <a:pt x="16387" y="1679310"/>
                </a:lnTo>
                <a:lnTo>
                  <a:pt x="1521931" y="76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12836" y="3784289"/>
            <a:ext cx="5881741" cy="3351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03083" y="3784290"/>
            <a:ext cx="881380" cy="457200"/>
          </a:xfrm>
          <a:custGeom>
            <a:avLst/>
            <a:gdLst/>
            <a:ahLst/>
            <a:cxnLst/>
            <a:rect l="l" t="t" r="r" b="b"/>
            <a:pathLst>
              <a:path w="881379" h="457200">
                <a:moveTo>
                  <a:pt x="818141" y="416136"/>
                </a:moveTo>
                <a:lnTo>
                  <a:pt x="28355" y="0"/>
                </a:lnTo>
                <a:lnTo>
                  <a:pt x="0" y="0"/>
                </a:lnTo>
                <a:lnTo>
                  <a:pt x="811830" y="428208"/>
                </a:lnTo>
                <a:lnTo>
                  <a:pt x="818141" y="416136"/>
                </a:lnTo>
                <a:close/>
              </a:path>
              <a:path w="881379" h="457200">
                <a:moveTo>
                  <a:pt x="829492" y="456227"/>
                </a:moveTo>
                <a:lnTo>
                  <a:pt x="829492" y="422117"/>
                </a:lnTo>
                <a:lnTo>
                  <a:pt x="823396" y="434309"/>
                </a:lnTo>
                <a:lnTo>
                  <a:pt x="811830" y="428208"/>
                </a:lnTo>
                <a:lnTo>
                  <a:pt x="797488" y="455645"/>
                </a:lnTo>
                <a:lnTo>
                  <a:pt x="829492" y="456227"/>
                </a:lnTo>
                <a:close/>
              </a:path>
              <a:path w="881379" h="457200">
                <a:moveTo>
                  <a:pt x="829492" y="422117"/>
                </a:moveTo>
                <a:lnTo>
                  <a:pt x="818141" y="416136"/>
                </a:lnTo>
                <a:lnTo>
                  <a:pt x="811830" y="428208"/>
                </a:lnTo>
                <a:lnTo>
                  <a:pt x="823396" y="434309"/>
                </a:lnTo>
                <a:lnTo>
                  <a:pt x="829492" y="422117"/>
                </a:lnTo>
                <a:close/>
              </a:path>
              <a:path w="881379" h="457200">
                <a:moveTo>
                  <a:pt x="881308" y="457169"/>
                </a:moveTo>
                <a:lnTo>
                  <a:pt x="832540" y="388589"/>
                </a:lnTo>
                <a:lnTo>
                  <a:pt x="818141" y="416136"/>
                </a:lnTo>
                <a:lnTo>
                  <a:pt x="829492" y="422117"/>
                </a:lnTo>
                <a:lnTo>
                  <a:pt x="829492" y="456227"/>
                </a:lnTo>
                <a:lnTo>
                  <a:pt x="881308" y="45716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9161" y="3784290"/>
            <a:ext cx="558165" cy="609600"/>
          </a:xfrm>
          <a:custGeom>
            <a:avLst/>
            <a:gdLst/>
            <a:ahLst/>
            <a:cxnLst/>
            <a:rect l="l" t="t" r="r" b="b"/>
            <a:pathLst>
              <a:path w="558165" h="609600">
                <a:moveTo>
                  <a:pt x="46530" y="549894"/>
                </a:moveTo>
                <a:lnTo>
                  <a:pt x="22860" y="528782"/>
                </a:lnTo>
                <a:lnTo>
                  <a:pt x="0" y="609554"/>
                </a:lnTo>
                <a:lnTo>
                  <a:pt x="38100" y="594900"/>
                </a:lnTo>
                <a:lnTo>
                  <a:pt x="38100" y="559262"/>
                </a:lnTo>
                <a:lnTo>
                  <a:pt x="46530" y="549894"/>
                </a:lnTo>
                <a:close/>
              </a:path>
              <a:path w="558165" h="609600">
                <a:moveTo>
                  <a:pt x="55410" y="557814"/>
                </a:moveTo>
                <a:lnTo>
                  <a:pt x="46530" y="549894"/>
                </a:lnTo>
                <a:lnTo>
                  <a:pt x="38100" y="559262"/>
                </a:lnTo>
                <a:lnTo>
                  <a:pt x="47244" y="566882"/>
                </a:lnTo>
                <a:lnTo>
                  <a:pt x="55410" y="557814"/>
                </a:lnTo>
                <a:close/>
              </a:path>
              <a:path w="558165" h="609600">
                <a:moveTo>
                  <a:pt x="79248" y="579074"/>
                </a:moveTo>
                <a:lnTo>
                  <a:pt x="55410" y="557814"/>
                </a:lnTo>
                <a:lnTo>
                  <a:pt x="47244" y="566882"/>
                </a:lnTo>
                <a:lnTo>
                  <a:pt x="38100" y="559262"/>
                </a:lnTo>
                <a:lnTo>
                  <a:pt x="38100" y="594900"/>
                </a:lnTo>
                <a:lnTo>
                  <a:pt x="79248" y="579074"/>
                </a:lnTo>
                <a:close/>
              </a:path>
              <a:path w="558165" h="609600">
                <a:moveTo>
                  <a:pt x="557784" y="0"/>
                </a:moveTo>
                <a:lnTo>
                  <a:pt x="541397" y="0"/>
                </a:lnTo>
                <a:lnTo>
                  <a:pt x="46530" y="549894"/>
                </a:lnTo>
                <a:lnTo>
                  <a:pt x="55410" y="557814"/>
                </a:lnTo>
                <a:lnTo>
                  <a:pt x="55778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29572" y="5866908"/>
            <a:ext cx="1720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Sulcus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calcarinus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54157" y="5367604"/>
            <a:ext cx="2592705" cy="708660"/>
          </a:xfrm>
          <a:custGeom>
            <a:avLst/>
            <a:gdLst/>
            <a:ahLst/>
            <a:cxnLst/>
            <a:rect l="l" t="t" r="r" b="b"/>
            <a:pathLst>
              <a:path w="2592704" h="708660">
                <a:moveTo>
                  <a:pt x="2521355" y="42604"/>
                </a:moveTo>
                <a:lnTo>
                  <a:pt x="2518069" y="30473"/>
                </a:lnTo>
                <a:lnTo>
                  <a:pt x="0" y="696407"/>
                </a:lnTo>
                <a:lnTo>
                  <a:pt x="4572" y="708599"/>
                </a:lnTo>
                <a:lnTo>
                  <a:pt x="2521355" y="42604"/>
                </a:lnTo>
                <a:close/>
              </a:path>
              <a:path w="2592704" h="708660">
                <a:moveTo>
                  <a:pt x="2592110" y="16748"/>
                </a:moveTo>
                <a:lnTo>
                  <a:pt x="2509814" y="0"/>
                </a:lnTo>
                <a:lnTo>
                  <a:pt x="2518069" y="30473"/>
                </a:lnTo>
                <a:lnTo>
                  <a:pt x="2529626" y="27416"/>
                </a:lnTo>
                <a:lnTo>
                  <a:pt x="2532674" y="39608"/>
                </a:lnTo>
                <a:lnTo>
                  <a:pt x="2532674" y="70386"/>
                </a:lnTo>
                <a:lnTo>
                  <a:pt x="2592110" y="16748"/>
                </a:lnTo>
                <a:close/>
              </a:path>
              <a:path w="2592704" h="708660">
                <a:moveTo>
                  <a:pt x="2532674" y="39608"/>
                </a:moveTo>
                <a:lnTo>
                  <a:pt x="2529626" y="27416"/>
                </a:lnTo>
                <a:lnTo>
                  <a:pt x="2518069" y="30473"/>
                </a:lnTo>
                <a:lnTo>
                  <a:pt x="2521355" y="42604"/>
                </a:lnTo>
                <a:lnTo>
                  <a:pt x="2532674" y="39608"/>
                </a:lnTo>
                <a:close/>
              </a:path>
              <a:path w="2592704" h="708660">
                <a:moveTo>
                  <a:pt x="2532674" y="70386"/>
                </a:moveTo>
                <a:lnTo>
                  <a:pt x="2532674" y="39608"/>
                </a:lnTo>
                <a:lnTo>
                  <a:pt x="2521355" y="42604"/>
                </a:lnTo>
                <a:lnTo>
                  <a:pt x="2529626" y="73136"/>
                </a:lnTo>
                <a:lnTo>
                  <a:pt x="2532674" y="7038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03422" y="5841522"/>
            <a:ext cx="2212975" cy="1149350"/>
          </a:xfrm>
          <a:custGeom>
            <a:avLst/>
            <a:gdLst/>
            <a:ahLst/>
            <a:cxnLst/>
            <a:rect l="l" t="t" r="r" b="b"/>
            <a:pathLst>
              <a:path w="2212975" h="1149350">
                <a:moveTo>
                  <a:pt x="85344" y="1524"/>
                </a:moveTo>
                <a:lnTo>
                  <a:pt x="0" y="0"/>
                </a:lnTo>
                <a:lnTo>
                  <a:pt x="50292" y="70104"/>
                </a:lnTo>
                <a:lnTo>
                  <a:pt x="54864" y="61158"/>
                </a:lnTo>
                <a:lnTo>
                  <a:pt x="54864" y="35052"/>
                </a:lnTo>
                <a:lnTo>
                  <a:pt x="59436" y="24384"/>
                </a:lnTo>
                <a:lnTo>
                  <a:pt x="70685" y="30203"/>
                </a:lnTo>
                <a:lnTo>
                  <a:pt x="85344" y="1524"/>
                </a:lnTo>
                <a:close/>
              </a:path>
              <a:path w="2212975" h="1149350">
                <a:moveTo>
                  <a:pt x="70685" y="30203"/>
                </a:moveTo>
                <a:lnTo>
                  <a:pt x="59436" y="24384"/>
                </a:lnTo>
                <a:lnTo>
                  <a:pt x="54864" y="35052"/>
                </a:lnTo>
                <a:lnTo>
                  <a:pt x="65417" y="40511"/>
                </a:lnTo>
                <a:lnTo>
                  <a:pt x="70685" y="30203"/>
                </a:lnTo>
                <a:close/>
              </a:path>
              <a:path w="2212975" h="1149350">
                <a:moveTo>
                  <a:pt x="65417" y="40511"/>
                </a:moveTo>
                <a:lnTo>
                  <a:pt x="54864" y="35052"/>
                </a:lnTo>
                <a:lnTo>
                  <a:pt x="54864" y="61158"/>
                </a:lnTo>
                <a:lnTo>
                  <a:pt x="65417" y="40511"/>
                </a:lnTo>
                <a:close/>
              </a:path>
              <a:path w="2212975" h="1149350">
                <a:moveTo>
                  <a:pt x="2212665" y="1138336"/>
                </a:moveTo>
                <a:lnTo>
                  <a:pt x="70685" y="30203"/>
                </a:lnTo>
                <a:lnTo>
                  <a:pt x="65417" y="40511"/>
                </a:lnTo>
                <a:lnTo>
                  <a:pt x="2208093" y="1149004"/>
                </a:lnTo>
                <a:lnTo>
                  <a:pt x="2212665" y="11383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32007" y="4470029"/>
            <a:ext cx="1911350" cy="2061845"/>
          </a:xfrm>
          <a:custGeom>
            <a:avLst/>
            <a:gdLst/>
            <a:ahLst/>
            <a:cxnLst/>
            <a:rect l="l" t="t" r="r" b="b"/>
            <a:pathLst>
              <a:path w="1911350" h="2061845">
                <a:moveTo>
                  <a:pt x="80756" y="30480"/>
                </a:moveTo>
                <a:lnTo>
                  <a:pt x="0" y="0"/>
                </a:lnTo>
                <a:lnTo>
                  <a:pt x="24384" y="82296"/>
                </a:lnTo>
                <a:lnTo>
                  <a:pt x="39624" y="68287"/>
                </a:lnTo>
                <a:lnTo>
                  <a:pt x="39624" y="51816"/>
                </a:lnTo>
                <a:lnTo>
                  <a:pt x="48768" y="42672"/>
                </a:lnTo>
                <a:lnTo>
                  <a:pt x="57376" y="51970"/>
                </a:lnTo>
                <a:lnTo>
                  <a:pt x="80756" y="30480"/>
                </a:lnTo>
                <a:close/>
              </a:path>
              <a:path w="1911350" h="2061845">
                <a:moveTo>
                  <a:pt x="57376" y="51970"/>
                </a:moveTo>
                <a:lnTo>
                  <a:pt x="48768" y="42672"/>
                </a:lnTo>
                <a:lnTo>
                  <a:pt x="39624" y="51816"/>
                </a:lnTo>
                <a:lnTo>
                  <a:pt x="47862" y="60715"/>
                </a:lnTo>
                <a:lnTo>
                  <a:pt x="57376" y="51970"/>
                </a:lnTo>
                <a:close/>
              </a:path>
              <a:path w="1911350" h="2061845">
                <a:moveTo>
                  <a:pt x="47862" y="60715"/>
                </a:moveTo>
                <a:lnTo>
                  <a:pt x="39624" y="51816"/>
                </a:lnTo>
                <a:lnTo>
                  <a:pt x="39624" y="68287"/>
                </a:lnTo>
                <a:lnTo>
                  <a:pt x="47862" y="60715"/>
                </a:lnTo>
                <a:close/>
              </a:path>
              <a:path w="1911350" h="2061845">
                <a:moveTo>
                  <a:pt x="1910943" y="2054184"/>
                </a:moveTo>
                <a:lnTo>
                  <a:pt x="57376" y="51970"/>
                </a:lnTo>
                <a:lnTo>
                  <a:pt x="47862" y="60715"/>
                </a:lnTo>
                <a:lnTo>
                  <a:pt x="1900275" y="2061804"/>
                </a:lnTo>
                <a:lnTo>
                  <a:pt x="1910943" y="20541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70131" y="4850998"/>
            <a:ext cx="1071880" cy="996950"/>
          </a:xfrm>
          <a:custGeom>
            <a:avLst/>
            <a:gdLst/>
            <a:ahLst/>
            <a:cxnLst/>
            <a:rect l="l" t="t" r="r" b="b"/>
            <a:pathLst>
              <a:path w="1071879" h="996950">
                <a:moveTo>
                  <a:pt x="82296" y="24384"/>
                </a:moveTo>
                <a:lnTo>
                  <a:pt x="0" y="0"/>
                </a:lnTo>
                <a:lnTo>
                  <a:pt x="30480" y="80772"/>
                </a:lnTo>
                <a:lnTo>
                  <a:pt x="42672" y="67504"/>
                </a:lnTo>
                <a:lnTo>
                  <a:pt x="42672" y="48768"/>
                </a:lnTo>
                <a:lnTo>
                  <a:pt x="51816" y="39624"/>
                </a:lnTo>
                <a:lnTo>
                  <a:pt x="60707" y="47877"/>
                </a:lnTo>
                <a:lnTo>
                  <a:pt x="82296" y="24384"/>
                </a:lnTo>
                <a:close/>
              </a:path>
              <a:path w="1071879" h="996950">
                <a:moveTo>
                  <a:pt x="60707" y="47877"/>
                </a:moveTo>
                <a:lnTo>
                  <a:pt x="51816" y="39624"/>
                </a:lnTo>
                <a:lnTo>
                  <a:pt x="42672" y="48768"/>
                </a:lnTo>
                <a:lnTo>
                  <a:pt x="51963" y="57393"/>
                </a:lnTo>
                <a:lnTo>
                  <a:pt x="60707" y="47877"/>
                </a:lnTo>
                <a:close/>
              </a:path>
              <a:path w="1071879" h="996950">
                <a:moveTo>
                  <a:pt x="51963" y="57393"/>
                </a:moveTo>
                <a:lnTo>
                  <a:pt x="42672" y="48768"/>
                </a:lnTo>
                <a:lnTo>
                  <a:pt x="42672" y="67504"/>
                </a:lnTo>
                <a:lnTo>
                  <a:pt x="51963" y="57393"/>
                </a:lnTo>
                <a:close/>
              </a:path>
              <a:path w="1071879" h="996950">
                <a:moveTo>
                  <a:pt x="1071295" y="985951"/>
                </a:moveTo>
                <a:lnTo>
                  <a:pt x="60707" y="47877"/>
                </a:lnTo>
                <a:lnTo>
                  <a:pt x="51963" y="57393"/>
                </a:lnTo>
                <a:lnTo>
                  <a:pt x="1063675" y="996619"/>
                </a:lnTo>
                <a:lnTo>
                  <a:pt x="1071295" y="9859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951568" y="5104985"/>
            <a:ext cx="1887855" cy="20662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Radiatio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optica</a:t>
            </a:r>
            <a:endParaRPr sz="1800">
              <a:latin typeface="Times New Roman"/>
              <a:cs typeface="Times New Roman"/>
            </a:endParaRPr>
          </a:p>
          <a:p>
            <a:pPr marL="12700" marR="11430">
              <a:lnSpc>
                <a:spcPct val="100000"/>
              </a:lnSpc>
              <a:spcBef>
                <a:spcPts val="1440"/>
              </a:spcBef>
            </a:pPr>
            <a:r>
              <a:rPr sz="1800" b="1" spc="-10" dirty="0">
                <a:latin typeface="Times New Roman"/>
                <a:cs typeface="Times New Roman"/>
              </a:rPr>
              <a:t>Choroidální </a:t>
            </a:r>
            <a:r>
              <a:rPr sz="1800" b="1" spc="-5" dirty="0">
                <a:latin typeface="Times New Roman"/>
                <a:cs typeface="Times New Roman"/>
              </a:rPr>
              <a:t>plexus  </a:t>
            </a:r>
            <a:r>
              <a:rPr sz="1800" b="1" dirty="0">
                <a:latin typeface="Times New Roman"/>
                <a:cs typeface="Times New Roman"/>
              </a:rPr>
              <a:t>laterální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komory</a:t>
            </a:r>
            <a:endParaRPr sz="1800">
              <a:latin typeface="Times New Roman"/>
              <a:cs typeface="Times New Roman"/>
            </a:endParaRPr>
          </a:p>
          <a:p>
            <a:pPr marL="76200" marR="5080">
              <a:lnSpc>
                <a:spcPct val="100000"/>
              </a:lnSpc>
              <a:spcBef>
                <a:spcPts val="1080"/>
              </a:spcBef>
            </a:pPr>
            <a:r>
              <a:rPr sz="1800" b="1" spc="-5" dirty="0">
                <a:latin typeface="Times New Roman"/>
                <a:cs typeface="Times New Roman"/>
              </a:rPr>
              <a:t>Brachium</a:t>
            </a:r>
            <a:r>
              <a:rPr sz="1800" b="1" spc="-9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colliculi  </a:t>
            </a:r>
            <a:r>
              <a:rPr sz="1800" b="1" spc="-5" dirty="0">
                <a:latin typeface="Times New Roman"/>
                <a:cs typeface="Times New Roman"/>
              </a:rPr>
              <a:t>superioris</a:t>
            </a:r>
            <a:endParaRPr sz="18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585"/>
              </a:spcBef>
            </a:pPr>
            <a:r>
              <a:rPr sz="1800" b="1" spc="-10" dirty="0">
                <a:latin typeface="Times New Roman"/>
                <a:cs typeface="Times New Roman"/>
              </a:rPr>
              <a:t>Area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striata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27300" y="4470029"/>
            <a:ext cx="919480" cy="768350"/>
          </a:xfrm>
          <a:custGeom>
            <a:avLst/>
            <a:gdLst/>
            <a:ahLst/>
            <a:cxnLst/>
            <a:rect l="l" t="t" r="r" b="b"/>
            <a:pathLst>
              <a:path w="919479" h="768350">
                <a:moveTo>
                  <a:pt x="83804" y="19812"/>
                </a:moveTo>
                <a:lnTo>
                  <a:pt x="0" y="0"/>
                </a:lnTo>
                <a:lnTo>
                  <a:pt x="35052" y="79248"/>
                </a:lnTo>
                <a:lnTo>
                  <a:pt x="45720" y="66242"/>
                </a:lnTo>
                <a:lnTo>
                  <a:pt x="45720" y="45720"/>
                </a:lnTo>
                <a:lnTo>
                  <a:pt x="53324" y="36576"/>
                </a:lnTo>
                <a:lnTo>
                  <a:pt x="63264" y="44853"/>
                </a:lnTo>
                <a:lnTo>
                  <a:pt x="83804" y="19812"/>
                </a:lnTo>
                <a:close/>
              </a:path>
              <a:path w="919479" h="768350">
                <a:moveTo>
                  <a:pt x="63264" y="44853"/>
                </a:moveTo>
                <a:lnTo>
                  <a:pt x="53324" y="36576"/>
                </a:lnTo>
                <a:lnTo>
                  <a:pt x="45720" y="45720"/>
                </a:lnTo>
                <a:lnTo>
                  <a:pt x="55713" y="54059"/>
                </a:lnTo>
                <a:lnTo>
                  <a:pt x="63264" y="44853"/>
                </a:lnTo>
                <a:close/>
              </a:path>
              <a:path w="919479" h="768350">
                <a:moveTo>
                  <a:pt x="55713" y="54059"/>
                </a:moveTo>
                <a:lnTo>
                  <a:pt x="45720" y="45720"/>
                </a:lnTo>
                <a:lnTo>
                  <a:pt x="45720" y="66242"/>
                </a:lnTo>
                <a:lnTo>
                  <a:pt x="55713" y="54059"/>
                </a:lnTo>
                <a:close/>
              </a:path>
              <a:path w="919479" h="768350">
                <a:moveTo>
                  <a:pt x="918895" y="757367"/>
                </a:moveTo>
                <a:lnTo>
                  <a:pt x="63264" y="44853"/>
                </a:lnTo>
                <a:lnTo>
                  <a:pt x="55713" y="54059"/>
                </a:lnTo>
                <a:lnTo>
                  <a:pt x="911275" y="768035"/>
                </a:lnTo>
                <a:lnTo>
                  <a:pt x="918895" y="75736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3568" y="874712"/>
            <a:ext cx="43630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91130" algn="l"/>
              </a:tabLst>
            </a:pPr>
            <a:r>
              <a:rPr sz="4800" spc="-5" dirty="0">
                <a:solidFill>
                  <a:srgbClr val="009900"/>
                </a:solidFill>
              </a:rPr>
              <a:t>Z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10" dirty="0">
                <a:solidFill>
                  <a:srgbClr val="009900"/>
                </a:solidFill>
              </a:rPr>
              <a:t>ak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spc="-10" dirty="0">
                <a:solidFill>
                  <a:srgbClr val="009900"/>
                </a:solidFill>
              </a:rPr>
              <a:t>v</a:t>
            </a:r>
            <a:r>
              <a:rPr sz="4800" dirty="0">
                <a:solidFill>
                  <a:srgbClr val="009900"/>
                </a:solidFill>
              </a:rPr>
              <a:t>á	</a:t>
            </a:r>
            <a:r>
              <a:rPr sz="4800" spc="-5" dirty="0">
                <a:solidFill>
                  <a:srgbClr val="009900"/>
                </a:solidFill>
              </a:rPr>
              <a:t>d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10" dirty="0">
                <a:solidFill>
                  <a:srgbClr val="009900"/>
                </a:solidFill>
              </a:rPr>
              <a:t>á</a:t>
            </a:r>
            <a:r>
              <a:rPr sz="4800" spc="-5" dirty="0">
                <a:solidFill>
                  <a:srgbClr val="009900"/>
                </a:solidFill>
              </a:rPr>
              <a:t>h</a:t>
            </a:r>
            <a:r>
              <a:rPr sz="4800" dirty="0">
                <a:solidFill>
                  <a:srgbClr val="0099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2714032"/>
            <a:ext cx="8152765" cy="309118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94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Tříneuronová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85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smyslové receptory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(tyčinky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2800" spc="-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čípky)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5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1. neuron: bipolární buňky (ganglion</a:t>
            </a:r>
            <a:r>
              <a:rPr sz="2800" spc="5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retinae)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2. neuron: gangliové buňky (ganglion</a:t>
            </a:r>
            <a:r>
              <a:rPr sz="2800" spc="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opticum)</a:t>
            </a:r>
            <a:endParaRPr sz="2800">
              <a:latin typeface="Arial"/>
              <a:cs typeface="Arial"/>
            </a:endParaRPr>
          </a:p>
          <a:p>
            <a:pPr marL="756920" marR="5080" lvl="1" indent="-756920">
              <a:lnSpc>
                <a:spcPct val="100000"/>
              </a:lnSpc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3. neuron: buňky v corpus geniculatum laterale  diencefala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83988" y="893000"/>
            <a:ext cx="25234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i="1" spc="-10" dirty="0">
                <a:solidFill>
                  <a:srgbClr val="FF6500"/>
                </a:solidFill>
                <a:latin typeface="Arial"/>
                <a:cs typeface="Arial"/>
              </a:rPr>
              <a:t>S</a:t>
            </a:r>
            <a:r>
              <a:rPr sz="6000" i="1" dirty="0">
                <a:solidFill>
                  <a:srgbClr val="FF6500"/>
                </a:solidFill>
                <a:latin typeface="Arial"/>
                <a:cs typeface="Arial"/>
              </a:rPr>
              <a:t>í</a:t>
            </a:r>
            <a:r>
              <a:rPr sz="6000" i="1" spc="5" dirty="0">
                <a:solidFill>
                  <a:srgbClr val="FF6500"/>
                </a:solidFill>
                <a:latin typeface="Arial"/>
                <a:cs typeface="Arial"/>
              </a:rPr>
              <a:t>t</a:t>
            </a:r>
            <a:r>
              <a:rPr sz="6000" i="1" spc="-5" dirty="0">
                <a:solidFill>
                  <a:srgbClr val="FF6500"/>
                </a:solidFill>
                <a:latin typeface="Arial"/>
                <a:cs typeface="Arial"/>
              </a:rPr>
              <a:t>n</a:t>
            </a:r>
            <a:r>
              <a:rPr sz="6000" i="1" dirty="0">
                <a:solidFill>
                  <a:srgbClr val="FF6500"/>
                </a:solidFill>
                <a:latin typeface="Arial"/>
                <a:cs typeface="Arial"/>
              </a:rPr>
              <a:t>i</a:t>
            </a:r>
            <a:r>
              <a:rPr sz="6000" i="1" spc="-5" dirty="0">
                <a:solidFill>
                  <a:srgbClr val="FF6500"/>
                </a:solidFill>
                <a:latin typeface="Arial"/>
                <a:cs typeface="Arial"/>
              </a:rPr>
              <a:t>c</a:t>
            </a:r>
            <a:r>
              <a:rPr sz="6000" i="1" dirty="0">
                <a:solidFill>
                  <a:srgbClr val="FF6500"/>
                </a:solidFill>
                <a:latin typeface="Arial"/>
                <a:cs typeface="Arial"/>
              </a:rPr>
              <a:t>e</a:t>
            </a:r>
            <a:endParaRPr sz="6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34341" y="2347687"/>
            <a:ext cx="8129270" cy="326834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Pars optica retinae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-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od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ora serrata k papile</a:t>
            </a:r>
            <a:r>
              <a:rPr sz="2800" spc="-2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n.II</a:t>
            </a:r>
            <a:endParaRPr sz="28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Pars coeca retinae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-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od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ora serrata k epitelu řasnatého  tělíska a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duhovky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- sítnice zde </a:t>
            </a:r>
            <a:r>
              <a:rPr sz="2800" spc="-15" dirty="0">
                <a:solidFill>
                  <a:srgbClr val="3232CC"/>
                </a:solidFill>
                <a:latin typeface="Times New Roman"/>
                <a:cs typeface="Times New Roman"/>
              </a:rPr>
              <a:t>má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charakter  jednovrstevného nepigmentového</a:t>
            </a:r>
            <a:r>
              <a:rPr sz="2800" spc="-7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epitelu</a:t>
            </a:r>
            <a:endParaRPr sz="2800">
              <a:latin typeface="Times New Roman"/>
              <a:cs typeface="Times New Roman"/>
            </a:endParaRPr>
          </a:p>
          <a:p>
            <a:pPr marL="354965" marR="191770" indent="-342900" algn="just">
              <a:lnSpc>
                <a:spcPct val="100000"/>
              </a:lnSpc>
              <a:spcBef>
                <a:spcPts val="670"/>
              </a:spcBef>
              <a:buChar char="•"/>
              <a:tabLst>
                <a:tab pos="355600" algn="l"/>
              </a:tabLst>
            </a:pP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Sítnice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je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jen </a:t>
            </a:r>
            <a:r>
              <a:rPr sz="2800" b="1" dirty="0">
                <a:solidFill>
                  <a:srgbClr val="3232CC"/>
                </a:solidFill>
                <a:latin typeface="Times New Roman"/>
                <a:cs typeface="Times New Roman"/>
              </a:rPr>
              <a:t>volně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přiložena k cévnatce (hraje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úlohu  při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patofyziologii odchlípení sítnice). </a:t>
            </a:r>
            <a:r>
              <a:rPr sz="28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Pevně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je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retina 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fixována pouze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k papile a k ora</a:t>
            </a:r>
            <a:r>
              <a:rPr sz="2800" spc="-7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serrata.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9994" y="868612"/>
            <a:ext cx="18592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Sítnice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78" y="2333042"/>
            <a:ext cx="7052945" cy="376174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Tří vertikální</a:t>
            </a:r>
            <a:r>
              <a:rPr sz="32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neurony</a:t>
            </a:r>
            <a:endParaRPr sz="3200">
              <a:latin typeface="Arial"/>
              <a:cs typeface="Arial"/>
            </a:endParaRPr>
          </a:p>
          <a:p>
            <a:pPr marL="469265" marR="877569">
              <a:lnSpc>
                <a:spcPct val="120000"/>
              </a:lnSpc>
              <a:spcBef>
                <a:spcPts val="15"/>
              </a:spcBef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smyslové receptory -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tyčinky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čípky 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bipolární</a:t>
            </a:r>
            <a:r>
              <a:rPr sz="2800" spc="-1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buňky</a:t>
            </a:r>
            <a:endParaRPr sz="28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gangliové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buňky</a:t>
            </a:r>
            <a:endParaRPr sz="2800">
              <a:latin typeface="Arial"/>
              <a:cs typeface="Arial"/>
            </a:endParaRPr>
          </a:p>
          <a:p>
            <a:pPr marL="469265" marR="5080" indent="-457200">
              <a:lnSpc>
                <a:spcPct val="118900"/>
              </a:lnSpc>
              <a:spcBef>
                <a:spcPts val="30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Dva druhy horizontálních neuronů 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Horizontální bb. (zevní plexiformní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vrstva) 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Amakrinní bb. (vnitřní plexiformní</a:t>
            </a:r>
            <a:r>
              <a:rPr sz="2800" spc="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vrstva)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5746" y="435836"/>
            <a:ext cx="49796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i="1" spc="-5" dirty="0">
                <a:solidFill>
                  <a:srgbClr val="FF6500"/>
                </a:solidFill>
                <a:latin typeface="Arial"/>
                <a:cs typeface="Arial"/>
              </a:rPr>
              <a:t>Vrstvy</a:t>
            </a:r>
            <a:r>
              <a:rPr sz="6000" i="1" spc="-75" dirty="0">
                <a:solidFill>
                  <a:srgbClr val="FF6500"/>
                </a:solidFill>
                <a:latin typeface="Arial"/>
                <a:cs typeface="Arial"/>
              </a:rPr>
              <a:t> </a:t>
            </a:r>
            <a:r>
              <a:rPr sz="6000" i="1" spc="-5" dirty="0">
                <a:solidFill>
                  <a:srgbClr val="FF6500"/>
                </a:solidFill>
                <a:latin typeface="Arial"/>
                <a:cs typeface="Arial"/>
              </a:rPr>
              <a:t>sítnice</a:t>
            </a:r>
            <a:endParaRPr sz="6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78" y="1585766"/>
            <a:ext cx="8973185" cy="548703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65760" indent="-353695">
              <a:lnSpc>
                <a:spcPct val="100000"/>
              </a:lnSpc>
              <a:spcBef>
                <a:spcPts val="434"/>
              </a:spcBef>
              <a:buAutoNum type="arabicPeriod"/>
              <a:tabLst>
                <a:tab pos="366395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Pigmentový epitel sítnice</a:t>
            </a:r>
            <a:r>
              <a:rPr sz="28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(RPE)</a:t>
            </a:r>
            <a:endParaRPr sz="2800">
              <a:latin typeface="Times New Roman"/>
              <a:cs typeface="Times New Roman"/>
            </a:endParaRPr>
          </a:p>
          <a:p>
            <a:pPr marL="365760" indent="-35369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366395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Vrstva zevních výběžků tyčinek a</a:t>
            </a:r>
            <a:r>
              <a:rPr sz="2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čípků</a:t>
            </a:r>
            <a:endParaRPr sz="2800">
              <a:latin typeface="Times New Roman"/>
              <a:cs typeface="Times New Roman"/>
            </a:endParaRPr>
          </a:p>
          <a:p>
            <a:pPr marL="354965" marR="1081405" indent="-342900">
              <a:lnSpc>
                <a:spcPts val="3020"/>
              </a:lnSpc>
              <a:spcBef>
                <a:spcPts val="720"/>
              </a:spcBef>
              <a:buAutoNum type="arabicPeriod"/>
              <a:tabLst>
                <a:tab pos="366395" algn="l"/>
              </a:tabLst>
            </a:pP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Membrana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limitans externa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(horizontálně probíhající  výběžky Müllerových</a:t>
            </a:r>
            <a:r>
              <a:rPr sz="2800" spc="-5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bb.)</a:t>
            </a:r>
            <a:endParaRPr sz="2800">
              <a:latin typeface="Times New Roman"/>
              <a:cs typeface="Times New Roman"/>
            </a:endParaRPr>
          </a:p>
          <a:p>
            <a:pPr marL="365760" indent="-353695">
              <a:lnSpc>
                <a:spcPct val="100000"/>
              </a:lnSpc>
              <a:spcBef>
                <a:spcPts val="295"/>
              </a:spcBef>
              <a:buAutoNum type="arabicPeriod"/>
              <a:tabLst>
                <a:tab pos="366395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Vnější vrstva jader světločivých 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elementů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(tyčinky a</a:t>
            </a:r>
            <a:r>
              <a:rPr sz="2800" spc="3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čípky)</a:t>
            </a:r>
            <a:endParaRPr sz="2800">
              <a:latin typeface="Times New Roman"/>
              <a:cs typeface="Times New Roman"/>
            </a:endParaRPr>
          </a:p>
          <a:p>
            <a:pPr marL="365760" indent="-35369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366395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Vnější plexiformní vrstva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-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spoje </a:t>
            </a:r>
            <a:r>
              <a:rPr sz="2800" spc="-10" dirty="0">
                <a:solidFill>
                  <a:srgbClr val="3232CC"/>
                </a:solidFill>
                <a:latin typeface="Times New Roman"/>
                <a:cs typeface="Times New Roman"/>
              </a:rPr>
              <a:t>mezi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receptory a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bipol.</a:t>
            </a:r>
            <a:r>
              <a:rPr sz="2800" spc="-2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bb.</a:t>
            </a:r>
            <a:endParaRPr sz="2800">
              <a:latin typeface="Times New Roman"/>
              <a:cs typeface="Times New Roman"/>
            </a:endParaRPr>
          </a:p>
          <a:p>
            <a:pPr marL="354965" marR="513715" indent="-342900">
              <a:lnSpc>
                <a:spcPts val="3020"/>
              </a:lnSpc>
              <a:spcBef>
                <a:spcPts val="720"/>
              </a:spcBef>
              <a:buAutoNum type="arabicPeriod"/>
              <a:tabLst>
                <a:tab pos="366395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Vnitřní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jádrová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vrstva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(jádra bipolárních, horizontálních,  amakrinních a Müllerových buněk</a:t>
            </a:r>
            <a:r>
              <a:rPr sz="2800" spc="-4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)</a:t>
            </a:r>
            <a:endParaRPr sz="2800">
              <a:latin typeface="Times New Roman"/>
              <a:cs typeface="Times New Roman"/>
            </a:endParaRPr>
          </a:p>
          <a:p>
            <a:pPr marL="365760" indent="-353695">
              <a:lnSpc>
                <a:spcPct val="100000"/>
              </a:lnSpc>
              <a:spcBef>
                <a:spcPts val="295"/>
              </a:spcBef>
              <a:buAutoNum type="arabicPeriod"/>
              <a:tabLst>
                <a:tab pos="366395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Vniřní plexiformní vrstva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-neurity bipol., dendrity gangl.</a:t>
            </a:r>
            <a:r>
              <a:rPr sz="2800" spc="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b.</a:t>
            </a:r>
            <a:endParaRPr sz="2800">
              <a:latin typeface="Times New Roman"/>
              <a:cs typeface="Times New Roman"/>
            </a:endParaRPr>
          </a:p>
          <a:p>
            <a:pPr marL="365760" indent="-35369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366395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Vrstva gangliových buněk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(ganglion</a:t>
            </a:r>
            <a:r>
              <a:rPr sz="2800" spc="-6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opticum)</a:t>
            </a:r>
            <a:endParaRPr sz="2800">
              <a:latin typeface="Times New Roman"/>
              <a:cs typeface="Times New Roman"/>
            </a:endParaRPr>
          </a:p>
          <a:p>
            <a:pPr marL="365760" indent="-353695">
              <a:lnSpc>
                <a:spcPct val="100000"/>
              </a:lnSpc>
              <a:spcBef>
                <a:spcPts val="340"/>
              </a:spcBef>
              <a:buAutoNum type="arabicPeriod"/>
              <a:tabLst>
                <a:tab pos="366395" algn="l"/>
                <a:tab pos="4649470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Vrstva</a:t>
            </a:r>
            <a:r>
              <a:rPr sz="28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zrakových</a:t>
            </a:r>
            <a:r>
              <a:rPr sz="2800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nervových	vláken</a:t>
            </a:r>
            <a:endParaRPr sz="2800">
              <a:latin typeface="Times New Roman"/>
              <a:cs typeface="Times New Roman"/>
            </a:endParaRPr>
          </a:p>
          <a:p>
            <a:pPr marL="544195" indent="-532130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544830" algn="l"/>
              </a:tabLst>
            </a:pP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Membrana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limitans interna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(MLI- ohraničení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proti</a:t>
            </a:r>
            <a:r>
              <a:rPr sz="2800" spc="3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sklivci)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927032"/>
            <a:ext cx="3885879" cy="2858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50828" y="376405"/>
            <a:ext cx="2987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 spc="-15" dirty="0">
                <a:solidFill>
                  <a:srgbClr val="FF6500"/>
                </a:solidFill>
                <a:latin typeface="Arial"/>
                <a:cs typeface="Arial"/>
              </a:rPr>
              <a:t>Vrstvy</a:t>
            </a:r>
            <a:r>
              <a:rPr i="1" spc="-80" dirty="0">
                <a:solidFill>
                  <a:srgbClr val="FF6500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FF6500"/>
                </a:solidFill>
                <a:latin typeface="Arial"/>
                <a:cs typeface="Arial"/>
              </a:rPr>
              <a:t>sítnice</a:t>
            </a:r>
          </a:p>
        </p:txBody>
      </p:sp>
      <p:sp>
        <p:nvSpPr>
          <p:cNvPr id="4" name="object 4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4644" y="3784091"/>
            <a:ext cx="3885879" cy="342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815444" y="935663"/>
            <a:ext cx="4791075" cy="624332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315595" indent="-303530">
              <a:lnSpc>
                <a:spcPct val="100000"/>
              </a:lnSpc>
              <a:spcBef>
                <a:spcPts val="1540"/>
              </a:spcBef>
              <a:buAutoNum type="arabicPeriod"/>
              <a:tabLst>
                <a:tab pos="316230" algn="l"/>
              </a:tabLst>
            </a:pPr>
            <a:r>
              <a:rPr sz="2400" spc="-5" dirty="0">
                <a:latin typeface="Times New Roman"/>
                <a:cs typeface="Times New Roman"/>
              </a:rPr>
              <a:t>Pigmentový </a:t>
            </a:r>
            <a:r>
              <a:rPr sz="2400" dirty="0">
                <a:latin typeface="Times New Roman"/>
                <a:cs typeface="Times New Roman"/>
              </a:rPr>
              <a:t>epitel sítnice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(RPE)</a:t>
            </a:r>
            <a:endParaRPr sz="2400">
              <a:latin typeface="Times New Roman"/>
              <a:cs typeface="Times New Roman"/>
            </a:endParaRPr>
          </a:p>
          <a:p>
            <a:pPr marL="12700" marR="36449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09880" algn="l"/>
              </a:tabLst>
            </a:pPr>
            <a:r>
              <a:rPr sz="2400" spc="-25" dirty="0">
                <a:latin typeface="Times New Roman"/>
                <a:cs typeface="Times New Roman"/>
              </a:rPr>
              <a:t>Vrstva </a:t>
            </a:r>
            <a:r>
              <a:rPr sz="2400" dirty="0">
                <a:latin typeface="Times New Roman"/>
                <a:cs typeface="Times New Roman"/>
              </a:rPr>
              <a:t>zevních </a:t>
            </a:r>
            <a:r>
              <a:rPr sz="2400" spc="-5" dirty="0">
                <a:latin typeface="Times New Roman"/>
                <a:cs typeface="Times New Roman"/>
              </a:rPr>
              <a:t>výběžků </a:t>
            </a:r>
            <a:r>
              <a:rPr sz="2400" dirty="0">
                <a:latin typeface="Times New Roman"/>
                <a:cs typeface="Times New Roman"/>
              </a:rPr>
              <a:t>tyčinek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  čípků</a:t>
            </a:r>
            <a:endParaRPr sz="2400">
              <a:latin typeface="Times New Roman"/>
              <a:cs typeface="Times New Roman"/>
            </a:endParaRPr>
          </a:p>
          <a:p>
            <a:pPr marL="315595" indent="-303530">
              <a:lnSpc>
                <a:spcPct val="100000"/>
              </a:lnSpc>
              <a:spcBef>
                <a:spcPts val="1435"/>
              </a:spcBef>
              <a:buAutoNum type="arabicPeriod"/>
              <a:tabLst>
                <a:tab pos="316230" algn="l"/>
              </a:tabLst>
            </a:pPr>
            <a:r>
              <a:rPr sz="2400" spc="-5" dirty="0">
                <a:latin typeface="Times New Roman"/>
                <a:cs typeface="Times New Roman"/>
              </a:rPr>
              <a:t>Membrana </a:t>
            </a:r>
            <a:r>
              <a:rPr sz="2400" dirty="0">
                <a:latin typeface="Times New Roman"/>
                <a:cs typeface="Times New Roman"/>
              </a:rPr>
              <a:t>limitans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externa</a:t>
            </a:r>
            <a:endParaRPr sz="2400">
              <a:latin typeface="Times New Roman"/>
              <a:cs typeface="Times New Roman"/>
            </a:endParaRPr>
          </a:p>
          <a:p>
            <a:pPr marL="12700" marR="39941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09880" algn="l"/>
              </a:tabLst>
            </a:pPr>
            <a:r>
              <a:rPr sz="2400" spc="-5" dirty="0">
                <a:latin typeface="Times New Roman"/>
                <a:cs typeface="Times New Roman"/>
              </a:rPr>
              <a:t>Vnější </a:t>
            </a:r>
            <a:r>
              <a:rPr sz="2400" dirty="0">
                <a:latin typeface="Times New Roman"/>
                <a:cs typeface="Times New Roman"/>
              </a:rPr>
              <a:t>vrstva jader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světločivných  </a:t>
            </a:r>
            <a:r>
              <a:rPr sz="2400" spc="-5" dirty="0">
                <a:latin typeface="Times New Roman"/>
                <a:cs typeface="Times New Roman"/>
              </a:rPr>
              <a:t>elementů</a:t>
            </a:r>
            <a:endParaRPr sz="2400">
              <a:latin typeface="Times New Roman"/>
              <a:cs typeface="Times New Roman"/>
            </a:endParaRPr>
          </a:p>
          <a:p>
            <a:pPr marL="309245" indent="-29718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09880" algn="l"/>
              </a:tabLst>
            </a:pPr>
            <a:r>
              <a:rPr sz="2400" spc="-5" dirty="0">
                <a:latin typeface="Times New Roman"/>
                <a:cs typeface="Times New Roman"/>
              </a:rPr>
              <a:t>Vnější plexiformní </a:t>
            </a:r>
            <a:r>
              <a:rPr sz="2400" dirty="0">
                <a:latin typeface="Times New Roman"/>
                <a:cs typeface="Times New Roman"/>
              </a:rPr>
              <a:t>vrstva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vláken</a:t>
            </a:r>
            <a:endParaRPr sz="2400">
              <a:latin typeface="Times New Roman"/>
              <a:cs typeface="Times New Roman"/>
            </a:endParaRPr>
          </a:p>
          <a:p>
            <a:pPr marL="309245" indent="-29718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09880" algn="l"/>
              </a:tabLst>
            </a:pPr>
            <a:r>
              <a:rPr sz="2400" dirty="0">
                <a:latin typeface="Times New Roman"/>
                <a:cs typeface="Times New Roman"/>
              </a:rPr>
              <a:t>Vnitřní jádrová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vrstva</a:t>
            </a:r>
            <a:endParaRPr sz="2400">
              <a:latin typeface="Times New Roman"/>
              <a:cs typeface="Times New Roman"/>
            </a:endParaRPr>
          </a:p>
          <a:p>
            <a:pPr marL="309245" indent="-29718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09880" algn="l"/>
              </a:tabLst>
            </a:pPr>
            <a:r>
              <a:rPr sz="2400" spc="-5" dirty="0">
                <a:latin typeface="Times New Roman"/>
                <a:cs typeface="Times New Roman"/>
              </a:rPr>
              <a:t>Vniřní plexiformní </a:t>
            </a:r>
            <a:r>
              <a:rPr sz="2400" dirty="0">
                <a:latin typeface="Times New Roman"/>
                <a:cs typeface="Times New Roman"/>
              </a:rPr>
              <a:t>vrstva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vláken</a:t>
            </a:r>
            <a:endParaRPr sz="2400">
              <a:latin typeface="Times New Roman"/>
              <a:cs typeface="Times New Roman"/>
            </a:endParaRPr>
          </a:p>
          <a:p>
            <a:pPr marL="309245" indent="-29718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09880" algn="l"/>
              </a:tabLst>
            </a:pPr>
            <a:r>
              <a:rPr sz="2400" spc="-25" dirty="0">
                <a:latin typeface="Times New Roman"/>
                <a:cs typeface="Times New Roman"/>
              </a:rPr>
              <a:t>Vrstva </a:t>
            </a:r>
            <a:r>
              <a:rPr sz="2400" dirty="0">
                <a:latin typeface="Times New Roman"/>
                <a:cs typeface="Times New Roman"/>
              </a:rPr>
              <a:t>gangliových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buněk</a:t>
            </a:r>
            <a:endParaRPr sz="2400">
              <a:latin typeface="Times New Roman"/>
              <a:cs typeface="Times New Roman"/>
            </a:endParaRPr>
          </a:p>
          <a:p>
            <a:pPr marL="309245" indent="-29718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309880" algn="l"/>
                <a:tab pos="3963670" algn="l"/>
              </a:tabLst>
            </a:pPr>
            <a:r>
              <a:rPr sz="2400" spc="-150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rs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va zrakových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nervových	v</a:t>
            </a:r>
            <a:r>
              <a:rPr sz="2400" spc="5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áken</a:t>
            </a:r>
            <a:endParaRPr sz="2400">
              <a:latin typeface="Times New Roman"/>
              <a:cs typeface="Times New Roman"/>
            </a:endParaRPr>
          </a:p>
          <a:p>
            <a:pPr marL="467995" indent="-45593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468630" algn="l"/>
              </a:tabLst>
            </a:pPr>
            <a:r>
              <a:rPr sz="2400" spc="-5" dirty="0">
                <a:latin typeface="Times New Roman"/>
                <a:cs typeface="Times New Roman"/>
              </a:rPr>
              <a:t>Membrana </a:t>
            </a:r>
            <a:r>
              <a:rPr sz="2400" dirty="0">
                <a:latin typeface="Times New Roman"/>
                <a:cs typeface="Times New Roman"/>
              </a:rPr>
              <a:t>limitans interna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(MLI)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60175" y="664412"/>
            <a:ext cx="25234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i="1" spc="-10" dirty="0">
                <a:solidFill>
                  <a:srgbClr val="FF6500"/>
                </a:solidFill>
                <a:latin typeface="Arial"/>
                <a:cs typeface="Arial"/>
              </a:rPr>
              <a:t>S</a:t>
            </a:r>
            <a:r>
              <a:rPr sz="6000" i="1" dirty="0">
                <a:solidFill>
                  <a:srgbClr val="FF6500"/>
                </a:solidFill>
                <a:latin typeface="Arial"/>
                <a:cs typeface="Arial"/>
              </a:rPr>
              <a:t>í</a:t>
            </a:r>
            <a:r>
              <a:rPr sz="6000" i="1" spc="5" dirty="0">
                <a:solidFill>
                  <a:srgbClr val="FF6500"/>
                </a:solidFill>
                <a:latin typeface="Arial"/>
                <a:cs typeface="Arial"/>
              </a:rPr>
              <a:t>t</a:t>
            </a:r>
            <a:r>
              <a:rPr sz="6000" i="1" spc="-5" dirty="0">
                <a:solidFill>
                  <a:srgbClr val="FF6500"/>
                </a:solidFill>
                <a:latin typeface="Arial"/>
                <a:cs typeface="Arial"/>
              </a:rPr>
              <a:t>n</a:t>
            </a:r>
            <a:r>
              <a:rPr sz="6000" i="1" dirty="0">
                <a:solidFill>
                  <a:srgbClr val="FF6500"/>
                </a:solidFill>
                <a:latin typeface="Arial"/>
                <a:cs typeface="Arial"/>
              </a:rPr>
              <a:t>i</a:t>
            </a:r>
            <a:r>
              <a:rPr sz="6000" i="1" spc="-5" dirty="0">
                <a:solidFill>
                  <a:srgbClr val="FF6500"/>
                </a:solidFill>
                <a:latin typeface="Arial"/>
                <a:cs typeface="Arial"/>
              </a:rPr>
              <a:t>c</a:t>
            </a:r>
            <a:r>
              <a:rPr sz="6000" i="1" dirty="0">
                <a:solidFill>
                  <a:srgbClr val="FF6500"/>
                </a:solidFill>
                <a:latin typeface="Arial"/>
                <a:cs typeface="Arial"/>
              </a:rPr>
              <a:t>e</a:t>
            </a:r>
            <a:endParaRPr sz="6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89161" y="2641396"/>
            <a:ext cx="3428710" cy="4571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34336" y="1966719"/>
            <a:ext cx="6166485" cy="477012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4965" algn="l"/>
                <a:tab pos="355600" algn="l"/>
                <a:tab pos="1461770" algn="l"/>
              </a:tabLst>
            </a:pPr>
            <a:r>
              <a:rPr sz="2800" b="1" spc="-10" dirty="0">
                <a:solidFill>
                  <a:srgbClr val="3232CC"/>
                </a:solidFill>
                <a:latin typeface="Times New Roman"/>
                <a:cs typeface="Times New Roman"/>
              </a:rPr>
              <a:t>Čípky	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6 - 7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000 000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(tři typy</a:t>
            </a:r>
            <a:r>
              <a:rPr sz="2800" spc="-4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pigmentu)</a:t>
            </a:r>
            <a:endParaRPr sz="28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3232CC"/>
                </a:solidFill>
                <a:latin typeface="Times New Roman"/>
                <a:cs typeface="Times New Roman"/>
              </a:rPr>
              <a:t>Tyčinky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130 000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000</a:t>
            </a:r>
            <a:endParaRPr sz="28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67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Bipolární</a:t>
            </a:r>
            <a:r>
              <a:rPr sz="2800" b="1" spc="-3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bb.</a:t>
            </a:r>
            <a:endParaRPr sz="28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67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Gangliové</a:t>
            </a:r>
            <a:r>
              <a:rPr sz="2800" b="1" spc="-4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bb.</a:t>
            </a:r>
            <a:endParaRPr sz="28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Podpůrné bb.</a:t>
            </a:r>
            <a:endParaRPr sz="2800">
              <a:latin typeface="Times New Roman"/>
              <a:cs typeface="Times New Roman"/>
            </a:endParaRPr>
          </a:p>
          <a:p>
            <a:pPr marL="354965">
              <a:lnSpc>
                <a:spcPct val="100000"/>
              </a:lnSpc>
              <a:spcBef>
                <a:spcPts val="15"/>
              </a:spcBef>
            </a:pP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(Mullerovy </a:t>
            </a:r>
            <a:r>
              <a:rPr sz="24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podpůrné bb.,</a:t>
            </a:r>
            <a:r>
              <a:rPr sz="2400" b="1" spc="-3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neuroglie)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28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Asociační bb.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ve vnitřní</a:t>
            </a:r>
            <a:r>
              <a:rPr sz="2800" spc="-5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jádrové</a:t>
            </a:r>
            <a:endParaRPr sz="2800">
              <a:latin typeface="Times New Roman"/>
              <a:cs typeface="Times New Roman"/>
            </a:endParaRPr>
          </a:p>
          <a:p>
            <a:pPr marL="2194560">
              <a:lnSpc>
                <a:spcPct val="100000"/>
              </a:lnSpc>
            </a:pP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vrstvě</a:t>
            </a:r>
            <a:r>
              <a:rPr sz="2800" spc="-3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sítnice</a:t>
            </a:r>
            <a:endParaRPr sz="2800">
              <a:latin typeface="Times New Roman"/>
              <a:cs typeface="Times New Roman"/>
            </a:endParaRPr>
          </a:p>
          <a:p>
            <a:pPr marL="756285" indent="-287655">
              <a:lnSpc>
                <a:spcPct val="100000"/>
              </a:lnSpc>
              <a:spcBef>
                <a:spcPts val="590"/>
              </a:spcBef>
              <a:buFont typeface="Times New Roman"/>
              <a:buChar char="–"/>
              <a:tabLst>
                <a:tab pos="756285" algn="l"/>
                <a:tab pos="756920" algn="l"/>
              </a:tabLst>
            </a:pPr>
            <a:r>
              <a:rPr sz="24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Horizontální</a:t>
            </a:r>
            <a:r>
              <a:rPr sz="2400" b="1" spc="-2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bb.</a:t>
            </a:r>
            <a:endParaRPr sz="2400">
              <a:latin typeface="Times New Roman"/>
              <a:cs typeface="Times New Roman"/>
            </a:endParaRPr>
          </a:p>
          <a:p>
            <a:pPr marL="756285" indent="-287655">
              <a:lnSpc>
                <a:spcPct val="100000"/>
              </a:lnSpc>
              <a:spcBef>
                <a:spcPts val="575"/>
              </a:spcBef>
              <a:buFont typeface="Times New Roman"/>
              <a:buChar char="–"/>
              <a:tabLst>
                <a:tab pos="756285" algn="l"/>
                <a:tab pos="756920" algn="l"/>
              </a:tabLst>
            </a:pPr>
            <a:r>
              <a:rPr sz="24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Amakrinní</a:t>
            </a:r>
            <a:r>
              <a:rPr sz="2400" b="1" spc="-2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bb.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1159" y="821376"/>
            <a:ext cx="562800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CC0000"/>
                </a:solidFill>
                <a:latin typeface="Times New Roman"/>
                <a:cs typeface="Times New Roman"/>
              </a:rPr>
              <a:t>Struktura tyčinek a</a:t>
            </a:r>
            <a:r>
              <a:rPr sz="4000" spc="-3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000" spc="-5" dirty="0">
                <a:solidFill>
                  <a:srgbClr val="CC0000"/>
                </a:solidFill>
                <a:latin typeface="Times New Roman"/>
                <a:cs typeface="Times New Roman"/>
              </a:rPr>
              <a:t>čípků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5765" y="2357440"/>
            <a:ext cx="160972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95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3232CC"/>
                </a:solidFill>
                <a:latin typeface="Times New Roman"/>
                <a:cs typeface="Times New Roman"/>
              </a:rPr>
              <a:t>Tyčinky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34408" y="2271499"/>
            <a:ext cx="6456045" cy="156146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17804" indent="-205740">
              <a:lnSpc>
                <a:spcPct val="100000"/>
              </a:lnSpc>
              <a:spcBef>
                <a:spcPts val="770"/>
              </a:spcBef>
              <a:buClr>
                <a:srgbClr val="3232CC"/>
              </a:buClr>
              <a:buChar char="-"/>
              <a:tabLst>
                <a:tab pos="218440" algn="l"/>
              </a:tabLst>
            </a:pPr>
            <a:r>
              <a:rPr sz="2800" spc="-5" dirty="0">
                <a:solidFill>
                  <a:srgbClr val="CC0000"/>
                </a:solidFill>
                <a:latin typeface="Times New Roman"/>
                <a:cs typeface="Times New Roman"/>
              </a:rPr>
              <a:t>vnější úsek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(obsahuje světločivý</a:t>
            </a:r>
            <a:r>
              <a:rPr sz="2800" spc="-5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pigment)</a:t>
            </a:r>
            <a:endParaRPr sz="2800">
              <a:latin typeface="Times New Roman"/>
              <a:cs typeface="Times New Roman"/>
            </a:endParaRPr>
          </a:p>
          <a:p>
            <a:pPr marL="1132205" lvl="1" indent="-206375">
              <a:lnSpc>
                <a:spcPct val="100000"/>
              </a:lnSpc>
              <a:spcBef>
                <a:spcPts val="675"/>
              </a:spcBef>
              <a:buClr>
                <a:srgbClr val="3232CC"/>
              </a:buClr>
              <a:buChar char="-"/>
              <a:tabLst>
                <a:tab pos="1132840" algn="l"/>
              </a:tabLst>
            </a:pPr>
            <a:r>
              <a:rPr sz="2800" spc="-5" dirty="0">
                <a:solidFill>
                  <a:srgbClr val="006599"/>
                </a:solidFill>
                <a:latin typeface="Times New Roman"/>
                <a:cs typeface="Times New Roman"/>
              </a:rPr>
              <a:t>zevní segment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(disky s</a:t>
            </a:r>
            <a:r>
              <a:rPr sz="2800" spc="-2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rhodopsinem)</a:t>
            </a:r>
            <a:endParaRPr sz="2800">
              <a:latin typeface="Times New Roman"/>
              <a:cs typeface="Times New Roman"/>
            </a:endParaRPr>
          </a:p>
          <a:p>
            <a:pPr marL="1132205" lvl="1" indent="-206375">
              <a:lnSpc>
                <a:spcPct val="100000"/>
              </a:lnSpc>
              <a:spcBef>
                <a:spcPts val="670"/>
              </a:spcBef>
              <a:buClr>
                <a:srgbClr val="3232CC"/>
              </a:buClr>
              <a:buChar char="-"/>
              <a:tabLst>
                <a:tab pos="1132840" algn="l"/>
              </a:tabLst>
            </a:pPr>
            <a:r>
              <a:rPr sz="2800" spc="-5" dirty="0">
                <a:solidFill>
                  <a:srgbClr val="006599"/>
                </a:solidFill>
                <a:latin typeface="Times New Roman"/>
                <a:cs typeface="Times New Roman"/>
              </a:rPr>
              <a:t>přechodná</a:t>
            </a:r>
            <a:r>
              <a:rPr sz="2800" spc="-15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6599"/>
                </a:solidFill>
                <a:latin typeface="Times New Roman"/>
                <a:cs typeface="Times New Roman"/>
              </a:rPr>
              <a:t>zóna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05763" y="3807558"/>
            <a:ext cx="8728710" cy="250063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755265">
              <a:lnSpc>
                <a:spcPct val="100000"/>
              </a:lnSpc>
              <a:spcBef>
                <a:spcPts val="770"/>
              </a:spcBef>
            </a:pP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- </a:t>
            </a:r>
            <a:r>
              <a:rPr sz="2800" dirty="0">
                <a:solidFill>
                  <a:srgbClr val="006599"/>
                </a:solidFill>
                <a:latin typeface="Times New Roman"/>
                <a:cs typeface="Times New Roman"/>
              </a:rPr>
              <a:t>vnitřní </a:t>
            </a:r>
            <a:r>
              <a:rPr sz="2800" spc="-5" dirty="0">
                <a:solidFill>
                  <a:srgbClr val="006599"/>
                </a:solidFill>
                <a:latin typeface="Times New Roman"/>
                <a:cs typeface="Times New Roman"/>
              </a:rPr>
              <a:t>segment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(elipsoid;</a:t>
            </a:r>
            <a:r>
              <a:rPr sz="2800" spc="-5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mitochondrie)</a:t>
            </a:r>
            <a:endParaRPr sz="2800">
              <a:latin typeface="Times New Roman"/>
              <a:cs typeface="Times New Roman"/>
            </a:endParaRPr>
          </a:p>
          <a:p>
            <a:pPr marL="1840864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- </a:t>
            </a:r>
            <a:r>
              <a:rPr sz="2800" dirty="0">
                <a:solidFill>
                  <a:srgbClr val="CC0000"/>
                </a:solidFill>
                <a:latin typeface="Times New Roman"/>
                <a:cs typeface="Times New Roman"/>
              </a:rPr>
              <a:t>vnitřní </a:t>
            </a:r>
            <a:r>
              <a:rPr sz="2800" spc="-5" dirty="0">
                <a:solidFill>
                  <a:srgbClr val="CC0000"/>
                </a:solidFill>
                <a:latin typeface="Times New Roman"/>
                <a:cs typeface="Times New Roman"/>
              </a:rPr>
              <a:t>úsek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(buněčné jádro a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nervové</a:t>
            </a:r>
            <a:r>
              <a:rPr sz="2800" spc="-8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vlákno)</a:t>
            </a:r>
            <a:endParaRPr sz="2800">
              <a:latin typeface="Times New Roman"/>
              <a:cs typeface="Times New Roman"/>
            </a:endParaRPr>
          </a:p>
          <a:p>
            <a:pPr marL="354965" marR="742950" indent="-342900">
              <a:lnSpc>
                <a:spcPct val="100000"/>
              </a:lnSpc>
              <a:spcBef>
                <a:spcPts val="67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3232CC"/>
                </a:solidFill>
                <a:latin typeface="Times New Roman"/>
                <a:cs typeface="Times New Roman"/>
              </a:rPr>
              <a:t>Čípky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-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obdobná struktura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jako u tyčinek.Ve vnějším  výběžku vnějšího úseku obsahují</a:t>
            </a:r>
            <a:r>
              <a:rPr sz="2800" spc="-7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Jodopsin</a:t>
            </a:r>
            <a:endParaRPr sz="28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Vnější výběžky tyčinek a čípků se zabořují </a:t>
            </a:r>
            <a:r>
              <a:rPr sz="2800" dirty="0">
                <a:solidFill>
                  <a:srgbClr val="3232CC"/>
                </a:solidFill>
                <a:latin typeface="Times New Roman"/>
                <a:cs typeface="Times New Roman"/>
              </a:rPr>
              <a:t>do</a:t>
            </a:r>
            <a:r>
              <a:rPr sz="2800" spc="-7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Times New Roman"/>
                <a:cs typeface="Times New Roman"/>
              </a:rPr>
              <a:t>RPE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0115" y="406881"/>
            <a:ext cx="55695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Neuroretinální</a:t>
            </a:r>
            <a:r>
              <a:rPr sz="4400" spc="-12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synapse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60450" y="1193703"/>
            <a:ext cx="4704191" cy="2590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63189" y="3046229"/>
            <a:ext cx="18808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Zevní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plexiformní  </a:t>
            </a:r>
            <a:r>
              <a:rPr sz="2000" dirty="0">
                <a:latin typeface="Times New Roman"/>
                <a:cs typeface="Times New Roman"/>
              </a:rPr>
              <a:t>vrstva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46154" y="3551133"/>
            <a:ext cx="541655" cy="233679"/>
          </a:xfrm>
          <a:custGeom>
            <a:avLst/>
            <a:gdLst/>
            <a:ahLst/>
            <a:cxnLst/>
            <a:rect l="l" t="t" r="r" b="b"/>
            <a:pathLst>
              <a:path w="541654" h="233679">
                <a:moveTo>
                  <a:pt x="541348" y="10668"/>
                </a:moveTo>
                <a:lnTo>
                  <a:pt x="536776" y="0"/>
                </a:lnTo>
                <a:lnTo>
                  <a:pt x="0" y="233156"/>
                </a:lnTo>
                <a:lnTo>
                  <a:pt x="30185" y="233156"/>
                </a:lnTo>
                <a:lnTo>
                  <a:pt x="541348" y="10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60450" y="3784289"/>
            <a:ext cx="4704191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98653" y="6140196"/>
            <a:ext cx="2516505" cy="266700"/>
          </a:xfrm>
          <a:custGeom>
            <a:avLst/>
            <a:gdLst/>
            <a:ahLst/>
            <a:cxnLst/>
            <a:rect l="l" t="t" r="r" b="b"/>
            <a:pathLst>
              <a:path w="2516504" h="266700">
                <a:moveTo>
                  <a:pt x="76391" y="222880"/>
                </a:moveTo>
                <a:lnTo>
                  <a:pt x="73152" y="190484"/>
                </a:lnTo>
                <a:lnTo>
                  <a:pt x="0" y="234680"/>
                </a:lnTo>
                <a:lnTo>
                  <a:pt x="64008" y="260042"/>
                </a:lnTo>
                <a:lnTo>
                  <a:pt x="64008" y="224012"/>
                </a:lnTo>
                <a:lnTo>
                  <a:pt x="76391" y="222880"/>
                </a:lnTo>
                <a:close/>
              </a:path>
              <a:path w="2516504" h="266700">
                <a:moveTo>
                  <a:pt x="77600" y="234971"/>
                </a:moveTo>
                <a:lnTo>
                  <a:pt x="76391" y="222880"/>
                </a:lnTo>
                <a:lnTo>
                  <a:pt x="64008" y="224012"/>
                </a:lnTo>
                <a:lnTo>
                  <a:pt x="64008" y="236204"/>
                </a:lnTo>
                <a:lnTo>
                  <a:pt x="77600" y="234971"/>
                </a:lnTo>
                <a:close/>
              </a:path>
              <a:path w="2516504" h="266700">
                <a:moveTo>
                  <a:pt x="80772" y="266684"/>
                </a:moveTo>
                <a:lnTo>
                  <a:pt x="77600" y="234971"/>
                </a:lnTo>
                <a:lnTo>
                  <a:pt x="64008" y="236204"/>
                </a:lnTo>
                <a:lnTo>
                  <a:pt x="64008" y="260042"/>
                </a:lnTo>
                <a:lnTo>
                  <a:pt x="80772" y="266684"/>
                </a:lnTo>
                <a:close/>
              </a:path>
              <a:path w="2516504" h="266700">
                <a:moveTo>
                  <a:pt x="2515910" y="13716"/>
                </a:moveTo>
                <a:lnTo>
                  <a:pt x="2514386" y="0"/>
                </a:lnTo>
                <a:lnTo>
                  <a:pt x="76391" y="222880"/>
                </a:lnTo>
                <a:lnTo>
                  <a:pt x="77600" y="234971"/>
                </a:lnTo>
                <a:lnTo>
                  <a:pt x="2515910" y="13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74853" y="5277688"/>
            <a:ext cx="2440305" cy="266700"/>
          </a:xfrm>
          <a:custGeom>
            <a:avLst/>
            <a:gdLst/>
            <a:ahLst/>
            <a:cxnLst/>
            <a:rect l="l" t="t" r="r" b="b"/>
            <a:pathLst>
              <a:path w="2440304" h="266700">
                <a:moveTo>
                  <a:pt x="80756" y="0"/>
                </a:moveTo>
                <a:lnTo>
                  <a:pt x="0" y="30480"/>
                </a:lnTo>
                <a:lnTo>
                  <a:pt x="63992" y="70483"/>
                </a:lnTo>
                <a:lnTo>
                  <a:pt x="63992" y="30480"/>
                </a:lnTo>
                <a:lnTo>
                  <a:pt x="77581" y="31752"/>
                </a:lnTo>
                <a:lnTo>
                  <a:pt x="80756" y="0"/>
                </a:lnTo>
                <a:close/>
              </a:path>
              <a:path w="2440304" h="266700">
                <a:moveTo>
                  <a:pt x="77581" y="31752"/>
                </a:moveTo>
                <a:lnTo>
                  <a:pt x="63992" y="30480"/>
                </a:lnTo>
                <a:lnTo>
                  <a:pt x="63992" y="44196"/>
                </a:lnTo>
                <a:lnTo>
                  <a:pt x="76222" y="45342"/>
                </a:lnTo>
                <a:lnTo>
                  <a:pt x="77581" y="31752"/>
                </a:lnTo>
                <a:close/>
              </a:path>
              <a:path w="2440304" h="266700">
                <a:moveTo>
                  <a:pt x="76222" y="45342"/>
                </a:moveTo>
                <a:lnTo>
                  <a:pt x="63992" y="44196"/>
                </a:lnTo>
                <a:lnTo>
                  <a:pt x="63992" y="70483"/>
                </a:lnTo>
                <a:lnTo>
                  <a:pt x="73136" y="76200"/>
                </a:lnTo>
                <a:lnTo>
                  <a:pt x="76222" y="45342"/>
                </a:lnTo>
                <a:close/>
              </a:path>
              <a:path w="2440304" h="266700">
                <a:moveTo>
                  <a:pt x="2439710" y="252968"/>
                </a:moveTo>
                <a:lnTo>
                  <a:pt x="77581" y="31752"/>
                </a:lnTo>
                <a:lnTo>
                  <a:pt x="76222" y="45342"/>
                </a:lnTo>
                <a:lnTo>
                  <a:pt x="2438186" y="266684"/>
                </a:lnTo>
                <a:lnTo>
                  <a:pt x="2439710" y="2529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60717" y="6237732"/>
            <a:ext cx="457834" cy="649605"/>
          </a:xfrm>
          <a:custGeom>
            <a:avLst/>
            <a:gdLst/>
            <a:ahLst/>
            <a:cxnLst/>
            <a:rect l="l" t="t" r="r" b="b"/>
            <a:pathLst>
              <a:path w="457834" h="649604">
                <a:moveTo>
                  <a:pt x="144764" y="649163"/>
                </a:moveTo>
                <a:lnTo>
                  <a:pt x="144764" y="161528"/>
                </a:lnTo>
                <a:lnTo>
                  <a:pt x="0" y="426689"/>
                </a:lnTo>
                <a:lnTo>
                  <a:pt x="144764" y="649163"/>
                </a:lnTo>
                <a:close/>
              </a:path>
              <a:path w="457834" h="649604">
                <a:moveTo>
                  <a:pt x="457736" y="132656"/>
                </a:moveTo>
                <a:lnTo>
                  <a:pt x="456494" y="88622"/>
                </a:lnTo>
                <a:lnTo>
                  <a:pt x="450265" y="44301"/>
                </a:lnTo>
                <a:lnTo>
                  <a:pt x="438881" y="0"/>
                </a:lnTo>
                <a:lnTo>
                  <a:pt x="422222" y="43582"/>
                </a:lnTo>
                <a:lnTo>
                  <a:pt x="400884" y="84757"/>
                </a:lnTo>
                <a:lnTo>
                  <a:pt x="375156" y="123259"/>
                </a:lnTo>
                <a:lnTo>
                  <a:pt x="345327" y="158828"/>
                </a:lnTo>
                <a:lnTo>
                  <a:pt x="311685" y="191198"/>
                </a:lnTo>
                <a:lnTo>
                  <a:pt x="274519" y="220107"/>
                </a:lnTo>
                <a:lnTo>
                  <a:pt x="234118" y="245291"/>
                </a:lnTo>
                <a:lnTo>
                  <a:pt x="190770" y="266488"/>
                </a:lnTo>
                <a:lnTo>
                  <a:pt x="144764" y="283433"/>
                </a:lnTo>
                <a:lnTo>
                  <a:pt x="144764" y="527258"/>
                </a:lnTo>
                <a:lnTo>
                  <a:pt x="190270" y="510545"/>
                </a:lnTo>
                <a:lnTo>
                  <a:pt x="232804" y="489872"/>
                </a:lnTo>
                <a:lnTo>
                  <a:pt x="272198" y="465544"/>
                </a:lnTo>
                <a:lnTo>
                  <a:pt x="308284" y="437867"/>
                </a:lnTo>
                <a:lnTo>
                  <a:pt x="340895" y="407149"/>
                </a:lnTo>
                <a:lnTo>
                  <a:pt x="369861" y="373695"/>
                </a:lnTo>
                <a:lnTo>
                  <a:pt x="395016" y="337810"/>
                </a:lnTo>
                <a:lnTo>
                  <a:pt x="416191" y="299802"/>
                </a:lnTo>
                <a:lnTo>
                  <a:pt x="433218" y="259977"/>
                </a:lnTo>
                <a:lnTo>
                  <a:pt x="445930" y="218640"/>
                </a:lnTo>
                <a:lnTo>
                  <a:pt x="454159" y="176098"/>
                </a:lnTo>
                <a:lnTo>
                  <a:pt x="457736" y="132656"/>
                </a:lnTo>
                <a:close/>
              </a:path>
            </a:pathLst>
          </a:custGeom>
          <a:solidFill>
            <a:srgbClr val="00CC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460717" y="5689138"/>
            <a:ext cx="457200" cy="670560"/>
          </a:xfrm>
          <a:custGeom>
            <a:avLst/>
            <a:gdLst/>
            <a:ahLst/>
            <a:cxnLst/>
            <a:rect l="l" t="t" r="r" b="b"/>
            <a:pathLst>
              <a:path w="457200" h="670560">
                <a:moveTo>
                  <a:pt x="457169" y="670499"/>
                </a:moveTo>
                <a:lnTo>
                  <a:pt x="457169" y="426674"/>
                </a:lnTo>
                <a:lnTo>
                  <a:pt x="454492" y="380354"/>
                </a:lnTo>
                <a:lnTo>
                  <a:pt x="446647" y="335437"/>
                </a:lnTo>
                <a:lnTo>
                  <a:pt x="433908" y="292188"/>
                </a:lnTo>
                <a:lnTo>
                  <a:pt x="416554" y="250874"/>
                </a:lnTo>
                <a:lnTo>
                  <a:pt x="394859" y="211759"/>
                </a:lnTo>
                <a:lnTo>
                  <a:pt x="369100" y="175109"/>
                </a:lnTo>
                <a:lnTo>
                  <a:pt x="339554" y="141190"/>
                </a:lnTo>
                <a:lnTo>
                  <a:pt x="306497" y="110267"/>
                </a:lnTo>
                <a:lnTo>
                  <a:pt x="270206" y="82605"/>
                </a:lnTo>
                <a:lnTo>
                  <a:pt x="230955" y="58471"/>
                </a:lnTo>
                <a:lnTo>
                  <a:pt x="189023" y="38129"/>
                </a:lnTo>
                <a:lnTo>
                  <a:pt x="144685" y="21846"/>
                </a:lnTo>
                <a:lnTo>
                  <a:pt x="98218" y="9886"/>
                </a:lnTo>
                <a:lnTo>
                  <a:pt x="49897" y="2515"/>
                </a:lnTo>
                <a:lnTo>
                  <a:pt x="0" y="0"/>
                </a:lnTo>
                <a:lnTo>
                  <a:pt x="0" y="243824"/>
                </a:lnTo>
                <a:lnTo>
                  <a:pt x="49897" y="246340"/>
                </a:lnTo>
                <a:lnTo>
                  <a:pt x="98218" y="253710"/>
                </a:lnTo>
                <a:lnTo>
                  <a:pt x="144685" y="265669"/>
                </a:lnTo>
                <a:lnTo>
                  <a:pt x="189023" y="281952"/>
                </a:lnTo>
                <a:lnTo>
                  <a:pt x="230955" y="302292"/>
                </a:lnTo>
                <a:lnTo>
                  <a:pt x="270206" y="326426"/>
                </a:lnTo>
                <a:lnTo>
                  <a:pt x="306497" y="354086"/>
                </a:lnTo>
                <a:lnTo>
                  <a:pt x="339554" y="385008"/>
                </a:lnTo>
                <a:lnTo>
                  <a:pt x="369100" y="418927"/>
                </a:lnTo>
                <a:lnTo>
                  <a:pt x="394859" y="455577"/>
                </a:lnTo>
                <a:lnTo>
                  <a:pt x="416554" y="494692"/>
                </a:lnTo>
                <a:lnTo>
                  <a:pt x="433908" y="536007"/>
                </a:lnTo>
                <a:lnTo>
                  <a:pt x="446647" y="579257"/>
                </a:lnTo>
                <a:lnTo>
                  <a:pt x="454492" y="624176"/>
                </a:lnTo>
                <a:lnTo>
                  <a:pt x="457169" y="670499"/>
                </a:lnTo>
                <a:close/>
              </a:path>
            </a:pathLst>
          </a:custGeom>
          <a:solidFill>
            <a:srgbClr val="00A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56146" y="5684565"/>
            <a:ext cx="462280" cy="1219200"/>
          </a:xfrm>
          <a:custGeom>
            <a:avLst/>
            <a:gdLst/>
            <a:ahLst/>
            <a:cxnLst/>
            <a:rect l="l" t="t" r="r" b="b"/>
            <a:pathLst>
              <a:path w="462279" h="1219200">
                <a:moveTo>
                  <a:pt x="461740" y="609551"/>
                </a:moveTo>
                <a:lnTo>
                  <a:pt x="461740" y="365726"/>
                </a:lnTo>
                <a:lnTo>
                  <a:pt x="457169" y="344393"/>
                </a:lnTo>
                <a:lnTo>
                  <a:pt x="446501" y="303245"/>
                </a:lnTo>
                <a:lnTo>
                  <a:pt x="431261" y="263636"/>
                </a:lnTo>
                <a:lnTo>
                  <a:pt x="411449" y="225536"/>
                </a:lnTo>
                <a:lnTo>
                  <a:pt x="388589" y="190484"/>
                </a:lnTo>
                <a:lnTo>
                  <a:pt x="361157" y="156956"/>
                </a:lnTo>
                <a:lnTo>
                  <a:pt x="332201" y="126476"/>
                </a:lnTo>
                <a:lnTo>
                  <a:pt x="298673" y="99044"/>
                </a:lnTo>
                <a:lnTo>
                  <a:pt x="245348" y="62468"/>
                </a:lnTo>
                <a:lnTo>
                  <a:pt x="205724" y="42672"/>
                </a:lnTo>
                <a:lnTo>
                  <a:pt x="184388" y="35052"/>
                </a:lnTo>
                <a:lnTo>
                  <a:pt x="164576" y="27432"/>
                </a:lnTo>
                <a:lnTo>
                  <a:pt x="120396" y="13716"/>
                </a:lnTo>
                <a:lnTo>
                  <a:pt x="76200" y="6096"/>
                </a:lnTo>
                <a:lnTo>
                  <a:pt x="28956" y="1524"/>
                </a:lnTo>
                <a:lnTo>
                  <a:pt x="0" y="0"/>
                </a:lnTo>
                <a:lnTo>
                  <a:pt x="0" y="254492"/>
                </a:lnTo>
                <a:lnTo>
                  <a:pt x="4572" y="254492"/>
                </a:ln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28956" y="10668"/>
                </a:lnTo>
                <a:lnTo>
                  <a:pt x="51816" y="12192"/>
                </a:lnTo>
                <a:lnTo>
                  <a:pt x="96012" y="18288"/>
                </a:lnTo>
                <a:lnTo>
                  <a:pt x="161528" y="35052"/>
                </a:lnTo>
                <a:lnTo>
                  <a:pt x="220964" y="60944"/>
                </a:lnTo>
                <a:lnTo>
                  <a:pt x="240776" y="71612"/>
                </a:lnTo>
                <a:lnTo>
                  <a:pt x="240776" y="72433"/>
                </a:lnTo>
                <a:lnTo>
                  <a:pt x="259064" y="82280"/>
                </a:lnTo>
                <a:lnTo>
                  <a:pt x="259064" y="83296"/>
                </a:lnTo>
                <a:lnTo>
                  <a:pt x="275828" y="94472"/>
                </a:lnTo>
                <a:lnTo>
                  <a:pt x="292577" y="106664"/>
                </a:lnTo>
                <a:lnTo>
                  <a:pt x="326105" y="134096"/>
                </a:lnTo>
                <a:lnTo>
                  <a:pt x="326105" y="135468"/>
                </a:lnTo>
                <a:lnTo>
                  <a:pt x="339821" y="147812"/>
                </a:lnTo>
                <a:lnTo>
                  <a:pt x="355061" y="163052"/>
                </a:lnTo>
                <a:lnTo>
                  <a:pt x="367253" y="179816"/>
                </a:lnTo>
                <a:lnTo>
                  <a:pt x="380969" y="196580"/>
                </a:lnTo>
                <a:lnTo>
                  <a:pt x="391637" y="213344"/>
                </a:lnTo>
                <a:lnTo>
                  <a:pt x="403829" y="231632"/>
                </a:lnTo>
                <a:lnTo>
                  <a:pt x="412973" y="249920"/>
                </a:lnTo>
                <a:lnTo>
                  <a:pt x="412973" y="248396"/>
                </a:lnTo>
                <a:lnTo>
                  <a:pt x="422117" y="268193"/>
                </a:lnTo>
                <a:lnTo>
                  <a:pt x="429737" y="286481"/>
                </a:lnTo>
                <a:lnTo>
                  <a:pt x="437357" y="306293"/>
                </a:lnTo>
                <a:lnTo>
                  <a:pt x="443453" y="326105"/>
                </a:lnTo>
                <a:lnTo>
                  <a:pt x="448025" y="347441"/>
                </a:lnTo>
                <a:lnTo>
                  <a:pt x="452597" y="367253"/>
                </a:lnTo>
                <a:lnTo>
                  <a:pt x="455645" y="388589"/>
                </a:lnTo>
                <a:lnTo>
                  <a:pt x="457169" y="409910"/>
                </a:lnTo>
                <a:lnTo>
                  <a:pt x="457169" y="588218"/>
                </a:lnTo>
                <a:lnTo>
                  <a:pt x="461740" y="609551"/>
                </a:lnTo>
                <a:close/>
              </a:path>
              <a:path w="462279" h="1219200">
                <a:moveTo>
                  <a:pt x="153908" y="717743"/>
                </a:moveTo>
                <a:lnTo>
                  <a:pt x="153908" y="696407"/>
                </a:lnTo>
                <a:lnTo>
                  <a:pt x="0" y="981364"/>
                </a:lnTo>
                <a:lnTo>
                  <a:pt x="9144" y="995488"/>
                </a:lnTo>
                <a:lnTo>
                  <a:pt x="9144" y="978331"/>
                </a:lnTo>
                <a:lnTo>
                  <a:pt x="10501" y="980403"/>
                </a:lnTo>
                <a:lnTo>
                  <a:pt x="144764" y="734490"/>
                </a:lnTo>
                <a:lnTo>
                  <a:pt x="144764" y="714695"/>
                </a:lnTo>
                <a:lnTo>
                  <a:pt x="153908" y="717743"/>
                </a:lnTo>
                <a:close/>
              </a:path>
              <a:path w="462279" h="1219200">
                <a:moveTo>
                  <a:pt x="10668" y="10668"/>
                </a:move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462279" h="1219200">
                <a:moveTo>
                  <a:pt x="10668" y="244129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254492"/>
                </a:lnTo>
                <a:lnTo>
                  <a:pt x="6096" y="254492"/>
                </a:lnTo>
                <a:lnTo>
                  <a:pt x="6096" y="243824"/>
                </a:lnTo>
                <a:lnTo>
                  <a:pt x="10668" y="244129"/>
                </a:lnTo>
                <a:close/>
              </a:path>
              <a:path w="462279" h="1219200">
                <a:moveTo>
                  <a:pt x="461740" y="675942"/>
                </a:moveTo>
                <a:lnTo>
                  <a:pt x="461740" y="609551"/>
                </a:lnTo>
                <a:lnTo>
                  <a:pt x="457169" y="588218"/>
                </a:lnTo>
                <a:lnTo>
                  <a:pt x="446501" y="547070"/>
                </a:lnTo>
                <a:lnTo>
                  <a:pt x="431261" y="507446"/>
                </a:lnTo>
                <a:lnTo>
                  <a:pt x="411449" y="469346"/>
                </a:lnTo>
                <a:lnTo>
                  <a:pt x="388589" y="434294"/>
                </a:lnTo>
                <a:lnTo>
                  <a:pt x="361157" y="400781"/>
                </a:lnTo>
                <a:lnTo>
                  <a:pt x="332201" y="370301"/>
                </a:lnTo>
                <a:lnTo>
                  <a:pt x="298673" y="342869"/>
                </a:lnTo>
                <a:lnTo>
                  <a:pt x="245348" y="306293"/>
                </a:lnTo>
                <a:lnTo>
                  <a:pt x="205724" y="286481"/>
                </a:lnTo>
                <a:lnTo>
                  <a:pt x="184388" y="278861"/>
                </a:lnTo>
                <a:lnTo>
                  <a:pt x="164576" y="271241"/>
                </a:lnTo>
                <a:lnTo>
                  <a:pt x="120396" y="257540"/>
                </a:lnTo>
                <a:lnTo>
                  <a:pt x="76200" y="249920"/>
                </a:lnTo>
                <a:lnTo>
                  <a:pt x="6096" y="243824"/>
                </a:lnTo>
                <a:lnTo>
                  <a:pt x="10668" y="248396"/>
                </a:lnTo>
                <a:lnTo>
                  <a:pt x="10668" y="254492"/>
                </a:lnTo>
                <a:lnTo>
                  <a:pt x="28956" y="254492"/>
                </a:lnTo>
                <a:lnTo>
                  <a:pt x="51816" y="256016"/>
                </a:lnTo>
                <a:lnTo>
                  <a:pt x="96012" y="262112"/>
                </a:lnTo>
                <a:lnTo>
                  <a:pt x="161528" y="278861"/>
                </a:lnTo>
                <a:lnTo>
                  <a:pt x="220964" y="304769"/>
                </a:lnTo>
                <a:lnTo>
                  <a:pt x="240776" y="315437"/>
                </a:lnTo>
                <a:lnTo>
                  <a:pt x="240776" y="316258"/>
                </a:lnTo>
                <a:lnTo>
                  <a:pt x="259064" y="326105"/>
                </a:lnTo>
                <a:lnTo>
                  <a:pt x="259064" y="327121"/>
                </a:lnTo>
                <a:lnTo>
                  <a:pt x="275828" y="338297"/>
                </a:lnTo>
                <a:lnTo>
                  <a:pt x="292577" y="350489"/>
                </a:lnTo>
                <a:lnTo>
                  <a:pt x="326105" y="377921"/>
                </a:lnTo>
                <a:lnTo>
                  <a:pt x="326105" y="379293"/>
                </a:lnTo>
                <a:lnTo>
                  <a:pt x="339821" y="391637"/>
                </a:lnTo>
                <a:lnTo>
                  <a:pt x="355061" y="406877"/>
                </a:lnTo>
                <a:lnTo>
                  <a:pt x="367253" y="423626"/>
                </a:lnTo>
                <a:lnTo>
                  <a:pt x="380969" y="440390"/>
                </a:lnTo>
                <a:lnTo>
                  <a:pt x="391637" y="457154"/>
                </a:lnTo>
                <a:lnTo>
                  <a:pt x="403829" y="475442"/>
                </a:lnTo>
                <a:lnTo>
                  <a:pt x="412973" y="493730"/>
                </a:lnTo>
                <a:lnTo>
                  <a:pt x="412973" y="492206"/>
                </a:lnTo>
                <a:lnTo>
                  <a:pt x="422117" y="512018"/>
                </a:lnTo>
                <a:lnTo>
                  <a:pt x="429737" y="530306"/>
                </a:lnTo>
                <a:lnTo>
                  <a:pt x="437357" y="550118"/>
                </a:lnTo>
                <a:lnTo>
                  <a:pt x="438317" y="553239"/>
                </a:lnTo>
                <a:lnTo>
                  <a:pt x="438881" y="551642"/>
                </a:lnTo>
                <a:lnTo>
                  <a:pt x="448025" y="556214"/>
                </a:lnTo>
                <a:lnTo>
                  <a:pt x="448025" y="591266"/>
                </a:lnTo>
                <a:lnTo>
                  <a:pt x="452597" y="611078"/>
                </a:lnTo>
                <a:lnTo>
                  <a:pt x="455645" y="632399"/>
                </a:lnTo>
                <a:lnTo>
                  <a:pt x="457169" y="653735"/>
                </a:lnTo>
                <a:lnTo>
                  <a:pt x="457169" y="676595"/>
                </a:lnTo>
                <a:lnTo>
                  <a:pt x="461740" y="675942"/>
                </a:lnTo>
                <a:close/>
              </a:path>
              <a:path w="462279" h="1219200">
                <a:moveTo>
                  <a:pt x="10668" y="254492"/>
                </a:moveTo>
                <a:lnTo>
                  <a:pt x="10668" y="248396"/>
                </a:lnTo>
                <a:lnTo>
                  <a:pt x="6096" y="243824"/>
                </a:lnTo>
                <a:lnTo>
                  <a:pt x="6096" y="254492"/>
                </a:lnTo>
                <a:lnTo>
                  <a:pt x="10668" y="254492"/>
                </a:lnTo>
                <a:close/>
              </a:path>
              <a:path w="462279" h="1219200">
                <a:moveTo>
                  <a:pt x="10501" y="980403"/>
                </a:moveTo>
                <a:lnTo>
                  <a:pt x="9144" y="978331"/>
                </a:lnTo>
                <a:lnTo>
                  <a:pt x="9144" y="982888"/>
                </a:lnTo>
                <a:lnTo>
                  <a:pt x="10501" y="980403"/>
                </a:lnTo>
                <a:close/>
              </a:path>
              <a:path w="462279" h="1219200">
                <a:moveTo>
                  <a:pt x="153908" y="1199281"/>
                </a:moveTo>
                <a:lnTo>
                  <a:pt x="10501" y="980403"/>
                </a:lnTo>
                <a:lnTo>
                  <a:pt x="9144" y="982888"/>
                </a:lnTo>
                <a:lnTo>
                  <a:pt x="9144" y="995488"/>
                </a:lnTo>
                <a:lnTo>
                  <a:pt x="144764" y="1204969"/>
                </a:lnTo>
                <a:lnTo>
                  <a:pt x="144764" y="1202329"/>
                </a:lnTo>
                <a:lnTo>
                  <a:pt x="153908" y="1199281"/>
                </a:lnTo>
                <a:close/>
              </a:path>
              <a:path w="462279" h="1219200">
                <a:moveTo>
                  <a:pt x="153908" y="717743"/>
                </a:moveTo>
                <a:lnTo>
                  <a:pt x="144764" y="714695"/>
                </a:lnTo>
                <a:lnTo>
                  <a:pt x="144764" y="734490"/>
                </a:lnTo>
                <a:lnTo>
                  <a:pt x="153908" y="717743"/>
                </a:lnTo>
                <a:close/>
              </a:path>
              <a:path w="462279" h="1219200">
                <a:moveTo>
                  <a:pt x="153908" y="829876"/>
                </a:moveTo>
                <a:lnTo>
                  <a:pt x="153908" y="717743"/>
                </a:lnTo>
                <a:lnTo>
                  <a:pt x="144764" y="734490"/>
                </a:lnTo>
                <a:lnTo>
                  <a:pt x="144764" y="844219"/>
                </a:lnTo>
                <a:lnTo>
                  <a:pt x="147812" y="843111"/>
                </a:lnTo>
                <a:lnTo>
                  <a:pt x="147812" y="832027"/>
                </a:lnTo>
                <a:lnTo>
                  <a:pt x="153908" y="829876"/>
                </a:lnTo>
                <a:close/>
              </a:path>
              <a:path w="462279" h="1219200">
                <a:moveTo>
                  <a:pt x="461740" y="743654"/>
                </a:moveTo>
                <a:lnTo>
                  <a:pt x="461740" y="675942"/>
                </a:lnTo>
                <a:lnTo>
                  <a:pt x="457169" y="676595"/>
                </a:lnTo>
                <a:lnTo>
                  <a:pt x="457169" y="693359"/>
                </a:lnTo>
                <a:lnTo>
                  <a:pt x="454121" y="726887"/>
                </a:lnTo>
                <a:lnTo>
                  <a:pt x="454121" y="725363"/>
                </a:lnTo>
                <a:lnTo>
                  <a:pt x="452597" y="742127"/>
                </a:lnTo>
                <a:lnTo>
                  <a:pt x="449549" y="758891"/>
                </a:lnTo>
                <a:lnTo>
                  <a:pt x="444977" y="775639"/>
                </a:lnTo>
                <a:lnTo>
                  <a:pt x="440405" y="790879"/>
                </a:lnTo>
                <a:lnTo>
                  <a:pt x="435833" y="807643"/>
                </a:lnTo>
                <a:lnTo>
                  <a:pt x="435833" y="806119"/>
                </a:lnTo>
                <a:lnTo>
                  <a:pt x="429737" y="822883"/>
                </a:lnTo>
                <a:lnTo>
                  <a:pt x="423641" y="838123"/>
                </a:lnTo>
                <a:lnTo>
                  <a:pt x="416021" y="851839"/>
                </a:lnTo>
                <a:lnTo>
                  <a:pt x="408401" y="867079"/>
                </a:lnTo>
                <a:lnTo>
                  <a:pt x="400781" y="880795"/>
                </a:lnTo>
                <a:lnTo>
                  <a:pt x="391637" y="896035"/>
                </a:lnTo>
                <a:lnTo>
                  <a:pt x="391637" y="894511"/>
                </a:lnTo>
                <a:lnTo>
                  <a:pt x="371825" y="921943"/>
                </a:lnTo>
                <a:lnTo>
                  <a:pt x="350489" y="947851"/>
                </a:lnTo>
                <a:lnTo>
                  <a:pt x="327629" y="972235"/>
                </a:lnTo>
                <a:lnTo>
                  <a:pt x="301721" y="995080"/>
                </a:lnTo>
                <a:lnTo>
                  <a:pt x="301721" y="993556"/>
                </a:lnTo>
                <a:lnTo>
                  <a:pt x="274304" y="1014892"/>
                </a:lnTo>
                <a:lnTo>
                  <a:pt x="214868" y="1049944"/>
                </a:lnTo>
                <a:lnTo>
                  <a:pt x="166100" y="1069756"/>
                </a:lnTo>
                <a:lnTo>
                  <a:pt x="144764" y="1077376"/>
                </a:lnTo>
                <a:lnTo>
                  <a:pt x="144764" y="1185325"/>
                </a:lnTo>
                <a:lnTo>
                  <a:pt x="150860" y="1194629"/>
                </a:lnTo>
                <a:lnTo>
                  <a:pt x="150860" y="1084996"/>
                </a:lnTo>
                <a:lnTo>
                  <a:pt x="153908" y="1080424"/>
                </a:lnTo>
                <a:lnTo>
                  <a:pt x="153908" y="1083980"/>
                </a:lnTo>
                <a:lnTo>
                  <a:pt x="169148" y="1078900"/>
                </a:lnTo>
                <a:lnTo>
                  <a:pt x="219440" y="1059088"/>
                </a:lnTo>
                <a:lnTo>
                  <a:pt x="280385" y="1022512"/>
                </a:lnTo>
                <a:lnTo>
                  <a:pt x="333725" y="978331"/>
                </a:lnTo>
                <a:lnTo>
                  <a:pt x="379445" y="928039"/>
                </a:lnTo>
                <a:lnTo>
                  <a:pt x="408401" y="886891"/>
                </a:lnTo>
                <a:lnTo>
                  <a:pt x="431261" y="841171"/>
                </a:lnTo>
                <a:lnTo>
                  <a:pt x="438881" y="825931"/>
                </a:lnTo>
                <a:lnTo>
                  <a:pt x="444977" y="810691"/>
                </a:lnTo>
                <a:lnTo>
                  <a:pt x="458693" y="760415"/>
                </a:lnTo>
                <a:lnTo>
                  <a:pt x="461740" y="743654"/>
                </a:lnTo>
                <a:close/>
              </a:path>
              <a:path w="462279" h="1219200">
                <a:moveTo>
                  <a:pt x="153908" y="1219093"/>
                </a:moveTo>
                <a:lnTo>
                  <a:pt x="153908" y="1199281"/>
                </a:lnTo>
                <a:lnTo>
                  <a:pt x="144764" y="1202329"/>
                </a:lnTo>
                <a:lnTo>
                  <a:pt x="144764" y="1204969"/>
                </a:lnTo>
                <a:lnTo>
                  <a:pt x="153908" y="1219093"/>
                </a:lnTo>
                <a:close/>
              </a:path>
              <a:path w="462279" h="1219200">
                <a:moveTo>
                  <a:pt x="396209" y="661355"/>
                </a:moveTo>
                <a:lnTo>
                  <a:pt x="396209" y="646115"/>
                </a:lnTo>
                <a:lnTo>
                  <a:pt x="380969" y="667451"/>
                </a:lnTo>
                <a:lnTo>
                  <a:pt x="365729" y="687263"/>
                </a:lnTo>
                <a:lnTo>
                  <a:pt x="348965" y="707075"/>
                </a:lnTo>
                <a:lnTo>
                  <a:pt x="330677" y="725363"/>
                </a:lnTo>
                <a:lnTo>
                  <a:pt x="310865" y="743651"/>
                </a:lnTo>
                <a:lnTo>
                  <a:pt x="310865" y="742127"/>
                </a:lnTo>
                <a:lnTo>
                  <a:pt x="291053" y="758891"/>
                </a:lnTo>
                <a:lnTo>
                  <a:pt x="246872" y="789355"/>
                </a:lnTo>
                <a:lnTo>
                  <a:pt x="199628" y="813739"/>
                </a:lnTo>
                <a:lnTo>
                  <a:pt x="147812" y="832027"/>
                </a:lnTo>
                <a:lnTo>
                  <a:pt x="153908" y="836599"/>
                </a:lnTo>
                <a:lnTo>
                  <a:pt x="153908" y="840894"/>
                </a:lnTo>
                <a:lnTo>
                  <a:pt x="178292" y="832027"/>
                </a:lnTo>
                <a:lnTo>
                  <a:pt x="202676" y="821359"/>
                </a:lnTo>
                <a:lnTo>
                  <a:pt x="228584" y="810691"/>
                </a:lnTo>
                <a:lnTo>
                  <a:pt x="274304" y="783259"/>
                </a:lnTo>
                <a:lnTo>
                  <a:pt x="297149" y="766495"/>
                </a:lnTo>
                <a:lnTo>
                  <a:pt x="336773" y="732983"/>
                </a:lnTo>
                <a:lnTo>
                  <a:pt x="373349" y="693359"/>
                </a:lnTo>
                <a:lnTo>
                  <a:pt x="396209" y="661355"/>
                </a:lnTo>
                <a:close/>
              </a:path>
              <a:path w="462279" h="1219200">
                <a:moveTo>
                  <a:pt x="153908" y="840894"/>
                </a:moveTo>
                <a:lnTo>
                  <a:pt x="153908" y="836599"/>
                </a:lnTo>
                <a:lnTo>
                  <a:pt x="147812" y="832027"/>
                </a:lnTo>
                <a:lnTo>
                  <a:pt x="147812" y="843111"/>
                </a:lnTo>
                <a:lnTo>
                  <a:pt x="153908" y="840894"/>
                </a:lnTo>
                <a:close/>
              </a:path>
              <a:path w="462279" h="1219200">
                <a:moveTo>
                  <a:pt x="153908" y="1083980"/>
                </a:moveTo>
                <a:lnTo>
                  <a:pt x="153908" y="1080424"/>
                </a:lnTo>
                <a:lnTo>
                  <a:pt x="150860" y="1084996"/>
                </a:lnTo>
                <a:lnTo>
                  <a:pt x="153908" y="1083980"/>
                </a:lnTo>
                <a:close/>
              </a:path>
              <a:path w="462279" h="1219200">
                <a:moveTo>
                  <a:pt x="153908" y="1199281"/>
                </a:moveTo>
                <a:lnTo>
                  <a:pt x="153908" y="1083980"/>
                </a:lnTo>
                <a:lnTo>
                  <a:pt x="150860" y="1084996"/>
                </a:lnTo>
                <a:lnTo>
                  <a:pt x="150860" y="1194629"/>
                </a:lnTo>
                <a:lnTo>
                  <a:pt x="153908" y="1199281"/>
                </a:lnTo>
                <a:close/>
              </a:path>
              <a:path w="462279" h="1219200">
                <a:moveTo>
                  <a:pt x="240776" y="72433"/>
                </a:moveTo>
                <a:lnTo>
                  <a:pt x="240776" y="71612"/>
                </a:lnTo>
                <a:lnTo>
                  <a:pt x="239252" y="71612"/>
                </a:lnTo>
                <a:lnTo>
                  <a:pt x="240776" y="72433"/>
                </a:lnTo>
                <a:close/>
              </a:path>
              <a:path w="462279" h="1219200">
                <a:moveTo>
                  <a:pt x="240776" y="316258"/>
                </a:moveTo>
                <a:lnTo>
                  <a:pt x="240776" y="315437"/>
                </a:lnTo>
                <a:lnTo>
                  <a:pt x="239252" y="315437"/>
                </a:lnTo>
                <a:lnTo>
                  <a:pt x="240776" y="316258"/>
                </a:lnTo>
                <a:close/>
              </a:path>
              <a:path w="462279" h="1219200">
                <a:moveTo>
                  <a:pt x="259064" y="83296"/>
                </a:moveTo>
                <a:lnTo>
                  <a:pt x="259064" y="82280"/>
                </a:lnTo>
                <a:lnTo>
                  <a:pt x="257540" y="82280"/>
                </a:lnTo>
                <a:lnTo>
                  <a:pt x="259064" y="83296"/>
                </a:lnTo>
                <a:close/>
              </a:path>
              <a:path w="462279" h="1219200">
                <a:moveTo>
                  <a:pt x="259064" y="327121"/>
                </a:moveTo>
                <a:lnTo>
                  <a:pt x="259064" y="326105"/>
                </a:lnTo>
                <a:lnTo>
                  <a:pt x="257540" y="326105"/>
                </a:lnTo>
                <a:lnTo>
                  <a:pt x="259064" y="327121"/>
                </a:lnTo>
                <a:close/>
              </a:path>
              <a:path w="462279" h="1219200">
                <a:moveTo>
                  <a:pt x="326105" y="135468"/>
                </a:moveTo>
                <a:lnTo>
                  <a:pt x="326105" y="134096"/>
                </a:lnTo>
                <a:lnTo>
                  <a:pt x="324581" y="134096"/>
                </a:lnTo>
                <a:lnTo>
                  <a:pt x="326105" y="135468"/>
                </a:lnTo>
                <a:close/>
              </a:path>
              <a:path w="462279" h="1219200">
                <a:moveTo>
                  <a:pt x="326105" y="379293"/>
                </a:moveTo>
                <a:lnTo>
                  <a:pt x="326105" y="377921"/>
                </a:lnTo>
                <a:lnTo>
                  <a:pt x="324581" y="377921"/>
                </a:lnTo>
                <a:lnTo>
                  <a:pt x="326105" y="379293"/>
                </a:lnTo>
                <a:close/>
              </a:path>
              <a:path w="462279" h="1219200">
                <a:moveTo>
                  <a:pt x="443195" y="569093"/>
                </a:moveTo>
                <a:lnTo>
                  <a:pt x="438317" y="553239"/>
                </a:lnTo>
                <a:lnTo>
                  <a:pt x="429737" y="577550"/>
                </a:lnTo>
                <a:lnTo>
                  <a:pt x="429737" y="576026"/>
                </a:lnTo>
                <a:lnTo>
                  <a:pt x="420593" y="600410"/>
                </a:lnTo>
                <a:lnTo>
                  <a:pt x="408401" y="623270"/>
                </a:lnTo>
                <a:lnTo>
                  <a:pt x="394685" y="646115"/>
                </a:lnTo>
                <a:lnTo>
                  <a:pt x="396209" y="646115"/>
                </a:lnTo>
                <a:lnTo>
                  <a:pt x="396209" y="661355"/>
                </a:lnTo>
                <a:lnTo>
                  <a:pt x="403829" y="650687"/>
                </a:lnTo>
                <a:lnTo>
                  <a:pt x="417545" y="627827"/>
                </a:lnTo>
                <a:lnTo>
                  <a:pt x="428213" y="604982"/>
                </a:lnTo>
                <a:lnTo>
                  <a:pt x="438881" y="580598"/>
                </a:lnTo>
                <a:lnTo>
                  <a:pt x="443195" y="569093"/>
                </a:lnTo>
                <a:close/>
              </a:path>
              <a:path w="462279" h="1219200">
                <a:moveTo>
                  <a:pt x="448025" y="556214"/>
                </a:moveTo>
                <a:lnTo>
                  <a:pt x="438881" y="551642"/>
                </a:lnTo>
                <a:lnTo>
                  <a:pt x="438317" y="553239"/>
                </a:lnTo>
                <a:lnTo>
                  <a:pt x="443195" y="569093"/>
                </a:lnTo>
                <a:lnTo>
                  <a:pt x="448025" y="556214"/>
                </a:lnTo>
                <a:close/>
              </a:path>
              <a:path w="462279" h="1219200">
                <a:moveTo>
                  <a:pt x="448025" y="591266"/>
                </a:moveTo>
                <a:lnTo>
                  <a:pt x="448025" y="556214"/>
                </a:lnTo>
                <a:lnTo>
                  <a:pt x="443195" y="569093"/>
                </a:lnTo>
                <a:lnTo>
                  <a:pt x="443453" y="569930"/>
                </a:lnTo>
                <a:lnTo>
                  <a:pt x="448025" y="5912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091763" y="5332034"/>
            <a:ext cx="161163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vnitřní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výběžek</a:t>
            </a:r>
            <a:endParaRPr sz="2000">
              <a:latin typeface="Times New Roman"/>
              <a:cs typeface="Times New Roman"/>
            </a:endParaRPr>
          </a:p>
          <a:p>
            <a:pPr marR="61594" algn="ctr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+</a:t>
            </a:r>
            <a:endParaRPr sz="2000">
              <a:latin typeface="Times New Roman"/>
              <a:cs typeface="Times New Roman"/>
            </a:endParaRPr>
          </a:p>
          <a:p>
            <a:pPr marR="60960" algn="ctr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vnější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výběžek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91763" y="6474936"/>
            <a:ext cx="12153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6599"/>
                </a:solidFill>
                <a:latin typeface="Times New Roman"/>
                <a:cs typeface="Times New Roman"/>
              </a:rPr>
              <a:t>vnější</a:t>
            </a:r>
            <a:r>
              <a:rPr sz="2000" b="1" spc="-110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úsek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91763" y="4646289"/>
            <a:ext cx="13284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6599"/>
                </a:solidFill>
                <a:latin typeface="Times New Roman"/>
                <a:cs typeface="Times New Roman"/>
              </a:rPr>
              <a:t>vnitřní</a:t>
            </a:r>
            <a:r>
              <a:rPr sz="2000" b="1" spc="-110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úsek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74853" y="4739762"/>
            <a:ext cx="2364105" cy="119380"/>
          </a:xfrm>
          <a:custGeom>
            <a:avLst/>
            <a:gdLst/>
            <a:ahLst/>
            <a:cxnLst/>
            <a:rect l="l" t="t" r="r" b="b"/>
            <a:pathLst>
              <a:path w="2364104" h="119379">
                <a:moveTo>
                  <a:pt x="77708" y="0"/>
                </a:moveTo>
                <a:lnTo>
                  <a:pt x="0" y="35052"/>
                </a:lnTo>
                <a:lnTo>
                  <a:pt x="63992" y="69602"/>
                </a:lnTo>
                <a:lnTo>
                  <a:pt x="63992" y="32004"/>
                </a:lnTo>
                <a:lnTo>
                  <a:pt x="77060" y="32419"/>
                </a:lnTo>
                <a:lnTo>
                  <a:pt x="77708" y="0"/>
                </a:lnTo>
                <a:close/>
              </a:path>
              <a:path w="2364104" h="119379">
                <a:moveTo>
                  <a:pt x="77060" y="32419"/>
                </a:moveTo>
                <a:lnTo>
                  <a:pt x="63992" y="32004"/>
                </a:lnTo>
                <a:lnTo>
                  <a:pt x="63992" y="44196"/>
                </a:lnTo>
                <a:lnTo>
                  <a:pt x="76816" y="44612"/>
                </a:lnTo>
                <a:lnTo>
                  <a:pt x="77060" y="32419"/>
                </a:lnTo>
                <a:close/>
              </a:path>
              <a:path w="2364104" h="119379">
                <a:moveTo>
                  <a:pt x="76816" y="44612"/>
                </a:moveTo>
                <a:lnTo>
                  <a:pt x="63992" y="44196"/>
                </a:lnTo>
                <a:lnTo>
                  <a:pt x="63992" y="69602"/>
                </a:lnTo>
                <a:lnTo>
                  <a:pt x="76184" y="76184"/>
                </a:lnTo>
                <a:lnTo>
                  <a:pt x="76816" y="44612"/>
                </a:lnTo>
                <a:close/>
              </a:path>
              <a:path w="2364104" h="119379">
                <a:moveTo>
                  <a:pt x="2363525" y="105140"/>
                </a:moveTo>
                <a:lnTo>
                  <a:pt x="77060" y="32419"/>
                </a:lnTo>
                <a:lnTo>
                  <a:pt x="76816" y="44612"/>
                </a:lnTo>
                <a:lnTo>
                  <a:pt x="2362001" y="118856"/>
                </a:lnTo>
                <a:lnTo>
                  <a:pt x="2363525" y="1051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53378" y="4951076"/>
            <a:ext cx="20008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imes New Roman"/>
                <a:cs typeface="Times New Roman"/>
              </a:rPr>
              <a:t>Membrana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limitans  </a:t>
            </a:r>
            <a:r>
              <a:rPr sz="2000" dirty="0">
                <a:latin typeface="Times New Roman"/>
                <a:cs typeface="Times New Roman"/>
              </a:rPr>
              <a:t>externa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03296" y="5131399"/>
            <a:ext cx="914400" cy="184785"/>
          </a:xfrm>
          <a:custGeom>
            <a:avLst/>
            <a:gdLst/>
            <a:ahLst/>
            <a:cxnLst/>
            <a:rect l="l" t="t" r="r" b="b"/>
            <a:pathLst>
              <a:path w="914400" h="184785">
                <a:moveTo>
                  <a:pt x="840618" y="43276"/>
                </a:moveTo>
                <a:lnTo>
                  <a:pt x="838638" y="31152"/>
                </a:lnTo>
                <a:lnTo>
                  <a:pt x="0" y="170672"/>
                </a:lnTo>
                <a:lnTo>
                  <a:pt x="1524" y="184388"/>
                </a:lnTo>
                <a:lnTo>
                  <a:pt x="840618" y="43276"/>
                </a:lnTo>
                <a:close/>
              </a:path>
              <a:path w="914400" h="184785">
                <a:moveTo>
                  <a:pt x="914323" y="24384"/>
                </a:moveTo>
                <a:lnTo>
                  <a:pt x="833551" y="0"/>
                </a:lnTo>
                <a:lnTo>
                  <a:pt x="838638" y="31152"/>
                </a:lnTo>
                <a:lnTo>
                  <a:pt x="851839" y="28956"/>
                </a:lnTo>
                <a:lnTo>
                  <a:pt x="853363" y="41132"/>
                </a:lnTo>
                <a:lnTo>
                  <a:pt x="853363" y="69074"/>
                </a:lnTo>
                <a:lnTo>
                  <a:pt x="914323" y="24384"/>
                </a:lnTo>
                <a:close/>
              </a:path>
              <a:path w="914400" h="184785">
                <a:moveTo>
                  <a:pt x="853363" y="41132"/>
                </a:moveTo>
                <a:lnTo>
                  <a:pt x="851839" y="28956"/>
                </a:lnTo>
                <a:lnTo>
                  <a:pt x="838638" y="31152"/>
                </a:lnTo>
                <a:lnTo>
                  <a:pt x="840618" y="43276"/>
                </a:lnTo>
                <a:lnTo>
                  <a:pt x="853363" y="41132"/>
                </a:lnTo>
                <a:close/>
              </a:path>
              <a:path w="914400" h="184785">
                <a:moveTo>
                  <a:pt x="853363" y="69074"/>
                </a:moveTo>
                <a:lnTo>
                  <a:pt x="853363" y="41132"/>
                </a:lnTo>
                <a:lnTo>
                  <a:pt x="840618" y="43276"/>
                </a:lnTo>
                <a:lnTo>
                  <a:pt x="845743" y="74660"/>
                </a:lnTo>
                <a:lnTo>
                  <a:pt x="853363" y="690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53378" y="3655778"/>
            <a:ext cx="21272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Zevní jádrová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vrstva  </a:t>
            </a:r>
            <a:r>
              <a:rPr sz="2000" spc="-5" dirty="0">
                <a:latin typeface="Times New Roman"/>
                <a:cs typeface="Times New Roman"/>
              </a:rPr>
              <a:t>sítnice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20803" y="4236887"/>
            <a:ext cx="1373505" cy="547370"/>
          </a:xfrm>
          <a:custGeom>
            <a:avLst/>
            <a:gdLst/>
            <a:ahLst/>
            <a:cxnLst/>
            <a:rect l="l" t="t" r="r" b="b"/>
            <a:pathLst>
              <a:path w="1373504" h="547370">
                <a:moveTo>
                  <a:pt x="1305439" y="504635"/>
                </a:moveTo>
                <a:lnTo>
                  <a:pt x="4572" y="0"/>
                </a:lnTo>
                <a:lnTo>
                  <a:pt x="0" y="10668"/>
                </a:lnTo>
                <a:lnTo>
                  <a:pt x="1300789" y="516784"/>
                </a:lnTo>
                <a:lnTo>
                  <a:pt x="1305439" y="504635"/>
                </a:lnTo>
                <a:close/>
              </a:path>
              <a:path w="1373504" h="547370">
                <a:moveTo>
                  <a:pt x="1316614" y="544078"/>
                </a:moveTo>
                <a:lnTo>
                  <a:pt x="1316614" y="508970"/>
                </a:lnTo>
                <a:lnTo>
                  <a:pt x="1312042" y="521162"/>
                </a:lnTo>
                <a:lnTo>
                  <a:pt x="1300789" y="516784"/>
                </a:lnTo>
                <a:lnTo>
                  <a:pt x="1289197" y="547070"/>
                </a:lnTo>
                <a:lnTo>
                  <a:pt x="1316614" y="544078"/>
                </a:lnTo>
                <a:close/>
              </a:path>
              <a:path w="1373504" h="547370">
                <a:moveTo>
                  <a:pt x="1316614" y="508970"/>
                </a:moveTo>
                <a:lnTo>
                  <a:pt x="1305439" y="504635"/>
                </a:lnTo>
                <a:lnTo>
                  <a:pt x="1300789" y="516784"/>
                </a:lnTo>
                <a:lnTo>
                  <a:pt x="1312042" y="521162"/>
                </a:lnTo>
                <a:lnTo>
                  <a:pt x="1316614" y="508970"/>
                </a:lnTo>
                <a:close/>
              </a:path>
              <a:path w="1373504" h="547370">
                <a:moveTo>
                  <a:pt x="1373002" y="537926"/>
                </a:moveTo>
                <a:lnTo>
                  <a:pt x="1316614" y="475442"/>
                </a:lnTo>
                <a:lnTo>
                  <a:pt x="1305439" y="504635"/>
                </a:lnTo>
                <a:lnTo>
                  <a:pt x="1316614" y="508970"/>
                </a:lnTo>
                <a:lnTo>
                  <a:pt x="1316614" y="544078"/>
                </a:lnTo>
                <a:lnTo>
                  <a:pt x="1373002" y="5379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32007" y="3784290"/>
            <a:ext cx="1244600" cy="538480"/>
          </a:xfrm>
          <a:custGeom>
            <a:avLst/>
            <a:gdLst/>
            <a:ahLst/>
            <a:cxnLst/>
            <a:rect l="l" t="t" r="r" b="b"/>
            <a:pathLst>
              <a:path w="1244600" h="538479">
                <a:moveTo>
                  <a:pt x="67597" y="498020"/>
                </a:moveTo>
                <a:lnTo>
                  <a:pt x="54864" y="469361"/>
                </a:lnTo>
                <a:lnTo>
                  <a:pt x="0" y="533354"/>
                </a:lnTo>
                <a:lnTo>
                  <a:pt x="56388" y="536375"/>
                </a:lnTo>
                <a:lnTo>
                  <a:pt x="56388" y="502889"/>
                </a:lnTo>
                <a:lnTo>
                  <a:pt x="67597" y="498020"/>
                </a:lnTo>
                <a:close/>
              </a:path>
              <a:path w="1244600" h="538479">
                <a:moveTo>
                  <a:pt x="72871" y="509890"/>
                </a:moveTo>
                <a:lnTo>
                  <a:pt x="67597" y="498020"/>
                </a:lnTo>
                <a:lnTo>
                  <a:pt x="56388" y="502889"/>
                </a:lnTo>
                <a:lnTo>
                  <a:pt x="60944" y="515081"/>
                </a:lnTo>
                <a:lnTo>
                  <a:pt x="72871" y="509890"/>
                </a:lnTo>
                <a:close/>
              </a:path>
              <a:path w="1244600" h="538479">
                <a:moveTo>
                  <a:pt x="85328" y="537926"/>
                </a:moveTo>
                <a:lnTo>
                  <a:pt x="72871" y="509890"/>
                </a:lnTo>
                <a:lnTo>
                  <a:pt x="60944" y="515081"/>
                </a:lnTo>
                <a:lnTo>
                  <a:pt x="56388" y="502889"/>
                </a:lnTo>
                <a:lnTo>
                  <a:pt x="56388" y="536375"/>
                </a:lnTo>
                <a:lnTo>
                  <a:pt x="85328" y="537926"/>
                </a:lnTo>
                <a:close/>
              </a:path>
              <a:path w="1244600" h="538479">
                <a:moveTo>
                  <a:pt x="1244332" y="0"/>
                </a:moveTo>
                <a:lnTo>
                  <a:pt x="1214147" y="0"/>
                </a:lnTo>
                <a:lnTo>
                  <a:pt x="67597" y="498020"/>
                </a:lnTo>
                <a:lnTo>
                  <a:pt x="72871" y="509890"/>
                </a:lnTo>
                <a:lnTo>
                  <a:pt x="12443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5131" y="1289205"/>
            <a:ext cx="702437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70579" algn="l"/>
                <a:tab pos="5574030" algn="l"/>
              </a:tabLst>
            </a:pPr>
            <a:r>
              <a:rPr sz="4000" i="1" spc="-1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oma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ck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á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abe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ac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čočk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08000" y="3327129"/>
            <a:ext cx="8000329" cy="24001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6436" y="559269"/>
            <a:ext cx="38455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Tyčinky a</a:t>
            </a:r>
            <a:r>
              <a:rPr sz="4400" spc="-10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čípky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03226" y="1532000"/>
            <a:ext cx="8686066" cy="5680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5963" y="406881"/>
            <a:ext cx="38900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Struktura</a:t>
            </a:r>
            <a:r>
              <a:rPr sz="4400" spc="-7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čípků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1231818"/>
            <a:ext cx="9143237" cy="5981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10" y="559269"/>
            <a:ext cx="53657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Zevní segment</a:t>
            </a:r>
            <a:r>
              <a:rPr sz="4400" spc="-12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tyčinek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60386" y="2178131"/>
            <a:ext cx="7695558" cy="5034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4890" y="559269"/>
            <a:ext cx="49618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Zevní segment</a:t>
            </a:r>
            <a:r>
              <a:rPr sz="4400" spc="-11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čípků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1496961"/>
            <a:ext cx="8762268" cy="5716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28345">
              <a:lnSpc>
                <a:spcPct val="100000"/>
              </a:lnSpc>
              <a:spcBef>
                <a:spcPts val="100"/>
              </a:spcBef>
            </a:pPr>
            <a:r>
              <a:rPr dirty="0"/>
              <a:t>Fagocytóza zevních segmentů  </a:t>
            </a:r>
            <a:r>
              <a:rPr spc="-5" dirty="0"/>
              <a:t>fotoreceptorů </a:t>
            </a:r>
            <a:r>
              <a:rPr dirty="0"/>
              <a:t>prostřednictvím</a:t>
            </a:r>
            <a:r>
              <a:rPr spc="-110" dirty="0"/>
              <a:t> </a:t>
            </a:r>
            <a:r>
              <a:rPr spc="-5" dirty="0"/>
              <a:t>RPE</a:t>
            </a:r>
          </a:p>
        </p:txBody>
      </p:sp>
      <p:sp>
        <p:nvSpPr>
          <p:cNvPr id="3" name="object 3"/>
          <p:cNvSpPr/>
          <p:nvPr/>
        </p:nvSpPr>
        <p:spPr>
          <a:xfrm>
            <a:off x="3746189" y="2717580"/>
            <a:ext cx="5790712" cy="3820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5765" y="2970029"/>
            <a:ext cx="25825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imes New Roman"/>
                <a:cs typeface="Times New Roman"/>
              </a:rPr>
              <a:t>Výběžky </a:t>
            </a:r>
            <a:r>
              <a:rPr sz="2000" b="1" dirty="0">
                <a:latin typeface="Times New Roman"/>
                <a:cs typeface="Times New Roman"/>
              </a:rPr>
              <a:t>apikální </a:t>
            </a:r>
            <a:r>
              <a:rPr sz="2000" b="1" spc="-5" dirty="0">
                <a:latin typeface="Times New Roman"/>
                <a:cs typeface="Times New Roman"/>
              </a:rPr>
              <a:t>zóny  </a:t>
            </a:r>
            <a:r>
              <a:rPr sz="2000" b="1" dirty="0">
                <a:latin typeface="Times New Roman"/>
                <a:cs typeface="Times New Roman"/>
              </a:rPr>
              <a:t>RPE </a:t>
            </a:r>
            <a:r>
              <a:rPr sz="2000" b="1" spc="-5" dirty="0">
                <a:latin typeface="Times New Roman"/>
                <a:cs typeface="Times New Roman"/>
              </a:rPr>
              <a:t>mezi </a:t>
            </a:r>
            <a:r>
              <a:rPr sz="2000" b="1" dirty="0">
                <a:latin typeface="Times New Roman"/>
                <a:cs typeface="Times New Roman"/>
              </a:rPr>
              <a:t>vnější  segmenty</a:t>
            </a:r>
            <a:r>
              <a:rPr sz="2000" b="1" spc="-114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fotoreceptorů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32079" y="3929070"/>
            <a:ext cx="843280" cy="464820"/>
          </a:xfrm>
          <a:custGeom>
            <a:avLst/>
            <a:gdLst/>
            <a:ahLst/>
            <a:cxnLst/>
            <a:rect l="l" t="t" r="r" b="b"/>
            <a:pathLst>
              <a:path w="843279" h="464820">
                <a:moveTo>
                  <a:pt x="781710" y="420841"/>
                </a:moveTo>
                <a:lnTo>
                  <a:pt x="9144" y="0"/>
                </a:lnTo>
                <a:lnTo>
                  <a:pt x="0" y="16764"/>
                </a:lnTo>
                <a:lnTo>
                  <a:pt x="772403" y="437516"/>
                </a:lnTo>
                <a:lnTo>
                  <a:pt x="781710" y="420841"/>
                </a:lnTo>
                <a:close/>
              </a:path>
              <a:path w="843279" h="464820">
                <a:moveTo>
                  <a:pt x="792419" y="462945"/>
                </a:moveTo>
                <a:lnTo>
                  <a:pt x="792419" y="426674"/>
                </a:lnTo>
                <a:lnTo>
                  <a:pt x="783275" y="443438"/>
                </a:lnTo>
                <a:lnTo>
                  <a:pt x="772403" y="437516"/>
                </a:lnTo>
                <a:lnTo>
                  <a:pt x="758891" y="461726"/>
                </a:lnTo>
                <a:lnTo>
                  <a:pt x="792419" y="462945"/>
                </a:lnTo>
                <a:close/>
              </a:path>
              <a:path w="843279" h="464820">
                <a:moveTo>
                  <a:pt x="792419" y="426674"/>
                </a:moveTo>
                <a:lnTo>
                  <a:pt x="781710" y="420841"/>
                </a:lnTo>
                <a:lnTo>
                  <a:pt x="772403" y="437516"/>
                </a:lnTo>
                <a:lnTo>
                  <a:pt x="783275" y="443438"/>
                </a:lnTo>
                <a:lnTo>
                  <a:pt x="792419" y="426674"/>
                </a:lnTo>
                <a:close/>
              </a:path>
              <a:path w="843279" h="464820">
                <a:moveTo>
                  <a:pt x="842695" y="464774"/>
                </a:moveTo>
                <a:lnTo>
                  <a:pt x="795467" y="396194"/>
                </a:lnTo>
                <a:lnTo>
                  <a:pt x="781710" y="420841"/>
                </a:lnTo>
                <a:lnTo>
                  <a:pt x="792419" y="426674"/>
                </a:lnTo>
                <a:lnTo>
                  <a:pt x="792419" y="462945"/>
                </a:lnTo>
                <a:lnTo>
                  <a:pt x="842695" y="46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0340" y="559269"/>
            <a:ext cx="83483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7900" algn="l"/>
                <a:tab pos="3768725" algn="l"/>
                <a:tab pos="6842759" algn="l"/>
              </a:tabLst>
            </a:pPr>
            <a:r>
              <a:rPr sz="4400" spc="-5" dirty="0">
                <a:solidFill>
                  <a:srgbClr val="009900"/>
                </a:solidFill>
                <a:latin typeface="Times New Roman"/>
                <a:cs typeface="Times New Roman"/>
              </a:rPr>
              <a:t>S</a:t>
            </a:r>
            <a:r>
              <a:rPr sz="4400" spc="5" dirty="0">
                <a:solidFill>
                  <a:srgbClr val="009900"/>
                </a:solidFill>
                <a:latin typeface="Times New Roman"/>
                <a:cs typeface="Times New Roman"/>
              </a:rPr>
              <a:t>y</a:t>
            </a:r>
            <a:r>
              <a:rPr sz="4400" spc="-5" dirty="0">
                <a:solidFill>
                  <a:srgbClr val="009900"/>
                </a:solidFill>
                <a:latin typeface="Times New Roman"/>
                <a:cs typeface="Times New Roman"/>
              </a:rPr>
              <a:t>n</a:t>
            </a:r>
            <a:r>
              <a:rPr sz="4400" spc="5" dirty="0">
                <a:solidFill>
                  <a:srgbClr val="009900"/>
                </a:solidFill>
                <a:latin typeface="Times New Roman"/>
                <a:cs typeface="Times New Roman"/>
              </a:rPr>
              <a:t>a</a:t>
            </a:r>
            <a:r>
              <a:rPr sz="4400" spc="-5" dirty="0">
                <a:solidFill>
                  <a:srgbClr val="009900"/>
                </a:solidFill>
                <a:latin typeface="Times New Roman"/>
                <a:cs typeface="Times New Roman"/>
              </a:rPr>
              <a:t>p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se	ze</a:t>
            </a:r>
            <a:r>
              <a:rPr sz="4400" spc="5" dirty="0">
                <a:solidFill>
                  <a:srgbClr val="009900"/>
                </a:solidFill>
                <a:latin typeface="Times New Roman"/>
                <a:cs typeface="Times New Roman"/>
              </a:rPr>
              <a:t>v</a:t>
            </a:r>
            <a:r>
              <a:rPr sz="4400" spc="-5" dirty="0">
                <a:solidFill>
                  <a:srgbClr val="009900"/>
                </a:solidFill>
                <a:latin typeface="Times New Roman"/>
                <a:cs typeface="Times New Roman"/>
              </a:rPr>
              <a:t>n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í	</a:t>
            </a:r>
            <a:r>
              <a:rPr sz="4400" spc="-5" dirty="0">
                <a:solidFill>
                  <a:srgbClr val="009900"/>
                </a:solidFill>
                <a:latin typeface="Times New Roman"/>
                <a:cs typeface="Times New Roman"/>
              </a:rPr>
              <a:t>p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le</a:t>
            </a:r>
            <a:r>
              <a:rPr sz="4400" spc="5" dirty="0">
                <a:solidFill>
                  <a:srgbClr val="009900"/>
                </a:solidFill>
                <a:latin typeface="Times New Roman"/>
                <a:cs typeface="Times New Roman"/>
              </a:rPr>
              <a:t>x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i</a:t>
            </a:r>
            <a:r>
              <a:rPr sz="4400" spc="-5" dirty="0">
                <a:solidFill>
                  <a:srgbClr val="009900"/>
                </a:solidFill>
                <a:latin typeface="Times New Roman"/>
                <a:cs typeface="Times New Roman"/>
              </a:rPr>
              <a:t>f</a:t>
            </a:r>
            <a:r>
              <a:rPr sz="4400" spc="5" dirty="0">
                <a:solidFill>
                  <a:srgbClr val="009900"/>
                </a:solidFill>
                <a:latin typeface="Times New Roman"/>
                <a:cs typeface="Times New Roman"/>
              </a:rPr>
              <a:t>o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rm</a:t>
            </a:r>
            <a:r>
              <a:rPr sz="4400" spc="-5" dirty="0">
                <a:solidFill>
                  <a:srgbClr val="009900"/>
                </a:solidFill>
                <a:latin typeface="Times New Roman"/>
                <a:cs typeface="Times New Roman"/>
              </a:rPr>
              <a:t>n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í	</a:t>
            </a:r>
            <a:r>
              <a:rPr sz="4400" spc="5" dirty="0">
                <a:solidFill>
                  <a:srgbClr val="009900"/>
                </a:solidFill>
                <a:latin typeface="Times New Roman"/>
                <a:cs typeface="Times New Roman"/>
              </a:rPr>
              <a:t>v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rs</a:t>
            </a:r>
            <a:r>
              <a:rPr sz="4400" spc="-5" dirty="0">
                <a:solidFill>
                  <a:srgbClr val="009900"/>
                </a:solidFill>
                <a:latin typeface="Times New Roman"/>
                <a:cs typeface="Times New Roman"/>
              </a:rPr>
              <a:t>t</a:t>
            </a:r>
            <a:r>
              <a:rPr sz="4400" spc="5" dirty="0">
                <a:solidFill>
                  <a:srgbClr val="009900"/>
                </a:solidFill>
                <a:latin typeface="Times New Roman"/>
                <a:cs typeface="Times New Roman"/>
              </a:rPr>
              <a:t>v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40" y="1901805"/>
            <a:ext cx="8933815" cy="3865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22872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3232CC"/>
                </a:solidFill>
                <a:latin typeface="Arial"/>
                <a:cs typeface="Arial"/>
              </a:rPr>
              <a:t>Synapse mezi fotoreceptory, bipolárními  buňkami </a:t>
            </a:r>
            <a:r>
              <a:rPr sz="30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3232CC"/>
                </a:solidFill>
                <a:latin typeface="Arial"/>
                <a:cs typeface="Arial"/>
              </a:rPr>
              <a:t>horizontálními</a:t>
            </a:r>
            <a:r>
              <a:rPr sz="3000" b="1" spc="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3232CC"/>
                </a:solidFill>
                <a:latin typeface="Arial"/>
                <a:cs typeface="Arial"/>
              </a:rPr>
              <a:t>bb.</a:t>
            </a:r>
            <a:endParaRPr sz="3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Triáda: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typické synaptické zakončení  fotoreceptoru: uprostřed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jeden výběžek bipolární  buňky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po jeho stranách dva výběžky  horizontálních</a:t>
            </a:r>
            <a:r>
              <a:rPr sz="3000" spc="-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buněk.</a:t>
            </a:r>
            <a:endParaRPr sz="3000">
              <a:latin typeface="Arial"/>
              <a:cs typeface="Arial"/>
            </a:endParaRPr>
          </a:p>
          <a:p>
            <a:pPr marL="355600" marR="1825625" indent="-343535">
              <a:lnSpc>
                <a:spcPct val="100000"/>
              </a:lnSpc>
              <a:spcBef>
                <a:spcPts val="715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Uvnitř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jednoho zakončení čípku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až</a:t>
            </a:r>
            <a:r>
              <a:rPr sz="3000" spc="-1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25  invaginovaných</a:t>
            </a:r>
            <a:r>
              <a:rPr sz="3000" spc="-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triád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800209"/>
            <a:ext cx="7466974" cy="19854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79819" y="1573149"/>
            <a:ext cx="810895" cy="2211705"/>
          </a:xfrm>
          <a:custGeom>
            <a:avLst/>
            <a:gdLst/>
            <a:ahLst/>
            <a:cxnLst/>
            <a:rect l="l" t="t" r="r" b="b"/>
            <a:pathLst>
              <a:path w="810894" h="2211704">
                <a:moveTo>
                  <a:pt x="810543" y="4572"/>
                </a:moveTo>
                <a:lnTo>
                  <a:pt x="799875" y="0"/>
                </a:lnTo>
                <a:lnTo>
                  <a:pt x="0" y="2211141"/>
                </a:lnTo>
                <a:lnTo>
                  <a:pt x="13276" y="2211141"/>
                </a:lnTo>
                <a:lnTo>
                  <a:pt x="810543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70340" y="185356"/>
            <a:ext cx="8348345" cy="1346200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5"/>
              </a:spcBef>
              <a:tabLst>
                <a:tab pos="2247900" algn="l"/>
                <a:tab pos="3768725" algn="l"/>
                <a:tab pos="6842759" algn="l"/>
              </a:tabLst>
            </a:pP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S</a:t>
            </a:r>
            <a:r>
              <a:rPr sz="4400" spc="5" dirty="0">
                <a:solidFill>
                  <a:srgbClr val="CC0000"/>
                </a:solidFill>
                <a:latin typeface="Times New Roman"/>
                <a:cs typeface="Times New Roman"/>
              </a:rPr>
              <a:t>y</a:t>
            </a: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n</a:t>
            </a:r>
            <a:r>
              <a:rPr sz="4400" spc="5" dirty="0">
                <a:solidFill>
                  <a:srgbClr val="CC0000"/>
                </a:solidFill>
                <a:latin typeface="Times New Roman"/>
                <a:cs typeface="Times New Roman"/>
              </a:rPr>
              <a:t>a</a:t>
            </a: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p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se	ze</a:t>
            </a:r>
            <a:r>
              <a:rPr sz="4400" spc="5" dirty="0">
                <a:solidFill>
                  <a:srgbClr val="CC0000"/>
                </a:solidFill>
                <a:latin typeface="Times New Roman"/>
                <a:cs typeface="Times New Roman"/>
              </a:rPr>
              <a:t>v</a:t>
            </a: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n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í	</a:t>
            </a: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p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le</a:t>
            </a:r>
            <a:r>
              <a:rPr sz="4400" spc="5" dirty="0">
                <a:solidFill>
                  <a:srgbClr val="CC0000"/>
                </a:solidFill>
                <a:latin typeface="Times New Roman"/>
                <a:cs typeface="Times New Roman"/>
              </a:rPr>
              <a:t>x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i</a:t>
            </a: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f</a:t>
            </a:r>
            <a:r>
              <a:rPr sz="4400" spc="5" dirty="0">
                <a:solidFill>
                  <a:srgbClr val="CC0000"/>
                </a:solidFill>
                <a:latin typeface="Times New Roman"/>
                <a:cs typeface="Times New Roman"/>
              </a:rPr>
              <a:t>o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rm</a:t>
            </a: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n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í	</a:t>
            </a:r>
            <a:r>
              <a:rPr sz="4400" spc="5" dirty="0">
                <a:solidFill>
                  <a:srgbClr val="CC0000"/>
                </a:solidFill>
                <a:latin typeface="Times New Roman"/>
                <a:cs typeface="Times New Roman"/>
              </a:rPr>
              <a:t>v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rs</a:t>
            </a:r>
            <a:r>
              <a:rPr sz="4400" spc="-5" dirty="0">
                <a:solidFill>
                  <a:srgbClr val="CC0000"/>
                </a:solidFill>
                <a:latin typeface="Times New Roman"/>
                <a:cs typeface="Times New Roman"/>
              </a:rPr>
              <a:t>t</a:t>
            </a:r>
            <a:r>
              <a:rPr sz="4400" spc="5" dirty="0">
                <a:solidFill>
                  <a:srgbClr val="CC0000"/>
                </a:solidFill>
                <a:latin typeface="Times New Roman"/>
                <a:cs typeface="Times New Roman"/>
              </a:rPr>
              <a:t>v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y</a:t>
            </a:r>
            <a:endParaRPr sz="4400">
              <a:latin typeface="Times New Roman"/>
              <a:cs typeface="Times New Roman"/>
            </a:endParaRPr>
          </a:p>
          <a:p>
            <a:pPr marL="304800">
              <a:lnSpc>
                <a:spcPct val="100000"/>
              </a:lnSpc>
              <a:spcBef>
                <a:spcPts val="790"/>
              </a:spcBef>
            </a:pPr>
            <a:r>
              <a:rPr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Horizontální</a:t>
            </a:r>
            <a:r>
              <a:rPr sz="2400" b="0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buňka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61065" y="2937022"/>
            <a:ext cx="1239520" cy="847725"/>
          </a:xfrm>
          <a:custGeom>
            <a:avLst/>
            <a:gdLst/>
            <a:ahLst/>
            <a:cxnLst/>
            <a:rect l="l" t="t" r="r" b="b"/>
            <a:pathLst>
              <a:path w="1239520" h="847725">
                <a:moveTo>
                  <a:pt x="1238905" y="428213"/>
                </a:moveTo>
                <a:lnTo>
                  <a:pt x="1235857" y="384017"/>
                </a:lnTo>
                <a:lnTo>
                  <a:pt x="1219093" y="320009"/>
                </a:lnTo>
                <a:lnTo>
                  <a:pt x="1200805" y="280385"/>
                </a:lnTo>
                <a:lnTo>
                  <a:pt x="1176421" y="240761"/>
                </a:lnTo>
                <a:lnTo>
                  <a:pt x="1147465" y="205724"/>
                </a:lnTo>
                <a:lnTo>
                  <a:pt x="1132225" y="187436"/>
                </a:lnTo>
                <a:lnTo>
                  <a:pt x="1095664" y="155432"/>
                </a:lnTo>
                <a:lnTo>
                  <a:pt x="1056040" y="124952"/>
                </a:lnTo>
                <a:lnTo>
                  <a:pt x="988984" y="83820"/>
                </a:lnTo>
                <a:lnTo>
                  <a:pt x="964600" y="73152"/>
                </a:lnTo>
                <a:lnTo>
                  <a:pt x="938692" y="60960"/>
                </a:lnTo>
                <a:lnTo>
                  <a:pt x="886891" y="42672"/>
                </a:lnTo>
                <a:lnTo>
                  <a:pt x="830503" y="25908"/>
                </a:lnTo>
                <a:lnTo>
                  <a:pt x="772607" y="13716"/>
                </a:lnTo>
                <a:lnTo>
                  <a:pt x="713171" y="4572"/>
                </a:lnTo>
                <a:lnTo>
                  <a:pt x="618683" y="0"/>
                </a:lnTo>
                <a:lnTo>
                  <a:pt x="588203" y="1524"/>
                </a:lnTo>
                <a:lnTo>
                  <a:pt x="556214" y="3048"/>
                </a:lnTo>
                <a:lnTo>
                  <a:pt x="464774" y="13716"/>
                </a:lnTo>
                <a:lnTo>
                  <a:pt x="406877" y="25908"/>
                </a:lnTo>
                <a:lnTo>
                  <a:pt x="352013" y="42672"/>
                </a:lnTo>
                <a:lnTo>
                  <a:pt x="274289" y="73152"/>
                </a:lnTo>
                <a:lnTo>
                  <a:pt x="227045" y="97520"/>
                </a:lnTo>
                <a:lnTo>
                  <a:pt x="182864" y="124952"/>
                </a:lnTo>
                <a:lnTo>
                  <a:pt x="143240" y="155432"/>
                </a:lnTo>
                <a:lnTo>
                  <a:pt x="106664" y="187436"/>
                </a:lnTo>
                <a:lnTo>
                  <a:pt x="76184" y="224012"/>
                </a:lnTo>
                <a:lnTo>
                  <a:pt x="48768" y="260573"/>
                </a:lnTo>
                <a:lnTo>
                  <a:pt x="28956" y="300197"/>
                </a:lnTo>
                <a:lnTo>
                  <a:pt x="13716" y="341345"/>
                </a:lnTo>
                <a:lnTo>
                  <a:pt x="3048" y="385541"/>
                </a:lnTo>
                <a:lnTo>
                  <a:pt x="0" y="429737"/>
                </a:lnTo>
                <a:lnTo>
                  <a:pt x="3048" y="473918"/>
                </a:lnTo>
                <a:lnTo>
                  <a:pt x="7620" y="495254"/>
                </a:lnTo>
                <a:lnTo>
                  <a:pt x="19812" y="537926"/>
                </a:lnTo>
                <a:lnTo>
                  <a:pt x="19812" y="408401"/>
                </a:lnTo>
                <a:lnTo>
                  <a:pt x="22860" y="387065"/>
                </a:lnTo>
                <a:lnTo>
                  <a:pt x="38100" y="327629"/>
                </a:lnTo>
                <a:lnTo>
                  <a:pt x="54864" y="289529"/>
                </a:lnTo>
                <a:lnTo>
                  <a:pt x="77708" y="252953"/>
                </a:lnTo>
                <a:lnTo>
                  <a:pt x="105140" y="217916"/>
                </a:lnTo>
                <a:lnTo>
                  <a:pt x="137144" y="184388"/>
                </a:lnTo>
                <a:lnTo>
                  <a:pt x="173720" y="153908"/>
                </a:lnTo>
                <a:lnTo>
                  <a:pt x="214853" y="126476"/>
                </a:lnTo>
                <a:lnTo>
                  <a:pt x="259049" y="102092"/>
                </a:lnTo>
                <a:lnTo>
                  <a:pt x="332201" y="68580"/>
                </a:lnTo>
                <a:lnTo>
                  <a:pt x="412973" y="44196"/>
                </a:lnTo>
                <a:lnTo>
                  <a:pt x="469346" y="32004"/>
                </a:lnTo>
                <a:lnTo>
                  <a:pt x="527258" y="24384"/>
                </a:lnTo>
                <a:lnTo>
                  <a:pt x="588203" y="19812"/>
                </a:lnTo>
                <a:lnTo>
                  <a:pt x="650687" y="19812"/>
                </a:lnTo>
                <a:lnTo>
                  <a:pt x="711647" y="24384"/>
                </a:lnTo>
                <a:lnTo>
                  <a:pt x="769559" y="32004"/>
                </a:lnTo>
                <a:lnTo>
                  <a:pt x="827455" y="44196"/>
                </a:lnTo>
                <a:lnTo>
                  <a:pt x="932596" y="79248"/>
                </a:lnTo>
                <a:lnTo>
                  <a:pt x="1002700" y="114284"/>
                </a:lnTo>
                <a:lnTo>
                  <a:pt x="1045372" y="140192"/>
                </a:lnTo>
                <a:lnTo>
                  <a:pt x="1065184" y="155432"/>
                </a:lnTo>
                <a:lnTo>
                  <a:pt x="1083472" y="169148"/>
                </a:lnTo>
                <a:lnTo>
                  <a:pt x="1118524" y="201152"/>
                </a:lnTo>
                <a:lnTo>
                  <a:pt x="1147465" y="234665"/>
                </a:lnTo>
                <a:lnTo>
                  <a:pt x="1173373" y="271241"/>
                </a:lnTo>
                <a:lnTo>
                  <a:pt x="1193185" y="307817"/>
                </a:lnTo>
                <a:lnTo>
                  <a:pt x="1212997" y="367253"/>
                </a:lnTo>
                <a:lnTo>
                  <a:pt x="1219093" y="408401"/>
                </a:lnTo>
                <a:lnTo>
                  <a:pt x="1219093" y="536402"/>
                </a:lnTo>
                <a:lnTo>
                  <a:pt x="1231285" y="493730"/>
                </a:lnTo>
                <a:lnTo>
                  <a:pt x="1235857" y="472394"/>
                </a:lnTo>
                <a:lnTo>
                  <a:pt x="1238905" y="428213"/>
                </a:lnTo>
                <a:close/>
              </a:path>
              <a:path w="1239520" h="847725">
                <a:moveTo>
                  <a:pt x="1219093" y="536402"/>
                </a:moveTo>
                <a:lnTo>
                  <a:pt x="1219093" y="449534"/>
                </a:lnTo>
                <a:lnTo>
                  <a:pt x="1216045" y="470870"/>
                </a:lnTo>
                <a:lnTo>
                  <a:pt x="1212997" y="490682"/>
                </a:lnTo>
                <a:lnTo>
                  <a:pt x="1200805" y="530306"/>
                </a:lnTo>
                <a:lnTo>
                  <a:pt x="1184041" y="568406"/>
                </a:lnTo>
                <a:lnTo>
                  <a:pt x="1161181" y="604967"/>
                </a:lnTo>
                <a:lnTo>
                  <a:pt x="1133749" y="640019"/>
                </a:lnTo>
                <a:lnTo>
                  <a:pt x="1101760" y="673547"/>
                </a:lnTo>
                <a:lnTo>
                  <a:pt x="1065184" y="704027"/>
                </a:lnTo>
                <a:lnTo>
                  <a:pt x="1024036" y="731459"/>
                </a:lnTo>
                <a:lnTo>
                  <a:pt x="979840" y="755843"/>
                </a:lnTo>
                <a:lnTo>
                  <a:pt x="931072" y="778703"/>
                </a:lnTo>
                <a:lnTo>
                  <a:pt x="880795" y="796991"/>
                </a:lnTo>
                <a:lnTo>
                  <a:pt x="825931" y="813739"/>
                </a:lnTo>
                <a:lnTo>
                  <a:pt x="769559" y="825931"/>
                </a:lnTo>
                <a:lnTo>
                  <a:pt x="711647" y="833551"/>
                </a:lnTo>
                <a:lnTo>
                  <a:pt x="650687" y="838123"/>
                </a:lnTo>
                <a:lnTo>
                  <a:pt x="588203" y="838123"/>
                </a:lnTo>
                <a:lnTo>
                  <a:pt x="527258" y="833551"/>
                </a:lnTo>
                <a:lnTo>
                  <a:pt x="469346" y="825931"/>
                </a:lnTo>
                <a:lnTo>
                  <a:pt x="411449" y="813739"/>
                </a:lnTo>
                <a:lnTo>
                  <a:pt x="306293" y="778703"/>
                </a:lnTo>
                <a:lnTo>
                  <a:pt x="236189" y="743651"/>
                </a:lnTo>
                <a:lnTo>
                  <a:pt x="193532" y="717743"/>
                </a:lnTo>
                <a:lnTo>
                  <a:pt x="173720" y="702503"/>
                </a:lnTo>
                <a:lnTo>
                  <a:pt x="155432" y="688787"/>
                </a:lnTo>
                <a:lnTo>
                  <a:pt x="120380" y="656783"/>
                </a:lnTo>
                <a:lnTo>
                  <a:pt x="91424" y="623255"/>
                </a:lnTo>
                <a:lnTo>
                  <a:pt x="65516" y="586679"/>
                </a:lnTo>
                <a:lnTo>
                  <a:pt x="45720" y="550118"/>
                </a:lnTo>
                <a:lnTo>
                  <a:pt x="25908" y="490682"/>
                </a:lnTo>
                <a:lnTo>
                  <a:pt x="22860" y="469346"/>
                </a:lnTo>
                <a:lnTo>
                  <a:pt x="19812" y="449534"/>
                </a:lnTo>
                <a:lnTo>
                  <a:pt x="19812" y="537926"/>
                </a:lnTo>
                <a:lnTo>
                  <a:pt x="38100" y="577550"/>
                </a:lnTo>
                <a:lnTo>
                  <a:pt x="50292" y="597347"/>
                </a:lnTo>
                <a:lnTo>
                  <a:pt x="62468" y="615635"/>
                </a:lnTo>
                <a:lnTo>
                  <a:pt x="76184" y="635447"/>
                </a:lnTo>
                <a:lnTo>
                  <a:pt x="91424" y="652211"/>
                </a:lnTo>
                <a:lnTo>
                  <a:pt x="106664" y="670499"/>
                </a:lnTo>
                <a:lnTo>
                  <a:pt x="143240" y="702503"/>
                </a:lnTo>
                <a:lnTo>
                  <a:pt x="182864" y="732983"/>
                </a:lnTo>
                <a:lnTo>
                  <a:pt x="227045" y="760415"/>
                </a:lnTo>
                <a:lnTo>
                  <a:pt x="274289" y="784799"/>
                </a:lnTo>
                <a:lnTo>
                  <a:pt x="326105" y="806119"/>
                </a:lnTo>
                <a:lnTo>
                  <a:pt x="379445" y="824407"/>
                </a:lnTo>
                <a:lnTo>
                  <a:pt x="435818" y="838123"/>
                </a:lnTo>
                <a:lnTo>
                  <a:pt x="485602" y="847267"/>
                </a:lnTo>
                <a:lnTo>
                  <a:pt x="753806" y="847267"/>
                </a:lnTo>
                <a:lnTo>
                  <a:pt x="832027" y="832027"/>
                </a:lnTo>
                <a:lnTo>
                  <a:pt x="886891" y="815263"/>
                </a:lnTo>
                <a:lnTo>
                  <a:pt x="964600" y="784799"/>
                </a:lnTo>
                <a:lnTo>
                  <a:pt x="1011844" y="760415"/>
                </a:lnTo>
                <a:lnTo>
                  <a:pt x="1056040" y="732983"/>
                </a:lnTo>
                <a:lnTo>
                  <a:pt x="1095664" y="702503"/>
                </a:lnTo>
                <a:lnTo>
                  <a:pt x="1132225" y="668975"/>
                </a:lnTo>
                <a:lnTo>
                  <a:pt x="1162705" y="633923"/>
                </a:lnTo>
                <a:lnTo>
                  <a:pt x="1188613" y="597347"/>
                </a:lnTo>
                <a:lnTo>
                  <a:pt x="1209949" y="557738"/>
                </a:lnTo>
                <a:lnTo>
                  <a:pt x="1219093" y="53640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25125" y="3119376"/>
            <a:ext cx="95440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1212"/>
                </a:solidFill>
                <a:latin typeface="Times New Roman"/>
                <a:cs typeface="Times New Roman"/>
              </a:rPr>
              <a:t>t</a:t>
            </a:r>
            <a:r>
              <a:rPr sz="2800" b="1" spc="-10" dirty="0">
                <a:solidFill>
                  <a:srgbClr val="FF1212"/>
                </a:solidFill>
                <a:latin typeface="Times New Roman"/>
                <a:cs typeface="Times New Roman"/>
              </a:rPr>
              <a:t>r</a:t>
            </a:r>
            <a:r>
              <a:rPr sz="2800" b="1" spc="-5" dirty="0">
                <a:solidFill>
                  <a:srgbClr val="FF1212"/>
                </a:solidFill>
                <a:latin typeface="Times New Roman"/>
                <a:cs typeface="Times New Roman"/>
              </a:rPr>
              <a:t>i</a:t>
            </a:r>
            <a:r>
              <a:rPr sz="2800" b="1" dirty="0">
                <a:solidFill>
                  <a:srgbClr val="FF1212"/>
                </a:solidFill>
                <a:latin typeface="Times New Roman"/>
                <a:cs typeface="Times New Roman"/>
              </a:rPr>
              <a:t>á</a:t>
            </a:r>
            <a:r>
              <a:rPr sz="2800" b="1" spc="-5" dirty="0">
                <a:solidFill>
                  <a:srgbClr val="FF1212"/>
                </a:solidFill>
                <a:latin typeface="Times New Roman"/>
                <a:cs typeface="Times New Roman"/>
              </a:rPr>
              <a:t>da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4644" y="3784091"/>
            <a:ext cx="7466974" cy="342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9829" y="3784290"/>
            <a:ext cx="513715" cy="1371600"/>
          </a:xfrm>
          <a:custGeom>
            <a:avLst/>
            <a:gdLst/>
            <a:ahLst/>
            <a:cxnLst/>
            <a:rect l="l" t="t" r="r" b="b"/>
            <a:pathLst>
              <a:path w="513714" h="1371600">
                <a:moveTo>
                  <a:pt x="30222" y="1298607"/>
                </a:moveTo>
                <a:lnTo>
                  <a:pt x="0" y="1287673"/>
                </a:lnTo>
                <a:lnTo>
                  <a:pt x="9144" y="1371493"/>
                </a:lnTo>
                <a:lnTo>
                  <a:pt x="25908" y="1355952"/>
                </a:lnTo>
                <a:lnTo>
                  <a:pt x="25908" y="1310533"/>
                </a:lnTo>
                <a:lnTo>
                  <a:pt x="30222" y="1298607"/>
                </a:lnTo>
                <a:close/>
              </a:path>
              <a:path w="513714" h="1371600">
                <a:moveTo>
                  <a:pt x="42461" y="1303034"/>
                </a:moveTo>
                <a:lnTo>
                  <a:pt x="30222" y="1298607"/>
                </a:lnTo>
                <a:lnTo>
                  <a:pt x="25908" y="1310533"/>
                </a:lnTo>
                <a:lnTo>
                  <a:pt x="38100" y="1315105"/>
                </a:lnTo>
                <a:lnTo>
                  <a:pt x="42461" y="1303034"/>
                </a:lnTo>
                <a:close/>
              </a:path>
              <a:path w="513714" h="1371600">
                <a:moveTo>
                  <a:pt x="71612" y="1313581"/>
                </a:moveTo>
                <a:lnTo>
                  <a:pt x="42461" y="1303034"/>
                </a:lnTo>
                <a:lnTo>
                  <a:pt x="38100" y="1315105"/>
                </a:lnTo>
                <a:lnTo>
                  <a:pt x="25908" y="1310533"/>
                </a:lnTo>
                <a:lnTo>
                  <a:pt x="25908" y="1355952"/>
                </a:lnTo>
                <a:lnTo>
                  <a:pt x="71612" y="1313581"/>
                </a:lnTo>
                <a:close/>
              </a:path>
              <a:path w="513714" h="1371600">
                <a:moveTo>
                  <a:pt x="513267" y="0"/>
                </a:moveTo>
                <a:lnTo>
                  <a:pt x="499990" y="0"/>
                </a:lnTo>
                <a:lnTo>
                  <a:pt x="30222" y="1298607"/>
                </a:lnTo>
                <a:lnTo>
                  <a:pt x="42461" y="1303034"/>
                </a:lnTo>
                <a:lnTo>
                  <a:pt x="5132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96389" y="5178130"/>
            <a:ext cx="11785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B</a:t>
            </a:r>
            <a:r>
              <a:rPr sz="2400" dirty="0">
                <a:latin typeface="Times New Roman"/>
                <a:cs typeface="Times New Roman"/>
              </a:rPr>
              <a:t>ipo</a:t>
            </a:r>
            <a:r>
              <a:rPr sz="2400" spc="5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ární  buňka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65298" y="5454456"/>
            <a:ext cx="3354070" cy="417830"/>
          </a:xfrm>
          <a:custGeom>
            <a:avLst/>
            <a:gdLst/>
            <a:ahLst/>
            <a:cxnLst/>
            <a:rect l="l" t="t" r="r" b="b"/>
            <a:pathLst>
              <a:path w="3354070" h="417829">
                <a:moveTo>
                  <a:pt x="75458" y="373393"/>
                </a:moveTo>
                <a:lnTo>
                  <a:pt x="71612" y="341345"/>
                </a:lnTo>
                <a:lnTo>
                  <a:pt x="0" y="387065"/>
                </a:lnTo>
                <a:lnTo>
                  <a:pt x="62468" y="410643"/>
                </a:lnTo>
                <a:lnTo>
                  <a:pt x="62468" y="374873"/>
                </a:lnTo>
                <a:lnTo>
                  <a:pt x="75458" y="373393"/>
                </a:lnTo>
                <a:close/>
              </a:path>
              <a:path w="3354070" h="417829">
                <a:moveTo>
                  <a:pt x="76923" y="385598"/>
                </a:moveTo>
                <a:lnTo>
                  <a:pt x="75458" y="373393"/>
                </a:lnTo>
                <a:lnTo>
                  <a:pt x="62468" y="374873"/>
                </a:lnTo>
                <a:lnTo>
                  <a:pt x="63992" y="387065"/>
                </a:lnTo>
                <a:lnTo>
                  <a:pt x="76923" y="385598"/>
                </a:lnTo>
                <a:close/>
              </a:path>
              <a:path w="3354070" h="417829">
                <a:moveTo>
                  <a:pt x="80756" y="417545"/>
                </a:moveTo>
                <a:lnTo>
                  <a:pt x="76923" y="385598"/>
                </a:lnTo>
                <a:lnTo>
                  <a:pt x="63992" y="387065"/>
                </a:lnTo>
                <a:lnTo>
                  <a:pt x="62468" y="374873"/>
                </a:lnTo>
                <a:lnTo>
                  <a:pt x="62468" y="410643"/>
                </a:lnTo>
                <a:lnTo>
                  <a:pt x="80756" y="417545"/>
                </a:lnTo>
                <a:close/>
              </a:path>
              <a:path w="3354070" h="417829">
                <a:moveTo>
                  <a:pt x="3354034" y="13716"/>
                </a:moveTo>
                <a:lnTo>
                  <a:pt x="3352510" y="0"/>
                </a:lnTo>
                <a:lnTo>
                  <a:pt x="75458" y="373393"/>
                </a:lnTo>
                <a:lnTo>
                  <a:pt x="76923" y="385598"/>
                </a:lnTo>
                <a:lnTo>
                  <a:pt x="3354034" y="13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13183" y="4613285"/>
            <a:ext cx="934719" cy="706120"/>
          </a:xfrm>
          <a:custGeom>
            <a:avLst/>
            <a:gdLst/>
            <a:ahLst/>
            <a:cxnLst/>
            <a:rect l="l" t="t" r="r" b="b"/>
            <a:pathLst>
              <a:path w="934719" h="706120">
                <a:moveTo>
                  <a:pt x="934135" y="352013"/>
                </a:moveTo>
                <a:lnTo>
                  <a:pt x="928039" y="298673"/>
                </a:lnTo>
                <a:lnTo>
                  <a:pt x="912799" y="246857"/>
                </a:lnTo>
                <a:lnTo>
                  <a:pt x="896035" y="214853"/>
                </a:lnTo>
                <a:lnTo>
                  <a:pt x="886891" y="198089"/>
                </a:lnTo>
                <a:lnTo>
                  <a:pt x="853363" y="153908"/>
                </a:lnTo>
                <a:lnTo>
                  <a:pt x="825931" y="128000"/>
                </a:lnTo>
                <a:lnTo>
                  <a:pt x="810691" y="114284"/>
                </a:lnTo>
                <a:lnTo>
                  <a:pt x="795467" y="102092"/>
                </a:lnTo>
                <a:lnTo>
                  <a:pt x="780227" y="91424"/>
                </a:lnTo>
                <a:lnTo>
                  <a:pt x="761939" y="79232"/>
                </a:lnTo>
                <a:lnTo>
                  <a:pt x="745175" y="70088"/>
                </a:lnTo>
                <a:lnTo>
                  <a:pt x="726887" y="59420"/>
                </a:lnTo>
                <a:lnTo>
                  <a:pt x="688787" y="42672"/>
                </a:lnTo>
                <a:lnTo>
                  <a:pt x="647639" y="27432"/>
                </a:lnTo>
                <a:lnTo>
                  <a:pt x="604967" y="15240"/>
                </a:lnTo>
                <a:lnTo>
                  <a:pt x="515066" y="1524"/>
                </a:lnTo>
                <a:lnTo>
                  <a:pt x="490682" y="1524"/>
                </a:lnTo>
                <a:lnTo>
                  <a:pt x="466298" y="0"/>
                </a:lnTo>
                <a:lnTo>
                  <a:pt x="443453" y="1524"/>
                </a:lnTo>
                <a:lnTo>
                  <a:pt x="419069" y="1524"/>
                </a:lnTo>
                <a:lnTo>
                  <a:pt x="350489" y="10668"/>
                </a:lnTo>
                <a:lnTo>
                  <a:pt x="329153" y="16764"/>
                </a:lnTo>
                <a:lnTo>
                  <a:pt x="307817" y="21336"/>
                </a:lnTo>
                <a:lnTo>
                  <a:pt x="286481" y="27432"/>
                </a:lnTo>
                <a:lnTo>
                  <a:pt x="225536" y="50292"/>
                </a:lnTo>
                <a:lnTo>
                  <a:pt x="170672" y="80756"/>
                </a:lnTo>
                <a:lnTo>
                  <a:pt x="137144" y="102092"/>
                </a:lnTo>
                <a:lnTo>
                  <a:pt x="80756" y="155432"/>
                </a:lnTo>
                <a:lnTo>
                  <a:pt x="47228" y="199613"/>
                </a:lnTo>
                <a:lnTo>
                  <a:pt x="21336" y="246857"/>
                </a:lnTo>
                <a:lnTo>
                  <a:pt x="10668" y="281909"/>
                </a:lnTo>
                <a:lnTo>
                  <a:pt x="6096" y="298673"/>
                </a:lnTo>
                <a:lnTo>
                  <a:pt x="3048" y="316961"/>
                </a:lnTo>
                <a:lnTo>
                  <a:pt x="0" y="353537"/>
                </a:lnTo>
                <a:lnTo>
                  <a:pt x="3048" y="388589"/>
                </a:lnTo>
                <a:lnTo>
                  <a:pt x="6096" y="406877"/>
                </a:lnTo>
                <a:lnTo>
                  <a:pt x="10668" y="425150"/>
                </a:lnTo>
                <a:lnTo>
                  <a:pt x="15240" y="441914"/>
                </a:lnTo>
                <a:lnTo>
                  <a:pt x="19812" y="454487"/>
                </a:lnTo>
                <a:lnTo>
                  <a:pt x="19812" y="335249"/>
                </a:lnTo>
                <a:lnTo>
                  <a:pt x="21336" y="318485"/>
                </a:lnTo>
                <a:lnTo>
                  <a:pt x="24368" y="301721"/>
                </a:lnTo>
                <a:lnTo>
                  <a:pt x="28940" y="286481"/>
                </a:lnTo>
                <a:lnTo>
                  <a:pt x="33512" y="269717"/>
                </a:lnTo>
                <a:lnTo>
                  <a:pt x="45704" y="239237"/>
                </a:lnTo>
                <a:lnTo>
                  <a:pt x="54848" y="223997"/>
                </a:lnTo>
                <a:lnTo>
                  <a:pt x="62468" y="208757"/>
                </a:lnTo>
                <a:lnTo>
                  <a:pt x="94472" y="167624"/>
                </a:lnTo>
                <a:lnTo>
                  <a:pt x="134096" y="129524"/>
                </a:lnTo>
                <a:lnTo>
                  <a:pt x="164576" y="106664"/>
                </a:lnTo>
                <a:lnTo>
                  <a:pt x="198104" y="86852"/>
                </a:lnTo>
                <a:lnTo>
                  <a:pt x="216392" y="76184"/>
                </a:lnTo>
                <a:lnTo>
                  <a:pt x="234680" y="68564"/>
                </a:lnTo>
                <a:lnTo>
                  <a:pt x="252953" y="59420"/>
                </a:lnTo>
                <a:lnTo>
                  <a:pt x="272765" y="51800"/>
                </a:lnTo>
                <a:lnTo>
                  <a:pt x="312389" y="39624"/>
                </a:lnTo>
                <a:lnTo>
                  <a:pt x="376397" y="25908"/>
                </a:lnTo>
                <a:lnTo>
                  <a:pt x="420593" y="21336"/>
                </a:lnTo>
                <a:lnTo>
                  <a:pt x="443453" y="19812"/>
                </a:lnTo>
                <a:lnTo>
                  <a:pt x="490682" y="19812"/>
                </a:lnTo>
                <a:lnTo>
                  <a:pt x="536402" y="22860"/>
                </a:lnTo>
                <a:lnTo>
                  <a:pt x="621731" y="39624"/>
                </a:lnTo>
                <a:lnTo>
                  <a:pt x="662879" y="53324"/>
                </a:lnTo>
                <a:lnTo>
                  <a:pt x="681167" y="59420"/>
                </a:lnTo>
                <a:lnTo>
                  <a:pt x="719267" y="77708"/>
                </a:lnTo>
                <a:lnTo>
                  <a:pt x="752795" y="95996"/>
                </a:lnTo>
                <a:lnTo>
                  <a:pt x="784799" y="117332"/>
                </a:lnTo>
                <a:lnTo>
                  <a:pt x="827455" y="153908"/>
                </a:lnTo>
                <a:lnTo>
                  <a:pt x="871651" y="208757"/>
                </a:lnTo>
                <a:lnTo>
                  <a:pt x="900607" y="269717"/>
                </a:lnTo>
                <a:lnTo>
                  <a:pt x="912799" y="320009"/>
                </a:lnTo>
                <a:lnTo>
                  <a:pt x="914323" y="336773"/>
                </a:lnTo>
                <a:lnTo>
                  <a:pt x="914323" y="454487"/>
                </a:lnTo>
                <a:lnTo>
                  <a:pt x="918895" y="441914"/>
                </a:lnTo>
                <a:lnTo>
                  <a:pt x="923467" y="423626"/>
                </a:lnTo>
                <a:lnTo>
                  <a:pt x="928039" y="406877"/>
                </a:lnTo>
                <a:lnTo>
                  <a:pt x="931087" y="388589"/>
                </a:lnTo>
                <a:lnTo>
                  <a:pt x="934135" y="352013"/>
                </a:lnTo>
                <a:close/>
              </a:path>
              <a:path w="934719" h="706120">
                <a:moveTo>
                  <a:pt x="914323" y="454487"/>
                </a:moveTo>
                <a:lnTo>
                  <a:pt x="914323" y="370301"/>
                </a:lnTo>
                <a:lnTo>
                  <a:pt x="912799" y="387065"/>
                </a:lnTo>
                <a:lnTo>
                  <a:pt x="909751" y="403829"/>
                </a:lnTo>
                <a:lnTo>
                  <a:pt x="905179" y="419054"/>
                </a:lnTo>
                <a:lnTo>
                  <a:pt x="900607" y="435818"/>
                </a:lnTo>
                <a:lnTo>
                  <a:pt x="888415" y="466298"/>
                </a:lnTo>
                <a:lnTo>
                  <a:pt x="879271" y="481538"/>
                </a:lnTo>
                <a:lnTo>
                  <a:pt x="871651" y="496778"/>
                </a:lnTo>
                <a:lnTo>
                  <a:pt x="850315" y="524210"/>
                </a:lnTo>
                <a:lnTo>
                  <a:pt x="825931" y="551627"/>
                </a:lnTo>
                <a:lnTo>
                  <a:pt x="813739" y="563819"/>
                </a:lnTo>
                <a:lnTo>
                  <a:pt x="798515" y="576011"/>
                </a:lnTo>
                <a:lnTo>
                  <a:pt x="784799" y="588203"/>
                </a:lnTo>
                <a:lnTo>
                  <a:pt x="769559" y="598871"/>
                </a:lnTo>
                <a:lnTo>
                  <a:pt x="752795" y="609539"/>
                </a:lnTo>
                <a:lnTo>
                  <a:pt x="736031" y="618683"/>
                </a:lnTo>
                <a:lnTo>
                  <a:pt x="717743" y="629351"/>
                </a:lnTo>
                <a:lnTo>
                  <a:pt x="699455" y="636971"/>
                </a:lnTo>
                <a:lnTo>
                  <a:pt x="681167" y="646115"/>
                </a:lnTo>
                <a:lnTo>
                  <a:pt x="661355" y="652211"/>
                </a:lnTo>
                <a:lnTo>
                  <a:pt x="621731" y="665927"/>
                </a:lnTo>
                <a:lnTo>
                  <a:pt x="557738" y="679643"/>
                </a:lnTo>
                <a:lnTo>
                  <a:pt x="513542" y="684215"/>
                </a:lnTo>
                <a:lnTo>
                  <a:pt x="490682" y="685739"/>
                </a:lnTo>
                <a:lnTo>
                  <a:pt x="443453" y="685739"/>
                </a:lnTo>
                <a:lnTo>
                  <a:pt x="397733" y="682691"/>
                </a:lnTo>
                <a:lnTo>
                  <a:pt x="312389" y="665927"/>
                </a:lnTo>
                <a:lnTo>
                  <a:pt x="271241" y="652211"/>
                </a:lnTo>
                <a:lnTo>
                  <a:pt x="252953" y="646115"/>
                </a:lnTo>
                <a:lnTo>
                  <a:pt x="233156" y="636971"/>
                </a:lnTo>
                <a:lnTo>
                  <a:pt x="216392" y="627827"/>
                </a:lnTo>
                <a:lnTo>
                  <a:pt x="198104" y="618683"/>
                </a:lnTo>
                <a:lnTo>
                  <a:pt x="164576" y="598871"/>
                </a:lnTo>
                <a:lnTo>
                  <a:pt x="134096" y="576011"/>
                </a:lnTo>
                <a:lnTo>
                  <a:pt x="94472" y="537926"/>
                </a:lnTo>
                <a:lnTo>
                  <a:pt x="62468" y="495254"/>
                </a:lnTo>
                <a:lnTo>
                  <a:pt x="39608" y="451058"/>
                </a:lnTo>
                <a:lnTo>
                  <a:pt x="24368" y="402305"/>
                </a:lnTo>
                <a:lnTo>
                  <a:pt x="19812" y="368777"/>
                </a:lnTo>
                <a:lnTo>
                  <a:pt x="19812" y="454487"/>
                </a:lnTo>
                <a:lnTo>
                  <a:pt x="21336" y="458678"/>
                </a:lnTo>
                <a:lnTo>
                  <a:pt x="28940" y="475442"/>
                </a:lnTo>
                <a:lnTo>
                  <a:pt x="38084" y="490682"/>
                </a:lnTo>
                <a:lnTo>
                  <a:pt x="47228" y="507446"/>
                </a:lnTo>
                <a:lnTo>
                  <a:pt x="80756" y="551627"/>
                </a:lnTo>
                <a:lnTo>
                  <a:pt x="108188" y="577535"/>
                </a:lnTo>
                <a:lnTo>
                  <a:pt x="123428" y="591251"/>
                </a:lnTo>
                <a:lnTo>
                  <a:pt x="153908" y="614111"/>
                </a:lnTo>
                <a:lnTo>
                  <a:pt x="207248" y="646115"/>
                </a:lnTo>
                <a:lnTo>
                  <a:pt x="265145" y="670499"/>
                </a:lnTo>
                <a:lnTo>
                  <a:pt x="307817" y="684215"/>
                </a:lnTo>
                <a:lnTo>
                  <a:pt x="329153" y="688787"/>
                </a:lnTo>
                <a:lnTo>
                  <a:pt x="350489" y="694883"/>
                </a:lnTo>
                <a:lnTo>
                  <a:pt x="419069" y="704027"/>
                </a:lnTo>
                <a:lnTo>
                  <a:pt x="443453" y="704027"/>
                </a:lnTo>
                <a:lnTo>
                  <a:pt x="467822" y="705551"/>
                </a:lnTo>
                <a:lnTo>
                  <a:pt x="490682" y="704027"/>
                </a:lnTo>
                <a:lnTo>
                  <a:pt x="515066" y="704027"/>
                </a:lnTo>
                <a:lnTo>
                  <a:pt x="583646" y="694883"/>
                </a:lnTo>
                <a:lnTo>
                  <a:pt x="604967" y="688787"/>
                </a:lnTo>
                <a:lnTo>
                  <a:pt x="626303" y="684215"/>
                </a:lnTo>
                <a:lnTo>
                  <a:pt x="647639" y="678119"/>
                </a:lnTo>
                <a:lnTo>
                  <a:pt x="708599" y="655259"/>
                </a:lnTo>
                <a:lnTo>
                  <a:pt x="763463" y="624779"/>
                </a:lnTo>
                <a:lnTo>
                  <a:pt x="795467" y="603443"/>
                </a:lnTo>
                <a:lnTo>
                  <a:pt x="853363" y="550118"/>
                </a:lnTo>
                <a:lnTo>
                  <a:pt x="886891" y="505922"/>
                </a:lnTo>
                <a:lnTo>
                  <a:pt x="912799" y="458678"/>
                </a:lnTo>
                <a:lnTo>
                  <a:pt x="914323" y="45448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46667" y="3789624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4">
                <a:moveTo>
                  <a:pt x="0" y="0"/>
                </a:moveTo>
                <a:lnTo>
                  <a:pt x="268204" y="0"/>
                </a:lnTo>
              </a:path>
            </a:pathLst>
          </a:custGeom>
          <a:ln w="1066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7569" y="563841"/>
            <a:ext cx="44043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45105" algn="l"/>
              </a:tabLst>
            </a:pP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Bi</a:t>
            </a:r>
            <a:r>
              <a:rPr sz="4400" i="1" dirty="0">
                <a:solidFill>
                  <a:srgbClr val="990099"/>
                </a:solidFill>
                <a:latin typeface="Arial"/>
                <a:cs typeface="Arial"/>
              </a:rPr>
              <a:t>p</a:t>
            </a: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o</a:t>
            </a:r>
            <a:r>
              <a:rPr sz="4400" i="1" dirty="0">
                <a:solidFill>
                  <a:srgbClr val="990099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á</a:t>
            </a:r>
            <a:r>
              <a:rPr sz="4400" i="1" dirty="0">
                <a:solidFill>
                  <a:srgbClr val="990099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n</a:t>
            </a:r>
            <a:r>
              <a:rPr sz="4400" i="1" dirty="0">
                <a:solidFill>
                  <a:srgbClr val="990099"/>
                </a:solidFill>
                <a:latin typeface="Arial"/>
                <a:cs typeface="Arial"/>
              </a:rPr>
              <a:t>í	</a:t>
            </a: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buňk</a:t>
            </a:r>
            <a:r>
              <a:rPr sz="4400" i="1" dirty="0">
                <a:solidFill>
                  <a:srgbClr val="990099"/>
                </a:solidFill>
                <a:latin typeface="Arial"/>
                <a:cs typeface="Arial"/>
              </a:rPr>
              <a:t>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178" y="1498605"/>
            <a:ext cx="8616315" cy="529209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Monosynaptické bipolární</a:t>
            </a:r>
            <a:r>
              <a:rPr sz="320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bb.:</a:t>
            </a:r>
            <a:endParaRPr sz="3200">
              <a:latin typeface="Arial"/>
              <a:cs typeface="Arial"/>
            </a:endParaRPr>
          </a:p>
          <a:p>
            <a:pPr marL="12700" marR="37465" indent="913765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Monosynaptický přenos impulzů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jednoho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čípku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na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jednu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gangliovou buňku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důležité pro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zrakovou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ostrost</a:t>
            </a:r>
            <a:r>
              <a:rPr sz="3200" spc="-9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(makula)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Polysynaptické bipolárn</a:t>
            </a:r>
            <a:r>
              <a:rPr sz="320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bb.:</a:t>
            </a:r>
            <a:endParaRPr sz="3200">
              <a:latin typeface="Arial"/>
              <a:cs typeface="Arial"/>
            </a:endParaRPr>
          </a:p>
          <a:p>
            <a:pPr marL="12700" marR="5080" indent="914400">
              <a:lnSpc>
                <a:spcPct val="100000"/>
              </a:lnSpc>
              <a:spcBef>
                <a:spcPts val="765"/>
              </a:spcBef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Potenciály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 více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receptorů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sumují na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jedné bipolární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buňce. Obdobná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sumace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i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při  přenosu signálu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bipolárních bb. na gangliové  bb. (tyčinek je 130 milionů, ale počet vláken  zrakového nervu jen</a:t>
            </a:r>
            <a:r>
              <a:rPr sz="3200" spc="-8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1milion!!)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193703"/>
            <a:ext cx="7503551" cy="2590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35591" y="2436681"/>
            <a:ext cx="150177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645" marR="5080" indent="-6858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latin typeface="Times New Roman"/>
                <a:cs typeface="Times New Roman"/>
              </a:rPr>
              <a:t>I</a:t>
            </a:r>
            <a:r>
              <a:rPr sz="2200" b="1" spc="-5" dirty="0">
                <a:latin typeface="Times New Roman"/>
                <a:cs typeface="Times New Roman"/>
              </a:rPr>
              <a:t>ndi</a:t>
            </a:r>
            <a:r>
              <a:rPr sz="2200" b="1" dirty="0">
                <a:latin typeface="Times New Roman"/>
                <a:cs typeface="Times New Roman"/>
              </a:rPr>
              <a:t>v</a:t>
            </a:r>
            <a:r>
              <a:rPr sz="2200" b="1" spc="-5" dirty="0">
                <a:latin typeface="Times New Roman"/>
                <a:cs typeface="Times New Roman"/>
              </a:rPr>
              <a:t>idu</a:t>
            </a:r>
            <a:r>
              <a:rPr sz="2200" b="1" dirty="0">
                <a:latin typeface="Times New Roman"/>
                <a:cs typeface="Times New Roman"/>
              </a:rPr>
              <a:t>á</a:t>
            </a:r>
            <a:r>
              <a:rPr sz="2200" b="1" spc="-5" dirty="0">
                <a:latin typeface="Times New Roman"/>
                <a:cs typeface="Times New Roman"/>
              </a:rPr>
              <a:t>lní  přepojení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36431" y="3167115"/>
            <a:ext cx="1243330" cy="617220"/>
          </a:xfrm>
          <a:custGeom>
            <a:avLst/>
            <a:gdLst/>
            <a:ahLst/>
            <a:cxnLst/>
            <a:rect l="l" t="t" r="r" b="b"/>
            <a:pathLst>
              <a:path w="1243329" h="617220">
                <a:moveTo>
                  <a:pt x="1243119" y="16764"/>
                </a:moveTo>
                <a:lnTo>
                  <a:pt x="1235499" y="0"/>
                </a:lnTo>
                <a:lnTo>
                  <a:pt x="0" y="617174"/>
                </a:lnTo>
                <a:lnTo>
                  <a:pt x="42310" y="617174"/>
                </a:lnTo>
                <a:lnTo>
                  <a:pt x="1243119" y="167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79989" y="760418"/>
            <a:ext cx="955675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000000"/>
                </a:solidFill>
                <a:latin typeface="Times New Roman"/>
                <a:cs typeface="Times New Roman"/>
              </a:rPr>
              <a:t>Su</a:t>
            </a:r>
            <a:r>
              <a:rPr sz="2200" spc="-15" dirty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sz="220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200" spc="-10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2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41562" y="1109894"/>
            <a:ext cx="2214245" cy="1226820"/>
          </a:xfrm>
          <a:custGeom>
            <a:avLst/>
            <a:gdLst/>
            <a:ahLst/>
            <a:cxnLst/>
            <a:rect l="l" t="t" r="r" b="b"/>
            <a:pathLst>
              <a:path w="2214245" h="1226820">
                <a:moveTo>
                  <a:pt x="62875" y="1182504"/>
                </a:moveTo>
                <a:lnTo>
                  <a:pt x="48752" y="1156613"/>
                </a:lnTo>
                <a:lnTo>
                  <a:pt x="0" y="1226717"/>
                </a:lnTo>
                <a:lnTo>
                  <a:pt x="51800" y="1224867"/>
                </a:lnTo>
                <a:lnTo>
                  <a:pt x="51800" y="1188617"/>
                </a:lnTo>
                <a:lnTo>
                  <a:pt x="62875" y="1182504"/>
                </a:lnTo>
                <a:close/>
              </a:path>
              <a:path w="2214245" h="1226820">
                <a:moveTo>
                  <a:pt x="72019" y="1199268"/>
                </a:moveTo>
                <a:lnTo>
                  <a:pt x="62875" y="1182504"/>
                </a:lnTo>
                <a:lnTo>
                  <a:pt x="51800" y="1188617"/>
                </a:lnTo>
                <a:lnTo>
                  <a:pt x="60944" y="1205381"/>
                </a:lnTo>
                <a:lnTo>
                  <a:pt x="72019" y="1199268"/>
                </a:lnTo>
                <a:close/>
              </a:path>
              <a:path w="2214245" h="1226820">
                <a:moveTo>
                  <a:pt x="85328" y="1223669"/>
                </a:moveTo>
                <a:lnTo>
                  <a:pt x="72019" y="1199268"/>
                </a:lnTo>
                <a:lnTo>
                  <a:pt x="60944" y="1205381"/>
                </a:lnTo>
                <a:lnTo>
                  <a:pt x="51800" y="1188617"/>
                </a:lnTo>
                <a:lnTo>
                  <a:pt x="51800" y="1224867"/>
                </a:lnTo>
                <a:lnTo>
                  <a:pt x="85328" y="1223669"/>
                </a:lnTo>
                <a:close/>
              </a:path>
              <a:path w="2214245" h="1226820">
                <a:moveTo>
                  <a:pt x="2214189" y="16764"/>
                </a:moveTo>
                <a:lnTo>
                  <a:pt x="2205045" y="0"/>
                </a:lnTo>
                <a:lnTo>
                  <a:pt x="62875" y="1182504"/>
                </a:lnTo>
                <a:lnTo>
                  <a:pt x="72019" y="1199268"/>
                </a:lnTo>
                <a:lnTo>
                  <a:pt x="2214189" y="167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60592" y="1109894"/>
            <a:ext cx="2597150" cy="1912620"/>
          </a:xfrm>
          <a:custGeom>
            <a:avLst/>
            <a:gdLst/>
            <a:ahLst/>
            <a:cxnLst/>
            <a:rect l="l" t="t" r="r" b="b"/>
            <a:pathLst>
              <a:path w="2597150" h="1912620">
                <a:moveTo>
                  <a:pt x="56520" y="1860332"/>
                </a:moveTo>
                <a:lnTo>
                  <a:pt x="39624" y="1837796"/>
                </a:lnTo>
                <a:lnTo>
                  <a:pt x="0" y="1912456"/>
                </a:lnTo>
                <a:lnTo>
                  <a:pt x="45720" y="1905115"/>
                </a:lnTo>
                <a:lnTo>
                  <a:pt x="45720" y="1868276"/>
                </a:lnTo>
                <a:lnTo>
                  <a:pt x="56520" y="1860332"/>
                </a:lnTo>
                <a:close/>
              </a:path>
              <a:path w="2597150" h="1912620">
                <a:moveTo>
                  <a:pt x="68214" y="1875929"/>
                </a:moveTo>
                <a:lnTo>
                  <a:pt x="56520" y="1860332"/>
                </a:lnTo>
                <a:lnTo>
                  <a:pt x="45720" y="1868276"/>
                </a:lnTo>
                <a:lnTo>
                  <a:pt x="57896" y="1883516"/>
                </a:lnTo>
                <a:lnTo>
                  <a:pt x="68214" y="1875929"/>
                </a:lnTo>
                <a:close/>
              </a:path>
              <a:path w="2597150" h="1912620">
                <a:moveTo>
                  <a:pt x="85328" y="1898756"/>
                </a:moveTo>
                <a:lnTo>
                  <a:pt x="68214" y="1875929"/>
                </a:lnTo>
                <a:lnTo>
                  <a:pt x="57896" y="1883516"/>
                </a:lnTo>
                <a:lnTo>
                  <a:pt x="45720" y="1868276"/>
                </a:lnTo>
                <a:lnTo>
                  <a:pt x="45720" y="1905115"/>
                </a:lnTo>
                <a:lnTo>
                  <a:pt x="85328" y="1898756"/>
                </a:lnTo>
                <a:close/>
              </a:path>
              <a:path w="2597150" h="1912620">
                <a:moveTo>
                  <a:pt x="2596682" y="16764"/>
                </a:moveTo>
                <a:lnTo>
                  <a:pt x="2586014" y="0"/>
                </a:lnTo>
                <a:lnTo>
                  <a:pt x="56520" y="1860332"/>
                </a:lnTo>
                <a:lnTo>
                  <a:pt x="68214" y="1875929"/>
                </a:lnTo>
                <a:lnTo>
                  <a:pt x="2596682" y="167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27238" y="1109894"/>
            <a:ext cx="3128645" cy="1384300"/>
          </a:xfrm>
          <a:custGeom>
            <a:avLst/>
            <a:gdLst/>
            <a:ahLst/>
            <a:cxnLst/>
            <a:rect l="l" t="t" r="r" b="b"/>
            <a:pathLst>
              <a:path w="3128645" h="1384300">
                <a:moveTo>
                  <a:pt x="66530" y="1340448"/>
                </a:moveTo>
                <a:lnTo>
                  <a:pt x="54848" y="1313585"/>
                </a:lnTo>
                <a:lnTo>
                  <a:pt x="0" y="1379102"/>
                </a:lnTo>
                <a:lnTo>
                  <a:pt x="54848" y="1382041"/>
                </a:lnTo>
                <a:lnTo>
                  <a:pt x="54848" y="1345574"/>
                </a:lnTo>
                <a:lnTo>
                  <a:pt x="66530" y="1340448"/>
                </a:lnTo>
                <a:close/>
              </a:path>
              <a:path w="3128645" h="1384300">
                <a:moveTo>
                  <a:pt x="73873" y="1357333"/>
                </a:moveTo>
                <a:lnTo>
                  <a:pt x="66530" y="1340448"/>
                </a:lnTo>
                <a:lnTo>
                  <a:pt x="54848" y="1345574"/>
                </a:lnTo>
                <a:lnTo>
                  <a:pt x="62468" y="1362338"/>
                </a:lnTo>
                <a:lnTo>
                  <a:pt x="73873" y="1357333"/>
                </a:lnTo>
                <a:close/>
              </a:path>
              <a:path w="3128645" h="1384300">
                <a:moveTo>
                  <a:pt x="85328" y="1383674"/>
                </a:moveTo>
                <a:lnTo>
                  <a:pt x="73873" y="1357333"/>
                </a:lnTo>
                <a:lnTo>
                  <a:pt x="62468" y="1362338"/>
                </a:lnTo>
                <a:lnTo>
                  <a:pt x="54848" y="1345574"/>
                </a:lnTo>
                <a:lnTo>
                  <a:pt x="54848" y="1382041"/>
                </a:lnTo>
                <a:lnTo>
                  <a:pt x="85328" y="1383674"/>
                </a:lnTo>
                <a:close/>
              </a:path>
              <a:path w="3128645" h="1384300">
                <a:moveTo>
                  <a:pt x="3128513" y="16764"/>
                </a:moveTo>
                <a:lnTo>
                  <a:pt x="3120893" y="0"/>
                </a:lnTo>
                <a:lnTo>
                  <a:pt x="66530" y="1340448"/>
                </a:lnTo>
                <a:lnTo>
                  <a:pt x="73873" y="1357333"/>
                </a:lnTo>
                <a:lnTo>
                  <a:pt x="3128513" y="167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4644" y="3784289"/>
            <a:ext cx="7503551" cy="3040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98716" y="3784290"/>
            <a:ext cx="480059" cy="228600"/>
          </a:xfrm>
          <a:custGeom>
            <a:avLst/>
            <a:gdLst/>
            <a:ahLst/>
            <a:cxnLst/>
            <a:rect l="l" t="t" r="r" b="b"/>
            <a:pathLst>
              <a:path w="480059" h="228600">
                <a:moveTo>
                  <a:pt x="64311" y="186528"/>
                </a:moveTo>
                <a:lnTo>
                  <a:pt x="51816" y="161544"/>
                </a:lnTo>
                <a:lnTo>
                  <a:pt x="0" y="228584"/>
                </a:lnTo>
                <a:lnTo>
                  <a:pt x="53340" y="228584"/>
                </a:lnTo>
                <a:lnTo>
                  <a:pt x="53340" y="192008"/>
                </a:lnTo>
                <a:lnTo>
                  <a:pt x="64311" y="186528"/>
                </a:lnTo>
                <a:close/>
              </a:path>
              <a:path w="480059" h="228600">
                <a:moveTo>
                  <a:pt x="72844" y="203592"/>
                </a:moveTo>
                <a:lnTo>
                  <a:pt x="64311" y="186528"/>
                </a:lnTo>
                <a:lnTo>
                  <a:pt x="53340" y="192008"/>
                </a:lnTo>
                <a:lnTo>
                  <a:pt x="62484" y="208772"/>
                </a:lnTo>
                <a:lnTo>
                  <a:pt x="72844" y="203592"/>
                </a:lnTo>
                <a:close/>
              </a:path>
              <a:path w="480059" h="228600">
                <a:moveTo>
                  <a:pt x="85344" y="228584"/>
                </a:moveTo>
                <a:lnTo>
                  <a:pt x="72844" y="203592"/>
                </a:lnTo>
                <a:lnTo>
                  <a:pt x="62484" y="208772"/>
                </a:lnTo>
                <a:lnTo>
                  <a:pt x="53340" y="192008"/>
                </a:lnTo>
                <a:lnTo>
                  <a:pt x="53340" y="228584"/>
                </a:lnTo>
                <a:lnTo>
                  <a:pt x="85344" y="228584"/>
                </a:lnTo>
                <a:close/>
              </a:path>
              <a:path w="480059" h="228600">
                <a:moveTo>
                  <a:pt x="480025" y="0"/>
                </a:moveTo>
                <a:lnTo>
                  <a:pt x="437715" y="0"/>
                </a:lnTo>
                <a:lnTo>
                  <a:pt x="64311" y="186528"/>
                </a:lnTo>
                <a:lnTo>
                  <a:pt x="72844" y="203592"/>
                </a:lnTo>
                <a:lnTo>
                  <a:pt x="48002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4559" y="868612"/>
            <a:ext cx="21697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Sumace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032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3232CC"/>
                </a:solidFill>
                <a:latin typeface="Arial"/>
                <a:cs typeface="Arial"/>
              </a:rPr>
              <a:t>Umožňuje zvýšení citlivosti sítnice </a:t>
            </a:r>
            <a:r>
              <a:rPr b="1" dirty="0">
                <a:solidFill>
                  <a:srgbClr val="3232CC"/>
                </a:solidFill>
                <a:latin typeface="Arial"/>
                <a:cs typeface="Arial"/>
              </a:rPr>
              <a:t>za</a:t>
            </a:r>
            <a:r>
              <a:rPr b="1" spc="-1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3232CC"/>
                </a:solidFill>
                <a:latin typeface="Arial"/>
                <a:cs typeface="Arial"/>
              </a:rPr>
              <a:t>nižších  hladin</a:t>
            </a:r>
            <a:r>
              <a:rPr b="1" spc="-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3232CC"/>
                </a:solidFill>
                <a:latin typeface="Arial"/>
                <a:cs typeface="Arial"/>
              </a:rPr>
              <a:t>osvětlení</a:t>
            </a:r>
          </a:p>
          <a:p>
            <a:pPr marL="12700" marR="478790">
              <a:lnSpc>
                <a:spcPct val="100000"/>
              </a:lnSpc>
              <a:spcBef>
                <a:spcPts val="770"/>
              </a:spcBef>
            </a:pPr>
            <a:r>
              <a:rPr b="1" spc="-5" dirty="0">
                <a:solidFill>
                  <a:srgbClr val="3232CC"/>
                </a:solidFill>
                <a:latin typeface="Arial"/>
                <a:cs typeface="Arial"/>
              </a:rPr>
              <a:t>Snižuje rozlišovací schopnost tím, </a:t>
            </a:r>
            <a:r>
              <a:rPr b="1" dirty="0">
                <a:solidFill>
                  <a:srgbClr val="3232CC"/>
                </a:solidFill>
                <a:latin typeface="Arial"/>
                <a:cs typeface="Arial"/>
              </a:rPr>
              <a:t>že </a:t>
            </a:r>
            <a:r>
              <a:rPr b="1" spc="-5" dirty="0">
                <a:solidFill>
                  <a:srgbClr val="3232CC"/>
                </a:solidFill>
                <a:latin typeface="Arial"/>
                <a:cs typeface="Arial"/>
              </a:rPr>
              <a:t>se  zvětší okrsky sítnice převáděné na</a:t>
            </a:r>
            <a:r>
              <a:rPr b="1" spc="-1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3232CC"/>
                </a:solidFill>
                <a:latin typeface="Arial"/>
                <a:cs typeface="Arial"/>
              </a:rPr>
              <a:t>jedinou  buňku </a:t>
            </a:r>
            <a:r>
              <a:rPr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b="1" spc="-5" dirty="0">
                <a:solidFill>
                  <a:srgbClr val="3232CC"/>
                </a:solidFill>
                <a:latin typeface="Arial"/>
                <a:cs typeface="Arial"/>
              </a:rPr>
              <a:t>vlákno optického</a:t>
            </a:r>
            <a:r>
              <a:rPr b="1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3232CC"/>
                </a:solidFill>
                <a:latin typeface="Arial"/>
                <a:cs typeface="Arial"/>
              </a:rPr>
              <a:t>nervu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7540" y="1170338"/>
            <a:ext cx="58343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07765" algn="l"/>
              </a:tabLst>
            </a:pP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Chromatická	aberace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6049" y="2357432"/>
            <a:ext cx="8339455" cy="441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3492500" algn="l"/>
                <a:tab pos="6678930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Barevné objekty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stejně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vzdálené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od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oka  jsou zobrazovány různě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daleko od sítnice.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Velikost chromatické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aberace je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u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lidského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oka asi 3Dpt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fyziologicky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je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korigována  p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č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í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ek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tr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á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í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li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tí 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fotoreceptorů (560nm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žlutozelené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světlo)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dále zpracováním zrakového vjemu  mozkem (centrální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korekce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chromatické  aberace)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7374" y="868612"/>
            <a:ext cx="46850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25775" algn="l"/>
              </a:tabLst>
            </a:pP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Gang</a:t>
            </a:r>
            <a:r>
              <a:rPr sz="4400" i="1" dirty="0">
                <a:solidFill>
                  <a:srgbClr val="990099"/>
                </a:solidFill>
                <a:latin typeface="Arial"/>
                <a:cs typeface="Arial"/>
              </a:rPr>
              <a:t>li</a:t>
            </a: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ov</a:t>
            </a:r>
            <a:r>
              <a:rPr sz="4400" i="1" dirty="0">
                <a:solidFill>
                  <a:srgbClr val="990099"/>
                </a:solidFill>
                <a:latin typeface="Arial"/>
                <a:cs typeface="Arial"/>
              </a:rPr>
              <a:t>é	</a:t>
            </a: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buňk</a:t>
            </a:r>
            <a:r>
              <a:rPr sz="4400" i="1" dirty="0">
                <a:solidFill>
                  <a:srgbClr val="990099"/>
                </a:solidFill>
                <a:latin typeface="Arial"/>
                <a:cs typeface="Arial"/>
              </a:rPr>
              <a:t>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78" y="1955737"/>
            <a:ext cx="8909050" cy="382905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480"/>
              </a:spcBef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III. vertikální neuron (2. neuron zrakové dráhy)  Axony se sbíhají na papile zrakového nervu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tvoří</a:t>
            </a:r>
            <a:r>
              <a:rPr sz="3200" b="1" spc="-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jej</a:t>
            </a:r>
            <a:endParaRPr sz="3200">
              <a:latin typeface="Arial"/>
              <a:cs typeface="Arial"/>
            </a:endParaRPr>
          </a:p>
          <a:p>
            <a:pPr marL="12700" marR="78740">
              <a:lnSpc>
                <a:spcPct val="100000"/>
              </a:lnSpc>
              <a:spcBef>
                <a:spcPts val="770"/>
              </a:spcBef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Monosynaptické gangliové buňky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jsou  spojené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jednou monosynaptickou bipolární  buňkou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uskutečňují převod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z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jednoho</a:t>
            </a:r>
            <a:r>
              <a:rPr sz="3200" b="1" spc="-19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čípku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Polysynaptické gangliové bb.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-</a:t>
            </a:r>
            <a:r>
              <a:rPr sz="3200" b="1" spc="-10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sumace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193703"/>
            <a:ext cx="7503551" cy="2590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35591" y="2436681"/>
            <a:ext cx="150177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645" marR="5080" indent="-6858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latin typeface="Times New Roman"/>
                <a:cs typeface="Times New Roman"/>
              </a:rPr>
              <a:t>I</a:t>
            </a:r>
            <a:r>
              <a:rPr sz="2200" b="1" spc="-5" dirty="0">
                <a:latin typeface="Times New Roman"/>
                <a:cs typeface="Times New Roman"/>
              </a:rPr>
              <a:t>ndi</a:t>
            </a:r>
            <a:r>
              <a:rPr sz="2200" b="1" dirty="0">
                <a:latin typeface="Times New Roman"/>
                <a:cs typeface="Times New Roman"/>
              </a:rPr>
              <a:t>v</a:t>
            </a:r>
            <a:r>
              <a:rPr sz="2200" b="1" spc="-5" dirty="0">
                <a:latin typeface="Times New Roman"/>
                <a:cs typeface="Times New Roman"/>
              </a:rPr>
              <a:t>idu</a:t>
            </a:r>
            <a:r>
              <a:rPr sz="2200" b="1" dirty="0">
                <a:latin typeface="Times New Roman"/>
                <a:cs typeface="Times New Roman"/>
              </a:rPr>
              <a:t>á</a:t>
            </a:r>
            <a:r>
              <a:rPr sz="2200" b="1" spc="-5" dirty="0">
                <a:latin typeface="Times New Roman"/>
                <a:cs typeface="Times New Roman"/>
              </a:rPr>
              <a:t>lní  přepojení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36431" y="3167115"/>
            <a:ext cx="1243330" cy="617220"/>
          </a:xfrm>
          <a:custGeom>
            <a:avLst/>
            <a:gdLst/>
            <a:ahLst/>
            <a:cxnLst/>
            <a:rect l="l" t="t" r="r" b="b"/>
            <a:pathLst>
              <a:path w="1243329" h="617220">
                <a:moveTo>
                  <a:pt x="1243119" y="16764"/>
                </a:moveTo>
                <a:lnTo>
                  <a:pt x="1235499" y="0"/>
                </a:lnTo>
                <a:lnTo>
                  <a:pt x="0" y="617174"/>
                </a:lnTo>
                <a:lnTo>
                  <a:pt x="42310" y="617174"/>
                </a:lnTo>
                <a:lnTo>
                  <a:pt x="1243119" y="167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79989" y="760418"/>
            <a:ext cx="955675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000000"/>
                </a:solidFill>
                <a:latin typeface="Times New Roman"/>
                <a:cs typeface="Times New Roman"/>
              </a:rPr>
              <a:t>Su</a:t>
            </a:r>
            <a:r>
              <a:rPr sz="2200" spc="-15" dirty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sz="220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200" spc="-10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2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41562" y="1109894"/>
            <a:ext cx="2214245" cy="1226820"/>
          </a:xfrm>
          <a:custGeom>
            <a:avLst/>
            <a:gdLst/>
            <a:ahLst/>
            <a:cxnLst/>
            <a:rect l="l" t="t" r="r" b="b"/>
            <a:pathLst>
              <a:path w="2214245" h="1226820">
                <a:moveTo>
                  <a:pt x="62875" y="1182504"/>
                </a:moveTo>
                <a:lnTo>
                  <a:pt x="48752" y="1156613"/>
                </a:lnTo>
                <a:lnTo>
                  <a:pt x="0" y="1226717"/>
                </a:lnTo>
                <a:lnTo>
                  <a:pt x="51800" y="1224867"/>
                </a:lnTo>
                <a:lnTo>
                  <a:pt x="51800" y="1188617"/>
                </a:lnTo>
                <a:lnTo>
                  <a:pt x="62875" y="1182504"/>
                </a:lnTo>
                <a:close/>
              </a:path>
              <a:path w="2214245" h="1226820">
                <a:moveTo>
                  <a:pt x="72019" y="1199268"/>
                </a:moveTo>
                <a:lnTo>
                  <a:pt x="62875" y="1182504"/>
                </a:lnTo>
                <a:lnTo>
                  <a:pt x="51800" y="1188617"/>
                </a:lnTo>
                <a:lnTo>
                  <a:pt x="60944" y="1205381"/>
                </a:lnTo>
                <a:lnTo>
                  <a:pt x="72019" y="1199268"/>
                </a:lnTo>
                <a:close/>
              </a:path>
              <a:path w="2214245" h="1226820">
                <a:moveTo>
                  <a:pt x="85328" y="1223669"/>
                </a:moveTo>
                <a:lnTo>
                  <a:pt x="72019" y="1199268"/>
                </a:lnTo>
                <a:lnTo>
                  <a:pt x="60944" y="1205381"/>
                </a:lnTo>
                <a:lnTo>
                  <a:pt x="51800" y="1188617"/>
                </a:lnTo>
                <a:lnTo>
                  <a:pt x="51800" y="1224867"/>
                </a:lnTo>
                <a:lnTo>
                  <a:pt x="85328" y="1223669"/>
                </a:lnTo>
                <a:close/>
              </a:path>
              <a:path w="2214245" h="1226820">
                <a:moveTo>
                  <a:pt x="2214189" y="16764"/>
                </a:moveTo>
                <a:lnTo>
                  <a:pt x="2205045" y="0"/>
                </a:lnTo>
                <a:lnTo>
                  <a:pt x="62875" y="1182504"/>
                </a:lnTo>
                <a:lnTo>
                  <a:pt x="72019" y="1199268"/>
                </a:lnTo>
                <a:lnTo>
                  <a:pt x="2214189" y="167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60592" y="1109894"/>
            <a:ext cx="2597150" cy="1912620"/>
          </a:xfrm>
          <a:custGeom>
            <a:avLst/>
            <a:gdLst/>
            <a:ahLst/>
            <a:cxnLst/>
            <a:rect l="l" t="t" r="r" b="b"/>
            <a:pathLst>
              <a:path w="2597150" h="1912620">
                <a:moveTo>
                  <a:pt x="56520" y="1860332"/>
                </a:moveTo>
                <a:lnTo>
                  <a:pt x="39624" y="1837796"/>
                </a:lnTo>
                <a:lnTo>
                  <a:pt x="0" y="1912456"/>
                </a:lnTo>
                <a:lnTo>
                  <a:pt x="45720" y="1905115"/>
                </a:lnTo>
                <a:lnTo>
                  <a:pt x="45720" y="1868276"/>
                </a:lnTo>
                <a:lnTo>
                  <a:pt x="56520" y="1860332"/>
                </a:lnTo>
                <a:close/>
              </a:path>
              <a:path w="2597150" h="1912620">
                <a:moveTo>
                  <a:pt x="68214" y="1875929"/>
                </a:moveTo>
                <a:lnTo>
                  <a:pt x="56520" y="1860332"/>
                </a:lnTo>
                <a:lnTo>
                  <a:pt x="45720" y="1868276"/>
                </a:lnTo>
                <a:lnTo>
                  <a:pt x="57896" y="1883516"/>
                </a:lnTo>
                <a:lnTo>
                  <a:pt x="68214" y="1875929"/>
                </a:lnTo>
                <a:close/>
              </a:path>
              <a:path w="2597150" h="1912620">
                <a:moveTo>
                  <a:pt x="85328" y="1898756"/>
                </a:moveTo>
                <a:lnTo>
                  <a:pt x="68214" y="1875929"/>
                </a:lnTo>
                <a:lnTo>
                  <a:pt x="57896" y="1883516"/>
                </a:lnTo>
                <a:lnTo>
                  <a:pt x="45720" y="1868276"/>
                </a:lnTo>
                <a:lnTo>
                  <a:pt x="45720" y="1905115"/>
                </a:lnTo>
                <a:lnTo>
                  <a:pt x="85328" y="1898756"/>
                </a:lnTo>
                <a:close/>
              </a:path>
              <a:path w="2597150" h="1912620">
                <a:moveTo>
                  <a:pt x="2596682" y="16764"/>
                </a:moveTo>
                <a:lnTo>
                  <a:pt x="2586014" y="0"/>
                </a:lnTo>
                <a:lnTo>
                  <a:pt x="56520" y="1860332"/>
                </a:lnTo>
                <a:lnTo>
                  <a:pt x="68214" y="1875929"/>
                </a:lnTo>
                <a:lnTo>
                  <a:pt x="2596682" y="167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27238" y="1109894"/>
            <a:ext cx="3128645" cy="1384300"/>
          </a:xfrm>
          <a:custGeom>
            <a:avLst/>
            <a:gdLst/>
            <a:ahLst/>
            <a:cxnLst/>
            <a:rect l="l" t="t" r="r" b="b"/>
            <a:pathLst>
              <a:path w="3128645" h="1384300">
                <a:moveTo>
                  <a:pt x="66530" y="1340448"/>
                </a:moveTo>
                <a:lnTo>
                  <a:pt x="54848" y="1313585"/>
                </a:lnTo>
                <a:lnTo>
                  <a:pt x="0" y="1379102"/>
                </a:lnTo>
                <a:lnTo>
                  <a:pt x="54848" y="1382041"/>
                </a:lnTo>
                <a:lnTo>
                  <a:pt x="54848" y="1345574"/>
                </a:lnTo>
                <a:lnTo>
                  <a:pt x="66530" y="1340448"/>
                </a:lnTo>
                <a:close/>
              </a:path>
              <a:path w="3128645" h="1384300">
                <a:moveTo>
                  <a:pt x="73873" y="1357333"/>
                </a:moveTo>
                <a:lnTo>
                  <a:pt x="66530" y="1340448"/>
                </a:lnTo>
                <a:lnTo>
                  <a:pt x="54848" y="1345574"/>
                </a:lnTo>
                <a:lnTo>
                  <a:pt x="62468" y="1362338"/>
                </a:lnTo>
                <a:lnTo>
                  <a:pt x="73873" y="1357333"/>
                </a:lnTo>
                <a:close/>
              </a:path>
              <a:path w="3128645" h="1384300">
                <a:moveTo>
                  <a:pt x="85328" y="1383674"/>
                </a:moveTo>
                <a:lnTo>
                  <a:pt x="73873" y="1357333"/>
                </a:lnTo>
                <a:lnTo>
                  <a:pt x="62468" y="1362338"/>
                </a:lnTo>
                <a:lnTo>
                  <a:pt x="54848" y="1345574"/>
                </a:lnTo>
                <a:lnTo>
                  <a:pt x="54848" y="1382041"/>
                </a:lnTo>
                <a:lnTo>
                  <a:pt x="85328" y="1383674"/>
                </a:lnTo>
                <a:close/>
              </a:path>
              <a:path w="3128645" h="1384300">
                <a:moveTo>
                  <a:pt x="3128513" y="16764"/>
                </a:moveTo>
                <a:lnTo>
                  <a:pt x="3120893" y="0"/>
                </a:lnTo>
                <a:lnTo>
                  <a:pt x="66530" y="1340448"/>
                </a:lnTo>
                <a:lnTo>
                  <a:pt x="73873" y="1357333"/>
                </a:lnTo>
                <a:lnTo>
                  <a:pt x="3128513" y="167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4644" y="3784289"/>
            <a:ext cx="7503551" cy="3040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98716" y="3784290"/>
            <a:ext cx="480059" cy="228600"/>
          </a:xfrm>
          <a:custGeom>
            <a:avLst/>
            <a:gdLst/>
            <a:ahLst/>
            <a:cxnLst/>
            <a:rect l="l" t="t" r="r" b="b"/>
            <a:pathLst>
              <a:path w="480059" h="228600">
                <a:moveTo>
                  <a:pt x="64311" y="186528"/>
                </a:moveTo>
                <a:lnTo>
                  <a:pt x="51816" y="161544"/>
                </a:lnTo>
                <a:lnTo>
                  <a:pt x="0" y="228584"/>
                </a:lnTo>
                <a:lnTo>
                  <a:pt x="53340" y="228584"/>
                </a:lnTo>
                <a:lnTo>
                  <a:pt x="53340" y="192008"/>
                </a:lnTo>
                <a:lnTo>
                  <a:pt x="64311" y="186528"/>
                </a:lnTo>
                <a:close/>
              </a:path>
              <a:path w="480059" h="228600">
                <a:moveTo>
                  <a:pt x="72844" y="203592"/>
                </a:moveTo>
                <a:lnTo>
                  <a:pt x="64311" y="186528"/>
                </a:lnTo>
                <a:lnTo>
                  <a:pt x="53340" y="192008"/>
                </a:lnTo>
                <a:lnTo>
                  <a:pt x="62484" y="208772"/>
                </a:lnTo>
                <a:lnTo>
                  <a:pt x="72844" y="203592"/>
                </a:lnTo>
                <a:close/>
              </a:path>
              <a:path w="480059" h="228600">
                <a:moveTo>
                  <a:pt x="85344" y="228584"/>
                </a:moveTo>
                <a:lnTo>
                  <a:pt x="72844" y="203592"/>
                </a:lnTo>
                <a:lnTo>
                  <a:pt x="62484" y="208772"/>
                </a:lnTo>
                <a:lnTo>
                  <a:pt x="53340" y="192008"/>
                </a:lnTo>
                <a:lnTo>
                  <a:pt x="53340" y="228584"/>
                </a:lnTo>
                <a:lnTo>
                  <a:pt x="85344" y="228584"/>
                </a:lnTo>
                <a:close/>
              </a:path>
              <a:path w="480059" h="228600">
                <a:moveTo>
                  <a:pt x="480025" y="0"/>
                </a:moveTo>
                <a:lnTo>
                  <a:pt x="437715" y="0"/>
                </a:lnTo>
                <a:lnTo>
                  <a:pt x="64311" y="186528"/>
                </a:lnTo>
                <a:lnTo>
                  <a:pt x="72844" y="203592"/>
                </a:lnTo>
                <a:lnTo>
                  <a:pt x="48002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0860" y="2514404"/>
            <a:ext cx="605028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7565" marR="5080" indent="-2095500">
              <a:lnSpc>
                <a:spcPct val="100000"/>
              </a:lnSpc>
              <a:spcBef>
                <a:spcPts val="100"/>
              </a:spcBef>
              <a:tabLst>
                <a:tab pos="3209925" algn="l"/>
              </a:tabLst>
            </a:pP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og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af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ie	r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et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ná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í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h 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okrsků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7748" y="406881"/>
            <a:ext cx="54559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Specifické úseky</a:t>
            </a:r>
            <a:r>
              <a:rPr sz="4400" i="1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sítnice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2880634"/>
            <a:ext cx="5257358" cy="43323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3378" y="1213010"/>
            <a:ext cx="8588375" cy="4069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713740" indent="-342900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Fovea centralis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– foveola obsahuje jen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čípky,  vnitřní vrstvy sítnice jsou odtlačeny do</a:t>
            </a:r>
            <a:r>
              <a:rPr sz="3200" spc="-1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stran</a:t>
            </a:r>
            <a:endParaRPr sz="32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Macula </a:t>
            </a:r>
            <a:r>
              <a:rPr sz="3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lutea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– nemá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cévy,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pigment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xantofylin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FF"/>
              </a:buClr>
              <a:buFont typeface="Times New Roman"/>
              <a:buChar char="•"/>
            </a:pPr>
            <a:endParaRPr sz="5000">
              <a:latin typeface="Times New Roman"/>
              <a:cs typeface="Times New Roman"/>
            </a:endParaRPr>
          </a:p>
          <a:p>
            <a:pPr marL="5688965" marR="5080" lvl="1" indent="-343535">
              <a:lnSpc>
                <a:spcPts val="3460"/>
              </a:lnSpc>
              <a:buChar char="•"/>
              <a:tabLst>
                <a:tab pos="5688965" algn="l"/>
                <a:tab pos="56896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Sítnice je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zde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velmi tenká,  projekce</a:t>
            </a:r>
            <a:r>
              <a:rPr sz="3200" spc="-10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obrazu  nezkreslená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10"/>
                </a:lnTo>
                <a:lnTo>
                  <a:pt x="9143238" y="3428710"/>
                </a:lnTo>
                <a:lnTo>
                  <a:pt x="91432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98922" y="2632252"/>
            <a:ext cx="4877912" cy="1153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42196" y="562314"/>
            <a:ext cx="59334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>
                <a:solidFill>
                  <a:srgbClr val="FF0000"/>
                </a:solidFill>
                <a:latin typeface="Times New Roman"/>
                <a:cs typeface="Times New Roman"/>
              </a:rPr>
              <a:t>FAG </a:t>
            </a:r>
            <a:r>
              <a:rPr spc="-5" dirty="0">
                <a:solidFill>
                  <a:srgbClr val="FF0000"/>
                </a:solidFill>
                <a:latin typeface="Times New Roman"/>
                <a:cs typeface="Times New Roman"/>
              </a:rPr>
              <a:t>snímek zadního pólu</a:t>
            </a:r>
            <a:r>
              <a:rPr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0000"/>
                </a:solidFill>
                <a:latin typeface="Times New Roman"/>
                <a:cs typeface="Times New Roman"/>
              </a:rPr>
              <a:t>oka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48057" y="1664080"/>
            <a:ext cx="63938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 indent="-177165">
              <a:lnSpc>
                <a:spcPct val="100000"/>
              </a:lnSpc>
              <a:spcBef>
                <a:spcPts val="100"/>
              </a:spcBef>
              <a:buFont typeface="Times New Roman"/>
              <a:buChar char="-"/>
              <a:tabLst>
                <a:tab pos="189865" algn="l"/>
                <a:tab pos="1290955" algn="l"/>
                <a:tab pos="2793365" algn="l"/>
                <a:tab pos="4230370" algn="l"/>
                <a:tab pos="5247005" algn="l"/>
              </a:tabLst>
            </a:pPr>
            <a:r>
              <a:rPr sz="2400" b="1" spc="-10" dirty="0">
                <a:solidFill>
                  <a:srgbClr val="3232CC"/>
                </a:solidFill>
                <a:latin typeface="Times New Roman"/>
                <a:cs typeface="Times New Roman"/>
              </a:rPr>
              <a:t>R</a:t>
            </a: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o</a:t>
            </a:r>
            <a:r>
              <a:rPr sz="2400" b="1" spc="-25" dirty="0">
                <a:solidFill>
                  <a:srgbClr val="3232CC"/>
                </a:solidFill>
                <a:latin typeface="Times New Roman"/>
                <a:cs typeface="Times New Roman"/>
              </a:rPr>
              <a:t>z</a:t>
            </a: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sah	</a:t>
            </a:r>
            <a:r>
              <a:rPr sz="2400" b="1" u="heavy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Times New Roman"/>
                <a:cs typeface="Times New Roman"/>
              </a:rPr>
              <a:t>M</a:t>
            </a:r>
            <a:r>
              <a:rPr sz="2400" b="1" u="heavy" spc="-10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2400" b="1" u="heavy" spc="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2400" b="1" u="heavy" spc="-10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Times New Roman"/>
                <a:cs typeface="Times New Roman"/>
              </a:rPr>
              <a:t>U</a:t>
            </a:r>
            <a:r>
              <a:rPr sz="2400" b="1" u="heavy" spc="-22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2400" b="1" u="heavy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Times New Roman"/>
                <a:cs typeface="Times New Roman"/>
              </a:rPr>
              <a:t>Y</a:t>
            </a: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	</a:t>
            </a:r>
            <a:r>
              <a:rPr sz="2400" b="1" spc="-25" dirty="0">
                <a:solidFill>
                  <a:srgbClr val="3232CC"/>
                </a:solidFill>
                <a:latin typeface="Times New Roman"/>
                <a:cs typeface="Times New Roman"/>
              </a:rPr>
              <a:t>z</a:t>
            </a: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o</a:t>
            </a:r>
            <a:r>
              <a:rPr sz="24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b</a:t>
            </a: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ra</a:t>
            </a:r>
            <a:r>
              <a:rPr sz="2400" b="1" spc="-25" dirty="0">
                <a:solidFill>
                  <a:srgbClr val="3232CC"/>
                </a:solidFill>
                <a:latin typeface="Times New Roman"/>
                <a:cs typeface="Times New Roman"/>
              </a:rPr>
              <a:t>z</a:t>
            </a:r>
            <a:r>
              <a:rPr sz="24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u</a:t>
            </a:r>
            <a:r>
              <a:rPr sz="2400" b="1" spc="5" dirty="0">
                <a:solidFill>
                  <a:srgbClr val="3232CC"/>
                </a:solidFill>
                <a:latin typeface="Times New Roman"/>
                <a:cs typeface="Times New Roman"/>
              </a:rPr>
              <a:t>j</a:t>
            </a: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e	mo</a:t>
            </a:r>
            <a:r>
              <a:rPr sz="24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d</a:t>
            </a: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rá	</a:t>
            </a:r>
            <a:r>
              <a:rPr sz="2400" b="1" spc="5" dirty="0">
                <a:solidFill>
                  <a:srgbClr val="3232CC"/>
                </a:solidFill>
                <a:latin typeface="Times New Roman"/>
                <a:cs typeface="Times New Roman"/>
              </a:rPr>
              <a:t>k</a:t>
            </a: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r</a:t>
            </a:r>
            <a:r>
              <a:rPr sz="24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u</a:t>
            </a:r>
            <a:r>
              <a:rPr sz="2400" b="1" spc="-25" dirty="0">
                <a:solidFill>
                  <a:srgbClr val="3232CC"/>
                </a:solidFill>
                <a:latin typeface="Times New Roman"/>
                <a:cs typeface="Times New Roman"/>
              </a:rPr>
              <a:t>ž</a:t>
            </a:r>
            <a:r>
              <a:rPr sz="24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n</a:t>
            </a:r>
            <a:r>
              <a:rPr sz="2400" b="1" spc="5" dirty="0">
                <a:solidFill>
                  <a:srgbClr val="3232CC"/>
                </a:solidFill>
                <a:latin typeface="Times New Roman"/>
                <a:cs typeface="Times New Roman"/>
              </a:rPr>
              <a:t>i</a:t>
            </a:r>
            <a:r>
              <a:rPr sz="2400" b="1" dirty="0">
                <a:solidFill>
                  <a:srgbClr val="3232CC"/>
                </a:solidFill>
                <a:latin typeface="Times New Roman"/>
                <a:cs typeface="Times New Roman"/>
              </a:rPr>
              <a:t>ce</a:t>
            </a:r>
            <a:endParaRPr sz="2400">
              <a:latin typeface="Times New Roman"/>
              <a:cs typeface="Times New Roman"/>
            </a:endParaRPr>
          </a:p>
          <a:p>
            <a:pPr marL="189230" indent="-177165">
              <a:lnSpc>
                <a:spcPct val="100000"/>
              </a:lnSpc>
              <a:buClr>
                <a:srgbClr val="FF9900"/>
              </a:buClr>
              <a:buFont typeface="Times New Roman"/>
              <a:buChar char="-"/>
              <a:tabLst>
                <a:tab pos="189865" algn="l"/>
              </a:tabLst>
            </a:pPr>
            <a:r>
              <a:rPr sz="2400" b="1" dirty="0">
                <a:solidFill>
                  <a:srgbClr val="F8C300"/>
                </a:solidFill>
                <a:latin typeface="Times New Roman"/>
                <a:cs typeface="Times New Roman"/>
              </a:rPr>
              <a:t>Oblast </a:t>
            </a:r>
            <a:r>
              <a:rPr sz="2400" b="1" u="heavy" spc="-5" dirty="0">
                <a:solidFill>
                  <a:srgbClr val="F8C300"/>
                </a:solidFill>
                <a:uFill>
                  <a:solidFill>
                    <a:srgbClr val="F8C300"/>
                  </a:solidFill>
                </a:uFill>
                <a:latin typeface="Times New Roman"/>
                <a:cs typeface="Times New Roman"/>
              </a:rPr>
              <a:t>FOVEY</a:t>
            </a:r>
            <a:r>
              <a:rPr sz="2400" b="1" spc="-5" dirty="0">
                <a:solidFill>
                  <a:srgbClr val="F8C300"/>
                </a:solidFill>
                <a:latin typeface="Times New Roman"/>
                <a:cs typeface="Times New Roman"/>
              </a:rPr>
              <a:t> ohraničuje žlutá</a:t>
            </a:r>
            <a:r>
              <a:rPr sz="2400" b="1" spc="-100" dirty="0">
                <a:solidFill>
                  <a:srgbClr val="F8C3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8C300"/>
                </a:solidFill>
                <a:latin typeface="Times New Roman"/>
                <a:cs typeface="Times New Roman"/>
              </a:rPr>
              <a:t>kružnice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98922" y="3784091"/>
            <a:ext cx="4877912" cy="2962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10"/>
                </a:lnTo>
                <a:lnTo>
                  <a:pt x="9143238" y="3428710"/>
                </a:lnTo>
                <a:lnTo>
                  <a:pt x="91432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8203" y="559269"/>
            <a:ext cx="54902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74520" algn="l"/>
                <a:tab pos="3425825" algn="l"/>
              </a:tabLst>
            </a:pPr>
            <a:r>
              <a:rPr sz="4400" spc="-5" dirty="0">
                <a:solidFill>
                  <a:srgbClr val="3232CC"/>
                </a:solidFill>
                <a:latin typeface="Times New Roman"/>
                <a:cs typeface="Times New Roman"/>
              </a:rPr>
              <a:t>Ob</a:t>
            </a:r>
            <a:r>
              <a:rPr sz="4400" dirty="0">
                <a:solidFill>
                  <a:srgbClr val="3232CC"/>
                </a:solidFill>
                <a:latin typeface="Times New Roman"/>
                <a:cs typeface="Times New Roman"/>
              </a:rPr>
              <a:t>l</a:t>
            </a:r>
            <a:r>
              <a:rPr sz="4400" spc="5" dirty="0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r>
              <a:rPr sz="4400" dirty="0">
                <a:solidFill>
                  <a:srgbClr val="3232CC"/>
                </a:solidFill>
                <a:latin typeface="Times New Roman"/>
                <a:cs typeface="Times New Roman"/>
              </a:rPr>
              <a:t>st	</a:t>
            </a:r>
            <a:r>
              <a:rPr sz="4400" spc="-5" dirty="0">
                <a:solidFill>
                  <a:srgbClr val="3232CC"/>
                </a:solidFill>
                <a:latin typeface="Times New Roman"/>
                <a:cs typeface="Times New Roman"/>
              </a:rPr>
              <a:t>f</a:t>
            </a:r>
            <a:r>
              <a:rPr sz="4400" spc="5" dirty="0">
                <a:solidFill>
                  <a:srgbClr val="3232CC"/>
                </a:solidFill>
                <a:latin typeface="Times New Roman"/>
                <a:cs typeface="Times New Roman"/>
              </a:rPr>
              <a:t>ov</a:t>
            </a:r>
            <a:r>
              <a:rPr sz="4400" dirty="0">
                <a:solidFill>
                  <a:srgbClr val="3232CC"/>
                </a:solidFill>
                <a:latin typeface="Times New Roman"/>
                <a:cs typeface="Times New Roman"/>
              </a:rPr>
              <a:t>ea	ce</a:t>
            </a:r>
            <a:r>
              <a:rPr sz="4400" spc="-5" dirty="0">
                <a:solidFill>
                  <a:srgbClr val="3232CC"/>
                </a:solidFill>
                <a:latin typeface="Times New Roman"/>
                <a:cs typeface="Times New Roman"/>
              </a:rPr>
              <a:t>nt</a:t>
            </a:r>
            <a:r>
              <a:rPr sz="4400" dirty="0">
                <a:solidFill>
                  <a:srgbClr val="3232CC"/>
                </a:solidFill>
                <a:latin typeface="Times New Roman"/>
                <a:cs typeface="Times New Roman"/>
              </a:rPr>
              <a:t>r</a:t>
            </a:r>
            <a:r>
              <a:rPr sz="4400" spc="5" dirty="0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r>
              <a:rPr sz="4400" dirty="0">
                <a:solidFill>
                  <a:srgbClr val="3232CC"/>
                </a:solidFill>
                <a:latin typeface="Times New Roman"/>
                <a:cs typeface="Times New Roman"/>
              </a:rPr>
              <a:t>lis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98922" y="3098550"/>
            <a:ext cx="4714859" cy="687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04814" y="1574164"/>
            <a:ext cx="770445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8C300"/>
                </a:solidFill>
                <a:latin typeface="Times New Roman"/>
                <a:cs typeface="Times New Roman"/>
              </a:rPr>
              <a:t>-</a:t>
            </a:r>
            <a:r>
              <a:rPr sz="2400" b="1" dirty="0">
                <a:solidFill>
                  <a:srgbClr val="F8C300"/>
                </a:solidFill>
                <a:latin typeface="Times New Roman"/>
                <a:cs typeface="Times New Roman"/>
              </a:rPr>
              <a:t>Oblast </a:t>
            </a:r>
            <a:r>
              <a:rPr sz="2400" b="1" u="heavy" spc="-5" dirty="0">
                <a:solidFill>
                  <a:srgbClr val="F8C300"/>
                </a:solidFill>
                <a:uFill>
                  <a:solidFill>
                    <a:srgbClr val="F8C300"/>
                  </a:solidFill>
                </a:uFill>
                <a:latin typeface="Times New Roman"/>
                <a:cs typeface="Times New Roman"/>
              </a:rPr>
              <a:t>FOVEY</a:t>
            </a:r>
            <a:r>
              <a:rPr sz="2400" b="1" spc="-5" dirty="0">
                <a:solidFill>
                  <a:srgbClr val="F8C300"/>
                </a:solidFill>
                <a:latin typeface="Times New Roman"/>
                <a:cs typeface="Times New Roman"/>
              </a:rPr>
              <a:t> ohraničuje žlutá</a:t>
            </a:r>
            <a:r>
              <a:rPr sz="2400" b="1" spc="-105" dirty="0">
                <a:solidFill>
                  <a:srgbClr val="F8C3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8C300"/>
                </a:solidFill>
                <a:latin typeface="Times New Roman"/>
                <a:cs typeface="Times New Roman"/>
              </a:rPr>
              <a:t>kružnice</a:t>
            </a:r>
            <a:endParaRPr sz="2400">
              <a:latin typeface="Times New Roman"/>
              <a:cs typeface="Times New Roman"/>
            </a:endParaRPr>
          </a:p>
          <a:p>
            <a:pPr marL="189230" indent="-177165">
              <a:lnSpc>
                <a:spcPct val="100000"/>
              </a:lnSpc>
              <a:buFont typeface="Times New Roman"/>
              <a:buChar char="-"/>
              <a:tabLst>
                <a:tab pos="189865" algn="l"/>
                <a:tab pos="1933575" algn="l"/>
                <a:tab pos="4279900" algn="l"/>
              </a:tabLst>
            </a:pP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FOVEÁLNÍ	</a:t>
            </a:r>
            <a:r>
              <a:rPr sz="2400" b="1" u="heavy" spc="-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AVASKULÁRNÍ	</a:t>
            </a:r>
            <a:r>
              <a:rPr sz="24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ZÓNA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–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červená</a:t>
            </a:r>
            <a:r>
              <a:rPr sz="24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kružnice</a:t>
            </a:r>
            <a:endParaRPr sz="2400">
              <a:latin typeface="Times New Roman"/>
              <a:cs typeface="Times New Roman"/>
            </a:endParaRPr>
          </a:p>
          <a:p>
            <a:pPr marL="189230" indent="-177165">
              <a:lnSpc>
                <a:spcPct val="100000"/>
              </a:lnSpc>
              <a:buFont typeface="Times New Roman"/>
              <a:buChar char="-"/>
              <a:tabLst>
                <a:tab pos="189865" algn="l"/>
              </a:tabLst>
            </a:pPr>
            <a:r>
              <a:rPr sz="2400" b="1" u="heavy" spc="-5" dirty="0">
                <a:solidFill>
                  <a:srgbClr val="9965FF"/>
                </a:solidFill>
                <a:uFill>
                  <a:solidFill>
                    <a:srgbClr val="9865FF"/>
                  </a:solidFill>
                </a:uFill>
                <a:latin typeface="Times New Roman"/>
                <a:cs typeface="Times New Roman"/>
              </a:rPr>
              <a:t>FOVEOLA</a:t>
            </a:r>
            <a:r>
              <a:rPr sz="2400" b="1" spc="-5" dirty="0">
                <a:solidFill>
                  <a:srgbClr val="9965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9965FF"/>
                </a:solidFill>
                <a:latin typeface="Times New Roman"/>
                <a:cs typeface="Times New Roman"/>
              </a:rPr>
              <a:t>– světle fialová</a:t>
            </a:r>
            <a:r>
              <a:rPr sz="2400" b="1" spc="-180" dirty="0">
                <a:solidFill>
                  <a:srgbClr val="9965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9965FF"/>
                </a:solidFill>
                <a:latin typeface="Times New Roman"/>
                <a:cs typeface="Times New Roman"/>
              </a:rPr>
              <a:t>kružnice</a:t>
            </a:r>
            <a:endParaRPr sz="2400">
              <a:latin typeface="Times New Roman"/>
              <a:cs typeface="Times New Roman"/>
            </a:endParaRPr>
          </a:p>
          <a:p>
            <a:pPr marL="189230" indent="-177165">
              <a:lnSpc>
                <a:spcPct val="100000"/>
              </a:lnSpc>
              <a:buFont typeface="Times New Roman"/>
              <a:buChar char="-"/>
              <a:tabLst>
                <a:tab pos="189865" algn="l"/>
              </a:tabLst>
            </a:pP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UMBO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centrální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bílá</a:t>
            </a:r>
            <a:r>
              <a:rPr sz="2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tečka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98922" y="3784091"/>
            <a:ext cx="4714859" cy="342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9089" y="355579"/>
            <a:ext cx="5348797" cy="2887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4644" y="3264650"/>
            <a:ext cx="4647819" cy="3948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2925" y="374882"/>
            <a:ext cx="2969260" cy="252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Struktura</a:t>
            </a:r>
            <a:r>
              <a:rPr sz="3200" b="1" spc="-8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sítnice  </a:t>
            </a:r>
            <a:r>
              <a:rPr sz="3200" b="1" dirty="0">
                <a:solidFill>
                  <a:srgbClr val="CC0000"/>
                </a:solidFill>
                <a:latin typeface="Times New Roman"/>
                <a:cs typeface="Times New Roman"/>
              </a:rPr>
              <a:t>v</a:t>
            </a:r>
            <a:r>
              <a:rPr sz="3200" b="1" spc="-2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makule</a:t>
            </a:r>
            <a:endParaRPr sz="3200">
              <a:latin typeface="Times New Roman"/>
              <a:cs typeface="Times New Roman"/>
            </a:endParaRPr>
          </a:p>
          <a:p>
            <a:pPr marL="138430" marR="48895" indent="-126364">
              <a:lnSpc>
                <a:spcPct val="100000"/>
              </a:lnSpc>
              <a:spcBef>
                <a:spcPts val="40"/>
              </a:spcBef>
            </a:pPr>
            <a:r>
              <a:rPr sz="2000" b="1" dirty="0">
                <a:latin typeface="Times New Roman"/>
                <a:cs typeface="Times New Roman"/>
              </a:rPr>
              <a:t>- ve foveola </a:t>
            </a:r>
            <a:r>
              <a:rPr sz="2000" b="1" spc="-5" dirty="0">
                <a:latin typeface="Times New Roman"/>
                <a:cs typeface="Times New Roman"/>
              </a:rPr>
              <a:t>centralis </a:t>
            </a:r>
            <a:r>
              <a:rPr sz="2000" b="1" dirty="0">
                <a:latin typeface="Times New Roman"/>
                <a:cs typeface="Times New Roman"/>
              </a:rPr>
              <a:t>jsou  jen </a:t>
            </a:r>
            <a:r>
              <a:rPr sz="2000" b="1" spc="-20" dirty="0">
                <a:latin typeface="Times New Roman"/>
                <a:cs typeface="Times New Roman"/>
              </a:rPr>
              <a:t>čípky, </a:t>
            </a:r>
            <a:r>
              <a:rPr sz="2000" b="1" dirty="0">
                <a:latin typeface="Times New Roman"/>
                <a:cs typeface="Times New Roman"/>
              </a:rPr>
              <a:t>tyčinky </a:t>
            </a:r>
            <a:r>
              <a:rPr sz="2000" b="1" spc="-5" dirty="0">
                <a:latin typeface="Times New Roman"/>
                <a:cs typeface="Times New Roman"/>
              </a:rPr>
              <a:t>se  </a:t>
            </a:r>
            <a:r>
              <a:rPr sz="2000" b="1" dirty="0">
                <a:latin typeface="Times New Roman"/>
                <a:cs typeface="Times New Roman"/>
              </a:rPr>
              <a:t>objevují až ve</a:t>
            </a:r>
            <a:r>
              <a:rPr sz="2000" b="1" spc="-1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vzdálenosti  0,13mm od centrální  </a:t>
            </a:r>
            <a:r>
              <a:rPr sz="2000" b="1" spc="-15" dirty="0">
                <a:latin typeface="Times New Roman"/>
                <a:cs typeface="Times New Roman"/>
              </a:rPr>
              <a:t>jamky.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84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Struktura sítnice při  </a:t>
            </a:r>
            <a:r>
              <a:rPr dirty="0"/>
              <a:t>okraji terče</a:t>
            </a:r>
            <a:r>
              <a:rPr spc="-95" dirty="0"/>
              <a:t> </a:t>
            </a:r>
            <a:r>
              <a:rPr dirty="0"/>
              <a:t>zrakového  nervu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0296" y="597363"/>
            <a:ext cx="59296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29430" algn="l"/>
              </a:tabLst>
            </a:pPr>
            <a:r>
              <a:rPr sz="4400" spc="-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4400" spc="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4400" spc="-5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4400" dirty="0">
                <a:solidFill>
                  <a:srgbClr val="0000FF"/>
                </a:solidFill>
                <a:latin typeface="Times New Roman"/>
                <a:cs typeface="Times New Roman"/>
              </a:rPr>
              <a:t>il</a:t>
            </a:r>
            <a:r>
              <a:rPr sz="4400" spc="5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440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sz="4400" spc="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sz="4400" spc="-5" dirty="0">
                <a:solidFill>
                  <a:srgbClr val="0000FF"/>
                </a:solidFill>
                <a:latin typeface="Times New Roman"/>
                <a:cs typeface="Times New Roman"/>
              </a:rPr>
              <a:t>ku</a:t>
            </a:r>
            <a:r>
              <a:rPr sz="440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sz="4400" spc="5" dirty="0">
                <a:solidFill>
                  <a:srgbClr val="0000FF"/>
                </a:solidFill>
                <a:latin typeface="Times New Roman"/>
                <a:cs typeface="Times New Roman"/>
              </a:rPr>
              <a:t>á</a:t>
            </a:r>
            <a:r>
              <a:rPr sz="44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sz="4400" spc="-5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sz="4400" dirty="0">
                <a:solidFill>
                  <a:srgbClr val="0000FF"/>
                </a:solidFill>
                <a:latin typeface="Times New Roman"/>
                <a:cs typeface="Times New Roman"/>
              </a:rPr>
              <a:t>í	s</a:t>
            </a:r>
            <a:r>
              <a:rPr sz="4400" spc="5" dirty="0">
                <a:solidFill>
                  <a:srgbClr val="0000FF"/>
                </a:solidFill>
                <a:latin typeface="Times New Roman"/>
                <a:cs typeface="Times New Roman"/>
              </a:rPr>
              <a:t>va</a:t>
            </a:r>
            <a:r>
              <a:rPr sz="4400" dirty="0">
                <a:solidFill>
                  <a:srgbClr val="0000FF"/>
                </a:solidFill>
                <a:latin typeface="Times New Roman"/>
                <a:cs typeface="Times New Roman"/>
              </a:rPr>
              <a:t>zek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46127" y="2609392"/>
            <a:ext cx="6324066" cy="1176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10525" y="1598552"/>
            <a:ext cx="7744459" cy="2007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859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-Více než 1/3 </a:t>
            </a:r>
            <a:r>
              <a:rPr sz="2800" dirty="0">
                <a:latin typeface="Arial"/>
                <a:cs typeface="Arial"/>
              </a:rPr>
              <a:t>všech </a:t>
            </a:r>
            <a:r>
              <a:rPr sz="2800" spc="-5" dirty="0">
                <a:latin typeface="Arial"/>
                <a:cs typeface="Arial"/>
              </a:rPr>
              <a:t>axonů sítnice, </a:t>
            </a:r>
            <a:r>
              <a:rPr sz="2800" dirty="0">
                <a:latin typeface="Arial"/>
                <a:cs typeface="Arial"/>
              </a:rPr>
              <a:t>ve </a:t>
            </a:r>
            <a:r>
              <a:rPr sz="2800" spc="-5" dirty="0">
                <a:latin typeface="Arial"/>
                <a:cs typeface="Arial"/>
              </a:rPr>
              <a:t>zrakovém  nervu </a:t>
            </a:r>
            <a:r>
              <a:rPr sz="2800" dirty="0">
                <a:latin typeface="Arial"/>
                <a:cs typeface="Arial"/>
              </a:rPr>
              <a:t>se </a:t>
            </a:r>
            <a:r>
              <a:rPr sz="2800" spc="-5" dirty="0">
                <a:latin typeface="Arial"/>
                <a:cs typeface="Arial"/>
              </a:rPr>
              <a:t>přesouvá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centrálně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50">
              <a:latin typeface="Arial"/>
              <a:cs typeface="Arial"/>
            </a:endParaRPr>
          </a:p>
          <a:p>
            <a:pPr marL="5879465" marR="508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M</a:t>
            </a:r>
            <a:r>
              <a:rPr sz="2000" b="1" spc="5" dirty="0">
                <a:latin typeface="Times New Roman"/>
                <a:cs typeface="Times New Roman"/>
              </a:rPr>
              <a:t>a</a:t>
            </a:r>
            <a:r>
              <a:rPr sz="2000" b="1" dirty="0">
                <a:latin typeface="Times New Roman"/>
                <a:cs typeface="Times New Roman"/>
              </a:rPr>
              <a:t>ku</a:t>
            </a:r>
            <a:r>
              <a:rPr sz="2000" b="1" spc="-5" dirty="0">
                <a:latin typeface="Times New Roman"/>
                <a:cs typeface="Times New Roman"/>
              </a:rPr>
              <a:t>l</a:t>
            </a:r>
            <a:r>
              <a:rPr sz="2000" b="1" spc="5" dirty="0">
                <a:latin typeface="Times New Roman"/>
                <a:cs typeface="Times New Roman"/>
              </a:rPr>
              <a:t>o</a:t>
            </a:r>
            <a:r>
              <a:rPr sz="2000" b="1" dirty="0">
                <a:latin typeface="Times New Roman"/>
                <a:cs typeface="Times New Roman"/>
              </a:rPr>
              <a:t>p</a:t>
            </a:r>
            <a:r>
              <a:rPr sz="2000" b="1" spc="-10" dirty="0">
                <a:latin typeface="Times New Roman"/>
                <a:cs typeface="Times New Roman"/>
              </a:rPr>
              <a:t>a</a:t>
            </a:r>
            <a:r>
              <a:rPr sz="2000" b="1" dirty="0">
                <a:latin typeface="Times New Roman"/>
                <a:cs typeface="Times New Roman"/>
              </a:rPr>
              <a:t>p</a:t>
            </a:r>
            <a:r>
              <a:rPr sz="2000" b="1" spc="-5" dirty="0">
                <a:latin typeface="Times New Roman"/>
                <a:cs typeface="Times New Roman"/>
              </a:rPr>
              <a:t>il</a:t>
            </a:r>
            <a:r>
              <a:rPr sz="2000" b="1" spc="-10" dirty="0">
                <a:latin typeface="Times New Roman"/>
                <a:cs typeface="Times New Roman"/>
              </a:rPr>
              <a:t>á</a:t>
            </a:r>
            <a:r>
              <a:rPr sz="2000" b="1" spc="-5" dirty="0">
                <a:latin typeface="Times New Roman"/>
                <a:cs typeface="Times New Roman"/>
              </a:rPr>
              <a:t>r</a:t>
            </a:r>
            <a:r>
              <a:rPr sz="2000" b="1" dirty="0">
                <a:latin typeface="Times New Roman"/>
                <a:cs typeface="Times New Roman"/>
              </a:rPr>
              <a:t>ní  </a:t>
            </a:r>
            <a:r>
              <a:rPr sz="2000" b="1" spc="-5" dirty="0">
                <a:latin typeface="Times New Roman"/>
                <a:cs typeface="Times New Roman"/>
              </a:rPr>
              <a:t>svazeček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6127" y="3784091"/>
            <a:ext cx="6324066" cy="3412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05765" y="5332038"/>
            <a:ext cx="21043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imes New Roman"/>
                <a:cs typeface="Times New Roman"/>
              </a:rPr>
              <a:t>Horizontální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raphe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3184" y="595840"/>
            <a:ext cx="8943975" cy="124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76755" marR="5080" indent="-1964689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0000"/>
                </a:solidFill>
              </a:rPr>
              <a:t>Hustota </a:t>
            </a:r>
            <a:r>
              <a:rPr sz="4000" spc="-5" dirty="0">
                <a:solidFill>
                  <a:srgbClr val="FF0000"/>
                </a:solidFill>
              </a:rPr>
              <a:t>fotoreceptorů v závislosti na  vzdálenosti </a:t>
            </a:r>
            <a:r>
              <a:rPr sz="4000" spc="-10" dirty="0">
                <a:solidFill>
                  <a:srgbClr val="FF0000"/>
                </a:solidFill>
              </a:rPr>
              <a:t>od</a:t>
            </a:r>
            <a:r>
              <a:rPr sz="4000" spc="5" dirty="0">
                <a:solidFill>
                  <a:srgbClr val="FF0000"/>
                </a:solidFill>
              </a:rPr>
              <a:t> </a:t>
            </a:r>
            <a:r>
              <a:rPr sz="4000" spc="-10" dirty="0">
                <a:solidFill>
                  <a:srgbClr val="FF0000"/>
                </a:solidFill>
              </a:rPr>
              <a:t>fovey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688973" y="2488999"/>
            <a:ext cx="7172873" cy="1295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77440" y="2822222"/>
            <a:ext cx="7169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25" dirty="0">
                <a:latin typeface="Arial"/>
                <a:cs typeface="Arial"/>
              </a:rPr>
              <a:t>T</a:t>
            </a:r>
            <a:r>
              <a:rPr sz="1500" b="1" spc="-45" dirty="0">
                <a:latin typeface="Arial"/>
                <a:cs typeface="Arial"/>
              </a:rPr>
              <a:t>y</a:t>
            </a:r>
            <a:r>
              <a:rPr sz="1500" b="1" spc="5" dirty="0">
                <a:latin typeface="Arial"/>
                <a:cs typeface="Arial"/>
              </a:rPr>
              <a:t>č</a:t>
            </a:r>
            <a:r>
              <a:rPr sz="1500" b="1" dirty="0">
                <a:latin typeface="Arial"/>
                <a:cs typeface="Arial"/>
              </a:rPr>
              <a:t>i</a:t>
            </a:r>
            <a:r>
              <a:rPr sz="1500" b="1" spc="-5" dirty="0">
                <a:latin typeface="Arial"/>
                <a:cs typeface="Arial"/>
              </a:rPr>
              <a:t>n</a:t>
            </a:r>
            <a:r>
              <a:rPr sz="1500" b="1" spc="15" dirty="0">
                <a:latin typeface="Arial"/>
                <a:cs typeface="Arial"/>
              </a:rPr>
              <a:t>k</a:t>
            </a:r>
            <a:r>
              <a:rPr sz="1500" b="1" dirty="0">
                <a:latin typeface="Arial"/>
                <a:cs typeface="Arial"/>
              </a:rPr>
              <a:t>y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1571" y="2822222"/>
            <a:ext cx="7169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25" dirty="0">
                <a:latin typeface="Arial"/>
                <a:cs typeface="Arial"/>
              </a:rPr>
              <a:t>T</a:t>
            </a:r>
            <a:r>
              <a:rPr sz="1500" b="1" spc="-45" dirty="0">
                <a:latin typeface="Arial"/>
                <a:cs typeface="Arial"/>
              </a:rPr>
              <a:t>y</a:t>
            </a:r>
            <a:r>
              <a:rPr sz="1500" b="1" spc="5" dirty="0">
                <a:latin typeface="Arial"/>
                <a:cs typeface="Arial"/>
              </a:rPr>
              <a:t>č</a:t>
            </a:r>
            <a:r>
              <a:rPr sz="1500" b="1" dirty="0">
                <a:latin typeface="Arial"/>
                <a:cs typeface="Arial"/>
              </a:rPr>
              <a:t>i</a:t>
            </a:r>
            <a:r>
              <a:rPr sz="1500" b="1" spc="-5" dirty="0">
                <a:latin typeface="Arial"/>
                <a:cs typeface="Arial"/>
              </a:rPr>
              <a:t>n</a:t>
            </a:r>
            <a:r>
              <a:rPr sz="1500" b="1" spc="15" dirty="0">
                <a:latin typeface="Arial"/>
                <a:cs typeface="Arial"/>
              </a:rPr>
              <a:t>k</a:t>
            </a:r>
            <a:r>
              <a:rPr sz="1500" b="1" dirty="0">
                <a:latin typeface="Arial"/>
                <a:cs typeface="Arial"/>
              </a:rPr>
              <a:t>y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88973" y="3784289"/>
            <a:ext cx="7172873" cy="2515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29635" y="6479515"/>
            <a:ext cx="10883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40" dirty="0">
                <a:latin typeface="Arial"/>
                <a:cs typeface="Arial"/>
              </a:rPr>
              <a:t>T</a:t>
            </a:r>
            <a:r>
              <a:rPr sz="1500" b="1" spc="5" dirty="0">
                <a:latin typeface="Arial"/>
                <a:cs typeface="Arial"/>
              </a:rPr>
              <a:t>e</a:t>
            </a:r>
            <a:r>
              <a:rPr sz="1500" b="1" spc="-5" dirty="0">
                <a:latin typeface="Arial"/>
                <a:cs typeface="Arial"/>
              </a:rPr>
              <a:t>mpo</a:t>
            </a:r>
            <a:r>
              <a:rPr sz="1500" b="1" dirty="0">
                <a:latin typeface="Arial"/>
                <a:cs typeface="Arial"/>
              </a:rPr>
              <a:t>r</a:t>
            </a:r>
            <a:r>
              <a:rPr sz="1500" b="1" spc="5" dirty="0">
                <a:latin typeface="Arial"/>
                <a:cs typeface="Arial"/>
              </a:rPr>
              <a:t>á</a:t>
            </a:r>
            <a:r>
              <a:rPr sz="1500" b="1" dirty="0">
                <a:latin typeface="Arial"/>
                <a:cs typeface="Arial"/>
              </a:rPr>
              <a:t>l</a:t>
            </a:r>
            <a:r>
              <a:rPr sz="1500" b="1" spc="-5" dirty="0">
                <a:latin typeface="Arial"/>
                <a:cs typeface="Arial"/>
              </a:rPr>
              <a:t>n</a:t>
            </a:r>
            <a:r>
              <a:rPr sz="1500" b="1" dirty="0">
                <a:latin typeface="Arial"/>
                <a:cs typeface="Arial"/>
              </a:rPr>
              <a:t>ě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0004" y="6479515"/>
            <a:ext cx="31775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Vzdálenost </a:t>
            </a:r>
            <a:r>
              <a:rPr sz="1500" b="1" spc="-5" dirty="0">
                <a:latin typeface="Arial"/>
                <a:cs typeface="Arial"/>
              </a:rPr>
              <a:t>od </a:t>
            </a:r>
            <a:r>
              <a:rPr sz="1500" b="1" dirty="0">
                <a:latin typeface="Arial"/>
                <a:cs typeface="Arial"/>
              </a:rPr>
              <a:t>centra </a:t>
            </a:r>
            <a:r>
              <a:rPr sz="1500" b="1" spc="-15" dirty="0">
                <a:latin typeface="Arial"/>
                <a:cs typeface="Arial"/>
              </a:rPr>
              <a:t>(ve</a:t>
            </a:r>
            <a:r>
              <a:rPr sz="1500" b="1" spc="-65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stupních)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50423" y="6479515"/>
            <a:ext cx="7581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Arial"/>
                <a:cs typeface="Arial"/>
              </a:rPr>
              <a:t>N</a:t>
            </a:r>
            <a:r>
              <a:rPr sz="1500" b="1" spc="5" dirty="0">
                <a:latin typeface="Arial"/>
                <a:cs typeface="Arial"/>
              </a:rPr>
              <a:t>asá</a:t>
            </a:r>
            <a:r>
              <a:rPr sz="1500" b="1" dirty="0">
                <a:latin typeface="Arial"/>
                <a:cs typeface="Arial"/>
              </a:rPr>
              <a:t>l</a:t>
            </a:r>
            <a:r>
              <a:rPr sz="1500" b="1" spc="-5" dirty="0">
                <a:latin typeface="Arial"/>
                <a:cs typeface="Arial"/>
              </a:rPr>
              <a:t>n</a:t>
            </a:r>
            <a:r>
              <a:rPr sz="1500" b="1" dirty="0">
                <a:latin typeface="Arial"/>
                <a:cs typeface="Arial"/>
              </a:rPr>
              <a:t>ě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4044" y="2603859"/>
            <a:ext cx="252095" cy="299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b="1" spc="-10" dirty="0">
                <a:latin typeface="Arial"/>
                <a:cs typeface="Arial"/>
              </a:rPr>
              <a:t>Hustota </a:t>
            </a:r>
            <a:r>
              <a:rPr sz="1600" b="1" spc="-5" dirty="0">
                <a:latin typeface="Arial"/>
                <a:cs typeface="Arial"/>
              </a:rPr>
              <a:t>receptorů (mm</a:t>
            </a:r>
            <a:r>
              <a:rPr sz="1575" b="1" spc="-7" baseline="26455" dirty="0">
                <a:latin typeface="Arial"/>
                <a:cs typeface="Arial"/>
              </a:rPr>
              <a:t>-2 </a:t>
            </a:r>
            <a:r>
              <a:rPr sz="1400" b="1" dirty="0">
                <a:latin typeface="Arial"/>
                <a:cs typeface="Arial"/>
              </a:rPr>
              <a:t>x</a:t>
            </a:r>
            <a:r>
              <a:rPr sz="1400" b="1" spc="10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10</a:t>
            </a:r>
            <a:r>
              <a:rPr sz="1575" b="1" spc="-7" baseline="26455" dirty="0">
                <a:latin typeface="Arial"/>
                <a:cs typeface="Arial"/>
              </a:rPr>
              <a:t>3</a:t>
            </a:r>
            <a:r>
              <a:rPr sz="1600" b="1" spc="-5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77440" y="4955643"/>
            <a:ext cx="5448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Arial"/>
                <a:cs typeface="Arial"/>
              </a:rPr>
              <a:t>Č</a:t>
            </a:r>
            <a:r>
              <a:rPr sz="1500" b="1" dirty="0">
                <a:latin typeface="Arial"/>
                <a:cs typeface="Arial"/>
              </a:rPr>
              <a:t>í</a:t>
            </a:r>
            <a:r>
              <a:rPr sz="1500" b="1" spc="-5" dirty="0">
                <a:latin typeface="Arial"/>
                <a:cs typeface="Arial"/>
              </a:rPr>
              <a:t>p</a:t>
            </a:r>
            <a:r>
              <a:rPr sz="1500" b="1" spc="5" dirty="0">
                <a:latin typeface="Arial"/>
                <a:cs typeface="Arial"/>
              </a:rPr>
              <a:t>k</a:t>
            </a:r>
            <a:r>
              <a:rPr sz="1500" b="1" dirty="0">
                <a:latin typeface="Arial"/>
                <a:cs typeface="Arial"/>
              </a:rPr>
              <a:t>y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96333" y="4955643"/>
            <a:ext cx="5448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Arial"/>
                <a:cs typeface="Arial"/>
              </a:rPr>
              <a:t>Č</a:t>
            </a:r>
            <a:r>
              <a:rPr sz="1500" b="1" dirty="0">
                <a:latin typeface="Arial"/>
                <a:cs typeface="Arial"/>
              </a:rPr>
              <a:t>í</a:t>
            </a:r>
            <a:r>
              <a:rPr sz="1500" b="1" spc="-5" dirty="0">
                <a:latin typeface="Arial"/>
                <a:cs typeface="Arial"/>
              </a:rPr>
              <a:t>p</a:t>
            </a:r>
            <a:r>
              <a:rPr sz="1500" b="1" spc="5" dirty="0">
                <a:latin typeface="Arial"/>
                <a:cs typeface="Arial"/>
              </a:rPr>
              <a:t>k</a:t>
            </a:r>
            <a:r>
              <a:rPr sz="1500" b="1" dirty="0">
                <a:latin typeface="Arial"/>
                <a:cs typeface="Arial"/>
              </a:rPr>
              <a:t>y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7748" y="864040"/>
            <a:ext cx="54559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Specifické úseky</a:t>
            </a:r>
            <a:r>
              <a:rPr sz="4400" i="1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sítnice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78" y="2127334"/>
            <a:ext cx="86906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Papilla n.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optici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– jen </a:t>
            </a:r>
            <a:r>
              <a:rPr sz="3200" spc="-5" dirty="0">
                <a:solidFill>
                  <a:srgbClr val="0000FF"/>
                </a:solidFill>
                <a:latin typeface="Times New Roman"/>
                <a:cs typeface="Times New Roman"/>
              </a:rPr>
              <a:t>MLI,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fyziologická</a:t>
            </a:r>
            <a:r>
              <a:rPr sz="3200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exkavace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4644" y="3299703"/>
            <a:ext cx="4114449" cy="33403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65298" y="3327129"/>
            <a:ext cx="4952588" cy="3276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5763" y="604981"/>
            <a:ext cx="8581390" cy="6365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980690" algn="l"/>
                <a:tab pos="5746750" algn="l"/>
              </a:tabLst>
            </a:pPr>
            <a:r>
              <a:rPr sz="3200" b="1" u="heavy" spc="-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Sférická aberace </a:t>
            </a:r>
            <a:r>
              <a:rPr sz="3200" b="1" u="heavy" spc="-10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čočky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je dána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nestejnou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lomivostí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paprsků	procházejících  okrajovými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partiemi čočky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(rohovky)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centrální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částí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čočky (rohovky),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což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vede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k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neostrému ohnisku na</a:t>
            </a:r>
            <a:r>
              <a:rPr sz="32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sítnici.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Arial"/>
              <a:cs typeface="Arial"/>
            </a:endParaRPr>
          </a:p>
          <a:p>
            <a:pPr marL="12700" marR="6985" algn="just">
              <a:lnSpc>
                <a:spcPct val="100000"/>
              </a:lnSpc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Celková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sférická aberace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oka činí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0,25-2Dpt 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větší podíl na ní má tvar</a:t>
            </a:r>
            <a:r>
              <a:rPr sz="32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rohovky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Fyziologicky je sférická aberace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rohovky 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korigována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zúžením zornice,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u </a:t>
            </a:r>
            <a:r>
              <a:rPr sz="3200" b="1" i="1" spc="-10" dirty="0">
                <a:solidFill>
                  <a:srgbClr val="FF0000"/>
                </a:solidFill>
                <a:latin typeface="Arial"/>
                <a:cs typeface="Arial"/>
              </a:rPr>
              <a:t>čočky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má  centrum větší index lomu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než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periferie </a:t>
            </a:r>
            <a:r>
              <a:rPr sz="3200" b="1" dirty="0">
                <a:solidFill>
                  <a:srgbClr val="FF0000"/>
                </a:solidFill>
                <a:latin typeface="Symbol"/>
                <a:cs typeface="Symbol"/>
              </a:rPr>
              <a:t>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korekce</a:t>
            </a:r>
            <a:r>
              <a:rPr sz="32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aberace.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7748" y="559269"/>
            <a:ext cx="54559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Specifické úseky</a:t>
            </a:r>
            <a:r>
              <a:rPr sz="4400" i="1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sítnice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78" y="1670172"/>
            <a:ext cx="89369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Ora serrata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–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přechod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optické části sítnce ve  slepou,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redukce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vrstev sítnice, </a:t>
            </a:r>
            <a:r>
              <a:rPr sz="3200" spc="-5" dirty="0">
                <a:solidFill>
                  <a:srgbClr val="0000FF"/>
                </a:solidFill>
                <a:latin typeface="Times New Roman"/>
                <a:cs typeface="Times New Roman"/>
              </a:rPr>
              <a:t>MLI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pokračuje na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Times New Roman"/>
                <a:cs typeface="Times New Roman"/>
              </a:rPr>
              <a:t>iris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93742" y="2793774"/>
            <a:ext cx="6705036" cy="4190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1430" y="527269"/>
            <a:ext cx="64884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9965" algn="l"/>
              </a:tabLst>
            </a:pPr>
            <a:r>
              <a:rPr sz="4800" dirty="0">
                <a:solidFill>
                  <a:srgbClr val="FF3200"/>
                </a:solidFill>
                <a:latin typeface="Times New Roman"/>
                <a:cs typeface="Times New Roman"/>
              </a:rPr>
              <a:t>Větve</a:t>
            </a:r>
            <a:r>
              <a:rPr sz="4800" spc="-3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4800" dirty="0">
                <a:solidFill>
                  <a:srgbClr val="FF3200"/>
                </a:solidFill>
                <a:latin typeface="Times New Roman"/>
                <a:cs typeface="Times New Roman"/>
              </a:rPr>
              <a:t>a.	</a:t>
            </a:r>
            <a:r>
              <a:rPr sz="4800" spc="-5" dirty="0">
                <a:solidFill>
                  <a:srgbClr val="FF3200"/>
                </a:solidFill>
                <a:latin typeface="Times New Roman"/>
                <a:cs typeface="Times New Roman"/>
              </a:rPr>
              <a:t>centralis</a:t>
            </a:r>
            <a:r>
              <a:rPr sz="4800" spc="-5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4800" spc="-5" dirty="0">
                <a:solidFill>
                  <a:srgbClr val="FF3200"/>
                </a:solidFill>
                <a:latin typeface="Times New Roman"/>
                <a:cs typeface="Times New Roman"/>
              </a:rPr>
              <a:t>retinae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1882" y="1963262"/>
            <a:ext cx="4862502" cy="18210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58342" y="1979513"/>
            <a:ext cx="3726179" cy="1304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Uzávěr a. centrális  retinae delší než 1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hod.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= trvalá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slepota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5181" y="3784289"/>
            <a:ext cx="5075904" cy="3246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175" y="390117"/>
            <a:ext cx="897763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Kapilární řečiště </a:t>
            </a:r>
            <a:r>
              <a:rPr sz="3200" b="1" spc="-5" dirty="0">
                <a:solidFill>
                  <a:srgbClr val="FF3200"/>
                </a:solidFill>
                <a:latin typeface="Times New Roman"/>
                <a:cs typeface="Times New Roman"/>
              </a:rPr>
              <a:t>sítnice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je </a:t>
            </a:r>
            <a:r>
              <a:rPr sz="3200" b="1" spc="-5" dirty="0">
                <a:solidFill>
                  <a:srgbClr val="FF3200"/>
                </a:solidFill>
                <a:latin typeface="Times New Roman"/>
                <a:cs typeface="Times New Roman"/>
              </a:rPr>
              <a:t>po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obou stranách</a:t>
            </a:r>
            <a:r>
              <a:rPr sz="3200" b="1" spc="-114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F3200"/>
                </a:solidFill>
                <a:latin typeface="Times New Roman"/>
                <a:cs typeface="Times New Roman"/>
              </a:rPr>
              <a:t>vnitřní 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jádrové</a:t>
            </a:r>
            <a:r>
              <a:rPr sz="3200" b="1" spc="-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vrstvy</a:t>
            </a:r>
            <a:endParaRPr sz="3200">
              <a:latin typeface="Times New Roman"/>
              <a:cs typeface="Times New Roman"/>
            </a:endParaRPr>
          </a:p>
          <a:p>
            <a:pPr marL="12700" marR="1066165">
              <a:lnSpc>
                <a:spcPct val="100000"/>
              </a:lnSpc>
            </a:pP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Okolo </a:t>
            </a:r>
            <a:r>
              <a:rPr sz="3200" b="1" spc="-5" dirty="0">
                <a:solidFill>
                  <a:srgbClr val="FF3200"/>
                </a:solidFill>
                <a:latin typeface="Times New Roman"/>
                <a:cs typeface="Times New Roman"/>
              </a:rPr>
              <a:t>papily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je navíc vrstva </a:t>
            </a:r>
            <a:r>
              <a:rPr sz="3200" b="1" spc="-5" dirty="0">
                <a:solidFill>
                  <a:srgbClr val="FF3200"/>
                </a:solidFill>
                <a:latin typeface="Times New Roman"/>
                <a:cs typeface="Times New Roman"/>
              </a:rPr>
              <a:t>kapilár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ve</a:t>
            </a:r>
            <a:r>
              <a:rPr sz="3200" b="1" spc="-114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vrstvě  nervových</a:t>
            </a:r>
            <a:r>
              <a:rPr sz="3200" b="1" spc="-7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vláken</a:t>
            </a:r>
            <a:endParaRPr sz="3200">
              <a:latin typeface="Times New Roman"/>
              <a:cs typeface="Times New Roman"/>
            </a:endParaRPr>
          </a:p>
          <a:p>
            <a:pPr marL="12700" marR="546735">
              <a:lnSpc>
                <a:spcPct val="100000"/>
              </a:lnSpc>
            </a:pP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V centru fovey </a:t>
            </a:r>
            <a:r>
              <a:rPr sz="3200" b="1" spc="-5" dirty="0">
                <a:solidFill>
                  <a:srgbClr val="FF3200"/>
                </a:solidFill>
                <a:latin typeface="Times New Roman"/>
                <a:cs typeface="Times New Roman"/>
              </a:rPr>
              <a:t>retinální </a:t>
            </a:r>
            <a:r>
              <a:rPr sz="3200" b="1" spc="5" dirty="0">
                <a:solidFill>
                  <a:srgbClr val="FF3200"/>
                </a:solidFill>
                <a:latin typeface="Times New Roman"/>
                <a:cs typeface="Times New Roman"/>
              </a:rPr>
              <a:t>cévy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chybějí , v</a:t>
            </a:r>
            <a:r>
              <a:rPr sz="3200" b="1" spc="-15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periferii  </a:t>
            </a:r>
            <a:r>
              <a:rPr sz="3200" b="1" spc="-5" dirty="0">
                <a:solidFill>
                  <a:srgbClr val="FF3200"/>
                </a:solidFill>
                <a:latin typeface="Times New Roman"/>
                <a:cs typeface="Times New Roman"/>
              </a:rPr>
              <a:t>nedosahují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až k </a:t>
            </a:r>
            <a:r>
              <a:rPr sz="3200" b="1" spc="5" dirty="0">
                <a:solidFill>
                  <a:srgbClr val="FF3200"/>
                </a:solidFill>
                <a:latin typeface="Times New Roman"/>
                <a:cs typeface="Times New Roman"/>
              </a:rPr>
              <a:t>ora</a:t>
            </a:r>
            <a:r>
              <a:rPr sz="3200" b="1" spc="-7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serrata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569424"/>
            <a:ext cx="9143238" cy="3643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8061" y="2765836"/>
            <a:ext cx="7874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21965" algn="l"/>
                <a:tab pos="5041265" algn="l"/>
                <a:tab pos="6107430" algn="l"/>
              </a:tabLst>
            </a:pPr>
            <a:r>
              <a:rPr sz="5400" spc="-5" dirty="0">
                <a:solidFill>
                  <a:srgbClr val="3232CC"/>
                </a:solidFill>
                <a:latin typeface="Times New Roman"/>
                <a:cs typeface="Times New Roman"/>
              </a:rPr>
              <a:t>Působení	světla	na	sítnici</a:t>
            </a:r>
            <a:endParaRPr sz="5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477152"/>
            <a:ext cx="9143238" cy="5735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6483" y="480025"/>
            <a:ext cx="57785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2365" algn="l"/>
              </a:tabLst>
            </a:pPr>
            <a:r>
              <a:rPr sz="5400" spc="-5" dirty="0">
                <a:solidFill>
                  <a:srgbClr val="3232CC"/>
                </a:solidFill>
                <a:latin typeface="Times New Roman"/>
                <a:cs typeface="Times New Roman"/>
              </a:rPr>
              <a:t>Cyklus	rhodopsinu</a:t>
            </a:r>
            <a:endParaRPr sz="5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7663" y="2400104"/>
            <a:ext cx="875538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9032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Aktivita horizontálních,  bipolárních 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amakrinních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buněk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7646" y="373359"/>
            <a:ext cx="505523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Horizontální</a:t>
            </a:r>
            <a:r>
              <a:rPr sz="4400" spc="-55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buňky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193818"/>
            <a:ext cx="8912225" cy="58775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Vytvářejí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fotoreceptory synapse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v</a:t>
            </a:r>
            <a:r>
              <a:rPr sz="3200" b="1" spc="-1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triádách</a:t>
            </a:r>
            <a:endParaRPr sz="3200">
              <a:latin typeface="Arial"/>
              <a:cs typeface="Arial"/>
            </a:endParaRPr>
          </a:p>
          <a:p>
            <a:pPr marL="355600" marR="1741805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Činností horizontálních bb.</a:t>
            </a:r>
            <a:r>
              <a:rPr sz="3200" b="1" spc="-1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vznikají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 negativní</a:t>
            </a:r>
            <a:r>
              <a:rPr sz="32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S-potenciály</a:t>
            </a:r>
            <a:endParaRPr sz="3200">
              <a:latin typeface="Arial"/>
              <a:cs typeface="Arial"/>
            </a:endParaRPr>
          </a:p>
          <a:p>
            <a:pPr marL="355600" marR="6096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Horizontální bb. odpovídají na osvětlení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 hyperpolarizací </a:t>
            </a:r>
            <a:r>
              <a:rPr sz="3100" b="1" spc="-10" dirty="0">
                <a:solidFill>
                  <a:srgbClr val="3232CC"/>
                </a:solidFill>
                <a:latin typeface="Arial"/>
                <a:cs typeface="Arial"/>
              </a:rPr>
              <a:t>(ve tmě </a:t>
            </a:r>
            <a:r>
              <a:rPr sz="3100" b="1" spc="-5" dirty="0">
                <a:solidFill>
                  <a:srgbClr val="3232CC"/>
                </a:solidFill>
                <a:latin typeface="Arial"/>
                <a:cs typeface="Arial"/>
              </a:rPr>
              <a:t>jsou</a:t>
            </a:r>
            <a:r>
              <a:rPr sz="3100" b="1" spc="-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100" b="1" spc="-5" dirty="0">
                <a:solidFill>
                  <a:srgbClr val="3232CC"/>
                </a:solidFill>
                <a:latin typeface="Arial"/>
                <a:cs typeface="Arial"/>
              </a:rPr>
              <a:t>depolarizovány)</a:t>
            </a:r>
            <a:endParaRPr sz="3100">
              <a:latin typeface="Arial"/>
              <a:cs typeface="Arial"/>
            </a:endParaRPr>
          </a:p>
          <a:p>
            <a:pPr marL="355600" marR="38798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  <a:tab pos="356235" algn="l"/>
                <a:tab pos="5876290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L-typ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horizontálních bb. reaguje  hyperpolarizací</a:t>
            </a:r>
            <a:r>
              <a:rPr sz="3200" b="1" spc="-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na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všechny	barvy</a:t>
            </a:r>
            <a:r>
              <a:rPr sz="3200" b="1" spc="-9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spektra  rovnoměrně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jeho odpověď se zvyšuje  úměrně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intenzitou</a:t>
            </a:r>
            <a:r>
              <a:rPr sz="3200" b="1" spc="-8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osvětlení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C-typ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bb. reaguje specificky na určité složky  spektra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5594" y="449552"/>
            <a:ext cx="75399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50060" algn="l"/>
                <a:tab pos="5880100" algn="l"/>
              </a:tabLst>
            </a:pPr>
            <a:r>
              <a:rPr sz="4400" spc="-5" dirty="0">
                <a:solidFill>
                  <a:srgbClr val="009900"/>
                </a:solidFill>
              </a:rPr>
              <a:t>C-ty</a:t>
            </a:r>
            <a:r>
              <a:rPr sz="4400" dirty="0">
                <a:solidFill>
                  <a:srgbClr val="009900"/>
                </a:solidFill>
              </a:rPr>
              <a:t>p	</a:t>
            </a:r>
            <a:r>
              <a:rPr sz="4400" spc="-5" dirty="0">
                <a:solidFill>
                  <a:srgbClr val="009900"/>
                </a:solidFill>
              </a:rPr>
              <a:t>ho</a:t>
            </a:r>
            <a:r>
              <a:rPr sz="4400" dirty="0">
                <a:solidFill>
                  <a:srgbClr val="009900"/>
                </a:solidFill>
              </a:rPr>
              <a:t>ri</a:t>
            </a:r>
            <a:r>
              <a:rPr sz="4400" spc="5" dirty="0">
                <a:solidFill>
                  <a:srgbClr val="009900"/>
                </a:solidFill>
              </a:rPr>
              <a:t>z</a:t>
            </a:r>
            <a:r>
              <a:rPr sz="4400" spc="-5" dirty="0">
                <a:solidFill>
                  <a:srgbClr val="009900"/>
                </a:solidFill>
              </a:rPr>
              <a:t>ontá</a:t>
            </a:r>
            <a:r>
              <a:rPr sz="4400" dirty="0">
                <a:solidFill>
                  <a:srgbClr val="009900"/>
                </a:solidFill>
              </a:rPr>
              <a:t>l</a:t>
            </a:r>
            <a:r>
              <a:rPr sz="4400" spc="-5" dirty="0">
                <a:solidFill>
                  <a:srgbClr val="009900"/>
                </a:solidFill>
              </a:rPr>
              <a:t>n</a:t>
            </a:r>
            <a:r>
              <a:rPr sz="4400" dirty="0">
                <a:solidFill>
                  <a:srgbClr val="009900"/>
                </a:solidFill>
              </a:rPr>
              <a:t>í</a:t>
            </a:r>
            <a:r>
              <a:rPr sz="4400" spc="-5" dirty="0">
                <a:solidFill>
                  <a:srgbClr val="009900"/>
                </a:solidFill>
              </a:rPr>
              <a:t>c</a:t>
            </a:r>
            <a:r>
              <a:rPr sz="4400" dirty="0">
                <a:solidFill>
                  <a:srgbClr val="009900"/>
                </a:solidFill>
              </a:rPr>
              <a:t>h	</a:t>
            </a:r>
            <a:r>
              <a:rPr sz="4400" spc="-5" dirty="0">
                <a:solidFill>
                  <a:srgbClr val="009900"/>
                </a:solidFill>
              </a:rPr>
              <a:t>buně</a:t>
            </a:r>
            <a:r>
              <a:rPr sz="4400" dirty="0">
                <a:solidFill>
                  <a:srgbClr val="009900"/>
                </a:solidFill>
              </a:rPr>
              <a:t>k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8948" y="6434313"/>
            <a:ext cx="8387715" cy="43180"/>
          </a:xfrm>
          <a:custGeom>
            <a:avLst/>
            <a:gdLst/>
            <a:ahLst/>
            <a:cxnLst/>
            <a:rect l="l" t="t" r="r" b="b"/>
            <a:pathLst>
              <a:path w="8387715" h="43179">
                <a:moveTo>
                  <a:pt x="0" y="42666"/>
                </a:moveTo>
                <a:lnTo>
                  <a:pt x="8387395" y="42666"/>
                </a:lnTo>
                <a:lnTo>
                  <a:pt x="8387395" y="0"/>
                </a:lnTo>
                <a:lnTo>
                  <a:pt x="0" y="0"/>
                </a:lnTo>
                <a:lnTo>
                  <a:pt x="0" y="42666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08948" y="6434313"/>
            <a:ext cx="8387715" cy="43180"/>
          </a:xfrm>
          <a:custGeom>
            <a:avLst/>
            <a:gdLst/>
            <a:ahLst/>
            <a:cxnLst/>
            <a:rect l="l" t="t" r="r" b="b"/>
            <a:pathLst>
              <a:path w="8387715" h="43179">
                <a:moveTo>
                  <a:pt x="0" y="42666"/>
                </a:moveTo>
                <a:lnTo>
                  <a:pt x="8387395" y="42666"/>
                </a:lnTo>
                <a:lnTo>
                  <a:pt x="8387395" y="0"/>
                </a:lnTo>
                <a:lnTo>
                  <a:pt x="0" y="0"/>
                </a:lnTo>
                <a:lnTo>
                  <a:pt x="0" y="42666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3338" y="1290734"/>
            <a:ext cx="8758555" cy="5682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143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Jedna skupina C-bb. je </a:t>
            </a:r>
            <a:r>
              <a:rPr sz="3200" b="1" spc="-10" dirty="0">
                <a:solidFill>
                  <a:srgbClr val="7F0000"/>
                </a:solidFill>
                <a:latin typeface="Arial"/>
                <a:cs typeface="Arial"/>
              </a:rPr>
              <a:t>max.  </a:t>
            </a: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depolarizována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červenou </a:t>
            </a: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složkou spektra</a:t>
            </a:r>
            <a:r>
              <a:rPr sz="3200" b="1" spc="-165" dirty="0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7F0000"/>
                </a:solidFill>
                <a:latin typeface="Arial"/>
                <a:cs typeface="Arial"/>
              </a:rPr>
              <a:t>a  </a:t>
            </a:r>
            <a:r>
              <a:rPr sz="3200" b="1" spc="-10" dirty="0">
                <a:solidFill>
                  <a:srgbClr val="7F0000"/>
                </a:solidFill>
                <a:latin typeface="Arial"/>
                <a:cs typeface="Arial"/>
              </a:rPr>
              <a:t>maximálně </a:t>
            </a: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hyperpolarizována </a:t>
            </a:r>
            <a:r>
              <a:rPr sz="3200" b="1" spc="-5" dirty="0">
                <a:solidFill>
                  <a:srgbClr val="009900"/>
                </a:solidFill>
                <a:latin typeface="Arial"/>
                <a:cs typeface="Arial"/>
              </a:rPr>
              <a:t>zelenou </a:t>
            </a: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 složkou</a:t>
            </a:r>
            <a:endParaRPr sz="3200">
              <a:latin typeface="Arial"/>
              <a:cs typeface="Arial"/>
            </a:endParaRPr>
          </a:p>
          <a:p>
            <a:pPr marL="355600" marR="505459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7F0000"/>
                </a:solidFill>
                <a:latin typeface="Arial"/>
                <a:cs typeface="Arial"/>
              </a:rPr>
              <a:t>Druhá </a:t>
            </a: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skupina C-bb. reaguje </a:t>
            </a:r>
            <a:r>
              <a:rPr sz="3200" b="1" spc="-10" dirty="0">
                <a:solidFill>
                  <a:srgbClr val="7F0000"/>
                </a:solidFill>
                <a:latin typeface="Arial"/>
                <a:cs typeface="Arial"/>
              </a:rPr>
              <a:t>maximální  </a:t>
            </a: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depolarizací na </a:t>
            </a:r>
            <a:r>
              <a:rPr sz="3200" b="1" dirty="0">
                <a:solidFill>
                  <a:srgbClr val="FDCB14"/>
                </a:solidFill>
                <a:latin typeface="Arial"/>
                <a:cs typeface="Arial"/>
              </a:rPr>
              <a:t>žlutou </a:t>
            </a: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barvu </a:t>
            </a:r>
            <a:r>
              <a:rPr sz="3200" b="1" dirty="0">
                <a:solidFill>
                  <a:srgbClr val="7F0000"/>
                </a:solidFill>
                <a:latin typeface="Arial"/>
                <a:cs typeface="Arial"/>
              </a:rPr>
              <a:t>a</a:t>
            </a:r>
            <a:r>
              <a:rPr sz="3200" b="1" spc="-130" dirty="0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7F0000"/>
                </a:solidFill>
                <a:latin typeface="Arial"/>
                <a:cs typeface="Arial"/>
              </a:rPr>
              <a:t>maximální  </a:t>
            </a: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hyperpolarizací na barvu</a:t>
            </a:r>
            <a:r>
              <a:rPr sz="3200" b="1" spc="-90" dirty="0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modrou</a:t>
            </a: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650">
              <a:latin typeface="Arial"/>
              <a:cs typeface="Arial"/>
            </a:endParaRPr>
          </a:p>
          <a:p>
            <a:pPr marL="355600" marR="5080" algn="just">
              <a:lnSpc>
                <a:spcPct val="100000"/>
              </a:lnSpc>
            </a:pPr>
            <a:r>
              <a:rPr sz="3200" b="1" i="1" u="heavy" spc="-5" dirty="0">
                <a:solidFill>
                  <a:srgbClr val="7F0000"/>
                </a:solidFill>
                <a:uFill>
                  <a:solidFill>
                    <a:srgbClr val="7F0000"/>
                  </a:solidFill>
                </a:uFill>
                <a:latin typeface="Arial"/>
                <a:cs typeface="Arial"/>
              </a:rPr>
              <a:t>Informace </a:t>
            </a:r>
            <a:r>
              <a:rPr sz="3200" b="1" i="1" u="heavy" dirty="0">
                <a:solidFill>
                  <a:srgbClr val="7F0000"/>
                </a:solidFill>
                <a:uFill>
                  <a:solidFill>
                    <a:srgbClr val="7F0000"/>
                  </a:solidFill>
                </a:uFill>
                <a:latin typeface="Arial"/>
                <a:cs typeface="Arial"/>
              </a:rPr>
              <a:t>o </a:t>
            </a:r>
            <a:r>
              <a:rPr sz="3200" b="1" i="1" u="heavy" spc="-5" dirty="0">
                <a:solidFill>
                  <a:srgbClr val="7F0000"/>
                </a:solidFill>
                <a:uFill>
                  <a:solidFill>
                    <a:srgbClr val="7F0000"/>
                  </a:solidFill>
                </a:uFill>
                <a:latin typeface="Arial"/>
                <a:cs typeface="Arial"/>
              </a:rPr>
              <a:t>barvě světla se </a:t>
            </a:r>
            <a:r>
              <a:rPr sz="3200" b="1" i="1" u="heavy" spc="-10" dirty="0">
                <a:solidFill>
                  <a:srgbClr val="7F0000"/>
                </a:solidFill>
                <a:uFill>
                  <a:solidFill>
                    <a:srgbClr val="7F0000"/>
                  </a:solidFill>
                </a:uFill>
                <a:latin typeface="Arial"/>
                <a:cs typeface="Arial"/>
              </a:rPr>
              <a:t>přenáší </a:t>
            </a:r>
            <a:r>
              <a:rPr sz="3200" b="1" i="1" u="heavy" dirty="0">
                <a:solidFill>
                  <a:srgbClr val="7F0000"/>
                </a:solidFill>
                <a:uFill>
                  <a:solidFill>
                    <a:srgbClr val="7F0000"/>
                  </a:solidFill>
                </a:uFill>
                <a:latin typeface="Arial"/>
                <a:cs typeface="Arial"/>
              </a:rPr>
              <a:t>ze tří </a:t>
            </a:r>
            <a:r>
              <a:rPr sz="3200" b="1" i="1" dirty="0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7F0000"/>
                </a:solidFill>
                <a:latin typeface="Arial"/>
                <a:cs typeface="Arial"/>
              </a:rPr>
              <a:t>typů čípků na dva typy </a:t>
            </a:r>
            <a:r>
              <a:rPr sz="3200" b="1" i="1" spc="-10" dirty="0">
                <a:solidFill>
                  <a:srgbClr val="7F0000"/>
                </a:solidFill>
                <a:latin typeface="Arial"/>
                <a:cs typeface="Arial"/>
              </a:rPr>
              <a:t>tzv. oponentně  </a:t>
            </a:r>
            <a:r>
              <a:rPr sz="3200" b="1" i="1" u="heavy" spc="-5" dirty="0">
                <a:solidFill>
                  <a:srgbClr val="7F0000"/>
                </a:solidFill>
                <a:uFill>
                  <a:solidFill>
                    <a:srgbClr val="7F0000"/>
                  </a:solidFill>
                </a:uFill>
                <a:latin typeface="Arial"/>
                <a:cs typeface="Arial"/>
              </a:rPr>
              <a:t>reagujících buněk</a:t>
            </a:r>
            <a:r>
              <a:rPr sz="3200" b="1" i="1" u="heavy" spc="-75" dirty="0">
                <a:solidFill>
                  <a:srgbClr val="7F0000"/>
                </a:solidFill>
                <a:uFill>
                  <a:solidFill>
                    <a:srgbClr val="7F0000"/>
                  </a:solidFill>
                </a:uFill>
                <a:latin typeface="Arial"/>
                <a:cs typeface="Arial"/>
              </a:rPr>
              <a:t> </a:t>
            </a:r>
            <a:r>
              <a:rPr sz="3200" b="1" i="1" u="heavy" spc="-5" dirty="0">
                <a:solidFill>
                  <a:srgbClr val="7F0000"/>
                </a:solidFill>
                <a:uFill>
                  <a:solidFill>
                    <a:srgbClr val="7F0000"/>
                  </a:solidFill>
                </a:uFill>
                <a:latin typeface="Arial"/>
                <a:cs typeface="Arial"/>
              </a:rPr>
              <a:t>horizontálních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0762" y="405358"/>
            <a:ext cx="7043420" cy="18535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  <a:tabLst>
                <a:tab pos="1649095" algn="l"/>
                <a:tab pos="2830830" algn="l"/>
                <a:tab pos="3736975" algn="l"/>
                <a:tab pos="3761740" algn="l"/>
                <a:tab pos="4806315" algn="l"/>
              </a:tabLst>
            </a:pPr>
            <a:r>
              <a:rPr sz="4000" spc="-5" dirty="0">
                <a:solidFill>
                  <a:srgbClr val="009900"/>
                </a:solidFill>
              </a:rPr>
              <a:t>O</a:t>
            </a:r>
            <a:r>
              <a:rPr sz="4000" spc="-10" dirty="0">
                <a:solidFill>
                  <a:srgbClr val="009900"/>
                </a:solidFill>
              </a:rPr>
              <a:t>ponen</a:t>
            </a:r>
            <a:r>
              <a:rPr sz="4000" spc="-5" dirty="0">
                <a:solidFill>
                  <a:srgbClr val="009900"/>
                </a:solidFill>
              </a:rPr>
              <a:t>t</a:t>
            </a:r>
            <a:r>
              <a:rPr sz="4000" spc="-10" dirty="0">
                <a:solidFill>
                  <a:srgbClr val="009900"/>
                </a:solidFill>
              </a:rPr>
              <a:t>n</a:t>
            </a:r>
            <a:r>
              <a:rPr sz="4000" spc="-5" dirty="0">
                <a:solidFill>
                  <a:srgbClr val="009900"/>
                </a:solidFill>
              </a:rPr>
              <a:t>í</a:t>
            </a:r>
            <a:r>
              <a:rPr sz="4000" dirty="0">
                <a:solidFill>
                  <a:srgbClr val="009900"/>
                </a:solidFill>
              </a:rPr>
              <a:t>	</a:t>
            </a:r>
            <a:r>
              <a:rPr sz="4000" spc="-10" dirty="0">
                <a:solidFill>
                  <a:srgbClr val="009900"/>
                </a:solidFill>
              </a:rPr>
              <a:t>p</a:t>
            </a:r>
            <a:r>
              <a:rPr sz="4000" spc="-5" dirty="0">
                <a:solidFill>
                  <a:srgbClr val="009900"/>
                </a:solidFill>
              </a:rPr>
              <a:t>r</a:t>
            </a:r>
            <a:r>
              <a:rPr sz="4000" dirty="0">
                <a:solidFill>
                  <a:srgbClr val="009900"/>
                </a:solidFill>
              </a:rPr>
              <a:t>i</a:t>
            </a:r>
            <a:r>
              <a:rPr sz="4000" spc="-10" dirty="0">
                <a:solidFill>
                  <a:srgbClr val="009900"/>
                </a:solidFill>
              </a:rPr>
              <a:t>nc</a:t>
            </a:r>
            <a:r>
              <a:rPr sz="4000" dirty="0">
                <a:solidFill>
                  <a:srgbClr val="009900"/>
                </a:solidFill>
              </a:rPr>
              <a:t>i</a:t>
            </a:r>
            <a:r>
              <a:rPr sz="4000" spc="-5" dirty="0">
                <a:solidFill>
                  <a:srgbClr val="009900"/>
                </a:solidFill>
              </a:rPr>
              <a:t>p</a:t>
            </a:r>
            <a:r>
              <a:rPr sz="4000" dirty="0">
                <a:solidFill>
                  <a:srgbClr val="009900"/>
                </a:solidFill>
              </a:rPr>
              <a:t>	</a:t>
            </a:r>
            <a:r>
              <a:rPr sz="4000" spc="-10" dirty="0">
                <a:solidFill>
                  <a:srgbClr val="009900"/>
                </a:solidFill>
              </a:rPr>
              <a:t>kódován</a:t>
            </a:r>
            <a:r>
              <a:rPr sz="4000" spc="-5" dirty="0">
                <a:solidFill>
                  <a:srgbClr val="009900"/>
                </a:solidFill>
              </a:rPr>
              <a:t>í  </a:t>
            </a:r>
            <a:r>
              <a:rPr sz="4000" spc="-10" dirty="0">
                <a:solidFill>
                  <a:srgbClr val="009900"/>
                </a:solidFill>
              </a:rPr>
              <a:t>barev	pomocí	</a:t>
            </a:r>
            <a:r>
              <a:rPr sz="4000" spc="-5" dirty="0">
                <a:solidFill>
                  <a:srgbClr val="009900"/>
                </a:solidFill>
              </a:rPr>
              <a:t>S- potenciálů  horizontálních		</a:t>
            </a:r>
            <a:r>
              <a:rPr sz="4000" spc="-10" dirty="0">
                <a:solidFill>
                  <a:srgbClr val="009900"/>
                </a:solidFill>
              </a:rPr>
              <a:t>buněk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2537251"/>
            <a:ext cx="8978900" cy="43173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4965" marR="721360" indent="-342900" algn="just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R-G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systém: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červená barva (red) způsobí  hyperpolarizaci, barva oponentní, zelená  (green), způsobí</a:t>
            </a:r>
            <a:r>
              <a:rPr sz="3200" b="1" spc="-8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depolarizaci.</a:t>
            </a:r>
            <a:endParaRPr sz="3200">
              <a:latin typeface="Arial"/>
              <a:cs typeface="Arial"/>
            </a:endParaRPr>
          </a:p>
          <a:p>
            <a:pPr marL="354965" marR="24765" indent="-342900" algn="just">
              <a:lnSpc>
                <a:spcPts val="3460"/>
              </a:lnSpc>
              <a:spcBef>
                <a:spcPts val="755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Y-B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systém: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oponentní systém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žluté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(yellow) 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modré (blue)</a:t>
            </a:r>
            <a:r>
              <a:rPr sz="3200" b="1" spc="-6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barvy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43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Informace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ze 3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typů čípků se převádí na</a:t>
            </a:r>
            <a:r>
              <a:rPr sz="3200" b="1" spc="-1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kód,  který je nervovému systému vlastní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na  hyperpolarizaci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2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depolarizaci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9404" y="373359"/>
            <a:ext cx="75114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Bipolární </a:t>
            </a:r>
            <a:r>
              <a:rPr sz="4400" dirty="0">
                <a:solidFill>
                  <a:srgbClr val="009900"/>
                </a:solidFill>
              </a:rPr>
              <a:t>a </a:t>
            </a:r>
            <a:r>
              <a:rPr sz="4400" spc="-5" dirty="0">
                <a:solidFill>
                  <a:srgbClr val="009900"/>
                </a:solidFill>
              </a:rPr>
              <a:t>amakrinní</a:t>
            </a:r>
            <a:r>
              <a:rPr sz="4400" spc="-2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buňky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42" y="1248058"/>
            <a:ext cx="8985250" cy="550608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4965" marR="234315" indent="-342900">
              <a:lnSpc>
                <a:spcPts val="3130"/>
              </a:lnSpc>
              <a:spcBef>
                <a:spcPts val="5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2900" b="1" dirty="0">
                <a:solidFill>
                  <a:srgbClr val="FF0000"/>
                </a:solidFill>
                <a:latin typeface="Arial"/>
                <a:cs typeface="Arial"/>
              </a:rPr>
              <a:t>Bipolární bb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. reagují na osvětlení buď  </a:t>
            </a:r>
            <a:r>
              <a:rPr sz="2900" b="1" spc="-5" dirty="0">
                <a:solidFill>
                  <a:srgbClr val="3232CC"/>
                </a:solidFill>
                <a:latin typeface="Arial"/>
                <a:cs typeface="Arial"/>
              </a:rPr>
              <a:t>hyperpolarizací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nebo depolarizací podle toho,  jaká část </a:t>
            </a:r>
            <a:r>
              <a:rPr sz="2900" b="1" spc="-5" dirty="0">
                <a:solidFill>
                  <a:srgbClr val="3232CC"/>
                </a:solidFill>
                <a:latin typeface="Arial"/>
                <a:cs typeface="Arial"/>
              </a:rPr>
              <a:t>jejich receptivního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pole </a:t>
            </a:r>
            <a:r>
              <a:rPr sz="2900" b="1" spc="-15" dirty="0">
                <a:solidFill>
                  <a:srgbClr val="3232CC"/>
                </a:solidFill>
                <a:latin typeface="Arial"/>
                <a:cs typeface="Arial"/>
              </a:rPr>
              <a:t>byla</a:t>
            </a:r>
            <a:r>
              <a:rPr sz="2900" b="1" spc="-1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osvětlena</a:t>
            </a:r>
            <a:endParaRPr sz="2900">
              <a:latin typeface="Arial"/>
              <a:cs typeface="Arial"/>
            </a:endParaRPr>
          </a:p>
          <a:p>
            <a:pPr marL="355600" marR="5080" indent="-342900">
              <a:lnSpc>
                <a:spcPts val="313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2900" b="1" dirty="0">
                <a:solidFill>
                  <a:srgbClr val="FF0000"/>
                </a:solidFill>
                <a:latin typeface="Arial"/>
                <a:cs typeface="Arial"/>
              </a:rPr>
              <a:t>Receptivní pole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= část prostoru, na </a:t>
            </a:r>
            <a:r>
              <a:rPr sz="2900" b="1" spc="-5" dirty="0">
                <a:solidFill>
                  <a:srgbClr val="3232CC"/>
                </a:solidFill>
                <a:latin typeface="Arial"/>
                <a:cs typeface="Arial"/>
              </a:rPr>
              <a:t>jejíž</a:t>
            </a:r>
            <a:r>
              <a:rPr sz="2900" b="1" spc="-2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b="1" spc="-5" dirty="0">
                <a:solidFill>
                  <a:srgbClr val="3232CC"/>
                </a:solidFill>
                <a:latin typeface="Arial"/>
                <a:cs typeface="Arial"/>
              </a:rPr>
              <a:t>osvětlení 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buňka</a:t>
            </a:r>
            <a:r>
              <a:rPr sz="2900" b="1" spc="-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reaguje.</a:t>
            </a:r>
            <a:endParaRPr sz="2900">
              <a:latin typeface="Arial"/>
              <a:cs typeface="Arial"/>
            </a:endParaRPr>
          </a:p>
          <a:p>
            <a:pPr marL="355600" marR="278130" indent="-342900">
              <a:lnSpc>
                <a:spcPts val="313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900" b="1" dirty="0">
                <a:solidFill>
                  <a:srgbClr val="FF0000"/>
                </a:solidFill>
                <a:latin typeface="Arial"/>
                <a:cs typeface="Arial"/>
              </a:rPr>
              <a:t>Amakrinní bb.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nejspíše </a:t>
            </a:r>
            <a:r>
              <a:rPr sz="2900" b="1" spc="-5" dirty="0">
                <a:solidFill>
                  <a:srgbClr val="3232CC"/>
                </a:solidFill>
                <a:latin typeface="Arial"/>
                <a:cs typeface="Arial"/>
              </a:rPr>
              <a:t>signalizují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změnu v  úrovni osvětlení sítnice. Jako první z bb.</a:t>
            </a:r>
            <a:r>
              <a:rPr sz="2900" b="1" spc="-30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sítnice  generují akční</a:t>
            </a:r>
            <a:r>
              <a:rPr sz="2900" b="1" spc="-9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potenciál</a:t>
            </a:r>
            <a:endParaRPr sz="2900">
              <a:latin typeface="Arial"/>
              <a:cs typeface="Arial"/>
            </a:endParaRPr>
          </a:p>
          <a:p>
            <a:pPr marL="354965" marR="946785" indent="-342900">
              <a:lnSpc>
                <a:spcPts val="313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6235" algn="l"/>
                <a:tab pos="4239260" algn="l"/>
              </a:tabLst>
            </a:pPr>
            <a:r>
              <a:rPr sz="2900" b="1" i="1" dirty="0">
                <a:solidFill>
                  <a:srgbClr val="FF0000"/>
                </a:solidFill>
                <a:latin typeface="Arial"/>
                <a:cs typeface="Arial"/>
              </a:rPr>
              <a:t>Bipolární a amakrinní bb. vytvářejí jakýsi  předstupeň zpracování informace o  prostorových a </a:t>
            </a:r>
            <a:r>
              <a:rPr sz="2900" b="1" i="1" spc="-5" dirty="0">
                <a:solidFill>
                  <a:srgbClr val="FF0000"/>
                </a:solidFill>
                <a:latin typeface="Arial"/>
                <a:cs typeface="Arial"/>
              </a:rPr>
              <a:t>intenzitních parametrech  </a:t>
            </a:r>
            <a:r>
              <a:rPr sz="2900" b="1" i="1" dirty="0">
                <a:solidFill>
                  <a:srgbClr val="FF0000"/>
                </a:solidFill>
                <a:latin typeface="Arial"/>
                <a:cs typeface="Arial"/>
              </a:rPr>
              <a:t>světelného</a:t>
            </a:r>
            <a:r>
              <a:rPr sz="2900" b="1" i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900" b="1" i="1" dirty="0">
                <a:solidFill>
                  <a:srgbClr val="FF0000"/>
                </a:solidFill>
                <a:latin typeface="Arial"/>
                <a:cs typeface="Arial"/>
              </a:rPr>
              <a:t>podnětu.	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K </a:t>
            </a:r>
            <a:r>
              <a:rPr sz="2900" b="1" spc="-5" dirty="0">
                <a:solidFill>
                  <a:srgbClr val="3232CC"/>
                </a:solidFill>
                <a:latin typeface="Arial"/>
                <a:cs typeface="Arial"/>
              </a:rPr>
              <a:t>dalšímu</a:t>
            </a:r>
            <a:r>
              <a:rPr sz="2900" b="1" spc="-8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zpracování  dochází v gangliových</a:t>
            </a:r>
            <a:r>
              <a:rPr sz="2900" b="1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3232CC"/>
                </a:solidFill>
                <a:latin typeface="Arial"/>
                <a:cs typeface="Arial"/>
              </a:rPr>
              <a:t>bb.</a:t>
            </a:r>
            <a:endParaRPr sz="2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2717596"/>
            <a:ext cx="9143237" cy="3584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3344" y="1060618"/>
            <a:ext cx="592455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70760" algn="l"/>
                <a:tab pos="4473575" algn="l"/>
              </a:tabLst>
            </a:pP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é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ck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á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abe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ac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čočk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1234" y="373359"/>
            <a:ext cx="67684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25775" algn="l"/>
                <a:tab pos="4984115" algn="l"/>
              </a:tabLst>
            </a:pPr>
            <a:r>
              <a:rPr sz="4400" spc="-5" dirty="0">
                <a:solidFill>
                  <a:srgbClr val="009900"/>
                </a:solidFill>
              </a:rPr>
              <a:t>Gangliové	buňky	sítnice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8" y="1241966"/>
            <a:ext cx="8916670" cy="55365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Při řezu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n.II bychom dostali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zorné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pole  rozdělené na mozaiku asi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1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mil. receptivních  polí</a:t>
            </a:r>
            <a:endParaRPr sz="3200">
              <a:latin typeface="Arial"/>
              <a:cs typeface="Arial"/>
            </a:endParaRPr>
          </a:p>
          <a:p>
            <a:pPr marL="354965" marR="732790" indent="-342900">
              <a:lnSpc>
                <a:spcPts val="3460"/>
              </a:lnSpc>
              <a:spcBef>
                <a:spcPts val="75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Kruhová receptivní pole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gangliových</a:t>
            </a:r>
            <a:r>
              <a:rPr sz="3200" b="1" spc="-1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bb.  0,5º-2º mají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centrum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3200" b="1" spc="-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periferii</a:t>
            </a:r>
            <a:endParaRPr sz="3200">
              <a:latin typeface="Arial"/>
              <a:cs typeface="Arial"/>
            </a:endParaRPr>
          </a:p>
          <a:p>
            <a:pPr marL="355600" marR="123825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Jeden typ bb. reaguje na začátek osvětlení  centra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excitací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on reakce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, naopak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v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periferním pruhu receptivního pole je 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excitací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signalizováno skončení osvětlení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off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reakce.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Druhý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typ bb. má opačný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výskyt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odpovědí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(v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centru off reakci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v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periferii</a:t>
            </a:r>
            <a:r>
              <a:rPr sz="3200" b="1" spc="-1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on  reakci)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1234" y="678128"/>
            <a:ext cx="67684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25775" algn="l"/>
                <a:tab pos="4984115" algn="l"/>
              </a:tabLst>
            </a:pPr>
            <a:r>
              <a:rPr sz="4400" spc="-5" dirty="0">
                <a:solidFill>
                  <a:srgbClr val="009900"/>
                </a:solidFill>
              </a:rPr>
              <a:t>Gangliové	buňky	sítnice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8" y="1824083"/>
            <a:ext cx="8616950" cy="363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9654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Současné osvětlené obou částí  receptivního pole zablokuje zcela</a:t>
            </a:r>
            <a:r>
              <a:rPr sz="3200" b="1" spc="-1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aktivitu  buňky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periferie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centrum se navzájem  tlumí.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On-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reakce (odpověď na začátek</a:t>
            </a:r>
            <a:r>
              <a:rPr sz="3200" b="1" spc="-1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osvětlení)  je způsobena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depolarizací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membrány</a:t>
            </a:r>
            <a:r>
              <a:rPr sz="3200" b="1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b.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Podstatou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Off-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reakce je</a:t>
            </a:r>
            <a:r>
              <a:rPr sz="3200" b="1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hyperpolarizace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386" y="355579"/>
            <a:ext cx="7924145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0739" y="36624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0739" y="37843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739" y="39062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0739" y="40281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0739" y="41501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0739" y="42720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0739" y="43939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0739" y="45158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0739" y="46377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0739" y="47596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0739" y="48815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0739" y="50034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0739" y="51253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0739" y="5247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0739" y="53691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0739" y="54911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0739" y="56130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0739" y="57349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0739" y="58568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0739" y="59787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0739" y="61006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0739" y="62225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739" y="63444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0739" y="64663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739" y="6588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0739" y="67102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0739" y="68321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0739" y="69540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0739" y="70759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0739" y="71978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0739" y="73197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0739" y="74416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0739" y="75635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0739" y="76854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0739" y="78074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0739" y="79293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0739" y="80512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0739" y="81731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0739" y="82950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0739" y="84169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0739" y="85388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0739" y="86607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0739" y="87826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739" y="89045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0739" y="90264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0739" y="91483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0739" y="92703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0739" y="93922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739" y="95141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0739" y="96360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0739" y="97579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80739" y="98798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0739" y="100017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0739" y="101236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0739" y="102455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0739" y="10367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0739" y="104894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80739" y="106113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0739" y="107332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739" y="108551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0739" y="109770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0739" y="110989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0739" y="112208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80739" y="113427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80739" y="114646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80739" y="115866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0739" y="11708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0739" y="118304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0739" y="119523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0739" y="120742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0739" y="121961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0739" y="123180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0739" y="124399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0739" y="125618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0739" y="126837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0739" y="128056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0739" y="129276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0739" y="1304951"/>
            <a:ext cx="9137452" cy="524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0739" y="182916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0739" y="184135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0739" y="18535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0739" y="186574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0739" y="187793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0739" y="189012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0739" y="190230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0739" y="191449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0739" y="192668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0739" y="193887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0739" y="195107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0739" y="196326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0739" y="197545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0739" y="198764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0739" y="199983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0739" y="201203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0739" y="202422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80739" y="203641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80739" y="204860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0739" y="206079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0739" y="207299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0739" y="208516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0739" y="209736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80739" y="210955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0739" y="212174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0739" y="213393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0739" y="214612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0739" y="215832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80739" y="217051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0739" y="218270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80739" y="219489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80739" y="220708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80739" y="221928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80739" y="223147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80739" y="224366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80739" y="225585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80739" y="226803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80739" y="228022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80739" y="229241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80739" y="230460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80739" y="231680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0739" y="232899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0739" y="234118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0739" y="235337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0739" y="236556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80739" y="237776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80739" y="238995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80739" y="240214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80739" y="241433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80739" y="24265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80739" y="243872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534201" y="24448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29258" y="2438721"/>
            <a:ext cx="475451" cy="121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399758" y="243872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0739" y="245089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399758" y="245089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0739" y="246308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399758" y="246308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0739" y="247528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399758" y="247528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80739" y="248747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399758" y="248747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80739" y="249966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399758" y="249966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80739" y="251185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399758" y="251185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80739" y="252404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426180" y="253014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EBD4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474948" y="253014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BD4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399758" y="252404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80739" y="253624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399758" y="253624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80739" y="254843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399758" y="254843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80739" y="256062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206739" y="256672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40851" y="256672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548100" y="256672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399758" y="256062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80739" y="257281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399758" y="257281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0739" y="258500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938546" y="259110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D54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926354" y="2524049"/>
            <a:ext cx="780223" cy="975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399758" y="258500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80739" y="259720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399758" y="259720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0739" y="260939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399758" y="260939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80739" y="262158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779718" y="2536241"/>
            <a:ext cx="292590" cy="158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399758" y="262158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0739" y="263376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9399758" y="263376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0739" y="264595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938546" y="2609393"/>
            <a:ext cx="768031" cy="731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399758" y="264595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0739" y="265814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399758" y="265814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739" y="267033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621237" y="2670338"/>
            <a:ext cx="85340" cy="12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9399758" y="267033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80739" y="268253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548100" y="268862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304275" y="2682530"/>
            <a:ext cx="97532" cy="243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9399758" y="268253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80739" y="269472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9399758" y="269472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0739" y="270691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9399758" y="270691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80739" y="271910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9399758" y="271910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80739" y="273129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9399758" y="273129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80739" y="274349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9399758" y="274349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0739" y="275568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399758" y="275568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0739" y="276787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9399758" y="276787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80739" y="278006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399758" y="278006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80739" y="279225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399758" y="279225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80739" y="280445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399758" y="280445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80739" y="281662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9399758" y="281662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80739" y="282881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399758" y="282881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80739" y="284101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889778" y="2780066"/>
            <a:ext cx="792410" cy="1097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399758" y="284101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80739" y="285320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743142" y="2780066"/>
            <a:ext cx="365742" cy="1219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99758" y="285320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80739" y="286539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399758" y="286539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0739" y="287758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399758" y="287758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0739" y="288977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399758" y="288977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889778" y="2877587"/>
            <a:ext cx="792415" cy="487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0739" y="290197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399758" y="290197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0739" y="291416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755333" y="2889779"/>
            <a:ext cx="353549" cy="4876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399758" y="291416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80739" y="292635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279891" y="29263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D71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316467" y="29324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621237" y="2932450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6B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767526" y="2932450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EBD4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816294" y="29324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B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962582" y="2926355"/>
            <a:ext cx="146295" cy="121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9399758" y="292635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80739" y="293854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279891" y="293854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D54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399758" y="293854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80739" y="295073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279891" y="295073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D71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399758" y="295073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80739" y="296293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9399758" y="296293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80739" y="297512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9399758" y="297512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80739" y="298731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9399758" y="298731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80739" y="299949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9399758" y="299949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0739" y="301168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9399758" y="301168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0739" y="302387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9399758" y="302387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0739" y="303606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9399758" y="303606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0739" y="304826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9399758" y="304826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80739" y="306045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9399758" y="306045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80739" y="307264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9399758" y="307264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80739" y="308483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9399758" y="308483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80739" y="309702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9399758" y="309702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80739" y="310922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828818" y="311531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914162" y="311531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962930" y="311531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399758" y="310922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80739" y="312141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792589" y="312750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877254" y="3127507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060118" y="312750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731297" y="3036068"/>
            <a:ext cx="1597013" cy="1219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399758" y="312141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80739" y="313360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218252" y="3109220"/>
            <a:ext cx="146298" cy="4876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388924" y="31396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399758" y="313360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80739" y="314579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670005" y="315189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279212" y="31518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4C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399758" y="314579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80739" y="315798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706581" y="3145796"/>
            <a:ext cx="682687" cy="853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291404" y="31640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9399758" y="315798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80739" y="317016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9399758" y="317016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80739" y="318235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706913" y="3157988"/>
            <a:ext cx="60956" cy="609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9399758" y="318235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536588" y="3109220"/>
            <a:ext cx="499823" cy="1584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80739" y="319454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085182" y="3121412"/>
            <a:ext cx="182860" cy="1462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279212" y="320064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9399758" y="319454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80739" y="320674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9399758" y="320674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80739" y="321893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399758" y="321893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80739" y="323112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364888" y="323722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9399758" y="323112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80739" y="324331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9399758" y="324331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80739" y="325550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926686" y="3261604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4C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999838" y="3255509"/>
            <a:ext cx="36572" cy="121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9399758" y="325550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80739" y="326770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9399758" y="326770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80739" y="327989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2024222" y="32859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9399758" y="327989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80739" y="329208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012030" y="329818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036414" y="329818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9399758" y="329208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80739" y="330427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4389272" y="3310372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706F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9399758" y="330427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80739" y="331646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962930" y="3322564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3609045" y="3292084"/>
            <a:ext cx="109724" cy="6095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022863" y="332256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B7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9399758" y="331646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80739" y="332866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658145" y="3279892"/>
            <a:ext cx="609549" cy="853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3755333" y="333475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816294" y="333475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865062" y="333475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962582" y="333475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9399758" y="332866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780739" y="334085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694389" y="334694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5803422" y="334694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839998" y="334694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B0C4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9399758" y="334085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780739" y="335302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755681" y="335912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9399758" y="335302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80739" y="336522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9399758" y="336522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80739" y="337741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9399758" y="337741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80739" y="338960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512198" y="3304276"/>
            <a:ext cx="292580" cy="10971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2658145" y="3353029"/>
            <a:ext cx="585167" cy="8534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596853" y="3316468"/>
            <a:ext cx="816806" cy="14628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5218252" y="3304276"/>
            <a:ext cx="414495" cy="15847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9399758" y="338960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780739" y="340179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693709" y="3328660"/>
            <a:ext cx="365731" cy="14628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9399758" y="340179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80739" y="341398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536588" y="3401797"/>
            <a:ext cx="512017" cy="3657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9399758" y="341398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80739" y="342618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951070" y="3432276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9399758" y="342618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80739" y="343837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121411" y="34444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BD4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9399758" y="343837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780739" y="345056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4133255" y="345666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4C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279544" y="345666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4401464" y="345666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9399758" y="345056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780739" y="346275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536588" y="3426181"/>
            <a:ext cx="487637" cy="9753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949711" y="346885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9399758" y="346275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780739" y="347494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9399758" y="347494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780739" y="348714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5779038" y="3462757"/>
            <a:ext cx="85342" cy="3657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3048259" y="349323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6D7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9399758" y="348714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780739" y="349933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803422" y="3505429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9399758" y="349933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780739" y="351152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634108" y="3517620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743821" y="351762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816973" y="351762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890125" y="351762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3621237" y="3499333"/>
            <a:ext cx="36574" cy="3657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9399758" y="351152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780739" y="352371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9399758" y="352371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780739" y="353589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3621237" y="353589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8AF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9399758" y="353589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780739" y="354808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3621237" y="354808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8AF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9399758" y="354808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780739" y="356027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632749" y="356637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6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9399758" y="356027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780739" y="357247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9399758" y="357247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780739" y="358466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9399758" y="358466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780739" y="359685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9399758" y="359685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780739" y="360904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9399758" y="360904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80739" y="362123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2243663" y="362733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A8AF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9399758" y="362123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780739" y="363343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2450912" y="363952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2475280" y="363952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9399758" y="363343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80739" y="364562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3377412" y="365171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BD4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426180" y="3651717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EBD4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474948" y="365171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523716" y="365171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BD4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9399758" y="364562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780739" y="365781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9399758" y="365781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780739" y="367000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474268" y="367000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523036" y="3670006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5669325" y="36700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9399758" y="367000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780739" y="368219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5474268" y="368219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523036" y="3682198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5669325" y="368219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9399758" y="368219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780739" y="369439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6559265" y="370048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6608033" y="370048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4C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6632417" y="3700485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9399758" y="369439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780739" y="370658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7327300" y="37126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7351684" y="3712678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7485781" y="37126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7522357" y="37126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9399758" y="370658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780739" y="371875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668298" y="37248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9399758" y="371875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780739" y="373095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9399758" y="373095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780739" y="374314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9399758" y="374314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780739" y="375533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9399758" y="375533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780739" y="376752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9399758" y="376752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780739" y="377971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9399758" y="3782667"/>
            <a:ext cx="518795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434" y="0"/>
                </a:lnTo>
              </a:path>
            </a:pathLst>
          </a:custGeom>
          <a:ln w="5896">
            <a:solidFill>
              <a:srgbClr val="000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780739" y="377971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9399758" y="3788000"/>
            <a:ext cx="518795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434" y="0"/>
                </a:lnTo>
              </a:path>
            </a:pathLst>
          </a:custGeom>
          <a:ln w="7818">
            <a:solidFill>
              <a:srgbClr val="000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780739" y="379191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9399758" y="379191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780739" y="380410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9399758" y="380410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780739" y="381629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9399758" y="381629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80739" y="382848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9399758" y="382848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780739" y="384067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9399758" y="384067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780739" y="385287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9399758" y="385287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780739" y="386506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9399758" y="386506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780739" y="387725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9399758" y="387725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80739" y="388944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9399758" y="388944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780739" y="390162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9399758" y="390162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780739" y="391381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9399758" y="391381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780739" y="392600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9399758" y="392600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780739" y="393819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9399758" y="393819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780739" y="395039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9399758" y="395039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780739" y="396258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9399758" y="396258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780739" y="397477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9399758" y="397477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780739" y="398696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9399758" y="398696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780739" y="399915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9399758" y="399915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780739" y="401135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9399758" y="401135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780739" y="402354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9399758" y="402354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780739" y="403573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9399758" y="403573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80739" y="404792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9399758" y="404792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80739" y="406012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9399758" y="406012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80739" y="407231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1877933" y="3438373"/>
            <a:ext cx="2401625" cy="106061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9399758" y="407231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780739" y="408448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9399758" y="408448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780739" y="409668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9399758" y="409668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780739" y="410887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9399758" y="410887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780739" y="412106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9399758" y="412106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780739" y="413325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9399758" y="413325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780739" y="414544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9399758" y="414544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780739" y="415764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4389272" y="3572470"/>
            <a:ext cx="2401625" cy="104843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9399758" y="415764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780739" y="416983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9399758" y="416983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80739" y="418202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9399758" y="418202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780739" y="419421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6900611" y="3718759"/>
            <a:ext cx="2401625" cy="91433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1926686" y="42003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9399758" y="419421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80739" y="420640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1890125" y="421250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9399758" y="420640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780739" y="421860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9399758" y="421860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780739" y="423079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9399758" y="423079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80739" y="424298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9399758" y="424298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780739" y="425517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9399758" y="425517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780739" y="426735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9399758" y="426735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80739" y="427954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9399758" y="427954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80739" y="429173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9399758" y="429173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80739" y="430392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9399758" y="430392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80739" y="431612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634108" y="43222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9399758" y="431612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80739" y="432831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9399758" y="432831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80739" y="434050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9399758" y="434050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80739" y="435269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9399758" y="435269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80739" y="436488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9399758" y="436488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80739" y="437708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9399758" y="437708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80739" y="438927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9399758" y="438927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780739" y="440146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841357" y="4407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9399758" y="440146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780739" y="441365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9399758" y="441365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780739" y="442584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9399758" y="442584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780739" y="443804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9399758" y="443804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780739" y="445021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9399758" y="445021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780739" y="446241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9399758" y="446241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780739" y="447460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9399758" y="447460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80739" y="448679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4060118" y="44928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9399758" y="448679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80739" y="449898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1841357" y="450508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9399758" y="449898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780739" y="451117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9399758" y="451117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80739" y="452337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9399758" y="452337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780739" y="453556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1877933" y="4498986"/>
            <a:ext cx="2182185" cy="9753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9399758" y="453556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80739" y="454775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9399758" y="454775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80739" y="455994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9399758" y="455994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780739" y="457213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1926686" y="45782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1951070" y="4578233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2024222" y="45782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2048606" y="45782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2097359" y="45782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2121743" y="45782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4072310" y="45782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9399758" y="457213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780739" y="458433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2304607" y="459042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2426528" y="459042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2499664" y="459042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2633776" y="459042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2914162" y="459042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3133603" y="459042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3182371" y="459042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3304275" y="4584330"/>
            <a:ext cx="694889" cy="121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9399758" y="458433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780739" y="459652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3511524" y="460261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3840677" y="460261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3889446" y="460261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9399758" y="459652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780739" y="460871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2219279" y="46148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2365568" y="46148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2426528" y="46148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2511856" y="46148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3097027" y="46148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4840330" y="46148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4950058" y="46148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4986634" y="46087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5120731" y="461480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5181691" y="46148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9399758" y="460871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780739" y="462090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2304607" y="462700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2499664" y="46209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4986634" y="46209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5657133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5705901" y="462700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5803422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5876574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5949711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6169152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6193535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6242303" y="462700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6303248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6327632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6352016" y="4627001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6449552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6473921" y="462700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6620225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9399758" y="462090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780739" y="463308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2292416" y="46391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2499664" y="46330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5437692" y="46391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5669325" y="46391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7327300" y="46391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7351684" y="463917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9399758" y="463308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7449204" y="4633083"/>
            <a:ext cx="1572630" cy="243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780739" y="464527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8278200" y="4651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8473257" y="4651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9399758" y="464527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780739" y="465746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4901290" y="4663562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5779038" y="4663562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6364208" y="465746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4C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8217240" y="46635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9399758" y="465746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780739" y="466965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5669325" y="46757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6364208" y="466965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4C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7510165" y="46757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7997799" y="46757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9399758" y="466965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780739" y="468185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8205048" y="4687946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8838986" y="468794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9399758" y="468185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780739" y="469404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2987314" y="470013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EAEB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8339145" y="470013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8778026" y="470013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9399758" y="469404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780739" y="470623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9399758" y="470623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780739" y="471842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8083143" y="4724522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EBD4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9399758" y="471842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780739" y="473061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9399758" y="473061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780739" y="474281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7766167" y="474890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9399758" y="474281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780739" y="475500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1804781" y="476109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7790550" y="476109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7997799" y="476109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2889778" y="4669658"/>
            <a:ext cx="231629" cy="19505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9399758" y="475500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780739" y="476719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9399758" y="476719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780739" y="477938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7912470" y="4718427"/>
            <a:ext cx="219437" cy="10971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5388924" y="4694042"/>
            <a:ext cx="268204" cy="20724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9399758" y="477938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780739" y="479157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8546393" y="479767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9399758" y="479157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780739" y="480377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9399758" y="480377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780739" y="481594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8046567" y="4822043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9399758" y="481594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780739" y="482813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1951070" y="483423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2304607" y="483423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9399758" y="482813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780739" y="484033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9399758" y="484033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780739" y="485252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9399758" y="485252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7912470" y="4815947"/>
            <a:ext cx="219437" cy="10972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780739" y="486471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9399758" y="486471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780739" y="487690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2402144" y="488300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3060450" y="488300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9399758" y="487690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780739" y="488909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9399758" y="488909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80739" y="490129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9399758" y="490129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780739" y="491348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9399758" y="491348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780739" y="492567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3072643" y="493177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9399758" y="492567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780739" y="493786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9399758" y="493786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780739" y="495005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3316467" y="495615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9399758" y="495005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780739" y="496225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9399758" y="496225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780739" y="497444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5559597" y="49805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9399758" y="497444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780739" y="498663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9399758" y="498663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780739" y="499881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9399758" y="499881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780739" y="501100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4389272" y="50170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9399758" y="501100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780739" y="502319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9399758" y="502319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80739" y="503538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9399758" y="503538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780739" y="504758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9399758" y="504758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9399758" y="505977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9399758" y="507196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780739" y="508415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9399758" y="508415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780739" y="509634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1658492" y="5102443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9399758" y="509634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780739" y="510854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9399758" y="510854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9399758" y="512073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780739" y="5059772"/>
            <a:ext cx="1170341" cy="12191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9399758" y="513292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9399758" y="514511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9399758" y="515730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780739" y="516950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9399758" y="516950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780739" y="518167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9399758" y="518167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780739" y="519386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1402479" y="5181677"/>
            <a:ext cx="512028" cy="4876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9399758" y="519386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780739" y="520606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9399758" y="520606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780739" y="521825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1439052" y="5224348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1695069" y="5218253"/>
            <a:ext cx="158476" cy="1219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1902317" y="522434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9399758" y="521825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780739" y="523044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9399758" y="523044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780739" y="524263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2511856" y="524873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BD4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9399758" y="524263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780739" y="525482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7997799" y="526092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9399758" y="525482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780739" y="526702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9399758" y="526702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780739" y="527921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4828138" y="52792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8AF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5242636" y="528530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0E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5303596" y="528530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0E1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5413309" y="52853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5474268" y="52853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5535228" y="52853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9399758" y="527921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780739" y="529140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4828138" y="529140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C7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4950058" y="5279213"/>
            <a:ext cx="243822" cy="3657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9399758" y="529140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780739" y="530359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4828138" y="530359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E8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5169499" y="5309692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8AF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9399758" y="530359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780739" y="531578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1390288" y="5321884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1426861" y="5321884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4C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4828138" y="53157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C7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4998826" y="5321884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8AF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7753974" y="53157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691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5047579" y="5279213"/>
            <a:ext cx="1048432" cy="8534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8205048" y="532188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494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4950058" y="5315789"/>
            <a:ext cx="243822" cy="3657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9399758" y="531578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780739" y="532798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4828138" y="532798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C7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7753974" y="532798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E8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9399758" y="532798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1585341" y="534626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AEB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1609725" y="534626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EAEB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4828138" y="534017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C7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4998826" y="5340173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8AF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7753974" y="534017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E8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9399758" y="534017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4828138" y="535236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C7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4998826" y="5352365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8AF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5169499" y="5358460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8AF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4864714" y="5279213"/>
            <a:ext cx="1231296" cy="10971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7753974" y="535236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E8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9399758" y="535236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7753974" y="53645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E8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9399758" y="536454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780739" y="537673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7753974" y="5376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E8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9399758" y="537673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780739" y="538892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2182703" y="5254829"/>
            <a:ext cx="1584833" cy="18286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7753974" y="538892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E8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9399758" y="538892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780739" y="540111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4828138" y="5364541"/>
            <a:ext cx="365742" cy="6095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1804781" y="54072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4828138" y="540111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C7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5169499" y="5401117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8AF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780739" y="5327981"/>
            <a:ext cx="914324" cy="18286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7753974" y="540111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E8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9399758" y="540111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780739" y="541330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2194895" y="541940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4803769" y="541940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4828138" y="541330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C7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4998826" y="541940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8AF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5169499" y="5413309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8AF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9399758" y="541330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780739" y="542550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4694041" y="5376733"/>
            <a:ext cx="1560443" cy="10972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7753974" y="54315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8E8F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9399758" y="542550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780739" y="543769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3182371" y="5425502"/>
            <a:ext cx="85327" cy="2438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3255507" y="54437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7290724" y="5315789"/>
            <a:ext cx="1572643" cy="19505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7753974" y="54437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8E8F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9399758" y="543769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1926686" y="545598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3279891" y="5425502"/>
            <a:ext cx="475448" cy="17067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9399758" y="544988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4730617" y="546817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4828138" y="546207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706F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9399758" y="546207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780739" y="5480365"/>
            <a:ext cx="524510" cy="0"/>
          </a:xfrm>
          <a:custGeom>
            <a:avLst/>
            <a:gdLst/>
            <a:ahLst/>
            <a:cxnLst/>
            <a:rect l="l" t="t" r="r" b="b"/>
            <a:pathLst>
              <a:path w="524510">
                <a:moveTo>
                  <a:pt x="0" y="0"/>
                </a:moveTo>
                <a:lnTo>
                  <a:pt x="524211" y="0"/>
                </a:lnTo>
              </a:path>
            </a:pathLst>
          </a:custGeom>
          <a:ln w="12190">
            <a:solidFill>
              <a:srgbClr val="000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4791578" y="548036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4828138" y="547427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E8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4998826" y="548036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8AF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5169499" y="5474270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8AF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6217920" y="548036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8485433" y="5480365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9399758" y="547427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1926686" y="549255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4828138" y="54864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C7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5169499" y="5486462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8AF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7315108" y="549255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7339492" y="549255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9399758" y="548646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4828138" y="549865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C7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2438720" y="5388926"/>
            <a:ext cx="97517" cy="19505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8278200" y="5504749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8326952" y="550474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9399758" y="549865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780739" y="551084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1317142" y="55169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1658492" y="551694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2950738" y="5437694"/>
            <a:ext cx="36572" cy="15847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4828138" y="551084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E8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9399758" y="551084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780739" y="552303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4828138" y="552303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C7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4864714" y="5474270"/>
            <a:ext cx="1231296" cy="10971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9399758" y="552303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780739" y="553522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9399758" y="553522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780739" y="554740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8412297" y="5498653"/>
            <a:ext cx="451065" cy="15847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9399758" y="554740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9399758" y="555959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7522357" y="5510845"/>
            <a:ext cx="48763" cy="13409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8192856" y="5510845"/>
            <a:ext cx="36572" cy="13409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7973415" y="5510845"/>
            <a:ext cx="36572" cy="13409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7741797" y="5510845"/>
            <a:ext cx="24382" cy="13409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9399758" y="557179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4828138" y="5535229"/>
            <a:ext cx="1267872" cy="8532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9399758" y="558398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4828138" y="56022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8E8F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9399758" y="559617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4876906" y="56144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BD4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5059771" y="56144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5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5120731" y="56144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6A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5169499" y="5608366"/>
            <a:ext cx="24382" cy="1219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780739" y="5559598"/>
            <a:ext cx="1097183" cy="8534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5242636" y="5608366"/>
            <a:ext cx="853374" cy="1219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9399758" y="560836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5839998" y="56266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5888766" y="56266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5949711" y="56266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6010671" y="56266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6059439" y="56266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4CB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9399758" y="562055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9399758" y="563275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8205048" y="565103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5B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9399758" y="564494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9399758" y="565713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780739" y="5632750"/>
            <a:ext cx="1097187" cy="8534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9399758" y="5669326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3816294" y="568761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ACE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9399758" y="5681518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9399758" y="5693710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780739" y="570590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1719452" y="5705902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1768205" y="570590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1804781" y="570590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30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9399758" y="5705902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780739" y="571809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1719452" y="5718094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1768205" y="571809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1804781" y="5718094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30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6E6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9399758" y="5718094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1560957" y="5705902"/>
            <a:ext cx="60958" cy="4875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780739" y="573027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1414671" y="5736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9399758" y="5730271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780739" y="574246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1634108" y="574855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6E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9399758" y="5742463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780739" y="575465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9399758" y="5754655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780739" y="576684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9399758" y="5766847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780739" y="577903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9399758" y="5779039"/>
            <a:ext cx="518795" cy="12700"/>
          </a:xfrm>
          <a:custGeom>
            <a:avLst/>
            <a:gdLst/>
            <a:ahLst/>
            <a:cxnLst/>
            <a:rect l="l" t="t" r="r" b="b"/>
            <a:pathLst>
              <a:path w="518795" h="12700">
                <a:moveTo>
                  <a:pt x="0" y="12190"/>
                </a:moveTo>
                <a:lnTo>
                  <a:pt x="518434" y="12190"/>
                </a:lnTo>
                <a:lnTo>
                  <a:pt x="51843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780739" y="579123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780739" y="580342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780739" y="581561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780739" y="582780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780739" y="583999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780739" y="585219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780739" y="586438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780739" y="587657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780739" y="588876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780739" y="590095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780739" y="591313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780739" y="592532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780739" y="593752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780739" y="594971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780739" y="596190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780739" y="597409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780739" y="598628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780739" y="599848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780739" y="601067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780739" y="602286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780739" y="603505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780739" y="604724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780739" y="605944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780739" y="607163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780739" y="608382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780739" y="609600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780739" y="610819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780739" y="612038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780739" y="613257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780739" y="614476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780739" y="615696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780739" y="616915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780739" y="618134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780739" y="619353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780739" y="620572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780739" y="621792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780739" y="623011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780739" y="624230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780739" y="625449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780739" y="626668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780739" y="627888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780739" y="629105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780739" y="630324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780739" y="631544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780739" y="632763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780739" y="633982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780739" y="635201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780739" y="636420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780739" y="637640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780739" y="638859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780739" y="640078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780739" y="641297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780739" y="642516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780739" y="643736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780739" y="644955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780739" y="646173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780739" y="647392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780739" y="648611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780739" y="649830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780739" y="651049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780739" y="652269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780739" y="653488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780739" y="654707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780739" y="655926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780739" y="657145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780739" y="65836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780739" y="659584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780739" y="660803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780739" y="662022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780739" y="663241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780739" y="664461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780739" y="665678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780739" y="666897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780739" y="668117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780739" y="669336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780739" y="670555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780739" y="671774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780739" y="672993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780739" y="674213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780739" y="675432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780739" y="676651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780739" y="677870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780739" y="679089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780739" y="680309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780739" y="681528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780739" y="682746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780739" y="683965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780739" y="685184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780739" y="686403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780739" y="687622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780739" y="688841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780739" y="690061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780739" y="691280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780739" y="692499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780739" y="693718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780739" y="694937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780739" y="696157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780739" y="697376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780739" y="698595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780739" y="699814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780739" y="701034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780739" y="702251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780739" y="703470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780739" y="704690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780739" y="705909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780739" y="707128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780739" y="708347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780739" y="709566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780739" y="710786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780739" y="712005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780739" y="713224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780739" y="714443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780739" y="71566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780739" y="716882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780739" y="718101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780739" y="719318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780739" y="7209236"/>
            <a:ext cx="9137650" cy="0"/>
          </a:xfrm>
          <a:custGeom>
            <a:avLst/>
            <a:gdLst/>
            <a:ahLst/>
            <a:cxnLst/>
            <a:rect l="l" t="t" r="r" b="b"/>
            <a:pathLst>
              <a:path w="9137650">
                <a:moveTo>
                  <a:pt x="0" y="0"/>
                </a:moveTo>
                <a:lnTo>
                  <a:pt x="9137452" y="0"/>
                </a:lnTo>
              </a:path>
            </a:pathLst>
          </a:custGeom>
          <a:ln w="7710">
            <a:solidFill>
              <a:srgbClr val="000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0739" y="36624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0739" y="37843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739" y="39062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0739" y="40281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0739" y="41501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0739" y="42720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0739" y="43939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0739" y="45158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0739" y="46377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0739" y="47596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0739" y="48815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0739" y="50034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0739" y="51253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0739" y="5247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0739" y="53691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0739" y="54911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0739" y="56130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0739" y="57349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0739" y="58568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0739" y="59787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0739" y="61006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0739" y="62225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739" y="63444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0739" y="64663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739" y="6588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0739" y="67102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0739" y="68321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0739" y="69540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0739" y="70759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0739" y="71978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0739" y="73197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0739" y="74416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0739" y="75635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0739" y="76854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0739" y="78074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0739" y="79293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0739" y="80512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0739" y="81731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0739" y="82950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0739" y="84169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0739" y="85388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0739" y="86607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0739" y="87826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739" y="89045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0739" y="90264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0739" y="91483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0739" y="92703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0739" y="93922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739" y="95141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0739" y="96360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0739" y="975795"/>
            <a:ext cx="9137452" cy="512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80739" y="148781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0739" y="150000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0739" y="151220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0739" y="152439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0739" y="153657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0739" y="154876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80739" y="156095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0739" y="15731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739" y="158534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0739" y="159753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0739" y="160972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0739" y="162191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80739" y="163410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80739" y="164630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80739" y="165849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0739" y="167068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0739" y="1682878"/>
            <a:ext cx="9137452" cy="499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0739" y="218270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0739" y="219489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0739" y="220708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0739" y="221928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0739" y="223147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0739" y="224366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0739" y="225585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0739" y="226803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0739" y="228022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0739" y="229241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0739" y="230460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0739" y="231680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0739" y="232899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0739" y="234118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0739" y="235337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0739" y="236556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0739" y="237776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0739" y="238995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0739" y="240214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0739" y="241433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0739" y="24265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0739" y="243872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0739" y="245089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0739" y="246308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0739" y="247528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0739" y="248747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0739" y="249966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80739" y="251185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80739" y="252404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0739" y="253624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0739" y="254843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0739" y="256062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0739" y="257281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80739" y="258500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0739" y="259720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0739" y="260939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0739" y="262158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0739" y="263376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80739" y="264595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0739" y="265814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80739" y="267033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80739" y="268253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80739" y="269472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80739" y="270691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80739" y="271910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80739" y="273129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80739" y="274349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80739" y="275568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80739" y="276787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80739" y="278006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80739" y="279225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0739" y="28044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0739" y="281662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0739" y="282881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0739" y="284101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80739" y="285320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80739" y="286539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80739" y="287758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80739" y="288977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80739" y="290197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80739" y="291416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0739" y="292635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0739" y="293854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739" y="295073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0739" y="296293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0739" y="297512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511856" y="2975123"/>
            <a:ext cx="48763" cy="12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572816" y="2975123"/>
            <a:ext cx="97530" cy="121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682529" y="29812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719105" y="29812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828818" y="298121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865394" y="29812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901970" y="2975123"/>
            <a:ext cx="48763" cy="121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975122" y="29812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084835" y="2975123"/>
            <a:ext cx="121916" cy="12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231123" y="298121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B9F9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255507" y="298121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460717" y="297512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80739" y="298731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460717" y="298731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80739" y="299949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460717" y="299949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80739" y="301168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460717" y="301168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80739" y="302387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460717" y="302387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80739" y="303606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292083" y="304216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99AA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460717" y="303606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011683" y="2975123"/>
            <a:ext cx="109722" cy="853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80739" y="304826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097027" y="305435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9AA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460717" y="304826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80739" y="306045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926354" y="306654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463088" y="2975123"/>
            <a:ext cx="841185" cy="1219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460717" y="306045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0739" y="307264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511176" y="30787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460717" y="307264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80739" y="308483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460717" y="308483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0739" y="309702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9460717" y="309702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0739" y="310922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060450" y="3084836"/>
            <a:ext cx="243822" cy="487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463088" y="3084836"/>
            <a:ext cx="548607" cy="609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460717" y="310922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0739" y="312141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463088" y="312141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B8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460717" y="312141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0739" y="313360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463088" y="31336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6C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01970" y="3133604"/>
            <a:ext cx="109722" cy="121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97027" y="3121412"/>
            <a:ext cx="207246" cy="365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060450" y="31396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857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460717" y="313360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0739" y="314579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255507" y="315189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731297" y="3145796"/>
            <a:ext cx="24382" cy="243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292083" y="31518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9460717" y="314579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80739" y="315798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730617" y="31640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9460717" y="315798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0739" y="317016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460717" y="317016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0739" y="318235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681849" y="318845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4E1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145447" y="3157988"/>
            <a:ext cx="304781" cy="609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828138" y="318845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460717" y="318235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80739" y="319454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460717" y="319454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80739" y="320674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230791" y="32128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655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438040" y="32128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673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218599" y="3157988"/>
            <a:ext cx="914321" cy="853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460717" y="320674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80739" y="321893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460717" y="321893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80739" y="323112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460717" y="323112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80739" y="324331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438040" y="3231124"/>
            <a:ext cx="158478" cy="365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657466" y="3231124"/>
            <a:ext cx="451071" cy="3657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460717" y="324331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0739" y="325550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572137" y="3261604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767193" y="3255509"/>
            <a:ext cx="243820" cy="121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047579" y="326160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084155" y="3261604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CB4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460717" y="325550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0739" y="326770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460717" y="326770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0739" y="327989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460717" y="327989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80739" y="329208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460717" y="329208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80739" y="330427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316800" y="3255509"/>
            <a:ext cx="1145953" cy="9753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460717" y="330427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80739" y="331646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987314" y="332256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048259" y="3322564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401464" y="33164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9460717" y="331646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80739" y="332866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401464" y="332866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460717" y="332866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80739" y="334085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460717" y="334085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353715" y="3328660"/>
            <a:ext cx="353539" cy="487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80739" y="335302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316800" y="3316468"/>
            <a:ext cx="36574" cy="487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450564" y="3340853"/>
            <a:ext cx="24382" cy="243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9460717" y="335302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80739" y="336522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462756" y="337131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CB4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353715" y="3365221"/>
            <a:ext cx="353543" cy="2438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389272" y="337131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97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9460717" y="336522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0739" y="337741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9460717" y="337741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0739" y="338960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756013" y="3328660"/>
            <a:ext cx="109724" cy="10971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460717" y="338960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80739" y="340179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353715" y="3377413"/>
            <a:ext cx="353544" cy="6095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9460717" y="340179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80739" y="341398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377080" y="34139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9460717" y="341398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80739" y="342618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634108" y="343227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695069" y="343227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487140" y="343227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377080" y="342618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460717" y="342618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80739" y="343837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780397" y="34444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460717" y="343837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80739" y="345056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280223" y="3413989"/>
            <a:ext cx="414494" cy="6095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950738" y="345666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655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036067" y="345056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5B7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279891" y="345666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E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328660" y="345666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5B7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460717" y="345056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80739" y="346275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072643" y="3438373"/>
            <a:ext cx="438879" cy="4876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036067" y="34627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73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364888" y="34627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573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9460717" y="346275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80739" y="347494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036067" y="347494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970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170179" y="348104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655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364888" y="347494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9460717" y="347494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80739" y="348714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2938546" y="3426181"/>
            <a:ext cx="195054" cy="9753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2280223" y="3462757"/>
            <a:ext cx="402302" cy="6095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9460717" y="348714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80739" y="349933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170179" y="3474949"/>
            <a:ext cx="341343" cy="6095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170179" y="34993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73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4352696" y="34993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9460717" y="349933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80739" y="351152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499664" y="3511525"/>
            <a:ext cx="170670" cy="1219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170179" y="351152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970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4352696" y="351152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460717" y="351152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80739" y="352371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231123" y="35298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304275" y="35298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401796" y="35298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353715" y="3499333"/>
            <a:ext cx="341348" cy="6094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9460717" y="352371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80739" y="353589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9460717" y="353589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80739" y="354808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804781" y="355418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498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340504" y="355418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97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353715" y="3535894"/>
            <a:ext cx="353541" cy="3657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9460717" y="354808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80739" y="356027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487817" y="3560278"/>
            <a:ext cx="219437" cy="243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536240" y="3566373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9460717" y="356027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80739" y="357247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829165" y="35785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498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353715" y="3572470"/>
            <a:ext cx="353541" cy="243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950738" y="357247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9460717" y="357247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80739" y="358466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950738" y="35846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426861" y="3584662"/>
            <a:ext cx="280390" cy="243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4328312" y="35846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9460717" y="358466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80739" y="359685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353715" y="360294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524396" y="3596854"/>
            <a:ext cx="182858" cy="121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328312" y="359685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9460717" y="359685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80739" y="360904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536240" y="3609046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938546" y="36151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857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328312" y="360904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9460717" y="360904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80739" y="362123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877933" y="362733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9AA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536240" y="3621238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926354" y="362123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9460717" y="362123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80739" y="363343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2926354" y="363343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4303928" y="3633430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758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9460717" y="363343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80739" y="364562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926686" y="3651717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4303928" y="3645622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396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9460717" y="364562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780739" y="365781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3048259" y="36639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3072643" y="3663909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3267699" y="36639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9460717" y="365781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780739" y="367000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4815961" y="36700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3D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4925674" y="36700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7E5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9460717" y="367000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80739" y="368219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4815961" y="368219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3D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4925674" y="368219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7E5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9460717" y="368219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780739" y="369439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9460717" y="369439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780739" y="370658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9460717" y="370658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780739" y="371875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948699" y="37248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973083" y="372485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9460717" y="371875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780739" y="373095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9460717" y="373095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780739" y="374314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9460717" y="374314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780739" y="375533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9460717" y="375533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780739" y="376752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9460717" y="376752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780739" y="377971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9460717" y="3782667"/>
            <a:ext cx="457834" cy="0"/>
          </a:xfrm>
          <a:custGeom>
            <a:avLst/>
            <a:gdLst/>
            <a:ahLst/>
            <a:cxnLst/>
            <a:rect l="l" t="t" r="r" b="b"/>
            <a:pathLst>
              <a:path w="457834">
                <a:moveTo>
                  <a:pt x="0" y="0"/>
                </a:moveTo>
                <a:lnTo>
                  <a:pt x="457474" y="0"/>
                </a:lnTo>
              </a:path>
            </a:pathLst>
          </a:custGeom>
          <a:ln w="5896">
            <a:solidFill>
              <a:srgbClr val="000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780739" y="377971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9460717" y="3788000"/>
            <a:ext cx="457834" cy="0"/>
          </a:xfrm>
          <a:custGeom>
            <a:avLst/>
            <a:gdLst/>
            <a:ahLst/>
            <a:cxnLst/>
            <a:rect l="l" t="t" r="r" b="b"/>
            <a:pathLst>
              <a:path w="457834">
                <a:moveTo>
                  <a:pt x="0" y="0"/>
                </a:moveTo>
                <a:lnTo>
                  <a:pt x="457474" y="0"/>
                </a:lnTo>
              </a:path>
            </a:pathLst>
          </a:custGeom>
          <a:ln w="7818">
            <a:solidFill>
              <a:srgbClr val="000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780739" y="379191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9460717" y="379191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780739" y="380410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9460717" y="380410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780739" y="381629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9460717" y="381629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780739" y="382848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9460717" y="382848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780739" y="384067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9460717" y="384067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780739" y="385287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9460717" y="385287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780739" y="386506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9460717" y="386506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780739" y="387725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9460717" y="387725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780739" y="388944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9460717" y="388944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780739" y="390162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9460717" y="390162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780739" y="391381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9460717" y="391381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780739" y="392600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9460717" y="392600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80739" y="393819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608365" y="3694390"/>
            <a:ext cx="1792086" cy="48763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9460717" y="393819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780739" y="395039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3584661" y="3218932"/>
            <a:ext cx="1816470" cy="103624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9460717" y="395039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80739" y="396258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9460717" y="396258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780739" y="397477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9460717" y="397477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780739" y="398696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9460717" y="398696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780739" y="399915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9460717" y="399915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780739" y="401135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585341" y="3535894"/>
            <a:ext cx="1828662" cy="82899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9460717" y="401135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780739" y="402354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9460717" y="402354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780739" y="403573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9460717" y="403573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780739" y="404792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9460717" y="404792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780739" y="406012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9460717" y="406012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780739" y="407231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7546741" y="3718759"/>
            <a:ext cx="1828647" cy="69489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9460717" y="407231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780739" y="408448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9460717" y="408448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780739" y="409668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9460717" y="409668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780739" y="410887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9460717" y="410887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780739" y="412106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9460717" y="412106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780739" y="413325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9460717" y="413325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780739" y="414544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9460717" y="414544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780739" y="415764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9460717" y="415764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780739" y="416983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7363876" y="417592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9460717" y="416983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780739" y="418202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9460717" y="418202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780739" y="419421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9460717" y="419421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780739" y="420640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9460717" y="420640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780739" y="421860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9460717" y="421860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780739" y="423079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9460717" y="423079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780739" y="424298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376733" y="424908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9460717" y="424298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780739" y="425517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5523036" y="425517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7E5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9460717" y="425517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780739" y="426735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523036" y="426735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D7E5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9460717" y="426735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780739" y="427954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376733" y="4255176"/>
            <a:ext cx="48766" cy="7313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315788" y="428564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9460717" y="427954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780739" y="429173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571789" y="4182024"/>
            <a:ext cx="1682358" cy="21943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425501" y="42978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7302916" y="42978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9460717" y="429173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780739" y="430392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9460717" y="430392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780739" y="431612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3584661" y="4255176"/>
            <a:ext cx="1657974" cy="1340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254828" y="43222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279212" y="43222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474268" y="43222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7376068" y="43222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9460717" y="431612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780739" y="432831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5315788" y="43344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7412628" y="433440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9460717" y="432831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780739" y="434050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9460717" y="434050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780739" y="435269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5486460" y="435879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9460717" y="435269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780739" y="436488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9460717" y="436488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80739" y="437708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4035735" y="43831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5437692" y="4364889"/>
            <a:ext cx="85340" cy="243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4072310" y="43831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157639" y="43831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194215" y="43831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218599" y="43831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255175" y="43831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291736" y="438317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9460717" y="437708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80739" y="438927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5827806" y="439536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6059439" y="439536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9460717" y="438927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80739" y="440146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6120384" y="4407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6144767" y="4407560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6205728" y="4407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6534881" y="4407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7693030" y="4407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7778358" y="4407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7851510" y="4407560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7900279" y="4407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7949031" y="4407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997799" y="4407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8022183" y="4407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9460717" y="440146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780739" y="441365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156959" y="441975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9460717" y="441365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80739" y="442584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510845" y="443194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5559597" y="443194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6120384" y="443194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6766514" y="443194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8351336" y="443194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9460717" y="442584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80739" y="443804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2475280" y="44441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CB4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5608365" y="44441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9460717" y="443804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780739" y="445021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9460717" y="445021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80739" y="446241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6352016" y="446850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9460717" y="446241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80739" y="447460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5949711" y="44806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6120384" y="44806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9460717" y="447460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80739" y="448679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2353376" y="4438041"/>
            <a:ext cx="158478" cy="10971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9460717" y="448679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80739" y="449898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5011003" y="4474602"/>
            <a:ext cx="60958" cy="4876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5462077" y="450508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6571457" y="450508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181012" y="450508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9460717" y="449898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80739" y="451117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5596173" y="451727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4340504" y="4462410"/>
            <a:ext cx="182861" cy="13411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9460717" y="451117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780739" y="452337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9460717" y="452337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780739" y="453556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6327632" y="4474602"/>
            <a:ext cx="182861" cy="14630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9460717" y="453556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780739" y="454775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2475280" y="4535562"/>
            <a:ext cx="36572" cy="3657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8302569" y="4486794"/>
            <a:ext cx="195068" cy="14630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9460717" y="454775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2365568" y="4535562"/>
            <a:ext cx="97534" cy="4876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780739" y="455994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9460717" y="455994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780739" y="457213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2475280" y="45782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8477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9460717" y="457213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780739" y="458433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4364888" y="459042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9460717" y="458433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80739" y="459652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4474601" y="460261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D7E5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5535228" y="460261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5596173" y="45965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3C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9460717" y="459652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780739" y="460871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5596173" y="46087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3D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9460717" y="460871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780739" y="462090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5632749" y="462700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9460717" y="462090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80739" y="463308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9460717" y="463308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80739" y="464527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9460717" y="464527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780739" y="465746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9460717" y="465746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780739" y="466965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9460717" y="466965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780739" y="468185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9460717" y="468185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780739" y="469404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9460717" y="469404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780739" y="470623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9460717" y="470623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780739" y="471842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9460717" y="471842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80739" y="473061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9460717" y="473061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80739" y="474281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9460717" y="474281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780739" y="475500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2402144" y="475500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3C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5230444" y="476109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9460717" y="475500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780739" y="476719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2402144" y="47671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73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9460717" y="476719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80739" y="477938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6022863" y="477938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3C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6071631" y="4779386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3C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6132576" y="478548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6169152" y="478548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6217920" y="478548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6266688" y="478548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6303248" y="477938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6C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6352016" y="478548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6400784" y="478548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6449552" y="478548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6534881" y="478548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9460717" y="477938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780739" y="479157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2402144" y="47915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6022863" y="47915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6071631" y="4791578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6303248" y="47915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6120384" y="4791578"/>
            <a:ext cx="158494" cy="2438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6668978" y="4791578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6815282" y="479767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673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9460717" y="479157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80739" y="480377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2402144" y="48037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6022863" y="48037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6071631" y="4803771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6169152" y="48037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6303248" y="48037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6668978" y="4803771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6717746" y="4809866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9AA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8339145" y="48037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8497625" y="48098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794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8802410" y="480377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3C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9460717" y="480377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780739" y="481594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2402144" y="481594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6022863" y="481594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6169152" y="481594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6303248" y="481594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6668978" y="4815947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8339145" y="481594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8802410" y="481594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9460717" y="481594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780739" y="482813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6022863" y="482813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6071631" y="483423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6169152" y="482813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6303248" y="482813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6339824" y="4791578"/>
            <a:ext cx="536400" cy="8532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6668978" y="4834235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655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8339145" y="482813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8802410" y="482813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9460717" y="482813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780739" y="484033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2402144" y="48403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352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6022863" y="48403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6169152" y="48403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6303248" y="48403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8339145" y="48403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8643929" y="4803771"/>
            <a:ext cx="24382" cy="60943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8802410" y="48403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9460717" y="484033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780739" y="485252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2402144" y="485252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352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022863" y="485252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169152" y="485252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6303248" y="485252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8339145" y="485252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8802410" y="485252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9460717" y="485252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780739" y="486471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2170511" y="487081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3D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1865741" y="4755002"/>
            <a:ext cx="1084998" cy="15847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6022863" y="486471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6169152" y="486471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6303248" y="486471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6668978" y="4864715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352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8339145" y="486471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8643929" y="486471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8802410" y="486471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9460717" y="486471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780739" y="487690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6022863" y="48769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6071631" y="4883003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6169152" y="48769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6303248" y="48769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6668978" y="4876907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352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8339145" y="48769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8643929" y="48769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8802410" y="48769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9460717" y="487690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780739" y="488909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6022863" y="488909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5888766" y="4803771"/>
            <a:ext cx="1097188" cy="13409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3852870" y="4889099"/>
            <a:ext cx="1097191" cy="2438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6668978" y="4895195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5352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8339145" y="488909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8643929" y="488909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8802410" y="488909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9460717" y="488909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780739" y="490129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2402144" y="490129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7851510" y="4803771"/>
            <a:ext cx="1097190" cy="14628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8339145" y="49073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8802410" y="490129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9460717" y="490129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780739" y="491348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2402144" y="4913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6022863" y="4913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8266008" y="4919579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D4E1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8802410" y="491348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9460717" y="491348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780739" y="492567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2402144" y="492567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6022863" y="492567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6071631" y="493177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6668978" y="4925675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352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9460717" y="492567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780739" y="493786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2402144" y="493786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6022863" y="493786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6668978" y="4937867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2085182" y="4913483"/>
            <a:ext cx="24382" cy="7315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8339145" y="493786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2706913" y="4901291"/>
            <a:ext cx="24382" cy="9753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8802410" y="493786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9460717" y="493786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780739" y="495005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2402144" y="49500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6169152" y="4889099"/>
            <a:ext cx="146287" cy="8534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6022863" y="49500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6169152" y="49500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6303248" y="495615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6668978" y="4950059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8339145" y="49500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8643929" y="4901291"/>
            <a:ext cx="24382" cy="7315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8643929" y="495615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CB4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8802410" y="49500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9460717" y="495005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80739" y="496225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2402144" y="496225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6022863" y="496225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6071631" y="4968347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6169152" y="496225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6254496" y="4968347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9AA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6205728" y="4925675"/>
            <a:ext cx="670497" cy="8532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6303248" y="496834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6668978" y="4968347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5352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8339145" y="496225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8802410" y="496225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9460717" y="496225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780739" y="497444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2402144" y="497444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655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6022863" y="497444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6059439" y="4937867"/>
            <a:ext cx="85326" cy="85327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8339145" y="497444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8643929" y="497444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8802410" y="497444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9460717" y="497444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780739" y="498663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2402144" y="498663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6022863" y="498663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8485433" y="4937867"/>
            <a:ext cx="24382" cy="97519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8022183" y="4950059"/>
            <a:ext cx="24382" cy="8532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8180664" y="4950059"/>
            <a:ext cx="24382" cy="85327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8339145" y="498663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8643929" y="498663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8802410" y="498663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9460717" y="498663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780739" y="499881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6022863" y="499881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8339145" y="499881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8643929" y="499881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CB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8802410" y="499881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9460717" y="499881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780739" y="501100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6022863" y="50110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6169152" y="4974443"/>
            <a:ext cx="707073" cy="6094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6169152" y="50170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908F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8339145" y="50110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8643929" y="50110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8802410" y="50110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9460717" y="501100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780739" y="502319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6254496" y="50292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6303248" y="50292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6352016" y="50292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6400784" y="50292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6449552" y="50292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6CF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6534881" y="5023196"/>
            <a:ext cx="60958" cy="12190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6620225" y="50292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CB4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6668978" y="5029291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CB4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6717746" y="5023196"/>
            <a:ext cx="24382" cy="1219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6766514" y="50292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CB4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6815282" y="50292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CB4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6851843" y="50292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CB4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8339145" y="5023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908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8643929" y="5023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9A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8802410" y="50231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A49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9460717" y="502319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780739" y="503538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8339145" y="50353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6C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8497625" y="504148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3CE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8643929" y="50353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6C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8802410" y="503538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C3C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9460717" y="503538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780739" y="504758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9460717" y="504758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780739" y="505977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9460717" y="505977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780739" y="507196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9460717" y="507196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780739" y="508415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9460717" y="508415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780739" y="509634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9460717" y="509634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780739" y="510854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9460717" y="510854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780739" y="5120732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9460717" y="5120732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780739" y="5132924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9460717" y="5132924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780739" y="5145116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9460717" y="5145116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780739" y="5157308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9460717" y="5157308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780739" y="5169500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9460717" y="5169500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780739" y="518167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9460717" y="518167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780739" y="519386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9460717" y="519386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780739" y="520606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9460717" y="520606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780739" y="521825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9460717" y="521825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780739" y="5230445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9460717" y="523044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780739" y="5242637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9460717" y="5242637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780739" y="5254829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9460717" y="5254829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780739" y="5267021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9460717" y="5267021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780739" y="5279213"/>
            <a:ext cx="524510" cy="12700"/>
          </a:xfrm>
          <a:custGeom>
            <a:avLst/>
            <a:gdLst/>
            <a:ahLst/>
            <a:cxnLst/>
            <a:rect l="l" t="t" r="r" b="b"/>
            <a:pathLst>
              <a:path w="524510" h="12700">
                <a:moveTo>
                  <a:pt x="0" y="12190"/>
                </a:moveTo>
                <a:lnTo>
                  <a:pt x="524211" y="12190"/>
                </a:lnTo>
                <a:lnTo>
                  <a:pt x="5242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1353715" y="5279213"/>
            <a:ext cx="36572" cy="1219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9460717" y="5279213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4" h="12700">
                <a:moveTo>
                  <a:pt x="0" y="12190"/>
                </a:moveTo>
                <a:lnTo>
                  <a:pt x="457474" y="12190"/>
                </a:lnTo>
                <a:lnTo>
                  <a:pt x="4574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780739" y="529140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780739" y="530359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780739" y="531578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780739" y="532798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780739" y="534017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780739" y="535236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780739" y="536454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780739" y="537673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780739" y="538892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780739" y="540111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780739" y="541330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780739" y="542550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780739" y="543769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780739" y="544988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780739" y="546207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780739" y="547427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780739" y="548646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780739" y="549865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780739" y="551084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780739" y="552303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780739" y="55352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780739" y="554740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780739" y="555959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780739" y="557179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780739" y="558398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780739" y="559617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780739" y="560836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780739" y="562055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780739" y="56327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780739" y="564494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780739" y="565713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780739" y="566932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780739" y="568151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780739" y="569371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780739" y="570590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780739" y="571809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780739" y="573027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780739" y="574246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780739" y="575465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780739" y="576684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780739" y="577903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780739" y="579123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780739" y="580342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780739" y="581561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780739" y="582780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780739" y="583999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780739" y="585219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780739" y="586438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780739" y="587657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780739" y="588876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780739" y="590095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780739" y="591313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780739" y="592532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780739" y="593752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780739" y="594971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780739" y="596190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780739" y="597409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780739" y="598628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780739" y="599848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780739" y="601067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780739" y="602286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780739" y="603505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780739" y="604724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780739" y="605944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780739" y="607163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780739" y="608382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780739" y="609600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780739" y="610819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780739" y="612038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780739" y="613257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780739" y="614476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780739" y="615696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780739" y="616915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780739" y="618134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780739" y="619353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780739" y="620572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780739" y="621792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780739" y="623011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780739" y="624230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780739" y="625449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780739" y="626668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780739" y="627888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780739" y="629105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780739" y="630324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780739" y="631544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780739" y="632763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780739" y="633982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780739" y="635201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780739" y="636420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780739" y="637640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780739" y="638859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780739" y="640078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780739" y="641297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780739" y="642516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780739" y="643736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780739" y="644955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780739" y="646173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780739" y="647392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780739" y="648611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780739" y="649830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780739" y="651049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780739" y="652269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780739" y="653488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780739" y="654707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780739" y="655926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780739" y="657145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780739" y="65836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780739" y="659584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780739" y="660803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780739" y="662022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780739" y="663241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780739" y="664461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780739" y="665678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780739" y="666897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780739" y="668117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780739" y="669336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780739" y="670555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780739" y="671774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780739" y="672993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780739" y="674213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780739" y="675432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780739" y="676651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780739" y="677870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780739" y="679089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780739" y="680309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780739" y="681528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780739" y="682746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780739" y="683965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780739" y="685184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780739" y="686403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780739" y="687622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780739" y="688841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780739" y="690061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780739" y="691280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780739" y="692499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780739" y="693718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780739" y="694937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780739" y="696157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780739" y="697376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780739" y="698595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780739" y="699814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780739" y="701034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780739" y="702251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780739" y="703470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780739" y="704690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780739" y="705909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780739" y="707128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780739" y="708347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780739" y="709566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780739" y="710786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780739" y="712005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780739" y="713224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780739" y="714443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780739" y="71566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780739" y="716882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780739" y="718101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780739" y="719318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0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780739" y="7209236"/>
            <a:ext cx="9137650" cy="0"/>
          </a:xfrm>
          <a:custGeom>
            <a:avLst/>
            <a:gdLst/>
            <a:ahLst/>
            <a:cxnLst/>
            <a:rect l="l" t="t" r="r" b="b"/>
            <a:pathLst>
              <a:path w="9137650">
                <a:moveTo>
                  <a:pt x="0" y="0"/>
                </a:moveTo>
                <a:lnTo>
                  <a:pt x="9137452" y="0"/>
                </a:lnTo>
              </a:path>
            </a:pathLst>
          </a:custGeom>
          <a:ln w="7710">
            <a:solidFill>
              <a:srgbClr val="000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485" y="380973"/>
            <a:ext cx="7947659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0740" marR="5080" indent="-2098675">
              <a:lnSpc>
                <a:spcPct val="100000"/>
              </a:lnSpc>
              <a:spcBef>
                <a:spcPts val="100"/>
              </a:spcBef>
              <a:tabLst>
                <a:tab pos="4065904" algn="l"/>
                <a:tab pos="4672330" algn="l"/>
              </a:tabLst>
            </a:pPr>
            <a:r>
              <a:rPr sz="4400" dirty="0">
                <a:solidFill>
                  <a:srgbClr val="009900"/>
                </a:solidFill>
              </a:rPr>
              <a:t>S</a:t>
            </a:r>
            <a:r>
              <a:rPr sz="4400" spc="-5" dirty="0">
                <a:solidFill>
                  <a:srgbClr val="009900"/>
                </a:solidFill>
              </a:rPr>
              <a:t>ysté</a:t>
            </a:r>
            <a:r>
              <a:rPr sz="4400" dirty="0">
                <a:solidFill>
                  <a:srgbClr val="009900"/>
                </a:solidFill>
              </a:rPr>
              <a:t>m</a:t>
            </a:r>
            <a:r>
              <a:rPr sz="4400" spc="-15" dirty="0">
                <a:solidFill>
                  <a:srgbClr val="009900"/>
                </a:solidFill>
              </a:rPr>
              <a:t> </a:t>
            </a:r>
            <a:r>
              <a:rPr sz="4400" dirty="0">
                <a:solidFill>
                  <a:srgbClr val="009900"/>
                </a:solidFill>
              </a:rPr>
              <a:t>X, Y</a:t>
            </a:r>
            <a:r>
              <a:rPr sz="4400" spc="5" dirty="0">
                <a:solidFill>
                  <a:srgbClr val="009900"/>
                </a:solidFill>
              </a:rPr>
              <a:t> </a:t>
            </a:r>
            <a:r>
              <a:rPr sz="4400" dirty="0">
                <a:solidFill>
                  <a:srgbClr val="009900"/>
                </a:solidFill>
              </a:rPr>
              <a:t>a W	</a:t>
            </a:r>
            <a:r>
              <a:rPr sz="4400" spc="-5" dirty="0">
                <a:solidFill>
                  <a:srgbClr val="009900"/>
                </a:solidFill>
              </a:rPr>
              <a:t>gang</a:t>
            </a:r>
            <a:r>
              <a:rPr sz="4400" dirty="0">
                <a:solidFill>
                  <a:srgbClr val="009900"/>
                </a:solidFill>
              </a:rPr>
              <a:t>li</a:t>
            </a:r>
            <a:r>
              <a:rPr sz="4400" spc="-5" dirty="0">
                <a:solidFill>
                  <a:srgbClr val="009900"/>
                </a:solidFill>
              </a:rPr>
              <a:t>ovýc</a:t>
            </a:r>
            <a:r>
              <a:rPr sz="4400" dirty="0">
                <a:solidFill>
                  <a:srgbClr val="009900"/>
                </a:solidFill>
              </a:rPr>
              <a:t>h  </a:t>
            </a:r>
            <a:r>
              <a:rPr sz="4400" spc="-5" dirty="0">
                <a:solidFill>
                  <a:srgbClr val="009900"/>
                </a:solidFill>
              </a:rPr>
              <a:t>buněk	sítnice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40638" y="2052658"/>
            <a:ext cx="8990330" cy="490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177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Buňky systému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Y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mají největší tělo, největší  průměr axonu, rychlost vedení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&gt;40ms</a:t>
            </a:r>
            <a:r>
              <a:rPr sz="3150" b="1" baseline="25132" dirty="0">
                <a:solidFill>
                  <a:srgbClr val="3232CC"/>
                </a:solidFill>
                <a:latin typeface="Arial"/>
                <a:cs typeface="Arial"/>
              </a:rPr>
              <a:t>-1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,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jsou  po celé retině homogenně rozptýleny, mají  koncentrická receptivní pole on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off. Na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osvětlení části receptivního pole reagují jen  krátkým přechodným výbojem aktivity. Je  jich jen málo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další vlastností je nelineární 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sumace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vlivů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z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centra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z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periferie.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Corpus  geniculatum laterale odpovídají  magnocelulárnímu</a:t>
            </a:r>
            <a:r>
              <a:rPr sz="3200" b="1" spc="-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systému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485" y="609555"/>
            <a:ext cx="7947659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0740" marR="5080" indent="-2098675">
              <a:lnSpc>
                <a:spcPct val="100000"/>
              </a:lnSpc>
              <a:spcBef>
                <a:spcPts val="100"/>
              </a:spcBef>
              <a:tabLst>
                <a:tab pos="4065904" algn="l"/>
                <a:tab pos="4672330" algn="l"/>
              </a:tabLst>
            </a:pPr>
            <a:r>
              <a:rPr sz="4400" dirty="0">
                <a:solidFill>
                  <a:srgbClr val="009900"/>
                </a:solidFill>
              </a:rPr>
              <a:t>S</a:t>
            </a:r>
            <a:r>
              <a:rPr sz="4400" spc="-5" dirty="0">
                <a:solidFill>
                  <a:srgbClr val="009900"/>
                </a:solidFill>
              </a:rPr>
              <a:t>ysté</a:t>
            </a:r>
            <a:r>
              <a:rPr sz="4400" dirty="0">
                <a:solidFill>
                  <a:srgbClr val="009900"/>
                </a:solidFill>
              </a:rPr>
              <a:t>m</a:t>
            </a:r>
            <a:r>
              <a:rPr sz="4400" spc="-15" dirty="0">
                <a:solidFill>
                  <a:srgbClr val="009900"/>
                </a:solidFill>
              </a:rPr>
              <a:t> </a:t>
            </a:r>
            <a:r>
              <a:rPr sz="4400" dirty="0">
                <a:solidFill>
                  <a:srgbClr val="009900"/>
                </a:solidFill>
              </a:rPr>
              <a:t>X, Y</a:t>
            </a:r>
            <a:r>
              <a:rPr sz="4400" spc="5" dirty="0">
                <a:solidFill>
                  <a:srgbClr val="009900"/>
                </a:solidFill>
              </a:rPr>
              <a:t> </a:t>
            </a:r>
            <a:r>
              <a:rPr sz="4400" dirty="0">
                <a:solidFill>
                  <a:srgbClr val="009900"/>
                </a:solidFill>
              </a:rPr>
              <a:t>a W	</a:t>
            </a:r>
            <a:r>
              <a:rPr sz="4400" spc="-5" dirty="0">
                <a:solidFill>
                  <a:srgbClr val="009900"/>
                </a:solidFill>
              </a:rPr>
              <a:t>gang</a:t>
            </a:r>
            <a:r>
              <a:rPr sz="4400" dirty="0">
                <a:solidFill>
                  <a:srgbClr val="009900"/>
                </a:solidFill>
              </a:rPr>
              <a:t>li</a:t>
            </a:r>
            <a:r>
              <a:rPr sz="4400" spc="-5" dirty="0">
                <a:solidFill>
                  <a:srgbClr val="009900"/>
                </a:solidFill>
              </a:rPr>
              <a:t>ovýc</a:t>
            </a:r>
            <a:r>
              <a:rPr sz="4400" dirty="0">
                <a:solidFill>
                  <a:srgbClr val="009900"/>
                </a:solidFill>
              </a:rPr>
              <a:t>h  </a:t>
            </a:r>
            <a:r>
              <a:rPr sz="4400" spc="-5" dirty="0">
                <a:solidFill>
                  <a:srgbClr val="009900"/>
                </a:solidFill>
              </a:rPr>
              <a:t>buněk	sítnice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7938" y="2433632"/>
            <a:ext cx="8747125" cy="392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177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80365" algn="l"/>
                <a:tab pos="381635" algn="l"/>
                <a:tab pos="3152775" algn="l"/>
                <a:tab pos="750125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Buňky systému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mají menší tělo, menší  průměr axonu, rychlost vedení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&gt;20ms</a:t>
            </a:r>
            <a:r>
              <a:rPr sz="3150" b="1" baseline="25132" dirty="0">
                <a:solidFill>
                  <a:srgbClr val="3232CC"/>
                </a:solidFill>
                <a:latin typeface="Arial"/>
                <a:cs typeface="Arial"/>
              </a:rPr>
              <a:t>-1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,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představují více než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½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gangliových bb.  sítnice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jsou zastoupeny zejména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centru  sítnice. Jejich vlastností je</a:t>
            </a:r>
            <a:r>
              <a:rPr sz="3200" b="1" spc="-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i</a:t>
            </a:r>
            <a:r>
              <a:rPr sz="3200" b="1" spc="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lineární	efekt 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sumace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vlivů	centra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periferie, která při  současné stimulaci zcela zablokuje</a:t>
            </a:r>
            <a:r>
              <a:rPr sz="3200" b="1" spc="-1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aktivitu  buňky.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485" y="609555"/>
            <a:ext cx="7947659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0740" marR="5080" indent="-2098675">
              <a:lnSpc>
                <a:spcPct val="100000"/>
              </a:lnSpc>
              <a:spcBef>
                <a:spcPts val="100"/>
              </a:spcBef>
              <a:tabLst>
                <a:tab pos="4065904" algn="l"/>
                <a:tab pos="4672330" algn="l"/>
              </a:tabLst>
            </a:pPr>
            <a:r>
              <a:rPr sz="4400" dirty="0">
                <a:solidFill>
                  <a:srgbClr val="009900"/>
                </a:solidFill>
              </a:rPr>
              <a:t>S</a:t>
            </a:r>
            <a:r>
              <a:rPr sz="4400" spc="-5" dirty="0">
                <a:solidFill>
                  <a:srgbClr val="009900"/>
                </a:solidFill>
              </a:rPr>
              <a:t>ysté</a:t>
            </a:r>
            <a:r>
              <a:rPr sz="4400" dirty="0">
                <a:solidFill>
                  <a:srgbClr val="009900"/>
                </a:solidFill>
              </a:rPr>
              <a:t>m</a:t>
            </a:r>
            <a:r>
              <a:rPr sz="4400" spc="-15" dirty="0">
                <a:solidFill>
                  <a:srgbClr val="009900"/>
                </a:solidFill>
              </a:rPr>
              <a:t> </a:t>
            </a:r>
            <a:r>
              <a:rPr sz="4400" dirty="0">
                <a:solidFill>
                  <a:srgbClr val="009900"/>
                </a:solidFill>
              </a:rPr>
              <a:t>X, Y</a:t>
            </a:r>
            <a:r>
              <a:rPr sz="4400" spc="5" dirty="0">
                <a:solidFill>
                  <a:srgbClr val="009900"/>
                </a:solidFill>
              </a:rPr>
              <a:t> </a:t>
            </a:r>
            <a:r>
              <a:rPr sz="4400" dirty="0">
                <a:solidFill>
                  <a:srgbClr val="009900"/>
                </a:solidFill>
              </a:rPr>
              <a:t>a W	</a:t>
            </a:r>
            <a:r>
              <a:rPr sz="4400" spc="-5" dirty="0">
                <a:solidFill>
                  <a:srgbClr val="009900"/>
                </a:solidFill>
              </a:rPr>
              <a:t>gang</a:t>
            </a:r>
            <a:r>
              <a:rPr sz="4400" dirty="0">
                <a:solidFill>
                  <a:srgbClr val="009900"/>
                </a:solidFill>
              </a:rPr>
              <a:t>li</a:t>
            </a:r>
            <a:r>
              <a:rPr sz="4400" spc="-5" dirty="0">
                <a:solidFill>
                  <a:srgbClr val="009900"/>
                </a:solidFill>
              </a:rPr>
              <a:t>ovýc</a:t>
            </a:r>
            <a:r>
              <a:rPr sz="4400" dirty="0">
                <a:solidFill>
                  <a:srgbClr val="009900"/>
                </a:solidFill>
              </a:rPr>
              <a:t>h  </a:t>
            </a:r>
            <a:r>
              <a:rPr sz="4400" spc="-5" dirty="0">
                <a:solidFill>
                  <a:srgbClr val="009900"/>
                </a:solidFill>
              </a:rPr>
              <a:t>buněk	sítnice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7938" y="2433632"/>
            <a:ext cx="9032240" cy="451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304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80365" algn="l"/>
                <a:tab pos="3816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Buňky systému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W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mají malé rozměry těla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i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axonů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vedou vzruch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velmi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pomalu-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10ms</a:t>
            </a:r>
            <a:r>
              <a:rPr sz="3150" b="1" baseline="25132" dirty="0">
                <a:solidFill>
                  <a:srgbClr val="3232CC"/>
                </a:solidFill>
                <a:latin typeface="Arial"/>
                <a:cs typeface="Arial"/>
              </a:rPr>
              <a:t>-1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.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Reagují na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rozdíl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od neuronů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X a Y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na</a:t>
            </a:r>
            <a:r>
              <a:rPr sz="3200" b="1" spc="-1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pohyb 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na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směr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pohybu předmětu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receptivním  poli.</a:t>
            </a:r>
            <a:endParaRPr sz="3200">
              <a:latin typeface="Arial"/>
              <a:cs typeface="Arial"/>
            </a:endParaRPr>
          </a:p>
          <a:p>
            <a:pPr marL="381000" marR="391795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80365" algn="l"/>
                <a:tab pos="381635" algn="l"/>
                <a:tab pos="1325880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Gangliové bb. mají také spektrální  senzitivitu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bb. sítnice (čípky, horizontální  bb.,	gangliové bb.) tedy předzpracovávají  barevnou</a:t>
            </a:r>
            <a:r>
              <a:rPr sz="3200" b="1" spc="-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informaci.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1098" y="2400104"/>
            <a:ext cx="850836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2800" marR="5080" indent="-3340735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Pigmentový epitel sítnice 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jeho  funkce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7998" y="525741"/>
            <a:ext cx="67360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Pigmentový epitel</a:t>
            </a:r>
            <a:r>
              <a:rPr sz="4400" spc="-15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sítnice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41" y="1444643"/>
            <a:ext cx="8973185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Obsahuje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antioxidační enzymy </a:t>
            </a:r>
            <a:r>
              <a:rPr sz="3000" b="1" spc="-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i="1" spc="-5" dirty="0">
                <a:solidFill>
                  <a:srgbClr val="3232CC"/>
                </a:solidFill>
                <a:latin typeface="Arial"/>
                <a:cs typeface="Arial"/>
              </a:rPr>
              <a:t>superoxiddismutázu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000" i="1" spc="-5" dirty="0">
                <a:solidFill>
                  <a:srgbClr val="3232CC"/>
                </a:solidFill>
                <a:latin typeface="Arial"/>
                <a:cs typeface="Arial"/>
              </a:rPr>
              <a:t>katalázu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, které vychytávají  volné radikály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tím chrání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lipidové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membrány</a:t>
            </a:r>
            <a:r>
              <a:rPr sz="3000" spc="-1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před  poškozením</a:t>
            </a:r>
            <a:r>
              <a:rPr sz="3000" spc="-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(VPMD)</a:t>
            </a:r>
            <a:endParaRPr sz="3000">
              <a:latin typeface="Arial"/>
              <a:cs typeface="Arial"/>
            </a:endParaRPr>
          </a:p>
          <a:p>
            <a:pPr marL="355600" marR="257810" indent="-342900">
              <a:lnSpc>
                <a:spcPct val="100000"/>
              </a:lnSpc>
              <a:spcBef>
                <a:spcPts val="715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Produkuje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růstové faktory,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které modulují nejen  činnost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RPE, ale ovlivňují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také činnost okolních  tkání </a:t>
            </a:r>
            <a:r>
              <a:rPr sz="3000" dirty="0">
                <a:solidFill>
                  <a:srgbClr val="3232CC"/>
                </a:solidFill>
                <a:latin typeface="Symbol"/>
                <a:cs typeface="Symbol"/>
              </a:rPr>
              <a:t></a:t>
            </a:r>
            <a:r>
              <a:rPr sz="300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RPE je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součástí komplexního systému  interakcí na celulární úrovni, které řídí cévní  zásobení, permeabilitu, růst, reparační pochody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další pochody nezbytné pro zachování funkce  retiny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3344" y="1213018"/>
            <a:ext cx="592455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70760" algn="l"/>
                <a:tab pos="4473575" algn="l"/>
              </a:tabLst>
            </a:pP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é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ck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á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abe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ac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čočk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08000" y="2869967"/>
            <a:ext cx="8000329" cy="2400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1535" y="525741"/>
            <a:ext cx="57080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9900"/>
                </a:solidFill>
              </a:rPr>
              <a:t>RPE - </a:t>
            </a:r>
            <a:r>
              <a:rPr sz="4400" spc="-5" dirty="0">
                <a:solidFill>
                  <a:srgbClr val="009900"/>
                </a:solidFill>
              </a:rPr>
              <a:t>růstové</a:t>
            </a:r>
            <a:r>
              <a:rPr sz="4400" spc="-75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faktory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40" y="1444643"/>
            <a:ext cx="8721090" cy="542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39090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PDGF -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platelet-derived growth factor (ovlivňuje  buněčný růst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3000" spc="-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hojení)</a:t>
            </a:r>
            <a:endParaRPr sz="3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2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PEDF -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pigment epithelium-derived factor (působí  neuroprotektivně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inhibuje vaskulární</a:t>
            </a:r>
            <a:r>
              <a:rPr sz="3000" spc="-1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růst)</a:t>
            </a:r>
            <a:endParaRPr sz="3000">
              <a:latin typeface="Arial"/>
              <a:cs typeface="Arial"/>
            </a:endParaRPr>
          </a:p>
          <a:p>
            <a:pPr marL="355600" marR="786130" indent="-343535">
              <a:lnSpc>
                <a:spcPct val="100000"/>
              </a:lnSpc>
              <a:spcBef>
                <a:spcPts val="715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VEGF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vascular endothelial growth factor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(je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schopen stimulace růstu cév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i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novotvorby  patologických</a:t>
            </a:r>
            <a:r>
              <a:rPr sz="3000" spc="-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cév)</a:t>
            </a:r>
            <a:endParaRPr sz="3000">
              <a:latin typeface="Arial"/>
              <a:cs typeface="Arial"/>
            </a:endParaRPr>
          </a:p>
          <a:p>
            <a:pPr marL="355600" marR="591820" indent="-343535">
              <a:lnSpc>
                <a:spcPct val="100000"/>
              </a:lnSpc>
              <a:spcBef>
                <a:spcPts val="72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FGF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fibroblast growth factor (má neurotropní  vlastnosti)</a:t>
            </a:r>
            <a:endParaRPr sz="3000">
              <a:latin typeface="Arial"/>
              <a:cs typeface="Arial"/>
            </a:endParaRPr>
          </a:p>
          <a:p>
            <a:pPr marL="355600" marR="895985" indent="-343535">
              <a:lnSpc>
                <a:spcPct val="100000"/>
              </a:lnSpc>
              <a:spcBef>
                <a:spcPts val="72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TGF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transforming growth factor (ovlivňuje=  moduluje zánětlivou</a:t>
            </a:r>
            <a:r>
              <a:rPr sz="3000" spc="-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reakci)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9592" y="417548"/>
            <a:ext cx="75526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03375" algn="l"/>
                <a:tab pos="2282825" algn="l"/>
                <a:tab pos="5440045" algn="l"/>
              </a:tabLst>
            </a:pPr>
            <a:r>
              <a:rPr sz="4800" dirty="0">
                <a:solidFill>
                  <a:srgbClr val="009900"/>
                </a:solidFill>
              </a:rPr>
              <a:t>RPE	a	</a:t>
            </a:r>
            <a:r>
              <a:rPr sz="4800" spc="-10" dirty="0">
                <a:solidFill>
                  <a:srgbClr val="009900"/>
                </a:solidFill>
              </a:rPr>
              <a:t>e</a:t>
            </a:r>
            <a:r>
              <a:rPr sz="4800" spc="-5" dirty="0">
                <a:solidFill>
                  <a:srgbClr val="009900"/>
                </a:solidFill>
              </a:rPr>
              <a:t>l</a:t>
            </a:r>
            <a:r>
              <a:rPr sz="4800" spc="-10" dirty="0">
                <a:solidFill>
                  <a:srgbClr val="009900"/>
                </a:solidFill>
              </a:rPr>
              <a:t>ek</a:t>
            </a:r>
            <a:r>
              <a:rPr sz="4800" spc="-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5" dirty="0">
                <a:solidFill>
                  <a:srgbClr val="009900"/>
                </a:solidFill>
              </a:rPr>
              <a:t>i</a:t>
            </a:r>
            <a:r>
              <a:rPr sz="4800" spc="5" dirty="0">
                <a:solidFill>
                  <a:srgbClr val="009900"/>
                </a:solidFill>
              </a:rPr>
              <a:t>ck</a:t>
            </a:r>
            <a:r>
              <a:rPr sz="4800" dirty="0">
                <a:solidFill>
                  <a:srgbClr val="009900"/>
                </a:solidFill>
              </a:rPr>
              <a:t>á	</a:t>
            </a:r>
            <a:r>
              <a:rPr sz="4800" spc="-10" dirty="0">
                <a:solidFill>
                  <a:srgbClr val="009900"/>
                </a:solidFill>
              </a:rPr>
              <a:t>ak</a:t>
            </a:r>
            <a:r>
              <a:rPr sz="4800" spc="-5" dirty="0">
                <a:solidFill>
                  <a:srgbClr val="009900"/>
                </a:solidFill>
              </a:rPr>
              <a:t>ti</a:t>
            </a:r>
            <a:r>
              <a:rPr sz="4800" spc="-10" dirty="0">
                <a:solidFill>
                  <a:srgbClr val="009900"/>
                </a:solidFill>
              </a:rPr>
              <a:t>v</a:t>
            </a:r>
            <a:r>
              <a:rPr sz="4800" spc="-5" dirty="0">
                <a:solidFill>
                  <a:srgbClr val="009900"/>
                </a:solidFill>
              </a:rPr>
              <a:t>i</a:t>
            </a:r>
            <a:r>
              <a:rPr sz="4800" spc="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42" y="1292254"/>
            <a:ext cx="8981440" cy="551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493520" indent="-343535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6235" algn="l"/>
              </a:tabLst>
            </a:pP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RPE </a:t>
            </a:r>
            <a:r>
              <a:rPr sz="2900" spc="-5" dirty="0">
                <a:solidFill>
                  <a:srgbClr val="3232CC"/>
                </a:solidFill>
                <a:latin typeface="Arial"/>
                <a:cs typeface="Arial"/>
              </a:rPr>
              <a:t>negeneruje 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žádnou přímou</a:t>
            </a:r>
            <a:r>
              <a:rPr sz="2900" spc="-1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elektrickou  odpověď na světelný</a:t>
            </a:r>
            <a:r>
              <a:rPr sz="2900" spc="-1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stimul</a:t>
            </a:r>
            <a:endParaRPr sz="2900">
              <a:latin typeface="Arial"/>
              <a:cs typeface="Arial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700"/>
              </a:spcBef>
              <a:buChar char="•"/>
              <a:tabLst>
                <a:tab pos="356235" algn="l"/>
              </a:tabLst>
            </a:pP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Existuje však </a:t>
            </a:r>
            <a:r>
              <a:rPr sz="2900" b="1" i="1" spc="-5" dirty="0">
                <a:solidFill>
                  <a:srgbClr val="3232CC"/>
                </a:solidFill>
                <a:latin typeface="Arial"/>
                <a:cs typeface="Arial"/>
              </a:rPr>
              <a:t>transepiteliální </a:t>
            </a:r>
            <a:r>
              <a:rPr sz="2900" b="1" i="1" dirty="0">
                <a:solidFill>
                  <a:srgbClr val="3232CC"/>
                </a:solidFill>
                <a:latin typeface="Arial"/>
                <a:cs typeface="Arial"/>
              </a:rPr>
              <a:t>napětí 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napříč buňkou  </a:t>
            </a:r>
            <a:r>
              <a:rPr sz="2900" spc="-5" dirty="0">
                <a:solidFill>
                  <a:srgbClr val="3232CC"/>
                </a:solidFill>
                <a:latin typeface="Arial"/>
                <a:cs typeface="Arial"/>
              </a:rPr>
              <a:t>RPE, 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které může být sekundárně modifikováno</a:t>
            </a:r>
            <a:r>
              <a:rPr sz="2900" spc="-25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např.  činností </a:t>
            </a:r>
            <a:r>
              <a:rPr sz="2900" spc="-5" dirty="0">
                <a:solidFill>
                  <a:srgbClr val="3232CC"/>
                </a:solidFill>
                <a:latin typeface="Arial"/>
                <a:cs typeface="Arial"/>
              </a:rPr>
              <a:t>fotoreceptru 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po jeho osvitu (klinický korelát</a:t>
            </a:r>
            <a:r>
              <a:rPr sz="2900" spc="-2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v  C- vlně ERG a rychlé oscilaci</a:t>
            </a:r>
            <a:r>
              <a:rPr sz="2900" spc="-1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spc="-5" dirty="0">
                <a:solidFill>
                  <a:srgbClr val="3232CC"/>
                </a:solidFill>
                <a:latin typeface="Arial"/>
                <a:cs typeface="Arial"/>
              </a:rPr>
              <a:t>EOG...)</a:t>
            </a:r>
            <a:endParaRPr sz="2900">
              <a:latin typeface="Arial"/>
              <a:cs typeface="Arial"/>
            </a:endParaRPr>
          </a:p>
          <a:p>
            <a:pPr marL="355600" marR="145415" indent="-343535">
              <a:lnSpc>
                <a:spcPct val="100499"/>
              </a:lnSpc>
              <a:spcBef>
                <a:spcPts val="675"/>
              </a:spcBef>
              <a:buChar char="•"/>
              <a:tabLst>
                <a:tab pos="354965" algn="l"/>
                <a:tab pos="356235" algn="l"/>
                <a:tab pos="3054985" algn="l"/>
              </a:tabLst>
            </a:pP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Bazální membrána RPE může být  </a:t>
            </a:r>
            <a:r>
              <a:rPr sz="2900" spc="-5" dirty="0">
                <a:solidFill>
                  <a:srgbClr val="3232CC"/>
                </a:solidFill>
                <a:latin typeface="Arial"/>
                <a:cs typeface="Arial"/>
              </a:rPr>
              <a:t>hyperpolarizována 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nezávisle na světle např. po i.v.  injekci acetazolamidu či hyperosmotické látky a  </a:t>
            </a:r>
            <a:r>
              <a:rPr sz="2900" spc="-5" dirty="0">
                <a:solidFill>
                  <a:srgbClr val="3232CC"/>
                </a:solidFill>
                <a:latin typeface="Arial"/>
                <a:cs typeface="Arial"/>
              </a:rPr>
              <a:t>depolarizována	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např. po perorálním požití</a:t>
            </a:r>
            <a:r>
              <a:rPr sz="2900" spc="-2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3232CC"/>
                </a:solidFill>
                <a:latin typeface="Arial"/>
                <a:cs typeface="Arial"/>
              </a:rPr>
              <a:t>alkoholu.  Klinický význam těchto reakcí však ještě nebyl  objasněn</a:t>
            </a:r>
            <a:endParaRPr sz="2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4814" y="437358"/>
            <a:ext cx="84804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9900"/>
                </a:solidFill>
              </a:rPr>
              <a:t>RPE </a:t>
            </a:r>
            <a:r>
              <a:rPr dirty="0">
                <a:solidFill>
                  <a:srgbClr val="009900"/>
                </a:solidFill>
              </a:rPr>
              <a:t>a </a:t>
            </a:r>
            <a:r>
              <a:rPr spc="-5" dirty="0">
                <a:solidFill>
                  <a:srgbClr val="009900"/>
                </a:solidFill>
              </a:rPr>
              <a:t>regenerace zrakového</a:t>
            </a:r>
            <a:r>
              <a:rPr spc="-55" dirty="0">
                <a:solidFill>
                  <a:srgbClr val="009900"/>
                </a:solidFill>
              </a:rPr>
              <a:t> </a:t>
            </a:r>
            <a:r>
              <a:rPr spc="-5" dirty="0">
                <a:solidFill>
                  <a:srgbClr val="009900"/>
                </a:solidFill>
              </a:rPr>
              <a:t>pigmentu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3341" y="1292256"/>
            <a:ext cx="8658225" cy="578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34620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6235" algn="l"/>
                <a:tab pos="2023745" algn="l"/>
              </a:tabLst>
            </a:pP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Po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absorpci světla rhodopsinem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jeho</a:t>
            </a:r>
            <a:r>
              <a:rPr sz="3000" spc="-1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přeměně  na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all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trans formu začíná série regeneračních  pochodů	nezávislých na zrakovém</a:t>
            </a:r>
            <a:r>
              <a:rPr sz="3000" spc="-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vjemu</a:t>
            </a:r>
            <a:endParaRPr sz="3000">
              <a:latin typeface="Arial"/>
              <a:cs typeface="Arial"/>
            </a:endParaRPr>
          </a:p>
          <a:p>
            <a:pPr marL="355600" marR="194310" indent="-343535">
              <a:lnSpc>
                <a:spcPct val="100000"/>
              </a:lnSpc>
              <a:spcBef>
                <a:spcPts val="715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Vitamin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je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odštěpen od molekuly opsinu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přenesen prostřednictvím transportních proteinů  do</a:t>
            </a:r>
            <a:r>
              <a:rPr sz="3000" spc="-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RPE</a:t>
            </a:r>
            <a:endParaRPr sz="3000">
              <a:latin typeface="Arial"/>
              <a:cs typeface="Arial"/>
            </a:endParaRPr>
          </a:p>
          <a:p>
            <a:pPr marL="355600" marR="640080" indent="-343535" algn="just">
              <a:lnSpc>
                <a:spcPct val="100000"/>
              </a:lnSpc>
              <a:spcBef>
                <a:spcPts val="720"/>
              </a:spcBef>
              <a:buChar char="•"/>
              <a:tabLst>
                <a:tab pos="356235" algn="l"/>
              </a:tabLst>
            </a:pP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V RPE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může být vitamin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uchován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ve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formě  esteru nebo isomerizován zpět do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cis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formy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rekombinován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molekulou</a:t>
            </a:r>
            <a:r>
              <a:rPr sz="3000" spc="-8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opsinu</a:t>
            </a:r>
            <a:endParaRPr sz="3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2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RPE je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také nepostradatelný pro vychytávání  vitaminu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z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krve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udržování jeho koncentrace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v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oku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3485" y="405358"/>
            <a:ext cx="8204834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36675" algn="l"/>
                <a:tab pos="1901825" algn="l"/>
                <a:tab pos="4894580" algn="l"/>
              </a:tabLst>
            </a:pPr>
            <a:r>
              <a:rPr sz="4000" spc="-15" dirty="0">
                <a:solidFill>
                  <a:srgbClr val="009900"/>
                </a:solidFill>
              </a:rPr>
              <a:t>R</a:t>
            </a:r>
            <a:r>
              <a:rPr sz="4000" spc="-10" dirty="0">
                <a:solidFill>
                  <a:srgbClr val="009900"/>
                </a:solidFill>
              </a:rPr>
              <a:t>P</a:t>
            </a:r>
            <a:r>
              <a:rPr sz="4000" spc="-5" dirty="0">
                <a:solidFill>
                  <a:srgbClr val="009900"/>
                </a:solidFill>
              </a:rPr>
              <a:t>E</a:t>
            </a:r>
            <a:r>
              <a:rPr sz="4000" dirty="0">
                <a:solidFill>
                  <a:srgbClr val="009900"/>
                </a:solidFill>
              </a:rPr>
              <a:t>	</a:t>
            </a:r>
            <a:r>
              <a:rPr sz="4000" spc="-5" dirty="0">
                <a:solidFill>
                  <a:srgbClr val="009900"/>
                </a:solidFill>
              </a:rPr>
              <a:t>a</a:t>
            </a:r>
            <a:r>
              <a:rPr sz="4000" dirty="0">
                <a:solidFill>
                  <a:srgbClr val="009900"/>
                </a:solidFill>
              </a:rPr>
              <a:t>	</a:t>
            </a:r>
            <a:r>
              <a:rPr sz="4000" spc="-5" dirty="0">
                <a:solidFill>
                  <a:srgbClr val="009900"/>
                </a:solidFill>
              </a:rPr>
              <a:t>r</a:t>
            </a:r>
            <a:r>
              <a:rPr sz="4000" spc="-10" dirty="0">
                <a:solidFill>
                  <a:srgbClr val="009900"/>
                </a:solidFill>
              </a:rPr>
              <a:t>egene</a:t>
            </a:r>
            <a:r>
              <a:rPr sz="4000" spc="-5" dirty="0">
                <a:solidFill>
                  <a:srgbClr val="009900"/>
                </a:solidFill>
              </a:rPr>
              <a:t>r</a:t>
            </a:r>
            <a:r>
              <a:rPr sz="4000" spc="-10" dirty="0">
                <a:solidFill>
                  <a:srgbClr val="009900"/>
                </a:solidFill>
              </a:rPr>
              <a:t>ac</a:t>
            </a:r>
            <a:r>
              <a:rPr sz="4000" spc="-5" dirty="0">
                <a:solidFill>
                  <a:srgbClr val="009900"/>
                </a:solidFill>
              </a:rPr>
              <a:t>e</a:t>
            </a:r>
            <a:r>
              <a:rPr sz="4000" dirty="0">
                <a:solidFill>
                  <a:srgbClr val="009900"/>
                </a:solidFill>
              </a:rPr>
              <a:t>	</a:t>
            </a:r>
            <a:r>
              <a:rPr sz="4000" spc="-5" dirty="0">
                <a:solidFill>
                  <a:srgbClr val="009900"/>
                </a:solidFill>
              </a:rPr>
              <a:t>f</a:t>
            </a:r>
            <a:r>
              <a:rPr sz="4000" spc="-10" dirty="0">
                <a:solidFill>
                  <a:srgbClr val="009900"/>
                </a:solidFill>
              </a:rPr>
              <a:t>o</a:t>
            </a:r>
            <a:r>
              <a:rPr sz="4000" spc="-5" dirty="0">
                <a:solidFill>
                  <a:srgbClr val="009900"/>
                </a:solidFill>
              </a:rPr>
              <a:t>t</a:t>
            </a:r>
            <a:r>
              <a:rPr sz="4000" spc="-10" dirty="0">
                <a:solidFill>
                  <a:srgbClr val="009900"/>
                </a:solidFill>
              </a:rPr>
              <a:t>o</a:t>
            </a:r>
            <a:r>
              <a:rPr sz="4000" spc="-5" dirty="0">
                <a:solidFill>
                  <a:srgbClr val="009900"/>
                </a:solidFill>
              </a:rPr>
              <a:t>r</a:t>
            </a:r>
            <a:r>
              <a:rPr sz="4000" spc="-10" dirty="0">
                <a:solidFill>
                  <a:srgbClr val="009900"/>
                </a:solidFill>
              </a:rPr>
              <a:t>ecep</a:t>
            </a:r>
            <a:r>
              <a:rPr sz="4000" spc="-5" dirty="0">
                <a:solidFill>
                  <a:srgbClr val="009900"/>
                </a:solidFill>
              </a:rPr>
              <a:t>t</a:t>
            </a:r>
            <a:r>
              <a:rPr sz="4000" spc="-10" dirty="0">
                <a:solidFill>
                  <a:srgbClr val="009900"/>
                </a:solidFill>
              </a:rPr>
              <a:t>o</a:t>
            </a:r>
            <a:r>
              <a:rPr sz="4000" spc="-5" dirty="0">
                <a:solidFill>
                  <a:srgbClr val="009900"/>
                </a:solidFill>
              </a:rPr>
              <a:t>rů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853341" y="1292256"/>
            <a:ext cx="8708390" cy="4907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880744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RPE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denně fagocytuje až 100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disků</a:t>
            </a:r>
            <a:r>
              <a:rPr sz="3000" spc="-1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zevního  segmentu fotoreceptorů, zatímco dochází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k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syntéze nových</a:t>
            </a:r>
            <a:r>
              <a:rPr sz="3000" spc="-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disků</a:t>
            </a:r>
            <a:endParaRPr sz="3000">
              <a:latin typeface="Arial"/>
              <a:cs typeface="Arial"/>
            </a:endParaRPr>
          </a:p>
          <a:p>
            <a:pPr marL="355600" marR="455930" indent="-343535">
              <a:lnSpc>
                <a:spcPct val="100000"/>
              </a:lnSpc>
              <a:spcBef>
                <a:spcPts val="715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Proces buněčné obnovy fotoreceptorů podlého  cirkadiálnímu</a:t>
            </a:r>
            <a:r>
              <a:rPr sz="3000" spc="-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rytmu:</a:t>
            </a:r>
            <a:endParaRPr sz="3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40"/>
              </a:spcBef>
              <a:buChar char="–"/>
              <a:tabLst>
                <a:tab pos="756920" algn="l"/>
              </a:tabLst>
            </a:pPr>
            <a:r>
              <a:rPr sz="2600" dirty="0">
                <a:solidFill>
                  <a:srgbClr val="3232CC"/>
                </a:solidFill>
                <a:latin typeface="Arial"/>
                <a:cs typeface="Arial"/>
              </a:rPr>
              <a:t>tyčinky uvolňují disky zejména ráno </a:t>
            </a:r>
            <a:r>
              <a:rPr sz="2600" spc="-5" dirty="0">
                <a:solidFill>
                  <a:srgbClr val="3232CC"/>
                </a:solidFill>
                <a:latin typeface="Arial"/>
                <a:cs typeface="Arial"/>
              </a:rPr>
              <a:t>při </a:t>
            </a:r>
            <a:r>
              <a:rPr sz="2600" dirty="0">
                <a:solidFill>
                  <a:srgbClr val="3232CC"/>
                </a:solidFill>
                <a:latin typeface="Arial"/>
                <a:cs typeface="Arial"/>
              </a:rPr>
              <a:t>zahájení</a:t>
            </a:r>
            <a:r>
              <a:rPr sz="2600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232CC"/>
                </a:solidFill>
                <a:latin typeface="Arial"/>
                <a:cs typeface="Arial"/>
              </a:rPr>
              <a:t>osvitu</a:t>
            </a:r>
            <a:endParaRPr sz="2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25"/>
              </a:spcBef>
              <a:buChar char="–"/>
              <a:tabLst>
                <a:tab pos="756920" algn="l"/>
              </a:tabLst>
            </a:pPr>
            <a:r>
              <a:rPr sz="2600" dirty="0">
                <a:solidFill>
                  <a:srgbClr val="3232CC"/>
                </a:solidFill>
                <a:latin typeface="Arial"/>
                <a:cs typeface="Arial"/>
              </a:rPr>
              <a:t>čípky uvolňují disky spíše </a:t>
            </a:r>
            <a:r>
              <a:rPr sz="2600" spc="-5" dirty="0">
                <a:solidFill>
                  <a:srgbClr val="3232CC"/>
                </a:solidFill>
                <a:latin typeface="Arial"/>
                <a:cs typeface="Arial"/>
              </a:rPr>
              <a:t>při</a:t>
            </a:r>
            <a:r>
              <a:rPr sz="2600" spc="-8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3232CC"/>
                </a:solidFill>
                <a:latin typeface="Arial"/>
                <a:cs typeface="Arial"/>
              </a:rPr>
              <a:t>stmívání</a:t>
            </a:r>
            <a:endParaRPr sz="2600">
              <a:latin typeface="Arial"/>
              <a:cs typeface="Arial"/>
            </a:endParaRPr>
          </a:p>
          <a:p>
            <a:pPr marL="355600" marR="918844" indent="-343535">
              <a:lnSpc>
                <a:spcPct val="100000"/>
              </a:lnSpc>
              <a:spcBef>
                <a:spcPts val="705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Zevní segmenty fotoreceptorů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kompletně  obnoví přibližně každé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2</a:t>
            </a:r>
            <a:r>
              <a:rPr sz="3000" spc="-9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týdny</a:t>
            </a:r>
            <a:endParaRPr sz="3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2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VPMD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863" y="2735359"/>
            <a:ext cx="85401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48330" algn="l"/>
                <a:tab pos="4610735" algn="l"/>
                <a:tab pos="7004050" algn="l"/>
              </a:tabLst>
            </a:pP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Rece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vn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í	p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le	</a:t>
            </a:r>
            <a:r>
              <a:rPr sz="4400" i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akov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é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áh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485" y="830512"/>
            <a:ext cx="79489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31364" algn="l"/>
                <a:tab pos="3150235" algn="l"/>
                <a:tab pos="5916295" algn="l"/>
              </a:tabLst>
            </a:pP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Příčný	řez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optickým	traktem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03296" y="2565193"/>
            <a:ext cx="5239070" cy="4111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5670" y="415582"/>
            <a:ext cx="5950333" cy="3368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3378" y="1676266"/>
            <a:ext cx="2011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Corpus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geniculatum  mediale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92218" y="2027270"/>
            <a:ext cx="3339465" cy="1757045"/>
          </a:xfrm>
          <a:custGeom>
            <a:avLst/>
            <a:gdLst/>
            <a:ahLst/>
            <a:cxnLst/>
            <a:rect l="l" t="t" r="r" b="b"/>
            <a:pathLst>
              <a:path w="3339465" h="1757045">
                <a:moveTo>
                  <a:pt x="3339220" y="1757019"/>
                </a:moveTo>
                <a:lnTo>
                  <a:pt x="4572" y="0"/>
                </a:lnTo>
                <a:lnTo>
                  <a:pt x="0" y="10668"/>
                </a:lnTo>
                <a:lnTo>
                  <a:pt x="3310864" y="1757019"/>
                </a:lnTo>
                <a:lnTo>
                  <a:pt x="3339220" y="17570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25089" y="1752466"/>
            <a:ext cx="2011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Corpus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geniculatum</a:t>
            </a:r>
            <a:endParaRPr sz="1800">
              <a:latin typeface="Times New Roman"/>
              <a:cs typeface="Times New Roman"/>
            </a:endParaRPr>
          </a:p>
          <a:p>
            <a:pPr marL="810895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laterale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30559" y="2104979"/>
            <a:ext cx="1522095" cy="1679575"/>
          </a:xfrm>
          <a:custGeom>
            <a:avLst/>
            <a:gdLst/>
            <a:ahLst/>
            <a:cxnLst/>
            <a:rect l="l" t="t" r="r" b="b"/>
            <a:pathLst>
              <a:path w="1522095" h="1679575">
                <a:moveTo>
                  <a:pt x="1521931" y="7620"/>
                </a:moveTo>
                <a:lnTo>
                  <a:pt x="1511263" y="0"/>
                </a:lnTo>
                <a:lnTo>
                  <a:pt x="0" y="1679310"/>
                </a:lnTo>
                <a:lnTo>
                  <a:pt x="16387" y="1679310"/>
                </a:lnTo>
                <a:lnTo>
                  <a:pt x="1521931" y="76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12836" y="3784289"/>
            <a:ext cx="5881741" cy="3351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03083" y="3784290"/>
            <a:ext cx="881380" cy="457200"/>
          </a:xfrm>
          <a:custGeom>
            <a:avLst/>
            <a:gdLst/>
            <a:ahLst/>
            <a:cxnLst/>
            <a:rect l="l" t="t" r="r" b="b"/>
            <a:pathLst>
              <a:path w="881379" h="457200">
                <a:moveTo>
                  <a:pt x="818141" y="416136"/>
                </a:moveTo>
                <a:lnTo>
                  <a:pt x="28355" y="0"/>
                </a:lnTo>
                <a:lnTo>
                  <a:pt x="0" y="0"/>
                </a:lnTo>
                <a:lnTo>
                  <a:pt x="811830" y="428208"/>
                </a:lnTo>
                <a:lnTo>
                  <a:pt x="818141" y="416136"/>
                </a:lnTo>
                <a:close/>
              </a:path>
              <a:path w="881379" h="457200">
                <a:moveTo>
                  <a:pt x="829492" y="456227"/>
                </a:moveTo>
                <a:lnTo>
                  <a:pt x="829492" y="422117"/>
                </a:lnTo>
                <a:lnTo>
                  <a:pt x="823396" y="434309"/>
                </a:lnTo>
                <a:lnTo>
                  <a:pt x="811830" y="428208"/>
                </a:lnTo>
                <a:lnTo>
                  <a:pt x="797488" y="455645"/>
                </a:lnTo>
                <a:lnTo>
                  <a:pt x="829492" y="456227"/>
                </a:lnTo>
                <a:close/>
              </a:path>
              <a:path w="881379" h="457200">
                <a:moveTo>
                  <a:pt x="829492" y="422117"/>
                </a:moveTo>
                <a:lnTo>
                  <a:pt x="818141" y="416136"/>
                </a:lnTo>
                <a:lnTo>
                  <a:pt x="811830" y="428208"/>
                </a:lnTo>
                <a:lnTo>
                  <a:pt x="823396" y="434309"/>
                </a:lnTo>
                <a:lnTo>
                  <a:pt x="829492" y="422117"/>
                </a:lnTo>
                <a:close/>
              </a:path>
              <a:path w="881379" h="457200">
                <a:moveTo>
                  <a:pt x="881308" y="457169"/>
                </a:moveTo>
                <a:lnTo>
                  <a:pt x="832540" y="388589"/>
                </a:lnTo>
                <a:lnTo>
                  <a:pt x="818141" y="416136"/>
                </a:lnTo>
                <a:lnTo>
                  <a:pt x="829492" y="422117"/>
                </a:lnTo>
                <a:lnTo>
                  <a:pt x="829492" y="456227"/>
                </a:lnTo>
                <a:lnTo>
                  <a:pt x="881308" y="45716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9161" y="3784290"/>
            <a:ext cx="558165" cy="609600"/>
          </a:xfrm>
          <a:custGeom>
            <a:avLst/>
            <a:gdLst/>
            <a:ahLst/>
            <a:cxnLst/>
            <a:rect l="l" t="t" r="r" b="b"/>
            <a:pathLst>
              <a:path w="558165" h="609600">
                <a:moveTo>
                  <a:pt x="46530" y="549894"/>
                </a:moveTo>
                <a:lnTo>
                  <a:pt x="22860" y="528782"/>
                </a:lnTo>
                <a:lnTo>
                  <a:pt x="0" y="609554"/>
                </a:lnTo>
                <a:lnTo>
                  <a:pt x="38100" y="594900"/>
                </a:lnTo>
                <a:lnTo>
                  <a:pt x="38100" y="559262"/>
                </a:lnTo>
                <a:lnTo>
                  <a:pt x="46530" y="549894"/>
                </a:lnTo>
                <a:close/>
              </a:path>
              <a:path w="558165" h="609600">
                <a:moveTo>
                  <a:pt x="55410" y="557814"/>
                </a:moveTo>
                <a:lnTo>
                  <a:pt x="46530" y="549894"/>
                </a:lnTo>
                <a:lnTo>
                  <a:pt x="38100" y="559262"/>
                </a:lnTo>
                <a:lnTo>
                  <a:pt x="47244" y="566882"/>
                </a:lnTo>
                <a:lnTo>
                  <a:pt x="55410" y="557814"/>
                </a:lnTo>
                <a:close/>
              </a:path>
              <a:path w="558165" h="609600">
                <a:moveTo>
                  <a:pt x="79248" y="579074"/>
                </a:moveTo>
                <a:lnTo>
                  <a:pt x="55410" y="557814"/>
                </a:lnTo>
                <a:lnTo>
                  <a:pt x="47244" y="566882"/>
                </a:lnTo>
                <a:lnTo>
                  <a:pt x="38100" y="559262"/>
                </a:lnTo>
                <a:lnTo>
                  <a:pt x="38100" y="594900"/>
                </a:lnTo>
                <a:lnTo>
                  <a:pt x="79248" y="579074"/>
                </a:lnTo>
                <a:close/>
              </a:path>
              <a:path w="558165" h="609600">
                <a:moveTo>
                  <a:pt x="557784" y="0"/>
                </a:moveTo>
                <a:lnTo>
                  <a:pt x="541397" y="0"/>
                </a:lnTo>
                <a:lnTo>
                  <a:pt x="46530" y="549894"/>
                </a:lnTo>
                <a:lnTo>
                  <a:pt x="55410" y="557814"/>
                </a:lnTo>
                <a:lnTo>
                  <a:pt x="55778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29572" y="5866908"/>
            <a:ext cx="1720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Sulcus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calcarinus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54157" y="5367604"/>
            <a:ext cx="2592705" cy="708660"/>
          </a:xfrm>
          <a:custGeom>
            <a:avLst/>
            <a:gdLst/>
            <a:ahLst/>
            <a:cxnLst/>
            <a:rect l="l" t="t" r="r" b="b"/>
            <a:pathLst>
              <a:path w="2592704" h="708660">
                <a:moveTo>
                  <a:pt x="2521355" y="42604"/>
                </a:moveTo>
                <a:lnTo>
                  <a:pt x="2518069" y="30473"/>
                </a:lnTo>
                <a:lnTo>
                  <a:pt x="0" y="696407"/>
                </a:lnTo>
                <a:lnTo>
                  <a:pt x="4572" y="708599"/>
                </a:lnTo>
                <a:lnTo>
                  <a:pt x="2521355" y="42604"/>
                </a:lnTo>
                <a:close/>
              </a:path>
              <a:path w="2592704" h="708660">
                <a:moveTo>
                  <a:pt x="2592110" y="16748"/>
                </a:moveTo>
                <a:lnTo>
                  <a:pt x="2509814" y="0"/>
                </a:lnTo>
                <a:lnTo>
                  <a:pt x="2518069" y="30473"/>
                </a:lnTo>
                <a:lnTo>
                  <a:pt x="2529626" y="27416"/>
                </a:lnTo>
                <a:lnTo>
                  <a:pt x="2532674" y="39608"/>
                </a:lnTo>
                <a:lnTo>
                  <a:pt x="2532674" y="70386"/>
                </a:lnTo>
                <a:lnTo>
                  <a:pt x="2592110" y="16748"/>
                </a:lnTo>
                <a:close/>
              </a:path>
              <a:path w="2592704" h="708660">
                <a:moveTo>
                  <a:pt x="2532674" y="39608"/>
                </a:moveTo>
                <a:lnTo>
                  <a:pt x="2529626" y="27416"/>
                </a:lnTo>
                <a:lnTo>
                  <a:pt x="2518069" y="30473"/>
                </a:lnTo>
                <a:lnTo>
                  <a:pt x="2521355" y="42604"/>
                </a:lnTo>
                <a:lnTo>
                  <a:pt x="2532674" y="39608"/>
                </a:lnTo>
                <a:close/>
              </a:path>
              <a:path w="2592704" h="708660">
                <a:moveTo>
                  <a:pt x="2532674" y="70386"/>
                </a:moveTo>
                <a:lnTo>
                  <a:pt x="2532674" y="39608"/>
                </a:lnTo>
                <a:lnTo>
                  <a:pt x="2521355" y="42604"/>
                </a:lnTo>
                <a:lnTo>
                  <a:pt x="2529626" y="73136"/>
                </a:lnTo>
                <a:lnTo>
                  <a:pt x="2532674" y="7038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03422" y="5841522"/>
            <a:ext cx="2212975" cy="1149350"/>
          </a:xfrm>
          <a:custGeom>
            <a:avLst/>
            <a:gdLst/>
            <a:ahLst/>
            <a:cxnLst/>
            <a:rect l="l" t="t" r="r" b="b"/>
            <a:pathLst>
              <a:path w="2212975" h="1149350">
                <a:moveTo>
                  <a:pt x="85344" y="1524"/>
                </a:moveTo>
                <a:lnTo>
                  <a:pt x="0" y="0"/>
                </a:lnTo>
                <a:lnTo>
                  <a:pt x="50292" y="70104"/>
                </a:lnTo>
                <a:lnTo>
                  <a:pt x="54864" y="61158"/>
                </a:lnTo>
                <a:lnTo>
                  <a:pt x="54864" y="35052"/>
                </a:lnTo>
                <a:lnTo>
                  <a:pt x="59436" y="24384"/>
                </a:lnTo>
                <a:lnTo>
                  <a:pt x="70685" y="30203"/>
                </a:lnTo>
                <a:lnTo>
                  <a:pt x="85344" y="1524"/>
                </a:lnTo>
                <a:close/>
              </a:path>
              <a:path w="2212975" h="1149350">
                <a:moveTo>
                  <a:pt x="70685" y="30203"/>
                </a:moveTo>
                <a:lnTo>
                  <a:pt x="59436" y="24384"/>
                </a:lnTo>
                <a:lnTo>
                  <a:pt x="54864" y="35052"/>
                </a:lnTo>
                <a:lnTo>
                  <a:pt x="65417" y="40511"/>
                </a:lnTo>
                <a:lnTo>
                  <a:pt x="70685" y="30203"/>
                </a:lnTo>
                <a:close/>
              </a:path>
              <a:path w="2212975" h="1149350">
                <a:moveTo>
                  <a:pt x="65417" y="40511"/>
                </a:moveTo>
                <a:lnTo>
                  <a:pt x="54864" y="35052"/>
                </a:lnTo>
                <a:lnTo>
                  <a:pt x="54864" y="61158"/>
                </a:lnTo>
                <a:lnTo>
                  <a:pt x="65417" y="40511"/>
                </a:lnTo>
                <a:close/>
              </a:path>
              <a:path w="2212975" h="1149350">
                <a:moveTo>
                  <a:pt x="2212665" y="1138336"/>
                </a:moveTo>
                <a:lnTo>
                  <a:pt x="70685" y="30203"/>
                </a:lnTo>
                <a:lnTo>
                  <a:pt x="65417" y="40511"/>
                </a:lnTo>
                <a:lnTo>
                  <a:pt x="2208093" y="1149004"/>
                </a:lnTo>
                <a:lnTo>
                  <a:pt x="2212665" y="11383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32007" y="4470029"/>
            <a:ext cx="1911350" cy="2061845"/>
          </a:xfrm>
          <a:custGeom>
            <a:avLst/>
            <a:gdLst/>
            <a:ahLst/>
            <a:cxnLst/>
            <a:rect l="l" t="t" r="r" b="b"/>
            <a:pathLst>
              <a:path w="1911350" h="2061845">
                <a:moveTo>
                  <a:pt x="80756" y="30480"/>
                </a:moveTo>
                <a:lnTo>
                  <a:pt x="0" y="0"/>
                </a:lnTo>
                <a:lnTo>
                  <a:pt x="24384" y="82296"/>
                </a:lnTo>
                <a:lnTo>
                  <a:pt x="39624" y="68287"/>
                </a:lnTo>
                <a:lnTo>
                  <a:pt x="39624" y="51816"/>
                </a:lnTo>
                <a:lnTo>
                  <a:pt x="48768" y="42672"/>
                </a:lnTo>
                <a:lnTo>
                  <a:pt x="57376" y="51970"/>
                </a:lnTo>
                <a:lnTo>
                  <a:pt x="80756" y="30480"/>
                </a:lnTo>
                <a:close/>
              </a:path>
              <a:path w="1911350" h="2061845">
                <a:moveTo>
                  <a:pt x="57376" y="51970"/>
                </a:moveTo>
                <a:lnTo>
                  <a:pt x="48768" y="42672"/>
                </a:lnTo>
                <a:lnTo>
                  <a:pt x="39624" y="51816"/>
                </a:lnTo>
                <a:lnTo>
                  <a:pt x="47862" y="60715"/>
                </a:lnTo>
                <a:lnTo>
                  <a:pt x="57376" y="51970"/>
                </a:lnTo>
                <a:close/>
              </a:path>
              <a:path w="1911350" h="2061845">
                <a:moveTo>
                  <a:pt x="47862" y="60715"/>
                </a:moveTo>
                <a:lnTo>
                  <a:pt x="39624" y="51816"/>
                </a:lnTo>
                <a:lnTo>
                  <a:pt x="39624" y="68287"/>
                </a:lnTo>
                <a:lnTo>
                  <a:pt x="47862" y="60715"/>
                </a:lnTo>
                <a:close/>
              </a:path>
              <a:path w="1911350" h="2061845">
                <a:moveTo>
                  <a:pt x="1910943" y="2054184"/>
                </a:moveTo>
                <a:lnTo>
                  <a:pt x="57376" y="51970"/>
                </a:lnTo>
                <a:lnTo>
                  <a:pt x="47862" y="60715"/>
                </a:lnTo>
                <a:lnTo>
                  <a:pt x="1900275" y="2061804"/>
                </a:lnTo>
                <a:lnTo>
                  <a:pt x="1910943" y="20541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70131" y="4850998"/>
            <a:ext cx="1071880" cy="996950"/>
          </a:xfrm>
          <a:custGeom>
            <a:avLst/>
            <a:gdLst/>
            <a:ahLst/>
            <a:cxnLst/>
            <a:rect l="l" t="t" r="r" b="b"/>
            <a:pathLst>
              <a:path w="1071879" h="996950">
                <a:moveTo>
                  <a:pt x="82296" y="24384"/>
                </a:moveTo>
                <a:lnTo>
                  <a:pt x="0" y="0"/>
                </a:lnTo>
                <a:lnTo>
                  <a:pt x="30480" y="80772"/>
                </a:lnTo>
                <a:lnTo>
                  <a:pt x="42672" y="67504"/>
                </a:lnTo>
                <a:lnTo>
                  <a:pt x="42672" y="48768"/>
                </a:lnTo>
                <a:lnTo>
                  <a:pt x="51816" y="39624"/>
                </a:lnTo>
                <a:lnTo>
                  <a:pt x="60707" y="47877"/>
                </a:lnTo>
                <a:lnTo>
                  <a:pt x="82296" y="24384"/>
                </a:lnTo>
                <a:close/>
              </a:path>
              <a:path w="1071879" h="996950">
                <a:moveTo>
                  <a:pt x="60707" y="47877"/>
                </a:moveTo>
                <a:lnTo>
                  <a:pt x="51816" y="39624"/>
                </a:lnTo>
                <a:lnTo>
                  <a:pt x="42672" y="48768"/>
                </a:lnTo>
                <a:lnTo>
                  <a:pt x="51963" y="57393"/>
                </a:lnTo>
                <a:lnTo>
                  <a:pt x="60707" y="47877"/>
                </a:lnTo>
                <a:close/>
              </a:path>
              <a:path w="1071879" h="996950">
                <a:moveTo>
                  <a:pt x="51963" y="57393"/>
                </a:moveTo>
                <a:lnTo>
                  <a:pt x="42672" y="48768"/>
                </a:lnTo>
                <a:lnTo>
                  <a:pt x="42672" y="67504"/>
                </a:lnTo>
                <a:lnTo>
                  <a:pt x="51963" y="57393"/>
                </a:lnTo>
                <a:close/>
              </a:path>
              <a:path w="1071879" h="996950">
                <a:moveTo>
                  <a:pt x="1071295" y="985951"/>
                </a:moveTo>
                <a:lnTo>
                  <a:pt x="60707" y="47877"/>
                </a:lnTo>
                <a:lnTo>
                  <a:pt x="51963" y="57393"/>
                </a:lnTo>
                <a:lnTo>
                  <a:pt x="1063675" y="996619"/>
                </a:lnTo>
                <a:lnTo>
                  <a:pt x="1071295" y="9859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951568" y="5104985"/>
            <a:ext cx="1887855" cy="20662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Radiatio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optica</a:t>
            </a:r>
            <a:endParaRPr sz="1800">
              <a:latin typeface="Times New Roman"/>
              <a:cs typeface="Times New Roman"/>
            </a:endParaRPr>
          </a:p>
          <a:p>
            <a:pPr marL="12700" marR="11430">
              <a:lnSpc>
                <a:spcPct val="100000"/>
              </a:lnSpc>
              <a:spcBef>
                <a:spcPts val="1440"/>
              </a:spcBef>
            </a:pPr>
            <a:r>
              <a:rPr sz="1800" b="1" spc="-10" dirty="0">
                <a:latin typeface="Times New Roman"/>
                <a:cs typeface="Times New Roman"/>
              </a:rPr>
              <a:t>Choroidální </a:t>
            </a:r>
            <a:r>
              <a:rPr sz="1800" b="1" spc="-5" dirty="0">
                <a:latin typeface="Times New Roman"/>
                <a:cs typeface="Times New Roman"/>
              </a:rPr>
              <a:t>plexus  </a:t>
            </a:r>
            <a:r>
              <a:rPr sz="1800" b="1" dirty="0">
                <a:latin typeface="Times New Roman"/>
                <a:cs typeface="Times New Roman"/>
              </a:rPr>
              <a:t>laterální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komory</a:t>
            </a:r>
            <a:endParaRPr sz="1800">
              <a:latin typeface="Times New Roman"/>
              <a:cs typeface="Times New Roman"/>
            </a:endParaRPr>
          </a:p>
          <a:p>
            <a:pPr marL="76200" marR="5080">
              <a:lnSpc>
                <a:spcPct val="100000"/>
              </a:lnSpc>
              <a:spcBef>
                <a:spcPts val="1080"/>
              </a:spcBef>
            </a:pPr>
            <a:r>
              <a:rPr sz="1800" b="1" spc="-5" dirty="0">
                <a:latin typeface="Times New Roman"/>
                <a:cs typeface="Times New Roman"/>
              </a:rPr>
              <a:t>Brachium</a:t>
            </a:r>
            <a:r>
              <a:rPr sz="1800" b="1" spc="-9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colliculi  </a:t>
            </a:r>
            <a:r>
              <a:rPr sz="1800" b="1" spc="-5" dirty="0">
                <a:latin typeface="Times New Roman"/>
                <a:cs typeface="Times New Roman"/>
              </a:rPr>
              <a:t>superioris</a:t>
            </a:r>
            <a:endParaRPr sz="18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585"/>
              </a:spcBef>
            </a:pPr>
            <a:r>
              <a:rPr sz="1800" b="1" spc="-10" dirty="0">
                <a:latin typeface="Times New Roman"/>
                <a:cs typeface="Times New Roman"/>
              </a:rPr>
              <a:t>Area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striata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27300" y="4470029"/>
            <a:ext cx="919480" cy="768350"/>
          </a:xfrm>
          <a:custGeom>
            <a:avLst/>
            <a:gdLst/>
            <a:ahLst/>
            <a:cxnLst/>
            <a:rect l="l" t="t" r="r" b="b"/>
            <a:pathLst>
              <a:path w="919479" h="768350">
                <a:moveTo>
                  <a:pt x="83804" y="19812"/>
                </a:moveTo>
                <a:lnTo>
                  <a:pt x="0" y="0"/>
                </a:lnTo>
                <a:lnTo>
                  <a:pt x="35052" y="79248"/>
                </a:lnTo>
                <a:lnTo>
                  <a:pt x="45720" y="66242"/>
                </a:lnTo>
                <a:lnTo>
                  <a:pt x="45720" y="45720"/>
                </a:lnTo>
                <a:lnTo>
                  <a:pt x="53324" y="36576"/>
                </a:lnTo>
                <a:lnTo>
                  <a:pt x="63264" y="44853"/>
                </a:lnTo>
                <a:lnTo>
                  <a:pt x="83804" y="19812"/>
                </a:lnTo>
                <a:close/>
              </a:path>
              <a:path w="919479" h="768350">
                <a:moveTo>
                  <a:pt x="63264" y="44853"/>
                </a:moveTo>
                <a:lnTo>
                  <a:pt x="53324" y="36576"/>
                </a:lnTo>
                <a:lnTo>
                  <a:pt x="45720" y="45720"/>
                </a:lnTo>
                <a:lnTo>
                  <a:pt x="55713" y="54059"/>
                </a:lnTo>
                <a:lnTo>
                  <a:pt x="63264" y="44853"/>
                </a:lnTo>
                <a:close/>
              </a:path>
              <a:path w="919479" h="768350">
                <a:moveTo>
                  <a:pt x="55713" y="54059"/>
                </a:moveTo>
                <a:lnTo>
                  <a:pt x="45720" y="45720"/>
                </a:lnTo>
                <a:lnTo>
                  <a:pt x="45720" y="66242"/>
                </a:lnTo>
                <a:lnTo>
                  <a:pt x="55713" y="54059"/>
                </a:lnTo>
                <a:close/>
              </a:path>
              <a:path w="919479" h="768350">
                <a:moveTo>
                  <a:pt x="918895" y="757367"/>
                </a:moveTo>
                <a:lnTo>
                  <a:pt x="63264" y="44853"/>
                </a:lnTo>
                <a:lnTo>
                  <a:pt x="55713" y="54059"/>
                </a:lnTo>
                <a:lnTo>
                  <a:pt x="911275" y="768035"/>
                </a:lnTo>
                <a:lnTo>
                  <a:pt x="918895" y="75736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8729" y="449552"/>
            <a:ext cx="785240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8380" algn="l"/>
                <a:tab pos="588073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Corpus	geniculatum	laterale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318154"/>
            <a:ext cx="8507095" cy="192786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0000FF"/>
                </a:solidFill>
                <a:latin typeface="Arial"/>
                <a:cs typeface="Arial"/>
              </a:rPr>
              <a:t>Nezkřížená vlákna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(z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ipsilaterální</a:t>
            </a:r>
            <a:r>
              <a:rPr sz="3200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temporální  poloviny sítnice) končí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ve vrstvách</a:t>
            </a:r>
            <a:r>
              <a:rPr sz="3200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2,3,5</a:t>
            </a:r>
            <a:endParaRPr sz="3200">
              <a:latin typeface="Arial"/>
              <a:cs typeface="Arial"/>
            </a:endParaRPr>
          </a:p>
          <a:p>
            <a:pPr marL="355600" marR="635000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0000FF"/>
                </a:solidFill>
                <a:latin typeface="Arial"/>
                <a:cs typeface="Arial"/>
              </a:rPr>
              <a:t>Zkřížená vlákna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(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kontralaterální nasální  poloviny sítnice) končí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ve vrstvách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1,4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200"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4644" y="4012874"/>
            <a:ext cx="8914653" cy="3036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8729" y="449552"/>
            <a:ext cx="785240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8380" algn="l"/>
                <a:tab pos="588073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Corpus	geniculatum	laterale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318154"/>
            <a:ext cx="8801735" cy="227711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2900">
              <a:lnSpc>
                <a:spcPts val="3460"/>
              </a:lnSpc>
              <a:spcBef>
                <a:spcPts val="53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Vrstvy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corpus geniculatum lat.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lze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také dělit</a:t>
            </a:r>
            <a:r>
              <a:rPr sz="3200" spc="-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dle  velikosti</a:t>
            </a:r>
            <a:r>
              <a:rPr sz="32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neuronů:</a:t>
            </a:r>
            <a:endParaRPr sz="3200">
              <a:latin typeface="Arial"/>
              <a:cs typeface="Arial"/>
            </a:endParaRPr>
          </a:p>
          <a:p>
            <a:pPr marL="756285" marR="38100" lvl="1" indent="-287020">
              <a:lnSpc>
                <a:spcPts val="3020"/>
              </a:lnSpc>
              <a:spcBef>
                <a:spcPts val="680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Magnocelulární neurony (M) </a:t>
            </a: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nacházejí zejména  </a:t>
            </a: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ve vrstvách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1 a</a:t>
            </a:r>
            <a:r>
              <a:rPr sz="2800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295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Parvocelulární neurony (P)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utvářejí </a:t>
            </a: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vrstvy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3 -</a:t>
            </a:r>
            <a:r>
              <a:rPr sz="2800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4644" y="4012874"/>
            <a:ext cx="8914653" cy="3036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8729" y="449552"/>
            <a:ext cx="785240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8380" algn="l"/>
                <a:tab pos="588073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Corpus	geniculatum	laterale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6248" y="1318154"/>
            <a:ext cx="8526145" cy="314706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Studie na primátech naznačují,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že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parvocelulární dráha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vede informace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týkající</a:t>
            </a:r>
            <a:r>
              <a:rPr sz="3200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se  </a:t>
            </a:r>
            <a:r>
              <a:rPr sz="3200" i="1" spc="-5" dirty="0">
                <a:solidFill>
                  <a:srgbClr val="0000FF"/>
                </a:solidFill>
                <a:latin typeface="Arial"/>
                <a:cs typeface="Arial"/>
              </a:rPr>
              <a:t>barvocitu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i="1" spc="-5" dirty="0">
                <a:solidFill>
                  <a:srgbClr val="0000FF"/>
                </a:solidFill>
                <a:latin typeface="Arial"/>
                <a:cs typeface="Arial"/>
              </a:rPr>
              <a:t>rozlišovací schopnosti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(kontrastní  senzitivita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vyšších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prostorových</a:t>
            </a:r>
            <a:r>
              <a:rPr sz="3200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frekvencí).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200"/>
              </a:lnSpc>
            </a:pP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Magnocelulární dráha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vede zřejmě</a:t>
            </a:r>
            <a:r>
              <a:rPr sz="32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informace</a:t>
            </a:r>
            <a:endParaRPr sz="3200">
              <a:latin typeface="Arial"/>
              <a:cs typeface="Arial"/>
            </a:endParaRPr>
          </a:p>
          <a:p>
            <a:pPr marL="12700" marR="1152525">
              <a:lnSpc>
                <a:spcPts val="3460"/>
              </a:lnSpc>
              <a:spcBef>
                <a:spcPts val="240"/>
              </a:spcBef>
            </a:pP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týkající se </a:t>
            </a:r>
            <a:r>
              <a:rPr sz="3200" i="1" spc="-5" dirty="0">
                <a:solidFill>
                  <a:srgbClr val="0000FF"/>
                </a:solidFill>
                <a:latin typeface="Arial"/>
                <a:cs typeface="Arial"/>
              </a:rPr>
              <a:t>pohybu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kontrastní</a:t>
            </a:r>
            <a:r>
              <a:rPr sz="3200" spc="-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senzitivity 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nižších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prostorových</a:t>
            </a:r>
            <a:r>
              <a:rPr sz="32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frekvencí.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0386" y="4532513"/>
            <a:ext cx="7771745" cy="2645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5763" y="376406"/>
            <a:ext cx="8580755" cy="344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200" b="1" u="heavy" spc="-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Difrakce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neboli ohyb světla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nastává,</a:t>
            </a:r>
            <a:r>
              <a:rPr sz="3200" b="1" spc="7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když  světlo dopadá na rozhraní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s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překážkou,  štěrbinovitý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otvor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(zornice),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 za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překážkou  se šíří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jinak, než odpovídá zákonu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přímočarého šíření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světla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světlo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proniká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z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části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za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překážku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i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do oblasti  geometrického stínu </a:t>
            </a:r>
            <a:r>
              <a:rPr sz="3200" b="1" dirty="0">
                <a:solidFill>
                  <a:srgbClr val="FF0000"/>
                </a:solidFill>
                <a:latin typeface="Symbol"/>
                <a:cs typeface="Symbol"/>
              </a:rPr>
              <a:t>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ohybový</a:t>
            </a:r>
            <a:r>
              <a:rPr sz="32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obrazec.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46189" y="3831533"/>
            <a:ext cx="3733495" cy="3381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8729" y="373359"/>
            <a:ext cx="78530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8380" algn="l"/>
                <a:tab pos="5881370" algn="l"/>
              </a:tabLst>
            </a:pPr>
            <a:r>
              <a:rPr sz="4400" spc="-5" dirty="0">
                <a:solidFill>
                  <a:srgbClr val="009900"/>
                </a:solidFill>
              </a:rPr>
              <a:t>Corpus	geniculatum	laterale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41" y="1292256"/>
            <a:ext cx="8931275" cy="432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Receptivní pole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genikulátových neuronů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jsou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koncentrická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antagonistickou centrální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periferní  oblastí (obdobně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jako u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gangliových</a:t>
            </a:r>
            <a:r>
              <a:rPr sz="3000" spc="-9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3232CC"/>
                </a:solidFill>
                <a:latin typeface="Arial"/>
                <a:cs typeface="Arial"/>
              </a:rPr>
              <a:t>neuronů)</a:t>
            </a:r>
            <a:endParaRPr sz="3000">
              <a:latin typeface="Arial"/>
              <a:cs typeface="Arial"/>
            </a:endParaRPr>
          </a:p>
          <a:p>
            <a:pPr marL="354965" marR="104139" indent="-342900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On 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off reakce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buď na začátek nebo na konec  osvětlení (obdobně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jako u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gangliových</a:t>
            </a:r>
            <a:r>
              <a:rPr sz="3000" spc="-1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neuronů)</a:t>
            </a:r>
            <a:endParaRPr sz="3000">
              <a:latin typeface="Arial"/>
              <a:cs typeface="Arial"/>
            </a:endParaRPr>
          </a:p>
          <a:p>
            <a:pPr marL="355600" marR="142875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K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buňky (koniocelulární neurony)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jsou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malé bb. 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corpus geniculatum laterale; nejspíše modulují  informace obou hlavních drah (magno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a 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parvocelulární)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74915" y="5248732"/>
            <a:ext cx="2742971" cy="1964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4359" y="647655"/>
            <a:ext cx="726313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66520">
              <a:lnSpc>
                <a:spcPct val="100000"/>
              </a:lnSpc>
              <a:spcBef>
                <a:spcPts val="100"/>
              </a:spcBef>
              <a:tabLst>
                <a:tab pos="2185035" algn="l"/>
                <a:tab pos="389382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Radiatio	optica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- 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tractus	geniculocalcarinus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41" y="3044703"/>
            <a:ext cx="88753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Nejdelší 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nejzranitelnější úsek zrakové dráhy</a:t>
            </a:r>
            <a:r>
              <a:rPr sz="30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341" y="4141893"/>
            <a:ext cx="860425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  <a:tab pos="596836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Probíhá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dorzální části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capsula interna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za ní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se rozvine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do</a:t>
            </a:r>
            <a:r>
              <a:rPr sz="3000" b="1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plochy,</a:t>
            </a:r>
            <a:r>
              <a:rPr sz="30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obchází	postranní  mozkovou komoru temporálním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parietálním  lalokem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do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laloku</a:t>
            </a:r>
            <a:r>
              <a:rPr sz="30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okcipitálního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5670" y="415582"/>
            <a:ext cx="5950333" cy="3368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3378" y="1676266"/>
            <a:ext cx="2011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Corpus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geniculatum  mediale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92218" y="2027270"/>
            <a:ext cx="3339465" cy="1757045"/>
          </a:xfrm>
          <a:custGeom>
            <a:avLst/>
            <a:gdLst/>
            <a:ahLst/>
            <a:cxnLst/>
            <a:rect l="l" t="t" r="r" b="b"/>
            <a:pathLst>
              <a:path w="3339465" h="1757045">
                <a:moveTo>
                  <a:pt x="3339220" y="1757019"/>
                </a:moveTo>
                <a:lnTo>
                  <a:pt x="4572" y="0"/>
                </a:lnTo>
                <a:lnTo>
                  <a:pt x="0" y="10668"/>
                </a:lnTo>
                <a:lnTo>
                  <a:pt x="3310864" y="1757019"/>
                </a:lnTo>
                <a:lnTo>
                  <a:pt x="3339220" y="17570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25089" y="1752466"/>
            <a:ext cx="2011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Corpus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geniculatum</a:t>
            </a:r>
            <a:endParaRPr sz="1800">
              <a:latin typeface="Times New Roman"/>
              <a:cs typeface="Times New Roman"/>
            </a:endParaRPr>
          </a:p>
          <a:p>
            <a:pPr marL="810895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laterale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30559" y="2104979"/>
            <a:ext cx="1522095" cy="1679575"/>
          </a:xfrm>
          <a:custGeom>
            <a:avLst/>
            <a:gdLst/>
            <a:ahLst/>
            <a:cxnLst/>
            <a:rect l="l" t="t" r="r" b="b"/>
            <a:pathLst>
              <a:path w="1522095" h="1679575">
                <a:moveTo>
                  <a:pt x="1521931" y="7620"/>
                </a:moveTo>
                <a:lnTo>
                  <a:pt x="1511263" y="0"/>
                </a:lnTo>
                <a:lnTo>
                  <a:pt x="0" y="1679310"/>
                </a:lnTo>
                <a:lnTo>
                  <a:pt x="16387" y="1679310"/>
                </a:lnTo>
                <a:lnTo>
                  <a:pt x="1521931" y="76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12836" y="3784289"/>
            <a:ext cx="5881741" cy="3351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03083" y="3784290"/>
            <a:ext cx="881380" cy="457200"/>
          </a:xfrm>
          <a:custGeom>
            <a:avLst/>
            <a:gdLst/>
            <a:ahLst/>
            <a:cxnLst/>
            <a:rect l="l" t="t" r="r" b="b"/>
            <a:pathLst>
              <a:path w="881379" h="457200">
                <a:moveTo>
                  <a:pt x="818141" y="416136"/>
                </a:moveTo>
                <a:lnTo>
                  <a:pt x="28355" y="0"/>
                </a:lnTo>
                <a:lnTo>
                  <a:pt x="0" y="0"/>
                </a:lnTo>
                <a:lnTo>
                  <a:pt x="811830" y="428208"/>
                </a:lnTo>
                <a:lnTo>
                  <a:pt x="818141" y="416136"/>
                </a:lnTo>
                <a:close/>
              </a:path>
              <a:path w="881379" h="457200">
                <a:moveTo>
                  <a:pt x="829492" y="456227"/>
                </a:moveTo>
                <a:lnTo>
                  <a:pt x="829492" y="422117"/>
                </a:lnTo>
                <a:lnTo>
                  <a:pt x="823396" y="434309"/>
                </a:lnTo>
                <a:lnTo>
                  <a:pt x="811830" y="428208"/>
                </a:lnTo>
                <a:lnTo>
                  <a:pt x="797488" y="455645"/>
                </a:lnTo>
                <a:lnTo>
                  <a:pt x="829492" y="456227"/>
                </a:lnTo>
                <a:close/>
              </a:path>
              <a:path w="881379" h="457200">
                <a:moveTo>
                  <a:pt x="829492" y="422117"/>
                </a:moveTo>
                <a:lnTo>
                  <a:pt x="818141" y="416136"/>
                </a:lnTo>
                <a:lnTo>
                  <a:pt x="811830" y="428208"/>
                </a:lnTo>
                <a:lnTo>
                  <a:pt x="823396" y="434309"/>
                </a:lnTo>
                <a:lnTo>
                  <a:pt x="829492" y="422117"/>
                </a:lnTo>
                <a:close/>
              </a:path>
              <a:path w="881379" h="457200">
                <a:moveTo>
                  <a:pt x="881308" y="457169"/>
                </a:moveTo>
                <a:lnTo>
                  <a:pt x="832540" y="388589"/>
                </a:lnTo>
                <a:lnTo>
                  <a:pt x="818141" y="416136"/>
                </a:lnTo>
                <a:lnTo>
                  <a:pt x="829492" y="422117"/>
                </a:lnTo>
                <a:lnTo>
                  <a:pt x="829492" y="456227"/>
                </a:lnTo>
                <a:lnTo>
                  <a:pt x="881308" y="45716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89161" y="3784290"/>
            <a:ext cx="558165" cy="609600"/>
          </a:xfrm>
          <a:custGeom>
            <a:avLst/>
            <a:gdLst/>
            <a:ahLst/>
            <a:cxnLst/>
            <a:rect l="l" t="t" r="r" b="b"/>
            <a:pathLst>
              <a:path w="558165" h="609600">
                <a:moveTo>
                  <a:pt x="46530" y="549894"/>
                </a:moveTo>
                <a:lnTo>
                  <a:pt x="22860" y="528782"/>
                </a:lnTo>
                <a:lnTo>
                  <a:pt x="0" y="609554"/>
                </a:lnTo>
                <a:lnTo>
                  <a:pt x="38100" y="594900"/>
                </a:lnTo>
                <a:lnTo>
                  <a:pt x="38100" y="559262"/>
                </a:lnTo>
                <a:lnTo>
                  <a:pt x="46530" y="549894"/>
                </a:lnTo>
                <a:close/>
              </a:path>
              <a:path w="558165" h="609600">
                <a:moveTo>
                  <a:pt x="55410" y="557814"/>
                </a:moveTo>
                <a:lnTo>
                  <a:pt x="46530" y="549894"/>
                </a:lnTo>
                <a:lnTo>
                  <a:pt x="38100" y="559262"/>
                </a:lnTo>
                <a:lnTo>
                  <a:pt x="47244" y="566882"/>
                </a:lnTo>
                <a:lnTo>
                  <a:pt x="55410" y="557814"/>
                </a:lnTo>
                <a:close/>
              </a:path>
              <a:path w="558165" h="609600">
                <a:moveTo>
                  <a:pt x="79248" y="579074"/>
                </a:moveTo>
                <a:lnTo>
                  <a:pt x="55410" y="557814"/>
                </a:lnTo>
                <a:lnTo>
                  <a:pt x="47244" y="566882"/>
                </a:lnTo>
                <a:lnTo>
                  <a:pt x="38100" y="559262"/>
                </a:lnTo>
                <a:lnTo>
                  <a:pt x="38100" y="594900"/>
                </a:lnTo>
                <a:lnTo>
                  <a:pt x="79248" y="579074"/>
                </a:lnTo>
                <a:close/>
              </a:path>
              <a:path w="558165" h="609600">
                <a:moveTo>
                  <a:pt x="557784" y="0"/>
                </a:moveTo>
                <a:lnTo>
                  <a:pt x="541397" y="0"/>
                </a:lnTo>
                <a:lnTo>
                  <a:pt x="46530" y="549894"/>
                </a:lnTo>
                <a:lnTo>
                  <a:pt x="55410" y="557814"/>
                </a:lnTo>
                <a:lnTo>
                  <a:pt x="55778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29572" y="5866908"/>
            <a:ext cx="1720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Sulcus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calcarinus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54157" y="5367604"/>
            <a:ext cx="2592705" cy="708660"/>
          </a:xfrm>
          <a:custGeom>
            <a:avLst/>
            <a:gdLst/>
            <a:ahLst/>
            <a:cxnLst/>
            <a:rect l="l" t="t" r="r" b="b"/>
            <a:pathLst>
              <a:path w="2592704" h="708660">
                <a:moveTo>
                  <a:pt x="2521355" y="42604"/>
                </a:moveTo>
                <a:lnTo>
                  <a:pt x="2518069" y="30473"/>
                </a:lnTo>
                <a:lnTo>
                  <a:pt x="0" y="696407"/>
                </a:lnTo>
                <a:lnTo>
                  <a:pt x="4572" y="708599"/>
                </a:lnTo>
                <a:lnTo>
                  <a:pt x="2521355" y="42604"/>
                </a:lnTo>
                <a:close/>
              </a:path>
              <a:path w="2592704" h="708660">
                <a:moveTo>
                  <a:pt x="2592110" y="16748"/>
                </a:moveTo>
                <a:lnTo>
                  <a:pt x="2509814" y="0"/>
                </a:lnTo>
                <a:lnTo>
                  <a:pt x="2518069" y="30473"/>
                </a:lnTo>
                <a:lnTo>
                  <a:pt x="2529626" y="27416"/>
                </a:lnTo>
                <a:lnTo>
                  <a:pt x="2532674" y="39608"/>
                </a:lnTo>
                <a:lnTo>
                  <a:pt x="2532674" y="70386"/>
                </a:lnTo>
                <a:lnTo>
                  <a:pt x="2592110" y="16748"/>
                </a:lnTo>
                <a:close/>
              </a:path>
              <a:path w="2592704" h="708660">
                <a:moveTo>
                  <a:pt x="2532674" y="39608"/>
                </a:moveTo>
                <a:lnTo>
                  <a:pt x="2529626" y="27416"/>
                </a:lnTo>
                <a:lnTo>
                  <a:pt x="2518069" y="30473"/>
                </a:lnTo>
                <a:lnTo>
                  <a:pt x="2521355" y="42604"/>
                </a:lnTo>
                <a:lnTo>
                  <a:pt x="2532674" y="39608"/>
                </a:lnTo>
                <a:close/>
              </a:path>
              <a:path w="2592704" h="708660">
                <a:moveTo>
                  <a:pt x="2532674" y="70386"/>
                </a:moveTo>
                <a:lnTo>
                  <a:pt x="2532674" y="39608"/>
                </a:lnTo>
                <a:lnTo>
                  <a:pt x="2521355" y="42604"/>
                </a:lnTo>
                <a:lnTo>
                  <a:pt x="2529626" y="73136"/>
                </a:lnTo>
                <a:lnTo>
                  <a:pt x="2532674" y="7038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03422" y="5841522"/>
            <a:ext cx="2212975" cy="1149350"/>
          </a:xfrm>
          <a:custGeom>
            <a:avLst/>
            <a:gdLst/>
            <a:ahLst/>
            <a:cxnLst/>
            <a:rect l="l" t="t" r="r" b="b"/>
            <a:pathLst>
              <a:path w="2212975" h="1149350">
                <a:moveTo>
                  <a:pt x="85344" y="1524"/>
                </a:moveTo>
                <a:lnTo>
                  <a:pt x="0" y="0"/>
                </a:lnTo>
                <a:lnTo>
                  <a:pt x="50292" y="70104"/>
                </a:lnTo>
                <a:lnTo>
                  <a:pt x="54864" y="61158"/>
                </a:lnTo>
                <a:lnTo>
                  <a:pt x="54864" y="35052"/>
                </a:lnTo>
                <a:lnTo>
                  <a:pt x="59436" y="24384"/>
                </a:lnTo>
                <a:lnTo>
                  <a:pt x="70685" y="30203"/>
                </a:lnTo>
                <a:lnTo>
                  <a:pt x="85344" y="1524"/>
                </a:lnTo>
                <a:close/>
              </a:path>
              <a:path w="2212975" h="1149350">
                <a:moveTo>
                  <a:pt x="70685" y="30203"/>
                </a:moveTo>
                <a:lnTo>
                  <a:pt x="59436" y="24384"/>
                </a:lnTo>
                <a:lnTo>
                  <a:pt x="54864" y="35052"/>
                </a:lnTo>
                <a:lnTo>
                  <a:pt x="65417" y="40511"/>
                </a:lnTo>
                <a:lnTo>
                  <a:pt x="70685" y="30203"/>
                </a:lnTo>
                <a:close/>
              </a:path>
              <a:path w="2212975" h="1149350">
                <a:moveTo>
                  <a:pt x="65417" y="40511"/>
                </a:moveTo>
                <a:lnTo>
                  <a:pt x="54864" y="35052"/>
                </a:lnTo>
                <a:lnTo>
                  <a:pt x="54864" y="61158"/>
                </a:lnTo>
                <a:lnTo>
                  <a:pt x="65417" y="40511"/>
                </a:lnTo>
                <a:close/>
              </a:path>
              <a:path w="2212975" h="1149350">
                <a:moveTo>
                  <a:pt x="2212665" y="1138336"/>
                </a:moveTo>
                <a:lnTo>
                  <a:pt x="70685" y="30203"/>
                </a:lnTo>
                <a:lnTo>
                  <a:pt x="65417" y="40511"/>
                </a:lnTo>
                <a:lnTo>
                  <a:pt x="2208093" y="1149004"/>
                </a:lnTo>
                <a:lnTo>
                  <a:pt x="2212665" y="11383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32007" y="4470029"/>
            <a:ext cx="1911350" cy="2061845"/>
          </a:xfrm>
          <a:custGeom>
            <a:avLst/>
            <a:gdLst/>
            <a:ahLst/>
            <a:cxnLst/>
            <a:rect l="l" t="t" r="r" b="b"/>
            <a:pathLst>
              <a:path w="1911350" h="2061845">
                <a:moveTo>
                  <a:pt x="80756" y="30480"/>
                </a:moveTo>
                <a:lnTo>
                  <a:pt x="0" y="0"/>
                </a:lnTo>
                <a:lnTo>
                  <a:pt x="24384" y="82296"/>
                </a:lnTo>
                <a:lnTo>
                  <a:pt x="39624" y="68287"/>
                </a:lnTo>
                <a:lnTo>
                  <a:pt x="39624" y="51816"/>
                </a:lnTo>
                <a:lnTo>
                  <a:pt x="48768" y="42672"/>
                </a:lnTo>
                <a:lnTo>
                  <a:pt x="57376" y="51970"/>
                </a:lnTo>
                <a:lnTo>
                  <a:pt x="80756" y="30480"/>
                </a:lnTo>
                <a:close/>
              </a:path>
              <a:path w="1911350" h="2061845">
                <a:moveTo>
                  <a:pt x="57376" y="51970"/>
                </a:moveTo>
                <a:lnTo>
                  <a:pt x="48768" y="42672"/>
                </a:lnTo>
                <a:lnTo>
                  <a:pt x="39624" y="51816"/>
                </a:lnTo>
                <a:lnTo>
                  <a:pt x="47862" y="60715"/>
                </a:lnTo>
                <a:lnTo>
                  <a:pt x="57376" y="51970"/>
                </a:lnTo>
                <a:close/>
              </a:path>
              <a:path w="1911350" h="2061845">
                <a:moveTo>
                  <a:pt x="47862" y="60715"/>
                </a:moveTo>
                <a:lnTo>
                  <a:pt x="39624" y="51816"/>
                </a:lnTo>
                <a:lnTo>
                  <a:pt x="39624" y="68287"/>
                </a:lnTo>
                <a:lnTo>
                  <a:pt x="47862" y="60715"/>
                </a:lnTo>
                <a:close/>
              </a:path>
              <a:path w="1911350" h="2061845">
                <a:moveTo>
                  <a:pt x="1910943" y="2054184"/>
                </a:moveTo>
                <a:lnTo>
                  <a:pt x="57376" y="51970"/>
                </a:lnTo>
                <a:lnTo>
                  <a:pt x="47862" y="60715"/>
                </a:lnTo>
                <a:lnTo>
                  <a:pt x="1900275" y="2061804"/>
                </a:lnTo>
                <a:lnTo>
                  <a:pt x="1910943" y="20541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70131" y="4850998"/>
            <a:ext cx="1071880" cy="996950"/>
          </a:xfrm>
          <a:custGeom>
            <a:avLst/>
            <a:gdLst/>
            <a:ahLst/>
            <a:cxnLst/>
            <a:rect l="l" t="t" r="r" b="b"/>
            <a:pathLst>
              <a:path w="1071879" h="996950">
                <a:moveTo>
                  <a:pt x="82296" y="24384"/>
                </a:moveTo>
                <a:lnTo>
                  <a:pt x="0" y="0"/>
                </a:lnTo>
                <a:lnTo>
                  <a:pt x="30480" y="80772"/>
                </a:lnTo>
                <a:lnTo>
                  <a:pt x="42672" y="67504"/>
                </a:lnTo>
                <a:lnTo>
                  <a:pt x="42672" y="48768"/>
                </a:lnTo>
                <a:lnTo>
                  <a:pt x="51816" y="39624"/>
                </a:lnTo>
                <a:lnTo>
                  <a:pt x="60707" y="47877"/>
                </a:lnTo>
                <a:lnTo>
                  <a:pt x="82296" y="24384"/>
                </a:lnTo>
                <a:close/>
              </a:path>
              <a:path w="1071879" h="996950">
                <a:moveTo>
                  <a:pt x="60707" y="47877"/>
                </a:moveTo>
                <a:lnTo>
                  <a:pt x="51816" y="39624"/>
                </a:lnTo>
                <a:lnTo>
                  <a:pt x="42672" y="48768"/>
                </a:lnTo>
                <a:lnTo>
                  <a:pt x="51963" y="57393"/>
                </a:lnTo>
                <a:lnTo>
                  <a:pt x="60707" y="47877"/>
                </a:lnTo>
                <a:close/>
              </a:path>
              <a:path w="1071879" h="996950">
                <a:moveTo>
                  <a:pt x="51963" y="57393"/>
                </a:moveTo>
                <a:lnTo>
                  <a:pt x="42672" y="48768"/>
                </a:lnTo>
                <a:lnTo>
                  <a:pt x="42672" y="67504"/>
                </a:lnTo>
                <a:lnTo>
                  <a:pt x="51963" y="57393"/>
                </a:lnTo>
                <a:close/>
              </a:path>
              <a:path w="1071879" h="996950">
                <a:moveTo>
                  <a:pt x="1071295" y="985951"/>
                </a:moveTo>
                <a:lnTo>
                  <a:pt x="60707" y="47877"/>
                </a:lnTo>
                <a:lnTo>
                  <a:pt x="51963" y="57393"/>
                </a:lnTo>
                <a:lnTo>
                  <a:pt x="1063675" y="996619"/>
                </a:lnTo>
                <a:lnTo>
                  <a:pt x="1071295" y="9859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951568" y="5104985"/>
            <a:ext cx="1887855" cy="20662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Radiatio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optica</a:t>
            </a:r>
            <a:endParaRPr sz="1800">
              <a:latin typeface="Times New Roman"/>
              <a:cs typeface="Times New Roman"/>
            </a:endParaRPr>
          </a:p>
          <a:p>
            <a:pPr marL="12700" marR="11430">
              <a:lnSpc>
                <a:spcPct val="100000"/>
              </a:lnSpc>
              <a:spcBef>
                <a:spcPts val="1440"/>
              </a:spcBef>
            </a:pPr>
            <a:r>
              <a:rPr sz="1800" b="1" spc="-10" dirty="0">
                <a:latin typeface="Times New Roman"/>
                <a:cs typeface="Times New Roman"/>
              </a:rPr>
              <a:t>Choroidální </a:t>
            </a:r>
            <a:r>
              <a:rPr sz="1800" b="1" spc="-5" dirty="0">
                <a:latin typeface="Times New Roman"/>
                <a:cs typeface="Times New Roman"/>
              </a:rPr>
              <a:t>plexus  </a:t>
            </a:r>
            <a:r>
              <a:rPr sz="1800" b="1" dirty="0">
                <a:latin typeface="Times New Roman"/>
                <a:cs typeface="Times New Roman"/>
              </a:rPr>
              <a:t>laterální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komory</a:t>
            </a:r>
            <a:endParaRPr sz="1800">
              <a:latin typeface="Times New Roman"/>
              <a:cs typeface="Times New Roman"/>
            </a:endParaRPr>
          </a:p>
          <a:p>
            <a:pPr marL="76200" marR="5080">
              <a:lnSpc>
                <a:spcPct val="100000"/>
              </a:lnSpc>
              <a:spcBef>
                <a:spcPts val="1080"/>
              </a:spcBef>
            </a:pPr>
            <a:r>
              <a:rPr sz="1800" b="1" spc="-5" dirty="0">
                <a:latin typeface="Times New Roman"/>
                <a:cs typeface="Times New Roman"/>
              </a:rPr>
              <a:t>Brachium</a:t>
            </a:r>
            <a:r>
              <a:rPr sz="1800" b="1" spc="-9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colliculi  </a:t>
            </a:r>
            <a:r>
              <a:rPr sz="1800" b="1" spc="-5" dirty="0">
                <a:latin typeface="Times New Roman"/>
                <a:cs typeface="Times New Roman"/>
              </a:rPr>
              <a:t>superioris</a:t>
            </a:r>
            <a:endParaRPr sz="18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585"/>
              </a:spcBef>
            </a:pPr>
            <a:r>
              <a:rPr sz="1800" b="1" spc="-10" dirty="0">
                <a:latin typeface="Times New Roman"/>
                <a:cs typeface="Times New Roman"/>
              </a:rPr>
              <a:t>Area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striata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27300" y="4470029"/>
            <a:ext cx="919480" cy="768350"/>
          </a:xfrm>
          <a:custGeom>
            <a:avLst/>
            <a:gdLst/>
            <a:ahLst/>
            <a:cxnLst/>
            <a:rect l="l" t="t" r="r" b="b"/>
            <a:pathLst>
              <a:path w="919479" h="768350">
                <a:moveTo>
                  <a:pt x="83804" y="19812"/>
                </a:moveTo>
                <a:lnTo>
                  <a:pt x="0" y="0"/>
                </a:lnTo>
                <a:lnTo>
                  <a:pt x="35052" y="79248"/>
                </a:lnTo>
                <a:lnTo>
                  <a:pt x="45720" y="66242"/>
                </a:lnTo>
                <a:lnTo>
                  <a:pt x="45720" y="45720"/>
                </a:lnTo>
                <a:lnTo>
                  <a:pt x="53324" y="36576"/>
                </a:lnTo>
                <a:lnTo>
                  <a:pt x="63264" y="44853"/>
                </a:lnTo>
                <a:lnTo>
                  <a:pt x="83804" y="19812"/>
                </a:lnTo>
                <a:close/>
              </a:path>
              <a:path w="919479" h="768350">
                <a:moveTo>
                  <a:pt x="63264" y="44853"/>
                </a:moveTo>
                <a:lnTo>
                  <a:pt x="53324" y="36576"/>
                </a:lnTo>
                <a:lnTo>
                  <a:pt x="45720" y="45720"/>
                </a:lnTo>
                <a:lnTo>
                  <a:pt x="55713" y="54059"/>
                </a:lnTo>
                <a:lnTo>
                  <a:pt x="63264" y="44853"/>
                </a:lnTo>
                <a:close/>
              </a:path>
              <a:path w="919479" h="768350">
                <a:moveTo>
                  <a:pt x="55713" y="54059"/>
                </a:moveTo>
                <a:lnTo>
                  <a:pt x="45720" y="45720"/>
                </a:lnTo>
                <a:lnTo>
                  <a:pt x="45720" y="66242"/>
                </a:lnTo>
                <a:lnTo>
                  <a:pt x="55713" y="54059"/>
                </a:lnTo>
                <a:close/>
              </a:path>
              <a:path w="919479" h="768350">
                <a:moveTo>
                  <a:pt x="918895" y="757367"/>
                </a:moveTo>
                <a:lnTo>
                  <a:pt x="63264" y="44853"/>
                </a:lnTo>
                <a:lnTo>
                  <a:pt x="55713" y="54059"/>
                </a:lnTo>
                <a:lnTo>
                  <a:pt x="911275" y="768035"/>
                </a:lnTo>
                <a:lnTo>
                  <a:pt x="918895" y="75736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4359" y="495266"/>
            <a:ext cx="726313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66520">
              <a:lnSpc>
                <a:spcPct val="100000"/>
              </a:lnSpc>
              <a:spcBef>
                <a:spcPts val="100"/>
              </a:spcBef>
              <a:tabLst>
                <a:tab pos="2185035" algn="l"/>
                <a:tab pos="389382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Radiatio	optica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- 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tractus	geniculocalcarinus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41" y="2206567"/>
            <a:ext cx="8972550" cy="478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1882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Optická radiace vytváří ve svém průběhu</a:t>
            </a:r>
            <a:r>
              <a:rPr sz="3000" b="1" spc="-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3000" b="1" u="heavy" spc="-5" dirty="0">
                <a:solidFill>
                  <a:srgbClr val="990000"/>
                </a:solidFill>
                <a:uFill>
                  <a:solidFill>
                    <a:srgbClr val="980000"/>
                  </a:solidFill>
                </a:uFill>
                <a:latin typeface="Arial"/>
                <a:cs typeface="Arial"/>
              </a:rPr>
              <a:t>tři  hlavní svazky</a:t>
            </a:r>
            <a:endParaRPr sz="3000">
              <a:latin typeface="Arial"/>
              <a:cs typeface="Arial"/>
            </a:endParaRPr>
          </a:p>
          <a:p>
            <a:pPr marL="355600" marR="30734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  <a:tab pos="1902460" algn="l"/>
              </a:tabLst>
            </a:pP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Horní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svazek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vede impulsy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horních  retinálních kvadrantů, jde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hloubce  temporoparietálního laloku celkem přímo  dozadu	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končí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horním rtu fissura</a:t>
            </a:r>
            <a:r>
              <a:rPr sz="3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calcarina</a:t>
            </a:r>
            <a:endParaRPr sz="30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Střední svazek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představuje téměř 1/2 všech  vláken radiace, je tvořen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makulárními vlákny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jde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k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zadnímu pólu týlního laloku, kde končí jak  nad kalkarinou tak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pod</a:t>
            </a:r>
            <a:r>
              <a:rPr sz="30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ní.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4359" y="495266"/>
            <a:ext cx="726313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66520">
              <a:lnSpc>
                <a:spcPct val="100000"/>
              </a:lnSpc>
              <a:spcBef>
                <a:spcPts val="100"/>
              </a:spcBef>
              <a:tabLst>
                <a:tab pos="2185035" algn="l"/>
                <a:tab pos="389382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Radiatio	optica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- 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tractus	geniculocalcarinus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41" y="2206567"/>
            <a:ext cx="8881110" cy="432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Dolní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svazek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vede impulsy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dolních kvadrantů  sítnice. Vytváří kolem temporálního rohu  postranní komory dopředu konvexní </a:t>
            </a:r>
            <a:r>
              <a:rPr sz="3000" b="1" i="1" spc="-10" dirty="0">
                <a:solidFill>
                  <a:srgbClr val="990000"/>
                </a:solidFill>
                <a:latin typeface="Arial"/>
                <a:cs typeface="Arial"/>
              </a:rPr>
              <a:t>Meyerovu  </a:t>
            </a:r>
            <a:r>
              <a:rPr sz="3000" b="1" i="1" spc="-5" dirty="0">
                <a:solidFill>
                  <a:srgbClr val="990000"/>
                </a:solidFill>
                <a:latin typeface="Arial"/>
                <a:cs typeface="Arial"/>
              </a:rPr>
              <a:t>kličku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končící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dolním rtu</a:t>
            </a:r>
            <a:r>
              <a:rPr sz="3000" b="1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kalkariny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4350">
              <a:latin typeface="Arial"/>
              <a:cs typeface="Arial"/>
            </a:endParaRPr>
          </a:p>
          <a:p>
            <a:pPr marL="355600" marR="113664" indent="-343535">
              <a:lnSpc>
                <a:spcPct val="100000"/>
              </a:lnSpc>
              <a:buFont typeface="Arial"/>
              <a:buChar char="•"/>
              <a:tabLst>
                <a:tab pos="354965" algn="l"/>
                <a:tab pos="356235" algn="l"/>
                <a:tab pos="156210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Spojení vláken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korespondujících míst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obou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sítnic	je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průběhu radiace stále těsnější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tím 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kongruence event. hemianoptických výpadů  stále</a:t>
            </a:r>
            <a:r>
              <a:rPr sz="3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dokonalejší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22327" y="1117518"/>
            <a:ext cx="6400266" cy="588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48861" y="4190652"/>
            <a:ext cx="23190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Dolní</a:t>
            </a:r>
            <a:r>
              <a:rPr sz="1800" b="1" spc="43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svazek</a:t>
            </a:r>
            <a:endParaRPr sz="1800">
              <a:latin typeface="Times New Roman"/>
              <a:cs typeface="Times New Roman"/>
            </a:endParaRPr>
          </a:p>
          <a:p>
            <a:pPr marL="621665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latin typeface="Times New Roman"/>
                <a:cs typeface="Times New Roman"/>
              </a:rPr>
              <a:t>Meyerova</a:t>
            </a:r>
            <a:r>
              <a:rPr sz="1800" b="1" spc="3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klička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8861" y="5714525"/>
            <a:ext cx="1369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Horní</a:t>
            </a:r>
            <a:r>
              <a:rPr sz="1800" b="1" spc="37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svazek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9141" y="266685"/>
            <a:ext cx="633285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8790" marR="5080" indent="-466725">
              <a:lnSpc>
                <a:spcPct val="100000"/>
              </a:lnSpc>
              <a:spcBef>
                <a:spcPts val="100"/>
              </a:spcBef>
              <a:tabLst>
                <a:tab pos="2247900" algn="l"/>
                <a:tab pos="4237355" algn="l"/>
                <a:tab pos="4641850" algn="l"/>
              </a:tabLst>
            </a:pPr>
            <a:r>
              <a:rPr sz="4400" spc="-5" dirty="0">
                <a:solidFill>
                  <a:srgbClr val="009900"/>
                </a:solidFill>
              </a:rPr>
              <a:t>Ko</a:t>
            </a:r>
            <a:r>
              <a:rPr sz="4400" dirty="0">
                <a:solidFill>
                  <a:srgbClr val="009900"/>
                </a:solidFill>
              </a:rPr>
              <a:t>r</a:t>
            </a:r>
            <a:r>
              <a:rPr sz="4400" spc="-5" dirty="0">
                <a:solidFill>
                  <a:srgbClr val="009900"/>
                </a:solidFill>
              </a:rPr>
              <a:t>ov</a:t>
            </a:r>
            <a:r>
              <a:rPr sz="4400" dirty="0">
                <a:solidFill>
                  <a:srgbClr val="009900"/>
                </a:solidFill>
              </a:rPr>
              <a:t>á	</a:t>
            </a:r>
            <a:r>
              <a:rPr sz="4400" spc="5" dirty="0">
                <a:solidFill>
                  <a:srgbClr val="009900"/>
                </a:solidFill>
              </a:rPr>
              <a:t>z</a:t>
            </a:r>
            <a:r>
              <a:rPr sz="4400" dirty="0">
                <a:solidFill>
                  <a:srgbClr val="009900"/>
                </a:solidFill>
              </a:rPr>
              <a:t>r</a:t>
            </a:r>
            <a:r>
              <a:rPr sz="4400" spc="-5" dirty="0">
                <a:solidFill>
                  <a:srgbClr val="009900"/>
                </a:solidFill>
              </a:rPr>
              <a:t>akov</a:t>
            </a:r>
            <a:r>
              <a:rPr sz="4400" dirty="0">
                <a:solidFill>
                  <a:srgbClr val="009900"/>
                </a:solidFill>
              </a:rPr>
              <a:t>á	</a:t>
            </a:r>
            <a:r>
              <a:rPr sz="4400" spc="-5" dirty="0">
                <a:solidFill>
                  <a:srgbClr val="009900"/>
                </a:solidFill>
              </a:rPr>
              <a:t>cent</a:t>
            </a:r>
            <a:r>
              <a:rPr sz="4400" dirty="0">
                <a:solidFill>
                  <a:srgbClr val="009900"/>
                </a:solidFill>
              </a:rPr>
              <a:t>ra  </a:t>
            </a:r>
            <a:r>
              <a:rPr sz="4400" spc="-5" dirty="0">
                <a:solidFill>
                  <a:srgbClr val="009900"/>
                </a:solidFill>
              </a:rPr>
              <a:t>okcipitálního	laloku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650966"/>
            <a:ext cx="8982710" cy="54870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3535" algn="just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area striata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(17;</a:t>
            </a:r>
            <a:r>
              <a:rPr sz="32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V1)</a:t>
            </a:r>
            <a:endParaRPr sz="3200">
              <a:latin typeface="Arial"/>
              <a:cs typeface="Arial"/>
            </a:endParaRPr>
          </a:p>
          <a:p>
            <a:pPr marL="355600" algn="just">
              <a:lnSpc>
                <a:spcPct val="100000"/>
              </a:lnSpc>
              <a:spcBef>
                <a:spcPts val="770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area parastriata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(18; V2, V3,</a:t>
            </a:r>
            <a:r>
              <a:rPr sz="32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VP)</a:t>
            </a:r>
            <a:endParaRPr sz="3200">
              <a:latin typeface="Arial"/>
              <a:cs typeface="Arial"/>
            </a:endParaRPr>
          </a:p>
          <a:p>
            <a:pPr marL="355600" algn="just">
              <a:lnSpc>
                <a:spcPct val="100000"/>
              </a:lnSpc>
              <a:spcBef>
                <a:spcPts val="765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area peristriata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(19; V4, V5,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LO,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V7,</a:t>
            </a:r>
            <a:r>
              <a:rPr sz="3200" b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V8)</a:t>
            </a:r>
            <a:endParaRPr sz="3200">
              <a:latin typeface="Arial"/>
              <a:cs typeface="Arial"/>
            </a:endParaRPr>
          </a:p>
          <a:p>
            <a:pPr marL="355600" indent="-343535" algn="just">
              <a:lnSpc>
                <a:spcPct val="100000"/>
              </a:lnSpc>
              <a:spcBef>
                <a:spcPts val="770"/>
              </a:spcBef>
              <a:buChar char="•"/>
              <a:tabLst>
                <a:tab pos="356235" algn="l"/>
              </a:tabLst>
            </a:pP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area striata končí vlákna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zrakové</a:t>
            </a:r>
            <a:r>
              <a:rPr sz="3200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dráhy</a:t>
            </a:r>
            <a:endParaRPr sz="3200">
              <a:latin typeface="Arial"/>
              <a:cs typeface="Arial"/>
            </a:endParaRPr>
          </a:p>
          <a:p>
            <a:pPr marL="355600" marR="50165" indent="-343535" algn="just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Area striata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informace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makuly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projikují do  kaudální poloviny zrakového kortexu, informace 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periferie zorného pole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projikují</a:t>
            </a:r>
            <a:r>
              <a:rPr sz="32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rostrálně</a:t>
            </a:r>
            <a:endParaRPr sz="320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770"/>
              </a:spcBef>
              <a:buChar char="•"/>
              <a:tabLst>
                <a:tab pos="356235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Začíná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zde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zpracování zrakového vjemu:</a:t>
            </a:r>
            <a:r>
              <a:rPr sz="3200" spc="-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barvy,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pohybu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tvaru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příprava informací pro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detailní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analýzu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různých částech</a:t>
            </a:r>
            <a:r>
              <a:rPr sz="3200" spc="-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mozku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155603"/>
            <a:ext cx="9143238" cy="6031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0176" y="527271"/>
            <a:ext cx="73488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9900"/>
                </a:solidFill>
                <a:latin typeface="Times New Roman"/>
                <a:cs typeface="Times New Roman"/>
              </a:rPr>
              <a:t>V </a:t>
            </a:r>
            <a:r>
              <a:rPr sz="3200" spc="-10" dirty="0">
                <a:solidFill>
                  <a:srgbClr val="009900"/>
                </a:solidFill>
                <a:latin typeface="Times New Roman"/>
                <a:cs typeface="Times New Roman"/>
              </a:rPr>
              <a:t>area </a:t>
            </a:r>
            <a:r>
              <a:rPr sz="3200" dirty="0">
                <a:solidFill>
                  <a:srgbClr val="009900"/>
                </a:solidFill>
                <a:latin typeface="Times New Roman"/>
                <a:cs typeface="Times New Roman"/>
              </a:rPr>
              <a:t>striata </a:t>
            </a:r>
            <a:r>
              <a:rPr sz="3200" spc="-5" dirty="0">
                <a:solidFill>
                  <a:srgbClr val="009900"/>
                </a:solidFill>
                <a:latin typeface="Times New Roman"/>
                <a:cs typeface="Times New Roman"/>
              </a:rPr>
              <a:t>končí vlákna </a:t>
            </a:r>
            <a:r>
              <a:rPr sz="3200" dirty="0">
                <a:solidFill>
                  <a:srgbClr val="009900"/>
                </a:solidFill>
                <a:latin typeface="Times New Roman"/>
                <a:cs typeface="Times New Roman"/>
              </a:rPr>
              <a:t>zrakové</a:t>
            </a:r>
            <a:r>
              <a:rPr sz="3200" spc="-14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009900"/>
                </a:solidFill>
                <a:latin typeface="Times New Roman"/>
                <a:cs typeface="Times New Roman"/>
              </a:rPr>
              <a:t>dráhy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3600" y="495266"/>
            <a:ext cx="742315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635" marR="5080" indent="-1385570">
              <a:lnSpc>
                <a:spcPct val="100000"/>
              </a:lnSpc>
              <a:spcBef>
                <a:spcPts val="100"/>
              </a:spcBef>
              <a:tabLst>
                <a:tab pos="3180715" algn="l"/>
                <a:tab pos="532638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Okci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pi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tá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n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í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ko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ov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é	</a:t>
            </a:r>
            <a:r>
              <a:rPr sz="4400" i="1" spc="5" dirty="0">
                <a:solidFill>
                  <a:srgbClr val="007F00"/>
                </a:solidFill>
                <a:latin typeface="Arial"/>
                <a:cs typeface="Arial"/>
              </a:rPr>
              <a:t>z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akov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é 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centrum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-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area</a:t>
            </a:r>
            <a:r>
              <a:rPr sz="4400" i="1" spc="-30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17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0640" y="2206567"/>
            <a:ext cx="8602980" cy="432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177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Povrch zrakového kortexu činí 20-25 cm</a:t>
            </a:r>
            <a:r>
              <a:rPr sz="3000" b="1" spc="-7" baseline="25000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r>
              <a:rPr sz="3000" b="1" spc="-3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což  odpovídá asi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3,5%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povrchu</a:t>
            </a:r>
            <a:r>
              <a:rPr sz="3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mozku.</a:t>
            </a:r>
            <a:endParaRPr sz="3000">
              <a:latin typeface="Arial"/>
              <a:cs typeface="Arial"/>
            </a:endParaRPr>
          </a:p>
          <a:p>
            <a:pPr marL="368300" marR="109601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Zrakový kortex obsahuje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6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histologicky  identifikovatených vrstev lišících se  zastoupením buněčných</a:t>
            </a:r>
            <a:r>
              <a:rPr sz="3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typů.</a:t>
            </a:r>
            <a:endParaRPr sz="3000">
              <a:latin typeface="Arial"/>
              <a:cs typeface="Arial"/>
            </a:endParaRPr>
          </a:p>
          <a:p>
            <a:pPr marL="368300" marR="100965" indent="-343535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67665" algn="l"/>
                <a:tab pos="368935" algn="l"/>
                <a:tab pos="227139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IV.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vrstva	se dále dělí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tři podskupiny IVa,  IVb, IVc. Neurony vstupující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do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zrakového  kortexu cestou radiace se zakončují zejména  ve vrstvě</a:t>
            </a:r>
            <a:r>
              <a:rPr sz="30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IVc.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2914" y="391644"/>
            <a:ext cx="84054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15029" marR="5080" indent="-3402965">
              <a:lnSpc>
                <a:spcPct val="100000"/>
              </a:lnSpc>
              <a:spcBef>
                <a:spcPts val="100"/>
              </a:spcBef>
              <a:tabLst>
                <a:tab pos="2601595" algn="l"/>
                <a:tab pos="4354195" algn="l"/>
                <a:tab pos="6309360" algn="l"/>
              </a:tabLst>
            </a:pPr>
            <a:r>
              <a:rPr i="1" spc="-5" dirty="0">
                <a:solidFill>
                  <a:srgbClr val="007F00"/>
                </a:solidFill>
                <a:latin typeface="Arial"/>
                <a:cs typeface="Arial"/>
              </a:rPr>
              <a:t>Okcipitální	korové	zrakové	centrum</a:t>
            </a:r>
            <a:r>
              <a:rPr i="1" spc="-80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7F00"/>
                </a:solidFill>
                <a:latin typeface="Arial"/>
                <a:cs typeface="Arial"/>
              </a:rPr>
              <a:t>-  area</a:t>
            </a:r>
            <a:r>
              <a:rPr i="1" spc="-3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7F00"/>
                </a:solidFill>
                <a:latin typeface="Arial"/>
                <a:cs typeface="Arial"/>
              </a:rPr>
              <a:t>17</a:t>
            </a:r>
          </a:p>
        </p:txBody>
      </p:sp>
      <p:sp>
        <p:nvSpPr>
          <p:cNvPr id="3" name="object 3"/>
          <p:cNvSpPr/>
          <p:nvPr/>
        </p:nvSpPr>
        <p:spPr>
          <a:xfrm>
            <a:off x="5574837" y="2946160"/>
            <a:ext cx="4343034" cy="4266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179" y="1597030"/>
            <a:ext cx="8910320" cy="5573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Zdá se,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že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okcipitální korové zrakov centrum hraje  méně důležitou roli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ve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zracování zrakového vjemu,  než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dříve</a:t>
            </a:r>
            <a:r>
              <a:rPr sz="3000" spc="-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mínilo</a:t>
            </a:r>
            <a:endParaRPr sz="3000">
              <a:latin typeface="Arial"/>
              <a:cs typeface="Arial"/>
            </a:endParaRPr>
          </a:p>
          <a:p>
            <a:pPr marL="12700" marR="4335145">
              <a:lnSpc>
                <a:spcPct val="100000"/>
              </a:lnSpc>
              <a:spcBef>
                <a:spcPts val="2160"/>
              </a:spcBef>
              <a:buChar char="•"/>
              <a:tabLst>
                <a:tab pos="26797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Jedná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spíše o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koordinační centrum,</a:t>
            </a:r>
            <a:r>
              <a:rPr sz="3200" spc="-1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kde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jsou informace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obou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polovin zorného pole  párovány do pararelních,  vertikálně orientovaných  sloupců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zrakové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dominance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346088"/>
            <a:ext cx="9143238" cy="5738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68950" y="451072"/>
            <a:ext cx="2028189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15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fr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akc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5137" y="2642438"/>
            <a:ext cx="4499933" cy="1141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44324" y="3708105"/>
            <a:ext cx="69450" cy="76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644" y="2641386"/>
            <a:ext cx="4419234" cy="32946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01757" y="3784289"/>
            <a:ext cx="4563312" cy="1997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41483" y="5079583"/>
            <a:ext cx="615950" cy="690880"/>
          </a:xfrm>
          <a:custGeom>
            <a:avLst/>
            <a:gdLst/>
            <a:ahLst/>
            <a:cxnLst/>
            <a:rect l="l" t="t" r="r" b="b"/>
            <a:pathLst>
              <a:path w="615950" h="690879">
                <a:moveTo>
                  <a:pt x="79248" y="32004"/>
                </a:moveTo>
                <a:lnTo>
                  <a:pt x="0" y="0"/>
                </a:lnTo>
                <a:lnTo>
                  <a:pt x="22860" y="82296"/>
                </a:lnTo>
                <a:lnTo>
                  <a:pt x="38100" y="68703"/>
                </a:lnTo>
                <a:lnTo>
                  <a:pt x="38100" y="51816"/>
                </a:lnTo>
                <a:lnTo>
                  <a:pt x="47244" y="44196"/>
                </a:lnTo>
                <a:lnTo>
                  <a:pt x="55358" y="53310"/>
                </a:lnTo>
                <a:lnTo>
                  <a:pt x="79248" y="32004"/>
                </a:lnTo>
                <a:close/>
              </a:path>
              <a:path w="615950" h="690879">
                <a:moveTo>
                  <a:pt x="55358" y="53310"/>
                </a:moveTo>
                <a:lnTo>
                  <a:pt x="47244" y="44196"/>
                </a:lnTo>
                <a:lnTo>
                  <a:pt x="38100" y="51816"/>
                </a:lnTo>
                <a:lnTo>
                  <a:pt x="46467" y="61240"/>
                </a:lnTo>
                <a:lnTo>
                  <a:pt x="55358" y="53310"/>
                </a:lnTo>
                <a:close/>
              </a:path>
              <a:path w="615950" h="690879">
                <a:moveTo>
                  <a:pt x="46467" y="61240"/>
                </a:moveTo>
                <a:lnTo>
                  <a:pt x="38100" y="51816"/>
                </a:lnTo>
                <a:lnTo>
                  <a:pt x="38100" y="68703"/>
                </a:lnTo>
                <a:lnTo>
                  <a:pt x="46467" y="61240"/>
                </a:lnTo>
                <a:close/>
              </a:path>
              <a:path w="615950" h="690879">
                <a:moveTo>
                  <a:pt x="615650" y="682691"/>
                </a:moveTo>
                <a:lnTo>
                  <a:pt x="55358" y="53310"/>
                </a:lnTo>
                <a:lnTo>
                  <a:pt x="46467" y="61240"/>
                </a:lnTo>
                <a:lnTo>
                  <a:pt x="604982" y="690311"/>
                </a:lnTo>
                <a:lnTo>
                  <a:pt x="615650" y="68269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12898" y="5231968"/>
            <a:ext cx="387350" cy="538480"/>
          </a:xfrm>
          <a:custGeom>
            <a:avLst/>
            <a:gdLst/>
            <a:ahLst/>
            <a:cxnLst/>
            <a:rect l="l" t="t" r="r" b="b"/>
            <a:pathLst>
              <a:path w="387350" h="538479">
                <a:moveTo>
                  <a:pt x="76200" y="41148"/>
                </a:moveTo>
                <a:lnTo>
                  <a:pt x="0" y="0"/>
                </a:lnTo>
                <a:lnTo>
                  <a:pt x="13716" y="85344"/>
                </a:lnTo>
                <a:lnTo>
                  <a:pt x="32004" y="72408"/>
                </a:lnTo>
                <a:lnTo>
                  <a:pt x="32004" y="56388"/>
                </a:lnTo>
                <a:lnTo>
                  <a:pt x="42672" y="48768"/>
                </a:lnTo>
                <a:lnTo>
                  <a:pt x="50316" y="59456"/>
                </a:lnTo>
                <a:lnTo>
                  <a:pt x="76200" y="41148"/>
                </a:lnTo>
                <a:close/>
              </a:path>
              <a:path w="387350" h="538479">
                <a:moveTo>
                  <a:pt x="50316" y="59456"/>
                </a:moveTo>
                <a:lnTo>
                  <a:pt x="42672" y="48768"/>
                </a:lnTo>
                <a:lnTo>
                  <a:pt x="32004" y="56388"/>
                </a:lnTo>
                <a:lnTo>
                  <a:pt x="39612" y="67026"/>
                </a:lnTo>
                <a:lnTo>
                  <a:pt x="50316" y="59456"/>
                </a:lnTo>
                <a:close/>
              </a:path>
              <a:path w="387350" h="538479">
                <a:moveTo>
                  <a:pt x="39612" y="67026"/>
                </a:moveTo>
                <a:lnTo>
                  <a:pt x="32004" y="56388"/>
                </a:lnTo>
                <a:lnTo>
                  <a:pt x="32004" y="72408"/>
                </a:lnTo>
                <a:lnTo>
                  <a:pt x="39612" y="67026"/>
                </a:lnTo>
                <a:close/>
              </a:path>
              <a:path w="387350" h="538479">
                <a:moveTo>
                  <a:pt x="387065" y="530306"/>
                </a:moveTo>
                <a:lnTo>
                  <a:pt x="50316" y="59456"/>
                </a:lnTo>
                <a:lnTo>
                  <a:pt x="39612" y="67026"/>
                </a:lnTo>
                <a:lnTo>
                  <a:pt x="376397" y="537926"/>
                </a:lnTo>
                <a:lnTo>
                  <a:pt x="387065" y="53030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63057" y="5714529"/>
            <a:ext cx="1244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5465" algn="l"/>
                <a:tab pos="1002665" algn="l"/>
              </a:tabLst>
            </a:pPr>
            <a:r>
              <a:rPr sz="1800" b="1" dirty="0">
                <a:latin typeface="Times New Roman"/>
                <a:cs typeface="Times New Roman"/>
              </a:rPr>
              <a:t>19	18	17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31944" y="5155783"/>
            <a:ext cx="311150" cy="612775"/>
          </a:xfrm>
          <a:custGeom>
            <a:avLst/>
            <a:gdLst/>
            <a:ahLst/>
            <a:cxnLst/>
            <a:rect l="l" t="t" r="r" b="b"/>
            <a:pathLst>
              <a:path w="311150" h="612775">
                <a:moveTo>
                  <a:pt x="68564" y="51800"/>
                </a:moveTo>
                <a:lnTo>
                  <a:pt x="0" y="0"/>
                </a:lnTo>
                <a:lnTo>
                  <a:pt x="0" y="85328"/>
                </a:lnTo>
                <a:lnTo>
                  <a:pt x="22844" y="74157"/>
                </a:lnTo>
                <a:lnTo>
                  <a:pt x="22844" y="60944"/>
                </a:lnTo>
                <a:lnTo>
                  <a:pt x="35036" y="54848"/>
                </a:lnTo>
                <a:lnTo>
                  <a:pt x="40387" y="65579"/>
                </a:lnTo>
                <a:lnTo>
                  <a:pt x="68564" y="51800"/>
                </a:lnTo>
                <a:close/>
              </a:path>
              <a:path w="311150" h="612775">
                <a:moveTo>
                  <a:pt x="40387" y="65579"/>
                </a:moveTo>
                <a:lnTo>
                  <a:pt x="35036" y="54848"/>
                </a:lnTo>
                <a:lnTo>
                  <a:pt x="22844" y="60944"/>
                </a:lnTo>
                <a:lnTo>
                  <a:pt x="28176" y="71550"/>
                </a:lnTo>
                <a:lnTo>
                  <a:pt x="40387" y="65579"/>
                </a:lnTo>
                <a:close/>
              </a:path>
              <a:path w="311150" h="612775">
                <a:moveTo>
                  <a:pt x="28176" y="71550"/>
                </a:moveTo>
                <a:lnTo>
                  <a:pt x="22844" y="60944"/>
                </a:lnTo>
                <a:lnTo>
                  <a:pt x="22844" y="74157"/>
                </a:lnTo>
                <a:lnTo>
                  <a:pt x="28176" y="71550"/>
                </a:lnTo>
                <a:close/>
              </a:path>
              <a:path w="311150" h="612775">
                <a:moveTo>
                  <a:pt x="310865" y="608015"/>
                </a:moveTo>
                <a:lnTo>
                  <a:pt x="40387" y="65579"/>
                </a:lnTo>
                <a:lnTo>
                  <a:pt x="28176" y="71550"/>
                </a:lnTo>
                <a:lnTo>
                  <a:pt x="300197" y="612587"/>
                </a:lnTo>
                <a:lnTo>
                  <a:pt x="310865" y="60801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30822" y="4546229"/>
            <a:ext cx="186055" cy="992505"/>
          </a:xfrm>
          <a:custGeom>
            <a:avLst/>
            <a:gdLst/>
            <a:ahLst/>
            <a:cxnLst/>
            <a:rect l="l" t="t" r="r" b="b"/>
            <a:pathLst>
              <a:path w="186054" h="992504">
                <a:moveTo>
                  <a:pt x="153433" y="77099"/>
                </a:moveTo>
                <a:lnTo>
                  <a:pt x="141284" y="75155"/>
                </a:lnTo>
                <a:lnTo>
                  <a:pt x="0" y="990523"/>
                </a:lnTo>
                <a:lnTo>
                  <a:pt x="13716" y="992047"/>
                </a:lnTo>
                <a:lnTo>
                  <a:pt x="153433" y="77099"/>
                </a:lnTo>
                <a:close/>
              </a:path>
              <a:path w="186054" h="992504">
                <a:moveTo>
                  <a:pt x="185912" y="82296"/>
                </a:moveTo>
                <a:lnTo>
                  <a:pt x="158480" y="0"/>
                </a:lnTo>
                <a:lnTo>
                  <a:pt x="109712" y="70104"/>
                </a:lnTo>
                <a:lnTo>
                  <a:pt x="141284" y="75155"/>
                </a:lnTo>
                <a:lnTo>
                  <a:pt x="143240" y="62484"/>
                </a:lnTo>
                <a:lnTo>
                  <a:pt x="155432" y="64008"/>
                </a:lnTo>
                <a:lnTo>
                  <a:pt x="155432" y="77419"/>
                </a:lnTo>
                <a:lnTo>
                  <a:pt x="185912" y="82296"/>
                </a:lnTo>
                <a:close/>
              </a:path>
              <a:path w="186054" h="992504">
                <a:moveTo>
                  <a:pt x="155432" y="64008"/>
                </a:moveTo>
                <a:lnTo>
                  <a:pt x="143240" y="62484"/>
                </a:lnTo>
                <a:lnTo>
                  <a:pt x="141284" y="75155"/>
                </a:lnTo>
                <a:lnTo>
                  <a:pt x="153433" y="77099"/>
                </a:lnTo>
                <a:lnTo>
                  <a:pt x="155432" y="64008"/>
                </a:lnTo>
                <a:close/>
              </a:path>
              <a:path w="186054" h="992504">
                <a:moveTo>
                  <a:pt x="155432" y="77419"/>
                </a:moveTo>
                <a:lnTo>
                  <a:pt x="155432" y="64008"/>
                </a:lnTo>
                <a:lnTo>
                  <a:pt x="153433" y="77099"/>
                </a:lnTo>
                <a:lnTo>
                  <a:pt x="155432" y="774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73652" y="4698613"/>
            <a:ext cx="251460" cy="841375"/>
          </a:xfrm>
          <a:custGeom>
            <a:avLst/>
            <a:gdLst/>
            <a:ahLst/>
            <a:cxnLst/>
            <a:rect l="l" t="t" r="r" b="b"/>
            <a:pathLst>
              <a:path w="251459" h="841375">
                <a:moveTo>
                  <a:pt x="222267" y="75917"/>
                </a:moveTo>
                <a:lnTo>
                  <a:pt x="208736" y="72253"/>
                </a:lnTo>
                <a:lnTo>
                  <a:pt x="0" y="836615"/>
                </a:lnTo>
                <a:lnTo>
                  <a:pt x="12192" y="841187"/>
                </a:lnTo>
                <a:lnTo>
                  <a:pt x="222267" y="75917"/>
                </a:lnTo>
                <a:close/>
              </a:path>
              <a:path w="251459" h="841375">
                <a:moveTo>
                  <a:pt x="251444" y="83820"/>
                </a:moveTo>
                <a:lnTo>
                  <a:pt x="234680" y="0"/>
                </a:lnTo>
                <a:lnTo>
                  <a:pt x="178292" y="64008"/>
                </a:lnTo>
                <a:lnTo>
                  <a:pt x="208736" y="72253"/>
                </a:lnTo>
                <a:lnTo>
                  <a:pt x="211820" y="60960"/>
                </a:lnTo>
                <a:lnTo>
                  <a:pt x="225536" y="64008"/>
                </a:lnTo>
                <a:lnTo>
                  <a:pt x="225536" y="76803"/>
                </a:lnTo>
                <a:lnTo>
                  <a:pt x="251444" y="83820"/>
                </a:lnTo>
                <a:close/>
              </a:path>
              <a:path w="251459" h="841375">
                <a:moveTo>
                  <a:pt x="225536" y="64008"/>
                </a:moveTo>
                <a:lnTo>
                  <a:pt x="211820" y="60960"/>
                </a:lnTo>
                <a:lnTo>
                  <a:pt x="208736" y="72253"/>
                </a:lnTo>
                <a:lnTo>
                  <a:pt x="222267" y="75917"/>
                </a:lnTo>
                <a:lnTo>
                  <a:pt x="225536" y="64008"/>
                </a:lnTo>
                <a:close/>
              </a:path>
              <a:path w="251459" h="841375">
                <a:moveTo>
                  <a:pt x="225536" y="76803"/>
                </a:moveTo>
                <a:lnTo>
                  <a:pt x="225536" y="64008"/>
                </a:lnTo>
                <a:lnTo>
                  <a:pt x="222267" y="75917"/>
                </a:lnTo>
                <a:lnTo>
                  <a:pt x="225536" y="7680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73652" y="4012874"/>
            <a:ext cx="262255" cy="1525905"/>
          </a:xfrm>
          <a:custGeom>
            <a:avLst/>
            <a:gdLst/>
            <a:ahLst/>
            <a:cxnLst/>
            <a:rect l="l" t="t" r="r" b="b"/>
            <a:pathLst>
              <a:path w="262254" h="1525904">
                <a:moveTo>
                  <a:pt x="229680" y="77098"/>
                </a:moveTo>
                <a:lnTo>
                  <a:pt x="217537" y="75157"/>
                </a:lnTo>
                <a:lnTo>
                  <a:pt x="0" y="1523878"/>
                </a:lnTo>
                <a:lnTo>
                  <a:pt x="13716" y="1525402"/>
                </a:lnTo>
                <a:lnTo>
                  <a:pt x="229680" y="77098"/>
                </a:lnTo>
                <a:close/>
              </a:path>
              <a:path w="262254" h="1525904">
                <a:moveTo>
                  <a:pt x="262112" y="82280"/>
                </a:moveTo>
                <a:lnTo>
                  <a:pt x="234680" y="0"/>
                </a:lnTo>
                <a:lnTo>
                  <a:pt x="185912" y="70104"/>
                </a:lnTo>
                <a:lnTo>
                  <a:pt x="217537" y="75157"/>
                </a:lnTo>
                <a:lnTo>
                  <a:pt x="219440" y="62484"/>
                </a:lnTo>
                <a:lnTo>
                  <a:pt x="231632" y="64008"/>
                </a:lnTo>
                <a:lnTo>
                  <a:pt x="231632" y="77410"/>
                </a:lnTo>
                <a:lnTo>
                  <a:pt x="262112" y="82280"/>
                </a:lnTo>
                <a:close/>
              </a:path>
              <a:path w="262254" h="1525904">
                <a:moveTo>
                  <a:pt x="231632" y="64008"/>
                </a:moveTo>
                <a:lnTo>
                  <a:pt x="219440" y="62484"/>
                </a:lnTo>
                <a:lnTo>
                  <a:pt x="217537" y="75157"/>
                </a:lnTo>
                <a:lnTo>
                  <a:pt x="229680" y="77098"/>
                </a:lnTo>
                <a:lnTo>
                  <a:pt x="231632" y="64008"/>
                </a:lnTo>
                <a:close/>
              </a:path>
              <a:path w="262254" h="1525904">
                <a:moveTo>
                  <a:pt x="231632" y="77410"/>
                </a:moveTo>
                <a:lnTo>
                  <a:pt x="231632" y="64008"/>
                </a:lnTo>
                <a:lnTo>
                  <a:pt x="229680" y="77098"/>
                </a:lnTo>
                <a:lnTo>
                  <a:pt x="231632" y="7741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396537" y="5562146"/>
            <a:ext cx="1244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5465" algn="l"/>
                <a:tab pos="1002665" algn="l"/>
              </a:tabLst>
            </a:pPr>
            <a:r>
              <a:rPr sz="1800" b="1" dirty="0">
                <a:latin typeface="Times New Roman"/>
                <a:cs typeface="Times New Roman"/>
              </a:rPr>
              <a:t>19	18	17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541822" y="3784290"/>
            <a:ext cx="772795" cy="1755775"/>
          </a:xfrm>
          <a:custGeom>
            <a:avLst/>
            <a:gdLst/>
            <a:ahLst/>
            <a:cxnLst/>
            <a:rect l="l" t="t" r="r" b="b"/>
            <a:pathLst>
              <a:path w="772795" h="1755775">
                <a:moveTo>
                  <a:pt x="742505" y="0"/>
                </a:moveTo>
                <a:lnTo>
                  <a:pt x="729302" y="0"/>
                </a:lnTo>
                <a:lnTo>
                  <a:pt x="0" y="1750938"/>
                </a:lnTo>
                <a:lnTo>
                  <a:pt x="10668" y="1755510"/>
                </a:lnTo>
                <a:lnTo>
                  <a:pt x="742505" y="0"/>
                </a:lnTo>
                <a:close/>
              </a:path>
              <a:path w="772795" h="1755775">
                <a:moveTo>
                  <a:pt x="772607" y="9144"/>
                </a:moveTo>
                <a:lnTo>
                  <a:pt x="771953" y="0"/>
                </a:lnTo>
                <a:lnTo>
                  <a:pt x="750468" y="0"/>
                </a:lnTo>
                <a:lnTo>
                  <a:pt x="772607" y="914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40298" y="4698613"/>
            <a:ext cx="114300" cy="840105"/>
          </a:xfrm>
          <a:custGeom>
            <a:avLst/>
            <a:gdLst/>
            <a:ahLst/>
            <a:cxnLst/>
            <a:rect l="l" t="t" r="r" b="b"/>
            <a:pathLst>
              <a:path w="114300" h="840104">
                <a:moveTo>
                  <a:pt x="82591" y="77601"/>
                </a:moveTo>
                <a:lnTo>
                  <a:pt x="70482" y="76390"/>
                </a:lnTo>
                <a:lnTo>
                  <a:pt x="0" y="838139"/>
                </a:lnTo>
                <a:lnTo>
                  <a:pt x="13716" y="839663"/>
                </a:lnTo>
                <a:lnTo>
                  <a:pt x="82591" y="77601"/>
                </a:lnTo>
                <a:close/>
              </a:path>
              <a:path w="114300" h="840104">
                <a:moveTo>
                  <a:pt x="114300" y="80772"/>
                </a:moveTo>
                <a:lnTo>
                  <a:pt x="82296" y="0"/>
                </a:lnTo>
                <a:lnTo>
                  <a:pt x="38100" y="73152"/>
                </a:lnTo>
                <a:lnTo>
                  <a:pt x="70482" y="76390"/>
                </a:lnTo>
                <a:lnTo>
                  <a:pt x="71628" y="64008"/>
                </a:lnTo>
                <a:lnTo>
                  <a:pt x="83820" y="64008"/>
                </a:lnTo>
                <a:lnTo>
                  <a:pt x="83820" y="77724"/>
                </a:lnTo>
                <a:lnTo>
                  <a:pt x="114300" y="80772"/>
                </a:lnTo>
                <a:close/>
              </a:path>
              <a:path w="114300" h="840104">
                <a:moveTo>
                  <a:pt x="83820" y="64008"/>
                </a:moveTo>
                <a:lnTo>
                  <a:pt x="71628" y="64008"/>
                </a:lnTo>
                <a:lnTo>
                  <a:pt x="70482" y="76390"/>
                </a:lnTo>
                <a:lnTo>
                  <a:pt x="82591" y="77601"/>
                </a:lnTo>
                <a:lnTo>
                  <a:pt x="83820" y="64008"/>
                </a:lnTo>
                <a:close/>
              </a:path>
              <a:path w="114300" h="840104">
                <a:moveTo>
                  <a:pt x="83820" y="77724"/>
                </a:moveTo>
                <a:lnTo>
                  <a:pt x="83820" y="64008"/>
                </a:lnTo>
                <a:lnTo>
                  <a:pt x="82591" y="77601"/>
                </a:lnTo>
                <a:lnTo>
                  <a:pt x="83820" y="777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4608" y="515804"/>
            <a:ext cx="5590104" cy="4367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36465" y="2664481"/>
            <a:ext cx="268520" cy="9614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6362" y="5032908"/>
            <a:ext cx="3441941" cy="2035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36041" y="4935241"/>
            <a:ext cx="1965079" cy="2157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99614" y="357095"/>
            <a:ext cx="311239" cy="6858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1164" y="350991"/>
            <a:ext cx="0" cy="6864350"/>
          </a:xfrm>
          <a:custGeom>
            <a:avLst/>
            <a:gdLst/>
            <a:ahLst/>
            <a:cxnLst/>
            <a:rect l="l" t="t" r="r" b="b"/>
            <a:pathLst>
              <a:path h="6864350">
                <a:moveTo>
                  <a:pt x="0" y="6864164"/>
                </a:moveTo>
                <a:lnTo>
                  <a:pt x="0" y="0"/>
                </a:lnTo>
              </a:path>
            </a:pathLst>
          </a:custGeom>
          <a:ln w="610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54776" y="790492"/>
            <a:ext cx="0" cy="1871345"/>
          </a:xfrm>
          <a:custGeom>
            <a:avLst/>
            <a:gdLst/>
            <a:ahLst/>
            <a:cxnLst/>
            <a:rect l="l" t="t" r="r" b="b"/>
            <a:pathLst>
              <a:path h="1871345">
                <a:moveTo>
                  <a:pt x="0" y="1870935"/>
                </a:moveTo>
                <a:lnTo>
                  <a:pt x="0" y="0"/>
                </a:lnTo>
              </a:path>
            </a:pathLst>
          </a:custGeom>
          <a:ln w="9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650" y="378459"/>
            <a:ext cx="8870950" cy="0"/>
          </a:xfrm>
          <a:custGeom>
            <a:avLst/>
            <a:gdLst/>
            <a:ahLst/>
            <a:cxnLst/>
            <a:rect l="l" t="t" r="r" b="b"/>
            <a:pathLst>
              <a:path w="8870950">
                <a:moveTo>
                  <a:pt x="0" y="0"/>
                </a:moveTo>
                <a:lnTo>
                  <a:pt x="8870326" y="0"/>
                </a:lnTo>
              </a:path>
            </a:pathLst>
          </a:custGeom>
          <a:ln w="427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42570" y="805753"/>
            <a:ext cx="2551430" cy="0"/>
          </a:xfrm>
          <a:custGeom>
            <a:avLst/>
            <a:gdLst/>
            <a:ahLst/>
            <a:cxnLst/>
            <a:rect l="l" t="t" r="r" b="b"/>
            <a:pathLst>
              <a:path w="2551429">
                <a:moveTo>
                  <a:pt x="0" y="0"/>
                </a:moveTo>
                <a:lnTo>
                  <a:pt x="2550943" y="0"/>
                </a:lnTo>
              </a:path>
            </a:pathLst>
          </a:custGeom>
          <a:ln w="12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80309" y="845448"/>
            <a:ext cx="777240" cy="60960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5875" marR="5080" indent="-3810">
              <a:lnSpc>
                <a:spcPts val="1110"/>
              </a:lnSpc>
              <a:spcBef>
                <a:spcPts val="310"/>
              </a:spcBef>
            </a:pPr>
            <a:r>
              <a:rPr sz="1100" spc="-280" dirty="0">
                <a:solidFill>
                  <a:srgbClr val="565B59"/>
                </a:solidFill>
                <a:latin typeface="Arial"/>
                <a:cs typeface="Arial"/>
              </a:rPr>
              <a:t>LATE</a:t>
            </a:r>
            <a:r>
              <a:rPr sz="1100" spc="-280" dirty="0">
                <a:solidFill>
                  <a:srgbClr val="9E9E9C"/>
                </a:solidFill>
                <a:latin typeface="Arial"/>
                <a:cs typeface="Arial"/>
              </a:rPr>
              <a:t>- </a:t>
            </a:r>
            <a:r>
              <a:rPr sz="1100" spc="-85" dirty="0">
                <a:solidFill>
                  <a:srgbClr val="565B59"/>
                </a:solidFill>
                <a:latin typeface="Arial"/>
                <a:cs typeface="Arial"/>
              </a:rPr>
              <a:t>RAL  </a:t>
            </a:r>
            <a:r>
              <a:rPr sz="1000" spc="-65" dirty="0">
                <a:solidFill>
                  <a:srgbClr val="676D6B"/>
                </a:solidFill>
                <a:latin typeface="Arial"/>
                <a:cs typeface="Arial"/>
              </a:rPr>
              <a:t>G</a:t>
            </a:r>
            <a:r>
              <a:rPr sz="1000" spc="-80" dirty="0">
                <a:solidFill>
                  <a:srgbClr val="464B49"/>
                </a:solidFill>
                <a:latin typeface="Arial"/>
                <a:cs typeface="Arial"/>
              </a:rPr>
              <a:t>EN!C</a:t>
            </a:r>
            <a:r>
              <a:rPr sz="1000" spc="-15" dirty="0">
                <a:solidFill>
                  <a:srgbClr val="464B49"/>
                </a:solidFill>
                <a:latin typeface="Arial"/>
                <a:cs typeface="Arial"/>
              </a:rPr>
              <a:t>U</a:t>
            </a:r>
            <a:r>
              <a:rPr sz="1000" spc="-35" dirty="0">
                <a:solidFill>
                  <a:srgbClr val="464B49"/>
                </a:solidFill>
                <a:latin typeface="Arial"/>
                <a:cs typeface="Arial"/>
              </a:rPr>
              <a:t>LATE  </a:t>
            </a:r>
            <a:r>
              <a:rPr sz="1050" spc="-155" dirty="0">
                <a:solidFill>
                  <a:srgbClr val="676D6B"/>
                </a:solidFill>
                <a:latin typeface="Times New Roman"/>
                <a:cs typeface="Times New Roman"/>
              </a:rPr>
              <a:t>N </a:t>
            </a:r>
            <a:r>
              <a:rPr sz="1050" spc="-95" dirty="0">
                <a:solidFill>
                  <a:srgbClr val="464B49"/>
                </a:solidFill>
                <a:latin typeface="Times New Roman"/>
                <a:cs typeface="Times New Roman"/>
              </a:rPr>
              <a:t>UCL</a:t>
            </a:r>
            <a:r>
              <a:rPr sz="1050" spc="-95" dirty="0">
                <a:solidFill>
                  <a:srgbClr val="1F211F"/>
                </a:solidFill>
                <a:latin typeface="Times New Roman"/>
                <a:cs typeface="Times New Roman"/>
              </a:rPr>
              <a:t>E</a:t>
            </a:r>
            <a:r>
              <a:rPr sz="1050" spc="-95" dirty="0">
                <a:solidFill>
                  <a:srgbClr val="464B49"/>
                </a:solidFill>
                <a:latin typeface="Times New Roman"/>
                <a:cs typeface="Times New Roman"/>
              </a:rPr>
              <a:t>US  </a:t>
            </a:r>
            <a:r>
              <a:rPr sz="900" spc="-70" dirty="0">
                <a:solidFill>
                  <a:srgbClr val="676D6B"/>
                </a:solidFill>
                <a:latin typeface="Arial"/>
                <a:cs typeface="Arial"/>
              </a:rPr>
              <a:t>(.</a:t>
            </a:r>
            <a:r>
              <a:rPr sz="900" spc="-70" dirty="0">
                <a:solidFill>
                  <a:srgbClr val="1F211F"/>
                </a:solidFill>
                <a:latin typeface="Arial"/>
                <a:cs typeface="Arial"/>
              </a:rPr>
              <a:t>L</a:t>
            </a:r>
            <a:r>
              <a:rPr sz="900" spc="-70" dirty="0">
                <a:solidFill>
                  <a:srgbClr val="464B49"/>
                </a:solidFill>
                <a:latin typeface="Arial"/>
                <a:cs typeface="Arial"/>
              </a:rPr>
              <a:t>G</a:t>
            </a:r>
            <a:r>
              <a:rPr sz="900" spc="-70" dirty="0">
                <a:solidFill>
                  <a:srgbClr val="676D6B"/>
                </a:solidFill>
                <a:latin typeface="Arial"/>
                <a:cs typeface="Arial"/>
              </a:rPr>
              <a:t>N</a:t>
            </a:r>
            <a:r>
              <a:rPr sz="900" spc="-160" dirty="0">
                <a:solidFill>
                  <a:srgbClr val="676D6B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676D6B"/>
                </a:solidFill>
                <a:latin typeface="Arial"/>
                <a:cs typeface="Arial"/>
              </a:rPr>
              <a:t>}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84231" y="3728229"/>
            <a:ext cx="0" cy="286385"/>
          </a:xfrm>
          <a:custGeom>
            <a:avLst/>
            <a:gdLst/>
            <a:ahLst/>
            <a:cxnLst/>
            <a:rect l="l" t="t" r="r" b="b"/>
            <a:pathLst>
              <a:path h="286385">
                <a:moveTo>
                  <a:pt x="0" y="0"/>
                </a:moveTo>
                <a:lnTo>
                  <a:pt x="0" y="286264"/>
                </a:lnTo>
              </a:path>
            </a:pathLst>
          </a:custGeom>
          <a:ln w="61027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41016" y="3723830"/>
            <a:ext cx="8890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35" dirty="0">
                <a:solidFill>
                  <a:srgbClr val="BFC3C1"/>
                </a:solidFill>
                <a:latin typeface="Arial"/>
                <a:cs typeface="Arial"/>
              </a:rPr>
              <a:t>\</a:t>
            </a:r>
            <a:endParaRPr sz="1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12462" y="4301185"/>
            <a:ext cx="1236345" cy="325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20"/>
              </a:lnSpc>
              <a:spcBef>
                <a:spcPts val="100"/>
              </a:spcBef>
            </a:pPr>
            <a:r>
              <a:rPr sz="950" spc="-40" dirty="0">
                <a:solidFill>
                  <a:srgbClr val="676D6B"/>
                </a:solidFill>
                <a:latin typeface="Arial"/>
                <a:cs typeface="Arial"/>
              </a:rPr>
              <a:t>IN</a:t>
            </a:r>
            <a:r>
              <a:rPr sz="950" spc="-40" dirty="0">
                <a:solidFill>
                  <a:srgbClr val="1F211F"/>
                </a:solidFill>
                <a:latin typeface="Arial"/>
                <a:cs typeface="Arial"/>
              </a:rPr>
              <a:t>FE</a:t>
            </a:r>
            <a:r>
              <a:rPr sz="950" spc="-40" dirty="0">
                <a:solidFill>
                  <a:srgbClr val="464B49"/>
                </a:solidFill>
                <a:latin typeface="Arial"/>
                <a:cs typeface="Arial"/>
              </a:rPr>
              <a:t>RIOR</a:t>
            </a:r>
            <a:r>
              <a:rPr sz="950" spc="-40" dirty="0">
                <a:solidFill>
                  <a:srgbClr val="1F211F"/>
                </a:solidFill>
                <a:latin typeface="Arial"/>
                <a:cs typeface="Arial"/>
              </a:rPr>
              <a:t>T</a:t>
            </a:r>
            <a:r>
              <a:rPr sz="950" spc="-145" dirty="0">
                <a:solidFill>
                  <a:srgbClr val="1F211F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464B49"/>
                </a:solidFill>
                <a:latin typeface="Arial"/>
                <a:cs typeface="Arial"/>
              </a:rPr>
              <a:t>EMPORA</a:t>
            </a:r>
            <a:r>
              <a:rPr sz="950" spc="-15" dirty="0">
                <a:solidFill>
                  <a:srgbClr val="1F211F"/>
                </a:solidFill>
                <a:latin typeface="Arial"/>
                <a:cs typeface="Arial"/>
              </a:rPr>
              <a:t>L</a:t>
            </a:r>
            <a:endParaRPr sz="950">
              <a:latin typeface="Arial"/>
              <a:cs typeface="Arial"/>
            </a:endParaRPr>
          </a:p>
          <a:p>
            <a:pPr marL="93345">
              <a:lnSpc>
                <a:spcPts val="1240"/>
              </a:lnSpc>
            </a:pPr>
            <a:r>
              <a:rPr sz="1050" spc="-125" dirty="0">
                <a:solidFill>
                  <a:srgbClr val="565B59"/>
                </a:solidFill>
                <a:latin typeface="Arial"/>
                <a:cs typeface="Arial"/>
              </a:rPr>
              <a:t>O</a:t>
            </a:r>
            <a:r>
              <a:rPr sz="1050" spc="-125" dirty="0">
                <a:solidFill>
                  <a:srgbClr val="343836"/>
                </a:solidFill>
                <a:latin typeface="Arial"/>
                <a:cs typeface="Arial"/>
              </a:rPr>
              <a:t>RTE</a:t>
            </a:r>
            <a:r>
              <a:rPr sz="1050" spc="-125" dirty="0">
                <a:solidFill>
                  <a:srgbClr val="565B59"/>
                </a:solidFill>
                <a:latin typeface="Arial"/>
                <a:cs typeface="Arial"/>
              </a:rPr>
              <a:t>X</a:t>
            </a:r>
            <a:r>
              <a:rPr sz="1050" spc="-45" dirty="0">
                <a:solidFill>
                  <a:srgbClr val="565B59"/>
                </a:solidFill>
                <a:latin typeface="Arial"/>
                <a:cs typeface="Arial"/>
              </a:rPr>
              <a:t> </a:t>
            </a:r>
            <a:r>
              <a:rPr sz="1000" spc="80" dirty="0">
                <a:solidFill>
                  <a:srgbClr val="676D6B"/>
                </a:solidFill>
                <a:latin typeface="Arial"/>
                <a:cs typeface="Arial"/>
              </a:rPr>
              <a:t>(ffO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96686" y="772451"/>
            <a:ext cx="88836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145" dirty="0">
                <a:solidFill>
                  <a:srgbClr val="676D6B"/>
                </a:solidFill>
                <a:latin typeface="Arial"/>
                <a:cs typeface="Arial"/>
              </a:rPr>
              <a:t>P</a:t>
            </a:r>
            <a:r>
              <a:rPr sz="1050" spc="-145" dirty="0">
                <a:solidFill>
                  <a:srgbClr val="464B49"/>
                </a:solidFill>
                <a:latin typeface="Arial"/>
                <a:cs typeface="Arial"/>
              </a:rPr>
              <a:t>ARI </a:t>
            </a:r>
            <a:r>
              <a:rPr sz="1050" spc="-110" dirty="0">
                <a:solidFill>
                  <a:srgbClr val="676D6B"/>
                </a:solidFill>
                <a:latin typeface="Arial"/>
                <a:cs typeface="Arial"/>
              </a:rPr>
              <a:t>ETA</a:t>
            </a:r>
            <a:r>
              <a:rPr sz="1050" spc="-110" dirty="0">
                <a:solidFill>
                  <a:srgbClr val="464B49"/>
                </a:solidFill>
                <a:latin typeface="Arial"/>
                <a:cs typeface="Arial"/>
              </a:rPr>
              <a:t>L</a:t>
            </a:r>
            <a:r>
              <a:rPr sz="1050" spc="-21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1000" spc="-70" dirty="0">
                <a:solidFill>
                  <a:srgbClr val="8C8C8A"/>
                </a:solidFill>
                <a:latin typeface="Arial"/>
                <a:cs typeface="Arial"/>
              </a:rPr>
              <a:t>L</a:t>
            </a:r>
            <a:r>
              <a:rPr sz="1000" spc="-70" dirty="0">
                <a:solidFill>
                  <a:srgbClr val="676D6B"/>
                </a:solidFill>
                <a:latin typeface="Arial"/>
                <a:cs typeface="Arial"/>
              </a:rPr>
              <a:t>O</a:t>
            </a:r>
            <a:r>
              <a:rPr sz="1000" spc="-70" dirty="0">
                <a:solidFill>
                  <a:srgbClr val="464B49"/>
                </a:solidFill>
                <a:latin typeface="Arial"/>
                <a:cs typeface="Arial"/>
              </a:rPr>
              <a:t>B</a:t>
            </a:r>
            <a:r>
              <a:rPr sz="1000" spc="-70" dirty="0">
                <a:solidFill>
                  <a:srgbClr val="676D6B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42000" y="4440818"/>
            <a:ext cx="8045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5" dirty="0">
                <a:solidFill>
                  <a:srgbClr val="676D6B"/>
                </a:solidFill>
                <a:latin typeface="Times New Roman"/>
                <a:cs typeface="Times New Roman"/>
              </a:rPr>
              <a:t>CE</a:t>
            </a:r>
            <a:r>
              <a:rPr sz="1100" spc="-125" dirty="0">
                <a:solidFill>
                  <a:srgbClr val="464B49"/>
                </a:solidFill>
                <a:latin typeface="Times New Roman"/>
                <a:cs typeface="Times New Roman"/>
              </a:rPr>
              <a:t>REBEL</a:t>
            </a:r>
            <a:r>
              <a:rPr sz="1100" spc="-125" dirty="0">
                <a:solidFill>
                  <a:srgbClr val="676D6B"/>
                </a:solidFill>
                <a:latin typeface="Times New Roman"/>
                <a:cs typeface="Times New Roman"/>
              </a:rPr>
              <a:t>LUM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89124" y="2683872"/>
            <a:ext cx="0" cy="191135"/>
          </a:xfrm>
          <a:custGeom>
            <a:avLst/>
            <a:gdLst/>
            <a:ahLst/>
            <a:cxnLst/>
            <a:rect l="l" t="t" r="r" b="b"/>
            <a:pathLst>
              <a:path h="191135">
                <a:moveTo>
                  <a:pt x="0" y="0"/>
                </a:moveTo>
                <a:lnTo>
                  <a:pt x="0" y="190843"/>
                </a:lnTo>
              </a:path>
            </a:pathLst>
          </a:custGeom>
          <a:ln w="15256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268793" y="2676706"/>
            <a:ext cx="3530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215" algn="l"/>
              </a:tabLst>
            </a:pPr>
            <a:r>
              <a:rPr sz="1100" spc="-195" dirty="0">
                <a:solidFill>
                  <a:srgbClr val="BFC3C1"/>
                </a:solidFill>
                <a:latin typeface="Arial"/>
                <a:cs typeface="Arial"/>
              </a:rPr>
              <a:t>-	</a:t>
            </a:r>
            <a:r>
              <a:rPr sz="1100" spc="-114" dirty="0">
                <a:solidFill>
                  <a:srgbClr val="565B59"/>
                </a:solidFill>
                <a:latin typeface="Arial"/>
                <a:cs typeface="Arial"/>
              </a:rPr>
              <a:t>V3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32276" y="3154614"/>
            <a:ext cx="19050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70" dirty="0">
                <a:solidFill>
                  <a:srgbClr val="565B59"/>
                </a:solidFill>
                <a:latin typeface="Courier New"/>
                <a:cs typeface="Courier New"/>
              </a:rPr>
              <a:t>V2</a:t>
            </a:r>
            <a:endParaRPr sz="135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04596" y="3708315"/>
            <a:ext cx="1600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40" dirty="0">
                <a:solidFill>
                  <a:srgbClr val="464B49"/>
                </a:solidFill>
                <a:latin typeface="Courier New"/>
                <a:cs typeface="Courier New"/>
              </a:rPr>
              <a:t>Vl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362366" y="682415"/>
            <a:ext cx="192214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b="0" spc="5" dirty="0">
                <a:solidFill>
                  <a:srgbClr val="565B59"/>
                </a:solidFill>
                <a:latin typeface="Times New Roman"/>
                <a:cs typeface="Times New Roman"/>
              </a:rPr>
              <a:t>KEY </a:t>
            </a:r>
            <a:r>
              <a:rPr sz="2550" b="0" spc="10" dirty="0">
                <a:solidFill>
                  <a:srgbClr val="464B49"/>
                </a:solidFill>
                <a:latin typeface="Times New Roman"/>
                <a:cs typeface="Times New Roman"/>
              </a:rPr>
              <a:t>ro</a:t>
            </a:r>
            <a:r>
              <a:rPr sz="2550" b="0" spc="15" dirty="0">
                <a:solidFill>
                  <a:srgbClr val="464B49"/>
                </a:solidFill>
                <a:latin typeface="Times New Roman"/>
                <a:cs typeface="Times New Roman"/>
              </a:rPr>
              <a:t> </a:t>
            </a:r>
            <a:r>
              <a:rPr sz="1550" b="0" spc="70" dirty="0">
                <a:solidFill>
                  <a:srgbClr val="565B59"/>
                </a:solidFill>
                <a:latin typeface="Times New Roman"/>
                <a:cs typeface="Times New Roman"/>
              </a:rPr>
              <a:t>FUNCTION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27713" y="108253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0"/>
                </a:moveTo>
                <a:lnTo>
                  <a:pt x="0" y="173493"/>
                </a:lnTo>
              </a:path>
            </a:pathLst>
          </a:custGeom>
          <a:ln w="12205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16067" y="108253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0"/>
                </a:moveTo>
                <a:lnTo>
                  <a:pt x="0" y="173493"/>
                </a:lnTo>
              </a:path>
            </a:pathLst>
          </a:custGeom>
          <a:ln w="36616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331605" y="1082533"/>
            <a:ext cx="0" cy="173990"/>
          </a:xfrm>
          <a:custGeom>
            <a:avLst/>
            <a:gdLst/>
            <a:ahLst/>
            <a:cxnLst/>
            <a:rect l="l" t="t" r="r" b="b"/>
            <a:pathLst>
              <a:path h="173990">
                <a:moveTo>
                  <a:pt x="0" y="0"/>
                </a:moveTo>
                <a:lnTo>
                  <a:pt x="0" y="173493"/>
                </a:lnTo>
              </a:path>
            </a:pathLst>
          </a:custGeom>
          <a:ln w="6102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91144" y="1212762"/>
            <a:ext cx="0" cy="188595"/>
          </a:xfrm>
          <a:custGeom>
            <a:avLst/>
            <a:gdLst/>
            <a:ahLst/>
            <a:cxnLst/>
            <a:rect l="l" t="t" r="r" b="b"/>
            <a:pathLst>
              <a:path h="188594">
                <a:moveTo>
                  <a:pt x="0" y="0"/>
                </a:moveTo>
                <a:lnTo>
                  <a:pt x="0" y="188315"/>
                </a:lnTo>
              </a:path>
            </a:pathLst>
          </a:custGeom>
          <a:ln w="6102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34236" y="1768434"/>
            <a:ext cx="0" cy="202565"/>
          </a:xfrm>
          <a:custGeom>
            <a:avLst/>
            <a:gdLst/>
            <a:ahLst/>
            <a:cxnLst/>
            <a:rect l="l" t="t" r="r" b="b"/>
            <a:pathLst>
              <a:path h="202564">
                <a:moveTo>
                  <a:pt x="0" y="0"/>
                </a:moveTo>
                <a:lnTo>
                  <a:pt x="0" y="202302"/>
                </a:lnTo>
              </a:path>
            </a:pathLst>
          </a:custGeom>
          <a:ln w="9154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174361" y="1914239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5">
                <a:moveTo>
                  <a:pt x="0" y="0"/>
                </a:moveTo>
                <a:lnTo>
                  <a:pt x="0" y="196875"/>
                </a:lnTo>
              </a:path>
            </a:pathLst>
          </a:custGeom>
          <a:ln w="3175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108568" y="1062146"/>
            <a:ext cx="2434590" cy="118173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93675" marR="8255" indent="-181610" algn="just">
              <a:lnSpc>
                <a:spcPct val="81100"/>
              </a:lnSpc>
              <a:spcBef>
                <a:spcPts val="350"/>
              </a:spcBef>
            </a:pPr>
            <a:r>
              <a:rPr sz="1000" spc="55" dirty="0">
                <a:solidFill>
                  <a:srgbClr val="72643A"/>
                </a:solidFill>
                <a:latin typeface="Arial"/>
                <a:cs typeface="Arial"/>
              </a:rPr>
              <a:t>D </a:t>
            </a:r>
            <a:r>
              <a:rPr sz="1000" spc="25" dirty="0">
                <a:solidFill>
                  <a:srgbClr val="464B49"/>
                </a:solidFill>
                <a:latin typeface="Arial"/>
                <a:cs typeface="Arial"/>
              </a:rPr>
              <a:t>V1</a:t>
            </a:r>
            <a:r>
              <a:rPr sz="1000" spc="25" dirty="0">
                <a:solidFill>
                  <a:srgbClr val="676D6B"/>
                </a:solidFill>
                <a:latin typeface="Arial"/>
                <a:cs typeface="Arial"/>
              </a:rPr>
              <a:t>: </a:t>
            </a:r>
            <a:r>
              <a:rPr sz="1000" spc="-15" dirty="0">
                <a:solidFill>
                  <a:srgbClr val="464B49"/>
                </a:solidFill>
                <a:latin typeface="Arial"/>
                <a:cs typeface="Arial"/>
              </a:rPr>
              <a:t>P</a:t>
            </a:r>
            <a:r>
              <a:rPr sz="1000" spc="-15" dirty="0">
                <a:solidFill>
                  <a:srgbClr val="676D6B"/>
                </a:solidFill>
                <a:latin typeface="Arial"/>
                <a:cs typeface="Arial"/>
              </a:rPr>
              <a:t>r;m </a:t>
            </a:r>
            <a:r>
              <a:rPr sz="1000" spc="20" dirty="0">
                <a:solidFill>
                  <a:srgbClr val="464B49"/>
                </a:solidFill>
                <a:latin typeface="Arial"/>
                <a:cs typeface="Arial"/>
              </a:rPr>
              <a:t>a</a:t>
            </a:r>
            <a:r>
              <a:rPr sz="1000" spc="20" dirty="0">
                <a:solidFill>
                  <a:srgbClr val="676D6B"/>
                </a:solidFill>
                <a:latin typeface="Arial"/>
                <a:cs typeface="Arial"/>
              </a:rPr>
              <a:t>ry </a:t>
            </a:r>
            <a:r>
              <a:rPr sz="1000" spc="-330" dirty="0">
                <a:solidFill>
                  <a:srgbClr val="565B59"/>
                </a:solidFill>
                <a:latin typeface="Arial"/>
                <a:cs typeface="Arial"/>
              </a:rPr>
              <a:t>i</a:t>
            </a:r>
            <a:r>
              <a:rPr sz="1000" spc="-330" dirty="0">
                <a:solidFill>
                  <a:srgbClr val="CFD6D4"/>
                </a:solidFill>
                <a:latin typeface="Arial"/>
                <a:cs typeface="Arial"/>
              </a:rPr>
              <a:t>_</a:t>
            </a:r>
            <a:r>
              <a:rPr sz="1000" spc="-185" dirty="0">
                <a:solidFill>
                  <a:srgbClr val="CFD6D4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565B59"/>
                </a:solidFill>
                <a:latin typeface="Arial"/>
                <a:cs typeface="Arial"/>
              </a:rPr>
              <a:t>s</a:t>
            </a:r>
            <a:r>
              <a:rPr sz="1000" spc="-20" dirty="0">
                <a:solidFill>
                  <a:srgbClr val="343836"/>
                </a:solidFill>
                <a:latin typeface="Arial"/>
                <a:cs typeface="Arial"/>
              </a:rPr>
              <a:t>ual </a:t>
            </a:r>
            <a:r>
              <a:rPr sz="1000" spc="-75" dirty="0">
                <a:solidFill>
                  <a:srgbClr val="BFC3C1"/>
                </a:solidFill>
                <a:latin typeface="Arial"/>
                <a:cs typeface="Arial"/>
              </a:rPr>
              <a:t>'/</a:t>
            </a:r>
            <a:r>
              <a:rPr sz="1000" spc="-75" dirty="0">
                <a:solidFill>
                  <a:srgbClr val="565B59"/>
                </a:solidFill>
                <a:latin typeface="Arial"/>
                <a:cs typeface="Arial"/>
              </a:rPr>
              <a:t>t </a:t>
            </a:r>
            <a:r>
              <a:rPr sz="1000" spc="-125" dirty="0">
                <a:solidFill>
                  <a:srgbClr val="565B59"/>
                </a:solidFill>
                <a:latin typeface="Arial"/>
                <a:cs typeface="Arial"/>
              </a:rPr>
              <a:t>orte </a:t>
            </a:r>
            <a:r>
              <a:rPr sz="1000" spc="-130" dirty="0">
                <a:solidFill>
                  <a:srgbClr val="565B59"/>
                </a:solidFill>
                <a:latin typeface="Arial"/>
                <a:cs typeface="Arial"/>
              </a:rPr>
              <a:t>x-; </a:t>
            </a:r>
            <a:r>
              <a:rPr sz="1000" spc="-30" dirty="0">
                <a:solidFill>
                  <a:srgbClr val="676D6B"/>
                </a:solidFill>
                <a:latin typeface="Arial"/>
                <a:cs typeface="Arial"/>
              </a:rPr>
              <a:t>recei</a:t>
            </a:r>
            <a:r>
              <a:rPr sz="1000" spc="-30" dirty="0">
                <a:solidFill>
                  <a:srgbClr val="464B49"/>
                </a:solidFill>
                <a:latin typeface="Arial"/>
                <a:cs typeface="Arial"/>
              </a:rPr>
              <a:t>ves</a:t>
            </a:r>
            <a:r>
              <a:rPr sz="1000" spc="-30" dirty="0">
                <a:solidFill>
                  <a:srgbClr val="BFC3C1"/>
                </a:solidFill>
                <a:latin typeface="Arial"/>
                <a:cs typeface="Arial"/>
              </a:rPr>
              <a:t>· </a:t>
            </a:r>
            <a:r>
              <a:rPr sz="1100" spc="-195" dirty="0">
                <a:solidFill>
                  <a:srgbClr val="565B59"/>
                </a:solidFill>
                <a:latin typeface="Arial"/>
                <a:cs typeface="Arial"/>
              </a:rPr>
              <a:t>aU  </a:t>
            </a:r>
            <a:r>
              <a:rPr sz="1000" spc="-50" dirty="0">
                <a:solidFill>
                  <a:srgbClr val="565B59"/>
                </a:solidFill>
                <a:latin typeface="Arial"/>
                <a:cs typeface="Arial"/>
              </a:rPr>
              <a:t>v suar </a:t>
            </a:r>
            <a:r>
              <a:rPr sz="1000" spc="-45" dirty="0">
                <a:solidFill>
                  <a:srgbClr val="464B49"/>
                </a:solidFill>
                <a:latin typeface="Arial"/>
                <a:cs typeface="Arial"/>
              </a:rPr>
              <a:t>ln </a:t>
            </a:r>
            <a:r>
              <a:rPr sz="1000" spc="-50" dirty="0">
                <a:solidFill>
                  <a:srgbClr val="676D6B"/>
                </a:solidFill>
                <a:latin typeface="Arial"/>
                <a:cs typeface="Arial"/>
              </a:rPr>
              <a:t>put </a:t>
            </a:r>
            <a:r>
              <a:rPr sz="1000" spc="-10" dirty="0">
                <a:solidFill>
                  <a:srgbClr val="565B59"/>
                </a:solidFill>
                <a:latin typeface="Arial"/>
                <a:cs typeface="Arial"/>
              </a:rPr>
              <a:t>Begins </a:t>
            </a:r>
            <a:r>
              <a:rPr sz="1100" spc="-100" dirty="0">
                <a:solidFill>
                  <a:srgbClr val="676D6B"/>
                </a:solidFill>
                <a:latin typeface="Times New Roman"/>
                <a:cs typeface="Times New Roman"/>
              </a:rPr>
              <a:t>p</a:t>
            </a:r>
            <a:r>
              <a:rPr sz="1100" spc="-100" dirty="0">
                <a:solidFill>
                  <a:srgbClr val="AEB3B1"/>
                </a:solidFill>
                <a:latin typeface="Times New Roman"/>
                <a:cs typeface="Times New Roman"/>
              </a:rPr>
              <a:t>·</a:t>
            </a:r>
            <a:r>
              <a:rPr sz="1100" spc="-100" dirty="0">
                <a:solidFill>
                  <a:srgbClr val="676D6B"/>
                </a:solidFill>
                <a:latin typeface="Times New Roman"/>
                <a:cs typeface="Times New Roman"/>
              </a:rPr>
              <a:t>r:oce,s </a:t>
            </a:r>
            <a:r>
              <a:rPr sz="1100" spc="-20" dirty="0">
                <a:solidFill>
                  <a:srgbClr val="464B49"/>
                </a:solidFill>
                <a:latin typeface="Times New Roman"/>
                <a:cs typeface="Times New Roman"/>
              </a:rPr>
              <a:t>ing </a:t>
            </a:r>
            <a:r>
              <a:rPr sz="1000" spc="15" dirty="0">
                <a:solidFill>
                  <a:srgbClr val="676D6B"/>
                </a:solidFill>
                <a:latin typeface="Arial"/>
                <a:cs typeface="Arial"/>
              </a:rPr>
              <a:t>efrnJor,  </a:t>
            </a:r>
            <a:r>
              <a:rPr sz="1000" spc="55" dirty="0">
                <a:solidFill>
                  <a:srgbClr val="676D6B"/>
                </a:solidFill>
                <a:latin typeface="Arial"/>
                <a:cs typeface="Arial"/>
              </a:rPr>
              <a:t>motlon </a:t>
            </a:r>
            <a:r>
              <a:rPr sz="1150" spc="10" dirty="0">
                <a:solidFill>
                  <a:srgbClr val="565B59"/>
                </a:solidFill>
                <a:latin typeface="Times New Roman"/>
                <a:cs typeface="Times New Roman"/>
              </a:rPr>
              <a:t>and </a:t>
            </a:r>
            <a:r>
              <a:rPr sz="1000" spc="-15" dirty="0">
                <a:solidFill>
                  <a:srgbClr val="676D6B"/>
                </a:solidFill>
                <a:latin typeface="Arial"/>
                <a:cs typeface="Arial"/>
              </a:rPr>
              <a:t>shap </a:t>
            </a:r>
            <a:r>
              <a:rPr sz="1000" spc="-40" dirty="0">
                <a:solidFill>
                  <a:srgbClr val="676D6B"/>
                </a:solidFill>
                <a:latin typeface="Arial"/>
                <a:cs typeface="Arial"/>
              </a:rPr>
              <a:t>e</a:t>
            </a:r>
            <a:r>
              <a:rPr sz="1000" spc="-40" dirty="0">
                <a:solidFill>
                  <a:srgbClr val="8C8C8A"/>
                </a:solidFill>
                <a:latin typeface="Arial"/>
                <a:cs typeface="Arial"/>
              </a:rPr>
              <a:t>. </a:t>
            </a:r>
            <a:r>
              <a:rPr sz="1000" spc="-5" dirty="0">
                <a:solidFill>
                  <a:srgbClr val="676D6B"/>
                </a:solidFill>
                <a:latin typeface="Arial"/>
                <a:cs typeface="Arial"/>
              </a:rPr>
              <a:t>Cells </a:t>
            </a:r>
            <a:r>
              <a:rPr sz="1100" spc="-40" dirty="0">
                <a:solidFill>
                  <a:srgbClr val="565B59"/>
                </a:solidFill>
                <a:latin typeface="Times New Roman"/>
                <a:cs typeface="Times New Roman"/>
              </a:rPr>
              <a:t>in </a:t>
            </a:r>
            <a:r>
              <a:rPr sz="1000" dirty="0">
                <a:solidFill>
                  <a:srgbClr val="676D6B"/>
                </a:solidFill>
                <a:latin typeface="Arial"/>
                <a:cs typeface="Arial"/>
              </a:rPr>
              <a:t>this </a:t>
            </a:r>
            <a:r>
              <a:rPr sz="1150" spc="-10" dirty="0">
                <a:solidFill>
                  <a:srgbClr val="676D6B"/>
                </a:solidFill>
                <a:latin typeface="Times New Roman"/>
                <a:cs typeface="Times New Roman"/>
              </a:rPr>
              <a:t>area  </a:t>
            </a:r>
            <a:r>
              <a:rPr sz="1150" spc="-190" dirty="0">
                <a:solidFill>
                  <a:srgbClr val="676D6B"/>
                </a:solidFill>
                <a:latin typeface="Times New Roman"/>
                <a:cs typeface="Times New Roman"/>
              </a:rPr>
              <a:t>h</a:t>
            </a:r>
            <a:r>
              <a:rPr sz="1200" spc="-190" dirty="0">
                <a:solidFill>
                  <a:srgbClr val="565B59"/>
                </a:solidFill>
                <a:latin typeface="Times New Roman"/>
                <a:cs typeface="Times New Roman"/>
              </a:rPr>
              <a:t>av@ </a:t>
            </a:r>
            <a:r>
              <a:rPr sz="1150" spc="25" dirty="0">
                <a:solidFill>
                  <a:srgbClr val="676D6B"/>
                </a:solidFill>
                <a:latin typeface="Times New Roman"/>
                <a:cs typeface="Times New Roman"/>
              </a:rPr>
              <a:t>the </a:t>
            </a:r>
            <a:r>
              <a:rPr sz="1200" spc="-70" dirty="0">
                <a:solidFill>
                  <a:srgbClr val="676D6B"/>
                </a:solidFill>
                <a:latin typeface="Times New Roman"/>
                <a:cs typeface="Times New Roman"/>
              </a:rPr>
              <a:t>s</a:t>
            </a:r>
            <a:r>
              <a:rPr sz="1200" spc="-70" dirty="0">
                <a:solidFill>
                  <a:srgbClr val="464B49"/>
                </a:solidFill>
                <a:latin typeface="Times New Roman"/>
                <a:cs typeface="Times New Roman"/>
              </a:rPr>
              <a:t>m</a:t>
            </a:r>
            <a:r>
              <a:rPr sz="1200" spc="-70" dirty="0">
                <a:solidFill>
                  <a:srgbClr val="676D6B"/>
                </a:solidFill>
                <a:latin typeface="Times New Roman"/>
                <a:cs typeface="Times New Roman"/>
              </a:rPr>
              <a:t>al</a:t>
            </a:r>
            <a:r>
              <a:rPr sz="1000" spc="-70" dirty="0">
                <a:solidFill>
                  <a:srgbClr val="676D6B"/>
                </a:solidFill>
                <a:latin typeface="Arial"/>
                <a:cs typeface="Arial"/>
              </a:rPr>
              <a:t>l1.;st </a:t>
            </a:r>
            <a:r>
              <a:rPr sz="1150" spc="-40" dirty="0">
                <a:solidFill>
                  <a:srgbClr val="464B49"/>
                </a:solidFill>
                <a:latin typeface="Times New Roman"/>
                <a:cs typeface="Times New Roman"/>
              </a:rPr>
              <a:t>re </a:t>
            </a:r>
            <a:r>
              <a:rPr sz="1150" spc="-45" dirty="0">
                <a:solidFill>
                  <a:srgbClr val="676D6B"/>
                </a:solidFill>
                <a:latin typeface="Times New Roman"/>
                <a:cs typeface="Times New Roman"/>
              </a:rPr>
              <a:t>ce</a:t>
            </a:r>
            <a:r>
              <a:rPr sz="1150" spc="-229" dirty="0">
                <a:solidFill>
                  <a:srgbClr val="676D6B"/>
                </a:solidFill>
                <a:latin typeface="Times New Roman"/>
                <a:cs typeface="Times New Roman"/>
              </a:rPr>
              <a:t> </a:t>
            </a:r>
            <a:r>
              <a:rPr sz="1150" spc="-114" dirty="0">
                <a:solidFill>
                  <a:srgbClr val="464B49"/>
                </a:solidFill>
                <a:latin typeface="Times New Roman"/>
                <a:cs typeface="Times New Roman"/>
              </a:rPr>
              <a:t>p</a:t>
            </a:r>
            <a:r>
              <a:rPr sz="1150" spc="-114" dirty="0">
                <a:solidFill>
                  <a:srgbClr val="676D6B"/>
                </a:solidFill>
                <a:latin typeface="Times New Roman"/>
                <a:cs typeface="Times New Roman"/>
              </a:rPr>
              <a:t>tiVe </a:t>
            </a:r>
            <a:r>
              <a:rPr sz="1150" spc="-20" dirty="0">
                <a:solidFill>
                  <a:srgbClr val="676D6B"/>
                </a:solidFill>
                <a:latin typeface="Times New Roman"/>
                <a:cs typeface="Times New Roman"/>
              </a:rPr>
              <a:t>fields.</a:t>
            </a:r>
            <a:endParaRPr sz="1150">
              <a:latin typeface="Times New Roman"/>
              <a:cs typeface="Times New Roman"/>
            </a:endParaRPr>
          </a:p>
          <a:p>
            <a:pPr marL="197485" marR="5080" indent="-5715">
              <a:lnSpc>
                <a:spcPct val="87000"/>
              </a:lnSpc>
              <a:spcBef>
                <a:spcPts val="980"/>
              </a:spcBef>
              <a:tabLst>
                <a:tab pos="875665" algn="l"/>
              </a:tabLst>
            </a:pPr>
            <a:r>
              <a:rPr sz="1150" b="1" spc="-204" dirty="0">
                <a:solidFill>
                  <a:srgbClr val="464B49"/>
                </a:solidFill>
                <a:latin typeface="Times New Roman"/>
                <a:cs typeface="Times New Roman"/>
              </a:rPr>
              <a:t>'</a:t>
            </a:r>
            <a:r>
              <a:rPr sz="1150" b="1" spc="-204" dirty="0">
                <a:solidFill>
                  <a:srgbClr val="AEB3B1"/>
                </a:solidFill>
                <a:latin typeface="Times New Roman"/>
                <a:cs typeface="Times New Roman"/>
              </a:rPr>
              <a:t>_</a:t>
            </a:r>
            <a:r>
              <a:rPr sz="1150" b="1" spc="-204" dirty="0">
                <a:solidFill>
                  <a:srgbClr val="464B49"/>
                </a:solidFill>
                <a:latin typeface="Times New Roman"/>
                <a:cs typeface="Times New Roman"/>
              </a:rPr>
              <a:t>1/2</a:t>
            </a:r>
            <a:r>
              <a:rPr sz="1150" b="1" spc="-204" dirty="0">
                <a:solidFill>
                  <a:srgbClr val="676D6B"/>
                </a:solidFill>
                <a:latin typeface="Times New Roman"/>
                <a:cs typeface="Times New Roman"/>
              </a:rPr>
              <a:t>,     </a:t>
            </a:r>
            <a:r>
              <a:rPr sz="1150" b="1" spc="-195" dirty="0">
                <a:solidFill>
                  <a:srgbClr val="676D6B"/>
                </a:solidFill>
                <a:latin typeface="Times New Roman"/>
                <a:cs typeface="Times New Roman"/>
              </a:rPr>
              <a:t> </a:t>
            </a:r>
            <a:r>
              <a:rPr sz="1000" b="1" spc="-65" dirty="0">
                <a:solidFill>
                  <a:srgbClr val="778595"/>
                </a:solidFill>
                <a:latin typeface="Arial"/>
                <a:cs typeface="Arial"/>
              </a:rPr>
              <a:t>£;.I</a:t>
            </a:r>
            <a:r>
              <a:rPr sz="1000" b="1" spc="-60" dirty="0">
                <a:solidFill>
                  <a:srgbClr val="778595"/>
                </a:solidFill>
                <a:latin typeface="Arial"/>
                <a:cs typeface="Arial"/>
              </a:rPr>
              <a:t> </a:t>
            </a:r>
            <a:r>
              <a:rPr sz="950" b="1" spc="-95" dirty="0">
                <a:solidFill>
                  <a:srgbClr val="464B49"/>
                </a:solidFill>
                <a:latin typeface="Arial"/>
                <a:cs typeface="Arial"/>
              </a:rPr>
              <a:t>V3	</a:t>
            </a:r>
            <a:r>
              <a:rPr sz="1200" spc="5" dirty="0">
                <a:solidFill>
                  <a:srgbClr val="464B49"/>
                </a:solidFill>
                <a:latin typeface="Times New Roman"/>
                <a:cs typeface="Times New Roman"/>
              </a:rPr>
              <a:t>h</a:t>
            </a:r>
            <a:r>
              <a:rPr sz="1200" spc="5" dirty="0">
                <a:solidFill>
                  <a:srgbClr val="676D6B"/>
                </a:solidFill>
                <a:latin typeface="Times New Roman"/>
                <a:cs typeface="Times New Roman"/>
              </a:rPr>
              <a:t>d </a:t>
            </a:r>
            <a:r>
              <a:rPr sz="1200" spc="-35" dirty="0">
                <a:solidFill>
                  <a:srgbClr val="8C8C8A"/>
                </a:solidFill>
                <a:latin typeface="Times New Roman"/>
                <a:cs typeface="Times New Roman"/>
              </a:rPr>
              <a:t>D </a:t>
            </a:r>
            <a:r>
              <a:rPr sz="950" b="1" spc="10" dirty="0">
                <a:solidFill>
                  <a:srgbClr val="464B49"/>
                </a:solidFill>
                <a:latin typeface="Arial"/>
                <a:cs typeface="Arial"/>
              </a:rPr>
              <a:t>VP: </a:t>
            </a:r>
            <a:r>
              <a:rPr sz="1050" spc="-100" dirty="0">
                <a:solidFill>
                  <a:srgbClr val="676D6B"/>
                </a:solidFill>
                <a:latin typeface="Times New Roman"/>
                <a:cs typeface="Times New Roman"/>
              </a:rPr>
              <a:t>Cor:1</a:t>
            </a:r>
            <a:r>
              <a:rPr sz="1050" spc="-100" dirty="0">
                <a:solidFill>
                  <a:srgbClr val="464B49"/>
                </a:solidFill>
                <a:latin typeface="Times New Roman"/>
                <a:cs typeface="Times New Roman"/>
              </a:rPr>
              <a:t>ti </a:t>
            </a:r>
            <a:r>
              <a:rPr sz="1050" spc="-170" dirty="0">
                <a:solidFill>
                  <a:srgbClr val="464B49"/>
                </a:solidFill>
                <a:latin typeface="Times New Roman"/>
                <a:cs typeface="Times New Roman"/>
              </a:rPr>
              <a:t>1l </a:t>
            </a:r>
            <a:r>
              <a:rPr sz="1050" spc="-50" dirty="0">
                <a:solidFill>
                  <a:srgbClr val="464B49"/>
                </a:solidFill>
                <a:latin typeface="Times New Roman"/>
                <a:cs typeface="Times New Roman"/>
              </a:rPr>
              <a:t>ue </a:t>
            </a:r>
            <a:r>
              <a:rPr sz="900" i="1" spc="-50" dirty="0">
                <a:solidFill>
                  <a:srgbClr val="464B49"/>
                </a:solidFill>
                <a:latin typeface="Arial"/>
                <a:cs typeface="Arial"/>
              </a:rPr>
              <a:t>p </a:t>
            </a:r>
            <a:r>
              <a:rPr sz="900" i="1" spc="-50" dirty="0">
                <a:solidFill>
                  <a:srgbClr val="676D6B"/>
                </a:solidFill>
                <a:latin typeface="Arial"/>
                <a:cs typeface="Arial"/>
              </a:rPr>
              <a:t>rb  </a:t>
            </a:r>
            <a:r>
              <a:rPr sz="1050" spc="10" dirty="0">
                <a:solidFill>
                  <a:srgbClr val="464B49"/>
                </a:solidFill>
                <a:latin typeface="Times New Roman"/>
                <a:cs typeface="Times New Roman"/>
              </a:rPr>
              <a:t>cess</a:t>
            </a:r>
            <a:r>
              <a:rPr sz="1050" spc="10" dirty="0">
                <a:solidFill>
                  <a:srgbClr val="676D6B"/>
                </a:solidFill>
                <a:latin typeface="Times New Roman"/>
                <a:cs typeface="Times New Roman"/>
              </a:rPr>
              <a:t>i</a:t>
            </a:r>
            <a:r>
              <a:rPr sz="1050" spc="10" dirty="0">
                <a:solidFill>
                  <a:srgbClr val="464B49"/>
                </a:solidFill>
                <a:latin typeface="Times New Roman"/>
                <a:cs typeface="Times New Roman"/>
              </a:rPr>
              <a:t>ng</a:t>
            </a:r>
            <a:r>
              <a:rPr sz="1050" spc="10" dirty="0">
                <a:solidFill>
                  <a:srgbClr val="676D6B"/>
                </a:solidFill>
                <a:latin typeface="Times New Roman"/>
                <a:cs typeface="Times New Roman"/>
              </a:rPr>
              <a:t>;</a:t>
            </a:r>
            <a:r>
              <a:rPr sz="1050" spc="-100" dirty="0">
                <a:solidFill>
                  <a:srgbClr val="676D6B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676D6B"/>
                </a:solidFill>
                <a:latin typeface="Times New Roman"/>
                <a:cs typeface="Times New Roman"/>
              </a:rPr>
              <a:t>ce</a:t>
            </a:r>
            <a:r>
              <a:rPr sz="1050" spc="-170" dirty="0">
                <a:solidFill>
                  <a:srgbClr val="676D6B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676D6B"/>
                </a:solidFill>
                <a:latin typeface="Times New Roman"/>
                <a:cs typeface="Times New Roman"/>
              </a:rPr>
              <a:t>l</a:t>
            </a:r>
            <a:r>
              <a:rPr sz="1050" spc="-25" dirty="0">
                <a:solidFill>
                  <a:srgbClr val="1F211F"/>
                </a:solidFill>
                <a:latin typeface="Times New Roman"/>
                <a:cs typeface="Times New Roman"/>
              </a:rPr>
              <a:t>l</a:t>
            </a:r>
            <a:r>
              <a:rPr sz="1050" spc="-25" dirty="0">
                <a:solidFill>
                  <a:srgbClr val="676D6B"/>
                </a:solidFill>
                <a:latin typeface="Times New Roman"/>
                <a:cs typeface="Times New Roman"/>
              </a:rPr>
              <a:t>s</a:t>
            </a:r>
            <a:r>
              <a:rPr sz="1050" spc="-105" dirty="0">
                <a:solidFill>
                  <a:srgbClr val="676D6B"/>
                </a:solidFill>
                <a:latin typeface="Times New Roman"/>
                <a:cs typeface="Times New Roman"/>
              </a:rPr>
              <a:t> </a:t>
            </a:r>
            <a:r>
              <a:rPr sz="1150" spc="-35" dirty="0">
                <a:solidFill>
                  <a:srgbClr val="565B59"/>
                </a:solidFill>
                <a:latin typeface="Times New Roman"/>
                <a:cs typeface="Times New Roman"/>
              </a:rPr>
              <a:t>of</a:t>
            </a:r>
            <a:r>
              <a:rPr sz="1150" spc="-125" dirty="0">
                <a:solidFill>
                  <a:srgbClr val="565B59"/>
                </a:solidFill>
                <a:latin typeface="Times New Roman"/>
                <a:cs typeface="Times New Roman"/>
              </a:rPr>
              <a:t> </a:t>
            </a:r>
            <a:r>
              <a:rPr sz="1150" spc="-35" dirty="0">
                <a:solidFill>
                  <a:srgbClr val="AEB3B1"/>
                </a:solidFill>
                <a:latin typeface="Times New Roman"/>
                <a:cs typeface="Times New Roman"/>
              </a:rPr>
              <a:t>,</a:t>
            </a:r>
            <a:r>
              <a:rPr sz="1150" spc="-35" dirty="0">
                <a:solidFill>
                  <a:srgbClr val="565B59"/>
                </a:solidFill>
                <a:latin typeface="Times New Roman"/>
                <a:cs typeface="Times New Roman"/>
              </a:rPr>
              <a:t>each</a:t>
            </a:r>
            <a:r>
              <a:rPr sz="1150" spc="-145" dirty="0">
                <a:solidFill>
                  <a:srgbClr val="565B59"/>
                </a:solidFill>
                <a:latin typeface="Times New Roman"/>
                <a:cs typeface="Times New Roman"/>
              </a:rPr>
              <a:t> </a:t>
            </a:r>
            <a:r>
              <a:rPr sz="1050" spc="35" dirty="0">
                <a:solidFill>
                  <a:srgbClr val="565B59"/>
                </a:solidFill>
                <a:latin typeface="Times New Roman"/>
                <a:cs typeface="Times New Roman"/>
              </a:rPr>
              <a:t>area</a:t>
            </a:r>
            <a:r>
              <a:rPr sz="1050" dirty="0">
                <a:solidFill>
                  <a:srgbClr val="565B59"/>
                </a:solidFill>
                <a:latin typeface="Times New Roman"/>
                <a:cs typeface="Times New Roman"/>
              </a:rPr>
              <a:t> </a:t>
            </a:r>
            <a:r>
              <a:rPr sz="1150" spc="-20" dirty="0">
                <a:solidFill>
                  <a:srgbClr val="676D6B"/>
                </a:solidFill>
                <a:latin typeface="Times New Roman"/>
                <a:cs typeface="Times New Roman"/>
              </a:rPr>
              <a:t>have</a:t>
            </a:r>
            <a:r>
              <a:rPr sz="1150" spc="-25" dirty="0">
                <a:solidFill>
                  <a:srgbClr val="676D6B"/>
                </a:solidFill>
                <a:latin typeface="Times New Roman"/>
                <a:cs typeface="Times New Roman"/>
              </a:rPr>
              <a:t> </a:t>
            </a:r>
            <a:r>
              <a:rPr sz="1150" spc="-100" dirty="0">
                <a:solidFill>
                  <a:srgbClr val="676D6B"/>
                </a:solidFill>
                <a:latin typeface="Times New Roman"/>
                <a:cs typeface="Times New Roman"/>
              </a:rPr>
              <a:t>p</a:t>
            </a:r>
            <a:r>
              <a:rPr sz="1150" spc="-100" dirty="0">
                <a:solidFill>
                  <a:srgbClr val="464B49"/>
                </a:solidFill>
                <a:latin typeface="Times New Roman"/>
                <a:cs typeface="Times New Roman"/>
              </a:rPr>
              <a:t>r</a:t>
            </a:r>
            <a:r>
              <a:rPr sz="1150" spc="-100" dirty="0">
                <a:solidFill>
                  <a:srgbClr val="676D6B"/>
                </a:solidFill>
                <a:latin typeface="Times New Roman"/>
                <a:cs typeface="Times New Roman"/>
              </a:rPr>
              <a:t>og</a:t>
            </a:r>
            <a:r>
              <a:rPr sz="1150" spc="-10" dirty="0">
                <a:solidFill>
                  <a:srgbClr val="676D6B"/>
                </a:solidFill>
                <a:latin typeface="Times New Roman"/>
                <a:cs typeface="Times New Roman"/>
              </a:rPr>
              <a:t> </a:t>
            </a:r>
            <a:r>
              <a:rPr sz="1150" spc="-100" dirty="0">
                <a:solidFill>
                  <a:srgbClr val="676D6B"/>
                </a:solidFill>
                <a:latin typeface="Times New Roman"/>
                <a:cs typeface="Times New Roman"/>
              </a:rPr>
              <a:t>re:sr  </a:t>
            </a:r>
            <a:r>
              <a:rPr sz="950" spc="20" dirty="0">
                <a:solidFill>
                  <a:srgbClr val="676D6B"/>
                </a:solidFill>
                <a:latin typeface="Arial"/>
                <a:cs typeface="Arial"/>
              </a:rPr>
              <a:t>slvely </a:t>
            </a:r>
            <a:r>
              <a:rPr sz="950" spc="25" dirty="0">
                <a:solidFill>
                  <a:srgbClr val="565B59"/>
                </a:solidFill>
                <a:latin typeface="Arial"/>
                <a:cs typeface="Arial"/>
              </a:rPr>
              <a:t>larger </a:t>
            </a:r>
            <a:r>
              <a:rPr sz="950" spc="-100" dirty="0">
                <a:solidFill>
                  <a:srgbClr val="676D6B"/>
                </a:solidFill>
                <a:latin typeface="Arial"/>
                <a:cs typeface="Arial"/>
              </a:rPr>
              <a:t>reGe </a:t>
            </a:r>
            <a:r>
              <a:rPr sz="950" spc="-175" dirty="0">
                <a:solidFill>
                  <a:srgbClr val="464B49"/>
                </a:solidFill>
                <a:latin typeface="Arial"/>
                <a:cs typeface="Arial"/>
              </a:rPr>
              <a:t>p </a:t>
            </a:r>
            <a:r>
              <a:rPr sz="950" spc="-85" dirty="0">
                <a:solidFill>
                  <a:srgbClr val="464B49"/>
                </a:solidFill>
                <a:latin typeface="Arial"/>
                <a:cs typeface="Arial"/>
              </a:rPr>
              <a:t>ti </a:t>
            </a:r>
            <a:r>
              <a:rPr sz="950" spc="-65" dirty="0">
                <a:solidFill>
                  <a:srgbClr val="676D6B"/>
                </a:solidFill>
                <a:latin typeface="Arial"/>
                <a:cs typeface="Arial"/>
              </a:rPr>
              <a:t>v:e </a:t>
            </a:r>
            <a:r>
              <a:rPr sz="950" spc="-40" dirty="0">
                <a:solidFill>
                  <a:srgbClr val="676D6B"/>
                </a:solidFill>
                <a:latin typeface="Arial"/>
                <a:cs typeface="Arial"/>
              </a:rPr>
              <a:t>fi</a:t>
            </a:r>
            <a:r>
              <a:rPr sz="950" spc="-135" dirty="0">
                <a:solidFill>
                  <a:srgbClr val="676D6B"/>
                </a:solidFill>
                <a:latin typeface="Arial"/>
                <a:cs typeface="Arial"/>
              </a:rPr>
              <a:t> </a:t>
            </a:r>
            <a:r>
              <a:rPr sz="950" spc="30" dirty="0">
                <a:solidFill>
                  <a:srgbClr val="676D6B"/>
                </a:solidFill>
                <a:latin typeface="Arial"/>
                <a:cs typeface="Arial"/>
              </a:rPr>
              <a:t>e</a:t>
            </a:r>
            <a:r>
              <a:rPr sz="950" spc="30" dirty="0">
                <a:solidFill>
                  <a:srgbClr val="1F211F"/>
                </a:solidFill>
                <a:latin typeface="Arial"/>
                <a:cs typeface="Arial"/>
              </a:rPr>
              <a:t>l</a:t>
            </a:r>
            <a:r>
              <a:rPr sz="950" spc="30" dirty="0">
                <a:solidFill>
                  <a:srgbClr val="464B49"/>
                </a:solidFill>
                <a:latin typeface="Arial"/>
                <a:cs typeface="Arial"/>
              </a:rPr>
              <a:t>d</a:t>
            </a:r>
            <a:r>
              <a:rPr sz="950" spc="30" dirty="0">
                <a:solidFill>
                  <a:srgbClr val="676D6B"/>
                </a:solidFill>
                <a:latin typeface="Arial"/>
                <a:cs typeface="Arial"/>
              </a:rPr>
              <a:t>s.</a:t>
            </a:r>
            <a:endParaRPr sz="9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66386" y="2355652"/>
            <a:ext cx="0" cy="191770"/>
          </a:xfrm>
          <a:custGeom>
            <a:avLst/>
            <a:gdLst/>
            <a:ahLst/>
            <a:cxnLst/>
            <a:rect l="l" t="t" r="r" b="b"/>
            <a:pathLst>
              <a:path h="191769">
                <a:moveTo>
                  <a:pt x="0" y="0"/>
                </a:moveTo>
                <a:lnTo>
                  <a:pt x="0" y="191231"/>
                </a:lnTo>
              </a:path>
            </a:pathLst>
          </a:custGeom>
          <a:ln w="6102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122197" y="2344027"/>
            <a:ext cx="2197100" cy="471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solidFill>
                  <a:srgbClr val="778595"/>
                </a:solidFill>
                <a:latin typeface="Times New Roman"/>
                <a:cs typeface="Times New Roman"/>
              </a:rPr>
              <a:t>fill </a:t>
            </a:r>
            <a:r>
              <a:rPr sz="1050" b="1" spc="-90" dirty="0">
                <a:solidFill>
                  <a:srgbClr val="464B49"/>
                </a:solidFill>
                <a:latin typeface="Arial"/>
                <a:cs typeface="Arial"/>
              </a:rPr>
              <a:t>V3</a:t>
            </a:r>
            <a:r>
              <a:rPr sz="1050" b="1" spc="-90" dirty="0">
                <a:solidFill>
                  <a:srgbClr val="BFC3C1"/>
                </a:solidFill>
                <a:latin typeface="Arial"/>
                <a:cs typeface="Arial"/>
              </a:rPr>
              <a:t>.</a:t>
            </a:r>
            <a:r>
              <a:rPr sz="1050" b="1" spc="-90" dirty="0">
                <a:solidFill>
                  <a:srgbClr val="464B49"/>
                </a:solidFill>
                <a:latin typeface="Arial"/>
                <a:cs typeface="Arial"/>
              </a:rPr>
              <a:t>A: </a:t>
            </a:r>
            <a:r>
              <a:rPr sz="1050" spc="-55" dirty="0">
                <a:solidFill>
                  <a:srgbClr val="565B59"/>
                </a:solidFill>
                <a:latin typeface="Arial"/>
                <a:cs typeface="Arial"/>
              </a:rPr>
              <a:t>Biased </a:t>
            </a:r>
            <a:r>
              <a:rPr sz="1050" dirty="0">
                <a:solidFill>
                  <a:srgbClr val="464B49"/>
                </a:solidFill>
                <a:latin typeface="Arial"/>
                <a:cs typeface="Arial"/>
              </a:rPr>
              <a:t>fo</a:t>
            </a:r>
            <a:r>
              <a:rPr sz="1050" dirty="0">
                <a:solidFill>
                  <a:srgbClr val="676D6B"/>
                </a:solidFill>
                <a:latin typeface="Arial"/>
                <a:cs typeface="Arial"/>
              </a:rPr>
              <a:t>r </a:t>
            </a:r>
            <a:r>
              <a:rPr sz="1050" spc="-20" dirty="0">
                <a:solidFill>
                  <a:srgbClr val="676D6B"/>
                </a:solidFill>
                <a:latin typeface="Times New Roman"/>
                <a:cs typeface="Times New Roman"/>
              </a:rPr>
              <a:t>per:ceiv</a:t>
            </a:r>
            <a:r>
              <a:rPr sz="1050" spc="-20" dirty="0">
                <a:solidFill>
                  <a:srgbClr val="464B49"/>
                </a:solidFill>
                <a:latin typeface="Times New Roman"/>
                <a:cs typeface="Times New Roman"/>
              </a:rPr>
              <a:t>ing </a:t>
            </a:r>
            <a:r>
              <a:rPr sz="1050" spc="-30" dirty="0">
                <a:solidFill>
                  <a:srgbClr val="464B49"/>
                </a:solidFill>
                <a:latin typeface="Times New Roman"/>
                <a:cs typeface="Times New Roman"/>
              </a:rPr>
              <a:t>mo </a:t>
            </a:r>
            <a:r>
              <a:rPr sz="1050" spc="-15" dirty="0">
                <a:solidFill>
                  <a:srgbClr val="1F211F"/>
                </a:solidFill>
                <a:latin typeface="Times New Roman"/>
                <a:cs typeface="Times New Roman"/>
              </a:rPr>
              <a:t>t </a:t>
            </a:r>
            <a:r>
              <a:rPr sz="1050" spc="-35" dirty="0">
                <a:solidFill>
                  <a:srgbClr val="565B59"/>
                </a:solidFill>
                <a:latin typeface="Times New Roman"/>
                <a:cs typeface="Times New Roman"/>
              </a:rPr>
              <a:t>ior</a:t>
            </a:r>
            <a:r>
              <a:rPr sz="1050" spc="45" dirty="0">
                <a:solidFill>
                  <a:srgbClr val="565B5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8C8C8A"/>
                </a:solidFill>
                <a:latin typeface="Times New Roman"/>
                <a:cs typeface="Times New Roman"/>
              </a:rPr>
              <a:t>.</a:t>
            </a:r>
            <a:endParaRPr sz="1050">
              <a:latin typeface="Times New Roman"/>
              <a:cs typeface="Times New Roman"/>
            </a:endParaRPr>
          </a:p>
          <a:p>
            <a:pPr marL="188595">
              <a:lnSpc>
                <a:spcPct val="100000"/>
              </a:lnSpc>
              <a:spcBef>
                <a:spcPts val="990"/>
              </a:spcBef>
            </a:pPr>
            <a:r>
              <a:rPr sz="950" b="1" spc="50" dirty="0">
                <a:solidFill>
                  <a:srgbClr val="343836"/>
                </a:solidFill>
                <a:latin typeface="Arial"/>
                <a:cs typeface="Arial"/>
              </a:rPr>
              <a:t>V4v: </a:t>
            </a:r>
            <a:r>
              <a:rPr sz="1000" spc="-105" dirty="0">
                <a:solidFill>
                  <a:srgbClr val="676D6B"/>
                </a:solidFill>
                <a:latin typeface="Times New Roman"/>
                <a:cs typeface="Times New Roman"/>
              </a:rPr>
              <a:t>F</a:t>
            </a:r>
            <a:r>
              <a:rPr sz="1000" spc="-105" dirty="0">
                <a:solidFill>
                  <a:srgbClr val="343836"/>
                </a:solidFill>
                <a:latin typeface="Times New Roman"/>
                <a:cs typeface="Times New Roman"/>
              </a:rPr>
              <a:t>u11ct </a:t>
            </a:r>
            <a:r>
              <a:rPr sz="1000" spc="-195" dirty="0">
                <a:solidFill>
                  <a:srgbClr val="343836"/>
                </a:solidFill>
                <a:latin typeface="Times New Roman"/>
                <a:cs typeface="Times New Roman"/>
              </a:rPr>
              <a:t>k&gt; </a:t>
            </a:r>
            <a:r>
              <a:rPr sz="1000" spc="5" dirty="0">
                <a:solidFill>
                  <a:srgbClr val="565B59"/>
                </a:solidFill>
                <a:latin typeface="Times New Roman"/>
                <a:cs typeface="Times New Roman"/>
              </a:rPr>
              <a:t>n </a:t>
            </a:r>
            <a:r>
              <a:rPr sz="1000" spc="-30" dirty="0">
                <a:solidFill>
                  <a:srgbClr val="343836"/>
                </a:solidFill>
                <a:latin typeface="Times New Roman"/>
                <a:cs typeface="Times New Roman"/>
              </a:rPr>
              <a:t>un </a:t>
            </a:r>
            <a:r>
              <a:rPr sz="1000" spc="25" dirty="0">
                <a:solidFill>
                  <a:srgbClr val="565B59"/>
                </a:solidFill>
                <a:latin typeface="Times New Roman"/>
                <a:cs typeface="Times New Roman"/>
              </a:rPr>
              <a:t>know</a:t>
            </a:r>
            <a:r>
              <a:rPr sz="1000" spc="-170" dirty="0">
                <a:solidFill>
                  <a:srgbClr val="565B5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565B59"/>
                </a:solidFill>
                <a:latin typeface="Times New Roman"/>
                <a:cs typeface="Times New Roman"/>
              </a:rPr>
              <a:t>n.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07257" y="2908666"/>
            <a:ext cx="16097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0185" algn="l"/>
              </a:tabLst>
            </a:pPr>
            <a:r>
              <a:rPr sz="1100" dirty="0">
                <a:solidFill>
                  <a:srgbClr val="BC6D7E"/>
                </a:solidFill>
                <a:latin typeface="Times New Roman"/>
                <a:cs typeface="Times New Roman"/>
              </a:rPr>
              <a:t>-	</a:t>
            </a:r>
            <a:r>
              <a:rPr sz="1100" b="1" spc="-85" dirty="0">
                <a:solidFill>
                  <a:srgbClr val="464B49"/>
                </a:solidFill>
                <a:latin typeface="Times New Roman"/>
                <a:cs typeface="Times New Roman"/>
              </a:rPr>
              <a:t>MT/VS: </a:t>
            </a:r>
            <a:r>
              <a:rPr sz="950" spc="25" dirty="0">
                <a:solidFill>
                  <a:srgbClr val="565B59"/>
                </a:solidFill>
                <a:latin typeface="Arial"/>
                <a:cs typeface="Arial"/>
              </a:rPr>
              <a:t>Detects</a:t>
            </a:r>
            <a:r>
              <a:rPr sz="950" spc="-70" dirty="0">
                <a:solidFill>
                  <a:srgbClr val="565B59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565B59"/>
                </a:solidFill>
                <a:latin typeface="Arial"/>
                <a:cs typeface="Arial"/>
              </a:rPr>
              <a:t>mot</a:t>
            </a:r>
            <a:r>
              <a:rPr sz="1100" spc="5" dirty="0">
                <a:solidFill>
                  <a:srgbClr val="343836"/>
                </a:solidFill>
                <a:latin typeface="Arial"/>
                <a:cs typeface="Arial"/>
              </a:rPr>
              <a:t>i</a:t>
            </a:r>
            <a:r>
              <a:rPr sz="1100" spc="5" dirty="0">
                <a:solidFill>
                  <a:srgbClr val="676D6B"/>
                </a:solidFill>
                <a:latin typeface="Arial"/>
                <a:cs typeface="Arial"/>
              </a:rPr>
              <a:t>on</a:t>
            </a:r>
            <a:r>
              <a:rPr sz="1100" spc="5" dirty="0">
                <a:solidFill>
                  <a:srgbClr val="8C8C8A"/>
                </a:solidFill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25242" y="3198869"/>
            <a:ext cx="154432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50" dirty="0">
                <a:solidFill>
                  <a:srgbClr val="676D6B"/>
                </a:solidFill>
                <a:latin typeface="Times New Roman"/>
                <a:cs typeface="Times New Roman"/>
              </a:rPr>
              <a:t>D </a:t>
            </a:r>
            <a:r>
              <a:rPr sz="950" b="1" spc="30" dirty="0">
                <a:solidFill>
                  <a:srgbClr val="343836"/>
                </a:solidFill>
                <a:latin typeface="Arial"/>
                <a:cs typeface="Arial"/>
              </a:rPr>
              <a:t>V7: </a:t>
            </a:r>
            <a:r>
              <a:rPr sz="1050" spc="-114" dirty="0">
                <a:solidFill>
                  <a:srgbClr val="676D6B"/>
                </a:solidFill>
                <a:latin typeface="Times New Roman"/>
                <a:cs typeface="Times New Roman"/>
              </a:rPr>
              <a:t>Fu </a:t>
            </a:r>
            <a:r>
              <a:rPr sz="1050" spc="-20" dirty="0">
                <a:solidFill>
                  <a:srgbClr val="676D6B"/>
                </a:solidFill>
                <a:latin typeface="Times New Roman"/>
                <a:cs typeface="Times New Roman"/>
              </a:rPr>
              <a:t>nct </a:t>
            </a:r>
            <a:r>
              <a:rPr sz="1050" spc="-130" dirty="0">
                <a:solidFill>
                  <a:srgbClr val="676D6B"/>
                </a:solidFill>
                <a:latin typeface="Times New Roman"/>
                <a:cs typeface="Times New Roman"/>
              </a:rPr>
              <a:t>io </a:t>
            </a:r>
            <a:r>
              <a:rPr sz="1050" spc="-50" dirty="0">
                <a:solidFill>
                  <a:srgbClr val="464B49"/>
                </a:solidFill>
                <a:latin typeface="Times New Roman"/>
                <a:cs typeface="Times New Roman"/>
              </a:rPr>
              <a:t>n</a:t>
            </a:r>
            <a:r>
              <a:rPr sz="1050" spc="-120" dirty="0">
                <a:solidFill>
                  <a:srgbClr val="464B49"/>
                </a:solidFill>
                <a:latin typeface="Times New Roman"/>
                <a:cs typeface="Times New Roman"/>
              </a:rPr>
              <a:t> </a:t>
            </a:r>
            <a:r>
              <a:rPr sz="1000" spc="35" dirty="0">
                <a:solidFill>
                  <a:srgbClr val="565B59"/>
                </a:solidFill>
                <a:latin typeface="Arial"/>
                <a:cs typeface="Arial"/>
              </a:rPr>
              <a:t>unknown.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00201" y="3493184"/>
            <a:ext cx="0" cy="182245"/>
          </a:xfrm>
          <a:custGeom>
            <a:avLst/>
            <a:gdLst/>
            <a:ahLst/>
            <a:cxnLst/>
            <a:rect l="l" t="t" r="r" b="b"/>
            <a:pathLst>
              <a:path h="182245">
                <a:moveTo>
                  <a:pt x="0" y="0"/>
                </a:moveTo>
                <a:lnTo>
                  <a:pt x="0" y="182168"/>
                </a:lnTo>
              </a:path>
            </a:pathLst>
          </a:custGeom>
          <a:ln w="6102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08249" y="4303018"/>
            <a:ext cx="0" cy="213995"/>
          </a:xfrm>
          <a:custGeom>
            <a:avLst/>
            <a:gdLst/>
            <a:ahLst/>
            <a:cxnLst/>
            <a:rect l="l" t="t" r="r" b="b"/>
            <a:pathLst>
              <a:path h="213995">
                <a:moveTo>
                  <a:pt x="0" y="0"/>
                </a:moveTo>
                <a:lnTo>
                  <a:pt x="0" y="213995"/>
                </a:lnTo>
              </a:path>
            </a:pathLst>
          </a:custGeom>
          <a:ln w="9154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042076" y="3428729"/>
            <a:ext cx="2602230" cy="120586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262255">
              <a:lnSpc>
                <a:spcPct val="100000"/>
              </a:lnSpc>
              <a:spcBef>
                <a:spcPts val="550"/>
              </a:spcBef>
            </a:pPr>
            <a:r>
              <a:rPr sz="1000" spc="15" dirty="0">
                <a:solidFill>
                  <a:srgbClr val="464B49"/>
                </a:solidFill>
                <a:latin typeface="Arial"/>
                <a:cs typeface="Arial"/>
              </a:rPr>
              <a:t>VS:</a:t>
            </a:r>
            <a:r>
              <a:rPr sz="1000" spc="-11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1000" spc="95" dirty="0">
                <a:solidFill>
                  <a:srgbClr val="676D6B"/>
                </a:solidFill>
                <a:latin typeface="Arial"/>
                <a:cs typeface="Arial"/>
              </a:rPr>
              <a:t>Process</a:t>
            </a:r>
            <a:r>
              <a:rPr sz="1000" spc="-15" dirty="0">
                <a:solidFill>
                  <a:srgbClr val="676D6B"/>
                </a:solidFill>
                <a:latin typeface="Arial"/>
                <a:cs typeface="Arial"/>
              </a:rPr>
              <a:t> </a:t>
            </a:r>
            <a:r>
              <a:rPr sz="1050" spc="-55" dirty="0">
                <a:solidFill>
                  <a:srgbClr val="676D6B"/>
                </a:solidFill>
                <a:latin typeface="Arial"/>
                <a:cs typeface="Arial"/>
              </a:rPr>
              <a:t>c9!or</a:t>
            </a:r>
            <a:r>
              <a:rPr sz="1050" spc="-55" dirty="0">
                <a:solidFill>
                  <a:srgbClr val="BFC3C1"/>
                </a:solidFill>
                <a:latin typeface="Arial"/>
                <a:cs typeface="Arial"/>
              </a:rPr>
              <a:t>·</a:t>
            </a:r>
            <a:r>
              <a:rPr sz="1050" spc="-155" dirty="0">
                <a:solidFill>
                  <a:srgbClr val="BFC3C1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676D6B"/>
                </a:solidFill>
                <a:latin typeface="Arial"/>
                <a:cs typeface="Arial"/>
              </a:rPr>
              <a:t>vision:</a:t>
            </a:r>
            <a:endParaRPr sz="1050">
              <a:latin typeface="Arial"/>
              <a:cs typeface="Arial"/>
            </a:endParaRPr>
          </a:p>
          <a:p>
            <a:pPr marL="95250">
              <a:lnSpc>
                <a:spcPts val="1530"/>
              </a:lnSpc>
              <a:spcBef>
                <a:spcPts val="600"/>
              </a:spcBef>
            </a:pPr>
            <a:r>
              <a:rPr sz="1150" dirty="0">
                <a:solidFill>
                  <a:srgbClr val="9E9E9C"/>
                </a:solidFill>
                <a:latin typeface="Arial"/>
                <a:cs typeface="Arial"/>
              </a:rPr>
              <a:t>t::l</a:t>
            </a:r>
            <a:r>
              <a:rPr sz="1000" b="1" dirty="0">
                <a:solidFill>
                  <a:srgbClr val="464B49"/>
                </a:solidFill>
                <a:latin typeface="Arial"/>
                <a:cs typeface="Arial"/>
              </a:rPr>
              <a:t>LO: </a:t>
            </a:r>
            <a:r>
              <a:rPr sz="1100" spc="-75" dirty="0">
                <a:solidFill>
                  <a:srgbClr val="676D6B"/>
                </a:solidFill>
                <a:latin typeface="Times New Roman"/>
                <a:cs typeface="Times New Roman"/>
              </a:rPr>
              <a:t>P</a:t>
            </a:r>
            <a:r>
              <a:rPr sz="1100" spc="-75" dirty="0">
                <a:solidFill>
                  <a:srgbClr val="464B49"/>
                </a:solidFill>
                <a:latin typeface="Times New Roman"/>
                <a:cs typeface="Times New Roman"/>
              </a:rPr>
              <a:t>lay </a:t>
            </a:r>
            <a:r>
              <a:rPr sz="1050" spc="-95" dirty="0">
                <a:solidFill>
                  <a:srgbClr val="565B59"/>
                </a:solidFill>
                <a:latin typeface="Arial"/>
                <a:cs typeface="Arial"/>
              </a:rPr>
              <a:t>a </a:t>
            </a:r>
            <a:r>
              <a:rPr sz="1400" spc="-165" dirty="0">
                <a:solidFill>
                  <a:srgbClr val="676D6B"/>
                </a:solidFill>
                <a:latin typeface="Arial"/>
                <a:cs typeface="Arial"/>
              </a:rPr>
              <a:t>ro</a:t>
            </a:r>
            <a:r>
              <a:rPr sz="1400" spc="-165" dirty="0">
                <a:solidFill>
                  <a:srgbClr val="464B49"/>
                </a:solidFill>
                <a:latin typeface="Arial"/>
                <a:cs typeface="Arial"/>
              </a:rPr>
              <a:t>le. </a:t>
            </a:r>
            <a:r>
              <a:rPr sz="1100" spc="-50" dirty="0">
                <a:solidFill>
                  <a:srgbClr val="676D6B"/>
                </a:solidFill>
                <a:latin typeface="Times New Roman"/>
                <a:cs typeface="Times New Roman"/>
              </a:rPr>
              <a:t>ri, </a:t>
            </a:r>
            <a:r>
              <a:rPr sz="1050" spc="-55" dirty="0">
                <a:solidFill>
                  <a:srgbClr val="464B49"/>
                </a:solidFill>
                <a:latin typeface="Arial"/>
                <a:cs typeface="Arial"/>
              </a:rPr>
              <a:t>r</a:t>
            </a:r>
            <a:r>
              <a:rPr sz="1050" spc="-55" dirty="0">
                <a:solidFill>
                  <a:srgbClr val="676D6B"/>
                </a:solidFill>
                <a:latin typeface="Arial"/>
                <a:cs typeface="Arial"/>
              </a:rPr>
              <a:t>ecogrii-z!n </a:t>
            </a:r>
            <a:r>
              <a:rPr sz="1050" spc="-90" dirty="0">
                <a:solidFill>
                  <a:srgbClr val="676D6B"/>
                </a:solidFill>
                <a:latin typeface="Arial"/>
                <a:cs typeface="Arial"/>
              </a:rPr>
              <a:t>g. </a:t>
            </a:r>
            <a:r>
              <a:rPr sz="1000" spc="-130" dirty="0">
                <a:solidFill>
                  <a:srgbClr val="676D6B"/>
                </a:solidFill>
                <a:latin typeface="Arial"/>
                <a:cs typeface="Arial"/>
              </a:rPr>
              <a:t>tai</a:t>
            </a:r>
            <a:r>
              <a:rPr sz="1000" spc="-130" dirty="0">
                <a:solidFill>
                  <a:srgbClr val="464B49"/>
                </a:solidFill>
                <a:latin typeface="Arial"/>
                <a:cs typeface="Arial"/>
              </a:rPr>
              <a:t>rg</a:t>
            </a:r>
            <a:r>
              <a:rPr sz="1000" spc="-9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464B49"/>
                </a:solidFill>
                <a:latin typeface="Arial"/>
                <a:cs typeface="Arial"/>
              </a:rPr>
              <a:t>e­</a:t>
            </a:r>
            <a:endParaRPr sz="1000">
              <a:latin typeface="Arial"/>
              <a:cs typeface="Arial"/>
            </a:endParaRPr>
          </a:p>
          <a:p>
            <a:pPr marL="270510">
              <a:lnSpc>
                <a:spcPts val="1230"/>
              </a:lnSpc>
            </a:pPr>
            <a:r>
              <a:rPr sz="1150" spc="-65" dirty="0">
                <a:solidFill>
                  <a:srgbClr val="565B59"/>
                </a:solidFill>
                <a:latin typeface="Times New Roman"/>
                <a:cs typeface="Times New Roman"/>
              </a:rPr>
              <a:t>sca</a:t>
            </a:r>
            <a:r>
              <a:rPr sz="1150" spc="-65" dirty="0">
                <a:solidFill>
                  <a:srgbClr val="1F211F"/>
                </a:solidFill>
                <a:latin typeface="Times New Roman"/>
                <a:cs typeface="Times New Roman"/>
              </a:rPr>
              <a:t>l</a:t>
            </a:r>
            <a:r>
              <a:rPr sz="1150" spc="-65" dirty="0">
                <a:solidFill>
                  <a:srgbClr val="565B59"/>
                </a:solidFill>
                <a:latin typeface="Times New Roman"/>
                <a:cs typeface="Times New Roman"/>
              </a:rPr>
              <a:t>e </a:t>
            </a:r>
            <a:r>
              <a:rPr sz="1150" spc="-100" dirty="0">
                <a:solidFill>
                  <a:srgbClr val="8C8C8A"/>
                </a:solidFill>
                <a:latin typeface="Times New Roman"/>
                <a:cs typeface="Times New Roman"/>
              </a:rPr>
              <a:t>.</a:t>
            </a:r>
            <a:r>
              <a:rPr sz="1150" spc="-100" dirty="0">
                <a:solidFill>
                  <a:srgbClr val="565B59"/>
                </a:solidFill>
                <a:latin typeface="Times New Roman"/>
                <a:cs typeface="Times New Roman"/>
              </a:rPr>
              <a:t>o</a:t>
            </a:r>
            <a:r>
              <a:rPr sz="1150" spc="-135" dirty="0">
                <a:solidFill>
                  <a:srgbClr val="565B59"/>
                </a:solidFill>
                <a:latin typeface="Times New Roman"/>
                <a:cs typeface="Times New Roman"/>
              </a:rPr>
              <a:t> </a:t>
            </a:r>
            <a:r>
              <a:rPr sz="1150" spc="35" dirty="0">
                <a:solidFill>
                  <a:srgbClr val="565B59"/>
                </a:solidFill>
                <a:latin typeface="Times New Roman"/>
                <a:cs typeface="Times New Roman"/>
              </a:rPr>
              <a:t>bjects.</a:t>
            </a:r>
            <a:endParaRPr sz="1150">
              <a:latin typeface="Times New Roman"/>
              <a:cs typeface="Times New Roman"/>
            </a:endParaRPr>
          </a:p>
          <a:p>
            <a:pPr marL="118110">
              <a:lnSpc>
                <a:spcPts val="1290"/>
              </a:lnSpc>
              <a:spcBef>
                <a:spcPts val="685"/>
              </a:spcBef>
            </a:pPr>
            <a:r>
              <a:rPr sz="1250" i="1" spc="-120" dirty="0">
                <a:solidFill>
                  <a:srgbClr val="464B49"/>
                </a:solidFill>
                <a:latin typeface="Times New Roman"/>
                <a:cs typeface="Times New Roman"/>
              </a:rPr>
              <a:t>Not</a:t>
            </a:r>
            <a:r>
              <a:rPr sz="1250" i="1" spc="-120" dirty="0">
                <a:solidFill>
                  <a:srgbClr val="676D6B"/>
                </a:solidFill>
                <a:latin typeface="Times New Roman"/>
                <a:cs typeface="Times New Roman"/>
              </a:rPr>
              <a:t>e:A </a:t>
            </a:r>
            <a:r>
              <a:rPr sz="1050" i="1" spc="-30" dirty="0">
                <a:solidFill>
                  <a:srgbClr val="565B59"/>
                </a:solidFill>
                <a:latin typeface="Arial"/>
                <a:cs typeface="Arial"/>
              </a:rPr>
              <a:t>V6regton </a:t>
            </a:r>
            <a:r>
              <a:rPr sz="1250" i="1" spc="-35" dirty="0">
                <a:solidFill>
                  <a:srgbClr val="676D6B"/>
                </a:solidFill>
                <a:latin typeface="Times New Roman"/>
                <a:cs typeface="Times New Roman"/>
              </a:rPr>
              <a:t>has</a:t>
            </a:r>
            <a:r>
              <a:rPr sz="1250" i="1" spc="-35" dirty="0">
                <a:solidFill>
                  <a:srgbClr val="565B59"/>
                </a:solidFill>
                <a:latin typeface="Times New Roman"/>
                <a:cs typeface="Times New Roman"/>
              </a:rPr>
              <a:t>been </a:t>
            </a:r>
            <a:r>
              <a:rPr sz="1050" i="1" spc="-240" dirty="0">
                <a:solidFill>
                  <a:srgbClr val="676D6B"/>
                </a:solidFill>
                <a:latin typeface="Arial"/>
                <a:cs typeface="Arial"/>
              </a:rPr>
              <a:t>i";d </a:t>
            </a:r>
            <a:r>
              <a:rPr sz="1050" i="1" spc="-35" dirty="0">
                <a:solidFill>
                  <a:srgbClr val="676D6B"/>
                </a:solidFill>
                <a:latin typeface="Arial"/>
                <a:cs typeface="Arial"/>
              </a:rPr>
              <a:t>entl </a:t>
            </a:r>
            <a:r>
              <a:rPr sz="1050" i="1" spc="-114" dirty="0">
                <a:solidFill>
                  <a:srgbClr val="676D6B"/>
                </a:solidFill>
                <a:latin typeface="Arial"/>
                <a:cs typeface="Arial"/>
              </a:rPr>
              <a:t>fie</a:t>
            </a:r>
            <a:r>
              <a:rPr sz="1050" i="1" spc="-114" dirty="0">
                <a:solidFill>
                  <a:srgbClr val="8C8C8A"/>
                </a:solidFill>
                <a:latin typeface="Arial"/>
                <a:cs typeface="Arial"/>
              </a:rPr>
              <a:t>-</a:t>
            </a:r>
            <a:r>
              <a:rPr sz="1050" i="1" spc="-114" dirty="0">
                <a:solidFill>
                  <a:srgbClr val="676D6B"/>
                </a:solidFill>
                <a:latin typeface="Arial"/>
                <a:cs typeface="Arial"/>
              </a:rPr>
              <a:t>d </a:t>
            </a:r>
            <a:r>
              <a:rPr sz="1050" i="1" spc="-85" dirty="0">
                <a:solidFill>
                  <a:srgbClr val="565B59"/>
                </a:solidFill>
                <a:latin typeface="Arial"/>
                <a:cs typeface="Arial"/>
              </a:rPr>
              <a:t>onJy</a:t>
            </a:r>
            <a:r>
              <a:rPr sz="1050" i="1" spc="-204" dirty="0">
                <a:solidFill>
                  <a:srgbClr val="565B59"/>
                </a:solidFill>
                <a:latin typeface="Arial"/>
                <a:cs typeface="Arial"/>
              </a:rPr>
              <a:t> </a:t>
            </a:r>
            <a:r>
              <a:rPr sz="1050" i="1" spc="35" dirty="0">
                <a:solidFill>
                  <a:srgbClr val="565B59"/>
                </a:solidFill>
                <a:latin typeface="Arial"/>
                <a:cs typeface="Arial"/>
              </a:rPr>
              <a:t>tn</a:t>
            </a:r>
            <a:endParaRPr sz="1050">
              <a:latin typeface="Arial"/>
              <a:cs typeface="Arial"/>
            </a:endParaRPr>
          </a:p>
          <a:p>
            <a:pPr marL="110489">
              <a:lnSpc>
                <a:spcPts val="1110"/>
              </a:lnSpc>
              <a:tabLst>
                <a:tab pos="761365" algn="l"/>
              </a:tabLst>
            </a:pPr>
            <a:r>
              <a:rPr sz="1250" i="1" spc="-60" dirty="0">
                <a:solidFill>
                  <a:srgbClr val="565B59"/>
                </a:solidFill>
                <a:latin typeface="Times New Roman"/>
                <a:cs typeface="Times New Roman"/>
              </a:rPr>
              <a:t>monk </a:t>
            </a:r>
            <a:r>
              <a:rPr sz="1250" i="1" spc="-20" dirty="0">
                <a:solidFill>
                  <a:srgbClr val="565B59"/>
                </a:solidFill>
                <a:latin typeface="Times New Roman"/>
                <a:cs typeface="Times New Roman"/>
              </a:rPr>
              <a:t> </a:t>
            </a:r>
            <a:r>
              <a:rPr sz="1250" i="1" spc="-95" dirty="0">
                <a:solidFill>
                  <a:srgbClr val="565B59"/>
                </a:solidFill>
                <a:latin typeface="Times New Roman"/>
                <a:cs typeface="Times New Roman"/>
              </a:rPr>
              <a:t>ys</a:t>
            </a:r>
            <a:r>
              <a:rPr sz="1250" i="1" spc="-95" dirty="0">
                <a:solidFill>
                  <a:srgbClr val="9E9E9C"/>
                </a:solidFill>
                <a:latin typeface="Times New Roman"/>
                <a:cs typeface="Times New Roman"/>
              </a:rPr>
              <a:t>.	</a:t>
            </a:r>
            <a:r>
              <a:rPr sz="1250" spc="-114" dirty="0">
                <a:solidFill>
                  <a:srgbClr val="AEB3B1"/>
                </a:solidFill>
                <a:latin typeface="Times New Roman"/>
                <a:cs typeface="Times New Roman"/>
              </a:rPr>
              <a:t>·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140"/>
              </a:lnSpc>
              <a:tabLst>
                <a:tab pos="2588895" algn="l"/>
              </a:tabLst>
            </a:pPr>
            <a:r>
              <a:rPr sz="1100" u="sng" dirty="0">
                <a:solidFill>
                  <a:srgbClr val="676D6B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34043" y="5326943"/>
            <a:ext cx="16954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solidFill>
                  <a:srgbClr val="565B59"/>
                </a:solidFill>
                <a:latin typeface="Arial"/>
                <a:cs typeface="Arial"/>
              </a:rPr>
              <a:t>V7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993991" y="6760950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469"/>
                </a:lnTo>
              </a:path>
            </a:pathLst>
          </a:custGeom>
          <a:ln w="6102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78310" y="6873320"/>
            <a:ext cx="518795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732" y="0"/>
                </a:lnTo>
              </a:path>
            </a:pathLst>
          </a:custGeom>
          <a:ln w="12717">
            <a:solidFill>
              <a:srgbClr val="CFD6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74619" y="6770809"/>
            <a:ext cx="0" cy="164465"/>
          </a:xfrm>
          <a:custGeom>
            <a:avLst/>
            <a:gdLst/>
            <a:ahLst/>
            <a:cxnLst/>
            <a:rect l="l" t="t" r="r" b="b"/>
            <a:pathLst>
              <a:path h="164465">
                <a:moveTo>
                  <a:pt x="0" y="0"/>
                </a:moveTo>
                <a:lnTo>
                  <a:pt x="0" y="163912"/>
                </a:lnTo>
              </a:path>
            </a:pathLst>
          </a:custGeom>
          <a:ln w="6102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769568" y="6772652"/>
            <a:ext cx="0" cy="156210"/>
          </a:xfrm>
          <a:custGeom>
            <a:avLst/>
            <a:gdLst/>
            <a:ahLst/>
            <a:cxnLst/>
            <a:rect l="l" t="t" r="r" b="b"/>
            <a:pathLst>
              <a:path h="156209">
                <a:moveTo>
                  <a:pt x="0" y="0"/>
                </a:moveTo>
                <a:lnTo>
                  <a:pt x="0" y="156144"/>
                </a:lnTo>
              </a:path>
            </a:pathLst>
          </a:custGeom>
          <a:ln w="9154">
            <a:solidFill>
              <a:srgbClr val="E6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317092" y="5704895"/>
            <a:ext cx="1595755" cy="13931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22705" marR="112395" indent="5715" algn="just">
              <a:lnSpc>
                <a:spcPct val="154200"/>
              </a:lnSpc>
              <a:spcBef>
                <a:spcPts val="75"/>
              </a:spcBef>
            </a:pPr>
            <a:r>
              <a:rPr sz="1000" spc="-95" dirty="0">
                <a:solidFill>
                  <a:srgbClr val="464B49"/>
                </a:solidFill>
                <a:latin typeface="Times New Roman"/>
                <a:cs typeface="Times New Roman"/>
              </a:rPr>
              <a:t>V.3  </a:t>
            </a:r>
            <a:r>
              <a:rPr sz="1000" spc="-40" dirty="0">
                <a:solidFill>
                  <a:srgbClr val="565B59"/>
                </a:solidFill>
                <a:latin typeface="Times New Roman"/>
                <a:cs typeface="Times New Roman"/>
              </a:rPr>
              <a:t>V</a:t>
            </a:r>
            <a:r>
              <a:rPr sz="1000" spc="-35" dirty="0">
                <a:solidFill>
                  <a:srgbClr val="343836"/>
                </a:solidFill>
                <a:latin typeface="Times New Roman"/>
                <a:cs typeface="Times New Roman"/>
              </a:rPr>
              <a:t>1  </a:t>
            </a:r>
            <a:r>
              <a:rPr sz="1000" spc="-50" dirty="0">
                <a:solidFill>
                  <a:srgbClr val="565B59"/>
                </a:solidFill>
                <a:latin typeface="Arial"/>
                <a:cs typeface="Arial"/>
              </a:rPr>
              <a:t>V2</a:t>
            </a:r>
            <a:endParaRPr sz="1000">
              <a:latin typeface="Arial"/>
              <a:cs typeface="Arial"/>
            </a:endParaRPr>
          </a:p>
          <a:p>
            <a:pPr marL="1327150">
              <a:lnSpc>
                <a:spcPct val="100000"/>
              </a:lnSpc>
              <a:spcBef>
                <a:spcPts val="400"/>
              </a:spcBef>
            </a:pPr>
            <a:r>
              <a:rPr sz="1300" spc="-180" dirty="0">
                <a:solidFill>
                  <a:srgbClr val="464B49"/>
                </a:solidFill>
                <a:latin typeface="Courier New"/>
                <a:cs typeface="Courier New"/>
              </a:rPr>
              <a:t>VP</a:t>
            </a:r>
            <a:endParaRPr sz="1300">
              <a:latin typeface="Courier New"/>
              <a:cs typeface="Courier New"/>
            </a:endParaRPr>
          </a:p>
          <a:p>
            <a:pPr marL="50800">
              <a:lnSpc>
                <a:spcPct val="100000"/>
              </a:lnSpc>
              <a:spcBef>
                <a:spcPts val="459"/>
              </a:spcBef>
              <a:tabLst>
                <a:tab pos="673735" algn="l"/>
                <a:tab pos="1188085" algn="l"/>
              </a:tabLst>
            </a:pPr>
            <a:r>
              <a:rPr sz="1350" b="1" spc="-187" baseline="-9259" dirty="0">
                <a:solidFill>
                  <a:srgbClr val="676D6B"/>
                </a:solidFill>
                <a:latin typeface="Arial"/>
                <a:cs typeface="Arial"/>
              </a:rPr>
              <a:t>1</a:t>
            </a:r>
            <a:r>
              <a:rPr sz="850" u="heavy" spc="-125" dirty="0">
                <a:solidFill>
                  <a:srgbClr val="9E9E9C"/>
                </a:solidFill>
                <a:uFill>
                  <a:solidFill>
                    <a:srgbClr val="676D6B"/>
                  </a:solidFill>
                </a:uFill>
                <a:latin typeface="Arial"/>
                <a:cs typeface="Arial"/>
              </a:rPr>
              <a:t>".&lt;</a:t>
            </a:r>
            <a:r>
              <a:rPr sz="1350" b="1" u="heavy" spc="-187" baseline="-9259" dirty="0">
                <a:solidFill>
                  <a:srgbClr val="676D6B"/>
                </a:solidFill>
                <a:uFill>
                  <a:solidFill>
                    <a:srgbClr val="676D6B"/>
                  </a:solidFill>
                </a:uFill>
                <a:latin typeface="Arial"/>
                <a:cs typeface="Arial"/>
              </a:rPr>
              <a:t>,</a:t>
            </a:r>
            <a:r>
              <a:rPr sz="850" u="heavy" spc="-125" dirty="0">
                <a:solidFill>
                  <a:srgbClr val="8C8C8A"/>
                </a:solidFill>
                <a:uFill>
                  <a:solidFill>
                    <a:srgbClr val="676D6B"/>
                  </a:solidFill>
                </a:uFill>
                <a:latin typeface="Arial"/>
                <a:cs typeface="Arial"/>
              </a:rPr>
              <a:t>-</a:t>
            </a:r>
            <a:r>
              <a:rPr sz="1350" b="1" u="heavy" spc="-187" baseline="-9259" dirty="0">
                <a:solidFill>
                  <a:srgbClr val="676D6B"/>
                </a:solidFill>
                <a:uFill>
                  <a:solidFill>
                    <a:srgbClr val="676D6B"/>
                  </a:solidFill>
                </a:uFill>
                <a:latin typeface="Arial"/>
                <a:cs typeface="Arial"/>
              </a:rPr>
              <a:t>.</a:t>
            </a:r>
            <a:r>
              <a:rPr sz="850" u="heavy" spc="-125" dirty="0">
                <a:solidFill>
                  <a:srgbClr val="9E9E9C"/>
                </a:solidFill>
                <a:uFill>
                  <a:solidFill>
                    <a:srgbClr val="676D6B"/>
                  </a:solidFill>
                </a:uFill>
                <a:latin typeface="Arial"/>
                <a:cs typeface="Arial"/>
              </a:rPr>
              <a:t>-</a:t>
            </a:r>
            <a:r>
              <a:rPr sz="1350" b="1" u="heavy" spc="-187" baseline="-9259" dirty="0">
                <a:solidFill>
                  <a:srgbClr val="676D6B"/>
                </a:solidFill>
                <a:uFill>
                  <a:solidFill>
                    <a:srgbClr val="676D6B"/>
                  </a:solidFill>
                </a:uFill>
                <a:latin typeface="Arial"/>
                <a:cs typeface="Arial"/>
              </a:rPr>
              <a:t>1-</a:t>
            </a:r>
            <a:r>
              <a:rPr sz="1350" b="1" spc="-187" baseline="-9259" dirty="0">
                <a:solidFill>
                  <a:srgbClr val="676D6B"/>
                </a:solidFill>
                <a:latin typeface="Arial"/>
                <a:cs typeface="Arial"/>
              </a:rPr>
              <a:t>	</a:t>
            </a:r>
            <a:r>
              <a:rPr sz="850" spc="-20" dirty="0">
                <a:solidFill>
                  <a:srgbClr val="CFD6D4"/>
                </a:solidFill>
                <a:latin typeface="Arial"/>
                <a:cs typeface="Arial"/>
              </a:rPr>
              <a:t>-  </a:t>
            </a:r>
            <a:r>
              <a:rPr sz="1350" b="1" spc="-165" baseline="-9259" dirty="0">
                <a:solidFill>
                  <a:srgbClr val="BFC3C1"/>
                </a:solidFill>
                <a:latin typeface="Arial"/>
                <a:cs typeface="Arial"/>
              </a:rPr>
              <a:t>.</a:t>
            </a:r>
            <a:r>
              <a:rPr sz="1350" b="1" spc="-209" baseline="-9259" dirty="0">
                <a:solidFill>
                  <a:srgbClr val="BFC3C1"/>
                </a:solidFill>
                <a:latin typeface="Arial"/>
                <a:cs typeface="Arial"/>
              </a:rPr>
              <a:t> </a:t>
            </a:r>
            <a:r>
              <a:rPr sz="1150" spc="-35" dirty="0">
                <a:solidFill>
                  <a:srgbClr val="8C8C8A"/>
                </a:solidFill>
                <a:latin typeface="Arial"/>
                <a:cs typeface="Arial"/>
              </a:rPr>
              <a:t>=--</a:t>
            </a:r>
            <a:r>
              <a:rPr sz="1150" spc="-105" dirty="0">
                <a:solidFill>
                  <a:srgbClr val="8C8C8A"/>
                </a:solidFill>
                <a:latin typeface="Arial"/>
                <a:cs typeface="Arial"/>
              </a:rPr>
              <a:t> </a:t>
            </a:r>
            <a:r>
              <a:rPr sz="1150" spc="-25" dirty="0">
                <a:solidFill>
                  <a:srgbClr val="8C8C8A"/>
                </a:solidFill>
                <a:latin typeface="Arial"/>
                <a:cs typeface="Arial"/>
              </a:rPr>
              <a:t>-	</a:t>
            </a:r>
            <a:r>
              <a:rPr sz="1150" spc="-25" dirty="0">
                <a:solidFill>
                  <a:srgbClr val="676D6B"/>
                </a:solidFill>
                <a:latin typeface="Arial"/>
                <a:cs typeface="Arial"/>
              </a:rPr>
              <a:t>- </a:t>
            </a:r>
            <a:r>
              <a:rPr sz="1150" spc="130" dirty="0">
                <a:solidFill>
                  <a:srgbClr val="676D6B"/>
                </a:solidFill>
                <a:latin typeface="Arial"/>
                <a:cs typeface="Arial"/>
              </a:rPr>
              <a:t> </a:t>
            </a:r>
            <a:r>
              <a:rPr sz="950" spc="-75" dirty="0">
                <a:solidFill>
                  <a:srgbClr val="464B49"/>
                </a:solidFill>
                <a:latin typeface="Arial"/>
                <a:cs typeface="Arial"/>
              </a:rPr>
              <a:t>V4</a:t>
            </a:r>
            <a:r>
              <a:rPr sz="1350" spc="-112" baseline="-9259" dirty="0">
                <a:solidFill>
                  <a:srgbClr val="BFC3C1"/>
                </a:solidFill>
                <a:latin typeface="Arial"/>
                <a:cs typeface="Arial"/>
              </a:rPr>
              <a:t>.</a:t>
            </a:r>
            <a:r>
              <a:rPr sz="950" spc="-75" dirty="0">
                <a:solidFill>
                  <a:srgbClr val="464B49"/>
                </a:solidFill>
                <a:latin typeface="Arial"/>
                <a:cs typeface="Arial"/>
              </a:rPr>
              <a:t>v</a:t>
            </a:r>
            <a:endParaRPr sz="950">
              <a:latin typeface="Arial"/>
              <a:cs typeface="Arial"/>
            </a:endParaRPr>
          </a:p>
          <a:p>
            <a:pPr marL="1338580">
              <a:lnSpc>
                <a:spcPct val="100000"/>
              </a:lnSpc>
              <a:spcBef>
                <a:spcPts val="240"/>
              </a:spcBef>
            </a:pPr>
            <a:r>
              <a:rPr sz="1000" spc="-155" dirty="0">
                <a:solidFill>
                  <a:srgbClr val="464B49"/>
                </a:solidFill>
                <a:latin typeface="Arial"/>
                <a:cs typeface="Arial"/>
              </a:rPr>
              <a:t>V-8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25976" y="5747879"/>
            <a:ext cx="1009650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5" dirty="0">
                <a:solidFill>
                  <a:srgbClr val="676D6B"/>
                </a:solidFill>
                <a:latin typeface="Arial"/>
                <a:cs typeface="Arial"/>
              </a:rPr>
              <a:t>' </a:t>
            </a:r>
            <a:r>
              <a:rPr sz="950" dirty="0">
                <a:solidFill>
                  <a:srgbClr val="8C8C8A"/>
                </a:solidFill>
                <a:latin typeface="Arial"/>
                <a:cs typeface="Arial"/>
              </a:rPr>
              <a:t>- </a:t>
            </a:r>
            <a:r>
              <a:rPr sz="950" spc="-25" dirty="0">
                <a:solidFill>
                  <a:srgbClr val="565B59"/>
                </a:solidFill>
                <a:latin typeface="Arial"/>
                <a:cs typeface="Arial"/>
              </a:rPr>
              <a:t>OPTIC </a:t>
            </a:r>
            <a:r>
              <a:rPr sz="950" spc="-60" dirty="0">
                <a:solidFill>
                  <a:srgbClr val="464B49"/>
                </a:solidFill>
                <a:latin typeface="Arial"/>
                <a:cs typeface="Arial"/>
              </a:rPr>
              <a:t>N</a:t>
            </a:r>
            <a:r>
              <a:rPr sz="950" spc="-60" dirty="0">
                <a:solidFill>
                  <a:srgbClr val="676D6B"/>
                </a:solidFill>
                <a:latin typeface="Arial"/>
                <a:cs typeface="Arial"/>
              </a:rPr>
              <a:t>ER</a:t>
            </a:r>
            <a:r>
              <a:rPr sz="950" spc="-180" dirty="0">
                <a:solidFill>
                  <a:srgbClr val="676D6B"/>
                </a:solidFill>
                <a:latin typeface="Arial"/>
                <a:cs typeface="Arial"/>
              </a:rPr>
              <a:t> </a:t>
            </a:r>
            <a:r>
              <a:rPr sz="950" spc="-90" dirty="0">
                <a:solidFill>
                  <a:srgbClr val="464B49"/>
                </a:solidFill>
                <a:latin typeface="Arial"/>
                <a:cs typeface="Arial"/>
              </a:rPr>
              <a:t>VE</a:t>
            </a:r>
            <a:endParaRPr sz="9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231216" y="6083356"/>
            <a:ext cx="101219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8C8C8A"/>
                </a:solidFill>
                <a:latin typeface="Arial"/>
                <a:cs typeface="Arial"/>
              </a:rPr>
              <a:t>- </a:t>
            </a:r>
            <a:r>
              <a:rPr sz="1000" spc="-75" dirty="0">
                <a:solidFill>
                  <a:srgbClr val="565B59"/>
                </a:solidFill>
                <a:latin typeface="Arial"/>
                <a:cs typeface="Arial"/>
              </a:rPr>
              <a:t>o </a:t>
            </a:r>
            <a:r>
              <a:rPr sz="1000" spc="-85" dirty="0">
                <a:solidFill>
                  <a:srgbClr val="565B59"/>
                </a:solidFill>
                <a:latin typeface="Arial"/>
                <a:cs typeface="Arial"/>
              </a:rPr>
              <a:t>Prt </a:t>
            </a:r>
            <a:r>
              <a:rPr sz="1000" spc="-25" dirty="0">
                <a:solidFill>
                  <a:srgbClr val="565B59"/>
                </a:solidFill>
                <a:latin typeface="Arial"/>
                <a:cs typeface="Arial"/>
              </a:rPr>
              <a:t>CCH</a:t>
            </a:r>
            <a:r>
              <a:rPr sz="1000" spc="-50" dirty="0">
                <a:solidFill>
                  <a:srgbClr val="565B59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343836"/>
                </a:solidFill>
                <a:latin typeface="Arial"/>
                <a:cs typeface="Arial"/>
              </a:rPr>
              <a:t>l</a:t>
            </a:r>
            <a:r>
              <a:rPr sz="1000" spc="20" dirty="0">
                <a:solidFill>
                  <a:srgbClr val="565B59"/>
                </a:solidFill>
                <a:latin typeface="Arial"/>
                <a:cs typeface="Arial"/>
              </a:rPr>
              <a:t>ASM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47754" y="6501239"/>
            <a:ext cx="106299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80" dirty="0">
                <a:solidFill>
                  <a:srgbClr val="676D6B"/>
                </a:solidFill>
                <a:latin typeface="Arial"/>
                <a:cs typeface="Arial"/>
              </a:rPr>
              <a:t>OP</a:t>
            </a:r>
            <a:r>
              <a:rPr sz="1050" spc="-80" dirty="0">
                <a:solidFill>
                  <a:srgbClr val="464B49"/>
                </a:solidFill>
                <a:latin typeface="Arial"/>
                <a:cs typeface="Arial"/>
              </a:rPr>
              <a:t>T</a:t>
            </a:r>
            <a:r>
              <a:rPr sz="1050" spc="-80" dirty="0">
                <a:solidFill>
                  <a:srgbClr val="676D6B"/>
                </a:solidFill>
                <a:latin typeface="Arial"/>
                <a:cs typeface="Arial"/>
              </a:rPr>
              <a:t>ICR</a:t>
            </a:r>
            <a:r>
              <a:rPr sz="1050" spc="-80" dirty="0">
                <a:solidFill>
                  <a:srgbClr val="464B49"/>
                </a:solidFill>
                <a:latin typeface="Arial"/>
                <a:cs typeface="Arial"/>
              </a:rPr>
              <a:t>A</a:t>
            </a:r>
            <a:r>
              <a:rPr sz="1050" spc="-80" dirty="0">
                <a:solidFill>
                  <a:srgbClr val="676D6B"/>
                </a:solidFill>
                <a:latin typeface="Arial"/>
                <a:cs typeface="Arial"/>
              </a:rPr>
              <a:t>DI</a:t>
            </a:r>
            <a:r>
              <a:rPr sz="1050" spc="-45" dirty="0">
                <a:solidFill>
                  <a:srgbClr val="676D6B"/>
                </a:solidFill>
                <a:latin typeface="Arial"/>
                <a:cs typeface="Arial"/>
              </a:rPr>
              <a:t> </a:t>
            </a:r>
            <a:r>
              <a:rPr sz="1050" spc="-80" dirty="0">
                <a:solidFill>
                  <a:srgbClr val="464B49"/>
                </a:solidFill>
                <a:latin typeface="Arial"/>
                <a:cs typeface="Arial"/>
              </a:rPr>
              <a:t>AT</a:t>
            </a:r>
            <a:r>
              <a:rPr sz="1050" spc="-80" dirty="0">
                <a:solidFill>
                  <a:srgbClr val="1F211F"/>
                </a:solidFill>
                <a:latin typeface="Arial"/>
                <a:cs typeface="Arial"/>
              </a:rPr>
              <a:t>ION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9141" y="342879"/>
            <a:ext cx="633285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8790" marR="5080" indent="-466725">
              <a:lnSpc>
                <a:spcPct val="100000"/>
              </a:lnSpc>
              <a:spcBef>
                <a:spcPts val="100"/>
              </a:spcBef>
              <a:tabLst>
                <a:tab pos="2247900" algn="l"/>
                <a:tab pos="4237355" algn="l"/>
                <a:tab pos="4641850" algn="l"/>
              </a:tabLst>
            </a:pPr>
            <a:r>
              <a:rPr sz="4400" spc="-5" dirty="0">
                <a:solidFill>
                  <a:srgbClr val="009900"/>
                </a:solidFill>
              </a:rPr>
              <a:t>Ko</a:t>
            </a:r>
            <a:r>
              <a:rPr sz="4400" dirty="0">
                <a:solidFill>
                  <a:srgbClr val="009900"/>
                </a:solidFill>
              </a:rPr>
              <a:t>r</a:t>
            </a:r>
            <a:r>
              <a:rPr sz="4400" spc="-5" dirty="0">
                <a:solidFill>
                  <a:srgbClr val="009900"/>
                </a:solidFill>
              </a:rPr>
              <a:t>ov</a:t>
            </a:r>
            <a:r>
              <a:rPr sz="4400" dirty="0">
                <a:solidFill>
                  <a:srgbClr val="009900"/>
                </a:solidFill>
              </a:rPr>
              <a:t>á	</a:t>
            </a:r>
            <a:r>
              <a:rPr sz="4400" spc="5" dirty="0">
                <a:solidFill>
                  <a:srgbClr val="009900"/>
                </a:solidFill>
              </a:rPr>
              <a:t>z</a:t>
            </a:r>
            <a:r>
              <a:rPr sz="4400" dirty="0">
                <a:solidFill>
                  <a:srgbClr val="009900"/>
                </a:solidFill>
              </a:rPr>
              <a:t>r</a:t>
            </a:r>
            <a:r>
              <a:rPr sz="4400" spc="-5" dirty="0">
                <a:solidFill>
                  <a:srgbClr val="009900"/>
                </a:solidFill>
              </a:rPr>
              <a:t>akov</a:t>
            </a:r>
            <a:r>
              <a:rPr sz="4400" dirty="0">
                <a:solidFill>
                  <a:srgbClr val="009900"/>
                </a:solidFill>
              </a:rPr>
              <a:t>á	</a:t>
            </a:r>
            <a:r>
              <a:rPr sz="4400" spc="-5" dirty="0">
                <a:solidFill>
                  <a:srgbClr val="009900"/>
                </a:solidFill>
              </a:rPr>
              <a:t>cent</a:t>
            </a:r>
            <a:r>
              <a:rPr sz="4400" dirty="0">
                <a:solidFill>
                  <a:srgbClr val="009900"/>
                </a:solidFill>
              </a:rPr>
              <a:t>ra  </a:t>
            </a:r>
            <a:r>
              <a:rPr sz="4400" spc="-5" dirty="0">
                <a:solidFill>
                  <a:srgbClr val="009900"/>
                </a:solidFill>
              </a:rPr>
              <a:t>okcipitálního	laloku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7" y="1824083"/>
            <a:ext cx="8981440" cy="5097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4353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Area striata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je spojena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area parastriata</a:t>
            </a:r>
            <a:r>
              <a:rPr sz="3200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(18,  V2, V3) kratšími vlákny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(podobně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jako area  parastriata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area peristriata)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delšími,  komisurálními vlákny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druhostrannou kůrou  stejných</a:t>
            </a:r>
            <a:r>
              <a:rPr sz="3200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okrsků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FF"/>
              </a:buClr>
              <a:buFont typeface="Arial"/>
              <a:buChar char="•"/>
            </a:pPr>
            <a:endParaRPr sz="465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Area striata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má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spoje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frontálními laloky 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(význam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pro volní pohyby očí),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area  parastriata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má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spoje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k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mezencefalu až do</a:t>
            </a:r>
            <a:r>
              <a:rPr sz="3200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VI.n. 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je spojena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i s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pretektálním</a:t>
            </a:r>
            <a:r>
              <a:rPr sz="3200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jádrem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488" y="559269"/>
            <a:ext cx="826833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  <a:latin typeface="Times New Roman"/>
                <a:cs typeface="Times New Roman"/>
              </a:rPr>
              <a:t>Okcipitální 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korová zraková</a:t>
            </a:r>
            <a:r>
              <a:rPr sz="4400" spc="-9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centra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593985"/>
            <a:ext cx="8782685" cy="5195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54965" algn="l"/>
                <a:tab pos="356235" algn="l"/>
              </a:tabLst>
            </a:pPr>
            <a:r>
              <a:rPr sz="32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area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parastriata a peristriata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slouží k integraci  zrakových vjemů s dalšími korovými centry a  funkcemi a k dalšímu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zpracování zrakového</a:t>
            </a:r>
            <a:r>
              <a:rPr sz="3200" spc="-229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vjemu.</a:t>
            </a:r>
            <a:endParaRPr sz="3200">
              <a:latin typeface="Times New Roman"/>
              <a:cs typeface="Times New Roman"/>
            </a:endParaRPr>
          </a:p>
          <a:p>
            <a:pPr marL="355600" marR="872490" indent="-343535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Area parastriata </a:t>
            </a:r>
            <a:r>
              <a:rPr sz="3200" spc="-5" dirty="0">
                <a:solidFill>
                  <a:srgbClr val="0000FF"/>
                </a:solidFill>
                <a:latin typeface="Times New Roman"/>
                <a:cs typeface="Times New Roman"/>
              </a:rPr>
              <a:t>je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vyhrazena</a:t>
            </a:r>
            <a:r>
              <a:rPr sz="3200" spc="-1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optomotorické  koordinaci</a:t>
            </a:r>
            <a:r>
              <a:rPr sz="32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očí</a:t>
            </a:r>
            <a:endParaRPr sz="3200">
              <a:latin typeface="Times New Roman"/>
              <a:cs typeface="Times New Roman"/>
            </a:endParaRPr>
          </a:p>
          <a:p>
            <a:pPr marL="355600" marR="589280" indent="-343535">
              <a:lnSpc>
                <a:spcPct val="100000"/>
              </a:lnSpc>
              <a:spcBef>
                <a:spcPts val="765"/>
              </a:spcBef>
              <a:buFont typeface="Times New Roman"/>
              <a:buChar char="•"/>
              <a:tabLst>
                <a:tab pos="354965" algn="l"/>
                <a:tab pos="356235" algn="l"/>
                <a:tab pos="2136775" algn="l"/>
              </a:tabLst>
            </a:pP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Area peristriata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slouží pro integraci</a:t>
            </a:r>
            <a:r>
              <a:rPr sz="3200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zrakových 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informací	s ostatními smyslovými, fatickými a  mentálními</a:t>
            </a:r>
            <a:r>
              <a:rPr sz="3200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aktivitami</a:t>
            </a:r>
            <a:endParaRPr sz="3200">
              <a:latin typeface="Times New Roman"/>
              <a:cs typeface="Times New Roman"/>
            </a:endParaRPr>
          </a:p>
          <a:p>
            <a:pPr marL="355600" marR="702945" indent="-343535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V8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zpracování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vnímání barev;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V3A</a:t>
            </a:r>
            <a:r>
              <a:rPr sz="3200" b="1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zpracování  vnímání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pohybu;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LO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percepce velkých</a:t>
            </a:r>
            <a:r>
              <a:rPr sz="3200" spc="-1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objektů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9141" y="647655"/>
            <a:ext cx="633285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8790" marR="5080" indent="-466725">
              <a:lnSpc>
                <a:spcPct val="100000"/>
              </a:lnSpc>
              <a:spcBef>
                <a:spcPts val="100"/>
              </a:spcBef>
              <a:tabLst>
                <a:tab pos="2247900" algn="l"/>
                <a:tab pos="4237355" algn="l"/>
                <a:tab pos="4641850" algn="l"/>
              </a:tabLst>
            </a:pPr>
            <a:r>
              <a:rPr sz="4400" spc="-5" dirty="0">
                <a:solidFill>
                  <a:srgbClr val="009900"/>
                </a:solidFill>
              </a:rPr>
              <a:t>Ko</a:t>
            </a:r>
            <a:r>
              <a:rPr sz="4400" dirty="0">
                <a:solidFill>
                  <a:srgbClr val="009900"/>
                </a:solidFill>
              </a:rPr>
              <a:t>r</a:t>
            </a:r>
            <a:r>
              <a:rPr sz="4400" spc="-5" dirty="0">
                <a:solidFill>
                  <a:srgbClr val="009900"/>
                </a:solidFill>
              </a:rPr>
              <a:t>ov</a:t>
            </a:r>
            <a:r>
              <a:rPr sz="4400" dirty="0">
                <a:solidFill>
                  <a:srgbClr val="009900"/>
                </a:solidFill>
              </a:rPr>
              <a:t>á	</a:t>
            </a:r>
            <a:r>
              <a:rPr sz="4400" spc="5" dirty="0">
                <a:solidFill>
                  <a:srgbClr val="009900"/>
                </a:solidFill>
              </a:rPr>
              <a:t>z</a:t>
            </a:r>
            <a:r>
              <a:rPr sz="4400" dirty="0">
                <a:solidFill>
                  <a:srgbClr val="009900"/>
                </a:solidFill>
              </a:rPr>
              <a:t>r</a:t>
            </a:r>
            <a:r>
              <a:rPr sz="4400" spc="-5" dirty="0">
                <a:solidFill>
                  <a:srgbClr val="009900"/>
                </a:solidFill>
              </a:rPr>
              <a:t>akov</a:t>
            </a:r>
            <a:r>
              <a:rPr sz="4400" dirty="0">
                <a:solidFill>
                  <a:srgbClr val="009900"/>
                </a:solidFill>
              </a:rPr>
              <a:t>á	</a:t>
            </a:r>
            <a:r>
              <a:rPr sz="4400" spc="-5" dirty="0">
                <a:solidFill>
                  <a:srgbClr val="009900"/>
                </a:solidFill>
              </a:rPr>
              <a:t>cent</a:t>
            </a:r>
            <a:r>
              <a:rPr sz="4400" dirty="0">
                <a:solidFill>
                  <a:srgbClr val="009900"/>
                </a:solidFill>
              </a:rPr>
              <a:t>ra  </a:t>
            </a:r>
            <a:r>
              <a:rPr sz="4400" spc="-5" dirty="0">
                <a:solidFill>
                  <a:srgbClr val="009900"/>
                </a:solidFill>
              </a:rPr>
              <a:t>okcipitálního	laloku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7" y="2433632"/>
            <a:ext cx="8877935" cy="363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Je-li porušena funkce area 18 (parastriata) při  zachování funkce area 17, pak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má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pacient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zrakovou agnózii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vidí předmět, ale neumí</a:t>
            </a:r>
            <a:r>
              <a:rPr sz="3200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jej  pojmenovat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nebo</a:t>
            </a:r>
            <a:r>
              <a:rPr sz="32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použít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FF"/>
              </a:buClr>
              <a:buFont typeface="Arial"/>
              <a:buChar char="•"/>
            </a:pPr>
            <a:endParaRPr sz="4650">
              <a:latin typeface="Arial"/>
              <a:cs typeface="Arial"/>
            </a:endParaRPr>
          </a:p>
          <a:p>
            <a:pPr marL="355600" marR="11430" indent="-343535">
              <a:lnSpc>
                <a:spcPct val="100000"/>
              </a:lnSpc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Area parastriata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má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dále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vliv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na rozlišení jasu,  barvy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2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pohybů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1752" y="678128"/>
            <a:ext cx="44672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7900" algn="l"/>
              </a:tabLst>
            </a:pPr>
            <a:r>
              <a:rPr sz="4400" spc="-5" dirty="0">
                <a:solidFill>
                  <a:srgbClr val="009900"/>
                </a:solidFill>
              </a:rPr>
              <a:t>Korové	zvětšení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8" y="2052658"/>
            <a:ext cx="8934450" cy="451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6352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Při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projekci sítnice do zrakové kůry je  zachováno rozlišení, které vzniklo již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sítnici. Jedné buňce corpus geniculatum  laterale odpovídá více buněk kůry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sz="3200" b="1" spc="-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korové  zvětšení</a:t>
            </a:r>
            <a:endParaRPr sz="3200">
              <a:latin typeface="Arial"/>
              <a:cs typeface="Arial"/>
            </a:endParaRPr>
          </a:p>
          <a:p>
            <a:pPr marL="355600" marR="5080" indent="-343535" algn="just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1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mil. nervových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vláken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n. opticus odpovídá 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1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mil. nervových buněk corpus geniculatum  laterale, ale tomuto počtu neuronů odpovídá 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mozkové kůře 145 milionů buněk</a:t>
            </a:r>
            <a:r>
              <a:rPr sz="3200" b="1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!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8270" marR="5080" indent="-155321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Receptivní pole neuronů  zrakové</a:t>
            </a:r>
            <a:r>
              <a:rPr sz="4400" spc="-2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kůry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7" y="1775315"/>
            <a:ext cx="8549005" cy="5097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ts val="365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Tvarem nejsou pole koncentrická,</a:t>
            </a:r>
            <a:r>
              <a:rPr sz="3200" b="1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ale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3650"/>
              </a:lnSpc>
            </a:pPr>
            <a:r>
              <a:rPr sz="3200" b="1" i="1" spc="-5" dirty="0">
                <a:solidFill>
                  <a:srgbClr val="0000FF"/>
                </a:solidFill>
                <a:latin typeface="Arial"/>
                <a:cs typeface="Arial"/>
              </a:rPr>
              <a:t>elipsoidní, oválná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i </a:t>
            </a:r>
            <a:r>
              <a:rPr sz="3200" b="1" i="1" spc="-5" dirty="0">
                <a:solidFill>
                  <a:srgbClr val="0000FF"/>
                </a:solidFill>
                <a:latin typeface="Arial"/>
                <a:cs typeface="Arial"/>
              </a:rPr>
              <a:t>nepravidelného</a:t>
            </a:r>
            <a:r>
              <a:rPr sz="3200" b="1" i="1" spc="-1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0000FF"/>
                </a:solidFill>
                <a:latin typeface="Arial"/>
                <a:cs typeface="Arial"/>
              </a:rPr>
              <a:t>tvaru</a:t>
            </a:r>
            <a:endParaRPr sz="3200">
              <a:latin typeface="Arial"/>
              <a:cs typeface="Arial"/>
            </a:endParaRPr>
          </a:p>
          <a:p>
            <a:pPr marL="355600" marR="27940" indent="-343535">
              <a:lnSpc>
                <a:spcPts val="346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kůře je odpověď neuronů na kruhovou</a:t>
            </a:r>
            <a:r>
              <a:rPr sz="3200" b="1" spc="-1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nepohyblivou skvrnu (čili na začátek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konec stimulace) nepatrná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(na rozdíl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od  corpus geniculatum</a:t>
            </a:r>
            <a:r>
              <a:rPr sz="3200" b="1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laterale).</a:t>
            </a:r>
            <a:endParaRPr sz="3200">
              <a:latin typeface="Arial"/>
              <a:cs typeface="Arial"/>
            </a:endParaRPr>
          </a:p>
          <a:p>
            <a:pPr marL="355600" marR="339725" indent="-343535">
              <a:lnSpc>
                <a:spcPts val="346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6235" algn="l"/>
                <a:tab pos="5670550" algn="l"/>
                <a:tab pos="7836534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Optimální podnět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pro</a:t>
            </a:r>
            <a:r>
              <a:rPr sz="32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korové neurony	je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 podélný</a:t>
            </a:r>
            <a:r>
              <a:rPr sz="32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kontrastní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podnět	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(světlý nebo  tmavý pruh), který má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určitou orientaci</a:t>
            </a:r>
            <a:r>
              <a:rPr sz="32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pohybuje se určitým směrem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určitou  rychlostí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přes receptivní pole</a:t>
            </a:r>
            <a:r>
              <a:rPr sz="3200" b="1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neuronu.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8270" marR="5080" indent="-155321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Receptivní pole neuronů  zrakové</a:t>
            </a:r>
            <a:r>
              <a:rPr sz="4400" spc="-2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kůry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7" y="1824083"/>
            <a:ext cx="8867775" cy="5097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  <a:tab pos="362394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Korové bb. vyžadují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podnět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určité  orientaci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, jsou tedy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analytickými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jednotkami 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vyššího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stupně, které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zorném poli  rozeznávají</a:t>
            </a:r>
            <a:r>
              <a:rPr sz="32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tvar	podnětu, event. pohyb  podnětu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určitém</a:t>
            </a:r>
            <a:r>
              <a:rPr sz="3200" b="1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tvaru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FF"/>
              </a:buClr>
              <a:buFont typeface="Arial"/>
              <a:buChar char="•"/>
            </a:pPr>
            <a:endParaRPr sz="4650">
              <a:latin typeface="Arial"/>
              <a:cs typeface="Arial"/>
            </a:endParaRPr>
          </a:p>
          <a:p>
            <a:pPr marL="355600" marR="955675" indent="-343535">
              <a:lnSpc>
                <a:spcPct val="100000"/>
              </a:lnSpc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Podle vlastností receptivních polí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složitosti podnětu, které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vyvolají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reakci  neuronů dělíme korové neurony na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tři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základní</a:t>
            </a:r>
            <a:r>
              <a:rPr sz="32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skupiny: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0340" y="678128"/>
            <a:ext cx="83515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36720" algn="l"/>
                <a:tab pos="7188834" algn="l"/>
              </a:tabLst>
            </a:pPr>
            <a:r>
              <a:rPr sz="4400" spc="-5" dirty="0">
                <a:solidFill>
                  <a:srgbClr val="009900"/>
                </a:solidFill>
              </a:rPr>
              <a:t>1</a:t>
            </a:r>
            <a:r>
              <a:rPr sz="4400" dirty="0">
                <a:solidFill>
                  <a:srgbClr val="009900"/>
                </a:solidFill>
              </a:rPr>
              <a:t>.</a:t>
            </a:r>
            <a:r>
              <a:rPr sz="4400" spc="-1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Jednoduch</a:t>
            </a:r>
            <a:r>
              <a:rPr sz="4400" dirty="0">
                <a:solidFill>
                  <a:srgbClr val="009900"/>
                </a:solidFill>
              </a:rPr>
              <a:t>á	r</a:t>
            </a:r>
            <a:r>
              <a:rPr sz="4400" spc="-5" dirty="0">
                <a:solidFill>
                  <a:srgbClr val="009900"/>
                </a:solidFill>
              </a:rPr>
              <a:t>ecept</a:t>
            </a:r>
            <a:r>
              <a:rPr sz="4400" dirty="0">
                <a:solidFill>
                  <a:srgbClr val="009900"/>
                </a:solidFill>
              </a:rPr>
              <a:t>i</a:t>
            </a:r>
            <a:r>
              <a:rPr sz="4400" spc="-5" dirty="0">
                <a:solidFill>
                  <a:srgbClr val="009900"/>
                </a:solidFill>
              </a:rPr>
              <a:t>vn</a:t>
            </a:r>
            <a:r>
              <a:rPr sz="4400" dirty="0">
                <a:solidFill>
                  <a:srgbClr val="009900"/>
                </a:solidFill>
              </a:rPr>
              <a:t>í	</a:t>
            </a:r>
            <a:r>
              <a:rPr sz="4400" spc="-5" dirty="0">
                <a:solidFill>
                  <a:srgbClr val="009900"/>
                </a:solidFill>
              </a:rPr>
              <a:t>po</a:t>
            </a:r>
            <a:r>
              <a:rPr sz="4400" dirty="0">
                <a:solidFill>
                  <a:srgbClr val="009900"/>
                </a:solidFill>
              </a:rPr>
              <a:t>le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622928"/>
            <a:ext cx="8796655" cy="55365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Mají podélná až elipsovitý tvar,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skládají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z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centrální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periferní části, které na sebe  působí navzájem antagonisticky (excitace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–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inhibice)</a:t>
            </a:r>
            <a:endParaRPr sz="3200">
              <a:latin typeface="Arial"/>
              <a:cs typeface="Arial"/>
            </a:endParaRPr>
          </a:p>
          <a:p>
            <a:pPr marL="354965" marR="71120" indent="-342900">
              <a:lnSpc>
                <a:spcPts val="346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6235" algn="l"/>
                <a:tab pos="393636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Optimální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pro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podráždění je podnět  podlouhlého tvaru jehož orientace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prostoru je souhlasná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podélnou osou  receptivního</a:t>
            </a:r>
            <a:r>
              <a:rPr sz="32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pole	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rozhodující je</a:t>
            </a:r>
            <a:r>
              <a:rPr sz="3200" b="1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orientace  podnětu</a:t>
            </a:r>
            <a:endParaRPr sz="3200">
              <a:latin typeface="Arial"/>
              <a:cs typeface="Arial"/>
            </a:endParaRPr>
          </a:p>
          <a:p>
            <a:pPr marL="355600" marR="250190" indent="-343535" algn="just">
              <a:lnSpc>
                <a:spcPts val="3460"/>
              </a:lnSpc>
              <a:spcBef>
                <a:spcPts val="745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Optimální odpověď: pohybuje-li se podnět  při konstantní orientaci receptivním</a:t>
            </a:r>
            <a:r>
              <a:rPr sz="3200" b="1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polem  pomalu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4192" y="2594152"/>
            <a:ext cx="7980517" cy="4618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0340" y="342879"/>
            <a:ext cx="835152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3705" marR="5080" indent="-1691639">
              <a:lnSpc>
                <a:spcPct val="100000"/>
              </a:lnSpc>
              <a:spcBef>
                <a:spcPts val="100"/>
              </a:spcBef>
              <a:tabLst>
                <a:tab pos="2324100" algn="l"/>
                <a:tab pos="4066540" algn="l"/>
                <a:tab pos="4236720" algn="l"/>
                <a:tab pos="7188834" algn="l"/>
              </a:tabLst>
            </a:pPr>
            <a:r>
              <a:rPr sz="4400" spc="-5" dirty="0">
                <a:solidFill>
                  <a:srgbClr val="009900"/>
                </a:solidFill>
              </a:rPr>
              <a:t>1</a:t>
            </a:r>
            <a:r>
              <a:rPr sz="4400" dirty="0">
                <a:solidFill>
                  <a:srgbClr val="009900"/>
                </a:solidFill>
              </a:rPr>
              <a:t>.</a:t>
            </a:r>
            <a:r>
              <a:rPr sz="4400" spc="-1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Jednoduch</a:t>
            </a:r>
            <a:r>
              <a:rPr sz="4400" dirty="0">
                <a:solidFill>
                  <a:srgbClr val="009900"/>
                </a:solidFill>
              </a:rPr>
              <a:t>á		r</a:t>
            </a:r>
            <a:r>
              <a:rPr sz="4400" spc="-5" dirty="0">
                <a:solidFill>
                  <a:srgbClr val="009900"/>
                </a:solidFill>
              </a:rPr>
              <a:t>ecept</a:t>
            </a:r>
            <a:r>
              <a:rPr sz="4400" dirty="0">
                <a:solidFill>
                  <a:srgbClr val="009900"/>
                </a:solidFill>
              </a:rPr>
              <a:t>i</a:t>
            </a:r>
            <a:r>
              <a:rPr sz="4400" spc="-5" dirty="0">
                <a:solidFill>
                  <a:srgbClr val="009900"/>
                </a:solidFill>
              </a:rPr>
              <a:t>vn</a:t>
            </a:r>
            <a:r>
              <a:rPr sz="4400" dirty="0">
                <a:solidFill>
                  <a:srgbClr val="009900"/>
                </a:solidFill>
              </a:rPr>
              <a:t>í	</a:t>
            </a:r>
            <a:r>
              <a:rPr sz="4400" spc="-5" dirty="0">
                <a:solidFill>
                  <a:srgbClr val="009900"/>
                </a:solidFill>
              </a:rPr>
              <a:t>po</a:t>
            </a:r>
            <a:r>
              <a:rPr sz="4400" dirty="0">
                <a:solidFill>
                  <a:srgbClr val="009900"/>
                </a:solidFill>
              </a:rPr>
              <a:t>le  a	</a:t>
            </a:r>
            <a:r>
              <a:rPr sz="4400" spc="-5" dirty="0">
                <a:solidFill>
                  <a:srgbClr val="009900"/>
                </a:solidFill>
              </a:rPr>
              <a:t>jejich	stimulace</a:t>
            </a:r>
            <a:endParaRPr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7718" y="789377"/>
            <a:ext cx="17037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Světlo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86725" y="2814607"/>
            <a:ext cx="7766684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607820" algn="l"/>
                <a:tab pos="2324100" algn="l"/>
                <a:tab pos="3723004" algn="l"/>
                <a:tab pos="626427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vě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o	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j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e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ek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tr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ma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gn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é	(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ř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í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č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é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)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vlnění</a:t>
            </a:r>
            <a:r>
              <a:rPr sz="3200" b="1" spc="1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spc="1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vlnových	délkách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(ve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vakuu)</a:t>
            </a:r>
            <a:r>
              <a:rPr sz="3200" b="1" spc="4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i="1" dirty="0">
                <a:solidFill>
                  <a:srgbClr val="FF0000"/>
                </a:solidFill>
                <a:latin typeface="Arial"/>
                <a:cs typeface="Arial"/>
              </a:rPr>
              <a:t>λ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86725" y="3789877"/>
            <a:ext cx="380872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0100" algn="l"/>
                <a:tab pos="237426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d	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m	(f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lo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é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59987" y="3789877"/>
            <a:ext cx="36925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09090" algn="l"/>
                <a:tab pos="2395855" algn="l"/>
              </a:tabLst>
            </a:pP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ě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)	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o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79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86725" y="4277515"/>
            <a:ext cx="717930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43430" algn="l"/>
                <a:tab pos="3826510" algn="l"/>
                <a:tab pos="5158105" algn="l"/>
              </a:tabLst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če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ve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é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svě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),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ré	</a:t>
            </a:r>
            <a:r>
              <a:rPr sz="3200" b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ů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uj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00648" y="4277515"/>
            <a:ext cx="2520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6725" y="4765153"/>
            <a:ext cx="59321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lidském oku vjem zvaný</a:t>
            </a:r>
            <a:r>
              <a:rPr sz="3200" b="1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vidění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6248" y="691845"/>
            <a:ext cx="1627505" cy="1021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fr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ak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e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otvoru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09146" y="691845"/>
            <a:ext cx="6701790" cy="1021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93370">
              <a:lnSpc>
                <a:spcPts val="4000"/>
              </a:lnSpc>
              <a:spcBef>
                <a:spcPts val="100"/>
              </a:spcBef>
              <a:tabLst>
                <a:tab pos="1816100" algn="l"/>
                <a:tab pos="2220595" algn="l"/>
                <a:tab pos="2695575" algn="l"/>
                <a:tab pos="4361180" algn="l"/>
                <a:tab pos="4749800" algn="l"/>
                <a:tab pos="5511800" algn="l"/>
              </a:tabLst>
            </a:pPr>
            <a:r>
              <a:rPr sz="3200" b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áv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í	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	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ů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mě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ru	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vs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í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o  (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ve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li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ti	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ni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):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č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í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m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me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š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í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6248" y="1686932"/>
            <a:ext cx="841502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vstupní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otvor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(mioza),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tím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větší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difrakce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snížení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rozlišovací schopnosti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oka (ale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tím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menší</a:t>
            </a:r>
            <a:r>
              <a:rPr sz="3200" b="1" spc="48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b="1" spc="4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periferní</a:t>
            </a:r>
            <a:r>
              <a:rPr sz="3200" b="1" spc="4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aberace</a:t>
            </a:r>
            <a:r>
              <a:rPr sz="3200" b="1" spc="48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200" b="1" spc="4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zlepšení</a:t>
            </a:r>
            <a:r>
              <a:rPr sz="3200" b="1" spc="4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vizu!)</a:t>
            </a:r>
            <a:endParaRPr sz="3200">
              <a:latin typeface="Arial"/>
              <a:cs typeface="Arial"/>
            </a:endParaRPr>
          </a:p>
          <a:p>
            <a:pPr marL="12700" marR="6985" algn="just">
              <a:lnSpc>
                <a:spcPct val="99800"/>
              </a:lnSpc>
              <a:spcBef>
                <a:spcPts val="20"/>
              </a:spcBef>
            </a:pPr>
            <a:r>
              <a:rPr sz="3200" b="1" dirty="0">
                <a:solidFill>
                  <a:srgbClr val="FF0000"/>
                </a:solidFill>
                <a:latin typeface="Symbol"/>
                <a:cs typeface="Symbol"/>
              </a:rPr>
              <a:t>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zornice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&lt; 2mm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výrazný podíl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difrakce,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zornice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&gt;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5mm výrazný podíl periferních  aberací rohovky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2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čočky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6248" y="5296986"/>
            <a:ext cx="64338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6905" algn="l"/>
                <a:tab pos="2346960" algn="l"/>
                <a:tab pos="3922395" algn="l"/>
                <a:tab pos="4615815" algn="l"/>
              </a:tabLst>
            </a:pPr>
            <a:r>
              <a:rPr sz="3200" b="1" u="heavy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Symbol"/>
                <a:cs typeface="Symbol"/>
              </a:rPr>
              <a:t></a:t>
            </a:r>
            <a:r>
              <a:rPr sz="3200" u="heavy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200" b="1" u="heavy" spc="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z</a:t>
            </a:r>
            <a:r>
              <a:rPr sz="3200" b="1" u="heavy" spc="-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o</a:t>
            </a:r>
            <a:r>
              <a:rPr sz="3200" b="1" u="heavy" spc="-1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rn</a:t>
            </a:r>
            <a:r>
              <a:rPr sz="3200" b="1" u="heavy" spc="-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i</a:t>
            </a:r>
            <a:r>
              <a:rPr sz="3200" b="1" u="heavy" spc="-10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c</a:t>
            </a:r>
            <a:r>
              <a:rPr sz="3200" b="1" u="heavy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e	</a:t>
            </a:r>
            <a:r>
              <a:rPr sz="3200" b="1" u="heavy" spc="-10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2</a:t>
            </a:r>
            <a:r>
              <a:rPr sz="3200" b="1" u="heavy" spc="-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,</a:t>
            </a:r>
            <a:r>
              <a:rPr sz="3200" b="1" u="heavy" spc="-10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4m</a:t>
            </a:r>
            <a:r>
              <a:rPr sz="3200" b="1" u="heavy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m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	</a:t>
            </a:r>
            <a:r>
              <a:rPr sz="3200" b="1" dirty="0">
                <a:solidFill>
                  <a:srgbClr val="FF0000"/>
                </a:solidFill>
                <a:latin typeface="Symbol"/>
                <a:cs typeface="Symbol"/>
              </a:rPr>
              <a:t>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op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á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ln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í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6241" y="5783100"/>
            <a:ext cx="63074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42745" algn="l"/>
                <a:tab pos="3388995" algn="l"/>
                <a:tab pos="3939540" algn="l"/>
                <a:tab pos="581977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ú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č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u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ac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í	a	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di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fr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akc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e	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01939" y="5296986"/>
            <a:ext cx="1809114" cy="10001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91440">
              <a:lnSpc>
                <a:spcPts val="3829"/>
              </a:lnSpc>
              <a:spcBef>
                <a:spcPts val="240"/>
              </a:spcBef>
            </a:pP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vá</a:t>
            </a:r>
            <a:r>
              <a:rPr sz="3200" b="1" spc="5" dirty="0">
                <a:solidFill>
                  <a:srgbClr val="FF0000"/>
                </a:solidFill>
                <a:latin typeface="Arial"/>
                <a:cs typeface="Arial"/>
              </a:rPr>
              <a:t>ž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í  </a:t>
            </a:r>
            <a:r>
              <a:rPr sz="3200" b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ak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6241" y="6272262"/>
            <a:ext cx="65354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47770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ostrost</a:t>
            </a:r>
            <a:r>
              <a:rPr sz="32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Symbol"/>
                <a:cs typeface="Symbol"/>
              </a:rPr>
              <a:t></a:t>
            </a:r>
            <a:r>
              <a:rPr sz="3200" b="1" spc="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nejlepší	retinální</a:t>
            </a:r>
            <a:r>
              <a:rPr sz="320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obraz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6725" y="487648"/>
            <a:ext cx="79171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02379" algn="l"/>
                <a:tab pos="6754495" algn="l"/>
              </a:tabLst>
            </a:pPr>
            <a:r>
              <a:rPr sz="4400" spc="-5" dirty="0">
                <a:solidFill>
                  <a:srgbClr val="009900"/>
                </a:solidFill>
              </a:rPr>
              <a:t>2</a:t>
            </a:r>
            <a:r>
              <a:rPr sz="4400" dirty="0">
                <a:solidFill>
                  <a:srgbClr val="009900"/>
                </a:solidFill>
              </a:rPr>
              <a:t>.</a:t>
            </a:r>
            <a:r>
              <a:rPr sz="4400" spc="-1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Komp</a:t>
            </a:r>
            <a:r>
              <a:rPr sz="4400" dirty="0">
                <a:solidFill>
                  <a:srgbClr val="009900"/>
                </a:solidFill>
              </a:rPr>
              <a:t>l</a:t>
            </a:r>
            <a:r>
              <a:rPr sz="4400" spc="-5" dirty="0">
                <a:solidFill>
                  <a:srgbClr val="009900"/>
                </a:solidFill>
              </a:rPr>
              <a:t>exn</a:t>
            </a:r>
            <a:r>
              <a:rPr sz="4400" dirty="0">
                <a:solidFill>
                  <a:srgbClr val="009900"/>
                </a:solidFill>
              </a:rPr>
              <a:t>í	r</a:t>
            </a:r>
            <a:r>
              <a:rPr sz="4400" spc="-5" dirty="0">
                <a:solidFill>
                  <a:srgbClr val="009900"/>
                </a:solidFill>
              </a:rPr>
              <a:t>ecept</a:t>
            </a:r>
            <a:r>
              <a:rPr sz="4400" dirty="0">
                <a:solidFill>
                  <a:srgbClr val="009900"/>
                </a:solidFill>
              </a:rPr>
              <a:t>i</a:t>
            </a:r>
            <a:r>
              <a:rPr sz="4400" spc="-5" dirty="0">
                <a:solidFill>
                  <a:srgbClr val="009900"/>
                </a:solidFill>
              </a:rPr>
              <a:t>vn</a:t>
            </a:r>
            <a:r>
              <a:rPr sz="4400" dirty="0">
                <a:solidFill>
                  <a:srgbClr val="009900"/>
                </a:solidFill>
              </a:rPr>
              <a:t>í	</a:t>
            </a:r>
            <a:r>
              <a:rPr sz="4400" spc="-5" dirty="0">
                <a:solidFill>
                  <a:srgbClr val="009900"/>
                </a:solidFill>
              </a:rPr>
              <a:t>po</a:t>
            </a:r>
            <a:r>
              <a:rPr sz="4400" dirty="0">
                <a:solidFill>
                  <a:srgbClr val="009900"/>
                </a:solidFill>
              </a:rPr>
              <a:t>le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8" y="1443122"/>
            <a:ext cx="8893175" cy="5682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3690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Rozměrnější, nemají excitační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inhibiční  oblast.</a:t>
            </a:r>
            <a:endParaRPr sz="3200">
              <a:latin typeface="Arial"/>
              <a:cs typeface="Arial"/>
            </a:endParaRPr>
          </a:p>
          <a:p>
            <a:pPr marL="354965" marR="131635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Buňka je podrážděna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pouze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při</a:t>
            </a:r>
            <a:r>
              <a:rPr sz="3200" b="1" spc="-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určité  orientaci</a:t>
            </a:r>
            <a:r>
              <a:rPr sz="32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podnětu</a:t>
            </a:r>
            <a:endParaRPr sz="3200">
              <a:latin typeface="Arial"/>
              <a:cs typeface="Arial"/>
            </a:endParaRPr>
          </a:p>
          <a:p>
            <a:pPr marL="355600" marR="76835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Statické osvětlení receptivního pole je</a:t>
            </a:r>
            <a:r>
              <a:rPr sz="3200" b="1" spc="-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zcela  neúčinné, je nutný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pohyblivý</a:t>
            </a:r>
            <a:r>
              <a:rPr sz="3200" b="1" i="1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podnět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Rychlost pohybu podnětu je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vyšší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než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u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jednoduchých polí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roli hraje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3200" b="1" i="1" spc="-10" dirty="0">
                <a:solidFill>
                  <a:srgbClr val="FF0000"/>
                </a:solidFill>
                <a:latin typeface="Arial"/>
                <a:cs typeface="Arial"/>
              </a:rPr>
              <a:t>směr 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pohybu podnětu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(pohyb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podnětu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jednom 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směru vyvolá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max. odpověď,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opačném</a:t>
            </a:r>
            <a:r>
              <a:rPr sz="3200" spc="-1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směru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je neúčinný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nebo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tlumí spontánní</a:t>
            </a:r>
            <a:r>
              <a:rPr sz="3200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aktivitu)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6725" y="228591"/>
            <a:ext cx="791718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7805" marR="5080" indent="-1475740">
              <a:lnSpc>
                <a:spcPct val="100000"/>
              </a:lnSpc>
              <a:spcBef>
                <a:spcPts val="100"/>
              </a:spcBef>
              <a:tabLst>
                <a:tab pos="2107565" algn="l"/>
                <a:tab pos="3802379" algn="l"/>
                <a:tab pos="3850004" algn="l"/>
                <a:tab pos="6754495" algn="l"/>
              </a:tabLst>
            </a:pPr>
            <a:r>
              <a:rPr sz="4400" spc="-5" dirty="0">
                <a:solidFill>
                  <a:srgbClr val="009900"/>
                </a:solidFill>
              </a:rPr>
              <a:t>2</a:t>
            </a:r>
            <a:r>
              <a:rPr sz="4400" dirty="0">
                <a:solidFill>
                  <a:srgbClr val="009900"/>
                </a:solidFill>
              </a:rPr>
              <a:t>.</a:t>
            </a:r>
            <a:r>
              <a:rPr sz="4400" spc="-1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Komp</a:t>
            </a:r>
            <a:r>
              <a:rPr sz="4400" dirty="0">
                <a:solidFill>
                  <a:srgbClr val="009900"/>
                </a:solidFill>
              </a:rPr>
              <a:t>l</a:t>
            </a:r>
            <a:r>
              <a:rPr sz="4400" spc="-5" dirty="0">
                <a:solidFill>
                  <a:srgbClr val="009900"/>
                </a:solidFill>
              </a:rPr>
              <a:t>exn</a:t>
            </a:r>
            <a:r>
              <a:rPr sz="4400" dirty="0">
                <a:solidFill>
                  <a:srgbClr val="009900"/>
                </a:solidFill>
              </a:rPr>
              <a:t>í	r</a:t>
            </a:r>
            <a:r>
              <a:rPr sz="4400" spc="-5" dirty="0">
                <a:solidFill>
                  <a:srgbClr val="009900"/>
                </a:solidFill>
              </a:rPr>
              <a:t>ecept</a:t>
            </a:r>
            <a:r>
              <a:rPr sz="4400" dirty="0">
                <a:solidFill>
                  <a:srgbClr val="009900"/>
                </a:solidFill>
              </a:rPr>
              <a:t>i</a:t>
            </a:r>
            <a:r>
              <a:rPr sz="4400" spc="-5" dirty="0">
                <a:solidFill>
                  <a:srgbClr val="009900"/>
                </a:solidFill>
              </a:rPr>
              <a:t>vn</a:t>
            </a:r>
            <a:r>
              <a:rPr sz="4400" dirty="0">
                <a:solidFill>
                  <a:srgbClr val="009900"/>
                </a:solidFill>
              </a:rPr>
              <a:t>í	</a:t>
            </a:r>
            <a:r>
              <a:rPr sz="4400" spc="-5" dirty="0">
                <a:solidFill>
                  <a:srgbClr val="009900"/>
                </a:solidFill>
              </a:rPr>
              <a:t>po</a:t>
            </a:r>
            <a:r>
              <a:rPr sz="4400" dirty="0">
                <a:solidFill>
                  <a:srgbClr val="009900"/>
                </a:solidFill>
              </a:rPr>
              <a:t>le  a	</a:t>
            </a:r>
            <a:r>
              <a:rPr sz="4400" spc="-5" dirty="0">
                <a:solidFill>
                  <a:srgbClr val="009900"/>
                </a:solidFill>
              </a:rPr>
              <a:t>jejich		stimulace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3517620" y="1650872"/>
            <a:ext cx="3983400" cy="5562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968181"/>
            <a:ext cx="9143238" cy="56352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1745" marR="5080" indent="-330835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3. Hyperkomplexní receptivní  pole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41" y="2084659"/>
            <a:ext cx="8982710" cy="48717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4965" marR="1316990" indent="-342900">
              <a:lnSpc>
                <a:spcPts val="324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Podněty mají velmi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nepravidelný 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těžko  definovatelný</a:t>
            </a:r>
            <a:r>
              <a:rPr sz="30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tvar</a:t>
            </a:r>
            <a:endParaRPr sz="3000">
              <a:latin typeface="Arial"/>
              <a:cs typeface="Arial"/>
            </a:endParaRPr>
          </a:p>
          <a:p>
            <a:pPr marL="355600" marR="145415" indent="-343535">
              <a:lnSpc>
                <a:spcPts val="324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Neurony reagují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pohyblivý podnět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to jen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určitém směru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jsou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směrově</a:t>
            </a:r>
            <a:r>
              <a:rPr sz="30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specifické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>
              <a:latin typeface="Arial"/>
              <a:cs typeface="Arial"/>
            </a:endParaRPr>
          </a:p>
          <a:p>
            <a:pPr marL="354965" marR="5080">
              <a:lnSpc>
                <a:spcPts val="3240"/>
              </a:lnSpc>
              <a:spcBef>
                <a:spcPts val="5"/>
              </a:spcBef>
            </a:pP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Ve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zrakové kůře nalézáme přestavbu  jednoduchých receptivních polí retinálních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genikulátových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hierarchizovaný systém polí,  který umožňuje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obrazu abstrahovat  podstatné rysy, průběh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orientaci kontrastních  rozhraní, </a:t>
            </a:r>
            <a:r>
              <a:rPr sz="3000" b="1" spc="355" dirty="0">
                <a:solidFill>
                  <a:srgbClr val="0000FF"/>
                </a:solidFill>
                <a:latin typeface="Arial"/>
                <a:cs typeface="Arial"/>
              </a:rPr>
              <a:t>tvary.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485" y="228591"/>
            <a:ext cx="794829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2795" marR="5080" indent="-760730">
              <a:lnSpc>
                <a:spcPct val="100000"/>
              </a:lnSpc>
              <a:spcBef>
                <a:spcPts val="100"/>
              </a:spcBef>
              <a:tabLst>
                <a:tab pos="2231390" algn="l"/>
                <a:tab pos="2854325" algn="l"/>
                <a:tab pos="4595495" algn="l"/>
                <a:tab pos="5293995" algn="l"/>
              </a:tabLst>
            </a:pPr>
            <a:r>
              <a:rPr sz="4400" spc="-5" dirty="0">
                <a:solidFill>
                  <a:srgbClr val="009900"/>
                </a:solidFill>
              </a:rPr>
              <a:t>3</a:t>
            </a:r>
            <a:r>
              <a:rPr sz="4400" dirty="0">
                <a:solidFill>
                  <a:srgbClr val="009900"/>
                </a:solidFill>
              </a:rPr>
              <a:t>.</a:t>
            </a:r>
            <a:r>
              <a:rPr sz="4400" spc="-1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Hype</a:t>
            </a:r>
            <a:r>
              <a:rPr sz="4400" dirty="0">
                <a:solidFill>
                  <a:srgbClr val="009900"/>
                </a:solidFill>
              </a:rPr>
              <a:t>r</a:t>
            </a:r>
            <a:r>
              <a:rPr sz="4400" spc="-5" dirty="0">
                <a:solidFill>
                  <a:srgbClr val="009900"/>
                </a:solidFill>
              </a:rPr>
              <a:t>komp</a:t>
            </a:r>
            <a:r>
              <a:rPr sz="4400" dirty="0">
                <a:solidFill>
                  <a:srgbClr val="009900"/>
                </a:solidFill>
              </a:rPr>
              <a:t>l</a:t>
            </a:r>
            <a:r>
              <a:rPr sz="4400" spc="-5" dirty="0">
                <a:solidFill>
                  <a:srgbClr val="009900"/>
                </a:solidFill>
              </a:rPr>
              <a:t>exn</a:t>
            </a:r>
            <a:r>
              <a:rPr sz="4400" dirty="0">
                <a:solidFill>
                  <a:srgbClr val="009900"/>
                </a:solidFill>
              </a:rPr>
              <a:t>í	r</a:t>
            </a:r>
            <a:r>
              <a:rPr sz="4400" spc="-5" dirty="0">
                <a:solidFill>
                  <a:srgbClr val="009900"/>
                </a:solidFill>
              </a:rPr>
              <a:t>ecept</a:t>
            </a:r>
            <a:r>
              <a:rPr sz="4400" dirty="0">
                <a:solidFill>
                  <a:srgbClr val="009900"/>
                </a:solidFill>
              </a:rPr>
              <a:t>i</a:t>
            </a:r>
            <a:r>
              <a:rPr sz="4400" spc="-5" dirty="0">
                <a:solidFill>
                  <a:srgbClr val="009900"/>
                </a:solidFill>
              </a:rPr>
              <a:t>vn</a:t>
            </a:r>
            <a:r>
              <a:rPr sz="4400" dirty="0">
                <a:solidFill>
                  <a:srgbClr val="009900"/>
                </a:solidFill>
              </a:rPr>
              <a:t>í  </a:t>
            </a:r>
            <a:r>
              <a:rPr sz="4400" spc="-5" dirty="0">
                <a:solidFill>
                  <a:srgbClr val="009900"/>
                </a:solidFill>
              </a:rPr>
              <a:t>pole	</a:t>
            </a:r>
            <a:r>
              <a:rPr sz="4400" dirty="0">
                <a:solidFill>
                  <a:srgbClr val="009900"/>
                </a:solidFill>
              </a:rPr>
              <a:t>a	</a:t>
            </a:r>
            <a:r>
              <a:rPr sz="4400" spc="-5" dirty="0">
                <a:solidFill>
                  <a:srgbClr val="009900"/>
                </a:solidFill>
              </a:rPr>
              <a:t>jejich	stimulace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4127159" y="1727072"/>
            <a:ext cx="2621066" cy="5485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3550" marR="5080" indent="263525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Colliculus superior laminae  quadrigeminae</a:t>
            </a:r>
            <a:r>
              <a:rPr sz="4400" spc="-35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mesencephali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8" y="2052658"/>
            <a:ext cx="8595360" cy="5097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19405" indent="-343535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Dostává vlákna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ipsilaterální temporální  poloviny sítnice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kontralaterální nasální  poloviny sítnice, vlákna jsou</a:t>
            </a:r>
            <a:r>
              <a:rPr sz="3200" b="1" spc="-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uspořádána  retinotopicky.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Dochází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zde k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integraci zrakových funkcí</a:t>
            </a:r>
            <a:r>
              <a:rPr sz="3200" b="1" spc="-1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informací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ze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senzorických systémů  (sluchového, somatosenzorického,  vestibulárního)</a:t>
            </a:r>
            <a:endParaRPr sz="3200">
              <a:latin typeface="Arial"/>
              <a:cs typeface="Arial"/>
            </a:endParaRPr>
          </a:p>
          <a:p>
            <a:pPr marL="355600" marR="94615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Receptivní pole jsou směrově specifická</a:t>
            </a:r>
            <a:r>
              <a:rPr sz="3200" b="1" spc="-1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reagují na pohybující se</a:t>
            </a:r>
            <a:r>
              <a:rPr sz="3200" b="1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podnět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806" y="355579"/>
            <a:ext cx="4897724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74774" y="5308168"/>
            <a:ext cx="160004" cy="160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7159" y="5451409"/>
            <a:ext cx="2440305" cy="248920"/>
          </a:xfrm>
          <a:custGeom>
            <a:avLst/>
            <a:gdLst/>
            <a:ahLst/>
            <a:cxnLst/>
            <a:rect l="l" t="t" r="r" b="b"/>
            <a:pathLst>
              <a:path w="2440304" h="248920">
                <a:moveTo>
                  <a:pt x="2439725" y="228584"/>
                </a:moveTo>
                <a:lnTo>
                  <a:pt x="1524" y="0"/>
                </a:lnTo>
                <a:lnTo>
                  <a:pt x="0" y="19812"/>
                </a:lnTo>
                <a:lnTo>
                  <a:pt x="2438201" y="248396"/>
                </a:lnTo>
                <a:lnTo>
                  <a:pt x="2439725" y="228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20291" y="5562146"/>
            <a:ext cx="3121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Colliculus superior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mesencefala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9932" y="528941"/>
            <a:ext cx="4150625" cy="3255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27159" y="3174735"/>
            <a:ext cx="1233170" cy="609600"/>
          </a:xfrm>
          <a:custGeom>
            <a:avLst/>
            <a:gdLst/>
            <a:ahLst/>
            <a:cxnLst/>
            <a:rect l="l" t="t" r="r" b="b"/>
            <a:pathLst>
              <a:path w="1233170" h="609600">
                <a:moveTo>
                  <a:pt x="85344" y="0"/>
                </a:moveTo>
                <a:lnTo>
                  <a:pt x="0" y="0"/>
                </a:lnTo>
                <a:lnTo>
                  <a:pt x="51816" y="68580"/>
                </a:lnTo>
                <a:lnTo>
                  <a:pt x="54864" y="62345"/>
                </a:lnTo>
                <a:lnTo>
                  <a:pt x="54864" y="35052"/>
                </a:lnTo>
                <a:lnTo>
                  <a:pt x="60960" y="22860"/>
                </a:lnTo>
                <a:lnTo>
                  <a:pt x="71570" y="28172"/>
                </a:lnTo>
                <a:lnTo>
                  <a:pt x="85344" y="0"/>
                </a:lnTo>
                <a:close/>
              </a:path>
              <a:path w="1233170" h="609600">
                <a:moveTo>
                  <a:pt x="71570" y="28172"/>
                </a:moveTo>
                <a:lnTo>
                  <a:pt x="60960" y="22860"/>
                </a:lnTo>
                <a:lnTo>
                  <a:pt x="54864" y="35052"/>
                </a:lnTo>
                <a:lnTo>
                  <a:pt x="65587" y="40410"/>
                </a:lnTo>
                <a:lnTo>
                  <a:pt x="71570" y="28172"/>
                </a:lnTo>
                <a:close/>
              </a:path>
              <a:path w="1233170" h="609600">
                <a:moveTo>
                  <a:pt x="65587" y="40410"/>
                </a:moveTo>
                <a:lnTo>
                  <a:pt x="54864" y="35052"/>
                </a:lnTo>
                <a:lnTo>
                  <a:pt x="54864" y="62345"/>
                </a:lnTo>
                <a:lnTo>
                  <a:pt x="65587" y="40410"/>
                </a:lnTo>
                <a:close/>
              </a:path>
              <a:path w="1233170" h="609600">
                <a:moveTo>
                  <a:pt x="1232745" y="609554"/>
                </a:moveTo>
                <a:lnTo>
                  <a:pt x="71570" y="28172"/>
                </a:lnTo>
                <a:lnTo>
                  <a:pt x="65587" y="40410"/>
                </a:lnTo>
                <a:lnTo>
                  <a:pt x="1204654" y="609554"/>
                </a:lnTo>
                <a:lnTo>
                  <a:pt x="1232745" y="60955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7159" y="3555705"/>
            <a:ext cx="472440" cy="228600"/>
          </a:xfrm>
          <a:custGeom>
            <a:avLst/>
            <a:gdLst/>
            <a:ahLst/>
            <a:cxnLst/>
            <a:rect l="l" t="t" r="r" b="b"/>
            <a:pathLst>
              <a:path w="472439" h="228600">
                <a:moveTo>
                  <a:pt x="85344" y="0"/>
                </a:moveTo>
                <a:lnTo>
                  <a:pt x="0" y="0"/>
                </a:lnTo>
                <a:lnTo>
                  <a:pt x="51816" y="68580"/>
                </a:lnTo>
                <a:lnTo>
                  <a:pt x="54864" y="62345"/>
                </a:lnTo>
                <a:lnTo>
                  <a:pt x="54864" y="35052"/>
                </a:lnTo>
                <a:lnTo>
                  <a:pt x="60960" y="22860"/>
                </a:lnTo>
                <a:lnTo>
                  <a:pt x="71570" y="28172"/>
                </a:lnTo>
                <a:lnTo>
                  <a:pt x="85344" y="0"/>
                </a:lnTo>
                <a:close/>
              </a:path>
              <a:path w="472439" h="228600">
                <a:moveTo>
                  <a:pt x="71570" y="28172"/>
                </a:moveTo>
                <a:lnTo>
                  <a:pt x="60960" y="22860"/>
                </a:lnTo>
                <a:lnTo>
                  <a:pt x="54864" y="35052"/>
                </a:lnTo>
                <a:lnTo>
                  <a:pt x="65587" y="40410"/>
                </a:lnTo>
                <a:lnTo>
                  <a:pt x="71570" y="28172"/>
                </a:lnTo>
                <a:close/>
              </a:path>
              <a:path w="472439" h="228600">
                <a:moveTo>
                  <a:pt x="65587" y="40410"/>
                </a:moveTo>
                <a:lnTo>
                  <a:pt x="54864" y="35052"/>
                </a:lnTo>
                <a:lnTo>
                  <a:pt x="54864" y="62345"/>
                </a:lnTo>
                <a:lnTo>
                  <a:pt x="65587" y="40410"/>
                </a:lnTo>
                <a:close/>
              </a:path>
              <a:path w="472439" h="228600">
                <a:moveTo>
                  <a:pt x="471847" y="228584"/>
                </a:moveTo>
                <a:lnTo>
                  <a:pt x="71570" y="28172"/>
                </a:lnTo>
                <a:lnTo>
                  <a:pt x="65587" y="40410"/>
                </a:lnTo>
                <a:lnTo>
                  <a:pt x="442194" y="228584"/>
                </a:lnTo>
                <a:lnTo>
                  <a:pt x="471847" y="2285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01073" y="3784289"/>
            <a:ext cx="2975738" cy="3236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1814" y="3784290"/>
            <a:ext cx="1084580" cy="539750"/>
          </a:xfrm>
          <a:custGeom>
            <a:avLst/>
            <a:gdLst/>
            <a:ahLst/>
            <a:cxnLst/>
            <a:rect l="l" t="t" r="r" b="b"/>
            <a:pathLst>
              <a:path w="1084579" h="539750">
                <a:moveTo>
                  <a:pt x="1084210" y="528782"/>
                </a:moveTo>
                <a:lnTo>
                  <a:pt x="28090" y="0"/>
                </a:lnTo>
                <a:lnTo>
                  <a:pt x="0" y="0"/>
                </a:lnTo>
                <a:lnTo>
                  <a:pt x="1079638" y="539450"/>
                </a:lnTo>
                <a:lnTo>
                  <a:pt x="1084210" y="52878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9354" y="3784290"/>
            <a:ext cx="1847214" cy="920750"/>
          </a:xfrm>
          <a:custGeom>
            <a:avLst/>
            <a:gdLst/>
            <a:ahLst/>
            <a:cxnLst/>
            <a:rect l="l" t="t" r="r" b="b"/>
            <a:pathLst>
              <a:path w="1847214" h="920750">
                <a:moveTo>
                  <a:pt x="1846670" y="909751"/>
                </a:moveTo>
                <a:lnTo>
                  <a:pt x="29653" y="0"/>
                </a:lnTo>
                <a:lnTo>
                  <a:pt x="0" y="0"/>
                </a:lnTo>
                <a:lnTo>
                  <a:pt x="1842098" y="920419"/>
                </a:lnTo>
                <a:lnTo>
                  <a:pt x="1846670" y="9097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491704" y="4114461"/>
            <a:ext cx="31210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Colliculus superior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mesencefala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latin typeface="Times New Roman"/>
                <a:cs typeface="Times New Roman"/>
              </a:rPr>
              <a:t>Colliculus </a:t>
            </a:r>
            <a:r>
              <a:rPr sz="1800" b="1" dirty="0">
                <a:latin typeface="Times New Roman"/>
                <a:cs typeface="Times New Roman"/>
              </a:rPr>
              <a:t>inferior</a:t>
            </a:r>
            <a:r>
              <a:rPr sz="1800" b="1" spc="-9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mesencefala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3550" marR="5080" indent="263525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Colliculus superior laminae  quadrigeminae</a:t>
            </a:r>
            <a:r>
              <a:rPr sz="4400" spc="-35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mesencephali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0" y="2003902"/>
            <a:ext cx="8865235" cy="509778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48895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  <a:tab pos="2561590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U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jeho receptivních polí je směrová  specificita	(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neurony reagují maximálně na  pohyb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podnětu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zorném poli na kontralaterální  stranu)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ts val="346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Colliculus sup. dostává vlákna systému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W</a:t>
            </a:r>
            <a:r>
              <a:rPr sz="3200" b="1" spc="-1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 Y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(pomalá)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, žádná vlákna systému</a:t>
            </a:r>
            <a:r>
              <a:rPr sz="3200" b="1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3200">
              <a:latin typeface="Arial"/>
              <a:cs typeface="Arial"/>
            </a:endParaRPr>
          </a:p>
          <a:p>
            <a:pPr marL="355600" marR="297815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Jedná se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obecné integrační centrum,</a:t>
            </a:r>
            <a:r>
              <a:rPr sz="3200" b="1" spc="-1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má  vstupy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akustické,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somatosenzorické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vestibulární. Uskutečňuje se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něm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 koordinace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integrace mezi projekcemi  různých</a:t>
            </a:r>
            <a:r>
              <a:rPr sz="32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modalit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7542" y="2869967"/>
            <a:ext cx="6705036" cy="4190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41010" y="723845"/>
            <a:ext cx="800925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5420">
              <a:lnSpc>
                <a:spcPct val="100000"/>
              </a:lnSpc>
              <a:spcBef>
                <a:spcPts val="100"/>
              </a:spcBef>
              <a:tabLst>
                <a:tab pos="3179445" algn="l"/>
                <a:tab pos="4299585" algn="l"/>
                <a:tab pos="5727700" algn="l"/>
              </a:tabLst>
            </a:pPr>
            <a:r>
              <a:rPr sz="4400" spc="-5" dirty="0">
                <a:solidFill>
                  <a:srgbClr val="009900"/>
                </a:solidFill>
              </a:rPr>
              <a:t>Colliculus	superior	laminae  quad</a:t>
            </a:r>
            <a:r>
              <a:rPr sz="4400" dirty="0">
                <a:solidFill>
                  <a:srgbClr val="009900"/>
                </a:solidFill>
              </a:rPr>
              <a:t>ri</a:t>
            </a:r>
            <a:r>
              <a:rPr sz="4400" spc="-5" dirty="0">
                <a:solidFill>
                  <a:srgbClr val="009900"/>
                </a:solidFill>
              </a:rPr>
              <a:t>gem</a:t>
            </a:r>
            <a:r>
              <a:rPr sz="4400" dirty="0">
                <a:solidFill>
                  <a:srgbClr val="009900"/>
                </a:solidFill>
              </a:rPr>
              <a:t>i</a:t>
            </a:r>
            <a:r>
              <a:rPr sz="4400" spc="-5" dirty="0">
                <a:solidFill>
                  <a:srgbClr val="009900"/>
                </a:solidFill>
              </a:rPr>
              <a:t>na</a:t>
            </a:r>
            <a:r>
              <a:rPr sz="4400" dirty="0">
                <a:solidFill>
                  <a:srgbClr val="009900"/>
                </a:solidFill>
              </a:rPr>
              <a:t>e	</a:t>
            </a:r>
            <a:r>
              <a:rPr sz="4400" spc="-5" dirty="0">
                <a:solidFill>
                  <a:srgbClr val="009900"/>
                </a:solidFill>
              </a:rPr>
              <a:t>mesencepha</a:t>
            </a:r>
            <a:r>
              <a:rPr sz="4400" dirty="0">
                <a:solidFill>
                  <a:srgbClr val="009900"/>
                </a:solidFill>
              </a:rPr>
              <a:t>li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6644091" y="6048262"/>
            <a:ext cx="894080" cy="48196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350"/>
              </a:spcBef>
            </a:pPr>
            <a:r>
              <a:rPr sz="1600" b="1" spc="-10" dirty="0">
                <a:latin typeface="Times New Roman"/>
                <a:cs typeface="Times New Roman"/>
              </a:rPr>
              <a:t>C</a:t>
            </a:r>
            <a:r>
              <a:rPr sz="1600" b="1" dirty="0">
                <a:latin typeface="Times New Roman"/>
                <a:cs typeface="Times New Roman"/>
              </a:rPr>
              <a:t>o</a:t>
            </a:r>
            <a:r>
              <a:rPr sz="1600" b="1" spc="-5" dirty="0">
                <a:latin typeface="Times New Roman"/>
                <a:cs typeface="Times New Roman"/>
              </a:rPr>
              <a:t>lli</a:t>
            </a:r>
            <a:r>
              <a:rPr sz="1600" b="1" spc="-10" dirty="0">
                <a:latin typeface="Times New Roman"/>
                <a:cs typeface="Times New Roman"/>
              </a:rPr>
              <a:t>c</a:t>
            </a:r>
            <a:r>
              <a:rPr sz="1600" b="1" spc="-5" dirty="0">
                <a:latin typeface="Times New Roman"/>
                <a:cs typeface="Times New Roman"/>
              </a:rPr>
              <a:t>ulus  superior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3593" y="355579"/>
            <a:ext cx="5065349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7467" rIns="0" bIns="0" rtlCol="0">
            <a:spAutoFit/>
          </a:bodyPr>
          <a:lstStyle/>
          <a:p>
            <a:pPr marL="3554095" marR="5080" indent="-2844165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Poruchy vyšších zrakových  funkcí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2433632"/>
            <a:ext cx="8911590" cy="4122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6898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Zrakové informace zrakové kůry obou  týlních laloků jsou dále zpracovány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parietálním laloku dominantní</a:t>
            </a:r>
            <a:r>
              <a:rPr sz="3200" b="1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hemisféry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465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Zrakové agnózie: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porucha poznávání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věcí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jejich významu, osob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prostorových vztahů  prostřednictvím jinak neporušeného zraku</a:t>
            </a:r>
            <a:r>
              <a:rPr sz="3200" b="1"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u 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člověka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lucidním</a:t>
            </a:r>
            <a:r>
              <a:rPr sz="3200" b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stavu.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4431" y="411452"/>
            <a:ext cx="406272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Korová</a:t>
            </a:r>
            <a:r>
              <a:rPr sz="4400" spc="-65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slepota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7" y="1214534"/>
            <a:ext cx="8733790" cy="5878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Vzniká úplnou destrukcí zrakové kůry obou  okcipitálních</a:t>
            </a:r>
            <a:r>
              <a:rPr sz="32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laloků</a:t>
            </a:r>
            <a:endParaRPr sz="3200">
              <a:latin typeface="Arial"/>
              <a:cs typeface="Arial"/>
            </a:endParaRPr>
          </a:p>
          <a:p>
            <a:pPr marL="355600" marR="1654175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Úplná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ztráta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světlocitu obou očí</a:t>
            </a:r>
            <a:r>
              <a:rPr sz="3200" b="1" spc="-1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na  organickém</a:t>
            </a:r>
            <a:r>
              <a:rPr sz="32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podkladě</a:t>
            </a:r>
            <a:endParaRPr sz="3200">
              <a:latin typeface="Arial"/>
              <a:cs typeface="Arial"/>
            </a:endParaRPr>
          </a:p>
          <a:p>
            <a:pPr marL="355600" marR="77216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Příčinou bývají většinou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cévní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oběhové  poruchy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Zornicové fotoreakce jsou</a:t>
            </a:r>
            <a:r>
              <a:rPr sz="3200" b="1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zachovány</a:t>
            </a:r>
            <a:endParaRPr sz="3200">
              <a:latin typeface="Arial"/>
              <a:cs typeface="Arial"/>
            </a:endParaRPr>
          </a:p>
          <a:p>
            <a:pPr marL="355600" marR="838835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  <a:tab pos="3894454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Chybí mrknutí jako obranný reflex při  náhlém</a:t>
            </a:r>
            <a:r>
              <a:rPr sz="32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přiblížení	ruky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k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oku</a:t>
            </a:r>
            <a:r>
              <a:rPr sz="3200" b="1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(objektivní  známka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korové</a:t>
            </a:r>
            <a:r>
              <a:rPr sz="3200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slepoty)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Chybí optokinetický</a:t>
            </a:r>
            <a:r>
              <a:rPr sz="3200" b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nystagmus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1752" y="716224"/>
            <a:ext cx="44665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96185" algn="l"/>
              </a:tabLst>
            </a:pPr>
            <a:r>
              <a:rPr sz="4400" spc="-5" dirty="0">
                <a:solidFill>
                  <a:srgbClr val="009900"/>
                </a:solidFill>
              </a:rPr>
              <a:t>Duševní	slepota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7" y="1727162"/>
            <a:ext cx="8937625" cy="51949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Jde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o ztrátu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zrakových</a:t>
            </a:r>
            <a:r>
              <a:rPr sz="3200" b="1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představ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Pacient vidí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(vyhne se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překážce)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, ale vjem  nedokáže zpracovat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zužitkovat pokud si  nevypomůže jinými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smysly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(hmatem, čichem,  sluchem,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mentální</a:t>
            </a:r>
            <a:r>
              <a:rPr sz="32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asociací)</a:t>
            </a:r>
            <a:endParaRPr sz="3200">
              <a:latin typeface="Arial"/>
              <a:cs typeface="Arial"/>
            </a:endParaRPr>
          </a:p>
          <a:p>
            <a:pPr marL="355600" marR="32384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  <a:tab pos="3825875" algn="l"/>
                <a:tab pos="411734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Porucha bývá jen vzácně globální, častěji</a:t>
            </a:r>
            <a:r>
              <a:rPr sz="3200" b="1" spc="-1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se  týká</a:t>
            </a:r>
            <a:r>
              <a:rPr sz="32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jen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některých	gnostických funkcí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agnózie</a:t>
            </a:r>
            <a:r>
              <a:rPr sz="32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neživých	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objektů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(věci),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agnózie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živých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tvorů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(osoby, obličeje),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agnózie  prostorová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1362" y="563841"/>
            <a:ext cx="50285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Klasifikace</a:t>
            </a:r>
            <a:r>
              <a:rPr sz="4400" spc="-3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agnózií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519309"/>
            <a:ext cx="8935085" cy="558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Agnózie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věcí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pac. Nepozná ukázaný</a:t>
            </a:r>
            <a:r>
              <a:rPr sz="3200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předmět 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(krabičku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od zápalek, pomeranč). Pokud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však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krabičkou zachrastíme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nebo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přivoní-li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k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pomeranči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hned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předmět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pojmenuje.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Pozná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i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např. hodinky na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ruce či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cigaretu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ústech, ale  nikoliv položené na</a:t>
            </a:r>
            <a:r>
              <a:rPr sz="32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stole.</a:t>
            </a:r>
            <a:endParaRPr sz="3200">
              <a:latin typeface="Arial"/>
              <a:cs typeface="Arial"/>
            </a:endParaRPr>
          </a:p>
          <a:p>
            <a:pPr marL="355600" marR="32004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Agnózie obrazů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nerozezná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význam</a:t>
            </a:r>
            <a:r>
              <a:rPr sz="3200"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obrazu,  ale umí např. popsat jejich</a:t>
            </a:r>
            <a:r>
              <a:rPr sz="32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detaily</a:t>
            </a:r>
            <a:endParaRPr sz="3200">
              <a:latin typeface="Arial"/>
              <a:cs typeface="Arial"/>
            </a:endParaRPr>
          </a:p>
          <a:p>
            <a:pPr marL="355600" marR="5715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Agnózie barev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pac.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má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normální barvocit,</a:t>
            </a:r>
            <a:r>
              <a:rPr sz="3200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ale  neumí na obrázku správně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vybarvit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trávu, 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oblohu</a:t>
            </a:r>
            <a:r>
              <a:rPr sz="32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...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1362" y="373359"/>
            <a:ext cx="50285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Klasifikace</a:t>
            </a:r>
            <a:r>
              <a:rPr sz="4400" spc="-3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agnózií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41" y="1139856"/>
            <a:ext cx="8930005" cy="606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Alexie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slovní slepota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pac.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normálním zrakem  není schopen číst.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U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agnostické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alexie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má pac.  potíže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poznáváním písmen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jako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grafických  symbolů. Zatímco diktát nedělá problémy,  opisování vázne.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U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afatické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alexie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porucha</a:t>
            </a:r>
            <a:r>
              <a:rPr sz="3000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čtení  způsobena rozpadem řeči. Psaní nečiní potíže,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ale 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napsané po sobě</a:t>
            </a:r>
            <a:r>
              <a:rPr sz="3000"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nepřečte.</a:t>
            </a:r>
            <a:endParaRPr sz="3000">
              <a:latin typeface="Arial"/>
              <a:cs typeface="Arial"/>
            </a:endParaRPr>
          </a:p>
          <a:p>
            <a:pPr marL="354965" marR="128905" indent="-342900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Prosopagnózie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neschopnost rozeznat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lidský 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obličej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jako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specifický celek. Nepozná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bličej 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známých ani na fotografii. Někdy dokone nepozná  ani vlastní obličej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zrcadle. Každá tvář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mu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jeví  jako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beztvará masa bez výrazu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specificity.  Poznají osobu podle hlasu, držení těla,</a:t>
            </a:r>
            <a:r>
              <a:rPr sz="3000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chůze...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1362" y="1020999"/>
            <a:ext cx="50285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Klasifikace</a:t>
            </a:r>
            <a:r>
              <a:rPr sz="4400" spc="-3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agnózií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2966981"/>
            <a:ext cx="8351520" cy="1976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Prostorová agnózie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ztráta prostorové  orientace (bytu, domu, města). Cítí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jako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 cizím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městě,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kde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ještě </a:t>
            </a:r>
            <a:r>
              <a:rPr sz="3200" spc="380" dirty="0">
                <a:solidFill>
                  <a:srgbClr val="0000FF"/>
                </a:solidFill>
                <a:latin typeface="Arial"/>
                <a:cs typeface="Arial"/>
              </a:rPr>
              <a:t>nebyl.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(léze  parietálního laloku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nedominantní</a:t>
            </a:r>
            <a:r>
              <a:rPr sz="32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hemisféry).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1098" y="2514404"/>
            <a:ext cx="8507095" cy="13639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259454" marR="5080" indent="-3247390">
              <a:lnSpc>
                <a:spcPts val="5260"/>
              </a:lnSpc>
              <a:spcBef>
                <a:spcPts val="295"/>
              </a:spcBef>
              <a:tabLst>
                <a:tab pos="5417820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El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ekt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ofy</a:t>
            </a:r>
            <a:r>
              <a:rPr sz="4400" i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og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ck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é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vyšet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ř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ovac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í 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metody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1213" y="426694"/>
            <a:ext cx="7726680" cy="124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62910" marR="5080" indent="-2950845">
              <a:lnSpc>
                <a:spcPct val="100000"/>
              </a:lnSpc>
              <a:spcBef>
                <a:spcPts val="95"/>
              </a:spcBef>
              <a:tabLst>
                <a:tab pos="4922520" algn="l"/>
              </a:tabLst>
            </a:pPr>
            <a:r>
              <a:rPr sz="4000" spc="-10" dirty="0">
                <a:solidFill>
                  <a:srgbClr val="009900"/>
                </a:solidFill>
              </a:rPr>
              <a:t>E</a:t>
            </a:r>
            <a:r>
              <a:rPr sz="4000" dirty="0">
                <a:solidFill>
                  <a:srgbClr val="009900"/>
                </a:solidFill>
              </a:rPr>
              <a:t>l</a:t>
            </a:r>
            <a:r>
              <a:rPr sz="4000" spc="-10" dirty="0">
                <a:solidFill>
                  <a:srgbClr val="009900"/>
                </a:solidFill>
              </a:rPr>
              <a:t>ek</a:t>
            </a:r>
            <a:r>
              <a:rPr sz="4000" spc="-5" dirty="0">
                <a:solidFill>
                  <a:srgbClr val="009900"/>
                </a:solidFill>
              </a:rPr>
              <a:t>tr</a:t>
            </a:r>
            <a:r>
              <a:rPr sz="4000" spc="-10" dirty="0">
                <a:solidFill>
                  <a:srgbClr val="009900"/>
                </a:solidFill>
              </a:rPr>
              <a:t>o</a:t>
            </a:r>
            <a:r>
              <a:rPr sz="4000" spc="-5" dirty="0">
                <a:solidFill>
                  <a:srgbClr val="009900"/>
                </a:solidFill>
              </a:rPr>
              <a:t>f</a:t>
            </a:r>
            <a:r>
              <a:rPr sz="4000" spc="-10" dirty="0">
                <a:solidFill>
                  <a:srgbClr val="009900"/>
                </a:solidFill>
              </a:rPr>
              <a:t>y</a:t>
            </a:r>
            <a:r>
              <a:rPr sz="4000" dirty="0">
                <a:solidFill>
                  <a:srgbClr val="009900"/>
                </a:solidFill>
              </a:rPr>
              <a:t>zi</a:t>
            </a:r>
            <a:r>
              <a:rPr sz="4000" spc="-10" dirty="0">
                <a:solidFill>
                  <a:srgbClr val="009900"/>
                </a:solidFill>
              </a:rPr>
              <a:t>o</a:t>
            </a:r>
            <a:r>
              <a:rPr sz="4000" dirty="0">
                <a:solidFill>
                  <a:srgbClr val="009900"/>
                </a:solidFill>
              </a:rPr>
              <a:t>l</a:t>
            </a:r>
            <a:r>
              <a:rPr sz="4000" spc="-10" dirty="0">
                <a:solidFill>
                  <a:srgbClr val="009900"/>
                </a:solidFill>
              </a:rPr>
              <a:t>og</a:t>
            </a:r>
            <a:r>
              <a:rPr sz="4000" dirty="0">
                <a:solidFill>
                  <a:srgbClr val="009900"/>
                </a:solidFill>
              </a:rPr>
              <a:t>i</a:t>
            </a:r>
            <a:r>
              <a:rPr sz="4000" spc="-10" dirty="0">
                <a:solidFill>
                  <a:srgbClr val="009900"/>
                </a:solidFill>
              </a:rPr>
              <a:t>ck</a:t>
            </a:r>
            <a:r>
              <a:rPr sz="4000" spc="-5" dirty="0">
                <a:solidFill>
                  <a:srgbClr val="009900"/>
                </a:solidFill>
              </a:rPr>
              <a:t>é</a:t>
            </a:r>
            <a:r>
              <a:rPr sz="4000" dirty="0">
                <a:solidFill>
                  <a:srgbClr val="009900"/>
                </a:solidFill>
              </a:rPr>
              <a:t>	</a:t>
            </a:r>
            <a:r>
              <a:rPr sz="4000" spc="-10" dirty="0">
                <a:solidFill>
                  <a:srgbClr val="009900"/>
                </a:solidFill>
              </a:rPr>
              <a:t>vyše</a:t>
            </a:r>
            <a:r>
              <a:rPr sz="4000" spc="-5" dirty="0">
                <a:solidFill>
                  <a:srgbClr val="009900"/>
                </a:solidFill>
              </a:rPr>
              <a:t>tř</a:t>
            </a:r>
            <a:r>
              <a:rPr sz="4000" spc="-10" dirty="0">
                <a:solidFill>
                  <a:srgbClr val="009900"/>
                </a:solidFill>
              </a:rPr>
              <a:t>ovac</a:t>
            </a:r>
            <a:r>
              <a:rPr sz="4000" spc="-5" dirty="0">
                <a:solidFill>
                  <a:srgbClr val="009900"/>
                </a:solidFill>
              </a:rPr>
              <a:t>í  </a:t>
            </a:r>
            <a:r>
              <a:rPr sz="4000" spc="-10" dirty="0">
                <a:solidFill>
                  <a:srgbClr val="009900"/>
                </a:solidFill>
              </a:rPr>
              <a:t>metody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853343" y="1634521"/>
            <a:ext cx="1372870" cy="156146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EOG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ERG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PER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343" y="3597255"/>
            <a:ext cx="1432560" cy="156146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MER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endParaRPr sz="280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VEP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PVEP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343" y="5645951"/>
            <a:ext cx="117665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EM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343" y="6584659"/>
            <a:ext cx="113665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2023" y="1634521"/>
            <a:ext cx="6380480" cy="5401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08375">
              <a:lnSpc>
                <a:spcPct val="120000"/>
              </a:lnSpc>
              <a:spcBef>
                <a:spcPts val="100"/>
              </a:spcBef>
            </a:pP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elektrookulografie  elektroretinografie</a:t>
            </a:r>
            <a:endParaRPr sz="2800">
              <a:latin typeface="Arial"/>
              <a:cs typeface="Arial"/>
            </a:endParaRPr>
          </a:p>
          <a:p>
            <a:pPr marL="12700" marR="798830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pattern </a:t>
            </a:r>
            <a:r>
              <a:rPr sz="2800" spc="-10" dirty="0">
                <a:solidFill>
                  <a:srgbClr val="0000FF"/>
                </a:solidFill>
                <a:latin typeface="Arial"/>
                <a:cs typeface="Arial"/>
              </a:rPr>
              <a:t>ERG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- elektroretinogram na  strukturované</a:t>
            </a:r>
            <a:r>
              <a:rPr sz="28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podněty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multifokální</a:t>
            </a:r>
            <a:r>
              <a:rPr sz="28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Arial"/>
                <a:cs typeface="Arial"/>
              </a:rPr>
              <a:t>ERG</a:t>
            </a:r>
            <a:endParaRPr sz="2800">
              <a:latin typeface="Arial"/>
              <a:cs typeface="Arial"/>
            </a:endParaRPr>
          </a:p>
          <a:p>
            <a:pPr marL="12700" marR="638810">
              <a:lnSpc>
                <a:spcPct val="110000"/>
              </a:lnSpc>
              <a:spcBef>
                <a:spcPts val="340"/>
              </a:spcBef>
            </a:pP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zrakové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evokované potenciály  pattern </a:t>
            </a:r>
            <a:r>
              <a:rPr sz="2800" spc="-10" dirty="0">
                <a:solidFill>
                  <a:srgbClr val="0000FF"/>
                </a:solidFill>
                <a:latin typeface="Arial"/>
                <a:cs typeface="Arial"/>
              </a:rPr>
              <a:t>VEP </a:t>
            </a: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zrakové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evokované  potenciály na strukturované</a:t>
            </a:r>
            <a:r>
              <a:rPr sz="2800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podněty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solidFill>
                  <a:srgbClr val="0032CC"/>
                </a:solidFill>
                <a:latin typeface="Arial"/>
                <a:cs typeface="Arial"/>
              </a:rPr>
              <a:t>elektromyografie – záznam bioelektrické  aktivity</a:t>
            </a:r>
            <a:r>
              <a:rPr sz="2800" spc="-35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32CC"/>
                </a:solidFill>
                <a:latin typeface="Arial"/>
                <a:cs typeface="Arial"/>
              </a:rPr>
              <a:t>svalu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solidFill>
                  <a:srgbClr val="0032CC"/>
                </a:solidFill>
                <a:latin typeface="Arial"/>
                <a:cs typeface="Arial"/>
              </a:rPr>
              <a:t>elektronystagmografie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4617" y="544032"/>
            <a:ext cx="87623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165" marR="5080" indent="-4191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9900"/>
                </a:solidFill>
              </a:rPr>
              <a:t>Topografická diagnostika zrakové dráhy  pomocí elektrofyziologických</a:t>
            </a:r>
            <a:r>
              <a:rPr spc="-15" dirty="0">
                <a:solidFill>
                  <a:srgbClr val="009900"/>
                </a:solidFill>
              </a:rPr>
              <a:t> </a:t>
            </a:r>
            <a:r>
              <a:rPr spc="-5" dirty="0">
                <a:solidFill>
                  <a:srgbClr val="009900"/>
                </a:solidFill>
              </a:rPr>
              <a:t>metod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3341" y="1962765"/>
            <a:ext cx="2930525" cy="112268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RPE</a:t>
            </a:r>
            <a:endParaRPr sz="3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Fotoreceptory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341" y="3608544"/>
            <a:ext cx="32492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Bipolární</a:t>
            </a:r>
            <a:r>
              <a:rPr sz="30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buňky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10670" y="1962765"/>
            <a:ext cx="4298950" cy="25857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459"/>
              </a:spcBef>
            </a:pP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EOG (elektrookulografie)  Zábleskové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ERG,</a:t>
            </a:r>
            <a:r>
              <a:rPr sz="3000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A-vlna, 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Flicker</a:t>
            </a:r>
            <a:r>
              <a:rPr sz="30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ERG</a:t>
            </a:r>
            <a:endParaRPr sz="3000">
              <a:latin typeface="Arial"/>
              <a:cs typeface="Arial"/>
            </a:endParaRPr>
          </a:p>
          <a:p>
            <a:pPr marL="12700" marR="723900">
              <a:lnSpc>
                <a:spcPct val="100000"/>
              </a:lnSpc>
              <a:spcBef>
                <a:spcPts val="720"/>
              </a:spcBef>
            </a:pP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B-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vlna,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Flicker</a:t>
            </a:r>
            <a:r>
              <a:rPr sz="3000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ERG, 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multifokální</a:t>
            </a:r>
            <a:r>
              <a:rPr sz="30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ERG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341" y="4614295"/>
            <a:ext cx="75736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  <a:tab pos="366966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Gangliové</a:t>
            </a:r>
            <a:r>
              <a:rPr sz="30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buňky	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Pattern </a:t>
            </a: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ERG (ERG</a:t>
            </a:r>
            <a:r>
              <a:rPr sz="3000"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na</a:t>
            </a:r>
            <a:endParaRPr sz="3000">
              <a:latin typeface="Arial"/>
              <a:cs typeface="Arial"/>
            </a:endParaRPr>
          </a:p>
          <a:p>
            <a:pPr marL="3669665">
              <a:lnSpc>
                <a:spcPct val="100000"/>
              </a:lnSpc>
            </a:pP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strukturované</a:t>
            </a:r>
            <a:r>
              <a:rPr sz="30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podněty)</a:t>
            </a:r>
            <a:endParaRPr sz="3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341" y="5528606"/>
            <a:ext cx="3074670" cy="112268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N.</a:t>
            </a:r>
            <a:r>
              <a:rPr sz="30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opticus</a:t>
            </a:r>
            <a:endParaRPr sz="3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Zrakový</a:t>
            </a:r>
            <a:r>
              <a:rPr sz="30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kortex</a:t>
            </a:r>
            <a:endParaRPr sz="3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10670" y="5528606"/>
            <a:ext cx="4345940" cy="157988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VEP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20"/>
              </a:spcBef>
            </a:pPr>
            <a:r>
              <a:rPr sz="3000" dirty="0">
                <a:solidFill>
                  <a:srgbClr val="0000FF"/>
                </a:solidFill>
                <a:latin typeface="Arial"/>
                <a:cs typeface="Arial"/>
              </a:rPr>
              <a:t>VEP </a:t>
            </a:r>
            <a:r>
              <a:rPr sz="3000" spc="-5" dirty="0">
                <a:solidFill>
                  <a:srgbClr val="0000FF"/>
                </a:solidFill>
                <a:latin typeface="Arial"/>
                <a:cs typeface="Arial"/>
              </a:rPr>
              <a:t>(zrakové evokované  potenciály)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7532" y="2184227"/>
            <a:ext cx="8400349" cy="1601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9293" y="426692"/>
            <a:ext cx="8291195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2062480" algn="l"/>
                <a:tab pos="3025775" algn="l"/>
                <a:tab pos="3150870" algn="l"/>
                <a:tab pos="3399790" algn="l"/>
                <a:tab pos="5697855" algn="l"/>
                <a:tab pos="6258560" algn="l"/>
                <a:tab pos="6817995" algn="l"/>
              </a:tabLst>
            </a:pPr>
            <a:r>
              <a:rPr sz="4400" spc="-5" dirty="0">
                <a:solidFill>
                  <a:srgbClr val="009900"/>
                </a:solidFill>
              </a:rPr>
              <a:t>Lokalizace		potenciálů	</a:t>
            </a:r>
            <a:r>
              <a:rPr sz="4400" dirty="0">
                <a:solidFill>
                  <a:srgbClr val="009900"/>
                </a:solidFill>
              </a:rPr>
              <a:t>a     </a:t>
            </a:r>
            <a:r>
              <a:rPr sz="4400" spc="-5" dirty="0">
                <a:solidFill>
                  <a:srgbClr val="009900"/>
                </a:solidFill>
              </a:rPr>
              <a:t>vyšet</a:t>
            </a:r>
            <a:r>
              <a:rPr sz="4400" dirty="0">
                <a:solidFill>
                  <a:srgbClr val="009900"/>
                </a:solidFill>
              </a:rPr>
              <a:t>ř</a:t>
            </a:r>
            <a:r>
              <a:rPr sz="4400" spc="-5" dirty="0">
                <a:solidFill>
                  <a:srgbClr val="009900"/>
                </a:solidFill>
              </a:rPr>
              <a:t>ovac</a:t>
            </a:r>
            <a:r>
              <a:rPr sz="4400" dirty="0">
                <a:solidFill>
                  <a:srgbClr val="009900"/>
                </a:solidFill>
              </a:rPr>
              <a:t>í		</a:t>
            </a:r>
            <a:r>
              <a:rPr sz="4400" spc="-5" dirty="0">
                <a:solidFill>
                  <a:srgbClr val="009900"/>
                </a:solidFill>
              </a:rPr>
              <a:t>metod</a:t>
            </a:r>
            <a:r>
              <a:rPr sz="4400" dirty="0">
                <a:solidFill>
                  <a:srgbClr val="009900"/>
                </a:solidFill>
              </a:rPr>
              <a:t>y	</a:t>
            </a:r>
            <a:r>
              <a:rPr sz="4400" spc="-5" dirty="0">
                <a:solidFill>
                  <a:srgbClr val="009900"/>
                </a:solidFill>
              </a:rPr>
              <a:t>d</a:t>
            </a:r>
            <a:r>
              <a:rPr sz="4400" dirty="0">
                <a:solidFill>
                  <a:srgbClr val="009900"/>
                </a:solidFill>
              </a:rPr>
              <a:t>le	</a:t>
            </a:r>
            <a:r>
              <a:rPr sz="4400" spc="-5" dirty="0">
                <a:solidFill>
                  <a:srgbClr val="009900"/>
                </a:solidFill>
              </a:rPr>
              <a:t>m</a:t>
            </a:r>
            <a:r>
              <a:rPr sz="4400" dirty="0">
                <a:solidFill>
                  <a:srgbClr val="009900"/>
                </a:solidFill>
              </a:rPr>
              <a:t>í</a:t>
            </a:r>
            <a:r>
              <a:rPr sz="4400" spc="-5" dirty="0">
                <a:solidFill>
                  <a:srgbClr val="009900"/>
                </a:solidFill>
              </a:rPr>
              <a:t>st</a:t>
            </a:r>
            <a:r>
              <a:rPr sz="4400" dirty="0">
                <a:solidFill>
                  <a:srgbClr val="009900"/>
                </a:solidFill>
              </a:rPr>
              <a:t>a  vzniku	</a:t>
            </a:r>
            <a:r>
              <a:rPr sz="4400" spc="-5" dirty="0">
                <a:solidFill>
                  <a:srgbClr val="009900"/>
                </a:solidFill>
              </a:rPr>
              <a:t>na	sítnici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517532" y="3784091"/>
            <a:ext cx="8400349" cy="3381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2160" y="560793"/>
            <a:ext cx="76041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77920" algn="l"/>
              </a:tabLst>
            </a:pP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Fyziologický	astigmatismus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0152" y="1933799"/>
            <a:ext cx="8469630" cy="4805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algn="just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Stav, kdy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nemá optický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aparát oka ve 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všech meridiánech stejnou optickou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mohutnost</a:t>
            </a:r>
            <a:endParaRPr sz="3200">
              <a:latin typeface="Arial"/>
              <a:cs typeface="Arial"/>
            </a:endParaRPr>
          </a:p>
          <a:p>
            <a:pPr marL="18415" marR="5080" indent="-5080" algn="just">
              <a:lnSpc>
                <a:spcPct val="100000"/>
              </a:lnSpc>
              <a:spcBef>
                <a:spcPts val="770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Rovnoběžné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paprsky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přicházející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k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oku  nemají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různých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meridiánech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své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ohnisko 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v téže</a:t>
            </a:r>
            <a:r>
              <a:rPr sz="32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rovině</a:t>
            </a:r>
            <a:endParaRPr sz="32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765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Příčina: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vada </a:t>
            </a:r>
            <a:r>
              <a:rPr sz="3200" b="1" i="1" spc="-5" dirty="0">
                <a:solidFill>
                  <a:srgbClr val="7F0000"/>
                </a:solidFill>
                <a:latin typeface="Arial"/>
                <a:cs typeface="Arial"/>
              </a:rPr>
              <a:t>zakřivení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rohovky či</a:t>
            </a:r>
            <a:r>
              <a:rPr sz="32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čočky</a:t>
            </a:r>
            <a:endParaRPr sz="3200">
              <a:latin typeface="Arial"/>
              <a:cs typeface="Arial"/>
            </a:endParaRPr>
          </a:p>
          <a:p>
            <a:pPr marL="1837689" indent="-248920" algn="just">
              <a:lnSpc>
                <a:spcPct val="100000"/>
              </a:lnSpc>
              <a:spcBef>
                <a:spcPts val="770"/>
              </a:spcBef>
              <a:buChar char="-"/>
              <a:tabLst>
                <a:tab pos="183832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změna </a:t>
            </a:r>
            <a:r>
              <a:rPr sz="3200" b="1" i="1" spc="-5" dirty="0">
                <a:solidFill>
                  <a:srgbClr val="7F0000"/>
                </a:solidFill>
                <a:latin typeface="Arial"/>
                <a:cs typeface="Arial"/>
              </a:rPr>
              <a:t>indexu lomu</a:t>
            </a:r>
            <a:r>
              <a:rPr sz="3200" b="1" i="1" spc="-65" dirty="0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(katarakta)</a:t>
            </a:r>
            <a:endParaRPr sz="3200">
              <a:latin typeface="Arial"/>
              <a:cs typeface="Arial"/>
            </a:endParaRPr>
          </a:p>
          <a:p>
            <a:pPr marL="1837689" indent="-248920" algn="just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Font typeface="Arial"/>
              <a:buChar char="-"/>
              <a:tabLst>
                <a:tab pos="1838325" algn="l"/>
              </a:tabLst>
            </a:pPr>
            <a:r>
              <a:rPr sz="3200" b="1" i="1" spc="-5" dirty="0">
                <a:solidFill>
                  <a:srgbClr val="7F0000"/>
                </a:solidFill>
                <a:latin typeface="Arial"/>
                <a:cs typeface="Arial"/>
              </a:rPr>
              <a:t>decentrace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3100" b="1" spc="-5" dirty="0">
                <a:solidFill>
                  <a:srgbClr val="FF0000"/>
                </a:solidFill>
                <a:latin typeface="Arial"/>
                <a:cs typeface="Arial"/>
              </a:rPr>
              <a:t>subluxace </a:t>
            </a:r>
            <a:r>
              <a:rPr sz="3100" b="1" spc="-10" dirty="0">
                <a:solidFill>
                  <a:srgbClr val="FF0000"/>
                </a:solidFill>
                <a:latin typeface="Arial"/>
                <a:cs typeface="Arial"/>
              </a:rPr>
              <a:t>čočky,</a:t>
            </a:r>
            <a:r>
              <a:rPr sz="3100" b="1" spc="-5" dirty="0">
                <a:solidFill>
                  <a:srgbClr val="FF0000"/>
                </a:solidFill>
                <a:latin typeface="Arial"/>
                <a:cs typeface="Arial"/>
              </a:rPr>
              <a:t> IOL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8545" rIns="0" bIns="0" rtlCol="0">
            <a:spAutoFit/>
          </a:bodyPr>
          <a:lstStyle/>
          <a:p>
            <a:pPr marL="95885" marR="5080" indent="70993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500CC"/>
                </a:solidFill>
                <a:latin typeface="Times New Roman"/>
                <a:cs typeface="Times New Roman"/>
              </a:rPr>
              <a:t>Umístění snímacích elektrod pro  jednotlivá vyšetření </a:t>
            </a:r>
            <a:r>
              <a:rPr sz="4000" spc="-10" dirty="0">
                <a:solidFill>
                  <a:srgbClr val="6500CC"/>
                </a:solidFill>
                <a:latin typeface="Times New Roman"/>
                <a:cs typeface="Times New Roman"/>
              </a:rPr>
              <a:t>(ERG, </a:t>
            </a:r>
            <a:r>
              <a:rPr sz="4000" spc="-5" dirty="0">
                <a:solidFill>
                  <a:srgbClr val="6500CC"/>
                </a:solidFill>
                <a:latin typeface="Times New Roman"/>
                <a:cs typeface="Times New Roman"/>
              </a:rPr>
              <a:t>EOG,</a:t>
            </a:r>
            <a:r>
              <a:rPr sz="4000" spc="40" dirty="0">
                <a:solidFill>
                  <a:srgbClr val="6500CC"/>
                </a:solidFill>
                <a:latin typeface="Times New Roman"/>
                <a:cs typeface="Times New Roman"/>
              </a:rPr>
              <a:t> </a:t>
            </a:r>
            <a:r>
              <a:rPr sz="4000" spc="-10" dirty="0">
                <a:solidFill>
                  <a:srgbClr val="6500CC"/>
                </a:solidFill>
                <a:latin typeface="Times New Roman"/>
                <a:cs typeface="Times New Roman"/>
              </a:rPr>
              <a:t>VEP)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98922" y="1884014"/>
            <a:ext cx="5394502" cy="5328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78" y="2444295"/>
            <a:ext cx="168338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Stimulace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sítnice  zábleskem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378" y="3812732"/>
            <a:ext cx="1683385" cy="756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Stimulace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sítnice  </a:t>
            </a:r>
            <a:r>
              <a:rPr sz="1600" b="1" spc="-10" dirty="0">
                <a:latin typeface="Arial"/>
                <a:cs typeface="Arial"/>
              </a:rPr>
              <a:t>strukturovaným  podnětem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7052" y="373359"/>
            <a:ext cx="12376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9900"/>
                </a:solidFill>
              </a:rPr>
              <a:t>E</a:t>
            </a:r>
            <a:r>
              <a:rPr sz="4400" spc="-5" dirty="0">
                <a:solidFill>
                  <a:srgbClr val="009900"/>
                </a:solidFill>
              </a:rPr>
              <a:t>R</a:t>
            </a:r>
            <a:r>
              <a:rPr sz="4400" dirty="0">
                <a:solidFill>
                  <a:srgbClr val="009900"/>
                </a:solidFill>
              </a:rPr>
              <a:t>G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8" y="1138334"/>
            <a:ext cx="8663305" cy="304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55320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Záznam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elektrických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potenciálů, které</a:t>
            </a:r>
            <a:r>
              <a:rPr sz="3200" spc="-1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jsou  odpovědí sítnice na stimulaci</a:t>
            </a:r>
            <a:r>
              <a:rPr sz="32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světlem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  <a:tab pos="4478655" algn="l"/>
              </a:tabLst>
            </a:pP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Akční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potenciál je snímán mezi aktivní  elektrodou</a:t>
            </a:r>
            <a:r>
              <a:rPr sz="3200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umístěnou	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kontaktní rohovkové 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čočce a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indiferentní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(referenční) elektrodou na  čele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či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ušním lalůčku</a:t>
            </a:r>
            <a:r>
              <a:rPr sz="3200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pacienta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3805" y="4317659"/>
            <a:ext cx="3226033" cy="2701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4890" y="544538"/>
            <a:ext cx="6619707" cy="6668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2201" y="874712"/>
            <a:ext cx="13468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i="1" dirty="0">
                <a:solidFill>
                  <a:srgbClr val="CC3200"/>
                </a:solidFill>
                <a:latin typeface="Arial"/>
                <a:cs typeface="Arial"/>
              </a:rPr>
              <a:t>ERG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2205045"/>
            <a:ext cx="8825865" cy="4331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Při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hodnocení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ERG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záznamu odečítáme</a:t>
            </a:r>
            <a:r>
              <a:rPr sz="3200" b="1" spc="-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dva  hlavní</a:t>
            </a:r>
            <a:r>
              <a:rPr sz="32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parametry:</a:t>
            </a:r>
            <a:endParaRPr sz="3200">
              <a:latin typeface="Arial"/>
              <a:cs typeface="Arial"/>
            </a:endParaRPr>
          </a:p>
          <a:p>
            <a:pPr marL="756285" lvl="1" indent="-287655" algn="just">
              <a:lnSpc>
                <a:spcPct val="100000"/>
              </a:lnSpc>
              <a:spcBef>
                <a:spcPts val="690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amplitudu vlny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v mikrovoltech</a:t>
            </a:r>
            <a:r>
              <a:rPr sz="2800" b="1" spc="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20" dirty="0">
                <a:solidFill>
                  <a:srgbClr val="0000FF"/>
                </a:solidFill>
                <a:latin typeface="Arial"/>
                <a:cs typeface="Arial"/>
              </a:rPr>
              <a:t>(µV)</a:t>
            </a:r>
            <a:endParaRPr sz="2800">
              <a:latin typeface="Arial"/>
              <a:cs typeface="Arial"/>
            </a:endParaRPr>
          </a:p>
          <a:p>
            <a:pPr marL="756285" marR="591820" lvl="1" indent="-287020" algn="just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implicitní čas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= jedná se o 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dobu od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zahájení  stimulace (záblesku) 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po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maximální 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odpověď 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sítnice měřenou v milisekundách</a:t>
            </a:r>
            <a:r>
              <a:rPr sz="2800" b="1" spc="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(ms)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Arial"/>
              <a:cs typeface="Arial"/>
            </a:endParaRPr>
          </a:p>
          <a:p>
            <a:pPr marL="1938655" marR="1441450" indent="-1469390">
              <a:lnSpc>
                <a:spcPct val="100000"/>
              </a:lnSpc>
            </a:pP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ISCEV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= International Society for Clinical  Electrophysioogy of</a:t>
            </a:r>
            <a:r>
              <a:rPr sz="2800" b="1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Vision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7128" y="678128"/>
            <a:ext cx="735710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3525" algn="l"/>
                <a:tab pos="2652395" algn="l"/>
                <a:tab pos="5664835" algn="l"/>
              </a:tabLst>
            </a:pPr>
            <a:r>
              <a:rPr sz="4400" dirty="0">
                <a:solidFill>
                  <a:srgbClr val="009900"/>
                </a:solidFill>
              </a:rPr>
              <a:t>E</a:t>
            </a:r>
            <a:r>
              <a:rPr sz="4400" spc="-5" dirty="0">
                <a:solidFill>
                  <a:srgbClr val="009900"/>
                </a:solidFill>
              </a:rPr>
              <a:t>R</a:t>
            </a:r>
            <a:r>
              <a:rPr sz="4400" dirty="0">
                <a:solidFill>
                  <a:srgbClr val="009900"/>
                </a:solidFill>
              </a:rPr>
              <a:t>G	</a:t>
            </a:r>
            <a:r>
              <a:rPr sz="4400" spc="-5" dirty="0">
                <a:solidFill>
                  <a:srgbClr val="009900"/>
                </a:solidFill>
              </a:rPr>
              <a:t>d</a:t>
            </a:r>
            <a:r>
              <a:rPr sz="4400" dirty="0">
                <a:solidFill>
                  <a:srgbClr val="009900"/>
                </a:solidFill>
              </a:rPr>
              <a:t>le	</a:t>
            </a:r>
            <a:r>
              <a:rPr sz="4400" spc="-5" dirty="0">
                <a:solidFill>
                  <a:srgbClr val="009900"/>
                </a:solidFill>
              </a:rPr>
              <a:t>standa</a:t>
            </a:r>
            <a:r>
              <a:rPr sz="4400" dirty="0">
                <a:solidFill>
                  <a:srgbClr val="009900"/>
                </a:solidFill>
              </a:rPr>
              <a:t>r</a:t>
            </a:r>
            <a:r>
              <a:rPr sz="4400" spc="-5" dirty="0">
                <a:solidFill>
                  <a:srgbClr val="009900"/>
                </a:solidFill>
              </a:rPr>
              <a:t>d</a:t>
            </a:r>
            <a:r>
              <a:rPr sz="4400" dirty="0">
                <a:solidFill>
                  <a:srgbClr val="009900"/>
                </a:solidFill>
              </a:rPr>
              <a:t>ů	IS</a:t>
            </a:r>
            <a:r>
              <a:rPr sz="4400" spc="-5" dirty="0">
                <a:solidFill>
                  <a:srgbClr val="009900"/>
                </a:solidFill>
              </a:rPr>
              <a:t>C</a:t>
            </a:r>
            <a:r>
              <a:rPr sz="4400" dirty="0">
                <a:solidFill>
                  <a:srgbClr val="009900"/>
                </a:solidFill>
              </a:rPr>
              <a:t>EV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7" y="1520830"/>
            <a:ext cx="8917940" cy="542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2354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Odpověď oka adaptovaného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tmu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slabý  záblesk nebo modré světlo (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aktivita</a:t>
            </a:r>
            <a:r>
              <a:rPr sz="3000" b="1" i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tyčinek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3000">
              <a:latin typeface="Arial"/>
              <a:cs typeface="Arial"/>
            </a:endParaRPr>
          </a:p>
          <a:p>
            <a:pPr marL="355600" marR="36449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Odpověď oka adaptovaného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tmu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silný  (standardní) záblesk (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aktivita tyčinek </a:t>
            </a:r>
            <a:r>
              <a:rPr sz="3000" b="1" i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000" b="1" i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čípků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3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Záznam oscilačních</a:t>
            </a:r>
            <a:r>
              <a:rPr sz="3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potenciálů</a:t>
            </a:r>
            <a:endParaRPr sz="3000">
              <a:latin typeface="Arial"/>
              <a:cs typeface="Arial"/>
            </a:endParaRPr>
          </a:p>
          <a:p>
            <a:pPr marL="355600" marR="129539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Odpověď oka adaptovaného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světlo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silný  (standardní) záblesk (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aktivita čípků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3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Odpověď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rychle se opakující stimulaci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=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flicker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ERG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(frekvence 30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Hz - 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tuto frekvenci  záblesků již nedokáží tyčinky odpovídat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získáme záznam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aktivity</a:t>
            </a:r>
            <a:r>
              <a:rPr sz="3000" b="1" i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čípků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5238" y="584256"/>
            <a:ext cx="8996045" cy="64033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93065" indent="-342900">
              <a:lnSpc>
                <a:spcPct val="100000"/>
              </a:lnSpc>
              <a:spcBef>
                <a:spcPts val="865"/>
              </a:spcBef>
              <a:buChar char="•"/>
              <a:tabLst>
                <a:tab pos="393065" algn="l"/>
                <a:tab pos="39370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Adaptace na tmu 20-30</a:t>
            </a:r>
            <a:r>
              <a:rPr sz="3200"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min.</a:t>
            </a:r>
            <a:endParaRPr sz="3200">
              <a:latin typeface="Arial"/>
              <a:cs typeface="Arial"/>
            </a:endParaRPr>
          </a:p>
          <a:p>
            <a:pPr marL="393700" marR="605155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93065" algn="l"/>
                <a:tab pos="394335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Celosítnicový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osvit krátkým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standardním  zábleskem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(&lt;5ms,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1,5-3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cd.s.m</a:t>
            </a:r>
            <a:r>
              <a:rPr sz="3150" baseline="25132" dirty="0">
                <a:solidFill>
                  <a:srgbClr val="0000FF"/>
                </a:solidFill>
                <a:latin typeface="Arial"/>
                <a:cs typeface="Arial"/>
              </a:rPr>
              <a:t>-2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) -</a:t>
            </a:r>
            <a:r>
              <a:rPr sz="3200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zajištěno  pomocí Ganzfeld (full-field)</a:t>
            </a:r>
            <a:r>
              <a:rPr sz="32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polokoule</a:t>
            </a:r>
            <a:endParaRPr sz="3200">
              <a:latin typeface="Arial"/>
              <a:cs typeface="Arial"/>
            </a:endParaRPr>
          </a:p>
          <a:p>
            <a:pPr marL="393700" marR="2595245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93065" algn="l"/>
                <a:tab pos="3943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Skotopický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ERG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stimulace</a:t>
            </a:r>
            <a:r>
              <a:rPr sz="3200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oka 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adaptovaného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20-30 min na</a:t>
            </a:r>
            <a:r>
              <a:rPr sz="32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tmu</a:t>
            </a:r>
            <a:endParaRPr sz="3200">
              <a:latin typeface="Arial"/>
              <a:cs typeface="Arial"/>
            </a:endParaRPr>
          </a:p>
          <a:p>
            <a:pPr marL="794385" marR="17780" lvl="1" indent="-287020">
              <a:lnSpc>
                <a:spcPct val="100000"/>
              </a:lnSpc>
              <a:spcBef>
                <a:spcPts val="685"/>
              </a:spcBef>
              <a:buChar char="–"/>
              <a:tabLst>
                <a:tab pos="795020" algn="l"/>
              </a:tabLst>
            </a:pP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a) pomocí tlumeného záblesku jehož síla je snížena  o 2,5log jednotky standardního záblesku nebo  modrým světlem (je pro </a:t>
            </a: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čípky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podprahové) -  získáme </a:t>
            </a:r>
            <a:r>
              <a:rPr sz="2800" i="1" dirty="0">
                <a:solidFill>
                  <a:srgbClr val="FF0000"/>
                </a:solidFill>
                <a:latin typeface="Arial"/>
                <a:cs typeface="Arial"/>
              </a:rPr>
              <a:t>tyčinkovou </a:t>
            </a:r>
            <a:r>
              <a:rPr sz="2800" i="1" spc="-5" dirty="0">
                <a:solidFill>
                  <a:srgbClr val="FF0000"/>
                </a:solidFill>
                <a:latin typeface="Arial"/>
                <a:cs typeface="Arial"/>
              </a:rPr>
              <a:t>odpověď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(pozitivní vlna b)</a:t>
            </a:r>
            <a:endParaRPr sz="2800">
              <a:latin typeface="Arial"/>
              <a:cs typeface="Arial"/>
            </a:endParaRPr>
          </a:p>
          <a:p>
            <a:pPr marL="794385" marR="493395" lvl="1" indent="-287020">
              <a:lnSpc>
                <a:spcPct val="100000"/>
              </a:lnSpc>
              <a:spcBef>
                <a:spcPts val="675"/>
              </a:spcBef>
              <a:buChar char="–"/>
              <a:tabLst>
                <a:tab pos="795020" algn="l"/>
                <a:tab pos="6496050" algn="l"/>
              </a:tabLst>
            </a:pP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b) maximální</a:t>
            </a:r>
            <a:r>
              <a:rPr sz="2800" spc="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skotopickou</a:t>
            </a:r>
            <a:r>
              <a:rPr sz="2800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odpověď	získáme  stimulací oka adaptovaného na tmu standardním  zábleskem - </a:t>
            </a:r>
            <a:r>
              <a:rPr sz="2800" i="1" spc="-5" dirty="0">
                <a:solidFill>
                  <a:srgbClr val="FF0000"/>
                </a:solidFill>
                <a:latin typeface="Arial"/>
                <a:cs typeface="Arial"/>
              </a:rPr>
              <a:t>odpověď jak tyčinek tak i</a:t>
            </a:r>
            <a:r>
              <a:rPr sz="28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0000"/>
                </a:solidFill>
                <a:latin typeface="Arial"/>
                <a:cs typeface="Arial"/>
              </a:rPr>
              <a:t>čípků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4087" y="380973"/>
            <a:ext cx="704405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0275" marR="5080" indent="-2188210">
              <a:lnSpc>
                <a:spcPct val="100000"/>
              </a:lnSpc>
              <a:spcBef>
                <a:spcPts val="100"/>
              </a:spcBef>
              <a:tabLst>
                <a:tab pos="1844039" algn="l"/>
                <a:tab pos="4515485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ERG</a:t>
            </a:r>
            <a:r>
              <a:rPr sz="44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–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Ganzfeld	(full</a:t>
            </a:r>
            <a:r>
              <a:rPr sz="4400" i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field)  polokoule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9035" y="2869981"/>
            <a:ext cx="4343034" cy="41266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52" y="1828657"/>
            <a:ext cx="879983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 marR="5080" indent="-14795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79070" algn="l"/>
              </a:tabLst>
            </a:pPr>
            <a:r>
              <a:rPr sz="2100" b="1" spc="-5" dirty="0">
                <a:solidFill>
                  <a:srgbClr val="0000FF"/>
                </a:solidFill>
                <a:latin typeface="Arial"/>
                <a:cs typeface="Arial"/>
              </a:rPr>
              <a:t>Zajišťuje rovnoměrný osvit sítnice (celého zorného pole) zábleskem  </a:t>
            </a:r>
            <a:r>
              <a:rPr sz="2100" b="1" dirty="0">
                <a:solidFill>
                  <a:srgbClr val="0000FF"/>
                </a:solidFill>
                <a:latin typeface="Arial"/>
                <a:cs typeface="Arial"/>
              </a:rPr>
              <a:t>o </a:t>
            </a:r>
            <a:r>
              <a:rPr sz="2100" b="1" spc="-5" dirty="0">
                <a:solidFill>
                  <a:srgbClr val="0000FF"/>
                </a:solidFill>
                <a:latin typeface="Arial"/>
                <a:cs typeface="Arial"/>
              </a:rPr>
              <a:t>definované</a:t>
            </a:r>
            <a:r>
              <a:rPr sz="21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Arial"/>
                <a:cs typeface="Arial"/>
              </a:rPr>
              <a:t>intenzitě</a:t>
            </a:r>
            <a:endParaRPr sz="2100">
              <a:latin typeface="Arial"/>
              <a:cs typeface="Arial"/>
            </a:endParaRPr>
          </a:p>
          <a:p>
            <a:pPr marL="178435" indent="-166370">
              <a:lnSpc>
                <a:spcPct val="100000"/>
              </a:lnSpc>
              <a:buFont typeface="Arial"/>
              <a:buChar char="•"/>
              <a:tabLst>
                <a:tab pos="179070" algn="l"/>
              </a:tabLst>
            </a:pPr>
            <a:r>
              <a:rPr sz="2100" b="1" spc="-5" dirty="0">
                <a:solidFill>
                  <a:srgbClr val="0000FF"/>
                </a:solidFill>
                <a:latin typeface="Arial"/>
                <a:cs typeface="Arial"/>
              </a:rPr>
              <a:t>Zajišťuje standardní osvětlení</a:t>
            </a:r>
            <a:r>
              <a:rPr sz="21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00FF"/>
                </a:solidFill>
                <a:latin typeface="Arial"/>
                <a:cs typeface="Arial"/>
              </a:rPr>
              <a:t>pozadí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7" y="985947"/>
            <a:ext cx="8843645" cy="558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Pozitivní vlna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B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představuje aktivitu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bipolárních buněk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(nepřímo,  prostřednictvím Müllerových buněk, kde</a:t>
            </a:r>
            <a:r>
              <a:rPr sz="3200" b="1"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má  vlna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B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svůj</a:t>
            </a:r>
            <a:r>
              <a:rPr sz="32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původ)</a:t>
            </a:r>
            <a:endParaRPr sz="3200">
              <a:latin typeface="Arial"/>
              <a:cs typeface="Arial"/>
            </a:endParaRPr>
          </a:p>
          <a:p>
            <a:pPr marL="355600" marR="93726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Intaktní vlna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B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také znamená normální  funkci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tyčinek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, neboť jinak by</a:t>
            </a:r>
            <a:r>
              <a:rPr sz="3200" b="1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bipolární  buňky nebyly</a:t>
            </a:r>
            <a:r>
              <a:rPr sz="32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buzeny</a:t>
            </a:r>
            <a:endParaRPr sz="3200">
              <a:latin typeface="Arial"/>
              <a:cs typeface="Arial"/>
            </a:endParaRPr>
          </a:p>
          <a:p>
            <a:pPr marL="355600" marR="972819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Při </a:t>
            </a:r>
            <a:r>
              <a:rPr sz="3200" b="1" i="1" spc="-5" dirty="0">
                <a:solidFill>
                  <a:srgbClr val="E1061B"/>
                </a:solidFill>
                <a:latin typeface="Arial"/>
                <a:cs typeface="Arial"/>
              </a:rPr>
              <a:t>uzávěru arteria centralis retinae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=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výpadek výživy ve vnitřních vrstvách  sítnice, nacházíme sníženou</a:t>
            </a:r>
            <a:r>
              <a:rPr sz="3200" b="1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amplitudu  vlny</a:t>
            </a:r>
            <a:r>
              <a:rPr sz="32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1286" y="271261"/>
            <a:ext cx="8548370" cy="1220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4505">
              <a:lnSpc>
                <a:spcPct val="108900"/>
              </a:lnSpc>
              <a:spcBef>
                <a:spcPts val="100"/>
              </a:spcBef>
              <a:tabLst>
                <a:tab pos="2907665" algn="l"/>
                <a:tab pos="3528060" algn="l"/>
                <a:tab pos="5269865" algn="l"/>
                <a:tab pos="6603365" algn="l"/>
              </a:tabLst>
            </a:pPr>
            <a:r>
              <a:rPr spc="-5" dirty="0">
                <a:solidFill>
                  <a:srgbClr val="FF0000"/>
                </a:solidFill>
                <a:latin typeface="Times New Roman"/>
                <a:cs typeface="Times New Roman"/>
              </a:rPr>
              <a:t>Skotopický	zábleskový	ERG,	snížená  intenzita</a:t>
            </a:r>
            <a:r>
              <a:rPr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0000"/>
                </a:solidFill>
                <a:latin typeface="Times New Roman"/>
                <a:cs typeface="Times New Roman"/>
              </a:rPr>
              <a:t>stimulu	</a:t>
            </a:r>
            <a:r>
              <a:rPr dirty="0">
                <a:solidFill>
                  <a:srgbClr val="FF0000"/>
                </a:solidFill>
                <a:latin typeface="Times New Roman"/>
                <a:cs typeface="Times New Roman"/>
              </a:rPr>
              <a:t>-24 dB – </a:t>
            </a:r>
            <a:r>
              <a:rPr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odpověď</a:t>
            </a:r>
            <a:r>
              <a:rPr u="heavy" spc="-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tyčinek</a:t>
            </a:r>
          </a:p>
        </p:txBody>
      </p:sp>
      <p:sp>
        <p:nvSpPr>
          <p:cNvPr id="3" name="object 3"/>
          <p:cNvSpPr/>
          <p:nvPr/>
        </p:nvSpPr>
        <p:spPr>
          <a:xfrm>
            <a:off x="1536588" y="1990694"/>
            <a:ext cx="7847929" cy="1794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96478" y="2666789"/>
            <a:ext cx="1574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Pozitivní vlna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1506" y="2656757"/>
            <a:ext cx="278765" cy="1116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b="1" spc="-5" dirty="0">
                <a:latin typeface="Times New Roman"/>
                <a:cs typeface="Times New Roman"/>
              </a:rPr>
              <a:t>Oko</a:t>
            </a:r>
            <a:r>
              <a:rPr sz="1800" b="1" spc="3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pravé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6588" y="3784091"/>
            <a:ext cx="7847929" cy="342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1506" y="5058301"/>
            <a:ext cx="278765" cy="9391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b="1" spc="-5" dirty="0">
                <a:latin typeface="Times New Roman"/>
                <a:cs typeface="Times New Roman"/>
              </a:rPr>
              <a:t>Oko</a:t>
            </a:r>
            <a:r>
              <a:rPr sz="1800" b="1" spc="35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levé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3336" y="833564"/>
            <a:ext cx="8778240" cy="6073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7879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Negativní vlna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má svůj původ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sz="3200" b="1"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zevním  segmentu</a:t>
            </a:r>
            <a:r>
              <a:rPr sz="32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fotoreceptorů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Na ERG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záznamech při nižších intenzitách  záblesku je vlna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překryta větší pozitivní  vlnou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B. Při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vyšších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intenzitách záblesku  začíná A-vlna poněkud dříve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(pro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receptory  platí: čím větší jas,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tím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rychlejší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reakce)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  tedy před B-vlnou na chvíli</a:t>
            </a:r>
            <a:r>
              <a:rPr sz="3200" b="1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viditelná.</a:t>
            </a:r>
            <a:endParaRPr sz="3200">
              <a:latin typeface="Arial"/>
              <a:cs typeface="Arial"/>
            </a:endParaRPr>
          </a:p>
          <a:p>
            <a:pPr marL="355600" marR="26670" indent="-342900" algn="just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Při </a:t>
            </a:r>
            <a:r>
              <a:rPr sz="3200" b="1" i="1" spc="-5" dirty="0">
                <a:solidFill>
                  <a:srgbClr val="E1061B"/>
                </a:solidFill>
                <a:latin typeface="Arial"/>
                <a:cs typeface="Arial"/>
              </a:rPr>
              <a:t>pigmentové degeneraci sítnice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(retinitis  pigmentosa) dochází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k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poškození tyčinek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tedy ke zřetelnému snížení až nevýbavnosti 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ERG</a:t>
            </a:r>
            <a:r>
              <a:rPr sz="32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zánamu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40267" y="527266"/>
            <a:ext cx="690689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39465" algn="l"/>
              </a:tabLst>
            </a:pPr>
            <a:r>
              <a:rPr sz="4000" b="1" i="1" spc="-5" dirty="0">
                <a:solidFill>
                  <a:srgbClr val="FF0000"/>
                </a:solidFill>
                <a:latin typeface="Arial"/>
                <a:cs typeface="Arial"/>
              </a:rPr>
              <a:t>Fyziologický	astigmatismus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08066" y="2412812"/>
            <a:ext cx="5181173" cy="4435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5765" y="1449215"/>
            <a:ext cx="8649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77540" algn="l"/>
                <a:tab pos="6103620" algn="l"/>
              </a:tabLst>
            </a:pP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Astigmatismus</a:t>
            </a:r>
            <a:r>
              <a:rPr sz="1800" b="1" spc="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rohovkový	Astigmatismus</a:t>
            </a:r>
            <a:r>
              <a:rPr sz="1800" b="1" spc="5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232CC"/>
                </a:solidFill>
                <a:latin typeface="Arial"/>
                <a:cs typeface="Arial"/>
              </a:rPr>
              <a:t>čočkový	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Astigmatismus</a:t>
            </a:r>
            <a:r>
              <a:rPr sz="1800" b="1" spc="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232CC"/>
                </a:solidFill>
                <a:latin typeface="Arial"/>
                <a:cs typeface="Arial"/>
              </a:rPr>
              <a:t>celkový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5741" y="355579"/>
            <a:ext cx="6810191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2720" y="428824"/>
            <a:ext cx="8364220" cy="1330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 marR="5080" indent="-147955">
              <a:lnSpc>
                <a:spcPct val="112599"/>
              </a:lnSpc>
              <a:spcBef>
                <a:spcPts val="100"/>
              </a:spcBef>
              <a:tabLst>
                <a:tab pos="1684020" algn="l"/>
              </a:tabLst>
            </a:pPr>
            <a:r>
              <a:rPr sz="3800" dirty="0">
                <a:solidFill>
                  <a:srgbClr val="FF0000"/>
                </a:solidFill>
                <a:latin typeface="Times New Roman"/>
                <a:cs typeface="Times New Roman"/>
              </a:rPr>
              <a:t>Skotopický zábleskový ERG,</a:t>
            </a:r>
            <a:r>
              <a:rPr sz="3800" spc="-1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800" dirty="0">
                <a:solidFill>
                  <a:srgbClr val="FF0000"/>
                </a:solidFill>
                <a:latin typeface="Times New Roman"/>
                <a:cs typeface="Times New Roman"/>
              </a:rPr>
              <a:t>standardní  </a:t>
            </a:r>
            <a:r>
              <a:rPr sz="3800" spc="-5" dirty="0">
                <a:solidFill>
                  <a:srgbClr val="FF0000"/>
                </a:solidFill>
                <a:latin typeface="Times New Roman"/>
                <a:cs typeface="Times New Roman"/>
              </a:rPr>
              <a:t>stimul	</a:t>
            </a:r>
            <a:r>
              <a:rPr sz="3800" dirty="0">
                <a:solidFill>
                  <a:srgbClr val="FF0000"/>
                </a:solidFill>
                <a:latin typeface="Times New Roman"/>
                <a:cs typeface="Times New Roman"/>
              </a:rPr>
              <a:t>0 </a:t>
            </a:r>
            <a:r>
              <a:rPr sz="3800" spc="-5" dirty="0">
                <a:solidFill>
                  <a:srgbClr val="FF0000"/>
                </a:solidFill>
                <a:latin typeface="Times New Roman"/>
                <a:cs typeface="Times New Roman"/>
              </a:rPr>
              <a:t>dB </a:t>
            </a:r>
            <a:r>
              <a:rPr sz="3800" dirty="0">
                <a:solidFill>
                  <a:srgbClr val="FF0000"/>
                </a:solidFill>
                <a:latin typeface="Times New Roman"/>
                <a:cs typeface="Times New Roman"/>
              </a:rPr>
              <a:t>– odpověď </a:t>
            </a:r>
            <a:r>
              <a:rPr sz="38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tyčinek a</a:t>
            </a:r>
            <a:r>
              <a:rPr sz="3800" u="heavy" spc="-11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8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čípků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46127" y="2260427"/>
            <a:ext cx="6493215" cy="1525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96418" y="2742976"/>
            <a:ext cx="1574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Pozitivní vlna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8129" y="2908066"/>
            <a:ext cx="533400" cy="76200"/>
          </a:xfrm>
          <a:custGeom>
            <a:avLst/>
            <a:gdLst/>
            <a:ahLst/>
            <a:cxnLst/>
            <a:rect l="l" t="t" r="r" b="b"/>
            <a:pathLst>
              <a:path w="5334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533400" h="76200">
                <a:moveTo>
                  <a:pt x="533354" y="45720"/>
                </a:moveTo>
                <a:lnTo>
                  <a:pt x="533354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533354" y="45720"/>
                </a:lnTo>
                <a:close/>
              </a:path>
              <a:path w="5334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6127" y="3784091"/>
            <a:ext cx="6493215" cy="3209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58282" y="3809687"/>
            <a:ext cx="965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dirty="0">
                <a:latin typeface="Times New Roman"/>
                <a:cs typeface="Times New Roman"/>
              </a:rPr>
              <a:t>gativ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í  </a:t>
            </a:r>
            <a:r>
              <a:rPr sz="1800" b="1" spc="-5" dirty="0">
                <a:latin typeface="Times New Roman"/>
                <a:cs typeface="Times New Roman"/>
              </a:rPr>
              <a:t>vlna</a:t>
            </a:r>
            <a:r>
              <a:rPr sz="1800" b="1" spc="-1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22390" y="4084503"/>
            <a:ext cx="460375" cy="169545"/>
          </a:xfrm>
          <a:custGeom>
            <a:avLst/>
            <a:gdLst/>
            <a:ahLst/>
            <a:cxnLst/>
            <a:rect l="l" t="t" r="r" b="b"/>
            <a:pathLst>
              <a:path w="460375" h="169545">
                <a:moveTo>
                  <a:pt x="71064" y="127202"/>
                </a:moveTo>
                <a:lnTo>
                  <a:pt x="60960" y="97520"/>
                </a:lnTo>
                <a:lnTo>
                  <a:pt x="0" y="156956"/>
                </a:lnTo>
                <a:lnTo>
                  <a:pt x="59436" y="165447"/>
                </a:lnTo>
                <a:lnTo>
                  <a:pt x="59436" y="131048"/>
                </a:lnTo>
                <a:lnTo>
                  <a:pt x="71064" y="127202"/>
                </a:lnTo>
                <a:close/>
              </a:path>
              <a:path w="460375" h="169545">
                <a:moveTo>
                  <a:pt x="75093" y="139037"/>
                </a:moveTo>
                <a:lnTo>
                  <a:pt x="71064" y="127202"/>
                </a:lnTo>
                <a:lnTo>
                  <a:pt x="59436" y="131048"/>
                </a:lnTo>
                <a:lnTo>
                  <a:pt x="62484" y="143240"/>
                </a:lnTo>
                <a:lnTo>
                  <a:pt x="75093" y="139037"/>
                </a:lnTo>
                <a:close/>
              </a:path>
              <a:path w="460375" h="169545">
                <a:moveTo>
                  <a:pt x="85344" y="169148"/>
                </a:moveTo>
                <a:lnTo>
                  <a:pt x="75093" y="139037"/>
                </a:lnTo>
                <a:lnTo>
                  <a:pt x="62484" y="143240"/>
                </a:lnTo>
                <a:lnTo>
                  <a:pt x="59436" y="131048"/>
                </a:lnTo>
                <a:lnTo>
                  <a:pt x="59436" y="165447"/>
                </a:lnTo>
                <a:lnTo>
                  <a:pt x="85344" y="169148"/>
                </a:lnTo>
                <a:close/>
              </a:path>
              <a:path w="460375" h="169545">
                <a:moveTo>
                  <a:pt x="460217" y="10652"/>
                </a:moveTo>
                <a:lnTo>
                  <a:pt x="455645" y="0"/>
                </a:lnTo>
                <a:lnTo>
                  <a:pt x="71064" y="127202"/>
                </a:lnTo>
                <a:lnTo>
                  <a:pt x="75093" y="139037"/>
                </a:lnTo>
                <a:lnTo>
                  <a:pt x="460217" y="106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80200" y="2828956"/>
            <a:ext cx="278765" cy="1116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b="1" spc="-5" dirty="0">
                <a:latin typeface="Times New Roman"/>
                <a:cs typeface="Times New Roman"/>
              </a:rPr>
              <a:t>Oko</a:t>
            </a:r>
            <a:r>
              <a:rPr sz="1800" b="1" spc="3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pravé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80200" y="4960778"/>
            <a:ext cx="278765" cy="9391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b="1" spc="-5" dirty="0">
                <a:latin typeface="Times New Roman"/>
                <a:cs typeface="Times New Roman"/>
              </a:rPr>
              <a:t>Oko</a:t>
            </a:r>
            <a:r>
              <a:rPr sz="1800" b="1" spc="35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levé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3335" y="376406"/>
            <a:ext cx="8755380" cy="6657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Oscilační potenciály nacházíme na  vzestupné hraně B-vlny jako rychlé</a:t>
            </a:r>
            <a:r>
              <a:rPr sz="3200" b="1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zákmity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Získáme je filtrací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ERG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signálu (projdou</a:t>
            </a:r>
            <a:r>
              <a:rPr sz="3200" b="1" spc="-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jen  kmitočty nad</a:t>
            </a:r>
            <a:r>
              <a:rPr sz="32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100Hz)</a:t>
            </a:r>
            <a:endParaRPr sz="3200">
              <a:latin typeface="Arial"/>
              <a:cs typeface="Arial"/>
            </a:endParaRPr>
          </a:p>
          <a:p>
            <a:pPr marL="355600" marR="301625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Původ oscilačních potenciálů není</a:t>
            </a:r>
            <a:r>
              <a:rPr sz="3200" b="1" spc="-1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přesně  znám (je nejspíše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oblasti amakrinních  a/nebo horizontálních buněk; vnitřní  nukleární či vnitřní plexiformní vrstva  sítnice)</a:t>
            </a:r>
            <a:endParaRPr sz="3200">
              <a:latin typeface="Arial"/>
              <a:cs typeface="Arial"/>
            </a:endParaRPr>
          </a:p>
          <a:p>
            <a:pPr marL="355600" marR="864235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Amplitudy oscilačních potenciálů jsou  snížené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u </a:t>
            </a:r>
            <a:r>
              <a:rPr sz="3200" b="1" i="1" spc="-5" dirty="0">
                <a:solidFill>
                  <a:srgbClr val="E1061B"/>
                </a:solidFill>
                <a:latin typeface="Arial"/>
                <a:cs typeface="Arial"/>
              </a:rPr>
              <a:t>ischémie sítnice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(pokročilá  diabetická retinopatie, oční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ischemický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syndrom)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9280" y="436750"/>
            <a:ext cx="8930005" cy="1342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5655" marR="5080" indent="-783590">
              <a:lnSpc>
                <a:spcPct val="108000"/>
              </a:lnSpc>
              <a:spcBef>
                <a:spcPts val="100"/>
              </a:spcBef>
              <a:tabLst>
                <a:tab pos="2404745" algn="l"/>
                <a:tab pos="2692400" algn="l"/>
              </a:tabLst>
            </a:pPr>
            <a:r>
              <a:rPr sz="4000" spc="-5" dirty="0">
                <a:solidFill>
                  <a:srgbClr val="FF0000"/>
                </a:solidFill>
                <a:latin typeface="Times New Roman"/>
                <a:cs typeface="Times New Roman"/>
              </a:rPr>
              <a:t>Skotopický	zábleskový </a:t>
            </a:r>
            <a:r>
              <a:rPr sz="4000" spc="-10" dirty="0">
                <a:solidFill>
                  <a:srgbClr val="FF0000"/>
                </a:solidFill>
                <a:latin typeface="Times New Roman"/>
                <a:cs typeface="Times New Roman"/>
              </a:rPr>
              <a:t>ERG, </a:t>
            </a:r>
            <a:r>
              <a:rPr sz="4000" spc="-5" dirty="0">
                <a:solidFill>
                  <a:srgbClr val="FF0000"/>
                </a:solidFill>
                <a:latin typeface="Times New Roman"/>
                <a:cs typeface="Times New Roman"/>
              </a:rPr>
              <a:t>standardní  stimul	0 </a:t>
            </a:r>
            <a:r>
              <a:rPr sz="4000" spc="-10" dirty="0">
                <a:solidFill>
                  <a:srgbClr val="FF0000"/>
                </a:solidFill>
                <a:latin typeface="Times New Roman"/>
                <a:cs typeface="Times New Roman"/>
              </a:rPr>
              <a:t>dB </a:t>
            </a:r>
            <a:r>
              <a:rPr sz="4000" spc="-5" dirty="0">
                <a:solidFill>
                  <a:srgbClr val="FF0000"/>
                </a:solidFill>
                <a:latin typeface="Times New Roman"/>
                <a:cs typeface="Times New Roman"/>
              </a:rPr>
              <a:t>– oscilační</a:t>
            </a:r>
            <a:r>
              <a:rPr sz="40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Times New Roman"/>
                <a:cs typeface="Times New Roman"/>
              </a:rPr>
              <a:t>potenciály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17542" y="2004410"/>
            <a:ext cx="6705035" cy="1781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27800" y="2752756"/>
            <a:ext cx="278765" cy="1116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b="1" spc="-5" dirty="0">
                <a:latin typeface="Times New Roman"/>
                <a:cs typeface="Times New Roman"/>
              </a:rPr>
              <a:t>Oko</a:t>
            </a:r>
            <a:r>
              <a:rPr sz="1800" b="1" spc="3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pravé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17542" y="3784091"/>
            <a:ext cx="6705035" cy="342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27800" y="4962377"/>
            <a:ext cx="278765" cy="1116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b="1" spc="-5" dirty="0">
                <a:latin typeface="Times New Roman"/>
                <a:cs typeface="Times New Roman"/>
              </a:rPr>
              <a:t>Oko</a:t>
            </a:r>
            <a:r>
              <a:rPr sz="1800" b="1" spc="3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pravé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7938" y="985947"/>
            <a:ext cx="8817610" cy="461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51689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80365" algn="l"/>
                <a:tab pos="3816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Fotopické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ERG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slouží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k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testování</a:t>
            </a:r>
            <a:r>
              <a:rPr sz="3200" b="1" spc="-1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aktivity  čípků</a:t>
            </a:r>
            <a:endParaRPr sz="3200">
              <a:latin typeface="Arial"/>
              <a:cs typeface="Arial"/>
            </a:endParaRPr>
          </a:p>
          <a:p>
            <a:pPr marL="381000" marR="29527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80365" algn="l"/>
                <a:tab pos="3816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Tyčinky saturujeme pomocí trvalého  osvětlení pozadí (17-34 cd </a:t>
            </a:r>
            <a:r>
              <a:rPr sz="3200" b="1" spc="5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3150" b="1" spc="7" baseline="25132" dirty="0">
                <a:solidFill>
                  <a:srgbClr val="0000FF"/>
                </a:solidFill>
                <a:latin typeface="Arial"/>
                <a:cs typeface="Arial"/>
              </a:rPr>
              <a:t>-2</a:t>
            </a:r>
            <a:r>
              <a:rPr sz="3200" b="1" spc="5" dirty="0">
                <a:solidFill>
                  <a:srgbClr val="0000FF"/>
                </a:solidFill>
                <a:latin typeface="Arial"/>
                <a:cs typeface="Arial"/>
              </a:rPr>
              <a:t>)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asi 10 min  adaptací na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toto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osvětlení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Ganzfeld</a:t>
            </a:r>
            <a:r>
              <a:rPr sz="3200" b="1" spc="-1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(full-  field)</a:t>
            </a:r>
            <a:r>
              <a:rPr sz="32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polokouli</a:t>
            </a:r>
            <a:endParaRPr sz="3200">
              <a:latin typeface="Arial"/>
              <a:cs typeface="Arial"/>
            </a:endParaRPr>
          </a:p>
          <a:p>
            <a:pPr marL="381000" marR="3048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80365" algn="l"/>
                <a:tab pos="3816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Standardní zábleskový podnět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za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těchto  podmínek vyvolá fotopické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ERG =</a:t>
            </a:r>
            <a:r>
              <a:rPr sz="3200" b="1" spc="-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odpověď  čípků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795" rIns="0" bIns="0" rtlCol="0">
            <a:spAutoFit/>
          </a:bodyPr>
          <a:lstStyle/>
          <a:p>
            <a:pPr marL="1749425" marR="5080" indent="-1503045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Fotopický zábleskový </a:t>
            </a:r>
            <a:r>
              <a:rPr sz="4400" spc="-5" dirty="0">
                <a:solidFill>
                  <a:srgbClr val="FF0000"/>
                </a:solidFill>
                <a:latin typeface="Times New Roman"/>
                <a:cs typeface="Times New Roman"/>
              </a:rPr>
              <a:t>ERG,</a:t>
            </a:r>
            <a:r>
              <a:rPr sz="44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spc="-5" dirty="0">
                <a:solidFill>
                  <a:srgbClr val="FF0000"/>
                </a:solidFill>
                <a:latin typeface="Times New Roman"/>
                <a:cs typeface="Times New Roman"/>
              </a:rPr>
              <a:t>stimul 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0 </a:t>
            </a:r>
            <a:r>
              <a:rPr sz="4400" spc="-5" dirty="0">
                <a:solidFill>
                  <a:srgbClr val="FF0000"/>
                </a:solidFill>
                <a:latin typeface="Times New Roman"/>
                <a:cs typeface="Times New Roman"/>
              </a:rPr>
              <a:t>dB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– odpověď</a:t>
            </a:r>
            <a:r>
              <a:rPr sz="4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spc="-5" dirty="0">
                <a:solidFill>
                  <a:srgbClr val="FF0000"/>
                </a:solidFill>
                <a:latin typeface="Times New Roman"/>
                <a:cs typeface="Times New Roman"/>
              </a:rPr>
              <a:t>čípků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17542" y="1826117"/>
            <a:ext cx="6933620" cy="53868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04000" y="2676569"/>
            <a:ext cx="278765" cy="1116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b="1" spc="-5" dirty="0">
                <a:latin typeface="Times New Roman"/>
                <a:cs typeface="Times New Roman"/>
              </a:rPr>
              <a:t>Oko</a:t>
            </a:r>
            <a:r>
              <a:rPr sz="1800" b="1" spc="3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pravé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7800" y="5061349"/>
            <a:ext cx="278765" cy="9391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b="1" spc="-5" dirty="0">
                <a:latin typeface="Times New Roman"/>
                <a:cs typeface="Times New Roman"/>
              </a:rPr>
              <a:t>Oko</a:t>
            </a:r>
            <a:r>
              <a:rPr sz="1800" b="1" spc="35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levé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8" y="1519309"/>
            <a:ext cx="8822055" cy="304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9652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Působíme-li na oko rychle se opakujícími  záblesky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frekvenci 30Hz, nestačí již  tyčinky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tuto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frekvenci „sledovat“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200" b="1" spc="-1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získáme  tak čistě čípkovou odpověď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Flicker</a:t>
            </a:r>
            <a:r>
              <a:rPr sz="3200" b="1" spc="-1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ERG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Klinicky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lze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vyšetření využít např.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u</a:t>
            </a:r>
            <a:r>
              <a:rPr sz="3200" b="1" spc="-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E1061B"/>
                </a:solidFill>
                <a:latin typeface="Arial"/>
                <a:cs typeface="Arial"/>
              </a:rPr>
              <a:t>čípkové  dystrofie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5792" y="452594"/>
            <a:ext cx="7398384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325" marR="5080" indent="-175260">
              <a:lnSpc>
                <a:spcPct val="100000"/>
              </a:lnSpc>
              <a:spcBef>
                <a:spcPts val="100"/>
              </a:spcBef>
              <a:tabLst>
                <a:tab pos="1957070" algn="l"/>
                <a:tab pos="4372610" algn="l"/>
              </a:tabLst>
            </a:pP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Fotopický</a:t>
            </a:r>
            <a:r>
              <a:rPr sz="4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flicker	ERG –</a:t>
            </a:r>
            <a:r>
              <a:rPr sz="44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30Hz  </a:t>
            </a:r>
            <a:r>
              <a:rPr sz="4400" spc="-5" dirty="0">
                <a:solidFill>
                  <a:srgbClr val="FF0000"/>
                </a:solidFill>
                <a:latin typeface="Times New Roman"/>
                <a:cs typeface="Times New Roman"/>
              </a:rPr>
              <a:t>stimul	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0 </a:t>
            </a:r>
            <a:r>
              <a:rPr sz="4400" spc="-5" dirty="0">
                <a:solidFill>
                  <a:srgbClr val="FF0000"/>
                </a:solidFill>
                <a:latin typeface="Times New Roman"/>
                <a:cs typeface="Times New Roman"/>
              </a:rPr>
              <a:t>dB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– odpověď</a:t>
            </a:r>
            <a:r>
              <a:rPr sz="4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spc="-5" dirty="0">
                <a:solidFill>
                  <a:srgbClr val="FF0000"/>
                </a:solidFill>
                <a:latin typeface="Times New Roman"/>
                <a:cs typeface="Times New Roman"/>
              </a:rPr>
              <a:t>čípků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41357" y="2018126"/>
            <a:ext cx="7162205" cy="1767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51613" y="2752756"/>
            <a:ext cx="278765" cy="1116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b="1" spc="-5" dirty="0">
                <a:latin typeface="Times New Roman"/>
                <a:cs typeface="Times New Roman"/>
              </a:rPr>
              <a:t>Oko</a:t>
            </a:r>
            <a:r>
              <a:rPr sz="1800" b="1" spc="3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pravé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41357" y="3784091"/>
            <a:ext cx="7162205" cy="342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1613" y="5061349"/>
            <a:ext cx="278765" cy="9391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b="1" spc="-5" dirty="0">
                <a:latin typeface="Times New Roman"/>
                <a:cs typeface="Times New Roman"/>
              </a:rPr>
              <a:t>Oko</a:t>
            </a:r>
            <a:r>
              <a:rPr sz="1800" b="1" spc="35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levé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1564" y="355579"/>
            <a:ext cx="5644423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1578" y="373359"/>
            <a:ext cx="844613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Některé indikace </a:t>
            </a:r>
            <a:r>
              <a:rPr sz="4400" dirty="0">
                <a:solidFill>
                  <a:srgbClr val="009900"/>
                </a:solidFill>
              </a:rPr>
              <a:t>ERG</a:t>
            </a:r>
            <a:r>
              <a:rPr sz="4400" spc="-20" dirty="0">
                <a:solidFill>
                  <a:srgbClr val="009900"/>
                </a:solidFill>
              </a:rPr>
              <a:t> </a:t>
            </a:r>
            <a:r>
              <a:rPr sz="4400" spc="-5" dirty="0">
                <a:solidFill>
                  <a:srgbClr val="009900"/>
                </a:solidFill>
              </a:rPr>
              <a:t>vyšetření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41" y="1520830"/>
            <a:ext cx="8963660" cy="542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2225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Hereditární sítnicové degenerace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(degeneratio  retinae</a:t>
            </a:r>
            <a:r>
              <a:rPr sz="3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pigmentosa)</a:t>
            </a:r>
            <a:endParaRPr sz="3000">
              <a:latin typeface="Arial"/>
              <a:cs typeface="Arial"/>
            </a:endParaRPr>
          </a:p>
          <a:p>
            <a:pPr marL="355600" marR="32512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Posouzení funkce sítnice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u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zastaralých amocí  sítnice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(prognostické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indikační kritérium  operace)</a:t>
            </a:r>
            <a:endParaRPr sz="3000">
              <a:latin typeface="Arial"/>
              <a:cs typeface="Arial"/>
            </a:endParaRPr>
          </a:p>
          <a:p>
            <a:pPr marL="355600" marR="342900" indent="-343535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Posouzení poškození sítnice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u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metalózy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 (kovové cizí nitrooční tělíska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mědi či</a:t>
            </a:r>
            <a:r>
              <a:rPr sz="30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železa)</a:t>
            </a:r>
            <a:endParaRPr sz="3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Cirkulační poruchy sítnice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(oční ischemický  syndrom, arteriální okluze, pokročila diabetická  retinopatie)</a:t>
            </a:r>
            <a:endParaRPr sz="3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Avitaminóza 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léková toxicita (chlorochin)</a:t>
            </a:r>
            <a:r>
              <a:rPr sz="30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...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7660" y="3497803"/>
            <a:ext cx="6095496" cy="3539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04810" y="713181"/>
            <a:ext cx="8411210" cy="2585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865120" algn="l"/>
                <a:tab pos="3204845" algn="l"/>
                <a:tab pos="4135754" algn="l"/>
                <a:tab pos="5225415" algn="l"/>
                <a:tab pos="5502910" algn="l"/>
                <a:tab pos="6773545" algn="l"/>
                <a:tab pos="7407909" algn="l"/>
              </a:tabLst>
            </a:pP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Pravidelný astigmatismus: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meridiány s největší a  nejmenší lomivostí jsou na sebe vzájemně kolmé  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sti</a:t>
            </a:r>
            <a:r>
              <a:rPr sz="2800" b="1" dirty="0">
                <a:solidFill>
                  <a:srgbClr val="3232CC"/>
                </a:solidFill>
                <a:latin typeface="Arial"/>
                <a:cs typeface="Arial"/>
              </a:rPr>
              <a:t>g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m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2800" b="1" spc="10" dirty="0">
                <a:solidFill>
                  <a:srgbClr val="3232CC"/>
                </a:solidFill>
                <a:latin typeface="Arial"/>
                <a:cs typeface="Arial"/>
              </a:rPr>
              <a:t>t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is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mu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s</a:t>
            </a:r>
            <a:r>
              <a:rPr sz="2800" b="1" dirty="0">
                <a:solidFill>
                  <a:srgbClr val="3232CC"/>
                </a:solidFill>
                <a:latin typeface="Arial"/>
                <a:cs typeface="Arial"/>
              </a:rPr>
              <a:t>	p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ří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m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ý</a:t>
            </a:r>
            <a:r>
              <a:rPr sz="2800" b="1" dirty="0">
                <a:solidFill>
                  <a:srgbClr val="3232CC"/>
                </a:solidFill>
                <a:latin typeface="Arial"/>
                <a:cs typeface="Arial"/>
              </a:rPr>
              <a:t>	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(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pod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le</a:t>
            </a:r>
            <a:r>
              <a:rPr sz="2800" b="1" dirty="0">
                <a:solidFill>
                  <a:srgbClr val="3232CC"/>
                </a:solidFill>
                <a:latin typeface="Arial"/>
                <a:cs typeface="Arial"/>
              </a:rPr>
              <a:t>		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p</a:t>
            </a:r>
            <a:r>
              <a:rPr sz="2800" b="1" spc="10" dirty="0">
                <a:solidFill>
                  <a:srgbClr val="3232CC"/>
                </a:solidFill>
                <a:latin typeface="Arial"/>
                <a:cs typeface="Arial"/>
              </a:rPr>
              <a:t>r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avi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d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la):</a:t>
            </a:r>
            <a:r>
              <a:rPr sz="2800" b="1" dirty="0">
                <a:solidFill>
                  <a:srgbClr val="3232CC"/>
                </a:solidFill>
                <a:latin typeface="Arial"/>
                <a:cs typeface="Arial"/>
              </a:rPr>
              <a:t>	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svislý  meridián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je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více lomivý než horizontální  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sti</a:t>
            </a:r>
            <a:r>
              <a:rPr sz="2800" b="1" dirty="0">
                <a:solidFill>
                  <a:srgbClr val="3232CC"/>
                </a:solidFill>
                <a:latin typeface="Arial"/>
                <a:cs typeface="Arial"/>
              </a:rPr>
              <a:t>g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m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2800" b="1" spc="10" dirty="0">
                <a:solidFill>
                  <a:srgbClr val="3232CC"/>
                </a:solidFill>
                <a:latin typeface="Arial"/>
                <a:cs typeface="Arial"/>
              </a:rPr>
              <a:t>t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is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mu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s</a:t>
            </a:r>
            <a:r>
              <a:rPr sz="2800" b="1" dirty="0">
                <a:solidFill>
                  <a:srgbClr val="3232CC"/>
                </a:solidFill>
                <a:latin typeface="Arial"/>
                <a:cs typeface="Arial"/>
              </a:rPr>
              <a:t>		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n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e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p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ří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m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ý</a:t>
            </a:r>
            <a:r>
              <a:rPr sz="2800" b="1" dirty="0">
                <a:solidFill>
                  <a:srgbClr val="3232CC"/>
                </a:solidFill>
                <a:latin typeface="Arial"/>
                <a:cs typeface="Arial"/>
              </a:rPr>
              <a:t>	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(</a:t>
            </a:r>
            <a:r>
              <a:rPr sz="2800" b="1" dirty="0">
                <a:solidFill>
                  <a:srgbClr val="3232CC"/>
                </a:solidFill>
                <a:latin typeface="Arial"/>
                <a:cs typeface="Arial"/>
              </a:rPr>
              <a:t>p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r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o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ti</a:t>
            </a:r>
            <a:r>
              <a:rPr sz="2800" b="1" dirty="0">
                <a:solidFill>
                  <a:srgbClr val="3232CC"/>
                </a:solidFill>
                <a:latin typeface="Arial"/>
                <a:cs typeface="Arial"/>
              </a:rPr>
              <a:t>	p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ravi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d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l</a:t>
            </a: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u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): 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horizontální meridián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je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více lomivý než</a:t>
            </a:r>
            <a:r>
              <a:rPr sz="28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svislý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7665" y="544028"/>
            <a:ext cx="87553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spc="-5" dirty="0">
                <a:solidFill>
                  <a:srgbClr val="009900"/>
                </a:solidFill>
                <a:latin typeface="Arial"/>
                <a:cs typeface="Arial"/>
              </a:rPr>
              <a:t>Pattern </a:t>
            </a:r>
            <a:r>
              <a:rPr sz="3200" i="1" dirty="0">
                <a:solidFill>
                  <a:srgbClr val="009900"/>
                </a:solidFill>
                <a:latin typeface="Arial"/>
                <a:cs typeface="Arial"/>
              </a:rPr>
              <a:t>ERG - ERG </a:t>
            </a:r>
            <a:r>
              <a:rPr sz="3200" i="1" spc="-5" dirty="0">
                <a:solidFill>
                  <a:srgbClr val="009900"/>
                </a:solidFill>
                <a:latin typeface="Arial"/>
                <a:cs typeface="Arial"/>
              </a:rPr>
              <a:t>na strukturované</a:t>
            </a:r>
            <a:r>
              <a:rPr sz="3200" i="1" spc="-120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009900"/>
                </a:solidFill>
                <a:latin typeface="Arial"/>
                <a:cs typeface="Arial"/>
              </a:rPr>
              <a:t>podněty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41" y="1292256"/>
            <a:ext cx="8911590" cy="584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257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Zrakový podnět je namísto záblesku tvořen  zvláštním vzorem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strukturou (např. vzorem  šachovnice)</a:t>
            </a:r>
            <a:endParaRPr sz="3000">
              <a:latin typeface="Arial"/>
              <a:cs typeface="Arial"/>
            </a:endParaRPr>
          </a:p>
          <a:p>
            <a:pPr marL="355600" marR="572770" indent="-343535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Světlé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tmavé části šachovnice si vyměňují  své</a:t>
            </a:r>
            <a:r>
              <a:rPr sz="30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pozice</a:t>
            </a:r>
            <a:endParaRPr sz="3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Po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matematickém zpracování získáváme signál 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gangliových buněk</a:t>
            </a:r>
            <a:r>
              <a:rPr sz="30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sítnice:</a:t>
            </a:r>
            <a:endParaRPr sz="3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40"/>
              </a:spcBef>
              <a:buFont typeface="Arial"/>
              <a:buChar char="–"/>
              <a:tabLst>
                <a:tab pos="756920" algn="l"/>
              </a:tabLst>
            </a:pP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N1 = N30 - časná negativita s latencí asi</a:t>
            </a:r>
            <a:r>
              <a:rPr sz="2600" b="1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30ms</a:t>
            </a:r>
            <a:endParaRPr sz="2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P1 = P50 - pozitivita s latencí asi</a:t>
            </a:r>
            <a:r>
              <a:rPr sz="26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50ms</a:t>
            </a:r>
            <a:endParaRPr sz="2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N2 = N95 - </a:t>
            </a:r>
            <a:r>
              <a:rPr sz="2600" b="1" spc="5" dirty="0">
                <a:solidFill>
                  <a:srgbClr val="0000FF"/>
                </a:solidFill>
                <a:latin typeface="Arial"/>
                <a:cs typeface="Arial"/>
              </a:rPr>
              <a:t>pozdní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negativita s latencí asi</a:t>
            </a:r>
            <a:r>
              <a:rPr sz="2600" b="1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95ms</a:t>
            </a:r>
            <a:endParaRPr sz="2600">
              <a:latin typeface="Arial"/>
              <a:cs typeface="Arial"/>
            </a:endParaRPr>
          </a:p>
          <a:p>
            <a:pPr marL="355600" marR="1517015" indent="-34353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Klinicky lze využít Pattern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ERG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např.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u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glaukomu (poškození gangliových</a:t>
            </a:r>
            <a:r>
              <a:rPr sz="30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bb.)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1756" rIns="0" bIns="0" rtlCol="0">
            <a:spAutoFit/>
          </a:bodyPr>
          <a:lstStyle/>
          <a:p>
            <a:pPr marL="975360" marR="5080" indent="5588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Reverzační stimulace  Pattern ERG, Pattern</a:t>
            </a:r>
            <a:r>
              <a:rPr sz="4400" i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VEP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5681" y="2412806"/>
            <a:ext cx="4728575" cy="48001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735" y="560793"/>
            <a:ext cx="55549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7900" algn="l"/>
              </a:tabLst>
            </a:pPr>
            <a:r>
              <a:rPr sz="4400" spc="-5" dirty="0">
                <a:solidFill>
                  <a:srgbClr val="FF0000"/>
                </a:solidFill>
              </a:rPr>
              <a:t>Pattern	</a:t>
            </a:r>
            <a:r>
              <a:rPr sz="4400" dirty="0">
                <a:solidFill>
                  <a:srgbClr val="FF0000"/>
                </a:solidFill>
              </a:rPr>
              <a:t>ERG -</a:t>
            </a:r>
            <a:r>
              <a:rPr sz="4400" spc="-100" dirty="0">
                <a:solidFill>
                  <a:srgbClr val="FF0000"/>
                </a:solidFill>
              </a:rPr>
              <a:t> </a:t>
            </a:r>
            <a:r>
              <a:rPr sz="4400" dirty="0">
                <a:solidFill>
                  <a:srgbClr val="FF0000"/>
                </a:solidFill>
              </a:rPr>
              <a:t>PERG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993742" y="1332387"/>
            <a:ext cx="6705036" cy="58806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6752" y="874712"/>
            <a:ext cx="72777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i="1" spc="-5" dirty="0">
                <a:solidFill>
                  <a:srgbClr val="CC3200"/>
                </a:solidFill>
                <a:latin typeface="Arial"/>
                <a:cs typeface="Arial"/>
              </a:rPr>
              <a:t>Multifokální </a:t>
            </a:r>
            <a:r>
              <a:rPr sz="4800" i="1" dirty="0">
                <a:solidFill>
                  <a:srgbClr val="CC3200"/>
                </a:solidFill>
                <a:latin typeface="Arial"/>
                <a:cs typeface="Arial"/>
              </a:rPr>
              <a:t>ERG -</a:t>
            </a:r>
            <a:r>
              <a:rPr sz="4800" i="1" spc="-15" dirty="0">
                <a:solidFill>
                  <a:srgbClr val="CC3200"/>
                </a:solidFill>
                <a:latin typeface="Arial"/>
                <a:cs typeface="Arial"/>
              </a:rPr>
              <a:t> </a:t>
            </a:r>
            <a:r>
              <a:rPr sz="4800" i="1" spc="-5" dirty="0">
                <a:solidFill>
                  <a:srgbClr val="CC3200"/>
                </a:solidFill>
                <a:latin typeface="Arial"/>
                <a:cs typeface="Arial"/>
              </a:rPr>
              <a:t>MERG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7" y="2052658"/>
            <a:ext cx="8960485" cy="451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9906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Lze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získat elektrickou odpověď</a:t>
            </a:r>
            <a:r>
              <a:rPr sz="3200" b="1" spc="-1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jednotlivých </a:t>
            </a:r>
            <a:r>
              <a:rPr sz="3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okrsků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 vnějších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středních vrstev sítnice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 (klasické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ERG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získává signál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ze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sítnice jako 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celku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fokální patologie jej neovlivní; 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klasické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ERG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 ovlivněno jen difuzní  patologií postihující větší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část</a:t>
            </a:r>
            <a:r>
              <a:rPr sz="3200" b="1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retiny)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Lze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hodnotit elektrofyziologické vlastnosti  makuly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(u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klasického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ERG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překryto aktivitou  ostatní</a:t>
            </a:r>
            <a:r>
              <a:rPr sz="32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sítnice)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1077" y="449552"/>
            <a:ext cx="48088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83304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foká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í	E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9418" y="1082466"/>
            <a:ext cx="8457499" cy="61305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1077" y="335259"/>
            <a:ext cx="48088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83304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foká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í	E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927033"/>
            <a:ext cx="9143238" cy="62859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812734"/>
            <a:ext cx="9143238" cy="5790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237" cy="6628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1077" y="335259"/>
            <a:ext cx="48088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83304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foká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í	E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1021506"/>
            <a:ext cx="9143238" cy="61914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9990" y="525741"/>
            <a:ext cx="66719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Elektrookulografie </a:t>
            </a:r>
            <a:r>
              <a:rPr sz="4400" dirty="0">
                <a:solidFill>
                  <a:srgbClr val="009900"/>
                </a:solidFill>
              </a:rPr>
              <a:t>-</a:t>
            </a:r>
            <a:r>
              <a:rPr sz="4400" spc="-45" dirty="0">
                <a:solidFill>
                  <a:srgbClr val="009900"/>
                </a:solidFill>
              </a:rPr>
              <a:t> </a:t>
            </a:r>
            <a:r>
              <a:rPr sz="4400" dirty="0">
                <a:solidFill>
                  <a:srgbClr val="009900"/>
                </a:solidFill>
              </a:rPr>
              <a:t>EOG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40" y="1520830"/>
            <a:ext cx="8961120" cy="523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2326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Měří klidový akční potenciál mezi elektricky  pozitivní rohovkou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elektricky negativním  zadním pólem</a:t>
            </a:r>
            <a:r>
              <a:rPr sz="30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oka</a:t>
            </a:r>
            <a:endParaRPr sz="3000">
              <a:latin typeface="Arial"/>
              <a:cs typeface="Arial"/>
            </a:endParaRPr>
          </a:p>
          <a:p>
            <a:pPr marL="355600" marR="78740" indent="-343535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Elektrody jsou přilepeny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kůži, vyšetřovaný  střídavě sleduje jedno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druhé fixační světlo  umístěné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horizontální rovině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pod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zorným  úhlem 30°. Elektrody registrují změny, kdy se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k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nim při pohybu oka přiblíží pozitivní rohovka či  negativní zadní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pól</a:t>
            </a:r>
            <a:r>
              <a:rPr sz="30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oka</a:t>
            </a:r>
            <a:endParaRPr sz="3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Test se provádí jak při adaptaci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tmu (15min),  tak při adaptaci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světlo</a:t>
            </a:r>
            <a:r>
              <a:rPr sz="3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(15min)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4651" y="426692"/>
            <a:ext cx="7085330" cy="13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635" marR="5080" indent="-1385570">
              <a:lnSpc>
                <a:spcPct val="117200"/>
              </a:lnSpc>
              <a:spcBef>
                <a:spcPts val="100"/>
              </a:spcBef>
              <a:tabLst>
                <a:tab pos="1356360" algn="l"/>
                <a:tab pos="3134995" algn="l"/>
                <a:tab pos="4189729" algn="l"/>
                <a:tab pos="5623560" algn="l"/>
              </a:tabLst>
            </a:pPr>
            <a:r>
              <a:rPr i="1" dirty="0">
                <a:solidFill>
                  <a:srgbClr val="009900"/>
                </a:solidFill>
                <a:latin typeface="Arial"/>
                <a:cs typeface="Arial"/>
              </a:rPr>
              <a:t>Da</a:t>
            </a:r>
            <a:r>
              <a:rPr i="1" spc="-5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i="1" dirty="0">
                <a:solidFill>
                  <a:srgbClr val="009900"/>
                </a:solidFill>
                <a:latin typeface="Arial"/>
                <a:cs typeface="Arial"/>
              </a:rPr>
              <a:t>ší	fakt</a:t>
            </a:r>
            <a:r>
              <a:rPr i="1" spc="-5" dirty="0">
                <a:solidFill>
                  <a:srgbClr val="009900"/>
                </a:solidFill>
                <a:latin typeface="Arial"/>
                <a:cs typeface="Arial"/>
              </a:rPr>
              <a:t>o</a:t>
            </a:r>
            <a:r>
              <a:rPr i="1" dirty="0">
                <a:solidFill>
                  <a:srgbClr val="009900"/>
                </a:solidFill>
                <a:latin typeface="Arial"/>
                <a:cs typeface="Arial"/>
              </a:rPr>
              <a:t>ry	</a:t>
            </a:r>
            <a:r>
              <a:rPr i="1" spc="-5" dirty="0">
                <a:solidFill>
                  <a:srgbClr val="009900"/>
                </a:solidFill>
                <a:latin typeface="Arial"/>
                <a:cs typeface="Arial"/>
              </a:rPr>
              <a:t>o</a:t>
            </a:r>
            <a:r>
              <a:rPr i="1" dirty="0">
                <a:solidFill>
                  <a:srgbClr val="009900"/>
                </a:solidFill>
                <a:latin typeface="Arial"/>
                <a:cs typeface="Arial"/>
              </a:rPr>
              <a:t>v</a:t>
            </a:r>
            <a:r>
              <a:rPr i="1" spc="-5" dirty="0">
                <a:solidFill>
                  <a:srgbClr val="009900"/>
                </a:solidFill>
                <a:latin typeface="Arial"/>
                <a:cs typeface="Arial"/>
              </a:rPr>
              <a:t>li</a:t>
            </a:r>
            <a:r>
              <a:rPr i="1" dirty="0">
                <a:solidFill>
                  <a:srgbClr val="009900"/>
                </a:solidFill>
                <a:latin typeface="Arial"/>
                <a:cs typeface="Arial"/>
              </a:rPr>
              <a:t>v</a:t>
            </a:r>
            <a:r>
              <a:rPr i="1" spc="-5" dirty="0">
                <a:solidFill>
                  <a:srgbClr val="009900"/>
                </a:solidFill>
                <a:latin typeface="Arial"/>
                <a:cs typeface="Arial"/>
              </a:rPr>
              <a:t>ňují</a:t>
            </a:r>
            <a:r>
              <a:rPr i="1" dirty="0">
                <a:solidFill>
                  <a:srgbClr val="009900"/>
                </a:solidFill>
                <a:latin typeface="Arial"/>
                <a:cs typeface="Arial"/>
              </a:rPr>
              <a:t>cí	kva</a:t>
            </a:r>
            <a:r>
              <a:rPr i="1" spc="-5" dirty="0">
                <a:solidFill>
                  <a:srgbClr val="009900"/>
                </a:solidFill>
                <a:latin typeface="Arial"/>
                <a:cs typeface="Arial"/>
              </a:rPr>
              <a:t>li</a:t>
            </a:r>
            <a:r>
              <a:rPr i="1" dirty="0">
                <a:solidFill>
                  <a:srgbClr val="009900"/>
                </a:solidFill>
                <a:latin typeface="Arial"/>
                <a:cs typeface="Arial"/>
              </a:rPr>
              <a:t>tu  </a:t>
            </a:r>
            <a:r>
              <a:rPr i="1" spc="-5" dirty="0">
                <a:solidFill>
                  <a:srgbClr val="009900"/>
                </a:solidFill>
                <a:latin typeface="Arial"/>
                <a:cs typeface="Arial"/>
              </a:rPr>
              <a:t>sítnicového	obrazu</a:t>
            </a: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5726" y="1900270"/>
            <a:ext cx="8215630" cy="4999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  <a:tab pos="308292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Rozptyl světla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oku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vyvolán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částicemi</a:t>
            </a:r>
            <a:r>
              <a:rPr sz="3200" spc="-1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ultrastruktuře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optických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médií,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kdy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jsou  paprsky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opticky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nehomogenním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prostředí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vychýleny ze </a:t>
            </a:r>
            <a:r>
              <a:rPr sz="3200" spc="5" dirty="0">
                <a:solidFill>
                  <a:srgbClr val="FF0000"/>
                </a:solidFill>
                <a:latin typeface="Arial"/>
                <a:cs typeface="Arial"/>
              </a:rPr>
              <a:t>své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původní dráhy náhodným  směrem </a:t>
            </a:r>
            <a:r>
              <a:rPr sz="3200" spc="110" dirty="0">
                <a:solidFill>
                  <a:srgbClr val="FF0000"/>
                </a:solidFill>
                <a:latin typeface="Arial"/>
                <a:cs typeface="Arial"/>
              </a:rPr>
              <a:t>(katarakta.rozmlžení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obrazu,  pokles kontrastní citlivosti, oslnění).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Čočka  ve věku</a:t>
            </a:r>
            <a:r>
              <a:rPr sz="32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20</a:t>
            </a:r>
            <a:r>
              <a:rPr sz="32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let	rozptyluje asi 20% světla,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60 letech je to již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více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než</a:t>
            </a:r>
            <a:r>
              <a:rPr sz="32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dvojnásobek.</a:t>
            </a:r>
            <a:endParaRPr sz="3200">
              <a:latin typeface="Arial"/>
              <a:cs typeface="Arial"/>
            </a:endParaRPr>
          </a:p>
          <a:p>
            <a:pPr marL="355600" marR="40894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Absorpce světla-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selektivní dle vlnové  délky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stárnutí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</a:t>
            </a:r>
            <a:r>
              <a:rPr sz="32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(modrá)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1430" y="819844"/>
            <a:ext cx="64871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0575" algn="l"/>
              </a:tabLst>
            </a:pP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Princip	elektrookulografie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82158" y="2336612"/>
            <a:ext cx="4263801" cy="4876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8478" y="484598"/>
            <a:ext cx="66732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EOG -</a:t>
            </a:r>
            <a:r>
              <a:rPr sz="4400" i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Elektrookulografie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50912" y="1178463"/>
            <a:ext cx="5668807" cy="6034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6190" y="789377"/>
            <a:ext cx="65182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EOG -</a:t>
            </a:r>
            <a:r>
              <a:rPr sz="4400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Elektrookulogram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2717581"/>
            <a:ext cx="9143237" cy="4440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9990" y="525741"/>
            <a:ext cx="66719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09900"/>
                </a:solidFill>
              </a:rPr>
              <a:t>Elektrookulografie </a:t>
            </a:r>
            <a:r>
              <a:rPr sz="4400" dirty="0">
                <a:solidFill>
                  <a:srgbClr val="009900"/>
                </a:solidFill>
              </a:rPr>
              <a:t>-</a:t>
            </a:r>
            <a:r>
              <a:rPr sz="4400" spc="-45" dirty="0">
                <a:solidFill>
                  <a:srgbClr val="009900"/>
                </a:solidFill>
              </a:rPr>
              <a:t> </a:t>
            </a:r>
            <a:r>
              <a:rPr sz="4400" dirty="0">
                <a:solidFill>
                  <a:srgbClr val="009900"/>
                </a:solidFill>
              </a:rPr>
              <a:t>EOG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29" y="1520830"/>
            <a:ext cx="8646795" cy="532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Vypočítává se </a:t>
            </a:r>
            <a:r>
              <a:rPr sz="3000" b="1" i="1" spc="-5" dirty="0">
                <a:solidFill>
                  <a:srgbClr val="FF0000"/>
                </a:solidFill>
                <a:latin typeface="Arial"/>
                <a:cs typeface="Arial"/>
              </a:rPr>
              <a:t>Ardenův index </a:t>
            </a:r>
            <a:r>
              <a:rPr sz="3000" b="1" i="1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maximální  hodnota (amplituda) světelné fáze se dělí  minimální hodnotou temné fáze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výsledek se  násobí 100</a:t>
            </a:r>
            <a:r>
              <a:rPr sz="30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15" dirty="0">
                <a:solidFill>
                  <a:srgbClr val="0000FF"/>
                </a:solidFill>
                <a:latin typeface="Arial"/>
                <a:cs typeface="Arial"/>
              </a:rPr>
              <a:t>(%).</a:t>
            </a:r>
            <a:endParaRPr sz="3000">
              <a:latin typeface="Arial"/>
              <a:cs typeface="Arial"/>
            </a:endParaRPr>
          </a:p>
          <a:p>
            <a:pPr marL="355600" marR="414655" indent="-343535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Normální hodnoty Ardenova indexu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&gt; 185%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(200-400).</a:t>
            </a:r>
            <a:endParaRPr sz="3000">
              <a:latin typeface="Arial"/>
              <a:cs typeface="Arial"/>
            </a:endParaRPr>
          </a:p>
          <a:p>
            <a:pPr marL="355600" marR="514984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EOG odráží aktivitu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pigmentového epitelu  sítnice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(RPE) 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fotoreceptorů (zevní oblasti  retiny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choriokapilaris)</a:t>
            </a:r>
            <a:endParaRPr sz="3000">
              <a:latin typeface="Arial"/>
              <a:cs typeface="Arial"/>
            </a:endParaRPr>
          </a:p>
          <a:p>
            <a:pPr marL="355600" marR="40132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Aby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došlo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k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alteraci EOG je nutné difúzní či  výrazné poškození</a:t>
            </a:r>
            <a:r>
              <a:rPr sz="30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RPE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6190" y="568413"/>
            <a:ext cx="651827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0155" marR="5080" indent="-1228090">
              <a:lnSpc>
                <a:spcPct val="100000"/>
              </a:lnSpc>
              <a:spcBef>
                <a:spcPts val="100"/>
              </a:spcBef>
              <a:tabLst>
                <a:tab pos="3817620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EOG -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Elektrookulogram  Ardenův	index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93742" y="2565193"/>
            <a:ext cx="7466975" cy="4240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8487" y="522693"/>
            <a:ext cx="57130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EOG -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klinické</a:t>
            </a:r>
            <a:r>
              <a:rPr sz="4400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využití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022366"/>
            <a:ext cx="4647818" cy="763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22453" y="2641396"/>
            <a:ext cx="4495418" cy="1144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81952" y="1523882"/>
            <a:ext cx="758507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610" indent="-169545">
              <a:lnSpc>
                <a:spcPct val="100000"/>
              </a:lnSpc>
              <a:spcBef>
                <a:spcPts val="95"/>
              </a:spcBef>
              <a:buChar char="-"/>
              <a:tabLst>
                <a:tab pos="182245" algn="l"/>
                <a:tab pos="1426210" algn="l"/>
                <a:tab pos="3090545" algn="l"/>
              </a:tabLst>
            </a:pPr>
            <a:r>
              <a:rPr sz="2200" b="1" i="1" spc="-5" dirty="0">
                <a:solidFill>
                  <a:srgbClr val="0000FF"/>
                </a:solidFill>
                <a:latin typeface="Arial"/>
                <a:cs typeface="Arial"/>
              </a:rPr>
              <a:t>Bestova	viteliformní	degenerace</a:t>
            </a:r>
            <a:r>
              <a:rPr sz="2200" b="1" i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200" b="1" i="1" spc="-5" dirty="0">
                <a:solidFill>
                  <a:srgbClr val="0000FF"/>
                </a:solidFill>
                <a:latin typeface="Arial"/>
                <a:cs typeface="Arial"/>
              </a:rPr>
              <a:t>sítnice</a:t>
            </a:r>
            <a:endParaRPr sz="2200">
              <a:latin typeface="Arial"/>
              <a:cs typeface="Arial"/>
            </a:endParaRPr>
          </a:p>
          <a:p>
            <a:pPr marL="166370" marR="5080" indent="-154305">
              <a:lnSpc>
                <a:spcPct val="100000"/>
              </a:lnSpc>
              <a:buChar char="-"/>
              <a:tabLst>
                <a:tab pos="182245" algn="l"/>
              </a:tabLst>
            </a:pPr>
            <a:r>
              <a:rPr sz="2200" b="1" i="1" spc="-15" dirty="0">
                <a:solidFill>
                  <a:srgbClr val="0000FF"/>
                </a:solidFill>
                <a:latin typeface="Arial"/>
                <a:cs typeface="Arial"/>
              </a:rPr>
              <a:t>Vedlejší </a:t>
            </a:r>
            <a:r>
              <a:rPr sz="2200" b="1" i="1" spc="-5" dirty="0">
                <a:solidFill>
                  <a:srgbClr val="0000FF"/>
                </a:solidFill>
                <a:latin typeface="Arial"/>
                <a:cs typeface="Arial"/>
              </a:rPr>
              <a:t>toxické účinky léků proti malárii a revmatickým  chorobám (antimalarika, antirevmatika -</a:t>
            </a:r>
            <a:r>
              <a:rPr sz="2200" b="1" i="1" spc="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200" b="1" i="1" spc="-5" dirty="0">
                <a:solidFill>
                  <a:srgbClr val="0000FF"/>
                </a:solidFill>
                <a:latin typeface="Arial"/>
                <a:cs typeface="Arial"/>
              </a:rPr>
              <a:t>Chloroquin)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4644" y="3784091"/>
            <a:ext cx="4647818" cy="2148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22453" y="3784091"/>
            <a:ext cx="4495418" cy="2586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48806" y="6627324"/>
            <a:ext cx="4484370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56030" algn="l"/>
                <a:tab pos="2918460" algn="l"/>
              </a:tabLst>
            </a:pPr>
            <a:r>
              <a:rPr sz="2200" b="1" i="1" spc="-5" dirty="0">
                <a:solidFill>
                  <a:srgbClr val="FF0000"/>
                </a:solidFill>
                <a:latin typeface="Arial"/>
                <a:cs typeface="Arial"/>
              </a:rPr>
              <a:t>Bestova	viteliformní	degenerace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380" y="557747"/>
            <a:ext cx="885698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Zrakové evokované 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potenciály -</a:t>
            </a:r>
            <a:r>
              <a:rPr sz="4000" i="1" spc="65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VEP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443122"/>
            <a:ext cx="8981440" cy="558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1650" indent="-343535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Jsou tvořeny nitrobuněčnými excitačními 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postsynaptickými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potenciály kortikálních  neuronů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vznikají ve zrakových</a:t>
            </a:r>
            <a:r>
              <a:rPr sz="3200" b="1"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korových  oblastech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V1 -</a:t>
            </a:r>
            <a:r>
              <a:rPr sz="32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V3.</a:t>
            </a:r>
            <a:endParaRPr sz="3200">
              <a:latin typeface="Arial"/>
              <a:cs typeface="Arial"/>
            </a:endParaRPr>
          </a:p>
          <a:p>
            <a:pPr marL="355600" marR="7493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  <a:tab pos="450151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Zábleskové (flash)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VEP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zrakovým  podnětem je záblesk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(vzniklé křivky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jsou velmi  proměnné</a:t>
            </a:r>
            <a:r>
              <a:rPr sz="32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vyšetření	je určeno jen pro</a:t>
            </a:r>
            <a:r>
              <a:rPr sz="3200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hrubou  diagnostiku)</a:t>
            </a:r>
            <a:endParaRPr sz="320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VEP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na strukturované podněty (Pattern</a:t>
            </a:r>
            <a:r>
              <a:rPr sz="3200" b="1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VEP)</a:t>
            </a:r>
            <a:endParaRPr sz="3200">
              <a:latin typeface="Arial"/>
              <a:cs typeface="Arial"/>
            </a:endParaRPr>
          </a:p>
          <a:p>
            <a:pPr marL="355600" marR="1515745">
              <a:lnSpc>
                <a:spcPct val="100000"/>
              </a:lnSpc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podnětem je strukturovaný</a:t>
            </a:r>
            <a:r>
              <a:rPr sz="3200" b="1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obrazec  (šachovnicové</a:t>
            </a:r>
            <a:r>
              <a:rPr sz="3200" b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pole)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5731" y="563841"/>
            <a:ext cx="56184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7900" algn="l"/>
                <a:tab pos="2869565" algn="l"/>
                <a:tab pos="4485005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atte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rn	a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as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h	VEP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4341" y="2209614"/>
            <a:ext cx="166941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Stimulace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sítnice  </a:t>
            </a:r>
            <a:r>
              <a:rPr sz="1800" b="1" spc="-10" dirty="0">
                <a:latin typeface="Times New Roman"/>
                <a:cs typeface="Times New Roman"/>
              </a:rPr>
              <a:t>strukturovaným  </a:t>
            </a:r>
            <a:r>
              <a:rPr sz="1800" b="1" spc="-5" dirty="0">
                <a:latin typeface="Times New Roman"/>
                <a:cs typeface="Times New Roman"/>
              </a:rPr>
              <a:t>podnětem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3805" y="1574673"/>
            <a:ext cx="3805107" cy="5638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61085" y="2285814"/>
            <a:ext cx="20720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Stimulace sítnice  světelným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zábleskem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44091" y="5866908"/>
            <a:ext cx="28384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Záznam </a:t>
            </a:r>
            <a:r>
              <a:rPr sz="1800" b="1" dirty="0">
                <a:latin typeface="Times New Roman"/>
                <a:cs typeface="Times New Roman"/>
              </a:rPr>
              <a:t>elektrické </a:t>
            </a:r>
            <a:r>
              <a:rPr sz="1800" b="1" spc="-5" dirty="0">
                <a:latin typeface="Times New Roman"/>
                <a:cs typeface="Times New Roman"/>
              </a:rPr>
              <a:t>aktivity  zrakového kortexu,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vyvolané  </a:t>
            </a:r>
            <a:r>
              <a:rPr sz="1800" b="1" spc="-5" dirty="0">
                <a:latin typeface="Times New Roman"/>
                <a:cs typeface="Times New Roman"/>
              </a:rPr>
              <a:t>stimulací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sítnice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4245" y="868612"/>
            <a:ext cx="33807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7900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atte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rn	VEP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84192" y="2184227"/>
            <a:ext cx="7314588" cy="1601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58222" y="2133427"/>
            <a:ext cx="2125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Referenční</a:t>
            </a:r>
            <a:r>
              <a:rPr sz="1800" b="1" spc="3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elektroda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66957" y="2484424"/>
            <a:ext cx="841375" cy="767080"/>
          </a:xfrm>
          <a:custGeom>
            <a:avLst/>
            <a:gdLst/>
            <a:ahLst/>
            <a:cxnLst/>
            <a:rect l="l" t="t" r="r" b="b"/>
            <a:pathLst>
              <a:path w="841375" h="767079">
                <a:moveTo>
                  <a:pt x="789474" y="711059"/>
                </a:moveTo>
                <a:lnTo>
                  <a:pt x="7620" y="0"/>
                </a:lnTo>
                <a:lnTo>
                  <a:pt x="0" y="10668"/>
                </a:lnTo>
                <a:lnTo>
                  <a:pt x="780810" y="720777"/>
                </a:lnTo>
                <a:lnTo>
                  <a:pt x="789474" y="711059"/>
                </a:lnTo>
                <a:close/>
              </a:path>
              <a:path w="841375" h="767079">
                <a:moveTo>
                  <a:pt x="798499" y="754431"/>
                </a:moveTo>
                <a:lnTo>
                  <a:pt x="798499" y="719267"/>
                </a:lnTo>
                <a:lnTo>
                  <a:pt x="790879" y="729935"/>
                </a:lnTo>
                <a:lnTo>
                  <a:pt x="780810" y="720777"/>
                </a:lnTo>
                <a:lnTo>
                  <a:pt x="760415" y="743651"/>
                </a:lnTo>
                <a:lnTo>
                  <a:pt x="798499" y="754431"/>
                </a:lnTo>
                <a:close/>
              </a:path>
              <a:path w="841375" h="767079">
                <a:moveTo>
                  <a:pt x="798499" y="719267"/>
                </a:moveTo>
                <a:lnTo>
                  <a:pt x="789474" y="711059"/>
                </a:lnTo>
                <a:lnTo>
                  <a:pt x="780810" y="720777"/>
                </a:lnTo>
                <a:lnTo>
                  <a:pt x="790879" y="729935"/>
                </a:lnTo>
                <a:lnTo>
                  <a:pt x="798499" y="719267"/>
                </a:lnTo>
                <a:close/>
              </a:path>
              <a:path w="841375" h="767079">
                <a:moveTo>
                  <a:pt x="841171" y="766511"/>
                </a:moveTo>
                <a:lnTo>
                  <a:pt x="810691" y="687263"/>
                </a:lnTo>
                <a:lnTo>
                  <a:pt x="789474" y="711059"/>
                </a:lnTo>
                <a:lnTo>
                  <a:pt x="798499" y="719267"/>
                </a:lnTo>
                <a:lnTo>
                  <a:pt x="798499" y="754431"/>
                </a:lnTo>
                <a:lnTo>
                  <a:pt x="841171" y="76651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4192" y="3784091"/>
            <a:ext cx="7314588" cy="2537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01048" y="6476470"/>
            <a:ext cx="3206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Aktivní snímací elektroda</a:t>
            </a:r>
            <a:r>
              <a:rPr sz="1800" b="1" spc="39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(Oz)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94018" y="4165259"/>
            <a:ext cx="1299845" cy="2365375"/>
          </a:xfrm>
          <a:custGeom>
            <a:avLst/>
            <a:gdLst/>
            <a:ahLst/>
            <a:cxnLst/>
            <a:rect l="l" t="t" r="r" b="b"/>
            <a:pathLst>
              <a:path w="1299845" h="2365375">
                <a:moveTo>
                  <a:pt x="1269588" y="70151"/>
                </a:moveTo>
                <a:lnTo>
                  <a:pt x="1258872" y="64169"/>
                </a:lnTo>
                <a:lnTo>
                  <a:pt x="0" y="2358953"/>
                </a:lnTo>
                <a:lnTo>
                  <a:pt x="10668" y="2365049"/>
                </a:lnTo>
                <a:lnTo>
                  <a:pt x="1269588" y="70151"/>
                </a:lnTo>
                <a:close/>
              </a:path>
              <a:path w="1299845" h="2365375">
                <a:moveTo>
                  <a:pt x="1299850" y="0"/>
                </a:moveTo>
                <a:lnTo>
                  <a:pt x="1231285" y="48768"/>
                </a:lnTo>
                <a:lnTo>
                  <a:pt x="1258872" y="64169"/>
                </a:lnTo>
                <a:lnTo>
                  <a:pt x="1264813" y="53340"/>
                </a:lnTo>
                <a:lnTo>
                  <a:pt x="1275466" y="59436"/>
                </a:lnTo>
                <a:lnTo>
                  <a:pt x="1275466" y="73432"/>
                </a:lnTo>
                <a:lnTo>
                  <a:pt x="1296802" y="85344"/>
                </a:lnTo>
                <a:lnTo>
                  <a:pt x="1299850" y="0"/>
                </a:lnTo>
                <a:close/>
              </a:path>
              <a:path w="1299845" h="2365375">
                <a:moveTo>
                  <a:pt x="1275466" y="59436"/>
                </a:moveTo>
                <a:lnTo>
                  <a:pt x="1264813" y="53340"/>
                </a:lnTo>
                <a:lnTo>
                  <a:pt x="1258872" y="64169"/>
                </a:lnTo>
                <a:lnTo>
                  <a:pt x="1269588" y="70151"/>
                </a:lnTo>
                <a:lnTo>
                  <a:pt x="1275466" y="59436"/>
                </a:lnTo>
                <a:close/>
              </a:path>
              <a:path w="1299845" h="2365375">
                <a:moveTo>
                  <a:pt x="1275466" y="73432"/>
                </a:moveTo>
                <a:lnTo>
                  <a:pt x="1275466" y="59436"/>
                </a:lnTo>
                <a:lnTo>
                  <a:pt x="1269588" y="70151"/>
                </a:lnTo>
                <a:lnTo>
                  <a:pt x="1275466" y="7343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380" y="786323"/>
            <a:ext cx="885698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Zrakové evokované 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potenciály -</a:t>
            </a:r>
            <a:r>
              <a:rPr sz="4000" i="1" spc="65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VEP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747883"/>
            <a:ext cx="8893810" cy="5097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Typická křivka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VEP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vykazuje potenciálové  minimum přibližně po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75ms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(N75), vrchol po 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100ms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(P100)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další minimum po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145ms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(N145)</a:t>
            </a:r>
            <a:endParaRPr sz="3200">
              <a:latin typeface="Arial"/>
              <a:cs typeface="Arial"/>
            </a:endParaRPr>
          </a:p>
          <a:p>
            <a:pPr marL="355600" marR="390525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Měřené parametry: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latence vlny P100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200" b="1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její  amplituda</a:t>
            </a:r>
            <a:endParaRPr sz="3200">
              <a:latin typeface="Arial"/>
              <a:cs typeface="Arial"/>
            </a:endParaRPr>
          </a:p>
          <a:p>
            <a:pPr marL="355600" marR="635635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Amplituda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VEP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slouží jako měřítko počtu  funkčních axonů, latence vlny P100 pak  odráží rychlost vedení (dysfunkci vedení  nervovými</a:t>
            </a:r>
            <a:r>
              <a:rPr sz="32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vlákny)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5198" y="1136818"/>
            <a:ext cx="357949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7885" algn="l"/>
              </a:tabLst>
            </a:pPr>
            <a:r>
              <a:rPr sz="4000" i="1" spc="-1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FF0000"/>
                </a:solidFill>
                <a:latin typeface="Arial"/>
                <a:cs typeface="Arial"/>
              </a:rPr>
              <a:t>svě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4000" i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4000" i="1" spc="-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84266" y="3174741"/>
            <a:ext cx="4981544" cy="3287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0998" y="787853"/>
            <a:ext cx="89674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VEP – Zrakové evokované</a:t>
            </a:r>
            <a:r>
              <a:rPr sz="4400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potenciály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60386" y="1920605"/>
            <a:ext cx="7783934" cy="5292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39184" y="5638334"/>
            <a:ext cx="419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75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2281" y="5455981"/>
            <a:ext cx="535305" cy="239395"/>
          </a:xfrm>
          <a:custGeom>
            <a:avLst/>
            <a:gdLst/>
            <a:ahLst/>
            <a:cxnLst/>
            <a:rect l="l" t="t" r="r" b="b"/>
            <a:pathLst>
              <a:path w="535304" h="239395">
                <a:moveTo>
                  <a:pt x="468254" y="41595"/>
                </a:moveTo>
                <a:lnTo>
                  <a:pt x="463301" y="29604"/>
                </a:lnTo>
                <a:lnTo>
                  <a:pt x="0" y="228584"/>
                </a:lnTo>
                <a:lnTo>
                  <a:pt x="4572" y="239252"/>
                </a:lnTo>
                <a:lnTo>
                  <a:pt x="468254" y="41595"/>
                </a:lnTo>
                <a:close/>
              </a:path>
              <a:path w="535304" h="239395">
                <a:moveTo>
                  <a:pt x="534878" y="4572"/>
                </a:moveTo>
                <a:lnTo>
                  <a:pt x="451073" y="0"/>
                </a:lnTo>
                <a:lnTo>
                  <a:pt x="463301" y="29604"/>
                </a:lnTo>
                <a:lnTo>
                  <a:pt x="475457" y="24384"/>
                </a:lnTo>
                <a:lnTo>
                  <a:pt x="480029" y="36576"/>
                </a:lnTo>
                <a:lnTo>
                  <a:pt x="480029" y="70104"/>
                </a:lnTo>
                <a:lnTo>
                  <a:pt x="534878" y="4572"/>
                </a:lnTo>
                <a:close/>
              </a:path>
              <a:path w="535304" h="239395">
                <a:moveTo>
                  <a:pt x="480029" y="36576"/>
                </a:moveTo>
                <a:lnTo>
                  <a:pt x="475457" y="24384"/>
                </a:lnTo>
                <a:lnTo>
                  <a:pt x="463301" y="29604"/>
                </a:lnTo>
                <a:lnTo>
                  <a:pt x="468254" y="41595"/>
                </a:lnTo>
                <a:lnTo>
                  <a:pt x="480029" y="36576"/>
                </a:lnTo>
                <a:close/>
              </a:path>
              <a:path w="535304" h="239395">
                <a:moveTo>
                  <a:pt x="480029" y="70104"/>
                </a:moveTo>
                <a:lnTo>
                  <a:pt x="480029" y="36576"/>
                </a:lnTo>
                <a:lnTo>
                  <a:pt x="468254" y="41595"/>
                </a:lnTo>
                <a:lnTo>
                  <a:pt x="480029" y="701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67903" y="5638334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145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32007" y="4927198"/>
            <a:ext cx="463550" cy="614680"/>
          </a:xfrm>
          <a:custGeom>
            <a:avLst/>
            <a:gdLst/>
            <a:ahLst/>
            <a:cxnLst/>
            <a:rect l="l" t="t" r="r" b="b"/>
            <a:pathLst>
              <a:path w="463550" h="614679">
                <a:moveTo>
                  <a:pt x="76184" y="38100"/>
                </a:moveTo>
                <a:lnTo>
                  <a:pt x="0" y="0"/>
                </a:lnTo>
                <a:lnTo>
                  <a:pt x="15240" y="83820"/>
                </a:lnTo>
                <a:lnTo>
                  <a:pt x="33528" y="70100"/>
                </a:lnTo>
                <a:lnTo>
                  <a:pt x="33528" y="54864"/>
                </a:lnTo>
                <a:lnTo>
                  <a:pt x="44196" y="47244"/>
                </a:lnTo>
                <a:lnTo>
                  <a:pt x="51320" y="56752"/>
                </a:lnTo>
                <a:lnTo>
                  <a:pt x="76184" y="38100"/>
                </a:lnTo>
                <a:close/>
              </a:path>
              <a:path w="463550" h="614679">
                <a:moveTo>
                  <a:pt x="51320" y="56752"/>
                </a:moveTo>
                <a:lnTo>
                  <a:pt x="44196" y="47244"/>
                </a:lnTo>
                <a:lnTo>
                  <a:pt x="33528" y="54864"/>
                </a:lnTo>
                <a:lnTo>
                  <a:pt x="40836" y="64617"/>
                </a:lnTo>
                <a:lnTo>
                  <a:pt x="51320" y="56752"/>
                </a:lnTo>
                <a:close/>
              </a:path>
              <a:path w="463550" h="614679">
                <a:moveTo>
                  <a:pt x="40836" y="64617"/>
                </a:moveTo>
                <a:lnTo>
                  <a:pt x="33528" y="54864"/>
                </a:lnTo>
                <a:lnTo>
                  <a:pt x="33528" y="70100"/>
                </a:lnTo>
                <a:lnTo>
                  <a:pt x="40836" y="64617"/>
                </a:lnTo>
                <a:close/>
              </a:path>
              <a:path w="463550" h="614679">
                <a:moveTo>
                  <a:pt x="463250" y="606506"/>
                </a:moveTo>
                <a:lnTo>
                  <a:pt x="51320" y="56752"/>
                </a:lnTo>
                <a:lnTo>
                  <a:pt x="40836" y="64617"/>
                </a:lnTo>
                <a:lnTo>
                  <a:pt x="452582" y="614126"/>
                </a:lnTo>
                <a:lnTo>
                  <a:pt x="463250" y="6065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9546" y="633940"/>
            <a:ext cx="513270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42185" algn="l"/>
                <a:tab pos="4104640" algn="l"/>
              </a:tabLst>
            </a:pPr>
            <a:r>
              <a:rPr sz="4000" i="1" spc="-15" dirty="0">
                <a:solidFill>
                  <a:srgbClr val="009900"/>
                </a:solidFill>
                <a:latin typeface="Arial"/>
                <a:cs typeface="Arial"/>
              </a:rPr>
              <a:t>K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li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n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ck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é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vyu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ži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tí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VE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P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595509"/>
            <a:ext cx="8621395" cy="529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Neuritida zrakového nervu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(roztroušená  skleróza mozkomíšní)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zřetelné</a:t>
            </a:r>
            <a:r>
              <a:rPr sz="3200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prodloužení  latence vlny P100, mírné snížení</a:t>
            </a:r>
            <a:r>
              <a:rPr sz="3200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amplitudy</a:t>
            </a:r>
            <a:endParaRPr sz="3200">
              <a:latin typeface="Arial"/>
              <a:cs typeface="Arial"/>
            </a:endParaRPr>
          </a:p>
          <a:p>
            <a:pPr marL="355600" marR="79756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Pokles zrakové ostrosti nebo výpady</a:t>
            </a:r>
            <a:r>
              <a:rPr sz="3200" b="1" spc="-1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v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zorném poli nejasné</a:t>
            </a:r>
            <a:r>
              <a:rPr sz="32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etiologie</a:t>
            </a:r>
            <a:endParaRPr sz="3200">
              <a:latin typeface="Arial"/>
              <a:cs typeface="Arial"/>
            </a:endParaRPr>
          </a:p>
          <a:p>
            <a:pPr marL="355600" marR="909319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Amblyopie (tupozrakost)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z="3200" b="1" spc="-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prodloužena  latence VEP, amplituda je</a:t>
            </a:r>
            <a:r>
              <a:rPr sz="3200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normální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Albinismus</a:t>
            </a:r>
            <a:endParaRPr sz="3200">
              <a:latin typeface="Arial"/>
              <a:cs typeface="Arial"/>
            </a:endParaRPr>
          </a:p>
          <a:p>
            <a:pPr marL="355600" marR="68199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Útlakové (tumor) nebo traumatické</a:t>
            </a:r>
            <a:r>
              <a:rPr sz="32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léze  zrakové</a:t>
            </a:r>
            <a:r>
              <a:rPr sz="32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dráhy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8813" y="684224"/>
            <a:ext cx="86734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VEP u pacienta se sclerosis</a:t>
            </a:r>
            <a:r>
              <a:rPr sz="4400" b="1" i="1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multiplex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0811" y="1590927"/>
            <a:ext cx="8608695" cy="542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83335" algn="l"/>
              </a:tabLst>
            </a:pPr>
            <a:r>
              <a:rPr sz="34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(dolní	záznam - prodloužená </a:t>
            </a:r>
            <a:r>
              <a:rPr sz="3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latence </a:t>
            </a:r>
            <a:r>
              <a:rPr sz="34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vlny</a:t>
            </a:r>
            <a:r>
              <a:rPr sz="3400" b="1" i="1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4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P100)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4192" y="2565196"/>
            <a:ext cx="8152712" cy="4335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2338" y="2846598"/>
            <a:ext cx="36271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50490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oto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ri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a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ok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2828" y="405358"/>
            <a:ext cx="758507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5550" algn="l"/>
                <a:tab pos="3060065" algn="l"/>
                <a:tab pos="5853430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Dvě	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složky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zrakového	orgánu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961558"/>
            <a:ext cx="8610600" cy="619252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94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Senzorická (zrakově</a:t>
            </a:r>
            <a:r>
              <a:rPr sz="32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smyslová)</a:t>
            </a:r>
            <a:endParaRPr sz="3200">
              <a:latin typeface="Arial"/>
              <a:cs typeface="Arial"/>
            </a:endParaRPr>
          </a:p>
          <a:p>
            <a:pPr marL="853440" lvl="1" indent="-384810">
              <a:lnSpc>
                <a:spcPct val="100000"/>
              </a:lnSpc>
              <a:spcBef>
                <a:spcPts val="685"/>
              </a:spcBef>
              <a:buFont typeface="Arial"/>
              <a:buChar char="–"/>
              <a:tabLst>
                <a:tab pos="853440" algn="l"/>
                <a:tab pos="854075" algn="l"/>
              </a:tabLst>
            </a:pP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Periferní část (retina)</a:t>
            </a:r>
            <a:endParaRPr sz="2800">
              <a:latin typeface="Arial"/>
              <a:cs typeface="Arial"/>
            </a:endParaRPr>
          </a:p>
          <a:p>
            <a:pPr marL="853440" lvl="1" indent="-384810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853440" algn="l"/>
                <a:tab pos="854075" algn="l"/>
              </a:tabLst>
            </a:pP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Zraková</a:t>
            </a:r>
            <a:r>
              <a:rPr sz="28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dráha</a:t>
            </a:r>
            <a:endParaRPr sz="2800">
              <a:latin typeface="Arial"/>
              <a:cs typeface="Arial"/>
            </a:endParaRPr>
          </a:p>
          <a:p>
            <a:pPr marL="853440" lvl="1" indent="-384810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853440" algn="l"/>
                <a:tab pos="854075" algn="l"/>
              </a:tabLst>
            </a:pP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Zrakové centrum mozkové</a:t>
            </a:r>
            <a:r>
              <a:rPr sz="2800" b="1" spc="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kůry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Motorická</a:t>
            </a:r>
            <a:r>
              <a:rPr sz="32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(pohybová)</a:t>
            </a:r>
            <a:endParaRPr sz="3200">
              <a:latin typeface="Arial"/>
              <a:cs typeface="Arial"/>
            </a:endParaRPr>
          </a:p>
          <a:p>
            <a:pPr marL="853440" lvl="1" indent="-384810">
              <a:lnSpc>
                <a:spcPct val="100000"/>
              </a:lnSpc>
              <a:spcBef>
                <a:spcPts val="690"/>
              </a:spcBef>
              <a:buFont typeface="Arial"/>
              <a:buChar char="–"/>
              <a:tabLst>
                <a:tab pos="853440" algn="l"/>
                <a:tab pos="854075" algn="l"/>
              </a:tabLst>
            </a:pP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Okohybné</a:t>
            </a:r>
            <a:r>
              <a:rPr sz="2800" b="1" spc="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svaly</a:t>
            </a:r>
            <a:endParaRPr sz="2800">
              <a:latin typeface="Arial"/>
              <a:cs typeface="Arial"/>
            </a:endParaRPr>
          </a:p>
          <a:p>
            <a:pPr marL="853440" lvl="1" indent="-384810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853440" algn="l"/>
                <a:tab pos="854075" algn="l"/>
              </a:tabLst>
            </a:pP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Okohybné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nervy a jejich</a:t>
            </a:r>
            <a:r>
              <a:rPr sz="2800" b="1" spc="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jádra</a:t>
            </a:r>
            <a:endParaRPr sz="2800">
              <a:latin typeface="Arial"/>
              <a:cs typeface="Arial"/>
            </a:endParaRPr>
          </a:p>
          <a:p>
            <a:pPr marL="853440" lvl="1" indent="-384810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853440" algn="l"/>
                <a:tab pos="854075" algn="l"/>
              </a:tabLst>
            </a:pP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Motorická centra mozkové</a:t>
            </a:r>
            <a:r>
              <a:rPr sz="2800" b="1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kůry</a:t>
            </a:r>
            <a:endParaRPr sz="2800">
              <a:latin typeface="Arial"/>
              <a:cs typeface="Arial"/>
            </a:endParaRPr>
          </a:p>
          <a:p>
            <a:pPr marL="469265" marR="5080">
              <a:lnSpc>
                <a:spcPts val="2590"/>
              </a:lnSpc>
              <a:spcBef>
                <a:spcPts val="1615"/>
              </a:spcBef>
              <a:tabLst>
                <a:tab pos="3278504" algn="l"/>
              </a:tabLst>
            </a:pPr>
            <a:r>
              <a:rPr sz="2400" b="1" dirty="0">
                <a:latin typeface="Arial"/>
                <a:cs typeface="Arial"/>
              </a:rPr>
              <a:t>U </a:t>
            </a:r>
            <a:r>
              <a:rPr sz="2400" b="1" spc="-5" dirty="0">
                <a:latin typeface="Arial"/>
                <a:cs typeface="Arial"/>
              </a:rPr>
              <a:t>motorické složky probíhá podráždění od nervových  center </a:t>
            </a:r>
            <a:r>
              <a:rPr sz="2400" b="1" dirty="0">
                <a:latin typeface="Arial"/>
                <a:cs typeface="Arial"/>
              </a:rPr>
              <a:t>v </a:t>
            </a:r>
            <a:r>
              <a:rPr sz="2400" b="1" spc="-5" dirty="0">
                <a:latin typeface="Arial"/>
                <a:cs typeface="Arial"/>
              </a:rPr>
              <a:t>mozkové kůře </a:t>
            </a:r>
            <a:r>
              <a:rPr sz="2400" b="1" dirty="0">
                <a:latin typeface="Arial"/>
                <a:cs typeface="Arial"/>
              </a:rPr>
              <a:t>k </a:t>
            </a:r>
            <a:r>
              <a:rPr sz="2400" b="1" spc="-10" dirty="0">
                <a:latin typeface="Arial"/>
                <a:cs typeface="Arial"/>
              </a:rPr>
              <a:t>okohybným </a:t>
            </a:r>
            <a:r>
              <a:rPr sz="2400" b="1" spc="-5" dirty="0">
                <a:latin typeface="Arial"/>
                <a:cs typeface="Arial"/>
              </a:rPr>
              <a:t>svalům (eferentní </a:t>
            </a:r>
            <a:r>
              <a:rPr sz="2400" b="1" dirty="0">
                <a:latin typeface="Arial"/>
                <a:cs typeface="Arial"/>
              </a:rPr>
              <a:t>-  </a:t>
            </a:r>
            <a:r>
              <a:rPr sz="2400" b="1" spc="-5" dirty="0">
                <a:latin typeface="Arial"/>
                <a:cs typeface="Arial"/>
              </a:rPr>
              <a:t>odstředivý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princip	</a:t>
            </a:r>
            <a:r>
              <a:rPr sz="2400" b="1" dirty="0">
                <a:latin typeface="Arial"/>
                <a:cs typeface="Arial"/>
              </a:rPr>
              <a:t>řízení).</a:t>
            </a:r>
            <a:endParaRPr sz="2400">
              <a:latin typeface="Arial"/>
              <a:cs typeface="Arial"/>
            </a:endParaRPr>
          </a:p>
          <a:p>
            <a:pPr marL="469265" marR="347980">
              <a:lnSpc>
                <a:spcPts val="2590"/>
              </a:lnSpc>
              <a:spcBef>
                <a:spcPts val="580"/>
              </a:spcBef>
            </a:pPr>
            <a:r>
              <a:rPr sz="2400" b="1" dirty="0">
                <a:latin typeface="Arial"/>
                <a:cs typeface="Arial"/>
              </a:rPr>
              <a:t>U </a:t>
            </a:r>
            <a:r>
              <a:rPr sz="2400" b="1" spc="-5" dirty="0">
                <a:latin typeface="Arial"/>
                <a:cs typeface="Arial"/>
              </a:rPr>
              <a:t>senzorické složky probíhá podráždění </a:t>
            </a:r>
            <a:r>
              <a:rPr sz="2400" b="1" dirty="0">
                <a:latin typeface="Arial"/>
                <a:cs typeface="Arial"/>
              </a:rPr>
              <a:t>z </a:t>
            </a:r>
            <a:r>
              <a:rPr sz="2400" b="1" spc="-5" dirty="0">
                <a:latin typeface="Arial"/>
                <a:cs typeface="Arial"/>
              </a:rPr>
              <a:t>periferie do  centra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5956" y="786323"/>
            <a:ext cx="405828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75585" algn="l"/>
              </a:tabLst>
            </a:pP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O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kohybn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é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sva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2108124"/>
            <a:ext cx="8799195" cy="34391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Čtyři přímé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dva šikmé zevní oční</a:t>
            </a:r>
            <a:r>
              <a:rPr sz="3200" b="1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svaly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Anulus tendineus</a:t>
            </a:r>
            <a:r>
              <a:rPr sz="3200" b="1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communis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Tillauxova</a:t>
            </a:r>
            <a:r>
              <a:rPr sz="32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spirála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Šířka úponu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svalů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 asi</a:t>
            </a:r>
            <a:r>
              <a:rPr sz="3200" b="1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1cm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Délka zevních přímých očních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svalů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činí asi 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4cm,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horní šikmý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sval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měří asi</a:t>
            </a:r>
            <a:r>
              <a:rPr sz="32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6cm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5157" y="367771"/>
            <a:ext cx="7162205" cy="6834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8342" y="533361"/>
            <a:ext cx="841502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2085" marR="5080" indent="-1430020">
              <a:lnSpc>
                <a:spcPct val="100000"/>
              </a:lnSpc>
              <a:spcBef>
                <a:spcPts val="100"/>
              </a:spcBef>
              <a:tabLst>
                <a:tab pos="2060575" algn="l"/>
                <a:tab pos="2342515" algn="l"/>
                <a:tab pos="4422775" algn="l"/>
                <a:tab pos="5449570" algn="l"/>
                <a:tab pos="6972300" algn="l"/>
              </a:tabLst>
            </a:pP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Ú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on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y	</a:t>
            </a:r>
            <a:r>
              <a:rPr sz="4400" i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evn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í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h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š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kmýc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h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sva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lů  za	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ekvátorem	bulbu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34914" y="2108027"/>
            <a:ext cx="5022692" cy="51049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2531" y="624792"/>
            <a:ext cx="39865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99360" algn="l"/>
              </a:tabLst>
            </a:pPr>
            <a:r>
              <a:rPr i="1" spc="-5" dirty="0">
                <a:solidFill>
                  <a:srgbClr val="3232CC"/>
                </a:solidFill>
                <a:latin typeface="Arial"/>
                <a:cs typeface="Arial"/>
              </a:rPr>
              <a:t>Till</a:t>
            </a:r>
            <a:r>
              <a:rPr i="1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i="1" spc="-5" dirty="0">
                <a:solidFill>
                  <a:srgbClr val="3232CC"/>
                </a:solidFill>
                <a:latin typeface="Arial"/>
                <a:cs typeface="Arial"/>
              </a:rPr>
              <a:t>u</a:t>
            </a:r>
            <a:r>
              <a:rPr i="1" dirty="0">
                <a:solidFill>
                  <a:srgbClr val="3232CC"/>
                </a:solidFill>
                <a:latin typeface="Arial"/>
                <a:cs typeface="Arial"/>
              </a:rPr>
              <a:t>x</a:t>
            </a:r>
            <a:r>
              <a:rPr i="1" spc="-5" dirty="0">
                <a:solidFill>
                  <a:srgbClr val="3232CC"/>
                </a:solidFill>
                <a:latin typeface="Arial"/>
                <a:cs typeface="Arial"/>
              </a:rPr>
              <a:t>o</a:t>
            </a:r>
            <a:r>
              <a:rPr i="1" dirty="0">
                <a:solidFill>
                  <a:srgbClr val="3232CC"/>
                </a:solidFill>
                <a:latin typeface="Arial"/>
                <a:cs typeface="Arial"/>
              </a:rPr>
              <a:t>va	</a:t>
            </a:r>
            <a:r>
              <a:rPr i="1" spc="-5" dirty="0">
                <a:solidFill>
                  <a:srgbClr val="3232CC"/>
                </a:solidFill>
                <a:latin typeface="Arial"/>
                <a:cs typeface="Arial"/>
              </a:rPr>
              <a:t>spi</a:t>
            </a:r>
            <a:r>
              <a:rPr i="1" dirty="0">
                <a:solidFill>
                  <a:srgbClr val="3232CC"/>
                </a:solidFill>
                <a:latin typeface="Arial"/>
                <a:cs typeface="Arial"/>
              </a:rPr>
              <a:t>rá</a:t>
            </a:r>
            <a:r>
              <a:rPr i="1" spc="-5" dirty="0">
                <a:solidFill>
                  <a:srgbClr val="3232CC"/>
                </a:solidFill>
                <a:latin typeface="Arial"/>
                <a:cs typeface="Arial"/>
              </a:rPr>
              <a:t>l</a:t>
            </a:r>
            <a:r>
              <a:rPr i="1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3005587" y="1803257"/>
            <a:ext cx="5050109" cy="54097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8" y="1900270"/>
            <a:ext cx="15881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kc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2973077"/>
            <a:ext cx="14541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3200" b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69848" rIns="0" bIns="0" rtlCol="0">
            <a:spAutoFit/>
          </a:bodyPr>
          <a:lstStyle/>
          <a:p>
            <a:pPr marL="3091815" marR="5080" indent="-337185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Arial"/>
                <a:cs typeface="Arial"/>
              </a:rPr>
              <a:t>= </a:t>
            </a:r>
            <a:r>
              <a:rPr b="1" spc="-5" dirty="0">
                <a:latin typeface="Arial"/>
                <a:cs typeface="Arial"/>
              </a:rPr>
              <a:t>pohyb jednoho oka</a:t>
            </a:r>
            <a:r>
              <a:rPr b="1" spc="-135" dirty="0">
                <a:latin typeface="Arial"/>
                <a:cs typeface="Arial"/>
              </a:rPr>
              <a:t> </a:t>
            </a:r>
            <a:r>
              <a:rPr spc="-5" dirty="0"/>
              <a:t>(addukce,  abdukce, deprese,</a:t>
            </a:r>
            <a:r>
              <a:rPr spc="-70" dirty="0"/>
              <a:t> </a:t>
            </a:r>
            <a:r>
              <a:rPr spc="250" dirty="0"/>
              <a:t>elevace.)</a:t>
            </a:r>
          </a:p>
          <a:p>
            <a:pPr marL="3091815" marR="389255" indent="-337185">
              <a:lnSpc>
                <a:spcPct val="100000"/>
              </a:lnSpc>
              <a:spcBef>
                <a:spcPts val="770"/>
              </a:spcBef>
            </a:pPr>
            <a:r>
              <a:rPr b="1" dirty="0">
                <a:latin typeface="Arial"/>
                <a:cs typeface="Arial"/>
              </a:rPr>
              <a:t>= </a:t>
            </a:r>
            <a:r>
              <a:rPr b="1" spc="-5" dirty="0">
                <a:latin typeface="Arial"/>
                <a:cs typeface="Arial"/>
              </a:rPr>
              <a:t>pohyb obou očí ve</a:t>
            </a:r>
            <a:r>
              <a:rPr b="1" spc="-14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stejném  směru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spc="-5" dirty="0"/>
              <a:t>(dextroverze,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25027" y="786323"/>
            <a:ext cx="724154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81070" algn="l"/>
                <a:tab pos="5398135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Te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m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no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og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i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e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očn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c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h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pohyb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ů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53338" y="5021167"/>
            <a:ext cx="21977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Vergence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96346" y="3948361"/>
            <a:ext cx="5966460" cy="304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981075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sinistroverze, supraverze,  infraverze</a:t>
            </a:r>
            <a:r>
              <a:rPr sz="32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1155" dirty="0">
                <a:solidFill>
                  <a:srgbClr val="0000FF"/>
                </a:solidFill>
                <a:latin typeface="Arial"/>
                <a:cs typeface="Arial"/>
              </a:rPr>
              <a:t>.)</a:t>
            </a:r>
            <a:endParaRPr sz="3200">
              <a:latin typeface="Arial"/>
              <a:cs typeface="Arial"/>
            </a:endParaRPr>
          </a:p>
          <a:p>
            <a:pPr marL="349250" marR="5080" indent="-337185">
              <a:lnSpc>
                <a:spcPct val="100000"/>
              </a:lnSpc>
              <a:spcBef>
                <a:spcPts val="770"/>
              </a:spcBef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pohyb obou očí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sz="3200" b="1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protisměru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(konvergence, divergence,  pozitivní vertikální vergence,  negativní vertikální</a:t>
            </a:r>
            <a:r>
              <a:rPr sz="32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vergence)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8620" y="531841"/>
            <a:ext cx="42932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4605" algn="l"/>
              </a:tabLst>
            </a:pPr>
            <a:r>
              <a:rPr sz="4800" i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800" i="1" spc="-5" dirty="0">
                <a:solidFill>
                  <a:srgbClr val="FF0000"/>
                </a:solidFill>
                <a:latin typeface="Arial"/>
                <a:cs typeface="Arial"/>
              </a:rPr>
              <a:t>ozpt</a:t>
            </a:r>
            <a:r>
              <a:rPr sz="4800" i="1" spc="-10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4800" i="1" dirty="0">
                <a:solidFill>
                  <a:srgbClr val="FF0000"/>
                </a:solidFill>
                <a:latin typeface="Arial"/>
                <a:cs typeface="Arial"/>
              </a:rPr>
              <a:t>l	</a:t>
            </a:r>
            <a:r>
              <a:rPr sz="4800" i="1" spc="-10" dirty="0">
                <a:solidFill>
                  <a:srgbClr val="FF0000"/>
                </a:solidFill>
                <a:latin typeface="Arial"/>
                <a:cs typeface="Arial"/>
              </a:rPr>
              <a:t>svě</a:t>
            </a:r>
            <a:r>
              <a:rPr sz="4800" i="1" spc="-5" dirty="0">
                <a:solidFill>
                  <a:srgbClr val="FF0000"/>
                </a:solidFill>
                <a:latin typeface="Arial"/>
                <a:cs typeface="Arial"/>
              </a:rPr>
              <a:t>tl</a:t>
            </a:r>
            <a:r>
              <a:rPr sz="4800" i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1932" y="1525402"/>
            <a:ext cx="8433435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119126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Rohovka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rozptyluje 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asi 10%, čočka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mladých rozptyluje 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asi 20%, 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modré </a:t>
            </a:r>
            <a:r>
              <a:rPr sz="1800" b="1" spc="-15" dirty="0">
                <a:solidFill>
                  <a:srgbClr val="3232CC"/>
                </a:solidFill>
                <a:latin typeface="Arial"/>
                <a:cs typeface="Arial"/>
              </a:rPr>
              <a:t>světlo </a:t>
            </a:r>
            <a:r>
              <a:rPr sz="1800" b="1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rozptylováno 16x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intenzivněji než</a:t>
            </a:r>
            <a:r>
              <a:rPr sz="1800" b="1" spc="1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červené.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u="heavy" spc="-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Obranné mechanismy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 proti rozptylu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232CC"/>
                </a:solidFill>
                <a:latin typeface="Arial"/>
                <a:cs typeface="Arial"/>
              </a:rPr>
              <a:t>světla:</a:t>
            </a:r>
            <a:endParaRPr sz="1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43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b="1" dirty="0">
                <a:solidFill>
                  <a:srgbClr val="3232CC"/>
                </a:solidFill>
                <a:latin typeface="Arial"/>
                <a:cs typeface="Arial"/>
              </a:rPr>
              <a:t>žlutý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pigment </a:t>
            </a:r>
            <a:r>
              <a:rPr sz="1800" b="1" spc="-15" dirty="0">
                <a:solidFill>
                  <a:srgbClr val="3232CC"/>
                </a:solidFill>
                <a:latin typeface="Arial"/>
                <a:cs typeface="Arial"/>
              </a:rPr>
              <a:t>fovei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(lutein) absorbuje rozptýlené modré</a:t>
            </a:r>
            <a:r>
              <a:rPr sz="1800" b="1" spc="1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232CC"/>
                </a:solidFill>
                <a:latin typeface="Arial"/>
                <a:cs typeface="Arial"/>
              </a:rPr>
              <a:t>světlo</a:t>
            </a:r>
            <a:endParaRPr sz="18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434"/>
              </a:spcBef>
              <a:buFont typeface="Arial"/>
              <a:buChar char="–"/>
              <a:tabLst>
                <a:tab pos="756285" algn="l"/>
                <a:tab pos="756920" algn="l"/>
                <a:tab pos="3447415" algn="l"/>
              </a:tabLst>
            </a:pP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orientace fotoreceptorů	slouží jako 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vodítko světlu,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které musí  </a:t>
            </a:r>
            <a:r>
              <a:rPr sz="1800" b="1" spc="-15" dirty="0">
                <a:solidFill>
                  <a:srgbClr val="3232CC"/>
                </a:solidFill>
                <a:latin typeface="Arial"/>
                <a:cs typeface="Arial"/>
              </a:rPr>
              <a:t>vstupovat </a:t>
            </a:r>
            <a:r>
              <a:rPr sz="1800" b="1" dirty="0">
                <a:solidFill>
                  <a:srgbClr val="3232CC"/>
                </a:solidFill>
                <a:latin typeface="Arial"/>
                <a:cs typeface="Arial"/>
              </a:rPr>
              <a:t>pod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určitým úhlem </a:t>
            </a:r>
            <a:r>
              <a:rPr sz="1800" b="1" spc="-5" dirty="0">
                <a:solidFill>
                  <a:srgbClr val="3232CC"/>
                </a:solidFill>
                <a:latin typeface="Symbol"/>
                <a:cs typeface="Symbol"/>
              </a:rPr>
              <a:t></a:t>
            </a:r>
            <a:r>
              <a:rPr sz="1800" b="1" spc="-5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primárně jsou 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zachycovány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zaostřené  paprsky </a:t>
            </a:r>
            <a:r>
              <a:rPr sz="1800" b="1" dirty="0">
                <a:solidFill>
                  <a:srgbClr val="3232CC"/>
                </a:solidFill>
                <a:latin typeface="Arial"/>
                <a:cs typeface="Arial"/>
              </a:rPr>
              <a:t>a ne</a:t>
            </a:r>
            <a:r>
              <a:rPr sz="1800" b="1" spc="-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rozptýlené</a:t>
            </a:r>
            <a:endParaRPr sz="1800">
              <a:latin typeface="Arial"/>
              <a:cs typeface="Arial"/>
            </a:endParaRPr>
          </a:p>
          <a:p>
            <a:pPr marL="756285" marR="90805" lvl="1" indent="-287020">
              <a:lnSpc>
                <a:spcPct val="100000"/>
              </a:lnSpc>
              <a:spcBef>
                <a:spcPts val="43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hnědý pigment RPE </a:t>
            </a:r>
            <a:r>
              <a:rPr sz="18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cévnatky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absorbuje 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světlo, které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prostoupí </a:t>
            </a:r>
            <a:r>
              <a:rPr sz="1800" b="1" spc="-10" dirty="0">
                <a:solidFill>
                  <a:srgbClr val="3232CC"/>
                </a:solidFill>
                <a:latin typeface="Arial"/>
                <a:cs typeface="Arial"/>
              </a:rPr>
              <a:t>skrz 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sítnici </a:t>
            </a:r>
            <a:r>
              <a:rPr sz="18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zamezí tak zpětnému rozptylu</a:t>
            </a:r>
            <a:endParaRPr sz="1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43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800" b="1" spc="-15" dirty="0">
                <a:solidFill>
                  <a:srgbClr val="3232CC"/>
                </a:solidFill>
                <a:latin typeface="Arial"/>
                <a:cs typeface="Arial"/>
              </a:rPr>
              <a:t>víčka </a:t>
            </a:r>
            <a:r>
              <a:rPr sz="1800" b="1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1800" b="1" spc="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232CC"/>
                </a:solidFill>
                <a:latin typeface="Arial"/>
                <a:cs typeface="Arial"/>
              </a:rPr>
              <a:t>obočí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5235" y="4317659"/>
            <a:ext cx="2819171" cy="2683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9161" y="4470044"/>
            <a:ext cx="3192520" cy="2535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1514" y="819844"/>
            <a:ext cx="666495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1655" algn="l"/>
                <a:tab pos="2277110" algn="l"/>
                <a:tab pos="3950335" algn="l"/>
                <a:tab pos="4414520" algn="l"/>
              </a:tabLst>
            </a:pP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Duk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ce	-	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V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erze	-	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V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er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g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e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n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ce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15618" y="2129378"/>
            <a:ext cx="7907378" cy="4874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2835" y="1580769"/>
            <a:ext cx="4571755" cy="17387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06272" y="3314182"/>
            <a:ext cx="74930" cy="0"/>
          </a:xfrm>
          <a:custGeom>
            <a:avLst/>
            <a:gdLst/>
            <a:ahLst/>
            <a:cxnLst/>
            <a:rect l="l" t="t" r="r" b="b"/>
            <a:pathLst>
              <a:path w="74929">
                <a:moveTo>
                  <a:pt x="0" y="0"/>
                </a:moveTo>
                <a:lnTo>
                  <a:pt x="74669" y="0"/>
                </a:lnTo>
              </a:path>
            </a:pathLst>
          </a:custGeom>
          <a:ln w="10667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12835" y="3308848"/>
            <a:ext cx="4571755" cy="2826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18931" y="6140958"/>
            <a:ext cx="4566285" cy="0"/>
          </a:xfrm>
          <a:custGeom>
            <a:avLst/>
            <a:gdLst/>
            <a:ahLst/>
            <a:cxnLst/>
            <a:rect l="l" t="t" r="r" b="b"/>
            <a:pathLst>
              <a:path w="4566284">
                <a:moveTo>
                  <a:pt x="0" y="0"/>
                </a:moveTo>
                <a:lnTo>
                  <a:pt x="4565659" y="0"/>
                </a:lnTo>
              </a:path>
            </a:pathLst>
          </a:custGeom>
          <a:ln w="106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5157" y="360151"/>
            <a:ext cx="7314590" cy="6840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53701" y="354043"/>
          <a:ext cx="9160510" cy="6861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1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29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13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087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69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9501">
                <a:tc gridSpan="9">
                  <a:txBody>
                    <a:bodyPr/>
                    <a:lstStyle/>
                    <a:p>
                      <a:pPr marL="64769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500" spc="140" dirty="0">
                          <a:latin typeface="Arial"/>
                          <a:cs typeface="Arial"/>
                        </a:rPr>
                        <a:t>EXTRAOCULAR </a:t>
                      </a:r>
                      <a:r>
                        <a:rPr sz="1500" spc="114" dirty="0">
                          <a:latin typeface="Arial"/>
                          <a:cs typeface="Arial"/>
                        </a:rPr>
                        <a:t>MUSCLE </a:t>
                      </a:r>
                      <a:r>
                        <a:rPr sz="1500" spc="150" dirty="0">
                          <a:latin typeface="Arial"/>
                          <a:cs typeface="Arial"/>
                        </a:rPr>
                        <a:t>CHARACTER </a:t>
                      </a:r>
                      <a:r>
                        <a:rPr sz="1500" spc="60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1500" spc="140" dirty="0">
                          <a:latin typeface="Arial"/>
                          <a:cs typeface="Arial"/>
                        </a:rPr>
                        <a:t>ST </a:t>
                      </a:r>
                      <a:r>
                        <a:rPr sz="1500" spc="6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0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00" dirty="0">
                          <a:latin typeface="Arial"/>
                          <a:cs typeface="Arial"/>
                        </a:rPr>
                        <a:t>CS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270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43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7314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250" spc="140" dirty="0">
                          <a:latin typeface="Times New Roman"/>
                          <a:cs typeface="Times New Roman"/>
                        </a:rPr>
                        <a:t>Muscle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250" spc="110" dirty="0">
                          <a:latin typeface="Times New Roman"/>
                          <a:cs typeface="Times New Roman"/>
                        </a:rPr>
                        <a:t>Origin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017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250" spc="140" dirty="0">
                          <a:latin typeface="Times New Roman"/>
                          <a:cs typeface="Times New Roman"/>
                        </a:rPr>
                        <a:t>Insertion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6675" marR="73660" indent="3810">
                        <a:lnSpc>
                          <a:spcPct val="87300"/>
                        </a:lnSpc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Muscle  </a:t>
                      </a:r>
                      <a:r>
                        <a:rPr sz="1250" spc="135" dirty="0">
                          <a:latin typeface="Times New Roman"/>
                          <a:cs typeface="Times New Roman"/>
                        </a:rPr>
                        <a:t>length  </a:t>
                      </a:r>
                      <a:r>
                        <a:rPr sz="1250" spc="195" dirty="0">
                          <a:latin typeface="Times New Roman"/>
                          <a:cs typeface="Times New Roman"/>
                        </a:rPr>
                        <a:t>(mm)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84455" marR="60960" indent="1270">
                        <a:lnSpc>
                          <a:spcPct val="87300"/>
                        </a:lnSpc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Tendon  </a:t>
                      </a:r>
                      <a:r>
                        <a:rPr sz="1250" spc="130" dirty="0">
                          <a:latin typeface="Times New Roman"/>
                          <a:cs typeface="Times New Roman"/>
                        </a:rPr>
                        <a:t>length  </a:t>
                      </a:r>
                      <a:r>
                        <a:rPr sz="1250" spc="195" dirty="0">
                          <a:latin typeface="Times New Roman"/>
                          <a:cs typeface="Times New Roman"/>
                        </a:rPr>
                        <a:t>(mm)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81915" marR="62230">
                        <a:lnSpc>
                          <a:spcPct val="87300"/>
                        </a:lnSpc>
                      </a:pPr>
                      <a:r>
                        <a:rPr sz="1250" spc="45" dirty="0">
                          <a:latin typeface="Times New Roman"/>
                          <a:cs typeface="Times New Roman"/>
                        </a:rPr>
                        <a:t>'w'idth </a:t>
                      </a:r>
                      <a:r>
                        <a:rPr sz="1250" spc="55" dirty="0">
                          <a:latin typeface="Times New Roman"/>
                          <a:cs typeface="Times New Roman"/>
                        </a:rPr>
                        <a:t>of  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insertion  </a:t>
                      </a:r>
                      <a:r>
                        <a:rPr sz="1250" spc="195" dirty="0">
                          <a:latin typeface="Times New Roman"/>
                          <a:cs typeface="Times New Roman"/>
                        </a:rPr>
                        <a:t>(mm)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" marR="59690" indent="2540">
                        <a:lnSpc>
                          <a:spcPts val="1320"/>
                        </a:lnSpc>
                        <a:spcBef>
                          <a:spcPts val="675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Direction  </a:t>
                      </a:r>
                      <a:r>
                        <a:rPr sz="1250" spc="14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50" spc="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80" dirty="0">
                          <a:latin typeface="Times New Roman"/>
                          <a:cs typeface="Times New Roman"/>
                        </a:rPr>
                        <a:t>pull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81915">
                        <a:lnSpc>
                          <a:spcPts val="1315"/>
                        </a:lnSpc>
                      </a:pPr>
                      <a:r>
                        <a:rPr sz="1250" spc="70" dirty="0">
                          <a:latin typeface="Times New Roman"/>
                          <a:cs typeface="Times New Roman"/>
                        </a:rPr>
                        <a:t>fr-om </a:t>
                      </a:r>
                      <a:r>
                        <a:rPr sz="125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spc="5" dirty="0">
                          <a:latin typeface="Arial"/>
                          <a:cs typeface="Arial"/>
                        </a:rPr>
                        <a:t>°</a:t>
                      </a:r>
                      <a:endParaRPr sz="1700">
                        <a:latin typeface="Arial"/>
                        <a:cs typeface="Arial"/>
                      </a:endParaRPr>
                    </a:p>
                    <a:p>
                      <a:pPr marL="88900">
                        <a:lnSpc>
                          <a:spcPts val="1205"/>
                        </a:lnSpc>
                      </a:pPr>
                      <a:r>
                        <a:rPr sz="1250" spc="135" dirty="0">
                          <a:latin typeface="Times New Roman"/>
                          <a:cs typeface="Times New Roman"/>
                        </a:rPr>
                        <a:t>position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81915">
                        <a:lnSpc>
                          <a:spcPts val="1245"/>
                        </a:lnSpc>
                      </a:pPr>
                      <a:r>
                        <a:rPr sz="1150" spc="130" dirty="0">
                          <a:latin typeface="Times New Roman"/>
                          <a:cs typeface="Times New Roman"/>
                        </a:rPr>
                        <a:t>(0)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857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47955">
                        <a:lnSpc>
                          <a:spcPts val="1410"/>
                        </a:lnSpc>
                      </a:pPr>
                      <a:r>
                        <a:rPr sz="1250" spc="140" dirty="0">
                          <a:latin typeface="Times New Roman"/>
                          <a:cs typeface="Times New Roman"/>
                        </a:rPr>
                        <a:t>Action: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99085" indent="-176530">
                        <a:lnSpc>
                          <a:spcPts val="1320"/>
                        </a:lnSpc>
                        <a:buAutoNum type="romanLcPeriod"/>
                        <a:tabLst>
                          <a:tab pos="299720" algn="l"/>
                        </a:tabLst>
                      </a:pPr>
                      <a:r>
                        <a:rPr sz="1250" spc="195" dirty="0">
                          <a:latin typeface="Times New Roman"/>
                          <a:cs typeface="Times New Roman"/>
                        </a:rPr>
                        <a:t>Primary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49885" indent="-227329">
                        <a:lnSpc>
                          <a:spcPts val="1335"/>
                        </a:lnSpc>
                        <a:buAutoNum type="romanLcPeriod"/>
                        <a:tabLst>
                          <a:tab pos="350520" algn="l"/>
                        </a:tabLst>
                      </a:pPr>
                      <a:r>
                        <a:rPr sz="1250" spc="170" dirty="0">
                          <a:latin typeface="Times New Roman"/>
                          <a:cs typeface="Times New Roman"/>
                        </a:rPr>
                        <a:t>Secondary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412750" indent="-290195">
                        <a:lnSpc>
                          <a:spcPts val="1425"/>
                        </a:lnSpc>
                        <a:buAutoNum type="romanLcPeriod"/>
                        <a:tabLst>
                          <a:tab pos="413384" algn="l"/>
                        </a:tabLst>
                      </a:pPr>
                      <a:r>
                        <a:rPr sz="1250" spc="70" dirty="0">
                          <a:latin typeface="Times New Roman"/>
                          <a:cs typeface="Times New Roman"/>
                        </a:rPr>
                        <a:t>Ter-tiar-y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48260" marR="55880" indent="19685">
                        <a:lnSpc>
                          <a:spcPct val="88900"/>
                        </a:lnSpc>
                      </a:pPr>
                      <a:r>
                        <a:rPr sz="1250" spc="65" dirty="0">
                          <a:latin typeface="Times New Roman"/>
                          <a:cs typeface="Times New Roman"/>
                        </a:rPr>
                        <a:t>lnner-v</a:t>
                      </a:r>
                      <a:r>
                        <a:rPr sz="1250" spc="-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60" dirty="0">
                          <a:latin typeface="Times New Roman"/>
                          <a:cs typeface="Times New Roman"/>
                        </a:rPr>
                        <a:t>at </a:t>
                      </a:r>
                      <a:r>
                        <a:rPr sz="1250" spc="70" dirty="0">
                          <a:latin typeface="Times New Roman"/>
                          <a:cs typeface="Times New Roman"/>
                        </a:rPr>
                        <a:t>ion  </a:t>
                      </a:r>
                      <a:r>
                        <a:rPr sz="1250" spc="165" dirty="0">
                          <a:latin typeface="Times New Roman"/>
                          <a:cs typeface="Times New Roman"/>
                        </a:rPr>
                        <a:t>(cranial  </a:t>
                      </a:r>
                      <a:r>
                        <a:rPr sz="1250" spc="204" dirty="0">
                          <a:latin typeface="Times New Roman"/>
                          <a:cs typeface="Times New Roman"/>
                        </a:rPr>
                        <a:t>nerve)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5753">
                <a:tc>
                  <a:txBody>
                    <a:bodyPr/>
                    <a:lstStyle/>
                    <a:p>
                      <a:pPr marL="108585" marR="260350" indent="-1270">
                        <a:lnSpc>
                          <a:spcPts val="1350"/>
                        </a:lnSpc>
                        <a:spcBef>
                          <a:spcPts val="240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Medial 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r-ectus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 marR="337185" indent="25400">
                        <a:lnSpc>
                          <a:spcPts val="1350"/>
                        </a:lnSpc>
                        <a:spcBef>
                          <a:spcPts val="240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Annulus  </a:t>
                      </a:r>
                      <a:r>
                        <a:rPr sz="1250" spc="13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50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45" dirty="0">
                          <a:latin typeface="Times New Roman"/>
                          <a:cs typeface="Times New Roman"/>
                        </a:rPr>
                        <a:t>Zinn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401320" indent="-3175">
                        <a:lnSpc>
                          <a:spcPct val="89200"/>
                        </a:lnSpc>
                        <a:spcBef>
                          <a:spcPts val="229"/>
                        </a:spcBef>
                      </a:pPr>
                      <a:r>
                        <a:rPr sz="1250" dirty="0">
                          <a:latin typeface="Times New Roman"/>
                          <a:cs typeface="Times New Roman"/>
                        </a:rPr>
                        <a:t>5.5mm  </a:t>
                      </a:r>
                      <a:r>
                        <a:rPr sz="1250" spc="100" dirty="0">
                          <a:latin typeface="Times New Roman"/>
                          <a:cs typeface="Times New Roman"/>
                        </a:rPr>
                        <a:t>behind  </a:t>
                      </a:r>
                      <a:r>
                        <a:rPr sz="1250" spc="160" dirty="0">
                          <a:latin typeface="Times New Roman"/>
                          <a:cs typeface="Times New Roman"/>
                        </a:rPr>
                        <a:t>nasal  </a:t>
                      </a:r>
                      <a:r>
                        <a:rPr sz="1250" spc="145" dirty="0">
                          <a:latin typeface="Times New Roman"/>
                          <a:cs typeface="Times New Roman"/>
                        </a:rPr>
                        <a:t>limbus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50" b="1" spc="190" dirty="0">
                          <a:latin typeface="Arial"/>
                          <a:cs typeface="Arial"/>
                        </a:rPr>
                        <a:t>41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160" dirty="0">
                          <a:latin typeface="Times New Roman"/>
                          <a:cs typeface="Times New Roman"/>
                        </a:rPr>
                        <a:t>3.5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260" dirty="0">
                          <a:latin typeface="Times New Roman"/>
                          <a:cs typeface="Times New Roman"/>
                        </a:rPr>
                        <a:t>10.3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300" dirty="0">
                          <a:latin typeface="Times New Roman"/>
                          <a:cs typeface="Times New Roman"/>
                        </a:rPr>
                        <a:t>90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155" dirty="0">
                          <a:latin typeface="Times New Roman"/>
                          <a:cs typeface="Times New Roman"/>
                        </a:rPr>
                        <a:t>i.</a:t>
                      </a:r>
                      <a:r>
                        <a:rPr sz="1250" spc="2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5" dirty="0">
                          <a:latin typeface="Times New Roman"/>
                          <a:cs typeface="Times New Roman"/>
                        </a:rPr>
                        <a:t>Adduction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475"/>
                        </a:lnSpc>
                        <a:spcBef>
                          <a:spcPts val="70"/>
                        </a:spcBef>
                      </a:pPr>
                      <a:r>
                        <a:rPr sz="1250" spc="90" dirty="0">
                          <a:latin typeface="Times New Roman"/>
                          <a:cs typeface="Times New Roman"/>
                        </a:rPr>
                        <a:t>Inferior-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ts val="1355"/>
                        </a:lnSpc>
                      </a:pPr>
                      <a:r>
                        <a:rPr sz="1150" b="1" spc="50" dirty="0">
                          <a:latin typeface="Arial"/>
                          <a:cs typeface="Arial"/>
                        </a:rPr>
                        <a:t>Ill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961">
                <a:tc>
                  <a:txBody>
                    <a:bodyPr/>
                    <a:lstStyle/>
                    <a:p>
                      <a:pPr marL="108585" marR="209550" indent="-2540">
                        <a:lnSpc>
                          <a:spcPts val="1350"/>
                        </a:lnSpc>
                        <a:spcBef>
                          <a:spcPts val="600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Later-al  </a:t>
                      </a:r>
                      <a:r>
                        <a:rPr sz="1250" spc="125" dirty="0">
                          <a:latin typeface="Times New Roman"/>
                          <a:cs typeface="Times New Roman"/>
                        </a:rPr>
                        <a:t>r-ectus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 marR="337185" indent="25400">
                        <a:lnSpc>
                          <a:spcPts val="1350"/>
                        </a:lnSpc>
                        <a:spcBef>
                          <a:spcPts val="600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Annulus  </a:t>
                      </a:r>
                      <a:r>
                        <a:rPr sz="1250" spc="13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50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45" dirty="0">
                          <a:latin typeface="Times New Roman"/>
                          <a:cs typeface="Times New Roman"/>
                        </a:rPr>
                        <a:t>Zinn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229235" indent="-1905">
                        <a:lnSpc>
                          <a:spcPct val="89700"/>
                        </a:lnSpc>
                        <a:spcBef>
                          <a:spcPts val="585"/>
                        </a:spcBef>
                      </a:pPr>
                      <a:r>
                        <a:rPr sz="1250" spc="210" dirty="0">
                          <a:latin typeface="Times New Roman"/>
                          <a:cs typeface="Times New Roman"/>
                        </a:rPr>
                        <a:t>6.9mm  </a:t>
                      </a:r>
                      <a:r>
                        <a:rPr sz="1250" spc="100" dirty="0">
                          <a:latin typeface="Times New Roman"/>
                          <a:cs typeface="Times New Roman"/>
                        </a:rPr>
                        <a:t>behind  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temporal  </a:t>
                      </a:r>
                      <a:r>
                        <a:rPr sz="1250" spc="145" dirty="0">
                          <a:latin typeface="Times New Roman"/>
                          <a:cs typeface="Times New Roman"/>
                        </a:rPr>
                        <a:t>limbus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742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150" b="1" spc="185" dirty="0">
                          <a:latin typeface="Arial"/>
                          <a:cs typeface="Arial"/>
                        </a:rPr>
                        <a:t>41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250" dirty="0">
                          <a:latin typeface="Times New Roman"/>
                          <a:cs typeface="Times New Roman"/>
                        </a:rPr>
                        <a:t>8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546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250" spc="155" dirty="0">
                          <a:latin typeface="Times New Roman"/>
                          <a:cs typeface="Times New Roman"/>
                        </a:rPr>
                        <a:t>9.2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546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250" spc="185" dirty="0">
                          <a:latin typeface="Times New Roman"/>
                          <a:cs typeface="Times New Roman"/>
                        </a:rPr>
                        <a:t>90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546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250" spc="95" dirty="0">
                          <a:latin typeface="Times New Roman"/>
                          <a:cs typeface="Times New Roman"/>
                        </a:rPr>
                        <a:t>i.</a:t>
                      </a:r>
                      <a:r>
                        <a:rPr sz="1250" spc="3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5" dirty="0">
                          <a:latin typeface="Times New Roman"/>
                          <a:cs typeface="Times New Roman"/>
                        </a:rPr>
                        <a:t>Abduction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546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250" spc="-35" dirty="0">
                          <a:latin typeface="Times New Roman"/>
                          <a:cs typeface="Times New Roman"/>
                        </a:rPr>
                        <a:t>VI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546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2378">
                <a:tc>
                  <a:txBody>
                    <a:bodyPr/>
                    <a:lstStyle/>
                    <a:p>
                      <a:pPr marL="108585" marR="69850" indent="-8890">
                        <a:lnSpc>
                          <a:spcPts val="1320"/>
                        </a:lnSpc>
                        <a:spcBef>
                          <a:spcPts val="865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Superior-  </a:t>
                      </a:r>
                      <a:r>
                        <a:rPr sz="1250" spc="125" dirty="0">
                          <a:latin typeface="Times New Roman"/>
                          <a:cs typeface="Times New Roman"/>
                        </a:rPr>
                        <a:t>r-ectus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1098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 marR="337185" indent="25400">
                        <a:lnSpc>
                          <a:spcPts val="1300"/>
                        </a:lnSpc>
                        <a:spcBef>
                          <a:spcPts val="905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Annulus  </a:t>
                      </a:r>
                      <a:r>
                        <a:rPr sz="1250" spc="13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50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45" dirty="0">
                          <a:latin typeface="Times New Roman"/>
                          <a:cs typeface="Times New Roman"/>
                        </a:rPr>
                        <a:t>Zinn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1149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marR="262890" indent="1905">
                        <a:lnSpc>
                          <a:spcPct val="88100"/>
                        </a:lnSpc>
                        <a:spcBef>
                          <a:spcPts val="875"/>
                        </a:spcBef>
                      </a:pPr>
                      <a:r>
                        <a:rPr sz="1250" spc="210" dirty="0">
                          <a:latin typeface="Times New Roman"/>
                          <a:cs typeface="Times New Roman"/>
                        </a:rPr>
                        <a:t>7.7mm  </a:t>
                      </a:r>
                      <a:r>
                        <a:rPr sz="1250" spc="100" dirty="0">
                          <a:latin typeface="Times New Roman"/>
                          <a:cs typeface="Times New Roman"/>
                        </a:rPr>
                        <a:t>behind  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superior-  </a:t>
                      </a:r>
                      <a:r>
                        <a:rPr sz="1250" spc="145" dirty="0">
                          <a:latin typeface="Times New Roman"/>
                          <a:cs typeface="Times New Roman"/>
                        </a:rPr>
                        <a:t>limbus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1111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50" spc="185" dirty="0">
                          <a:latin typeface="Times New Roman"/>
                          <a:cs typeface="Times New Roman"/>
                        </a:rPr>
                        <a:t>42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50" spc="240" dirty="0">
                          <a:latin typeface="Times New Roman"/>
                          <a:cs typeface="Times New Roman"/>
                        </a:rPr>
                        <a:t>10.6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50" spc="275" dirty="0">
                          <a:latin typeface="Times New Roman"/>
                          <a:cs typeface="Times New Roman"/>
                        </a:rPr>
                        <a:t>23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0" indent="-175895">
                        <a:lnSpc>
                          <a:spcPts val="1385"/>
                        </a:lnSpc>
                        <a:spcBef>
                          <a:spcPts val="695"/>
                        </a:spcBef>
                        <a:buAutoNum type="romanLcPeriod"/>
                        <a:tabLst>
                          <a:tab pos="299085" algn="l"/>
                        </a:tabLst>
                      </a:pPr>
                      <a:r>
                        <a:rPr sz="1250" spc="120" dirty="0">
                          <a:latin typeface="Times New Roman"/>
                          <a:cs typeface="Times New Roman"/>
                        </a:rPr>
                        <a:t>Elevat</a:t>
                      </a:r>
                      <a:r>
                        <a:rPr sz="12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5" dirty="0">
                          <a:latin typeface="Times New Roman"/>
                          <a:cs typeface="Times New Roman"/>
                        </a:rPr>
                        <a:t>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73380" indent="-250825">
                        <a:lnSpc>
                          <a:spcPts val="1310"/>
                        </a:lnSpc>
                        <a:buAutoNum type="romanLcPeriod"/>
                        <a:tabLst>
                          <a:tab pos="374015" algn="l"/>
                        </a:tabLst>
                      </a:pPr>
                      <a:r>
                        <a:rPr sz="1250" spc="70" dirty="0">
                          <a:latin typeface="Times New Roman"/>
                          <a:cs typeface="Times New Roman"/>
                        </a:rPr>
                        <a:t>lncy</a:t>
                      </a:r>
                      <a:r>
                        <a:rPr sz="125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5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50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60" dirty="0">
                          <a:latin typeface="Times New Roman"/>
                          <a:cs typeface="Times New Roman"/>
                        </a:rPr>
                        <a:t>torsion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434975" indent="-312420">
                        <a:lnSpc>
                          <a:spcPts val="1425"/>
                        </a:lnSpc>
                        <a:buAutoNum type="romanLcPeriod"/>
                        <a:tabLst>
                          <a:tab pos="435609" algn="l"/>
                        </a:tabLst>
                      </a:pPr>
                      <a:r>
                        <a:rPr sz="1250" spc="105" dirty="0">
                          <a:latin typeface="Times New Roman"/>
                          <a:cs typeface="Times New Roman"/>
                        </a:rPr>
                        <a:t>Adduction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1460"/>
                        </a:lnSpc>
                        <a:spcBef>
                          <a:spcPts val="670"/>
                        </a:spcBef>
                      </a:pPr>
                      <a:r>
                        <a:rPr sz="1250" spc="120" dirty="0">
                          <a:latin typeface="Times New Roman"/>
                          <a:cs typeface="Times New Roman"/>
                        </a:rPr>
                        <a:t>Superior-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ts val="1340"/>
                        </a:lnSpc>
                      </a:pPr>
                      <a:r>
                        <a:rPr sz="1150" b="1" spc="100" dirty="0">
                          <a:latin typeface="Arial"/>
                          <a:cs typeface="Arial"/>
                        </a:rPr>
                        <a:t>Ill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6795">
                <a:tc>
                  <a:txBody>
                    <a:bodyPr/>
                    <a:lstStyle/>
                    <a:p>
                      <a:pPr marL="108585" marR="146050" indent="18415">
                        <a:lnSpc>
                          <a:spcPts val="1350"/>
                        </a:lnSpc>
                        <a:spcBef>
                          <a:spcPts val="865"/>
                        </a:spcBef>
                      </a:pPr>
                      <a:r>
                        <a:rPr sz="1250" dirty="0">
                          <a:latin typeface="Times New Roman"/>
                          <a:cs typeface="Times New Roman"/>
                        </a:rPr>
                        <a:t>Inferior-  </a:t>
                      </a:r>
                      <a:r>
                        <a:rPr sz="1250" spc="125" dirty="0">
                          <a:latin typeface="Times New Roman"/>
                          <a:cs typeface="Times New Roman"/>
                        </a:rPr>
                        <a:t>r-ectus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1098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 marR="337185" indent="25400">
                        <a:lnSpc>
                          <a:spcPts val="1350"/>
                        </a:lnSpc>
                        <a:spcBef>
                          <a:spcPts val="865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Annulus  </a:t>
                      </a:r>
                      <a:r>
                        <a:rPr sz="1250" spc="13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50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45" dirty="0">
                          <a:latin typeface="Times New Roman"/>
                          <a:cs typeface="Times New Roman"/>
                        </a:rPr>
                        <a:t>Zinn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1098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21945" indent="-1905">
                        <a:lnSpc>
                          <a:spcPct val="89200"/>
                        </a:lnSpc>
                        <a:spcBef>
                          <a:spcPts val="855"/>
                        </a:spcBef>
                      </a:pPr>
                      <a:r>
                        <a:rPr sz="1250" spc="210" dirty="0">
                          <a:latin typeface="Times New Roman"/>
                          <a:cs typeface="Times New Roman"/>
                        </a:rPr>
                        <a:t>6.5mm  </a:t>
                      </a:r>
                      <a:r>
                        <a:rPr sz="1250" spc="100" dirty="0">
                          <a:latin typeface="Times New Roman"/>
                          <a:cs typeface="Times New Roman"/>
                        </a:rPr>
                        <a:t>behind  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inferior-  </a:t>
                      </a:r>
                      <a:r>
                        <a:rPr sz="1250" spc="145" dirty="0">
                          <a:latin typeface="Times New Roman"/>
                          <a:cs typeface="Times New Roman"/>
                        </a:rPr>
                        <a:t>limbus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1085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50" spc="185" dirty="0">
                          <a:latin typeface="Times New Roman"/>
                          <a:cs typeface="Times New Roman"/>
                        </a:rPr>
                        <a:t>40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50" dirty="0">
                          <a:latin typeface="Times New Roman"/>
                          <a:cs typeface="Times New Roman"/>
                        </a:rPr>
                        <a:t>6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50" spc="155" dirty="0">
                          <a:latin typeface="Times New Roman"/>
                          <a:cs typeface="Times New Roman"/>
                        </a:rPr>
                        <a:t>9.8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50" spc="185" dirty="0">
                          <a:latin typeface="Times New Roman"/>
                          <a:cs typeface="Times New Roman"/>
                        </a:rPr>
                        <a:t>23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9085" indent="-176530">
                        <a:lnSpc>
                          <a:spcPts val="1425"/>
                        </a:lnSpc>
                        <a:spcBef>
                          <a:spcPts val="670"/>
                        </a:spcBef>
                        <a:buAutoNum type="romanLcPeriod"/>
                        <a:tabLst>
                          <a:tab pos="299720" algn="l"/>
                        </a:tabLst>
                      </a:pPr>
                      <a:r>
                        <a:rPr sz="1250" spc="150" dirty="0">
                          <a:latin typeface="Times New Roman"/>
                          <a:cs typeface="Times New Roman"/>
                        </a:rPr>
                        <a:t>Depression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56870" indent="-234315">
                        <a:lnSpc>
                          <a:spcPts val="1345"/>
                        </a:lnSpc>
                        <a:buAutoNum type="romanLcPeriod"/>
                        <a:tabLst>
                          <a:tab pos="357505" algn="l"/>
                        </a:tabLst>
                      </a:pPr>
                      <a:r>
                        <a:rPr sz="1250" spc="110" dirty="0">
                          <a:latin typeface="Times New Roman"/>
                          <a:cs typeface="Times New Roman"/>
                        </a:rPr>
                        <a:t>Excy</a:t>
                      </a:r>
                      <a:r>
                        <a:rPr sz="125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60" dirty="0">
                          <a:latin typeface="Times New Roman"/>
                          <a:cs typeface="Times New Roman"/>
                        </a:rPr>
                        <a:t>clotorsion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434975" indent="-312420">
                        <a:lnSpc>
                          <a:spcPts val="1425"/>
                        </a:lnSpc>
                        <a:buAutoNum type="romanLcPeriod"/>
                        <a:tabLst>
                          <a:tab pos="435609" algn="l"/>
                        </a:tabLst>
                      </a:pPr>
                      <a:r>
                        <a:rPr sz="1250" spc="105" dirty="0">
                          <a:latin typeface="Times New Roman"/>
                          <a:cs typeface="Times New Roman"/>
                        </a:rPr>
                        <a:t>Adduction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50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475"/>
                        </a:lnSpc>
                        <a:spcBef>
                          <a:spcPts val="695"/>
                        </a:spcBef>
                      </a:pPr>
                      <a:r>
                        <a:rPr sz="1250" spc="90" dirty="0">
                          <a:latin typeface="Times New Roman"/>
                          <a:cs typeface="Times New Roman"/>
                        </a:rPr>
                        <a:t>Inferior-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ts val="1355"/>
                        </a:lnSpc>
                      </a:pPr>
                      <a:r>
                        <a:rPr sz="1150" b="1" spc="100" dirty="0">
                          <a:latin typeface="Arial"/>
                          <a:cs typeface="Arial"/>
                        </a:rPr>
                        <a:t>Ill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421">
                <a:tc>
                  <a:txBody>
                    <a:bodyPr/>
                    <a:lstStyle/>
                    <a:p>
                      <a:pPr marL="104139" marR="69850" indent="-4445">
                        <a:lnSpc>
                          <a:spcPts val="1300"/>
                        </a:lnSpc>
                        <a:spcBef>
                          <a:spcPts val="735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Superior-  </a:t>
                      </a:r>
                      <a:r>
                        <a:rPr sz="1250" spc="65" dirty="0">
                          <a:latin typeface="Times New Roman"/>
                          <a:cs typeface="Times New Roman"/>
                        </a:rPr>
                        <a:t>oblique,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933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 marR="263525" indent="5080">
                        <a:lnSpc>
                          <a:spcPct val="89400"/>
                        </a:lnSpc>
                        <a:spcBef>
                          <a:spcPts val="685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Fr-ontoe-  </a:t>
                      </a:r>
                      <a:r>
                        <a:rPr sz="1250" spc="140" dirty="0">
                          <a:latin typeface="Times New Roman"/>
                          <a:cs typeface="Times New Roman"/>
                        </a:rPr>
                        <a:t>thmoidal  </a:t>
                      </a:r>
                      <a:r>
                        <a:rPr sz="1250" spc="210" dirty="0">
                          <a:latin typeface="Times New Roman"/>
                          <a:cs typeface="Times New Roman"/>
                        </a:rPr>
                        <a:t>suture  </a:t>
                      </a:r>
                      <a:r>
                        <a:rPr sz="1250" spc="90" dirty="0">
                          <a:latin typeface="Times New Roman"/>
                          <a:cs typeface="Times New Roman"/>
                        </a:rPr>
                        <a:t>above,  </a:t>
                      </a:r>
                      <a:r>
                        <a:rPr sz="1250" spc="140" dirty="0">
                          <a:latin typeface="Times New Roman"/>
                          <a:cs typeface="Times New Roman"/>
                        </a:rPr>
                        <a:t>annulus  </a:t>
                      </a:r>
                      <a:r>
                        <a:rPr sz="1250" spc="13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50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45" dirty="0">
                          <a:latin typeface="Times New Roman"/>
                          <a:cs typeface="Times New Roman"/>
                        </a:rPr>
                        <a:t>Zinn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marR="90805" indent="5080">
                        <a:lnSpc>
                          <a:spcPct val="88700"/>
                        </a:lnSpc>
                        <a:spcBef>
                          <a:spcPts val="720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Posterior-.,  </a:t>
                      </a:r>
                      <a:r>
                        <a:rPr sz="1250" spc="35" dirty="0">
                          <a:latin typeface="Times New Roman"/>
                          <a:cs typeface="Times New Roman"/>
                        </a:rPr>
                        <a:t>late..-a1.,  </a:t>
                      </a:r>
                      <a:r>
                        <a:rPr sz="1250" spc="125" dirty="0">
                          <a:latin typeface="Times New Roman"/>
                          <a:cs typeface="Times New Roman"/>
                        </a:rPr>
                        <a:t>superior-  </a:t>
                      </a:r>
                      <a:r>
                        <a:rPr sz="1250" spc="175" dirty="0">
                          <a:latin typeface="Times New Roman"/>
                          <a:cs typeface="Times New Roman"/>
                        </a:rPr>
                        <a:t>quadrant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914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50" spc="160" dirty="0">
                          <a:latin typeface="Times New Roman"/>
                          <a:cs typeface="Times New Roman"/>
                        </a:rPr>
                        <a:t>32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698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50" spc="160" dirty="0">
                          <a:latin typeface="Times New Roman"/>
                          <a:cs typeface="Times New Roman"/>
                        </a:rPr>
                        <a:t>26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698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50" spc="245" dirty="0">
                          <a:latin typeface="Times New Roman"/>
                          <a:cs typeface="Times New Roman"/>
                        </a:rPr>
                        <a:t>10.8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698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50" spc="280" dirty="0">
                          <a:latin typeface="Times New Roman"/>
                          <a:cs typeface="Times New Roman"/>
                        </a:rPr>
                        <a:t>51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698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960" indent="-192405">
                        <a:lnSpc>
                          <a:spcPts val="1410"/>
                        </a:lnSpc>
                        <a:spcBef>
                          <a:spcPts val="525"/>
                        </a:spcBef>
                        <a:buAutoNum type="romanLcPeriod"/>
                        <a:tabLst>
                          <a:tab pos="315595" algn="l"/>
                        </a:tabLst>
                      </a:pPr>
                      <a:r>
                        <a:rPr sz="1250" spc="70" dirty="0">
                          <a:latin typeface="Times New Roman"/>
                          <a:cs typeface="Times New Roman"/>
                        </a:rPr>
                        <a:t>lncy</a:t>
                      </a:r>
                      <a:r>
                        <a:rPr sz="125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75" dirty="0">
                          <a:latin typeface="Times New Roman"/>
                          <a:cs typeface="Times New Roman"/>
                        </a:rPr>
                        <a:t>cloto..-sion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56870" indent="-234315">
                        <a:lnSpc>
                          <a:spcPts val="1345"/>
                        </a:lnSpc>
                        <a:buAutoNum type="romanLcPeriod"/>
                        <a:tabLst>
                          <a:tab pos="357505" algn="l"/>
                        </a:tabLst>
                      </a:pPr>
                      <a:r>
                        <a:rPr sz="1250" spc="150" dirty="0">
                          <a:latin typeface="Times New Roman"/>
                          <a:cs typeface="Times New Roman"/>
                        </a:rPr>
                        <a:t>Depression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434975" indent="-312420">
                        <a:lnSpc>
                          <a:spcPts val="1435"/>
                        </a:lnSpc>
                        <a:buAutoNum type="romanLcPeriod"/>
                        <a:tabLst>
                          <a:tab pos="435609" algn="l"/>
                        </a:tabLst>
                      </a:pPr>
                      <a:r>
                        <a:rPr sz="1250" spc="105" dirty="0">
                          <a:latin typeface="Times New Roman"/>
                          <a:cs typeface="Times New Roman"/>
                        </a:rPr>
                        <a:t>Abduction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666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50" spc="-100" dirty="0">
                          <a:latin typeface="Times New Roman"/>
                          <a:cs typeface="Times New Roman"/>
                        </a:rPr>
                        <a:t>IV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698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2701">
                <a:tc>
                  <a:txBody>
                    <a:bodyPr/>
                    <a:lstStyle/>
                    <a:p>
                      <a:pPr marL="104139" marR="146050" indent="22860">
                        <a:lnSpc>
                          <a:spcPts val="1270"/>
                        </a:lnSpc>
                        <a:spcBef>
                          <a:spcPts val="715"/>
                        </a:spcBef>
                      </a:pPr>
                      <a:r>
                        <a:rPr sz="1250" dirty="0">
                          <a:latin typeface="Times New Roman"/>
                          <a:cs typeface="Times New Roman"/>
                        </a:rPr>
                        <a:t>Inferior-  </a:t>
                      </a:r>
                      <a:r>
                        <a:rPr sz="1250" spc="65" dirty="0">
                          <a:latin typeface="Times New Roman"/>
                          <a:cs typeface="Times New Roman"/>
                        </a:rPr>
                        <a:t>oblique,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908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 marR="59690" indent="3175">
                        <a:lnSpc>
                          <a:spcPct val="88900"/>
                        </a:lnSpc>
                        <a:spcBef>
                          <a:spcPts val="645"/>
                        </a:spcBef>
                      </a:pPr>
                      <a:r>
                        <a:rPr sz="1250" spc="135" dirty="0">
                          <a:latin typeface="Times New Roman"/>
                          <a:cs typeface="Times New Roman"/>
                        </a:rPr>
                        <a:t>Posterior-  </a:t>
                      </a:r>
                      <a:r>
                        <a:rPr sz="1250" spc="6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50" spc="100" dirty="0">
                          <a:latin typeface="Times New Roman"/>
                          <a:cs typeface="Times New Roman"/>
                        </a:rPr>
                        <a:t>lacr-ima </a:t>
                      </a:r>
                      <a:r>
                        <a:rPr sz="1250" spc="65" dirty="0">
                          <a:latin typeface="Times New Roman"/>
                          <a:cs typeface="Times New Roman"/>
                        </a:rPr>
                        <a:t>l  </a:t>
                      </a:r>
                      <a:r>
                        <a:rPr sz="1250" spc="190" dirty="0">
                          <a:latin typeface="Times New Roman"/>
                          <a:cs typeface="Times New Roman"/>
                        </a:rPr>
                        <a:t>fossa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90805" indent="2540">
                        <a:lnSpc>
                          <a:spcPct val="88100"/>
                        </a:lnSpc>
                        <a:spcBef>
                          <a:spcPts val="655"/>
                        </a:spcBef>
                      </a:pPr>
                      <a:r>
                        <a:rPr sz="1250" spc="-5" dirty="0">
                          <a:latin typeface="Times New Roman"/>
                          <a:cs typeface="Times New Roman"/>
                        </a:rPr>
                        <a:t>Posterior-.,  </a:t>
                      </a:r>
                      <a:r>
                        <a:rPr sz="1250" spc="35" dirty="0">
                          <a:latin typeface="Times New Roman"/>
                          <a:cs typeface="Times New Roman"/>
                        </a:rPr>
                        <a:t>late..-a1.,  </a:t>
                      </a:r>
                      <a:r>
                        <a:rPr sz="1250" spc="110" dirty="0">
                          <a:latin typeface="Times New Roman"/>
                          <a:cs typeface="Times New Roman"/>
                        </a:rPr>
                        <a:t>inferior-  </a:t>
                      </a:r>
                      <a:r>
                        <a:rPr sz="1250" spc="175" dirty="0">
                          <a:latin typeface="Times New Roman"/>
                          <a:cs typeface="Times New Roman"/>
                        </a:rPr>
                        <a:t>quadrant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831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50" spc="160" dirty="0">
                          <a:latin typeface="Times New Roman"/>
                          <a:cs typeface="Times New Roman"/>
                        </a:rPr>
                        <a:t>35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50" spc="5" dirty="0">
                          <a:latin typeface="Times New Roman"/>
                          <a:cs typeface="Times New Roman"/>
                        </a:rPr>
                        <a:t>9.6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50" spc="5" dirty="0">
                          <a:latin typeface="Times New Roman"/>
                          <a:cs typeface="Times New Roman"/>
                        </a:rPr>
                        <a:t>51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0" indent="-175895">
                        <a:lnSpc>
                          <a:spcPts val="1425"/>
                        </a:lnSpc>
                        <a:spcBef>
                          <a:spcPts val="455"/>
                        </a:spcBef>
                        <a:buAutoNum type="romanLcPeriod"/>
                        <a:tabLst>
                          <a:tab pos="299085" algn="l"/>
                        </a:tabLst>
                      </a:pPr>
                      <a:r>
                        <a:rPr sz="1250" spc="110" dirty="0">
                          <a:latin typeface="Times New Roman"/>
                          <a:cs typeface="Times New Roman"/>
                        </a:rPr>
                        <a:t>Excy</a:t>
                      </a:r>
                      <a:r>
                        <a:rPr sz="125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60" dirty="0">
                          <a:latin typeface="Times New Roman"/>
                          <a:cs typeface="Times New Roman"/>
                        </a:rPr>
                        <a:t>clotorsion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56870" indent="-234315">
                        <a:lnSpc>
                          <a:spcPts val="1345"/>
                        </a:lnSpc>
                        <a:buAutoNum type="romanLcPeriod"/>
                        <a:tabLst>
                          <a:tab pos="357505" algn="l"/>
                        </a:tabLst>
                      </a:pPr>
                      <a:r>
                        <a:rPr sz="1250" spc="120" dirty="0">
                          <a:latin typeface="Times New Roman"/>
                          <a:cs typeface="Times New Roman"/>
                        </a:rPr>
                        <a:t>Elevat</a:t>
                      </a:r>
                      <a:r>
                        <a:rPr sz="12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5" dirty="0">
                          <a:latin typeface="Times New Roman"/>
                          <a:cs typeface="Times New Roman"/>
                        </a:rPr>
                        <a:t>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434975" indent="-312420">
                        <a:lnSpc>
                          <a:spcPts val="1425"/>
                        </a:lnSpc>
                        <a:buAutoNum type="romanLcPeriod"/>
                        <a:tabLst>
                          <a:tab pos="435609" algn="l"/>
                        </a:tabLst>
                      </a:pPr>
                      <a:r>
                        <a:rPr sz="1250" spc="105" dirty="0">
                          <a:latin typeface="Times New Roman"/>
                          <a:cs typeface="Times New Roman"/>
                        </a:rPr>
                        <a:t>Abduction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460"/>
                        </a:lnSpc>
                        <a:spcBef>
                          <a:spcPts val="480"/>
                        </a:spcBef>
                      </a:pPr>
                      <a:r>
                        <a:rPr sz="1250" spc="90" dirty="0">
                          <a:latin typeface="Times New Roman"/>
                          <a:cs typeface="Times New Roman"/>
                        </a:rPr>
                        <a:t>Inferior-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ts val="1340"/>
                        </a:lnSpc>
                      </a:pPr>
                      <a:r>
                        <a:rPr sz="1150" b="1" spc="60" dirty="0">
                          <a:latin typeface="Arial"/>
                          <a:cs typeface="Arial"/>
                        </a:rPr>
                        <a:t>Ill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7393" y="633940"/>
            <a:ext cx="789559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71370" algn="l"/>
                <a:tab pos="5344795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Sva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ov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an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t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agon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s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t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é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,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syne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g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s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té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900270"/>
            <a:ext cx="8947150" cy="461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70370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Stejnostranný antagonista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svalu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např. m. rectus internus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m. rectus  externus pravého</a:t>
            </a:r>
            <a:r>
              <a:rPr sz="32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oka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Druhostranný synergista</a:t>
            </a:r>
            <a:r>
              <a:rPr sz="32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svalu</a:t>
            </a:r>
            <a:endParaRPr sz="32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např. m. rectus internus pravého oka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m.  rectus externus levého oka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spřažené</a:t>
            </a:r>
            <a:r>
              <a:rPr sz="3200" b="1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svaly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Druhostranný antagonista</a:t>
            </a:r>
            <a:r>
              <a:rPr sz="32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svalu</a:t>
            </a:r>
            <a:endParaRPr sz="3200">
              <a:latin typeface="Arial"/>
              <a:cs typeface="Arial"/>
            </a:endParaRPr>
          </a:p>
          <a:p>
            <a:pPr marL="355600" marR="445134">
              <a:lnSpc>
                <a:spcPct val="100000"/>
              </a:lnSpc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např. m. rectus externus pravého oka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200" b="1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m.  rectus externus levého</a:t>
            </a:r>
            <a:r>
              <a:rPr sz="3200" b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oka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6712" y="411452"/>
            <a:ext cx="88792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24935" algn="l"/>
                <a:tab pos="4546600" algn="l"/>
                <a:tab pos="7280275" algn="l"/>
              </a:tabLst>
            </a:pP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S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he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ri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ngtonů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v	a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He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ri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ngů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v	</a:t>
            </a:r>
            <a:r>
              <a:rPr sz="4400" i="1" spc="5" dirty="0">
                <a:solidFill>
                  <a:srgbClr val="007F00"/>
                </a:solidFill>
                <a:latin typeface="Arial"/>
                <a:cs typeface="Arial"/>
              </a:rPr>
              <a:t>z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áko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241966"/>
            <a:ext cx="8680450" cy="577024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494665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Sheringtonův zákon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reciproké</a:t>
            </a:r>
            <a:r>
              <a:rPr sz="3200" b="1" spc="-1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inervaci  antagonistů</a:t>
            </a:r>
            <a:endParaRPr sz="3200">
              <a:latin typeface="Arial"/>
              <a:cs typeface="Arial"/>
            </a:endParaRPr>
          </a:p>
          <a:p>
            <a:pPr marL="355600" marR="5080">
              <a:lnSpc>
                <a:spcPts val="3020"/>
              </a:lnSpc>
              <a:spcBef>
                <a:spcPts val="5"/>
              </a:spcBef>
            </a:pP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Každý 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pohyb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očí </a:t>
            </a:r>
            <a:r>
              <a:rPr sz="28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možný jen 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tehdy, </a:t>
            </a:r>
            <a:r>
              <a:rPr sz="2800" b="1" dirty="0">
                <a:solidFill>
                  <a:srgbClr val="0000FF"/>
                </a:solidFill>
                <a:latin typeface="Arial"/>
                <a:cs typeface="Arial"/>
              </a:rPr>
              <a:t>je-li 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kontrakce 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synergistů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zároveň provázena relaxací  anatgonistů. Je-li zvýšen nervový impuls pro  určitý zevní oční sval, </a:t>
            </a:r>
            <a:r>
              <a:rPr sz="28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stejnou měrou tlumen  impuls pro jeho</a:t>
            </a:r>
            <a:r>
              <a:rPr sz="28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antagonistu</a:t>
            </a:r>
            <a:endParaRPr sz="2800">
              <a:latin typeface="Arial"/>
              <a:cs typeface="Arial"/>
            </a:endParaRPr>
          </a:p>
          <a:p>
            <a:pPr marL="355600" marR="899794" indent="-343535">
              <a:lnSpc>
                <a:spcPts val="346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Heringův zákon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stranově</a:t>
            </a:r>
            <a:r>
              <a:rPr sz="3200" b="1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symetrické  inervaci</a:t>
            </a:r>
            <a:r>
              <a:rPr sz="32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synergistů</a:t>
            </a:r>
            <a:endParaRPr sz="3200">
              <a:latin typeface="Arial"/>
              <a:cs typeface="Arial"/>
            </a:endParaRPr>
          </a:p>
          <a:p>
            <a:pPr marL="355600" marR="52705">
              <a:lnSpc>
                <a:spcPts val="3020"/>
              </a:lnSpc>
              <a:spcBef>
                <a:spcPts val="10"/>
              </a:spcBef>
            </a:pP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Inervační impuls </a:t>
            </a:r>
            <a:r>
              <a:rPr sz="28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rovnoměrně rozdělen na  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synergisty obou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očí, jež se v tomto případě  </a:t>
            </a:r>
            <a:r>
              <a:rPr sz="2800" b="1" i="1" spc="-5" dirty="0">
                <a:solidFill>
                  <a:srgbClr val="0000FF"/>
                </a:solidFill>
                <a:latin typeface="Arial"/>
                <a:cs typeface="Arial"/>
              </a:rPr>
              <a:t>chovají jako jediný </a:t>
            </a:r>
            <a:r>
              <a:rPr sz="2800" b="1" i="1" spc="-10" dirty="0">
                <a:solidFill>
                  <a:srgbClr val="0000FF"/>
                </a:solidFill>
                <a:latin typeface="Arial"/>
                <a:cs typeface="Arial"/>
              </a:rPr>
              <a:t>orgán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.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Z motorického centra  přichází stejný nervový impuls 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do obou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svalů  spřažené dvojice pro 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pohyb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očí v určitém</a:t>
            </a:r>
            <a:r>
              <a:rPr sz="2800" b="1" spc="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směru.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33470" y="748229"/>
            <a:ext cx="49644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19804" algn="l"/>
              </a:tabLst>
            </a:pP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Sh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eri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n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g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t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o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nů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v	z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á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k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o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51283" y="1839833"/>
            <a:ext cx="5904996" cy="513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3387" y="748229"/>
            <a:ext cx="40017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7145" algn="l"/>
              </a:tabLst>
            </a:pP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H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eri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n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g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ů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v	z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á</a:t>
            </a:r>
            <a:r>
              <a:rPr sz="4400" spc="-5" dirty="0">
                <a:solidFill>
                  <a:srgbClr val="CC0065"/>
                </a:solidFill>
                <a:latin typeface="Times New Roman"/>
                <a:cs typeface="Times New Roman"/>
              </a:rPr>
              <a:t>k</a:t>
            </a:r>
            <a:r>
              <a:rPr sz="4400" spc="5" dirty="0">
                <a:solidFill>
                  <a:srgbClr val="CC0065"/>
                </a:solidFill>
                <a:latin typeface="Times New Roman"/>
                <a:cs typeface="Times New Roman"/>
              </a:rPr>
              <a:t>o</a:t>
            </a:r>
            <a:r>
              <a:rPr sz="4400" dirty="0">
                <a:solidFill>
                  <a:srgbClr val="CC0065"/>
                </a:solidFill>
                <a:latin typeface="Times New Roman"/>
                <a:cs typeface="Times New Roman"/>
              </a:rPr>
              <a:t>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22896" y="1925162"/>
            <a:ext cx="6048252" cy="5287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6019" y="491948"/>
            <a:ext cx="4326389" cy="3292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50896" y="3702009"/>
            <a:ext cx="680720" cy="82550"/>
          </a:xfrm>
          <a:custGeom>
            <a:avLst/>
            <a:gdLst/>
            <a:ahLst/>
            <a:cxnLst/>
            <a:rect l="l" t="t" r="r" b="b"/>
            <a:pathLst>
              <a:path w="680719" h="82550">
                <a:moveTo>
                  <a:pt x="680460" y="82280"/>
                </a:moveTo>
                <a:lnTo>
                  <a:pt x="1524" y="0"/>
                </a:lnTo>
                <a:lnTo>
                  <a:pt x="0" y="13716"/>
                </a:lnTo>
                <a:lnTo>
                  <a:pt x="565759" y="82280"/>
                </a:lnTo>
                <a:lnTo>
                  <a:pt x="680460" y="822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63712" y="3093979"/>
            <a:ext cx="1297305" cy="472440"/>
          </a:xfrm>
          <a:custGeom>
            <a:avLst/>
            <a:gdLst/>
            <a:ahLst/>
            <a:cxnLst/>
            <a:rect l="l" t="t" r="r" b="b"/>
            <a:pathLst>
              <a:path w="1297304" h="472439">
                <a:moveTo>
                  <a:pt x="1227836" y="431377"/>
                </a:moveTo>
                <a:lnTo>
                  <a:pt x="4572" y="0"/>
                </a:lnTo>
                <a:lnTo>
                  <a:pt x="0" y="10668"/>
                </a:lnTo>
                <a:lnTo>
                  <a:pt x="1223412" y="443606"/>
                </a:lnTo>
                <a:lnTo>
                  <a:pt x="1227836" y="431377"/>
                </a:lnTo>
                <a:close/>
              </a:path>
              <a:path w="1297304" h="472439">
                <a:moveTo>
                  <a:pt x="1240429" y="468902"/>
                </a:moveTo>
                <a:lnTo>
                  <a:pt x="1240429" y="435818"/>
                </a:lnTo>
                <a:lnTo>
                  <a:pt x="1235857" y="448010"/>
                </a:lnTo>
                <a:lnTo>
                  <a:pt x="1223412" y="443606"/>
                </a:lnTo>
                <a:lnTo>
                  <a:pt x="1212997" y="472394"/>
                </a:lnTo>
                <a:lnTo>
                  <a:pt x="1240429" y="468902"/>
                </a:lnTo>
                <a:close/>
              </a:path>
              <a:path w="1297304" h="472439">
                <a:moveTo>
                  <a:pt x="1240429" y="435818"/>
                </a:moveTo>
                <a:lnTo>
                  <a:pt x="1227836" y="431377"/>
                </a:lnTo>
                <a:lnTo>
                  <a:pt x="1223412" y="443606"/>
                </a:lnTo>
                <a:lnTo>
                  <a:pt x="1235857" y="448010"/>
                </a:lnTo>
                <a:lnTo>
                  <a:pt x="1240429" y="435818"/>
                </a:lnTo>
                <a:close/>
              </a:path>
              <a:path w="1297304" h="472439">
                <a:moveTo>
                  <a:pt x="1296817" y="461726"/>
                </a:moveTo>
                <a:lnTo>
                  <a:pt x="1238905" y="400781"/>
                </a:lnTo>
                <a:lnTo>
                  <a:pt x="1227836" y="431377"/>
                </a:lnTo>
                <a:lnTo>
                  <a:pt x="1240429" y="435818"/>
                </a:lnTo>
                <a:lnTo>
                  <a:pt x="1240429" y="468902"/>
                </a:lnTo>
                <a:lnTo>
                  <a:pt x="1296817" y="461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50896" y="2374712"/>
            <a:ext cx="2514600" cy="76200"/>
          </a:xfrm>
          <a:custGeom>
            <a:avLst/>
            <a:gdLst/>
            <a:ahLst/>
            <a:cxnLst/>
            <a:rect l="l" t="t" r="r" b="b"/>
            <a:pathLst>
              <a:path w="2514600" h="76200">
                <a:moveTo>
                  <a:pt x="2451917" y="45720"/>
                </a:moveTo>
                <a:lnTo>
                  <a:pt x="2451917" y="32004"/>
                </a:lnTo>
                <a:lnTo>
                  <a:pt x="0" y="32004"/>
                </a:lnTo>
                <a:lnTo>
                  <a:pt x="0" y="45720"/>
                </a:lnTo>
                <a:lnTo>
                  <a:pt x="2451917" y="45720"/>
                </a:lnTo>
                <a:close/>
              </a:path>
              <a:path w="2514600" h="76200">
                <a:moveTo>
                  <a:pt x="2514401" y="38100"/>
                </a:moveTo>
                <a:lnTo>
                  <a:pt x="2438201" y="0"/>
                </a:lnTo>
                <a:lnTo>
                  <a:pt x="2438201" y="32004"/>
                </a:lnTo>
                <a:lnTo>
                  <a:pt x="2451917" y="32004"/>
                </a:lnTo>
                <a:lnTo>
                  <a:pt x="2451917" y="69329"/>
                </a:lnTo>
                <a:lnTo>
                  <a:pt x="2514401" y="38100"/>
                </a:lnTo>
                <a:close/>
              </a:path>
              <a:path w="2514600" h="76200">
                <a:moveTo>
                  <a:pt x="2451917" y="69329"/>
                </a:moveTo>
                <a:lnTo>
                  <a:pt x="2451917" y="45720"/>
                </a:lnTo>
                <a:lnTo>
                  <a:pt x="2438201" y="45720"/>
                </a:lnTo>
                <a:lnTo>
                  <a:pt x="2438201" y="76184"/>
                </a:lnTo>
                <a:lnTo>
                  <a:pt x="2451917" y="693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0896" y="1841357"/>
            <a:ext cx="2438400" cy="76200"/>
          </a:xfrm>
          <a:custGeom>
            <a:avLst/>
            <a:gdLst/>
            <a:ahLst/>
            <a:cxnLst/>
            <a:rect l="l" t="t" r="r" b="b"/>
            <a:pathLst>
              <a:path w="2438400" h="76200">
                <a:moveTo>
                  <a:pt x="2375717" y="45704"/>
                </a:moveTo>
                <a:lnTo>
                  <a:pt x="2375717" y="32004"/>
                </a:lnTo>
                <a:lnTo>
                  <a:pt x="0" y="32004"/>
                </a:lnTo>
                <a:lnTo>
                  <a:pt x="0" y="45704"/>
                </a:lnTo>
                <a:lnTo>
                  <a:pt x="2375717" y="45704"/>
                </a:lnTo>
                <a:close/>
              </a:path>
              <a:path w="2438400" h="76200">
                <a:moveTo>
                  <a:pt x="2438201" y="38084"/>
                </a:moveTo>
                <a:lnTo>
                  <a:pt x="2362001" y="0"/>
                </a:lnTo>
                <a:lnTo>
                  <a:pt x="2362001" y="32004"/>
                </a:lnTo>
                <a:lnTo>
                  <a:pt x="2375717" y="32004"/>
                </a:lnTo>
                <a:lnTo>
                  <a:pt x="2375717" y="69326"/>
                </a:lnTo>
                <a:lnTo>
                  <a:pt x="2438201" y="38084"/>
                </a:lnTo>
                <a:close/>
              </a:path>
              <a:path w="2438400" h="76200">
                <a:moveTo>
                  <a:pt x="2375717" y="69326"/>
                </a:moveTo>
                <a:lnTo>
                  <a:pt x="2375717" y="45704"/>
                </a:lnTo>
                <a:lnTo>
                  <a:pt x="2362001" y="45704"/>
                </a:lnTo>
                <a:lnTo>
                  <a:pt x="2362001" y="76184"/>
                </a:lnTo>
                <a:lnTo>
                  <a:pt x="2375717" y="69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9896" y="1036748"/>
            <a:ext cx="1602105" cy="623570"/>
          </a:xfrm>
          <a:custGeom>
            <a:avLst/>
            <a:gdLst/>
            <a:ahLst/>
            <a:cxnLst/>
            <a:rect l="l" t="t" r="r" b="b"/>
            <a:pathLst>
              <a:path w="1602104" h="623569">
                <a:moveTo>
                  <a:pt x="1533498" y="582231"/>
                </a:moveTo>
                <a:lnTo>
                  <a:pt x="4572" y="0"/>
                </a:lnTo>
                <a:lnTo>
                  <a:pt x="0" y="10668"/>
                </a:lnTo>
                <a:lnTo>
                  <a:pt x="1528845" y="594380"/>
                </a:lnTo>
                <a:lnTo>
                  <a:pt x="1533498" y="582231"/>
                </a:lnTo>
                <a:close/>
              </a:path>
              <a:path w="1602104" h="623569">
                <a:moveTo>
                  <a:pt x="1545214" y="620275"/>
                </a:moveTo>
                <a:lnTo>
                  <a:pt x="1545214" y="586692"/>
                </a:lnTo>
                <a:lnTo>
                  <a:pt x="1540642" y="598884"/>
                </a:lnTo>
                <a:lnTo>
                  <a:pt x="1528845" y="594380"/>
                </a:lnTo>
                <a:lnTo>
                  <a:pt x="1517782" y="623268"/>
                </a:lnTo>
                <a:lnTo>
                  <a:pt x="1545214" y="620275"/>
                </a:lnTo>
                <a:close/>
              </a:path>
              <a:path w="1602104" h="623569">
                <a:moveTo>
                  <a:pt x="1545214" y="586692"/>
                </a:moveTo>
                <a:lnTo>
                  <a:pt x="1533498" y="582231"/>
                </a:lnTo>
                <a:lnTo>
                  <a:pt x="1528845" y="594380"/>
                </a:lnTo>
                <a:lnTo>
                  <a:pt x="1540642" y="598884"/>
                </a:lnTo>
                <a:lnTo>
                  <a:pt x="1545214" y="586692"/>
                </a:lnTo>
                <a:close/>
              </a:path>
              <a:path w="1602104" h="623569">
                <a:moveTo>
                  <a:pt x="1601586" y="614124"/>
                </a:moveTo>
                <a:lnTo>
                  <a:pt x="1545214" y="551640"/>
                </a:lnTo>
                <a:lnTo>
                  <a:pt x="1533498" y="582231"/>
                </a:lnTo>
                <a:lnTo>
                  <a:pt x="1545214" y="586692"/>
                </a:lnTo>
                <a:lnTo>
                  <a:pt x="1545214" y="620275"/>
                </a:lnTo>
                <a:lnTo>
                  <a:pt x="1601586" y="6141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34341" y="2971563"/>
            <a:ext cx="2086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Motorické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34341" y="3581100"/>
            <a:ext cx="1138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4341" y="2209614"/>
            <a:ext cx="1143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IV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4341" y="1676262"/>
            <a:ext cx="1155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3377" y="761940"/>
            <a:ext cx="25012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Parasympatické Edinger  </a:t>
            </a:r>
            <a:r>
              <a:rPr sz="1800" b="1" spc="-15" dirty="0">
                <a:latin typeface="Times New Roman"/>
                <a:cs typeface="Times New Roman"/>
              </a:rPr>
              <a:t>Westphalovo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93868" y="731978"/>
            <a:ext cx="2593975" cy="1004569"/>
          </a:xfrm>
          <a:custGeom>
            <a:avLst/>
            <a:gdLst/>
            <a:ahLst/>
            <a:cxnLst/>
            <a:rect l="l" t="t" r="r" b="b"/>
            <a:pathLst>
              <a:path w="2593975" h="1004569">
                <a:moveTo>
                  <a:pt x="69623" y="963184"/>
                </a:moveTo>
                <a:lnTo>
                  <a:pt x="57912" y="932610"/>
                </a:lnTo>
                <a:lnTo>
                  <a:pt x="0" y="995094"/>
                </a:lnTo>
                <a:lnTo>
                  <a:pt x="57912" y="1001288"/>
                </a:lnTo>
                <a:lnTo>
                  <a:pt x="57912" y="967662"/>
                </a:lnTo>
                <a:lnTo>
                  <a:pt x="69623" y="963184"/>
                </a:lnTo>
                <a:close/>
              </a:path>
              <a:path w="2593975" h="1004569">
                <a:moveTo>
                  <a:pt x="73772" y="974014"/>
                </a:moveTo>
                <a:lnTo>
                  <a:pt x="69623" y="963184"/>
                </a:lnTo>
                <a:lnTo>
                  <a:pt x="57912" y="967662"/>
                </a:lnTo>
                <a:lnTo>
                  <a:pt x="62484" y="978330"/>
                </a:lnTo>
                <a:lnTo>
                  <a:pt x="73772" y="974014"/>
                </a:lnTo>
                <a:close/>
              </a:path>
              <a:path w="2593975" h="1004569">
                <a:moveTo>
                  <a:pt x="85344" y="1004223"/>
                </a:moveTo>
                <a:lnTo>
                  <a:pt x="73772" y="974014"/>
                </a:lnTo>
                <a:lnTo>
                  <a:pt x="62484" y="978330"/>
                </a:lnTo>
                <a:lnTo>
                  <a:pt x="57912" y="967662"/>
                </a:lnTo>
                <a:lnTo>
                  <a:pt x="57912" y="1001288"/>
                </a:lnTo>
                <a:lnTo>
                  <a:pt x="85344" y="1004223"/>
                </a:lnTo>
                <a:close/>
              </a:path>
              <a:path w="2593975" h="1004569">
                <a:moveTo>
                  <a:pt x="2593634" y="10661"/>
                </a:moveTo>
                <a:lnTo>
                  <a:pt x="2589062" y="0"/>
                </a:lnTo>
                <a:lnTo>
                  <a:pt x="69623" y="963184"/>
                </a:lnTo>
                <a:lnTo>
                  <a:pt x="73772" y="974014"/>
                </a:lnTo>
                <a:lnTo>
                  <a:pt x="2593634" y="10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41562" y="1111418"/>
            <a:ext cx="1146175" cy="329565"/>
          </a:xfrm>
          <a:custGeom>
            <a:avLst/>
            <a:gdLst/>
            <a:ahLst/>
            <a:cxnLst/>
            <a:rect l="l" t="t" r="r" b="b"/>
            <a:pathLst>
              <a:path w="1146175" h="329565">
                <a:moveTo>
                  <a:pt x="72471" y="286448"/>
                </a:moveTo>
                <a:lnTo>
                  <a:pt x="63992" y="254491"/>
                </a:lnTo>
                <a:lnTo>
                  <a:pt x="0" y="310873"/>
                </a:lnTo>
                <a:lnTo>
                  <a:pt x="60944" y="324172"/>
                </a:lnTo>
                <a:lnTo>
                  <a:pt x="60944" y="289537"/>
                </a:lnTo>
                <a:lnTo>
                  <a:pt x="72471" y="286448"/>
                </a:lnTo>
                <a:close/>
              </a:path>
              <a:path w="1146175" h="329565">
                <a:moveTo>
                  <a:pt x="75695" y="298597"/>
                </a:moveTo>
                <a:lnTo>
                  <a:pt x="72471" y="286448"/>
                </a:lnTo>
                <a:lnTo>
                  <a:pt x="60944" y="289537"/>
                </a:lnTo>
                <a:lnTo>
                  <a:pt x="63992" y="301729"/>
                </a:lnTo>
                <a:lnTo>
                  <a:pt x="75695" y="298597"/>
                </a:lnTo>
                <a:close/>
              </a:path>
              <a:path w="1146175" h="329565">
                <a:moveTo>
                  <a:pt x="83804" y="329161"/>
                </a:moveTo>
                <a:lnTo>
                  <a:pt x="75695" y="298597"/>
                </a:lnTo>
                <a:lnTo>
                  <a:pt x="63992" y="301729"/>
                </a:lnTo>
                <a:lnTo>
                  <a:pt x="60944" y="289537"/>
                </a:lnTo>
                <a:lnTo>
                  <a:pt x="60944" y="324172"/>
                </a:lnTo>
                <a:lnTo>
                  <a:pt x="83804" y="329161"/>
                </a:lnTo>
                <a:close/>
              </a:path>
              <a:path w="1146175" h="329565">
                <a:moveTo>
                  <a:pt x="1145941" y="12192"/>
                </a:moveTo>
                <a:lnTo>
                  <a:pt x="1141369" y="0"/>
                </a:lnTo>
                <a:lnTo>
                  <a:pt x="72471" y="286448"/>
                </a:lnTo>
                <a:lnTo>
                  <a:pt x="75695" y="298597"/>
                </a:lnTo>
                <a:lnTo>
                  <a:pt x="1145941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36776" y="1492389"/>
            <a:ext cx="1374775" cy="403860"/>
          </a:xfrm>
          <a:custGeom>
            <a:avLst/>
            <a:gdLst/>
            <a:ahLst/>
            <a:cxnLst/>
            <a:rect l="l" t="t" r="r" b="b"/>
            <a:pathLst>
              <a:path w="1374775" h="403860">
                <a:moveTo>
                  <a:pt x="72134" y="360679"/>
                </a:moveTo>
                <a:lnTo>
                  <a:pt x="64008" y="330680"/>
                </a:lnTo>
                <a:lnTo>
                  <a:pt x="0" y="387053"/>
                </a:lnTo>
                <a:lnTo>
                  <a:pt x="59436" y="398940"/>
                </a:lnTo>
                <a:lnTo>
                  <a:pt x="59436" y="364208"/>
                </a:lnTo>
                <a:lnTo>
                  <a:pt x="72134" y="360679"/>
                </a:lnTo>
                <a:close/>
              </a:path>
              <a:path w="1374775" h="403860">
                <a:moveTo>
                  <a:pt x="75525" y="373199"/>
                </a:moveTo>
                <a:lnTo>
                  <a:pt x="72134" y="360679"/>
                </a:lnTo>
                <a:lnTo>
                  <a:pt x="59436" y="364208"/>
                </a:lnTo>
                <a:lnTo>
                  <a:pt x="64008" y="376400"/>
                </a:lnTo>
                <a:lnTo>
                  <a:pt x="75525" y="373199"/>
                </a:lnTo>
                <a:close/>
              </a:path>
              <a:path w="1374775" h="403860">
                <a:moveTo>
                  <a:pt x="83820" y="403817"/>
                </a:moveTo>
                <a:lnTo>
                  <a:pt x="75525" y="373199"/>
                </a:lnTo>
                <a:lnTo>
                  <a:pt x="64008" y="376400"/>
                </a:lnTo>
                <a:lnTo>
                  <a:pt x="59436" y="364208"/>
                </a:lnTo>
                <a:lnTo>
                  <a:pt x="59436" y="398940"/>
                </a:lnTo>
                <a:lnTo>
                  <a:pt x="83820" y="403817"/>
                </a:lnTo>
                <a:close/>
              </a:path>
              <a:path w="1374775" h="403860">
                <a:moveTo>
                  <a:pt x="1374541" y="12192"/>
                </a:moveTo>
                <a:lnTo>
                  <a:pt x="1369969" y="0"/>
                </a:lnTo>
                <a:lnTo>
                  <a:pt x="72134" y="360679"/>
                </a:lnTo>
                <a:lnTo>
                  <a:pt x="75525" y="373199"/>
                </a:lnTo>
                <a:lnTo>
                  <a:pt x="1374541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74916" y="2016602"/>
            <a:ext cx="536575" cy="173990"/>
          </a:xfrm>
          <a:custGeom>
            <a:avLst/>
            <a:gdLst/>
            <a:ahLst/>
            <a:cxnLst/>
            <a:rect l="l" t="t" r="r" b="b"/>
            <a:pathLst>
              <a:path w="536575" h="173989">
                <a:moveTo>
                  <a:pt x="83804" y="0"/>
                </a:moveTo>
                <a:lnTo>
                  <a:pt x="0" y="15240"/>
                </a:lnTo>
                <a:lnTo>
                  <a:pt x="59436" y="69028"/>
                </a:lnTo>
                <a:lnTo>
                  <a:pt x="59436" y="39624"/>
                </a:lnTo>
                <a:lnTo>
                  <a:pt x="63992" y="27432"/>
                </a:lnTo>
                <a:lnTo>
                  <a:pt x="75491" y="30695"/>
                </a:lnTo>
                <a:lnTo>
                  <a:pt x="83804" y="0"/>
                </a:lnTo>
                <a:close/>
              </a:path>
              <a:path w="536575" h="173989">
                <a:moveTo>
                  <a:pt x="75491" y="30695"/>
                </a:moveTo>
                <a:lnTo>
                  <a:pt x="63992" y="27432"/>
                </a:lnTo>
                <a:lnTo>
                  <a:pt x="59436" y="39624"/>
                </a:lnTo>
                <a:lnTo>
                  <a:pt x="72099" y="43218"/>
                </a:lnTo>
                <a:lnTo>
                  <a:pt x="75491" y="30695"/>
                </a:lnTo>
                <a:close/>
              </a:path>
              <a:path w="536575" h="173989">
                <a:moveTo>
                  <a:pt x="72099" y="43218"/>
                </a:moveTo>
                <a:lnTo>
                  <a:pt x="59436" y="39624"/>
                </a:lnTo>
                <a:lnTo>
                  <a:pt x="59436" y="69028"/>
                </a:lnTo>
                <a:lnTo>
                  <a:pt x="63992" y="73152"/>
                </a:lnTo>
                <a:lnTo>
                  <a:pt x="72099" y="43218"/>
                </a:lnTo>
                <a:close/>
              </a:path>
              <a:path w="536575" h="173989">
                <a:moveTo>
                  <a:pt x="536402" y="161528"/>
                </a:moveTo>
                <a:lnTo>
                  <a:pt x="75491" y="30695"/>
                </a:lnTo>
                <a:lnTo>
                  <a:pt x="72099" y="43218"/>
                </a:lnTo>
                <a:lnTo>
                  <a:pt x="531830" y="173720"/>
                </a:lnTo>
                <a:lnTo>
                  <a:pt x="536402" y="16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51038" y="1941926"/>
            <a:ext cx="1984375" cy="629920"/>
          </a:xfrm>
          <a:custGeom>
            <a:avLst/>
            <a:gdLst/>
            <a:ahLst/>
            <a:cxnLst/>
            <a:rect l="l" t="t" r="r" b="b"/>
            <a:pathLst>
              <a:path w="1984375" h="629919">
                <a:moveTo>
                  <a:pt x="85328" y="0"/>
                </a:moveTo>
                <a:lnTo>
                  <a:pt x="0" y="13716"/>
                </a:lnTo>
                <a:lnTo>
                  <a:pt x="59436" y="70252"/>
                </a:lnTo>
                <a:lnTo>
                  <a:pt x="59436" y="39624"/>
                </a:lnTo>
                <a:lnTo>
                  <a:pt x="64008" y="27432"/>
                </a:lnTo>
                <a:lnTo>
                  <a:pt x="75645" y="31006"/>
                </a:lnTo>
                <a:lnTo>
                  <a:pt x="85328" y="0"/>
                </a:lnTo>
                <a:close/>
              </a:path>
              <a:path w="1984375" h="629919">
                <a:moveTo>
                  <a:pt x="75645" y="31006"/>
                </a:moveTo>
                <a:lnTo>
                  <a:pt x="64008" y="27432"/>
                </a:lnTo>
                <a:lnTo>
                  <a:pt x="59436" y="39624"/>
                </a:lnTo>
                <a:lnTo>
                  <a:pt x="71771" y="43412"/>
                </a:lnTo>
                <a:lnTo>
                  <a:pt x="75645" y="31006"/>
                </a:lnTo>
                <a:close/>
              </a:path>
              <a:path w="1984375" h="629919">
                <a:moveTo>
                  <a:pt x="71771" y="43412"/>
                </a:moveTo>
                <a:lnTo>
                  <a:pt x="59436" y="39624"/>
                </a:lnTo>
                <a:lnTo>
                  <a:pt x="59436" y="70252"/>
                </a:lnTo>
                <a:lnTo>
                  <a:pt x="62484" y="73152"/>
                </a:lnTo>
                <a:lnTo>
                  <a:pt x="71771" y="43412"/>
                </a:lnTo>
                <a:close/>
              </a:path>
              <a:path w="1984375" h="629919">
                <a:moveTo>
                  <a:pt x="1984080" y="617174"/>
                </a:moveTo>
                <a:lnTo>
                  <a:pt x="75645" y="31006"/>
                </a:lnTo>
                <a:lnTo>
                  <a:pt x="71771" y="43412"/>
                </a:lnTo>
                <a:lnTo>
                  <a:pt x="1979508" y="629366"/>
                </a:lnTo>
                <a:lnTo>
                  <a:pt x="1984080" y="617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74853" y="2466136"/>
            <a:ext cx="2059305" cy="411480"/>
          </a:xfrm>
          <a:custGeom>
            <a:avLst/>
            <a:gdLst/>
            <a:ahLst/>
            <a:cxnLst/>
            <a:rect l="l" t="t" r="r" b="b"/>
            <a:pathLst>
              <a:path w="2059304" h="411480">
                <a:moveTo>
                  <a:pt x="82280" y="0"/>
                </a:moveTo>
                <a:lnTo>
                  <a:pt x="0" y="22860"/>
                </a:lnTo>
                <a:lnTo>
                  <a:pt x="62468" y="70069"/>
                </a:lnTo>
                <a:lnTo>
                  <a:pt x="62468" y="41148"/>
                </a:lnTo>
                <a:lnTo>
                  <a:pt x="63992" y="28956"/>
                </a:lnTo>
                <a:lnTo>
                  <a:pt x="76536" y="31274"/>
                </a:lnTo>
                <a:lnTo>
                  <a:pt x="82280" y="0"/>
                </a:lnTo>
                <a:close/>
              </a:path>
              <a:path w="2059304" h="411480">
                <a:moveTo>
                  <a:pt x="76536" y="31274"/>
                </a:moveTo>
                <a:lnTo>
                  <a:pt x="63992" y="28956"/>
                </a:lnTo>
                <a:lnTo>
                  <a:pt x="62468" y="41148"/>
                </a:lnTo>
                <a:lnTo>
                  <a:pt x="74318" y="43347"/>
                </a:lnTo>
                <a:lnTo>
                  <a:pt x="76536" y="31274"/>
                </a:lnTo>
                <a:close/>
              </a:path>
              <a:path w="2059304" h="411480">
                <a:moveTo>
                  <a:pt x="74318" y="43347"/>
                </a:moveTo>
                <a:lnTo>
                  <a:pt x="62468" y="41148"/>
                </a:lnTo>
                <a:lnTo>
                  <a:pt x="62468" y="70069"/>
                </a:lnTo>
                <a:lnTo>
                  <a:pt x="68564" y="74676"/>
                </a:lnTo>
                <a:lnTo>
                  <a:pt x="74318" y="43347"/>
                </a:lnTo>
                <a:close/>
              </a:path>
              <a:path w="2059304" h="411480">
                <a:moveTo>
                  <a:pt x="2058741" y="397733"/>
                </a:moveTo>
                <a:lnTo>
                  <a:pt x="76536" y="31274"/>
                </a:lnTo>
                <a:lnTo>
                  <a:pt x="74318" y="43347"/>
                </a:lnTo>
                <a:lnTo>
                  <a:pt x="2057217" y="411449"/>
                </a:lnTo>
                <a:lnTo>
                  <a:pt x="2058741" y="3977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46268" y="2789209"/>
            <a:ext cx="1755775" cy="772795"/>
          </a:xfrm>
          <a:custGeom>
            <a:avLst/>
            <a:gdLst/>
            <a:ahLst/>
            <a:cxnLst/>
            <a:rect l="l" t="t" r="r" b="b"/>
            <a:pathLst>
              <a:path w="1755775" h="772795">
                <a:moveTo>
                  <a:pt x="85328" y="0"/>
                </a:moveTo>
                <a:lnTo>
                  <a:pt x="0" y="4572"/>
                </a:lnTo>
                <a:lnTo>
                  <a:pt x="54848" y="70088"/>
                </a:lnTo>
                <a:lnTo>
                  <a:pt x="56372" y="66584"/>
                </a:lnTo>
                <a:lnTo>
                  <a:pt x="56372" y="36560"/>
                </a:lnTo>
                <a:lnTo>
                  <a:pt x="60944" y="24368"/>
                </a:lnTo>
                <a:lnTo>
                  <a:pt x="72537" y="29414"/>
                </a:lnTo>
                <a:lnTo>
                  <a:pt x="85328" y="0"/>
                </a:lnTo>
                <a:close/>
              </a:path>
              <a:path w="1755775" h="772795">
                <a:moveTo>
                  <a:pt x="72537" y="29414"/>
                </a:moveTo>
                <a:lnTo>
                  <a:pt x="60944" y="24368"/>
                </a:lnTo>
                <a:lnTo>
                  <a:pt x="56372" y="36560"/>
                </a:lnTo>
                <a:lnTo>
                  <a:pt x="67354" y="41330"/>
                </a:lnTo>
                <a:lnTo>
                  <a:pt x="72537" y="29414"/>
                </a:lnTo>
                <a:close/>
              </a:path>
              <a:path w="1755775" h="772795">
                <a:moveTo>
                  <a:pt x="67354" y="41330"/>
                </a:moveTo>
                <a:lnTo>
                  <a:pt x="56372" y="36560"/>
                </a:lnTo>
                <a:lnTo>
                  <a:pt x="56372" y="66584"/>
                </a:lnTo>
                <a:lnTo>
                  <a:pt x="67354" y="41330"/>
                </a:lnTo>
                <a:close/>
              </a:path>
              <a:path w="1755775" h="772795">
                <a:moveTo>
                  <a:pt x="1755495" y="761923"/>
                </a:moveTo>
                <a:lnTo>
                  <a:pt x="72537" y="29414"/>
                </a:lnTo>
                <a:lnTo>
                  <a:pt x="67354" y="41330"/>
                </a:lnTo>
                <a:lnTo>
                  <a:pt x="1750923" y="772591"/>
                </a:lnTo>
                <a:lnTo>
                  <a:pt x="1755495" y="7619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03422" y="3445992"/>
            <a:ext cx="1297305" cy="117475"/>
          </a:xfrm>
          <a:custGeom>
            <a:avLst/>
            <a:gdLst/>
            <a:ahLst/>
            <a:cxnLst/>
            <a:rect l="l" t="t" r="r" b="b"/>
            <a:pathLst>
              <a:path w="1297304" h="117475">
                <a:moveTo>
                  <a:pt x="79248" y="0"/>
                </a:moveTo>
                <a:lnTo>
                  <a:pt x="0" y="33528"/>
                </a:lnTo>
                <a:lnTo>
                  <a:pt x="64008" y="70090"/>
                </a:lnTo>
                <a:lnTo>
                  <a:pt x="64008" y="32004"/>
                </a:lnTo>
                <a:lnTo>
                  <a:pt x="77281" y="32775"/>
                </a:lnTo>
                <a:lnTo>
                  <a:pt x="79248" y="0"/>
                </a:lnTo>
                <a:close/>
              </a:path>
              <a:path w="1297304" h="117475">
                <a:moveTo>
                  <a:pt x="77281" y="32775"/>
                </a:moveTo>
                <a:lnTo>
                  <a:pt x="64008" y="32004"/>
                </a:lnTo>
                <a:lnTo>
                  <a:pt x="64008" y="44196"/>
                </a:lnTo>
                <a:lnTo>
                  <a:pt x="76551" y="44941"/>
                </a:lnTo>
                <a:lnTo>
                  <a:pt x="77281" y="32775"/>
                </a:lnTo>
                <a:close/>
              </a:path>
              <a:path w="1297304" h="117475">
                <a:moveTo>
                  <a:pt x="76551" y="44941"/>
                </a:moveTo>
                <a:lnTo>
                  <a:pt x="64008" y="44196"/>
                </a:lnTo>
                <a:lnTo>
                  <a:pt x="64008" y="70090"/>
                </a:lnTo>
                <a:lnTo>
                  <a:pt x="74676" y="76184"/>
                </a:lnTo>
                <a:lnTo>
                  <a:pt x="76551" y="44941"/>
                </a:lnTo>
                <a:close/>
              </a:path>
              <a:path w="1297304" h="117475">
                <a:moveTo>
                  <a:pt x="1296817" y="103616"/>
                </a:moveTo>
                <a:lnTo>
                  <a:pt x="77281" y="32775"/>
                </a:lnTo>
                <a:lnTo>
                  <a:pt x="76551" y="44941"/>
                </a:lnTo>
                <a:lnTo>
                  <a:pt x="1295293" y="117332"/>
                </a:lnTo>
                <a:lnTo>
                  <a:pt x="1296817" y="1036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4768" y="3552657"/>
            <a:ext cx="160655" cy="231775"/>
          </a:xfrm>
          <a:custGeom>
            <a:avLst/>
            <a:gdLst/>
            <a:ahLst/>
            <a:cxnLst/>
            <a:rect l="l" t="t" r="r" b="b"/>
            <a:pathLst>
              <a:path w="160654" h="231775">
                <a:moveTo>
                  <a:pt x="160043" y="7620"/>
                </a:moveTo>
                <a:lnTo>
                  <a:pt x="149375" y="0"/>
                </a:lnTo>
                <a:lnTo>
                  <a:pt x="0" y="231632"/>
                </a:lnTo>
                <a:lnTo>
                  <a:pt x="15582" y="231632"/>
                </a:lnTo>
                <a:lnTo>
                  <a:pt x="160043" y="7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183535" y="426678"/>
            <a:ext cx="2652395" cy="334772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615950">
              <a:lnSpc>
                <a:spcPct val="100000"/>
              </a:lnSpc>
              <a:spcBef>
                <a:spcPts val="940"/>
              </a:spcBef>
            </a:pPr>
            <a:r>
              <a:rPr sz="1800" spc="-5" dirty="0">
                <a:latin typeface="Times New Roman"/>
                <a:cs typeface="Times New Roman"/>
              </a:rPr>
              <a:t>Corpus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pineale</a:t>
            </a:r>
            <a:endParaRPr sz="1800">
              <a:latin typeface="Times New Roman"/>
              <a:cs typeface="Times New Roman"/>
            </a:endParaRPr>
          </a:p>
          <a:p>
            <a:pPr marL="615950" marR="178435">
              <a:lnSpc>
                <a:spcPct val="105500"/>
              </a:lnSpc>
              <a:spcBef>
                <a:spcPts val="720"/>
              </a:spcBef>
            </a:pPr>
            <a:r>
              <a:rPr sz="1800" spc="-5" dirty="0">
                <a:latin typeface="Times New Roman"/>
                <a:cs typeface="Times New Roman"/>
              </a:rPr>
              <a:t>Pulvinar </a:t>
            </a:r>
            <a:r>
              <a:rPr sz="1800" dirty="0">
                <a:latin typeface="Times New Roman"/>
                <a:cs typeface="Times New Roman"/>
              </a:rPr>
              <a:t>thalami  </a:t>
            </a:r>
            <a:r>
              <a:rPr sz="1800" spc="-5" dirty="0">
                <a:latin typeface="Times New Roman"/>
                <a:cs typeface="Times New Roman"/>
              </a:rPr>
              <a:t>Corpus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geniculatum  mediale</a:t>
            </a:r>
            <a:endParaRPr sz="1800">
              <a:latin typeface="Times New Roman"/>
              <a:cs typeface="Times New Roman"/>
            </a:endParaRPr>
          </a:p>
          <a:p>
            <a:pPr marL="654050" marR="5080">
              <a:lnSpc>
                <a:spcPct val="100000"/>
              </a:lnSpc>
              <a:spcBef>
                <a:spcPts val="480"/>
              </a:spcBef>
            </a:pPr>
            <a:r>
              <a:rPr sz="1800" b="1" spc="-5" dirty="0">
                <a:latin typeface="Times New Roman"/>
                <a:cs typeface="Times New Roman"/>
              </a:rPr>
              <a:t>Corpus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geniculatum  </a:t>
            </a:r>
            <a:r>
              <a:rPr sz="1800" b="1" dirty="0">
                <a:latin typeface="Times New Roman"/>
                <a:cs typeface="Times New Roman"/>
              </a:rPr>
              <a:t>laterale</a:t>
            </a:r>
            <a:endParaRPr sz="1800">
              <a:latin typeface="Times New Roman"/>
              <a:cs typeface="Times New Roman"/>
            </a:endParaRPr>
          </a:p>
          <a:p>
            <a:pPr marL="539750">
              <a:lnSpc>
                <a:spcPct val="100000"/>
              </a:lnSpc>
              <a:spcBef>
                <a:spcPts val="480"/>
              </a:spcBef>
            </a:pPr>
            <a:r>
              <a:rPr sz="1800" b="1" spc="-5" dirty="0">
                <a:latin typeface="Times New Roman"/>
                <a:cs typeface="Times New Roman"/>
              </a:rPr>
              <a:t>Colliculuc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superior</a:t>
            </a:r>
            <a:endParaRPr sz="1800">
              <a:latin typeface="Times New Roman"/>
              <a:cs typeface="Times New Roman"/>
            </a:endParaRPr>
          </a:p>
          <a:p>
            <a:pPr marL="53975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latin typeface="Times New Roman"/>
                <a:cs typeface="Times New Roman"/>
              </a:rPr>
              <a:t>Colliculuc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inferior</a:t>
            </a:r>
            <a:endParaRPr sz="1800">
              <a:latin typeface="Times New Roman"/>
              <a:cs typeface="Times New Roman"/>
            </a:endParaRPr>
          </a:p>
          <a:p>
            <a:pPr marL="12700" marR="9525">
              <a:lnSpc>
                <a:spcPct val="100000"/>
              </a:lnSpc>
              <a:spcBef>
                <a:spcPts val="144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n.V</a:t>
            </a:r>
            <a:r>
              <a:rPr sz="1800" b="1" spc="-114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(mesencefalické,  </a:t>
            </a:r>
            <a:r>
              <a:rPr sz="1800" b="1" spc="-5" dirty="0">
                <a:latin typeface="Times New Roman"/>
                <a:cs typeface="Times New Roman"/>
              </a:rPr>
              <a:t>pontinní,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spinální)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08066" y="3784289"/>
            <a:ext cx="4794107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22587" y="5231968"/>
            <a:ext cx="1148080" cy="1452245"/>
          </a:xfrm>
          <a:custGeom>
            <a:avLst/>
            <a:gdLst/>
            <a:ahLst/>
            <a:cxnLst/>
            <a:rect l="l" t="t" r="r" b="b"/>
            <a:pathLst>
              <a:path w="1148079" h="1452245">
                <a:moveTo>
                  <a:pt x="1106370" y="64467"/>
                </a:moveTo>
                <a:lnTo>
                  <a:pt x="1096119" y="56319"/>
                </a:lnTo>
                <a:lnTo>
                  <a:pt x="0" y="1444630"/>
                </a:lnTo>
                <a:lnTo>
                  <a:pt x="10668" y="1452250"/>
                </a:lnTo>
                <a:lnTo>
                  <a:pt x="1106370" y="64467"/>
                </a:lnTo>
                <a:close/>
              </a:path>
              <a:path w="1148079" h="1452245">
                <a:moveTo>
                  <a:pt x="1147480" y="0"/>
                </a:moveTo>
                <a:lnTo>
                  <a:pt x="1071280" y="36576"/>
                </a:lnTo>
                <a:lnTo>
                  <a:pt x="1096119" y="56319"/>
                </a:lnTo>
                <a:lnTo>
                  <a:pt x="1103284" y="47244"/>
                </a:lnTo>
                <a:lnTo>
                  <a:pt x="1113952" y="54864"/>
                </a:lnTo>
                <a:lnTo>
                  <a:pt x="1113952" y="70494"/>
                </a:lnTo>
                <a:lnTo>
                  <a:pt x="1130716" y="83820"/>
                </a:lnTo>
                <a:lnTo>
                  <a:pt x="1147480" y="0"/>
                </a:lnTo>
                <a:close/>
              </a:path>
              <a:path w="1148079" h="1452245">
                <a:moveTo>
                  <a:pt x="1113952" y="54864"/>
                </a:moveTo>
                <a:lnTo>
                  <a:pt x="1103284" y="47244"/>
                </a:lnTo>
                <a:lnTo>
                  <a:pt x="1096119" y="56319"/>
                </a:lnTo>
                <a:lnTo>
                  <a:pt x="1106370" y="64467"/>
                </a:lnTo>
                <a:lnTo>
                  <a:pt x="1113952" y="54864"/>
                </a:lnTo>
                <a:close/>
              </a:path>
              <a:path w="1148079" h="1452245">
                <a:moveTo>
                  <a:pt x="1113952" y="70494"/>
                </a:moveTo>
                <a:lnTo>
                  <a:pt x="1113952" y="54864"/>
                </a:lnTo>
                <a:lnTo>
                  <a:pt x="1106370" y="64467"/>
                </a:lnTo>
                <a:lnTo>
                  <a:pt x="1113952" y="704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11311" y="4383176"/>
            <a:ext cx="1602105" cy="550545"/>
          </a:xfrm>
          <a:custGeom>
            <a:avLst/>
            <a:gdLst/>
            <a:ahLst/>
            <a:cxnLst/>
            <a:rect l="l" t="t" r="r" b="b"/>
            <a:pathLst>
              <a:path w="1602104" h="550545">
                <a:moveTo>
                  <a:pt x="1532071" y="41965"/>
                </a:moveTo>
                <a:lnTo>
                  <a:pt x="1528034" y="30110"/>
                </a:lnTo>
                <a:lnTo>
                  <a:pt x="0" y="539450"/>
                </a:lnTo>
                <a:lnTo>
                  <a:pt x="4572" y="550118"/>
                </a:lnTo>
                <a:lnTo>
                  <a:pt x="1532071" y="41965"/>
                </a:lnTo>
                <a:close/>
              </a:path>
              <a:path w="1602104" h="550545">
                <a:moveTo>
                  <a:pt x="1601586" y="10668"/>
                </a:moveTo>
                <a:lnTo>
                  <a:pt x="1517782" y="0"/>
                </a:lnTo>
                <a:lnTo>
                  <a:pt x="1528034" y="30110"/>
                </a:lnTo>
                <a:lnTo>
                  <a:pt x="1540642" y="25908"/>
                </a:lnTo>
                <a:lnTo>
                  <a:pt x="1543690" y="38100"/>
                </a:lnTo>
                <a:lnTo>
                  <a:pt x="1543690" y="70049"/>
                </a:lnTo>
                <a:lnTo>
                  <a:pt x="1601586" y="10668"/>
                </a:lnTo>
                <a:close/>
              </a:path>
              <a:path w="1602104" h="550545">
                <a:moveTo>
                  <a:pt x="1543690" y="38100"/>
                </a:moveTo>
                <a:lnTo>
                  <a:pt x="1540642" y="25908"/>
                </a:lnTo>
                <a:lnTo>
                  <a:pt x="1528034" y="30110"/>
                </a:lnTo>
                <a:lnTo>
                  <a:pt x="1532071" y="41965"/>
                </a:lnTo>
                <a:lnTo>
                  <a:pt x="1543690" y="38100"/>
                </a:lnTo>
                <a:close/>
              </a:path>
              <a:path w="1602104" h="550545">
                <a:moveTo>
                  <a:pt x="1543690" y="70049"/>
                </a:moveTo>
                <a:lnTo>
                  <a:pt x="1543690" y="38100"/>
                </a:lnTo>
                <a:lnTo>
                  <a:pt x="1532071" y="41965"/>
                </a:lnTo>
                <a:lnTo>
                  <a:pt x="1542166" y="71612"/>
                </a:lnTo>
                <a:lnTo>
                  <a:pt x="1543690" y="70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03296" y="4136303"/>
            <a:ext cx="2057400" cy="265430"/>
          </a:xfrm>
          <a:custGeom>
            <a:avLst/>
            <a:gdLst/>
            <a:ahLst/>
            <a:cxnLst/>
            <a:rect l="l" t="t" r="r" b="b"/>
            <a:pathLst>
              <a:path w="2057400" h="265429">
                <a:moveTo>
                  <a:pt x="1983278" y="44121"/>
                </a:moveTo>
                <a:lnTo>
                  <a:pt x="1981813" y="31912"/>
                </a:lnTo>
                <a:lnTo>
                  <a:pt x="0" y="251444"/>
                </a:lnTo>
                <a:lnTo>
                  <a:pt x="1524" y="265160"/>
                </a:lnTo>
                <a:lnTo>
                  <a:pt x="1983278" y="44121"/>
                </a:lnTo>
                <a:close/>
              </a:path>
              <a:path w="2057400" h="265429">
                <a:moveTo>
                  <a:pt x="2057232" y="28956"/>
                </a:moveTo>
                <a:lnTo>
                  <a:pt x="1977984" y="0"/>
                </a:lnTo>
                <a:lnTo>
                  <a:pt x="1981813" y="31912"/>
                </a:lnTo>
                <a:lnTo>
                  <a:pt x="1994748" y="30480"/>
                </a:lnTo>
                <a:lnTo>
                  <a:pt x="1996272" y="42672"/>
                </a:lnTo>
                <a:lnTo>
                  <a:pt x="1996272" y="70037"/>
                </a:lnTo>
                <a:lnTo>
                  <a:pt x="2057232" y="28956"/>
                </a:lnTo>
                <a:close/>
              </a:path>
              <a:path w="2057400" h="265429">
                <a:moveTo>
                  <a:pt x="1996272" y="42672"/>
                </a:moveTo>
                <a:lnTo>
                  <a:pt x="1994748" y="30480"/>
                </a:lnTo>
                <a:lnTo>
                  <a:pt x="1981813" y="31912"/>
                </a:lnTo>
                <a:lnTo>
                  <a:pt x="1983278" y="44121"/>
                </a:lnTo>
                <a:lnTo>
                  <a:pt x="1996272" y="42672"/>
                </a:lnTo>
                <a:close/>
              </a:path>
              <a:path w="2057400" h="265429">
                <a:moveTo>
                  <a:pt x="1996272" y="70037"/>
                </a:moveTo>
                <a:lnTo>
                  <a:pt x="1996272" y="42672"/>
                </a:lnTo>
                <a:lnTo>
                  <a:pt x="1983278" y="44121"/>
                </a:lnTo>
                <a:lnTo>
                  <a:pt x="1987128" y="76200"/>
                </a:lnTo>
                <a:lnTo>
                  <a:pt x="1996272" y="700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16656" y="3784290"/>
            <a:ext cx="1948814" cy="257810"/>
          </a:xfrm>
          <a:custGeom>
            <a:avLst/>
            <a:gdLst/>
            <a:ahLst/>
            <a:cxnLst/>
            <a:rect l="l" t="t" r="r" b="b"/>
            <a:pathLst>
              <a:path w="1948814" h="257810">
                <a:moveTo>
                  <a:pt x="1874810" y="213308"/>
                </a:moveTo>
                <a:lnTo>
                  <a:pt x="114701" y="0"/>
                </a:lnTo>
                <a:lnTo>
                  <a:pt x="0" y="0"/>
                </a:lnTo>
                <a:lnTo>
                  <a:pt x="1873133" y="227006"/>
                </a:lnTo>
                <a:lnTo>
                  <a:pt x="1874810" y="213308"/>
                </a:lnTo>
                <a:close/>
              </a:path>
              <a:path w="1948814" h="257810">
                <a:moveTo>
                  <a:pt x="1887682" y="250858"/>
                </a:moveTo>
                <a:lnTo>
                  <a:pt x="1887682" y="214868"/>
                </a:lnTo>
                <a:lnTo>
                  <a:pt x="1886158" y="228584"/>
                </a:lnTo>
                <a:lnTo>
                  <a:pt x="1873133" y="227006"/>
                </a:lnTo>
                <a:lnTo>
                  <a:pt x="1869394" y="257540"/>
                </a:lnTo>
                <a:lnTo>
                  <a:pt x="1887682" y="250858"/>
                </a:lnTo>
                <a:close/>
              </a:path>
              <a:path w="1948814" h="257810">
                <a:moveTo>
                  <a:pt x="1887682" y="214868"/>
                </a:moveTo>
                <a:lnTo>
                  <a:pt x="1874810" y="213308"/>
                </a:lnTo>
                <a:lnTo>
                  <a:pt x="1873133" y="227006"/>
                </a:lnTo>
                <a:lnTo>
                  <a:pt x="1886158" y="228584"/>
                </a:lnTo>
                <a:lnTo>
                  <a:pt x="1887682" y="214868"/>
                </a:lnTo>
                <a:close/>
              </a:path>
              <a:path w="1948814" h="257810">
                <a:moveTo>
                  <a:pt x="1948642" y="228584"/>
                </a:moveTo>
                <a:lnTo>
                  <a:pt x="1878538" y="182864"/>
                </a:lnTo>
                <a:lnTo>
                  <a:pt x="1874810" y="213308"/>
                </a:lnTo>
                <a:lnTo>
                  <a:pt x="1887682" y="214868"/>
                </a:lnTo>
                <a:lnTo>
                  <a:pt x="1887682" y="250858"/>
                </a:lnTo>
                <a:lnTo>
                  <a:pt x="1948642" y="228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062997" y="6596853"/>
            <a:ext cx="1233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latin typeface="Times New Roman"/>
                <a:cs typeface="Times New Roman"/>
              </a:rPr>
              <a:t>IV. </a:t>
            </a:r>
            <a:r>
              <a:rPr sz="1800" b="1" dirty="0">
                <a:latin typeface="Times New Roman"/>
                <a:cs typeface="Times New Roman"/>
              </a:rPr>
              <a:t>Komora  </a:t>
            </a:r>
            <a:r>
              <a:rPr sz="1800" b="1" spc="-5" dirty="0">
                <a:latin typeface="Times New Roman"/>
                <a:cs typeface="Times New Roman"/>
              </a:rPr>
              <a:t>mozková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74853" y="3784290"/>
            <a:ext cx="1385570" cy="2133600"/>
          </a:xfrm>
          <a:custGeom>
            <a:avLst/>
            <a:gdLst/>
            <a:ahLst/>
            <a:cxnLst/>
            <a:rect l="l" t="t" r="r" b="b"/>
            <a:pathLst>
              <a:path w="1385570" h="2133600">
                <a:moveTo>
                  <a:pt x="37166" y="2066651"/>
                </a:moveTo>
                <a:lnTo>
                  <a:pt x="10668" y="2049612"/>
                </a:lnTo>
                <a:lnTo>
                  <a:pt x="0" y="2133432"/>
                </a:lnTo>
                <a:lnTo>
                  <a:pt x="30464" y="2116020"/>
                </a:lnTo>
                <a:lnTo>
                  <a:pt x="30464" y="2077044"/>
                </a:lnTo>
                <a:lnTo>
                  <a:pt x="37166" y="2066651"/>
                </a:lnTo>
                <a:close/>
              </a:path>
              <a:path w="1385570" h="2133600">
                <a:moveTo>
                  <a:pt x="48181" y="2073734"/>
                </a:moveTo>
                <a:lnTo>
                  <a:pt x="37166" y="2066651"/>
                </a:lnTo>
                <a:lnTo>
                  <a:pt x="30464" y="2077044"/>
                </a:lnTo>
                <a:lnTo>
                  <a:pt x="41132" y="2084664"/>
                </a:lnTo>
                <a:lnTo>
                  <a:pt x="48181" y="2073734"/>
                </a:lnTo>
                <a:close/>
              </a:path>
              <a:path w="1385570" h="2133600">
                <a:moveTo>
                  <a:pt x="74660" y="2090760"/>
                </a:moveTo>
                <a:lnTo>
                  <a:pt x="48181" y="2073734"/>
                </a:lnTo>
                <a:lnTo>
                  <a:pt x="41132" y="2084664"/>
                </a:lnTo>
                <a:lnTo>
                  <a:pt x="30464" y="2077044"/>
                </a:lnTo>
                <a:lnTo>
                  <a:pt x="30464" y="2116020"/>
                </a:lnTo>
                <a:lnTo>
                  <a:pt x="74660" y="2090760"/>
                </a:lnTo>
                <a:close/>
              </a:path>
              <a:path w="1385570" h="2133600">
                <a:moveTo>
                  <a:pt x="1385496" y="0"/>
                </a:moveTo>
                <a:lnTo>
                  <a:pt x="1369914" y="0"/>
                </a:lnTo>
                <a:lnTo>
                  <a:pt x="37166" y="2066651"/>
                </a:lnTo>
                <a:lnTo>
                  <a:pt x="48181" y="2073734"/>
                </a:lnTo>
                <a:lnTo>
                  <a:pt x="13854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939261" y="4571623"/>
            <a:ext cx="1760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cochlearis  posterior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12976" y="4672706"/>
            <a:ext cx="1525905" cy="262255"/>
          </a:xfrm>
          <a:custGeom>
            <a:avLst/>
            <a:gdLst/>
            <a:ahLst/>
            <a:cxnLst/>
            <a:rect l="l" t="t" r="r" b="b"/>
            <a:pathLst>
              <a:path w="1525904" h="262254">
                <a:moveTo>
                  <a:pt x="82280" y="0"/>
                </a:moveTo>
                <a:lnTo>
                  <a:pt x="0" y="25908"/>
                </a:lnTo>
                <a:lnTo>
                  <a:pt x="62468" y="70732"/>
                </a:lnTo>
                <a:lnTo>
                  <a:pt x="62468" y="42672"/>
                </a:lnTo>
                <a:lnTo>
                  <a:pt x="63992" y="30480"/>
                </a:lnTo>
                <a:lnTo>
                  <a:pt x="77091" y="32433"/>
                </a:lnTo>
                <a:lnTo>
                  <a:pt x="82280" y="0"/>
                </a:lnTo>
                <a:close/>
              </a:path>
              <a:path w="1525904" h="262254">
                <a:moveTo>
                  <a:pt x="77091" y="32433"/>
                </a:moveTo>
                <a:lnTo>
                  <a:pt x="63992" y="30480"/>
                </a:lnTo>
                <a:lnTo>
                  <a:pt x="62468" y="42672"/>
                </a:lnTo>
                <a:lnTo>
                  <a:pt x="75148" y="44575"/>
                </a:lnTo>
                <a:lnTo>
                  <a:pt x="77091" y="32433"/>
                </a:lnTo>
                <a:close/>
              </a:path>
              <a:path w="1525904" h="262254">
                <a:moveTo>
                  <a:pt x="75148" y="44575"/>
                </a:moveTo>
                <a:lnTo>
                  <a:pt x="62468" y="42672"/>
                </a:lnTo>
                <a:lnTo>
                  <a:pt x="62468" y="70732"/>
                </a:lnTo>
                <a:lnTo>
                  <a:pt x="70088" y="76200"/>
                </a:lnTo>
                <a:lnTo>
                  <a:pt x="75148" y="44575"/>
                </a:lnTo>
                <a:close/>
              </a:path>
              <a:path w="1525904" h="262254">
                <a:moveTo>
                  <a:pt x="1525402" y="248396"/>
                </a:moveTo>
                <a:lnTo>
                  <a:pt x="77091" y="32433"/>
                </a:lnTo>
                <a:lnTo>
                  <a:pt x="75148" y="44575"/>
                </a:lnTo>
                <a:lnTo>
                  <a:pt x="1523878" y="262112"/>
                </a:lnTo>
                <a:lnTo>
                  <a:pt x="1525402" y="2483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939261" y="5333559"/>
            <a:ext cx="1887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vestibularis  medialis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498653" y="4986634"/>
            <a:ext cx="2365375" cy="634365"/>
          </a:xfrm>
          <a:custGeom>
            <a:avLst/>
            <a:gdLst/>
            <a:ahLst/>
            <a:cxnLst/>
            <a:rect l="l" t="t" r="r" b="b"/>
            <a:pathLst>
              <a:path w="2365375" h="634364">
                <a:moveTo>
                  <a:pt x="83820" y="0"/>
                </a:moveTo>
                <a:lnTo>
                  <a:pt x="0" y="16764"/>
                </a:lnTo>
                <a:lnTo>
                  <a:pt x="60960" y="69203"/>
                </a:lnTo>
                <a:lnTo>
                  <a:pt x="60960" y="39608"/>
                </a:lnTo>
                <a:lnTo>
                  <a:pt x="64008" y="27432"/>
                </a:lnTo>
                <a:lnTo>
                  <a:pt x="76176" y="30566"/>
                </a:lnTo>
                <a:lnTo>
                  <a:pt x="83820" y="0"/>
                </a:lnTo>
                <a:close/>
              </a:path>
              <a:path w="2365375" h="634364">
                <a:moveTo>
                  <a:pt x="76176" y="30566"/>
                </a:moveTo>
                <a:lnTo>
                  <a:pt x="64008" y="27432"/>
                </a:lnTo>
                <a:lnTo>
                  <a:pt x="60960" y="39608"/>
                </a:lnTo>
                <a:lnTo>
                  <a:pt x="73129" y="42753"/>
                </a:lnTo>
                <a:lnTo>
                  <a:pt x="76176" y="30566"/>
                </a:lnTo>
                <a:close/>
              </a:path>
              <a:path w="2365375" h="634364">
                <a:moveTo>
                  <a:pt x="73129" y="42753"/>
                </a:moveTo>
                <a:lnTo>
                  <a:pt x="60960" y="39608"/>
                </a:lnTo>
                <a:lnTo>
                  <a:pt x="60960" y="69203"/>
                </a:lnTo>
                <a:lnTo>
                  <a:pt x="65532" y="73136"/>
                </a:lnTo>
                <a:lnTo>
                  <a:pt x="73129" y="42753"/>
                </a:lnTo>
                <a:close/>
              </a:path>
              <a:path w="2365375" h="634364">
                <a:moveTo>
                  <a:pt x="2365049" y="620207"/>
                </a:moveTo>
                <a:lnTo>
                  <a:pt x="76176" y="30566"/>
                </a:lnTo>
                <a:lnTo>
                  <a:pt x="73129" y="42753"/>
                </a:lnTo>
                <a:lnTo>
                  <a:pt x="2360477" y="633923"/>
                </a:lnTo>
                <a:lnTo>
                  <a:pt x="2365049" y="6202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939261" y="6095495"/>
            <a:ext cx="1670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solitarius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70068" y="6111240"/>
            <a:ext cx="2516505" cy="119380"/>
          </a:xfrm>
          <a:custGeom>
            <a:avLst/>
            <a:gdLst/>
            <a:ahLst/>
            <a:cxnLst/>
            <a:rect l="l" t="t" r="r" b="b"/>
            <a:pathLst>
              <a:path w="2516504" h="119379">
                <a:moveTo>
                  <a:pt x="77724" y="0"/>
                </a:moveTo>
                <a:lnTo>
                  <a:pt x="0" y="35052"/>
                </a:lnTo>
                <a:lnTo>
                  <a:pt x="64008" y="69616"/>
                </a:lnTo>
                <a:lnTo>
                  <a:pt x="64008" y="32004"/>
                </a:lnTo>
                <a:lnTo>
                  <a:pt x="77076" y="32393"/>
                </a:lnTo>
                <a:lnTo>
                  <a:pt x="77724" y="0"/>
                </a:lnTo>
                <a:close/>
              </a:path>
              <a:path w="2516504" h="119379">
                <a:moveTo>
                  <a:pt x="77076" y="32393"/>
                </a:moveTo>
                <a:lnTo>
                  <a:pt x="64008" y="32004"/>
                </a:lnTo>
                <a:lnTo>
                  <a:pt x="64008" y="44196"/>
                </a:lnTo>
                <a:lnTo>
                  <a:pt x="76832" y="44586"/>
                </a:lnTo>
                <a:lnTo>
                  <a:pt x="77076" y="32393"/>
                </a:lnTo>
                <a:close/>
              </a:path>
              <a:path w="2516504" h="119379">
                <a:moveTo>
                  <a:pt x="76832" y="44586"/>
                </a:moveTo>
                <a:lnTo>
                  <a:pt x="64008" y="44196"/>
                </a:lnTo>
                <a:lnTo>
                  <a:pt x="64008" y="69616"/>
                </a:lnTo>
                <a:lnTo>
                  <a:pt x="76200" y="76200"/>
                </a:lnTo>
                <a:lnTo>
                  <a:pt x="76832" y="44586"/>
                </a:lnTo>
                <a:close/>
              </a:path>
              <a:path w="2516504" h="119379">
                <a:moveTo>
                  <a:pt x="2515910" y="105156"/>
                </a:moveTo>
                <a:lnTo>
                  <a:pt x="77076" y="32393"/>
                </a:lnTo>
                <a:lnTo>
                  <a:pt x="76832" y="44586"/>
                </a:lnTo>
                <a:lnTo>
                  <a:pt x="2514386" y="118872"/>
                </a:lnTo>
                <a:lnTo>
                  <a:pt x="2515910" y="1051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35127" y="4697090"/>
            <a:ext cx="1602105" cy="769620"/>
          </a:xfrm>
          <a:custGeom>
            <a:avLst/>
            <a:gdLst/>
            <a:ahLst/>
            <a:cxnLst/>
            <a:rect l="l" t="t" r="r" b="b"/>
            <a:pathLst>
              <a:path w="1602104" h="769620">
                <a:moveTo>
                  <a:pt x="1536357" y="40709"/>
                </a:moveTo>
                <a:lnTo>
                  <a:pt x="1531272" y="29565"/>
                </a:lnTo>
                <a:lnTo>
                  <a:pt x="0" y="758891"/>
                </a:lnTo>
                <a:lnTo>
                  <a:pt x="4572" y="769559"/>
                </a:lnTo>
                <a:lnTo>
                  <a:pt x="1536357" y="40709"/>
                </a:lnTo>
                <a:close/>
              </a:path>
              <a:path w="1602104" h="769620">
                <a:moveTo>
                  <a:pt x="1601586" y="1524"/>
                </a:moveTo>
                <a:lnTo>
                  <a:pt x="1517782" y="0"/>
                </a:lnTo>
                <a:lnTo>
                  <a:pt x="1531272" y="29565"/>
                </a:lnTo>
                <a:lnTo>
                  <a:pt x="1542150" y="24384"/>
                </a:lnTo>
                <a:lnTo>
                  <a:pt x="1548246" y="35052"/>
                </a:lnTo>
                <a:lnTo>
                  <a:pt x="1548246" y="66764"/>
                </a:lnTo>
                <a:lnTo>
                  <a:pt x="1549770" y="70104"/>
                </a:lnTo>
                <a:lnTo>
                  <a:pt x="1601586" y="1524"/>
                </a:lnTo>
                <a:close/>
              </a:path>
              <a:path w="1602104" h="769620">
                <a:moveTo>
                  <a:pt x="1548246" y="35052"/>
                </a:moveTo>
                <a:lnTo>
                  <a:pt x="1542150" y="24384"/>
                </a:lnTo>
                <a:lnTo>
                  <a:pt x="1531272" y="29565"/>
                </a:lnTo>
                <a:lnTo>
                  <a:pt x="1536357" y="40709"/>
                </a:lnTo>
                <a:lnTo>
                  <a:pt x="1548246" y="35052"/>
                </a:lnTo>
                <a:close/>
              </a:path>
              <a:path w="1602104" h="769620">
                <a:moveTo>
                  <a:pt x="1548246" y="66764"/>
                </a:moveTo>
                <a:lnTo>
                  <a:pt x="1548246" y="35052"/>
                </a:lnTo>
                <a:lnTo>
                  <a:pt x="1536357" y="40709"/>
                </a:lnTo>
                <a:lnTo>
                  <a:pt x="1548246" y="66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58147" y="6596854"/>
            <a:ext cx="945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nervi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vagi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373188" y="5303596"/>
            <a:ext cx="2516505" cy="1077595"/>
          </a:xfrm>
          <a:custGeom>
            <a:avLst/>
            <a:gdLst/>
            <a:ahLst/>
            <a:cxnLst/>
            <a:rect l="l" t="t" r="r" b="b"/>
            <a:pathLst>
              <a:path w="2516504" h="1077595">
                <a:moveTo>
                  <a:pt x="2449266" y="41567"/>
                </a:moveTo>
                <a:lnTo>
                  <a:pt x="2444078" y="29000"/>
                </a:lnTo>
                <a:lnTo>
                  <a:pt x="0" y="1066708"/>
                </a:lnTo>
                <a:lnTo>
                  <a:pt x="4572" y="1077376"/>
                </a:lnTo>
                <a:lnTo>
                  <a:pt x="2449266" y="41567"/>
                </a:lnTo>
                <a:close/>
              </a:path>
              <a:path w="2516504" h="1077595">
                <a:moveTo>
                  <a:pt x="2515910" y="4572"/>
                </a:moveTo>
                <a:lnTo>
                  <a:pt x="2432105" y="0"/>
                </a:lnTo>
                <a:lnTo>
                  <a:pt x="2444078" y="29000"/>
                </a:lnTo>
                <a:lnTo>
                  <a:pt x="2454950" y="24384"/>
                </a:lnTo>
                <a:lnTo>
                  <a:pt x="2461046" y="36576"/>
                </a:lnTo>
                <a:lnTo>
                  <a:pt x="2461046" y="70104"/>
                </a:lnTo>
                <a:lnTo>
                  <a:pt x="2515910" y="4572"/>
                </a:lnTo>
                <a:close/>
              </a:path>
              <a:path w="2516504" h="1077595">
                <a:moveTo>
                  <a:pt x="2461046" y="36576"/>
                </a:moveTo>
                <a:lnTo>
                  <a:pt x="2454950" y="24384"/>
                </a:lnTo>
                <a:lnTo>
                  <a:pt x="2444078" y="29000"/>
                </a:lnTo>
                <a:lnTo>
                  <a:pt x="2449266" y="41567"/>
                </a:lnTo>
                <a:lnTo>
                  <a:pt x="2461046" y="36576"/>
                </a:lnTo>
                <a:close/>
              </a:path>
              <a:path w="2516504" h="1077595">
                <a:moveTo>
                  <a:pt x="2461046" y="70104"/>
                </a:moveTo>
                <a:lnTo>
                  <a:pt x="2461046" y="36576"/>
                </a:lnTo>
                <a:lnTo>
                  <a:pt x="2449266" y="41567"/>
                </a:lnTo>
                <a:lnTo>
                  <a:pt x="2461046" y="701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158036" y="4190661"/>
            <a:ext cx="1987550" cy="243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latin typeface="Times New Roman"/>
                <a:cs typeface="Times New Roman"/>
              </a:rPr>
              <a:t>Nucleus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salivatorius  superior n.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  <a:p>
            <a:pPr marL="12700" marR="105410" indent="-635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salivatorius  inferior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ambiguus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dorsalis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905018" y="5003398"/>
            <a:ext cx="1755775" cy="996950"/>
          </a:xfrm>
          <a:custGeom>
            <a:avLst/>
            <a:gdLst/>
            <a:ahLst/>
            <a:cxnLst/>
            <a:rect l="l" t="t" r="r" b="b"/>
            <a:pathLst>
              <a:path w="1755775" h="996950">
                <a:moveTo>
                  <a:pt x="1693208" y="44011"/>
                </a:moveTo>
                <a:lnTo>
                  <a:pt x="1686689" y="32062"/>
                </a:lnTo>
                <a:lnTo>
                  <a:pt x="0" y="985936"/>
                </a:lnTo>
                <a:lnTo>
                  <a:pt x="7620" y="996604"/>
                </a:lnTo>
                <a:lnTo>
                  <a:pt x="1693208" y="44011"/>
                </a:lnTo>
                <a:close/>
              </a:path>
              <a:path w="1755775" h="996950">
                <a:moveTo>
                  <a:pt x="1755510" y="0"/>
                </a:moveTo>
                <a:lnTo>
                  <a:pt x="1671690" y="4572"/>
                </a:lnTo>
                <a:lnTo>
                  <a:pt x="1686689" y="32062"/>
                </a:lnTo>
                <a:lnTo>
                  <a:pt x="1697598" y="25892"/>
                </a:lnTo>
                <a:lnTo>
                  <a:pt x="1703694" y="38084"/>
                </a:lnTo>
                <a:lnTo>
                  <a:pt x="1703694" y="63232"/>
                </a:lnTo>
                <a:lnTo>
                  <a:pt x="1708266" y="71612"/>
                </a:lnTo>
                <a:lnTo>
                  <a:pt x="1755510" y="0"/>
                </a:lnTo>
                <a:close/>
              </a:path>
              <a:path w="1755775" h="996950">
                <a:moveTo>
                  <a:pt x="1703694" y="38084"/>
                </a:moveTo>
                <a:lnTo>
                  <a:pt x="1697598" y="25892"/>
                </a:lnTo>
                <a:lnTo>
                  <a:pt x="1686689" y="32062"/>
                </a:lnTo>
                <a:lnTo>
                  <a:pt x="1693208" y="44011"/>
                </a:lnTo>
                <a:lnTo>
                  <a:pt x="1703694" y="38084"/>
                </a:lnTo>
                <a:close/>
              </a:path>
              <a:path w="1755775" h="996950">
                <a:moveTo>
                  <a:pt x="1703694" y="63232"/>
                </a:moveTo>
                <a:lnTo>
                  <a:pt x="1703694" y="38084"/>
                </a:lnTo>
                <a:lnTo>
                  <a:pt x="1693208" y="44011"/>
                </a:lnTo>
                <a:lnTo>
                  <a:pt x="1703694" y="63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215270" y="5943108"/>
            <a:ext cx="1301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nervi  hypoglossi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71726" y="5308168"/>
            <a:ext cx="1069975" cy="692150"/>
          </a:xfrm>
          <a:custGeom>
            <a:avLst/>
            <a:gdLst/>
            <a:ahLst/>
            <a:cxnLst/>
            <a:rect l="l" t="t" r="r" b="b"/>
            <a:pathLst>
              <a:path w="1069975" h="692150">
                <a:moveTo>
                  <a:pt x="1010348" y="47989"/>
                </a:moveTo>
                <a:lnTo>
                  <a:pt x="1002709" y="35825"/>
                </a:lnTo>
                <a:lnTo>
                  <a:pt x="0" y="681167"/>
                </a:lnTo>
                <a:lnTo>
                  <a:pt x="7620" y="691835"/>
                </a:lnTo>
                <a:lnTo>
                  <a:pt x="1010348" y="47989"/>
                </a:lnTo>
                <a:close/>
              </a:path>
              <a:path w="1069975" h="692150">
                <a:moveTo>
                  <a:pt x="1069756" y="0"/>
                </a:moveTo>
                <a:lnTo>
                  <a:pt x="985951" y="9144"/>
                </a:lnTo>
                <a:lnTo>
                  <a:pt x="1002709" y="35825"/>
                </a:lnTo>
                <a:lnTo>
                  <a:pt x="1013383" y="28956"/>
                </a:lnTo>
                <a:lnTo>
                  <a:pt x="1021003" y="41148"/>
                </a:lnTo>
                <a:lnTo>
                  <a:pt x="1021003" y="64954"/>
                </a:lnTo>
                <a:lnTo>
                  <a:pt x="1027099" y="74660"/>
                </a:lnTo>
                <a:lnTo>
                  <a:pt x="1069756" y="0"/>
                </a:lnTo>
                <a:close/>
              </a:path>
              <a:path w="1069975" h="692150">
                <a:moveTo>
                  <a:pt x="1021003" y="41148"/>
                </a:moveTo>
                <a:lnTo>
                  <a:pt x="1013383" y="28956"/>
                </a:lnTo>
                <a:lnTo>
                  <a:pt x="1002709" y="35825"/>
                </a:lnTo>
                <a:lnTo>
                  <a:pt x="1010348" y="47989"/>
                </a:lnTo>
                <a:lnTo>
                  <a:pt x="1021003" y="41148"/>
                </a:lnTo>
                <a:close/>
              </a:path>
              <a:path w="1069975" h="692150">
                <a:moveTo>
                  <a:pt x="1021003" y="64954"/>
                </a:moveTo>
                <a:lnTo>
                  <a:pt x="1021003" y="41148"/>
                </a:lnTo>
                <a:lnTo>
                  <a:pt x="1010348" y="47989"/>
                </a:lnTo>
                <a:lnTo>
                  <a:pt x="1021003" y="649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578112" y="6871148"/>
            <a:ext cx="2261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 nervi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accessorii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965298" y="6801566"/>
            <a:ext cx="2516505" cy="266700"/>
          </a:xfrm>
          <a:custGeom>
            <a:avLst/>
            <a:gdLst/>
            <a:ahLst/>
            <a:cxnLst/>
            <a:rect l="l" t="t" r="r" b="b"/>
            <a:pathLst>
              <a:path w="2516504" h="266700">
                <a:moveTo>
                  <a:pt x="80756" y="0"/>
                </a:moveTo>
                <a:lnTo>
                  <a:pt x="0" y="30464"/>
                </a:lnTo>
                <a:lnTo>
                  <a:pt x="63992" y="70468"/>
                </a:lnTo>
                <a:lnTo>
                  <a:pt x="63992" y="30464"/>
                </a:lnTo>
                <a:lnTo>
                  <a:pt x="77586" y="31698"/>
                </a:lnTo>
                <a:lnTo>
                  <a:pt x="80756" y="0"/>
                </a:lnTo>
                <a:close/>
              </a:path>
              <a:path w="2516504" h="266700">
                <a:moveTo>
                  <a:pt x="77586" y="31698"/>
                </a:moveTo>
                <a:lnTo>
                  <a:pt x="63992" y="30464"/>
                </a:lnTo>
                <a:lnTo>
                  <a:pt x="63992" y="42656"/>
                </a:lnTo>
                <a:lnTo>
                  <a:pt x="76376" y="43788"/>
                </a:lnTo>
                <a:lnTo>
                  <a:pt x="77586" y="31698"/>
                </a:lnTo>
                <a:close/>
              </a:path>
              <a:path w="2516504" h="266700">
                <a:moveTo>
                  <a:pt x="76376" y="43788"/>
                </a:moveTo>
                <a:lnTo>
                  <a:pt x="63992" y="42656"/>
                </a:lnTo>
                <a:lnTo>
                  <a:pt x="63992" y="70468"/>
                </a:lnTo>
                <a:lnTo>
                  <a:pt x="73136" y="76184"/>
                </a:lnTo>
                <a:lnTo>
                  <a:pt x="76376" y="43788"/>
                </a:lnTo>
                <a:close/>
              </a:path>
              <a:path w="2516504" h="266700">
                <a:moveTo>
                  <a:pt x="2515910" y="252953"/>
                </a:moveTo>
                <a:lnTo>
                  <a:pt x="77586" y="31698"/>
                </a:lnTo>
                <a:lnTo>
                  <a:pt x="76376" y="43788"/>
                </a:lnTo>
                <a:lnTo>
                  <a:pt x="2514386" y="266669"/>
                </a:lnTo>
                <a:lnTo>
                  <a:pt x="2515910" y="2529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4328" y="423188"/>
            <a:ext cx="3626001" cy="33611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17542" y="2755681"/>
            <a:ext cx="1905000" cy="76200"/>
          </a:xfrm>
          <a:custGeom>
            <a:avLst/>
            <a:gdLst/>
            <a:ahLst/>
            <a:cxnLst/>
            <a:rect l="l" t="t" r="r" b="b"/>
            <a:pathLst>
              <a:path w="1905000" h="76200">
                <a:moveTo>
                  <a:pt x="1842363" y="45720"/>
                </a:moveTo>
                <a:lnTo>
                  <a:pt x="1842363" y="32004"/>
                </a:lnTo>
                <a:lnTo>
                  <a:pt x="0" y="32004"/>
                </a:lnTo>
                <a:lnTo>
                  <a:pt x="0" y="45720"/>
                </a:lnTo>
                <a:lnTo>
                  <a:pt x="1842363" y="45720"/>
                </a:lnTo>
                <a:close/>
              </a:path>
              <a:path w="1905000" h="76200">
                <a:moveTo>
                  <a:pt x="1904847" y="38100"/>
                </a:moveTo>
                <a:lnTo>
                  <a:pt x="1828647" y="0"/>
                </a:lnTo>
                <a:lnTo>
                  <a:pt x="1828647" y="32004"/>
                </a:lnTo>
                <a:lnTo>
                  <a:pt x="1842363" y="32004"/>
                </a:lnTo>
                <a:lnTo>
                  <a:pt x="1842363" y="69329"/>
                </a:lnTo>
                <a:lnTo>
                  <a:pt x="1904847" y="38100"/>
                </a:lnTo>
                <a:close/>
              </a:path>
              <a:path w="1905000" h="76200">
                <a:moveTo>
                  <a:pt x="1842363" y="69329"/>
                </a:moveTo>
                <a:lnTo>
                  <a:pt x="1842363" y="45720"/>
                </a:lnTo>
                <a:lnTo>
                  <a:pt x="1828647" y="45720"/>
                </a:lnTo>
                <a:lnTo>
                  <a:pt x="1828647" y="76184"/>
                </a:lnTo>
                <a:lnTo>
                  <a:pt x="1842363" y="693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27096" y="2101931"/>
            <a:ext cx="1066800" cy="186055"/>
          </a:xfrm>
          <a:custGeom>
            <a:avLst/>
            <a:gdLst/>
            <a:ahLst/>
            <a:cxnLst/>
            <a:rect l="l" t="t" r="r" b="b"/>
            <a:pathLst>
              <a:path w="1066800" h="186055">
                <a:moveTo>
                  <a:pt x="993203" y="141451"/>
                </a:moveTo>
                <a:lnTo>
                  <a:pt x="1524" y="0"/>
                </a:lnTo>
                <a:lnTo>
                  <a:pt x="0" y="13716"/>
                </a:lnTo>
                <a:lnTo>
                  <a:pt x="990982" y="155067"/>
                </a:lnTo>
                <a:lnTo>
                  <a:pt x="993203" y="141451"/>
                </a:lnTo>
                <a:close/>
              </a:path>
              <a:path w="1066800" h="186055">
                <a:moveTo>
                  <a:pt x="1005748" y="179188"/>
                </a:moveTo>
                <a:lnTo>
                  <a:pt x="1005748" y="143240"/>
                </a:lnTo>
                <a:lnTo>
                  <a:pt x="1004224" y="156956"/>
                </a:lnTo>
                <a:lnTo>
                  <a:pt x="990982" y="155067"/>
                </a:lnTo>
                <a:lnTo>
                  <a:pt x="985951" y="185912"/>
                </a:lnTo>
                <a:lnTo>
                  <a:pt x="1005748" y="179188"/>
                </a:lnTo>
                <a:close/>
              </a:path>
              <a:path w="1066800" h="186055">
                <a:moveTo>
                  <a:pt x="1005748" y="143240"/>
                </a:moveTo>
                <a:lnTo>
                  <a:pt x="993203" y="141451"/>
                </a:lnTo>
                <a:lnTo>
                  <a:pt x="990982" y="155067"/>
                </a:lnTo>
                <a:lnTo>
                  <a:pt x="1004224" y="156956"/>
                </a:lnTo>
                <a:lnTo>
                  <a:pt x="1005748" y="143240"/>
                </a:lnTo>
                <a:close/>
              </a:path>
              <a:path w="1066800" h="186055">
                <a:moveTo>
                  <a:pt x="1066708" y="158480"/>
                </a:moveTo>
                <a:lnTo>
                  <a:pt x="998128" y="111252"/>
                </a:lnTo>
                <a:lnTo>
                  <a:pt x="993203" y="141451"/>
                </a:lnTo>
                <a:lnTo>
                  <a:pt x="1005748" y="143240"/>
                </a:lnTo>
                <a:lnTo>
                  <a:pt x="1005748" y="179188"/>
                </a:lnTo>
                <a:lnTo>
                  <a:pt x="1066708" y="158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36651" y="1384191"/>
            <a:ext cx="1371600" cy="76200"/>
          </a:xfrm>
          <a:custGeom>
            <a:avLst/>
            <a:gdLst/>
            <a:ahLst/>
            <a:cxnLst/>
            <a:rect l="l" t="t" r="r" b="b"/>
            <a:pathLst>
              <a:path w="1371600" h="76200">
                <a:moveTo>
                  <a:pt x="1309009" y="45720"/>
                </a:moveTo>
                <a:lnTo>
                  <a:pt x="1309009" y="32004"/>
                </a:lnTo>
                <a:lnTo>
                  <a:pt x="0" y="32004"/>
                </a:lnTo>
                <a:lnTo>
                  <a:pt x="0" y="45720"/>
                </a:lnTo>
                <a:lnTo>
                  <a:pt x="1309009" y="45720"/>
                </a:lnTo>
                <a:close/>
              </a:path>
              <a:path w="1371600" h="76200">
                <a:moveTo>
                  <a:pt x="1371478" y="38100"/>
                </a:moveTo>
                <a:lnTo>
                  <a:pt x="1295293" y="0"/>
                </a:lnTo>
                <a:lnTo>
                  <a:pt x="1295293" y="32004"/>
                </a:lnTo>
                <a:lnTo>
                  <a:pt x="1309009" y="32004"/>
                </a:lnTo>
                <a:lnTo>
                  <a:pt x="1309009" y="69335"/>
                </a:lnTo>
                <a:lnTo>
                  <a:pt x="1371478" y="38100"/>
                </a:lnTo>
                <a:close/>
              </a:path>
              <a:path w="1371600" h="76200">
                <a:moveTo>
                  <a:pt x="1309009" y="69335"/>
                </a:moveTo>
                <a:lnTo>
                  <a:pt x="1309009" y="45720"/>
                </a:lnTo>
                <a:lnTo>
                  <a:pt x="1295293" y="45720"/>
                </a:lnTo>
                <a:lnTo>
                  <a:pt x="1295293" y="76193"/>
                </a:lnTo>
                <a:lnTo>
                  <a:pt x="1309009" y="69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31866" y="774644"/>
            <a:ext cx="2057400" cy="76200"/>
          </a:xfrm>
          <a:custGeom>
            <a:avLst/>
            <a:gdLst/>
            <a:ahLst/>
            <a:cxnLst/>
            <a:rect l="l" t="t" r="r" b="b"/>
            <a:pathLst>
              <a:path w="2057400" h="76200">
                <a:moveTo>
                  <a:pt x="1994748" y="45713"/>
                </a:moveTo>
                <a:lnTo>
                  <a:pt x="1994748" y="32004"/>
                </a:lnTo>
                <a:lnTo>
                  <a:pt x="0" y="32004"/>
                </a:lnTo>
                <a:lnTo>
                  <a:pt x="0" y="45713"/>
                </a:lnTo>
                <a:lnTo>
                  <a:pt x="1994748" y="45713"/>
                </a:lnTo>
                <a:close/>
              </a:path>
              <a:path w="2057400" h="76200">
                <a:moveTo>
                  <a:pt x="2057232" y="38093"/>
                </a:moveTo>
                <a:lnTo>
                  <a:pt x="1981032" y="0"/>
                </a:lnTo>
                <a:lnTo>
                  <a:pt x="1981032" y="32004"/>
                </a:lnTo>
                <a:lnTo>
                  <a:pt x="1994748" y="32004"/>
                </a:lnTo>
                <a:lnTo>
                  <a:pt x="1994748" y="69335"/>
                </a:lnTo>
                <a:lnTo>
                  <a:pt x="2057232" y="38093"/>
                </a:lnTo>
                <a:close/>
              </a:path>
              <a:path w="2057400" h="76200">
                <a:moveTo>
                  <a:pt x="1994748" y="69335"/>
                </a:moveTo>
                <a:lnTo>
                  <a:pt x="1994748" y="45713"/>
                </a:lnTo>
                <a:lnTo>
                  <a:pt x="1981032" y="45713"/>
                </a:lnTo>
                <a:lnTo>
                  <a:pt x="1981032" y="76193"/>
                </a:lnTo>
                <a:lnTo>
                  <a:pt x="1994748" y="69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74853" y="654260"/>
            <a:ext cx="2059305" cy="411480"/>
          </a:xfrm>
          <a:custGeom>
            <a:avLst/>
            <a:gdLst/>
            <a:ahLst/>
            <a:cxnLst/>
            <a:rect l="l" t="t" r="r" b="b"/>
            <a:pathLst>
              <a:path w="2059304" h="411480">
                <a:moveTo>
                  <a:pt x="74318" y="368095"/>
                </a:moveTo>
                <a:lnTo>
                  <a:pt x="68564" y="336773"/>
                </a:lnTo>
                <a:lnTo>
                  <a:pt x="0" y="387059"/>
                </a:lnTo>
                <a:lnTo>
                  <a:pt x="62468" y="405572"/>
                </a:lnTo>
                <a:lnTo>
                  <a:pt x="62468" y="370295"/>
                </a:lnTo>
                <a:lnTo>
                  <a:pt x="74318" y="368095"/>
                </a:lnTo>
                <a:close/>
              </a:path>
              <a:path w="2059304" h="411480">
                <a:moveTo>
                  <a:pt x="76535" y="380168"/>
                </a:moveTo>
                <a:lnTo>
                  <a:pt x="74318" y="368095"/>
                </a:lnTo>
                <a:lnTo>
                  <a:pt x="62468" y="370295"/>
                </a:lnTo>
                <a:lnTo>
                  <a:pt x="63992" y="382487"/>
                </a:lnTo>
                <a:lnTo>
                  <a:pt x="76535" y="380168"/>
                </a:lnTo>
                <a:close/>
              </a:path>
              <a:path w="2059304" h="411480">
                <a:moveTo>
                  <a:pt x="82280" y="411443"/>
                </a:moveTo>
                <a:lnTo>
                  <a:pt x="76535" y="380168"/>
                </a:lnTo>
                <a:lnTo>
                  <a:pt x="63992" y="382487"/>
                </a:lnTo>
                <a:lnTo>
                  <a:pt x="62468" y="370295"/>
                </a:lnTo>
                <a:lnTo>
                  <a:pt x="62468" y="405572"/>
                </a:lnTo>
                <a:lnTo>
                  <a:pt x="82280" y="411443"/>
                </a:lnTo>
                <a:close/>
              </a:path>
              <a:path w="2059304" h="411480">
                <a:moveTo>
                  <a:pt x="2058741" y="13709"/>
                </a:moveTo>
                <a:lnTo>
                  <a:pt x="2057217" y="0"/>
                </a:lnTo>
                <a:lnTo>
                  <a:pt x="74318" y="368095"/>
                </a:lnTo>
                <a:lnTo>
                  <a:pt x="76535" y="380168"/>
                </a:lnTo>
                <a:lnTo>
                  <a:pt x="2058741" y="137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98653" y="655784"/>
            <a:ext cx="2136775" cy="850900"/>
          </a:xfrm>
          <a:custGeom>
            <a:avLst/>
            <a:gdLst/>
            <a:ahLst/>
            <a:cxnLst/>
            <a:rect l="l" t="t" r="r" b="b"/>
            <a:pathLst>
              <a:path w="2136775" h="850900">
                <a:moveTo>
                  <a:pt x="69284" y="809282"/>
                </a:moveTo>
                <a:lnTo>
                  <a:pt x="57912" y="780222"/>
                </a:lnTo>
                <a:lnTo>
                  <a:pt x="0" y="842700"/>
                </a:lnTo>
                <a:lnTo>
                  <a:pt x="57912" y="847871"/>
                </a:lnTo>
                <a:lnTo>
                  <a:pt x="57912" y="813744"/>
                </a:lnTo>
                <a:lnTo>
                  <a:pt x="69284" y="809282"/>
                </a:lnTo>
                <a:close/>
              </a:path>
              <a:path w="2136775" h="850900">
                <a:moveTo>
                  <a:pt x="74026" y="821399"/>
                </a:moveTo>
                <a:lnTo>
                  <a:pt x="69284" y="809282"/>
                </a:lnTo>
                <a:lnTo>
                  <a:pt x="57912" y="813744"/>
                </a:lnTo>
                <a:lnTo>
                  <a:pt x="62484" y="825936"/>
                </a:lnTo>
                <a:lnTo>
                  <a:pt x="74026" y="821399"/>
                </a:lnTo>
                <a:close/>
              </a:path>
              <a:path w="2136775" h="850900">
                <a:moveTo>
                  <a:pt x="85344" y="850320"/>
                </a:moveTo>
                <a:lnTo>
                  <a:pt x="74026" y="821399"/>
                </a:lnTo>
                <a:lnTo>
                  <a:pt x="62484" y="825936"/>
                </a:lnTo>
                <a:lnTo>
                  <a:pt x="57912" y="813744"/>
                </a:lnTo>
                <a:lnTo>
                  <a:pt x="57912" y="847871"/>
                </a:lnTo>
                <a:lnTo>
                  <a:pt x="85344" y="850320"/>
                </a:lnTo>
                <a:close/>
              </a:path>
              <a:path w="2136775" h="850900">
                <a:moveTo>
                  <a:pt x="2136465" y="10661"/>
                </a:moveTo>
                <a:lnTo>
                  <a:pt x="2131893" y="0"/>
                </a:lnTo>
                <a:lnTo>
                  <a:pt x="69284" y="809282"/>
                </a:lnTo>
                <a:lnTo>
                  <a:pt x="74026" y="821399"/>
                </a:lnTo>
                <a:lnTo>
                  <a:pt x="2136465" y="10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51038" y="1340001"/>
            <a:ext cx="1983105" cy="411480"/>
          </a:xfrm>
          <a:custGeom>
            <a:avLst/>
            <a:gdLst/>
            <a:ahLst/>
            <a:cxnLst/>
            <a:rect l="l" t="t" r="r" b="b"/>
            <a:pathLst>
              <a:path w="1983104" h="411480">
                <a:moveTo>
                  <a:pt x="74473" y="367993"/>
                </a:moveTo>
                <a:lnTo>
                  <a:pt x="68580" y="335255"/>
                </a:lnTo>
                <a:lnTo>
                  <a:pt x="0" y="387071"/>
                </a:lnTo>
                <a:lnTo>
                  <a:pt x="62484" y="405573"/>
                </a:lnTo>
                <a:lnTo>
                  <a:pt x="62484" y="370307"/>
                </a:lnTo>
                <a:lnTo>
                  <a:pt x="74473" y="367993"/>
                </a:lnTo>
                <a:close/>
              </a:path>
              <a:path w="1983104" h="411480">
                <a:moveTo>
                  <a:pt x="76648" y="380069"/>
                </a:moveTo>
                <a:lnTo>
                  <a:pt x="74473" y="367993"/>
                </a:lnTo>
                <a:lnTo>
                  <a:pt x="62484" y="370307"/>
                </a:lnTo>
                <a:lnTo>
                  <a:pt x="64008" y="382499"/>
                </a:lnTo>
                <a:lnTo>
                  <a:pt x="76648" y="380069"/>
                </a:lnTo>
                <a:close/>
              </a:path>
              <a:path w="1983104" h="411480">
                <a:moveTo>
                  <a:pt x="82296" y="411440"/>
                </a:moveTo>
                <a:lnTo>
                  <a:pt x="76648" y="380069"/>
                </a:lnTo>
                <a:lnTo>
                  <a:pt x="64008" y="382499"/>
                </a:lnTo>
                <a:lnTo>
                  <a:pt x="62484" y="370307"/>
                </a:lnTo>
                <a:lnTo>
                  <a:pt x="62484" y="405573"/>
                </a:lnTo>
                <a:lnTo>
                  <a:pt x="82296" y="411440"/>
                </a:lnTo>
                <a:close/>
              </a:path>
              <a:path w="1983104" h="411480">
                <a:moveTo>
                  <a:pt x="1982556" y="13716"/>
                </a:moveTo>
                <a:lnTo>
                  <a:pt x="1981032" y="0"/>
                </a:lnTo>
                <a:lnTo>
                  <a:pt x="74473" y="367993"/>
                </a:lnTo>
                <a:lnTo>
                  <a:pt x="76648" y="380069"/>
                </a:lnTo>
                <a:lnTo>
                  <a:pt x="1982556" y="13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12976" y="1797161"/>
            <a:ext cx="1221105" cy="116205"/>
          </a:xfrm>
          <a:custGeom>
            <a:avLst/>
            <a:gdLst/>
            <a:ahLst/>
            <a:cxnLst/>
            <a:rect l="l" t="t" r="r" b="b"/>
            <a:pathLst>
              <a:path w="1221104" h="116205">
                <a:moveTo>
                  <a:pt x="76624" y="72352"/>
                </a:moveTo>
                <a:lnTo>
                  <a:pt x="74660" y="39624"/>
                </a:lnTo>
                <a:lnTo>
                  <a:pt x="0" y="82280"/>
                </a:lnTo>
                <a:lnTo>
                  <a:pt x="63992" y="109359"/>
                </a:lnTo>
                <a:lnTo>
                  <a:pt x="63992" y="73152"/>
                </a:lnTo>
                <a:lnTo>
                  <a:pt x="76624" y="72352"/>
                </a:lnTo>
                <a:close/>
              </a:path>
              <a:path w="1221104" h="116205">
                <a:moveTo>
                  <a:pt x="77353" y="84501"/>
                </a:moveTo>
                <a:lnTo>
                  <a:pt x="76624" y="72352"/>
                </a:lnTo>
                <a:lnTo>
                  <a:pt x="63992" y="73152"/>
                </a:lnTo>
                <a:lnTo>
                  <a:pt x="63992" y="85328"/>
                </a:lnTo>
                <a:lnTo>
                  <a:pt x="77353" y="84501"/>
                </a:lnTo>
                <a:close/>
              </a:path>
              <a:path w="1221104" h="116205">
                <a:moveTo>
                  <a:pt x="79232" y="115808"/>
                </a:moveTo>
                <a:lnTo>
                  <a:pt x="77353" y="84501"/>
                </a:lnTo>
                <a:lnTo>
                  <a:pt x="63992" y="85328"/>
                </a:lnTo>
                <a:lnTo>
                  <a:pt x="63992" y="109359"/>
                </a:lnTo>
                <a:lnTo>
                  <a:pt x="79232" y="115808"/>
                </a:lnTo>
                <a:close/>
              </a:path>
              <a:path w="1221104" h="116205">
                <a:moveTo>
                  <a:pt x="1220617" y="13716"/>
                </a:moveTo>
                <a:lnTo>
                  <a:pt x="1219093" y="0"/>
                </a:lnTo>
                <a:lnTo>
                  <a:pt x="76624" y="72352"/>
                </a:lnTo>
                <a:lnTo>
                  <a:pt x="77353" y="84501"/>
                </a:lnTo>
                <a:lnTo>
                  <a:pt x="1220617" y="13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3422" y="2527096"/>
            <a:ext cx="1905000" cy="76200"/>
          </a:xfrm>
          <a:custGeom>
            <a:avLst/>
            <a:gdLst/>
            <a:ahLst/>
            <a:cxnLst/>
            <a:rect l="l" t="t" r="r" b="b"/>
            <a:pathLst>
              <a:path w="19050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1905000" h="76200">
                <a:moveTo>
                  <a:pt x="1904847" y="45720"/>
                </a:moveTo>
                <a:lnTo>
                  <a:pt x="1904847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1904847" y="45720"/>
                </a:lnTo>
                <a:close/>
              </a:path>
              <a:path w="19050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08192" y="2831866"/>
            <a:ext cx="1524000" cy="76200"/>
          </a:xfrm>
          <a:custGeom>
            <a:avLst/>
            <a:gdLst/>
            <a:ahLst/>
            <a:cxnLst/>
            <a:rect l="l" t="t" r="r" b="b"/>
            <a:pathLst>
              <a:path w="15240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1524000" h="76200">
                <a:moveTo>
                  <a:pt x="1523878" y="45720"/>
                </a:moveTo>
                <a:lnTo>
                  <a:pt x="1523878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1523878" y="45720"/>
                </a:lnTo>
                <a:close/>
              </a:path>
              <a:path w="15240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12976" y="2999506"/>
            <a:ext cx="1297305" cy="259079"/>
          </a:xfrm>
          <a:custGeom>
            <a:avLst/>
            <a:gdLst/>
            <a:ahLst/>
            <a:cxnLst/>
            <a:rect l="l" t="t" r="r" b="b"/>
            <a:pathLst>
              <a:path w="1297304" h="259079">
                <a:moveTo>
                  <a:pt x="82280" y="0"/>
                </a:moveTo>
                <a:lnTo>
                  <a:pt x="0" y="22844"/>
                </a:lnTo>
                <a:lnTo>
                  <a:pt x="62468" y="70053"/>
                </a:lnTo>
                <a:lnTo>
                  <a:pt x="62468" y="41132"/>
                </a:lnTo>
                <a:lnTo>
                  <a:pt x="63992" y="28940"/>
                </a:lnTo>
                <a:lnTo>
                  <a:pt x="76558" y="31146"/>
                </a:lnTo>
                <a:lnTo>
                  <a:pt x="82280" y="0"/>
                </a:lnTo>
                <a:close/>
              </a:path>
              <a:path w="1297304" h="259079">
                <a:moveTo>
                  <a:pt x="76558" y="31146"/>
                </a:moveTo>
                <a:lnTo>
                  <a:pt x="63992" y="28940"/>
                </a:lnTo>
                <a:lnTo>
                  <a:pt x="62468" y="41132"/>
                </a:lnTo>
                <a:lnTo>
                  <a:pt x="74338" y="43230"/>
                </a:lnTo>
                <a:lnTo>
                  <a:pt x="76558" y="31146"/>
                </a:lnTo>
                <a:close/>
              </a:path>
              <a:path w="1297304" h="259079">
                <a:moveTo>
                  <a:pt x="74338" y="43230"/>
                </a:moveTo>
                <a:lnTo>
                  <a:pt x="62468" y="41132"/>
                </a:lnTo>
                <a:lnTo>
                  <a:pt x="62468" y="70053"/>
                </a:lnTo>
                <a:lnTo>
                  <a:pt x="68564" y="74660"/>
                </a:lnTo>
                <a:lnTo>
                  <a:pt x="74338" y="43230"/>
                </a:lnTo>
                <a:close/>
              </a:path>
              <a:path w="1297304" h="259079">
                <a:moveTo>
                  <a:pt x="1296817" y="245333"/>
                </a:moveTo>
                <a:lnTo>
                  <a:pt x="76558" y="31146"/>
                </a:lnTo>
                <a:lnTo>
                  <a:pt x="74338" y="43230"/>
                </a:lnTo>
                <a:lnTo>
                  <a:pt x="1295293" y="259049"/>
                </a:lnTo>
                <a:lnTo>
                  <a:pt x="1296817" y="2453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22453" y="3523701"/>
            <a:ext cx="2211705" cy="192405"/>
          </a:xfrm>
          <a:custGeom>
            <a:avLst/>
            <a:gdLst/>
            <a:ahLst/>
            <a:cxnLst/>
            <a:rect l="l" t="t" r="r" b="b"/>
            <a:pathLst>
              <a:path w="2211704" h="192404">
                <a:moveTo>
                  <a:pt x="79248" y="0"/>
                </a:moveTo>
                <a:lnTo>
                  <a:pt x="0" y="32004"/>
                </a:lnTo>
                <a:lnTo>
                  <a:pt x="64008" y="69886"/>
                </a:lnTo>
                <a:lnTo>
                  <a:pt x="64008" y="30480"/>
                </a:lnTo>
                <a:lnTo>
                  <a:pt x="77364" y="31399"/>
                </a:lnTo>
                <a:lnTo>
                  <a:pt x="79248" y="0"/>
                </a:lnTo>
                <a:close/>
              </a:path>
              <a:path w="2211704" h="192404">
                <a:moveTo>
                  <a:pt x="77364" y="31399"/>
                </a:moveTo>
                <a:lnTo>
                  <a:pt x="64008" y="30480"/>
                </a:lnTo>
                <a:lnTo>
                  <a:pt x="64008" y="42672"/>
                </a:lnTo>
                <a:lnTo>
                  <a:pt x="76634" y="43550"/>
                </a:lnTo>
                <a:lnTo>
                  <a:pt x="77364" y="31399"/>
                </a:lnTo>
                <a:close/>
              </a:path>
              <a:path w="2211704" h="192404">
                <a:moveTo>
                  <a:pt x="76634" y="43550"/>
                </a:moveTo>
                <a:lnTo>
                  <a:pt x="64008" y="42672"/>
                </a:lnTo>
                <a:lnTo>
                  <a:pt x="64008" y="69886"/>
                </a:lnTo>
                <a:lnTo>
                  <a:pt x="74676" y="76200"/>
                </a:lnTo>
                <a:lnTo>
                  <a:pt x="76634" y="43550"/>
                </a:lnTo>
                <a:close/>
              </a:path>
              <a:path w="2211704" h="192404">
                <a:moveTo>
                  <a:pt x="2211141" y="178308"/>
                </a:moveTo>
                <a:lnTo>
                  <a:pt x="77364" y="31399"/>
                </a:lnTo>
                <a:lnTo>
                  <a:pt x="76634" y="43550"/>
                </a:lnTo>
                <a:lnTo>
                  <a:pt x="2209617" y="192024"/>
                </a:lnTo>
                <a:lnTo>
                  <a:pt x="2211141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10537" y="2590589"/>
            <a:ext cx="469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P</a:t>
            </a:r>
            <a:r>
              <a:rPr sz="1800" dirty="0">
                <a:latin typeface="Times New Roman"/>
                <a:cs typeface="Times New Roman"/>
              </a:rPr>
              <a:t>ons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1955" y="1904849"/>
            <a:ext cx="135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trigeminus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10537" y="1219102"/>
            <a:ext cx="17011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oculomotorius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86620" y="609556"/>
            <a:ext cx="1313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ruber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66614" y="380974"/>
            <a:ext cx="21659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Parasympatické </a:t>
            </a:r>
            <a:r>
              <a:rPr sz="1800" b="1" dirty="0">
                <a:latin typeface="Times New Roman"/>
                <a:cs typeface="Times New Roman"/>
              </a:rPr>
              <a:t>a  motorické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9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10811" y="1142907"/>
            <a:ext cx="185928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IV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trochlearis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- dorzální </a:t>
            </a:r>
            <a:r>
              <a:rPr sz="1800" spc="-5" dirty="0">
                <a:latin typeface="Times New Roman"/>
                <a:cs typeface="Times New Roman"/>
              </a:rPr>
              <a:t>výstup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!!!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10802" y="2331527"/>
            <a:ext cx="2086610" cy="15494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107400"/>
              </a:lnSpc>
              <a:spcBef>
                <a:spcPts val="180"/>
              </a:spcBef>
            </a:pPr>
            <a:r>
              <a:rPr sz="1800" b="1" dirty="0">
                <a:latin typeface="Times New Roman"/>
                <a:cs typeface="Times New Roman"/>
              </a:rPr>
              <a:t>Motorické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 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 VI  </a:t>
            </a:r>
            <a:r>
              <a:rPr sz="1800" spc="-20" dirty="0">
                <a:latin typeface="Times New Roman"/>
                <a:cs typeface="Times New Roman"/>
              </a:rPr>
              <a:t>Ventriculus </a:t>
            </a:r>
            <a:r>
              <a:rPr sz="1800" dirty="0">
                <a:latin typeface="Times New Roman"/>
                <a:cs typeface="Times New Roman"/>
              </a:rPr>
              <a:t>quartus  </a:t>
            </a:r>
            <a:r>
              <a:rPr sz="1800" spc="-60" dirty="0">
                <a:latin typeface="Times New Roman"/>
                <a:cs typeface="Times New Roman"/>
              </a:rPr>
              <a:t>(IV.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komora)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3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07892" y="3784289"/>
            <a:ext cx="3876735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09787" y="4165259"/>
            <a:ext cx="1222375" cy="692150"/>
          </a:xfrm>
          <a:custGeom>
            <a:avLst/>
            <a:gdLst/>
            <a:ahLst/>
            <a:cxnLst/>
            <a:rect l="l" t="t" r="r" b="b"/>
            <a:pathLst>
              <a:path w="1222375" h="692150">
                <a:moveTo>
                  <a:pt x="1159843" y="44001"/>
                </a:moveTo>
                <a:lnTo>
                  <a:pt x="1153326" y="32053"/>
                </a:lnTo>
                <a:lnTo>
                  <a:pt x="0" y="681167"/>
                </a:lnTo>
                <a:lnTo>
                  <a:pt x="7620" y="691835"/>
                </a:lnTo>
                <a:lnTo>
                  <a:pt x="1159843" y="44001"/>
                </a:lnTo>
                <a:close/>
              </a:path>
              <a:path w="1222375" h="692150">
                <a:moveTo>
                  <a:pt x="1222156" y="0"/>
                </a:moveTo>
                <a:lnTo>
                  <a:pt x="1138336" y="4572"/>
                </a:lnTo>
                <a:lnTo>
                  <a:pt x="1153326" y="32053"/>
                </a:lnTo>
                <a:lnTo>
                  <a:pt x="1164244" y="25908"/>
                </a:lnTo>
                <a:lnTo>
                  <a:pt x="1170340" y="38100"/>
                </a:lnTo>
                <a:lnTo>
                  <a:pt x="1170340" y="63246"/>
                </a:lnTo>
                <a:lnTo>
                  <a:pt x="1174912" y="71628"/>
                </a:lnTo>
                <a:lnTo>
                  <a:pt x="1222156" y="0"/>
                </a:lnTo>
                <a:close/>
              </a:path>
              <a:path w="1222375" h="692150">
                <a:moveTo>
                  <a:pt x="1170340" y="38100"/>
                </a:moveTo>
                <a:lnTo>
                  <a:pt x="1164244" y="25908"/>
                </a:lnTo>
                <a:lnTo>
                  <a:pt x="1153326" y="32053"/>
                </a:lnTo>
                <a:lnTo>
                  <a:pt x="1159843" y="44001"/>
                </a:lnTo>
                <a:lnTo>
                  <a:pt x="1170340" y="38100"/>
                </a:lnTo>
                <a:close/>
              </a:path>
              <a:path w="1222375" h="692150">
                <a:moveTo>
                  <a:pt x="1170340" y="63246"/>
                </a:moveTo>
                <a:lnTo>
                  <a:pt x="1170340" y="38100"/>
                </a:lnTo>
                <a:lnTo>
                  <a:pt x="1159843" y="44001"/>
                </a:lnTo>
                <a:lnTo>
                  <a:pt x="1170340" y="632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62187" y="3936690"/>
            <a:ext cx="1069975" cy="615950"/>
          </a:xfrm>
          <a:custGeom>
            <a:avLst/>
            <a:gdLst/>
            <a:ahLst/>
            <a:cxnLst/>
            <a:rect l="l" t="t" r="r" b="b"/>
            <a:pathLst>
              <a:path w="1069975" h="615950">
                <a:moveTo>
                  <a:pt x="1007217" y="44214"/>
                </a:moveTo>
                <a:lnTo>
                  <a:pt x="1001223" y="33479"/>
                </a:lnTo>
                <a:lnTo>
                  <a:pt x="0" y="604967"/>
                </a:lnTo>
                <a:lnTo>
                  <a:pt x="7620" y="615635"/>
                </a:lnTo>
                <a:lnTo>
                  <a:pt x="1007217" y="44214"/>
                </a:lnTo>
                <a:close/>
              </a:path>
              <a:path w="1069975" h="615950">
                <a:moveTo>
                  <a:pt x="1069756" y="0"/>
                </a:moveTo>
                <a:lnTo>
                  <a:pt x="985936" y="6096"/>
                </a:lnTo>
                <a:lnTo>
                  <a:pt x="1001223" y="33479"/>
                </a:lnTo>
                <a:lnTo>
                  <a:pt x="1011844" y="27416"/>
                </a:lnTo>
                <a:lnTo>
                  <a:pt x="1017940" y="38084"/>
                </a:lnTo>
                <a:lnTo>
                  <a:pt x="1017940" y="63423"/>
                </a:lnTo>
                <a:lnTo>
                  <a:pt x="1022512" y="71612"/>
                </a:lnTo>
                <a:lnTo>
                  <a:pt x="1069756" y="0"/>
                </a:lnTo>
                <a:close/>
              </a:path>
              <a:path w="1069975" h="615950">
                <a:moveTo>
                  <a:pt x="1017940" y="38084"/>
                </a:moveTo>
                <a:lnTo>
                  <a:pt x="1011844" y="27416"/>
                </a:lnTo>
                <a:lnTo>
                  <a:pt x="1001223" y="33479"/>
                </a:lnTo>
                <a:lnTo>
                  <a:pt x="1007217" y="44214"/>
                </a:lnTo>
                <a:lnTo>
                  <a:pt x="1017940" y="38084"/>
                </a:lnTo>
                <a:close/>
              </a:path>
              <a:path w="1069975" h="615950">
                <a:moveTo>
                  <a:pt x="1017940" y="63423"/>
                </a:moveTo>
                <a:lnTo>
                  <a:pt x="1017940" y="38084"/>
                </a:lnTo>
                <a:lnTo>
                  <a:pt x="1007217" y="44214"/>
                </a:lnTo>
                <a:lnTo>
                  <a:pt x="1017940" y="634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08066" y="3903162"/>
            <a:ext cx="1371600" cy="117475"/>
          </a:xfrm>
          <a:custGeom>
            <a:avLst/>
            <a:gdLst/>
            <a:ahLst/>
            <a:cxnLst/>
            <a:rect l="l" t="t" r="r" b="b"/>
            <a:pathLst>
              <a:path w="1371600" h="117475">
                <a:moveTo>
                  <a:pt x="1296463" y="44897"/>
                </a:moveTo>
                <a:lnTo>
                  <a:pt x="1295733" y="32730"/>
                </a:lnTo>
                <a:lnTo>
                  <a:pt x="0" y="103616"/>
                </a:lnTo>
                <a:lnTo>
                  <a:pt x="1524" y="117332"/>
                </a:lnTo>
                <a:lnTo>
                  <a:pt x="1296463" y="44897"/>
                </a:lnTo>
                <a:close/>
              </a:path>
              <a:path w="1371600" h="117475">
                <a:moveTo>
                  <a:pt x="1371493" y="33528"/>
                </a:moveTo>
                <a:lnTo>
                  <a:pt x="1293769" y="0"/>
                </a:lnTo>
                <a:lnTo>
                  <a:pt x="1295733" y="32730"/>
                </a:lnTo>
                <a:lnTo>
                  <a:pt x="1309009" y="32004"/>
                </a:lnTo>
                <a:lnTo>
                  <a:pt x="1309009" y="69963"/>
                </a:lnTo>
                <a:lnTo>
                  <a:pt x="1371493" y="33528"/>
                </a:lnTo>
                <a:close/>
              </a:path>
              <a:path w="1371600" h="117475">
                <a:moveTo>
                  <a:pt x="1309009" y="44196"/>
                </a:moveTo>
                <a:lnTo>
                  <a:pt x="1309009" y="32004"/>
                </a:lnTo>
                <a:lnTo>
                  <a:pt x="1295733" y="32730"/>
                </a:lnTo>
                <a:lnTo>
                  <a:pt x="1296463" y="44897"/>
                </a:lnTo>
                <a:lnTo>
                  <a:pt x="1309009" y="44196"/>
                </a:lnTo>
                <a:close/>
              </a:path>
              <a:path w="1371600" h="117475">
                <a:moveTo>
                  <a:pt x="1309009" y="69963"/>
                </a:moveTo>
                <a:lnTo>
                  <a:pt x="1309009" y="44196"/>
                </a:lnTo>
                <a:lnTo>
                  <a:pt x="1296463" y="44897"/>
                </a:lnTo>
                <a:lnTo>
                  <a:pt x="1298341" y="76184"/>
                </a:lnTo>
                <a:lnTo>
                  <a:pt x="1309009" y="699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70068" y="3913830"/>
            <a:ext cx="2440305" cy="487680"/>
          </a:xfrm>
          <a:custGeom>
            <a:avLst/>
            <a:gdLst/>
            <a:ahLst/>
            <a:cxnLst/>
            <a:rect l="l" t="t" r="r" b="b"/>
            <a:pathLst>
              <a:path w="2440304" h="487679">
                <a:moveTo>
                  <a:pt x="82296" y="0"/>
                </a:moveTo>
                <a:lnTo>
                  <a:pt x="0" y="22860"/>
                </a:lnTo>
                <a:lnTo>
                  <a:pt x="62484" y="70056"/>
                </a:lnTo>
                <a:lnTo>
                  <a:pt x="62484" y="41132"/>
                </a:lnTo>
                <a:lnTo>
                  <a:pt x="64008" y="28956"/>
                </a:lnTo>
                <a:lnTo>
                  <a:pt x="76545" y="31304"/>
                </a:lnTo>
                <a:lnTo>
                  <a:pt x="82296" y="0"/>
                </a:lnTo>
                <a:close/>
              </a:path>
              <a:path w="2440304" h="487679">
                <a:moveTo>
                  <a:pt x="76545" y="31304"/>
                </a:moveTo>
                <a:lnTo>
                  <a:pt x="64008" y="28956"/>
                </a:lnTo>
                <a:lnTo>
                  <a:pt x="62484" y="41132"/>
                </a:lnTo>
                <a:lnTo>
                  <a:pt x="74330" y="43359"/>
                </a:lnTo>
                <a:lnTo>
                  <a:pt x="76545" y="31304"/>
                </a:lnTo>
                <a:close/>
              </a:path>
              <a:path w="2440304" h="487679">
                <a:moveTo>
                  <a:pt x="74330" y="43359"/>
                </a:moveTo>
                <a:lnTo>
                  <a:pt x="62484" y="41132"/>
                </a:lnTo>
                <a:lnTo>
                  <a:pt x="62484" y="70056"/>
                </a:lnTo>
                <a:lnTo>
                  <a:pt x="68580" y="74660"/>
                </a:lnTo>
                <a:lnTo>
                  <a:pt x="74330" y="43359"/>
                </a:lnTo>
                <a:close/>
              </a:path>
              <a:path w="2440304" h="487679">
                <a:moveTo>
                  <a:pt x="2439725" y="473918"/>
                </a:moveTo>
                <a:lnTo>
                  <a:pt x="76545" y="31304"/>
                </a:lnTo>
                <a:lnTo>
                  <a:pt x="74330" y="43359"/>
                </a:lnTo>
                <a:lnTo>
                  <a:pt x="2438201" y="487634"/>
                </a:lnTo>
                <a:lnTo>
                  <a:pt x="2439725" y="4739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843895" y="3809680"/>
            <a:ext cx="1049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36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facialis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10802" y="4114461"/>
            <a:ext cx="1987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Nucleus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salivatorius  superior n.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10690" y="5028783"/>
            <a:ext cx="1388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 nervi  hypoglossi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XII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03422" y="4687946"/>
            <a:ext cx="1755775" cy="626745"/>
          </a:xfrm>
          <a:custGeom>
            <a:avLst/>
            <a:gdLst/>
            <a:ahLst/>
            <a:cxnLst/>
            <a:rect l="l" t="t" r="r" b="b"/>
            <a:pathLst>
              <a:path w="1755775" h="626745">
                <a:moveTo>
                  <a:pt x="85344" y="0"/>
                </a:moveTo>
                <a:lnTo>
                  <a:pt x="0" y="10668"/>
                </a:lnTo>
                <a:lnTo>
                  <a:pt x="57912" y="71549"/>
                </a:lnTo>
                <a:lnTo>
                  <a:pt x="57912" y="38100"/>
                </a:lnTo>
                <a:lnTo>
                  <a:pt x="62484" y="25908"/>
                </a:lnTo>
                <a:lnTo>
                  <a:pt x="74665" y="30151"/>
                </a:lnTo>
                <a:lnTo>
                  <a:pt x="85344" y="0"/>
                </a:lnTo>
                <a:close/>
              </a:path>
              <a:path w="1755775" h="626745">
                <a:moveTo>
                  <a:pt x="74665" y="30151"/>
                </a:moveTo>
                <a:lnTo>
                  <a:pt x="62484" y="25908"/>
                </a:lnTo>
                <a:lnTo>
                  <a:pt x="57912" y="38100"/>
                </a:lnTo>
                <a:lnTo>
                  <a:pt x="70323" y="42412"/>
                </a:lnTo>
                <a:lnTo>
                  <a:pt x="74665" y="30151"/>
                </a:lnTo>
                <a:close/>
              </a:path>
              <a:path w="1755775" h="626745">
                <a:moveTo>
                  <a:pt x="70323" y="42412"/>
                </a:moveTo>
                <a:lnTo>
                  <a:pt x="57912" y="38100"/>
                </a:lnTo>
                <a:lnTo>
                  <a:pt x="57912" y="71549"/>
                </a:lnTo>
                <a:lnTo>
                  <a:pt x="59436" y="73152"/>
                </a:lnTo>
                <a:lnTo>
                  <a:pt x="70323" y="42412"/>
                </a:lnTo>
                <a:close/>
              </a:path>
              <a:path w="1755775" h="626745">
                <a:moveTo>
                  <a:pt x="1755510" y="615650"/>
                </a:moveTo>
                <a:lnTo>
                  <a:pt x="74665" y="30151"/>
                </a:lnTo>
                <a:lnTo>
                  <a:pt x="70323" y="42412"/>
                </a:lnTo>
                <a:lnTo>
                  <a:pt x="1750938" y="626318"/>
                </a:lnTo>
                <a:lnTo>
                  <a:pt x="1755510" y="615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28818" y="4698613"/>
            <a:ext cx="1831975" cy="1225550"/>
          </a:xfrm>
          <a:custGeom>
            <a:avLst/>
            <a:gdLst/>
            <a:ahLst/>
            <a:cxnLst/>
            <a:rect l="l" t="t" r="r" b="b"/>
            <a:pathLst>
              <a:path w="1831975" h="1225550">
                <a:moveTo>
                  <a:pt x="1772745" y="47949"/>
                </a:moveTo>
                <a:lnTo>
                  <a:pt x="1765476" y="37046"/>
                </a:lnTo>
                <a:lnTo>
                  <a:pt x="0" y="1214536"/>
                </a:lnTo>
                <a:lnTo>
                  <a:pt x="7620" y="1225204"/>
                </a:lnTo>
                <a:lnTo>
                  <a:pt x="1772745" y="47949"/>
                </a:lnTo>
                <a:close/>
              </a:path>
              <a:path w="1831975" h="1225550">
                <a:moveTo>
                  <a:pt x="1831710" y="0"/>
                </a:moveTo>
                <a:lnTo>
                  <a:pt x="1747890" y="10668"/>
                </a:lnTo>
                <a:lnTo>
                  <a:pt x="1765476" y="37046"/>
                </a:lnTo>
                <a:lnTo>
                  <a:pt x="1775322" y="30480"/>
                </a:lnTo>
                <a:lnTo>
                  <a:pt x="1782942" y="41148"/>
                </a:lnTo>
                <a:lnTo>
                  <a:pt x="1782942" y="63246"/>
                </a:lnTo>
                <a:lnTo>
                  <a:pt x="1790562" y="74676"/>
                </a:lnTo>
                <a:lnTo>
                  <a:pt x="1831710" y="0"/>
                </a:lnTo>
                <a:close/>
              </a:path>
              <a:path w="1831975" h="1225550">
                <a:moveTo>
                  <a:pt x="1782942" y="41148"/>
                </a:moveTo>
                <a:lnTo>
                  <a:pt x="1775322" y="30480"/>
                </a:lnTo>
                <a:lnTo>
                  <a:pt x="1765476" y="37046"/>
                </a:lnTo>
                <a:lnTo>
                  <a:pt x="1772745" y="47949"/>
                </a:lnTo>
                <a:lnTo>
                  <a:pt x="1782942" y="41148"/>
                </a:lnTo>
                <a:close/>
              </a:path>
              <a:path w="1831975" h="1225550">
                <a:moveTo>
                  <a:pt x="1782942" y="63246"/>
                </a:moveTo>
                <a:lnTo>
                  <a:pt x="1782942" y="41148"/>
                </a:lnTo>
                <a:lnTo>
                  <a:pt x="1772745" y="47949"/>
                </a:lnTo>
                <a:lnTo>
                  <a:pt x="1782942" y="632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30342" y="5003398"/>
            <a:ext cx="1906905" cy="920750"/>
          </a:xfrm>
          <a:custGeom>
            <a:avLst/>
            <a:gdLst/>
            <a:ahLst/>
            <a:cxnLst/>
            <a:rect l="l" t="t" r="r" b="b"/>
            <a:pathLst>
              <a:path w="1906904" h="920750">
                <a:moveTo>
                  <a:pt x="1840914" y="39326"/>
                </a:moveTo>
                <a:lnTo>
                  <a:pt x="1835734" y="28223"/>
                </a:lnTo>
                <a:lnTo>
                  <a:pt x="0" y="909751"/>
                </a:lnTo>
                <a:lnTo>
                  <a:pt x="4572" y="920419"/>
                </a:lnTo>
                <a:lnTo>
                  <a:pt x="1840914" y="39326"/>
                </a:lnTo>
                <a:close/>
              </a:path>
              <a:path w="1906904" h="920750">
                <a:moveTo>
                  <a:pt x="1906371" y="0"/>
                </a:moveTo>
                <a:lnTo>
                  <a:pt x="1822566" y="0"/>
                </a:lnTo>
                <a:lnTo>
                  <a:pt x="1835734" y="28223"/>
                </a:lnTo>
                <a:lnTo>
                  <a:pt x="1846935" y="22844"/>
                </a:lnTo>
                <a:lnTo>
                  <a:pt x="1853031" y="33512"/>
                </a:lnTo>
                <a:lnTo>
                  <a:pt x="1853031" y="65298"/>
                </a:lnTo>
                <a:lnTo>
                  <a:pt x="1854555" y="68564"/>
                </a:lnTo>
                <a:lnTo>
                  <a:pt x="1906371" y="0"/>
                </a:lnTo>
                <a:close/>
              </a:path>
              <a:path w="1906904" h="920750">
                <a:moveTo>
                  <a:pt x="1853031" y="33512"/>
                </a:moveTo>
                <a:lnTo>
                  <a:pt x="1846935" y="22844"/>
                </a:lnTo>
                <a:lnTo>
                  <a:pt x="1835734" y="28223"/>
                </a:lnTo>
                <a:lnTo>
                  <a:pt x="1840914" y="39326"/>
                </a:lnTo>
                <a:lnTo>
                  <a:pt x="1853031" y="33512"/>
                </a:lnTo>
                <a:close/>
              </a:path>
              <a:path w="1906904" h="920750">
                <a:moveTo>
                  <a:pt x="1853031" y="65298"/>
                </a:moveTo>
                <a:lnTo>
                  <a:pt x="1853031" y="33512"/>
                </a:lnTo>
                <a:lnTo>
                  <a:pt x="1840914" y="39326"/>
                </a:lnTo>
                <a:lnTo>
                  <a:pt x="1853031" y="652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30342" y="5294452"/>
            <a:ext cx="2059305" cy="629920"/>
          </a:xfrm>
          <a:custGeom>
            <a:avLst/>
            <a:gdLst/>
            <a:ahLst/>
            <a:cxnLst/>
            <a:rect l="l" t="t" r="r" b="b"/>
            <a:pathLst>
              <a:path w="2059304" h="629920">
                <a:moveTo>
                  <a:pt x="1988034" y="41894"/>
                </a:moveTo>
                <a:lnTo>
                  <a:pt x="1984162" y="29494"/>
                </a:lnTo>
                <a:lnTo>
                  <a:pt x="0" y="617174"/>
                </a:lnTo>
                <a:lnTo>
                  <a:pt x="4572" y="629366"/>
                </a:lnTo>
                <a:lnTo>
                  <a:pt x="1988034" y="41894"/>
                </a:lnTo>
                <a:close/>
              </a:path>
              <a:path w="2059304" h="629920">
                <a:moveTo>
                  <a:pt x="2058756" y="13716"/>
                </a:moveTo>
                <a:lnTo>
                  <a:pt x="1974951" y="0"/>
                </a:lnTo>
                <a:lnTo>
                  <a:pt x="1984162" y="29494"/>
                </a:lnTo>
                <a:lnTo>
                  <a:pt x="1996272" y="25908"/>
                </a:lnTo>
                <a:lnTo>
                  <a:pt x="2000844" y="38100"/>
                </a:lnTo>
                <a:lnTo>
                  <a:pt x="2000844" y="70180"/>
                </a:lnTo>
                <a:lnTo>
                  <a:pt x="2058756" y="13716"/>
                </a:lnTo>
                <a:close/>
              </a:path>
              <a:path w="2059304" h="629920">
                <a:moveTo>
                  <a:pt x="2000844" y="38100"/>
                </a:moveTo>
                <a:lnTo>
                  <a:pt x="1996272" y="25908"/>
                </a:lnTo>
                <a:lnTo>
                  <a:pt x="1984162" y="29494"/>
                </a:lnTo>
                <a:lnTo>
                  <a:pt x="1988034" y="41894"/>
                </a:lnTo>
                <a:lnTo>
                  <a:pt x="2000844" y="38100"/>
                </a:lnTo>
                <a:close/>
              </a:path>
              <a:path w="2059304" h="629920">
                <a:moveTo>
                  <a:pt x="2000844" y="70180"/>
                </a:moveTo>
                <a:lnTo>
                  <a:pt x="2000844" y="38100"/>
                </a:lnTo>
                <a:lnTo>
                  <a:pt x="1988034" y="41894"/>
                </a:lnTo>
                <a:lnTo>
                  <a:pt x="1997796" y="73152"/>
                </a:lnTo>
                <a:lnTo>
                  <a:pt x="2000844" y="70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710687" y="5866908"/>
            <a:ext cx="1301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nervi  accessorii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XI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651038" y="5963427"/>
            <a:ext cx="1906905" cy="190500"/>
          </a:xfrm>
          <a:custGeom>
            <a:avLst/>
            <a:gdLst/>
            <a:ahLst/>
            <a:cxnLst/>
            <a:rect l="l" t="t" r="r" b="b"/>
            <a:pathLst>
              <a:path w="1906904" h="190500">
                <a:moveTo>
                  <a:pt x="79248" y="0"/>
                </a:moveTo>
                <a:lnTo>
                  <a:pt x="0" y="30480"/>
                </a:lnTo>
                <a:lnTo>
                  <a:pt x="64008" y="69151"/>
                </a:lnTo>
                <a:lnTo>
                  <a:pt x="64008" y="30480"/>
                </a:lnTo>
                <a:lnTo>
                  <a:pt x="76677" y="31486"/>
                </a:lnTo>
                <a:lnTo>
                  <a:pt x="79248" y="0"/>
                </a:lnTo>
                <a:close/>
              </a:path>
              <a:path w="1906904" h="190500">
                <a:moveTo>
                  <a:pt x="76677" y="31486"/>
                </a:moveTo>
                <a:lnTo>
                  <a:pt x="64008" y="30480"/>
                </a:lnTo>
                <a:lnTo>
                  <a:pt x="64008" y="42672"/>
                </a:lnTo>
                <a:lnTo>
                  <a:pt x="75688" y="43609"/>
                </a:lnTo>
                <a:lnTo>
                  <a:pt x="76677" y="31486"/>
                </a:lnTo>
                <a:close/>
              </a:path>
              <a:path w="1906904" h="190500">
                <a:moveTo>
                  <a:pt x="75688" y="43609"/>
                </a:moveTo>
                <a:lnTo>
                  <a:pt x="64008" y="42672"/>
                </a:lnTo>
                <a:lnTo>
                  <a:pt x="64008" y="69151"/>
                </a:lnTo>
                <a:lnTo>
                  <a:pt x="73152" y="74676"/>
                </a:lnTo>
                <a:lnTo>
                  <a:pt x="75688" y="43609"/>
                </a:lnTo>
                <a:close/>
              </a:path>
              <a:path w="1906904" h="190500">
                <a:moveTo>
                  <a:pt x="1906371" y="176768"/>
                </a:moveTo>
                <a:lnTo>
                  <a:pt x="76677" y="31486"/>
                </a:lnTo>
                <a:lnTo>
                  <a:pt x="75688" y="43609"/>
                </a:lnTo>
                <a:lnTo>
                  <a:pt x="1904847" y="190484"/>
                </a:lnTo>
                <a:lnTo>
                  <a:pt x="1906371" y="1767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129593" y="6247882"/>
            <a:ext cx="1350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N.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accessorius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927198" y="5231968"/>
            <a:ext cx="76200" cy="1066800"/>
          </a:xfrm>
          <a:custGeom>
            <a:avLst/>
            <a:gdLst/>
            <a:ahLst/>
            <a:cxnLst/>
            <a:rect l="l" t="t" r="r" b="b"/>
            <a:pathLst>
              <a:path w="76200" h="1066800">
                <a:moveTo>
                  <a:pt x="76200" y="76200"/>
                </a:moveTo>
                <a:lnTo>
                  <a:pt x="38100" y="0"/>
                </a:lnTo>
                <a:lnTo>
                  <a:pt x="0" y="76200"/>
                </a:lnTo>
                <a:lnTo>
                  <a:pt x="32004" y="76200"/>
                </a:lnTo>
                <a:lnTo>
                  <a:pt x="32004" y="64008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close/>
              </a:path>
              <a:path w="76200" h="1066800">
                <a:moveTo>
                  <a:pt x="45720" y="76200"/>
                </a:moveTo>
                <a:lnTo>
                  <a:pt x="45720" y="64008"/>
                </a:lnTo>
                <a:lnTo>
                  <a:pt x="32004" y="64008"/>
                </a:lnTo>
                <a:lnTo>
                  <a:pt x="32004" y="76200"/>
                </a:lnTo>
                <a:lnTo>
                  <a:pt x="45720" y="76200"/>
                </a:lnTo>
                <a:close/>
              </a:path>
              <a:path w="76200" h="1066800">
                <a:moveTo>
                  <a:pt x="45720" y="1066723"/>
                </a:moveTo>
                <a:lnTo>
                  <a:pt x="45720" y="76200"/>
                </a:lnTo>
                <a:lnTo>
                  <a:pt x="32004" y="76200"/>
                </a:lnTo>
                <a:lnTo>
                  <a:pt x="32004" y="1066723"/>
                </a:lnTo>
                <a:lnTo>
                  <a:pt x="45720" y="10667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209787" y="4622429"/>
            <a:ext cx="1374775" cy="768350"/>
          </a:xfrm>
          <a:custGeom>
            <a:avLst/>
            <a:gdLst/>
            <a:ahLst/>
            <a:cxnLst/>
            <a:rect l="l" t="t" r="r" b="b"/>
            <a:pathLst>
              <a:path w="1374775" h="768350">
                <a:moveTo>
                  <a:pt x="1311564" y="42776"/>
                </a:moveTo>
                <a:lnTo>
                  <a:pt x="1305680" y="31990"/>
                </a:lnTo>
                <a:lnTo>
                  <a:pt x="0" y="757351"/>
                </a:lnTo>
                <a:lnTo>
                  <a:pt x="6096" y="768019"/>
                </a:lnTo>
                <a:lnTo>
                  <a:pt x="1311564" y="42776"/>
                </a:lnTo>
                <a:close/>
              </a:path>
              <a:path w="1374775" h="768350">
                <a:moveTo>
                  <a:pt x="1374541" y="0"/>
                </a:moveTo>
                <a:lnTo>
                  <a:pt x="1290721" y="4572"/>
                </a:lnTo>
                <a:lnTo>
                  <a:pt x="1305680" y="31990"/>
                </a:lnTo>
                <a:lnTo>
                  <a:pt x="1316629" y="25908"/>
                </a:lnTo>
                <a:lnTo>
                  <a:pt x="1322725" y="36576"/>
                </a:lnTo>
                <a:lnTo>
                  <a:pt x="1322725" y="63232"/>
                </a:lnTo>
                <a:lnTo>
                  <a:pt x="1327297" y="71612"/>
                </a:lnTo>
                <a:lnTo>
                  <a:pt x="1374541" y="0"/>
                </a:lnTo>
                <a:close/>
              </a:path>
              <a:path w="1374775" h="768350">
                <a:moveTo>
                  <a:pt x="1322725" y="36576"/>
                </a:moveTo>
                <a:lnTo>
                  <a:pt x="1316629" y="25908"/>
                </a:lnTo>
                <a:lnTo>
                  <a:pt x="1305680" y="31990"/>
                </a:lnTo>
                <a:lnTo>
                  <a:pt x="1311564" y="42776"/>
                </a:lnTo>
                <a:lnTo>
                  <a:pt x="1322725" y="36576"/>
                </a:lnTo>
                <a:close/>
              </a:path>
              <a:path w="1374775" h="768350">
                <a:moveTo>
                  <a:pt x="1322725" y="63232"/>
                </a:moveTo>
                <a:lnTo>
                  <a:pt x="1322725" y="36576"/>
                </a:lnTo>
                <a:lnTo>
                  <a:pt x="1311564" y="42776"/>
                </a:lnTo>
                <a:lnTo>
                  <a:pt x="1322725" y="63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53266" y="4312566"/>
            <a:ext cx="2513965" cy="177800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850900">
              <a:lnSpc>
                <a:spcPct val="100000"/>
              </a:lnSpc>
              <a:spcBef>
                <a:spcPts val="940"/>
              </a:spcBef>
            </a:pPr>
            <a:r>
              <a:rPr sz="1800" b="1" spc="-5" dirty="0">
                <a:latin typeface="Times New Roman"/>
                <a:cs typeface="Times New Roman"/>
              </a:rPr>
              <a:t>N. abducens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vestibulocochlearis</a:t>
            </a:r>
            <a:r>
              <a:rPr sz="1800" spc="-14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VIII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glossopharyngeus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IX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vagus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hypoglossus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XII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7060" y="716224"/>
            <a:ext cx="58966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7792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Fyziologický	kontrast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900270"/>
            <a:ext cx="848995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Kontrast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charakterizuje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zrakový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vjem.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Závisí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 rozdílu jasu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(svítivosti) světlých a</a:t>
            </a:r>
            <a:r>
              <a:rPr sz="3200" spc="-1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tmavých  částí</a:t>
            </a:r>
            <a:r>
              <a:rPr sz="32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předmětu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31374" y="3834073"/>
            <a:ext cx="45808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jas předmětu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jas</a:t>
            </a:r>
            <a:r>
              <a:rPr sz="32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pozadí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376" y="4175420"/>
            <a:ext cx="18859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Kontrast</a:t>
            </a:r>
            <a:r>
              <a:rPr sz="3200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31361" y="4516772"/>
            <a:ext cx="46843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jas předmětu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+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jas</a:t>
            </a:r>
            <a:r>
              <a:rPr sz="32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pozadí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338" y="5508809"/>
            <a:ext cx="8417560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Kontrastní senzitivita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stanovuje prahovou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hodnotu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kontrastu pro každou velikost písma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nebo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pro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vzor</a:t>
            </a:r>
            <a:r>
              <a:rPr sz="32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pruhů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60451" y="4470791"/>
            <a:ext cx="4800600" cy="0"/>
          </a:xfrm>
          <a:custGeom>
            <a:avLst/>
            <a:gdLst/>
            <a:ahLst/>
            <a:cxnLst/>
            <a:rect l="l" t="t" r="r" b="b"/>
            <a:pathLst>
              <a:path w="4800600">
                <a:moveTo>
                  <a:pt x="0" y="0"/>
                </a:moveTo>
                <a:lnTo>
                  <a:pt x="4800203" y="0"/>
                </a:lnTo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6127" y="1527429"/>
            <a:ext cx="6295125" cy="2256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40454" marR="5080" indent="-347916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Jádra okohybných nervů </a:t>
            </a:r>
            <a:r>
              <a:rPr dirty="0"/>
              <a:t>v </a:t>
            </a:r>
            <a:r>
              <a:rPr spc="-5" dirty="0"/>
              <a:t>mozkovém  kmeni</a:t>
            </a:r>
          </a:p>
        </p:txBody>
      </p:sp>
      <p:sp>
        <p:nvSpPr>
          <p:cNvPr id="4" name="object 4"/>
          <p:cNvSpPr/>
          <p:nvPr/>
        </p:nvSpPr>
        <p:spPr>
          <a:xfrm>
            <a:off x="2146127" y="3784289"/>
            <a:ext cx="6295125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01048" y="3504912"/>
            <a:ext cx="749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t</a:t>
            </a:r>
            <a:r>
              <a:rPr sz="1800" b="1" spc="5" dirty="0">
                <a:latin typeface="Times New Roman"/>
                <a:cs typeface="Times New Roman"/>
              </a:rPr>
              <a:t>ře</a:t>
            </a:r>
            <a:r>
              <a:rPr sz="1800" b="1" spc="-10" dirty="0">
                <a:latin typeface="Times New Roman"/>
                <a:cs typeface="Times New Roman"/>
              </a:rPr>
              <a:t>dn</a:t>
            </a:r>
            <a:r>
              <a:rPr sz="1800" b="1" dirty="0">
                <a:latin typeface="Times New Roman"/>
                <a:cs typeface="Times New Roman"/>
              </a:rPr>
              <a:t>í  </a:t>
            </a:r>
            <a:r>
              <a:rPr sz="1800" b="1" spc="-5" dirty="0">
                <a:latin typeface="Times New Roman"/>
                <a:cs typeface="Times New Roman"/>
              </a:rPr>
              <a:t>mozek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34406" y="4800210"/>
            <a:ext cx="52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latin typeface="Times New Roman"/>
                <a:cs typeface="Times New Roman"/>
              </a:rPr>
              <a:t>M</a:t>
            </a:r>
            <a:r>
              <a:rPr sz="1800" b="1" dirty="0">
                <a:latin typeface="Times New Roman"/>
                <a:cs typeface="Times New Roman"/>
              </a:rPr>
              <a:t>o</a:t>
            </a:r>
            <a:r>
              <a:rPr sz="1800" b="1" spc="-5" dirty="0"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9630" y="6247895"/>
            <a:ext cx="12509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P</a:t>
            </a:r>
            <a:r>
              <a:rPr sz="1800" b="1" spc="-35" dirty="0">
                <a:latin typeface="Times New Roman"/>
                <a:cs typeface="Times New Roman"/>
              </a:rPr>
              <a:t>r</a:t>
            </a:r>
            <a:r>
              <a:rPr sz="1800" b="1" dirty="0">
                <a:latin typeface="Times New Roman"/>
                <a:cs typeface="Times New Roman"/>
              </a:rPr>
              <a:t>o</a:t>
            </a:r>
            <a:r>
              <a:rPr sz="1800" b="1" spc="-10" dirty="0">
                <a:latin typeface="Times New Roman"/>
                <a:cs typeface="Times New Roman"/>
              </a:rPr>
              <a:t>d</a:t>
            </a:r>
            <a:r>
              <a:rPr sz="1800" b="1" dirty="0">
                <a:latin typeface="Times New Roman"/>
                <a:cs typeface="Times New Roman"/>
              </a:rPr>
              <a:t>lo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spc="-20" dirty="0">
                <a:latin typeface="Times New Roman"/>
                <a:cs typeface="Times New Roman"/>
              </a:rPr>
              <a:t>ž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á  </a:t>
            </a:r>
            <a:r>
              <a:rPr sz="1800" b="1" spc="-5" dirty="0">
                <a:latin typeface="Times New Roman"/>
                <a:cs typeface="Times New Roman"/>
              </a:rPr>
              <a:t>mícha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29834" y="5028796"/>
            <a:ext cx="520065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VI</a:t>
            </a:r>
            <a:r>
              <a:rPr sz="1800" b="1" dirty="0">
                <a:latin typeface="Times New Roman"/>
                <a:cs typeface="Times New Roman"/>
              </a:rPr>
              <a:t>I</a:t>
            </a:r>
            <a:endParaRPr sz="1800">
              <a:latin typeface="Times New Roman"/>
              <a:cs typeface="Times New Roman"/>
            </a:endParaRPr>
          </a:p>
          <a:p>
            <a:pPr marL="12700" marR="156845">
              <a:lnSpc>
                <a:spcPts val="3600"/>
              </a:lnSpc>
              <a:spcBef>
                <a:spcPts val="359"/>
              </a:spcBef>
            </a:pPr>
            <a:r>
              <a:rPr sz="1800" b="1" spc="-5" dirty="0">
                <a:latin typeface="Times New Roman"/>
                <a:cs typeface="Times New Roman"/>
              </a:rPr>
              <a:t>VI</a:t>
            </a:r>
            <a:r>
              <a:rPr sz="1800" b="1" dirty="0">
                <a:latin typeface="Times New Roman"/>
                <a:cs typeface="Times New Roman"/>
              </a:rPr>
              <a:t>I 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53641" y="3779219"/>
            <a:ext cx="431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1765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I</a:t>
            </a:r>
            <a:r>
              <a:rPr sz="1800" b="1" dirty="0">
                <a:latin typeface="Times New Roman"/>
                <a:cs typeface="Times New Roman"/>
              </a:rPr>
              <a:t>V 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8779" y="525741"/>
            <a:ext cx="56146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N. oculomotorius</a:t>
            </a:r>
            <a:r>
              <a:rPr sz="4400" spc="-50" dirty="0"/>
              <a:t> </a:t>
            </a:r>
            <a:r>
              <a:rPr sz="4400" dirty="0"/>
              <a:t>(III)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8" y="1517785"/>
            <a:ext cx="8766175" cy="5195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marR="375285" indent="-34226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42265" algn="l"/>
                <a:tab pos="356235" algn="l"/>
              </a:tabLst>
            </a:pP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Jádrový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komplex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leží v mesencefalu </a:t>
            </a:r>
            <a:r>
              <a:rPr sz="32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na</a:t>
            </a:r>
            <a:r>
              <a:rPr sz="3200" b="1" spc="-12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úrovni</a:t>
            </a:r>
            <a:endParaRPr sz="3200">
              <a:latin typeface="Times New Roman"/>
              <a:cs typeface="Times New Roman"/>
            </a:endParaRPr>
          </a:p>
          <a:p>
            <a:pPr marR="449580" algn="ctr">
              <a:lnSpc>
                <a:spcPct val="100000"/>
              </a:lnSpc>
            </a:pP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colliculus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superior pod </a:t>
            </a:r>
            <a:r>
              <a:rPr sz="2800" b="1" dirty="0">
                <a:solidFill>
                  <a:srgbClr val="009900"/>
                </a:solidFill>
                <a:latin typeface="Times New Roman"/>
                <a:cs typeface="Times New Roman"/>
              </a:rPr>
              <a:t>Silviovým</a:t>
            </a:r>
            <a:r>
              <a:rPr sz="2800" b="1" spc="8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akveduktem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3535" algn="just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6235" algn="l"/>
              </a:tabLst>
            </a:pP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Podjádro pro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m.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levator palpebrae superioris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je </a:t>
            </a:r>
            <a:r>
              <a:rPr sz="3200" b="1" u="heavy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 nepárová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 středová struktura, která inervuje</a:t>
            </a:r>
            <a:r>
              <a:rPr sz="3200" b="1" spc="-18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oba  levátory (pravého i levého oka)</a:t>
            </a:r>
            <a:r>
              <a:rPr sz="3200" b="1" spc="-13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!!</a:t>
            </a:r>
            <a:endParaRPr sz="3200">
              <a:latin typeface="Times New Roman"/>
              <a:cs typeface="Times New Roman"/>
            </a:endParaRPr>
          </a:p>
          <a:p>
            <a:pPr marL="355600" marR="772795" indent="-343535" algn="just">
              <a:lnSpc>
                <a:spcPct val="100000"/>
              </a:lnSpc>
              <a:spcBef>
                <a:spcPts val="765"/>
              </a:spcBef>
              <a:buFont typeface="Times New Roman"/>
              <a:buChar char="•"/>
              <a:tabLst>
                <a:tab pos="356235" algn="l"/>
              </a:tabLst>
            </a:pP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Podjádro pro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m.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rectus superior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je párové</a:t>
            </a:r>
            <a:r>
              <a:rPr sz="3200" b="1" spc="-17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a  inervuje </a:t>
            </a:r>
            <a:r>
              <a:rPr sz="3200" b="1" u="heavy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kontralaterální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horní přímý</a:t>
            </a:r>
            <a:r>
              <a:rPr sz="3200" b="1" spc="-12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sval</a:t>
            </a:r>
            <a:endParaRPr sz="3200">
              <a:latin typeface="Times New Roman"/>
              <a:cs typeface="Times New Roman"/>
            </a:endParaRPr>
          </a:p>
          <a:p>
            <a:pPr marL="355600" indent="-343535" algn="just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6235" algn="l"/>
              </a:tabLst>
            </a:pP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Podjádra pro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m.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rectus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medialis,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inferior</a:t>
            </a:r>
            <a:r>
              <a:rPr sz="3200" b="1" spc="-125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a</a:t>
            </a:r>
            <a:endParaRPr sz="3200">
              <a:latin typeface="Times New Roman"/>
              <a:cs typeface="Times New Roman"/>
            </a:endParaRPr>
          </a:p>
          <a:p>
            <a:pPr marL="355600" marR="1032510" algn="just">
              <a:lnSpc>
                <a:spcPct val="100000"/>
              </a:lnSpc>
            </a:pP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m. obliquus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inferior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jsou párové a</a:t>
            </a:r>
            <a:r>
              <a:rPr sz="3200" b="1" spc="-14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inervují </a:t>
            </a:r>
            <a:r>
              <a:rPr sz="3200" b="1" u="heavy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 stejnostranné</a:t>
            </a:r>
            <a:r>
              <a:rPr sz="3200" b="1" spc="-5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svaly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3742" y="1649348"/>
            <a:ext cx="6933620" cy="5563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0525" y="597363"/>
            <a:ext cx="87096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CC3200"/>
                </a:solidFill>
                <a:latin typeface="Times New Roman"/>
                <a:cs typeface="Times New Roman"/>
              </a:rPr>
              <a:t>Struktura </a:t>
            </a:r>
            <a:r>
              <a:rPr sz="4400" spc="-10" dirty="0">
                <a:solidFill>
                  <a:srgbClr val="CC3200"/>
                </a:solidFill>
                <a:latin typeface="Times New Roman"/>
                <a:cs typeface="Times New Roman"/>
              </a:rPr>
              <a:t>jádrového </a:t>
            </a:r>
            <a:r>
              <a:rPr sz="4400" dirty="0">
                <a:solidFill>
                  <a:srgbClr val="CC3200"/>
                </a:solidFill>
                <a:latin typeface="Times New Roman"/>
                <a:cs typeface="Times New Roman"/>
              </a:rPr>
              <a:t>komplexu</a:t>
            </a:r>
            <a:r>
              <a:rPr sz="4400" spc="-100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3200"/>
                </a:solidFill>
                <a:latin typeface="Times New Roman"/>
                <a:cs typeface="Times New Roman"/>
              </a:rPr>
              <a:t>n.III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3478" y="1126150"/>
            <a:ext cx="852360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CC3200"/>
                </a:solidFill>
                <a:latin typeface="Times New Roman"/>
                <a:cs typeface="Times New Roman"/>
              </a:rPr>
              <a:t>Léze postihující jádrový komplex n.</a:t>
            </a:r>
            <a:r>
              <a:rPr sz="4000" spc="35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4000" spc="-5" dirty="0">
                <a:solidFill>
                  <a:srgbClr val="CC3200"/>
                </a:solidFill>
                <a:latin typeface="Times New Roman"/>
                <a:cs typeface="Times New Roman"/>
              </a:rPr>
              <a:t>III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81986" y="3069089"/>
            <a:ext cx="7155815" cy="270827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  <a:tabLst>
                <a:tab pos="6983730" algn="l"/>
              </a:tabLst>
            </a:pP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S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tej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n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o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st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ra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nn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á</a:t>
            </a:r>
            <a:r>
              <a:rPr sz="3200" b="1" spc="-55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p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aréz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a</a:t>
            </a:r>
            <a:r>
              <a:rPr sz="3200" b="1" spc="-30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n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.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o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ku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l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o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o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t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or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i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u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s	s 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ipsilaterálním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ušetřením a 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kontralaterálním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postižením elevace oka  (m. rectus superior) a bilaterální  parciální ptózou (m. levator palpebrae  superioris)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795" rIns="0" bIns="0" rtlCol="0">
            <a:spAutoFit/>
          </a:bodyPr>
          <a:lstStyle/>
          <a:p>
            <a:pPr marL="1256665" marR="5080" indent="-666115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CC3200"/>
                </a:solidFill>
                <a:latin typeface="Times New Roman"/>
                <a:cs typeface="Times New Roman"/>
              </a:rPr>
              <a:t>Anatomie mesencefala v</a:t>
            </a:r>
            <a:r>
              <a:rPr sz="4400" spc="-170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3200"/>
                </a:solidFill>
                <a:latin typeface="Times New Roman"/>
                <a:cs typeface="Times New Roman"/>
              </a:rPr>
              <a:t>úrovni  jádrového komplexu</a:t>
            </a:r>
            <a:r>
              <a:rPr sz="4400" spc="-100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3200"/>
                </a:solidFill>
                <a:latin typeface="Times New Roman"/>
                <a:cs typeface="Times New Roman"/>
              </a:rPr>
              <a:t>n.III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88973" y="2260412"/>
            <a:ext cx="7238390" cy="4826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579244"/>
            <a:ext cx="9143237" cy="2206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8104" y="228591"/>
            <a:ext cx="595566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1895" marR="5080" indent="-117983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N. oculomotorius </a:t>
            </a:r>
            <a:r>
              <a:rPr sz="4400" dirty="0"/>
              <a:t>(III)</a:t>
            </a:r>
            <a:r>
              <a:rPr sz="4400" spc="-55" dirty="0"/>
              <a:t> </a:t>
            </a:r>
            <a:r>
              <a:rPr sz="4400" dirty="0"/>
              <a:t>-  </a:t>
            </a:r>
            <a:r>
              <a:rPr sz="4400" spc="-5" dirty="0"/>
              <a:t>průběh</a:t>
            </a:r>
            <a:r>
              <a:rPr sz="4400" spc="-25" dirty="0"/>
              <a:t> </a:t>
            </a:r>
            <a:r>
              <a:rPr sz="4400" spc="-5" dirty="0"/>
              <a:t>nervu</a:t>
            </a:r>
            <a:endParaRPr sz="4400"/>
          </a:p>
          <a:p>
            <a:pPr marL="783590">
              <a:lnSpc>
                <a:spcPct val="100000"/>
              </a:lnSpc>
              <a:spcBef>
                <a:spcPts val="235"/>
              </a:spcBef>
            </a:pPr>
            <a:r>
              <a:rPr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Jádro</a:t>
            </a:r>
            <a:r>
              <a:rPr sz="1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Times New Roman"/>
                <a:cs typeface="Times New Roman"/>
              </a:rPr>
              <a:t>n.III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86857" y="2133436"/>
            <a:ext cx="964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H</a:t>
            </a:r>
            <a:r>
              <a:rPr sz="1800" b="1" spc="10" dirty="0">
                <a:latin typeface="Times New Roman"/>
                <a:cs typeface="Times New Roman"/>
              </a:rPr>
              <a:t>y</a:t>
            </a:r>
            <a:r>
              <a:rPr sz="1800" b="1" spc="-10" dirty="0">
                <a:latin typeface="Times New Roman"/>
                <a:cs typeface="Times New Roman"/>
              </a:rPr>
              <a:t>p</a:t>
            </a:r>
            <a:r>
              <a:rPr sz="1800" b="1" dirty="0">
                <a:latin typeface="Times New Roman"/>
                <a:cs typeface="Times New Roman"/>
              </a:rPr>
              <a:t>ofý</a:t>
            </a:r>
            <a:r>
              <a:rPr sz="1800" b="1" spc="-20" dirty="0">
                <a:latin typeface="Times New Roman"/>
                <a:cs typeface="Times New Roman"/>
              </a:rPr>
              <a:t>z</a:t>
            </a:r>
            <a:r>
              <a:rPr sz="1800" b="1" dirty="0"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3567" y="2514400"/>
            <a:ext cx="1727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A. carotis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interna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63120" y="3200147"/>
            <a:ext cx="1693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Sinus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cavernosus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379" y="2362013"/>
            <a:ext cx="1414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Nucleus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ruber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4644" y="3784091"/>
            <a:ext cx="9143237" cy="342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29767" y="5638334"/>
            <a:ext cx="530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9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8733" y="5866916"/>
            <a:ext cx="648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</a:t>
            </a:r>
            <a:r>
              <a:rPr sz="1800" b="1" dirty="0">
                <a:latin typeface="Times New Roman"/>
                <a:cs typeface="Times New Roman"/>
              </a:rPr>
              <a:t>liv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39187" y="6552662"/>
            <a:ext cx="1193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A.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basillaris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3378" y="5790722"/>
            <a:ext cx="1943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A. cerebri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posterior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96282" y="4343050"/>
            <a:ext cx="4959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Po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91700" y="6247884"/>
            <a:ext cx="1590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Ganglion</a:t>
            </a:r>
            <a:r>
              <a:rPr sz="1800" b="1" spc="-7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ciliare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68819" y="5078059"/>
            <a:ext cx="318770" cy="1222375"/>
          </a:xfrm>
          <a:custGeom>
            <a:avLst/>
            <a:gdLst/>
            <a:ahLst/>
            <a:cxnLst/>
            <a:rect l="l" t="t" r="r" b="b"/>
            <a:pathLst>
              <a:path w="318770" h="1222375">
                <a:moveTo>
                  <a:pt x="318485" y="3048"/>
                </a:moveTo>
                <a:lnTo>
                  <a:pt x="304769" y="0"/>
                </a:lnTo>
                <a:lnTo>
                  <a:pt x="0" y="1219108"/>
                </a:lnTo>
                <a:lnTo>
                  <a:pt x="13716" y="1222156"/>
                </a:lnTo>
                <a:lnTo>
                  <a:pt x="318485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801" y="563841"/>
            <a:ext cx="46539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N. trochlearis</a:t>
            </a:r>
            <a:r>
              <a:rPr sz="4400" spc="-40" dirty="0"/>
              <a:t> </a:t>
            </a:r>
            <a:r>
              <a:rPr sz="4400" spc="-5" dirty="0"/>
              <a:t>(IV)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993742" y="1269903"/>
            <a:ext cx="6092448" cy="2515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43149" y="5956827"/>
            <a:ext cx="518668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085" indent="-160020">
              <a:lnSpc>
                <a:spcPts val="2340"/>
              </a:lnSpc>
              <a:spcBef>
                <a:spcPts val="100"/>
              </a:spcBef>
              <a:buClr>
                <a:srgbClr val="000000"/>
              </a:buClr>
              <a:buSzPct val="52500"/>
              <a:buFont typeface="Times New Roman"/>
              <a:buChar char="•"/>
              <a:tabLst>
                <a:tab pos="172720" algn="l"/>
              </a:tabLst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Jediný hlavový </a:t>
            </a:r>
            <a:r>
              <a:rPr sz="20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nerv,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který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vybíhá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dorzálně</a:t>
            </a:r>
            <a:r>
              <a:rPr sz="2000" b="1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!!!</a:t>
            </a:r>
            <a:endParaRPr sz="2000">
              <a:latin typeface="Times New Roman"/>
              <a:cs typeface="Times New Roman"/>
            </a:endParaRPr>
          </a:p>
          <a:p>
            <a:pPr marL="172085" indent="-160020">
              <a:lnSpc>
                <a:spcPts val="2340"/>
              </a:lnSpc>
              <a:buClr>
                <a:srgbClr val="000000"/>
              </a:buClr>
              <a:buSzPct val="52500"/>
              <a:buFont typeface="Times New Roman"/>
              <a:buChar char="•"/>
              <a:tabLst>
                <a:tab pos="172720" algn="l"/>
              </a:tabLst>
            </a:pP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Zkřížený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hlavový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nerv</a:t>
            </a:r>
            <a:r>
              <a:rPr sz="2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endParaRPr sz="2000">
              <a:latin typeface="Times New Roman"/>
              <a:cs typeface="Times New Roman"/>
            </a:endParaRPr>
          </a:p>
          <a:p>
            <a:pPr marL="172085" indent="-160020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SzPct val="52500"/>
              <a:buFont typeface="Times New Roman"/>
              <a:buChar char="•"/>
              <a:tabLst>
                <a:tab pos="172720" algn="l"/>
              </a:tabLst>
            </a:pPr>
            <a:r>
              <a:rPr sz="20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Velmi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dlouhý průběh; tenký</a:t>
            </a:r>
            <a:r>
              <a:rPr sz="20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nerv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3742" y="3784091"/>
            <a:ext cx="6092448" cy="2133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72474" y="1906374"/>
            <a:ext cx="1988820" cy="2370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A. </a:t>
            </a:r>
            <a:r>
              <a:rPr sz="1600" b="1" spc="-10" dirty="0">
                <a:latin typeface="Times New Roman"/>
                <a:cs typeface="Times New Roman"/>
              </a:rPr>
              <a:t>Carotis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interna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60960" marR="5080" indent="-48895">
              <a:lnSpc>
                <a:spcPct val="70000"/>
              </a:lnSpc>
            </a:pPr>
            <a:r>
              <a:rPr sz="1600" b="1" spc="-5" dirty="0">
                <a:latin typeface="Times New Roman"/>
                <a:cs typeface="Times New Roman"/>
              </a:rPr>
              <a:t>A. Communicans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post.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artery</a:t>
            </a:r>
            <a:endParaRPr sz="1600">
              <a:latin typeface="Times New Roman"/>
              <a:cs typeface="Times New Roman"/>
            </a:endParaRPr>
          </a:p>
          <a:p>
            <a:pPr marL="1536065">
              <a:lnSpc>
                <a:spcPts val="1320"/>
              </a:lnSpc>
            </a:pPr>
            <a:r>
              <a:rPr sz="1600" b="1" spc="-5" dirty="0">
                <a:latin typeface="Times New Roman"/>
                <a:cs typeface="Times New Roman"/>
              </a:rPr>
              <a:t>III</a:t>
            </a:r>
            <a:endParaRPr sz="1600">
              <a:latin typeface="Times New Roman"/>
              <a:cs typeface="Times New Roman"/>
            </a:endParaRPr>
          </a:p>
          <a:p>
            <a:pPr marL="1536065">
              <a:lnSpc>
                <a:spcPts val="1620"/>
              </a:lnSpc>
            </a:pPr>
            <a:r>
              <a:rPr sz="1600" b="1" spc="-5" dirty="0">
                <a:latin typeface="Times New Roman"/>
                <a:cs typeface="Times New Roman"/>
              </a:rPr>
              <a:t>VI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ts val="1680"/>
              </a:lnSpc>
            </a:pPr>
            <a:r>
              <a:rPr sz="1600" b="1" spc="-5" dirty="0">
                <a:latin typeface="Times New Roman"/>
                <a:cs typeface="Times New Roman"/>
              </a:rPr>
              <a:t>A. </a:t>
            </a:r>
            <a:r>
              <a:rPr sz="1600" b="1" spc="-10" dirty="0">
                <a:latin typeface="Times New Roman"/>
                <a:cs typeface="Times New Roman"/>
              </a:rPr>
              <a:t>cerebralis</a:t>
            </a:r>
            <a:r>
              <a:rPr sz="1600" b="1" spc="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post.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600" b="1" spc="-5" dirty="0">
                <a:latin typeface="Times New Roman"/>
                <a:cs typeface="Times New Roman"/>
              </a:rPr>
              <a:t>A. </a:t>
            </a:r>
            <a:r>
              <a:rPr sz="1600" b="1" spc="-10" dirty="0">
                <a:latin typeface="Times New Roman"/>
                <a:cs typeface="Times New Roman"/>
              </a:rPr>
              <a:t>Cerebellaris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30" dirty="0">
                <a:latin typeface="Times New Roman"/>
                <a:cs typeface="Times New Roman"/>
              </a:rPr>
              <a:t>super.</a:t>
            </a:r>
            <a:endParaRPr sz="1600">
              <a:latin typeface="Times New Roman"/>
              <a:cs typeface="Times New Roman"/>
            </a:endParaRPr>
          </a:p>
          <a:p>
            <a:pPr marL="688975">
              <a:lnSpc>
                <a:spcPct val="100000"/>
              </a:lnSpc>
              <a:spcBef>
                <a:spcPts val="755"/>
              </a:spcBef>
            </a:pPr>
            <a:r>
              <a:rPr sz="1600" b="1" spc="-5" dirty="0">
                <a:latin typeface="Times New Roman"/>
                <a:cs typeface="Times New Roman"/>
              </a:rPr>
              <a:t>A.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basillaris</a:t>
            </a:r>
            <a:endParaRPr sz="1600">
              <a:latin typeface="Times New Roman"/>
              <a:cs typeface="Times New Roman"/>
            </a:endParaRPr>
          </a:p>
          <a:p>
            <a:pPr marR="48895" algn="r">
              <a:lnSpc>
                <a:spcPct val="100000"/>
              </a:lnSpc>
              <a:spcBef>
                <a:spcPts val="170"/>
              </a:spcBef>
            </a:pPr>
            <a:r>
              <a:rPr sz="1600" b="1" spc="-5" dirty="0">
                <a:latin typeface="Times New Roman"/>
                <a:cs typeface="Times New Roman"/>
              </a:rPr>
              <a:t>IV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9956" y="411452"/>
            <a:ext cx="44043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N. abducens</a:t>
            </a:r>
            <a:r>
              <a:rPr sz="4400" spc="-75" dirty="0"/>
              <a:t> </a:t>
            </a:r>
            <a:r>
              <a:rPr sz="4400" dirty="0"/>
              <a:t>(VI)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1251615"/>
            <a:ext cx="8838468" cy="25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34539" y="2895363"/>
            <a:ext cx="1693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Sinus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cavernosus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4335" y="2819163"/>
            <a:ext cx="1124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latin typeface="Times New Roman"/>
                <a:cs typeface="Times New Roman"/>
              </a:rPr>
              <a:t>IV.</a:t>
            </a:r>
            <a:r>
              <a:rPr sz="1800" b="1" spc="-7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komora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8663" y="2057230"/>
            <a:ext cx="1066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L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dirty="0">
                <a:latin typeface="Times New Roman"/>
                <a:cs typeface="Times New Roman"/>
              </a:rPr>
              <a:t>m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i</a:t>
            </a:r>
            <a:r>
              <a:rPr sz="1800" b="1" spc="-5" dirty="0">
                <a:latin typeface="Times New Roman"/>
                <a:cs typeface="Times New Roman"/>
              </a:rPr>
              <a:t>s</a:t>
            </a:r>
            <a:r>
              <a:rPr sz="1800" b="1" spc="5" dirty="0">
                <a:latin typeface="Times New Roman"/>
                <a:cs typeface="Times New Roman"/>
              </a:rPr>
              <a:t>c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s  </a:t>
            </a:r>
            <a:r>
              <a:rPr sz="1800" b="1" spc="-5" dirty="0">
                <a:latin typeface="Times New Roman"/>
                <a:cs typeface="Times New Roman"/>
              </a:rPr>
              <a:t>medialis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5374" y="1493388"/>
            <a:ext cx="4013835" cy="106807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800" b="1" spc="-5" dirty="0">
                <a:latin typeface="Times New Roman"/>
                <a:cs typeface="Times New Roman"/>
              </a:rPr>
              <a:t>A.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basillaris</a:t>
            </a:r>
            <a:endParaRPr sz="1800">
              <a:latin typeface="Times New Roman"/>
              <a:cs typeface="Times New Roman"/>
            </a:endParaRPr>
          </a:p>
          <a:p>
            <a:pPr marL="1155065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latin typeface="Times New Roman"/>
                <a:cs typeface="Times New Roman"/>
              </a:rPr>
              <a:t>Hypofýza</a:t>
            </a:r>
            <a:endParaRPr sz="1800">
              <a:latin typeface="Times New Roman"/>
              <a:cs typeface="Times New Roman"/>
            </a:endParaRPr>
          </a:p>
          <a:p>
            <a:pPr marL="2298065">
              <a:lnSpc>
                <a:spcPct val="100000"/>
              </a:lnSpc>
              <a:spcBef>
                <a:spcPts val="1245"/>
              </a:spcBef>
            </a:pPr>
            <a:r>
              <a:rPr sz="1800" b="1" spc="-5" dirty="0">
                <a:latin typeface="Times New Roman"/>
                <a:cs typeface="Times New Roman"/>
              </a:rPr>
              <a:t>A. carotis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interna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50749" y="3784091"/>
            <a:ext cx="8462363" cy="3428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10729" y="5638334"/>
            <a:ext cx="515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14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82082" y="4571623"/>
            <a:ext cx="1636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Ligamentum  </a:t>
            </a:r>
            <a:r>
              <a:rPr sz="1800" b="1" dirty="0">
                <a:latin typeface="Times New Roman"/>
                <a:cs typeface="Times New Roman"/>
              </a:rPr>
              <a:t>P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dirty="0">
                <a:latin typeface="Times New Roman"/>
                <a:cs typeface="Times New Roman"/>
              </a:rPr>
              <a:t>t</a:t>
            </a:r>
            <a:r>
              <a:rPr sz="1800" b="1" spc="-35" dirty="0">
                <a:latin typeface="Times New Roman"/>
                <a:cs typeface="Times New Roman"/>
              </a:rPr>
              <a:t>r</a:t>
            </a:r>
            <a:r>
              <a:rPr sz="1800" b="1" dirty="0">
                <a:latin typeface="Times New Roman"/>
                <a:cs typeface="Times New Roman"/>
              </a:rPr>
              <a:t>o</a:t>
            </a:r>
            <a:r>
              <a:rPr sz="1800" b="1" spc="5" dirty="0">
                <a:latin typeface="Times New Roman"/>
                <a:cs typeface="Times New Roman"/>
              </a:rPr>
              <a:t>c</a:t>
            </a:r>
            <a:r>
              <a:rPr sz="1800" b="1" dirty="0">
                <a:latin typeface="Times New Roman"/>
                <a:cs typeface="Times New Roman"/>
              </a:rPr>
              <a:t>li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oi</a:t>
            </a:r>
            <a:r>
              <a:rPr sz="1800" b="1" spc="-10" dirty="0">
                <a:latin typeface="Times New Roman"/>
                <a:cs typeface="Times New Roman"/>
              </a:rPr>
              <a:t>d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72530" y="5409758"/>
            <a:ext cx="648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</a:t>
            </a:r>
            <a:r>
              <a:rPr sz="1800" b="1" dirty="0">
                <a:latin typeface="Times New Roman"/>
                <a:cs typeface="Times New Roman"/>
              </a:rPr>
              <a:t>liv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62983" y="6095498"/>
            <a:ext cx="19964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Times New Roman"/>
                <a:cs typeface="Times New Roman"/>
              </a:rPr>
              <a:t>Tractus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pyramidalis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4225" y="5562145"/>
            <a:ext cx="1223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75" dirty="0">
                <a:latin typeface="Times New Roman"/>
                <a:cs typeface="Times New Roman"/>
              </a:rPr>
              <a:t>V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spc="-5" dirty="0"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ti</a:t>
            </a:r>
            <a:r>
              <a:rPr sz="1800" b="1" spc="-10" dirty="0">
                <a:latin typeface="Times New Roman"/>
                <a:cs typeface="Times New Roman"/>
              </a:rPr>
              <a:t>bu</a:t>
            </a:r>
            <a:r>
              <a:rPr sz="1800" b="1" dirty="0">
                <a:latin typeface="Times New Roman"/>
                <a:cs typeface="Times New Roman"/>
              </a:rPr>
              <a:t>lá</a:t>
            </a:r>
            <a:r>
              <a:rPr sz="1800" b="1" spc="5" dirty="0">
                <a:latin typeface="Times New Roman"/>
                <a:cs typeface="Times New Roman"/>
              </a:rPr>
              <a:t>r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í  </a:t>
            </a:r>
            <a:r>
              <a:rPr sz="1800" b="1" spc="-10" dirty="0">
                <a:latin typeface="Times New Roman"/>
                <a:cs typeface="Times New Roman"/>
              </a:rPr>
              <a:t>jádro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9794" y="2590591"/>
            <a:ext cx="695198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1415" marR="5080" indent="-1149350">
              <a:lnSpc>
                <a:spcPct val="100000"/>
              </a:lnSpc>
              <a:spcBef>
                <a:spcPts val="100"/>
              </a:spcBef>
              <a:tabLst>
                <a:tab pos="4142104" algn="l"/>
              </a:tabLst>
            </a:pPr>
            <a:r>
              <a:rPr sz="4400" spc="-5" dirty="0"/>
              <a:t>Supranukleární (centrální)  motorická	oblast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3388" y="633940"/>
            <a:ext cx="834390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988435" algn="l"/>
                <a:tab pos="6807834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S</a:t>
            </a:r>
            <a:r>
              <a:rPr sz="4000" i="1" spc="-15" dirty="0">
                <a:solidFill>
                  <a:srgbClr val="009900"/>
                </a:solidFill>
                <a:latin typeface="Arial"/>
                <a:cs typeface="Arial"/>
              </a:rPr>
              <a:t>u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p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anuk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eá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poh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edov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á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cen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tra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494934"/>
            <a:ext cx="8714740" cy="511302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94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Kmenová</a:t>
            </a:r>
            <a:endParaRPr sz="3200">
              <a:latin typeface="Arial"/>
              <a:cs typeface="Arial"/>
            </a:endParaRPr>
          </a:p>
          <a:p>
            <a:pPr marL="755650" marR="5080" lvl="1" indent="-286385">
              <a:lnSpc>
                <a:spcPct val="100000"/>
              </a:lnSpc>
              <a:spcBef>
                <a:spcPts val="685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Horizontální </a:t>
            </a:r>
            <a:r>
              <a:rPr sz="28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pohledové </a:t>
            </a:r>
            <a:r>
              <a:rPr sz="2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centrum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 - </a:t>
            </a:r>
            <a:r>
              <a:rPr sz="2800" b="1" i="1" spc="-5" dirty="0">
                <a:solidFill>
                  <a:srgbClr val="0000FF"/>
                </a:solidFill>
                <a:latin typeface="Arial"/>
                <a:cs typeface="Arial"/>
              </a:rPr>
              <a:t>paramediální  </a:t>
            </a:r>
            <a:r>
              <a:rPr sz="2800" b="1" i="1" spc="-10" dirty="0">
                <a:solidFill>
                  <a:srgbClr val="0000FF"/>
                </a:solidFill>
                <a:latin typeface="Arial"/>
                <a:cs typeface="Arial"/>
              </a:rPr>
              <a:t>pontinní </a:t>
            </a:r>
            <a:r>
              <a:rPr sz="2800" b="1" i="1" spc="-5" dirty="0">
                <a:solidFill>
                  <a:srgbClr val="0000FF"/>
                </a:solidFill>
                <a:latin typeface="Arial"/>
                <a:cs typeface="Arial"/>
              </a:rPr>
              <a:t>retikulární formace</a:t>
            </a:r>
            <a:r>
              <a:rPr sz="2800" b="1" i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i="1" spc="-10" dirty="0">
                <a:solidFill>
                  <a:srgbClr val="0000FF"/>
                </a:solidFill>
                <a:latin typeface="Arial"/>
                <a:cs typeface="Arial"/>
              </a:rPr>
              <a:t>(PPRF)</a:t>
            </a:r>
            <a:endParaRPr sz="2800">
              <a:latin typeface="Arial"/>
              <a:cs typeface="Arial"/>
            </a:endParaRPr>
          </a:p>
          <a:p>
            <a:pPr marL="756285" marR="716915" lvl="1" indent="-287020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756285" algn="l"/>
              </a:tabLst>
            </a:pPr>
            <a:r>
              <a:rPr sz="2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Vertikální </a:t>
            </a:r>
            <a:r>
              <a:rPr sz="28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pohledové </a:t>
            </a:r>
            <a:r>
              <a:rPr sz="2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centrum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 - </a:t>
            </a:r>
            <a:r>
              <a:rPr sz="2800" b="1" i="1" spc="-5" dirty="0">
                <a:solidFill>
                  <a:srgbClr val="0000FF"/>
                </a:solidFill>
                <a:latin typeface="Arial"/>
                <a:cs typeface="Arial"/>
              </a:rPr>
              <a:t>rostrální  interstitiální jádro fasciculus longitudinalis  medialis mesencefala</a:t>
            </a:r>
            <a:r>
              <a:rPr sz="2800" b="1" i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i="1" spc="-10" dirty="0">
                <a:solidFill>
                  <a:srgbClr val="0000FF"/>
                </a:solidFill>
                <a:latin typeface="Arial"/>
                <a:cs typeface="Arial"/>
              </a:rPr>
              <a:t>(riFLM)</a:t>
            </a:r>
            <a:endParaRPr sz="28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Korová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85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Frontální</a:t>
            </a:r>
            <a:r>
              <a:rPr sz="28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lalok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5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Parieto - okcipitální</a:t>
            </a:r>
            <a:r>
              <a:rPr sz="28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junkce</a:t>
            </a:r>
            <a:endParaRPr sz="280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Vestibulární</a:t>
            </a:r>
            <a:r>
              <a:rPr sz="32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aparát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7323" y="868612"/>
            <a:ext cx="70770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83080" algn="l"/>
                <a:tab pos="4796155" algn="l"/>
              </a:tabLst>
            </a:pPr>
            <a:r>
              <a:rPr sz="4400" b="1" i="1" spc="-5" dirty="0">
                <a:solidFill>
                  <a:srgbClr val="007F00"/>
                </a:solidFill>
                <a:latin typeface="Arial"/>
                <a:cs typeface="Arial"/>
              </a:rPr>
              <a:t>Testy	kontrastní	citlivosti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12772" y="3098548"/>
            <a:ext cx="3094984" cy="380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32007" y="3505422"/>
            <a:ext cx="3428710" cy="2650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48674" y="2514395"/>
            <a:ext cx="19202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/>
                <a:cs typeface="Arial"/>
              </a:rPr>
              <a:t>Pelli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Robson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6857" y="716224"/>
            <a:ext cx="15176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</a:rPr>
              <a:t>PP</a:t>
            </a:r>
            <a:r>
              <a:rPr sz="4400" spc="-5" dirty="0">
                <a:solidFill>
                  <a:srgbClr val="FF0000"/>
                </a:solidFill>
              </a:rPr>
              <a:t>R</a:t>
            </a:r>
            <a:r>
              <a:rPr sz="4400" dirty="0">
                <a:solidFill>
                  <a:srgbClr val="FF0000"/>
                </a:solidFill>
              </a:rPr>
              <a:t>F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6565361" y="1955642"/>
            <a:ext cx="3200125" cy="5257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5567" y="2765838"/>
            <a:ext cx="5666105" cy="358584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1360805">
              <a:lnSpc>
                <a:spcPts val="3460"/>
              </a:lnSpc>
              <a:spcBef>
                <a:spcPts val="535"/>
              </a:spcBef>
              <a:tabLst>
                <a:tab pos="483870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Z	PPRF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jde impuls</a:t>
            </a:r>
            <a:r>
              <a:rPr sz="3200" b="1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do  stejnostranného</a:t>
            </a:r>
            <a:r>
              <a:rPr sz="3200" b="1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jádra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204"/>
              </a:lnSpc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n.VI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pro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m. rectus</a:t>
            </a:r>
            <a:r>
              <a:rPr sz="3200" b="1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externus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ts val="3460"/>
              </a:lnSpc>
              <a:spcBef>
                <a:spcPts val="240"/>
              </a:spcBef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přes kontralaterální  fasciculus longitudinalis  medialis do kontralaterálního  jádra n.III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pro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m. rectus  internus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9942" y="355579"/>
            <a:ext cx="6705036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6127" y="1527429"/>
            <a:ext cx="6295125" cy="2256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6925" marR="5080" indent="-6356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Jádra okohybných nervů </a:t>
            </a:r>
            <a:r>
              <a:rPr dirty="0"/>
              <a:t>v </a:t>
            </a:r>
            <a:r>
              <a:rPr spc="-5" dirty="0"/>
              <a:t>mozkovém  kmeni </a:t>
            </a:r>
            <a:r>
              <a:rPr dirty="0"/>
              <a:t>ve </a:t>
            </a:r>
            <a:r>
              <a:rPr spc="-5" dirty="0"/>
              <a:t>vztahu </a:t>
            </a:r>
            <a:r>
              <a:rPr dirty="0"/>
              <a:t>k </a:t>
            </a:r>
            <a:r>
              <a:rPr spc="-5" dirty="0"/>
              <a:t>PPRF </a:t>
            </a:r>
            <a:r>
              <a:rPr dirty="0"/>
              <a:t>a</a:t>
            </a:r>
            <a:r>
              <a:rPr spc="-60" dirty="0"/>
              <a:t> </a:t>
            </a:r>
            <a:r>
              <a:rPr spc="-5" dirty="0"/>
              <a:t>riFLM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63178" y="2509823"/>
            <a:ext cx="482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47FF0F"/>
                </a:solidFill>
                <a:latin typeface="Arial"/>
                <a:cs typeface="Arial"/>
              </a:rPr>
              <a:t>!!!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6127" y="3784289"/>
            <a:ext cx="6295125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01048" y="3504912"/>
            <a:ext cx="749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t</a:t>
            </a:r>
            <a:r>
              <a:rPr sz="1800" b="1" spc="5" dirty="0">
                <a:latin typeface="Times New Roman"/>
                <a:cs typeface="Times New Roman"/>
              </a:rPr>
              <a:t>ře</a:t>
            </a:r>
            <a:r>
              <a:rPr sz="1800" b="1" spc="-10" dirty="0">
                <a:latin typeface="Times New Roman"/>
                <a:cs typeface="Times New Roman"/>
              </a:rPr>
              <a:t>dn</a:t>
            </a:r>
            <a:r>
              <a:rPr sz="1800" b="1" dirty="0">
                <a:latin typeface="Times New Roman"/>
                <a:cs typeface="Times New Roman"/>
              </a:rPr>
              <a:t>í  </a:t>
            </a:r>
            <a:r>
              <a:rPr sz="1800" b="1" spc="-5" dirty="0">
                <a:latin typeface="Times New Roman"/>
                <a:cs typeface="Times New Roman"/>
              </a:rPr>
              <a:t>mozek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34406" y="4800210"/>
            <a:ext cx="52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latin typeface="Times New Roman"/>
                <a:cs typeface="Times New Roman"/>
              </a:rPr>
              <a:t>M</a:t>
            </a:r>
            <a:r>
              <a:rPr sz="1800" b="1" dirty="0">
                <a:latin typeface="Times New Roman"/>
                <a:cs typeface="Times New Roman"/>
              </a:rPr>
              <a:t>o</a:t>
            </a:r>
            <a:r>
              <a:rPr sz="1800" b="1" spc="-5" dirty="0"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29630" y="6247895"/>
            <a:ext cx="12509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P</a:t>
            </a:r>
            <a:r>
              <a:rPr sz="1800" b="1" spc="-35" dirty="0">
                <a:latin typeface="Times New Roman"/>
                <a:cs typeface="Times New Roman"/>
              </a:rPr>
              <a:t>r</a:t>
            </a:r>
            <a:r>
              <a:rPr sz="1800" b="1" dirty="0">
                <a:latin typeface="Times New Roman"/>
                <a:cs typeface="Times New Roman"/>
              </a:rPr>
              <a:t>o</a:t>
            </a:r>
            <a:r>
              <a:rPr sz="1800" b="1" spc="-10" dirty="0">
                <a:latin typeface="Times New Roman"/>
                <a:cs typeface="Times New Roman"/>
              </a:rPr>
              <a:t>d</a:t>
            </a:r>
            <a:r>
              <a:rPr sz="1800" b="1" dirty="0">
                <a:latin typeface="Times New Roman"/>
                <a:cs typeface="Times New Roman"/>
              </a:rPr>
              <a:t>lo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spc="-20" dirty="0">
                <a:latin typeface="Times New Roman"/>
                <a:cs typeface="Times New Roman"/>
              </a:rPr>
              <a:t>ž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á  </a:t>
            </a:r>
            <a:r>
              <a:rPr sz="1800" b="1" spc="-5" dirty="0">
                <a:latin typeface="Times New Roman"/>
                <a:cs typeface="Times New Roman"/>
              </a:rPr>
              <a:t>mícha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29834" y="5028796"/>
            <a:ext cx="520065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VI</a:t>
            </a:r>
            <a:r>
              <a:rPr sz="1800" b="1" dirty="0">
                <a:latin typeface="Times New Roman"/>
                <a:cs typeface="Times New Roman"/>
              </a:rPr>
              <a:t>I</a:t>
            </a:r>
            <a:endParaRPr sz="1800">
              <a:latin typeface="Times New Roman"/>
              <a:cs typeface="Times New Roman"/>
            </a:endParaRPr>
          </a:p>
          <a:p>
            <a:pPr marL="12700" marR="156845">
              <a:lnSpc>
                <a:spcPts val="3600"/>
              </a:lnSpc>
              <a:spcBef>
                <a:spcPts val="359"/>
              </a:spcBef>
            </a:pPr>
            <a:r>
              <a:rPr sz="1800" b="1" spc="-5" dirty="0">
                <a:latin typeface="Times New Roman"/>
                <a:cs typeface="Times New Roman"/>
              </a:rPr>
              <a:t>VI</a:t>
            </a:r>
            <a:r>
              <a:rPr sz="1800" b="1" dirty="0">
                <a:latin typeface="Times New Roman"/>
                <a:cs typeface="Times New Roman"/>
              </a:rPr>
              <a:t>I 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3641" y="3779219"/>
            <a:ext cx="431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1765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I</a:t>
            </a:r>
            <a:r>
              <a:rPr sz="1800" b="1" dirty="0">
                <a:latin typeface="Times New Roman"/>
                <a:cs typeface="Times New Roman"/>
              </a:rPr>
              <a:t>V 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2563" y="446504"/>
            <a:ext cx="70453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7900" algn="l"/>
                <a:tab pos="5353685" algn="l"/>
              </a:tabLst>
            </a:pPr>
            <a:r>
              <a:rPr sz="4400" spc="-5" dirty="0">
                <a:solidFill>
                  <a:srgbClr val="7F0000"/>
                </a:solidFill>
              </a:rPr>
              <a:t>Korová	pohledová	centra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41" y="1292256"/>
            <a:ext cx="8834120" cy="560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429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Korové motorické centrum frontálního laloku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 řídí </a:t>
            </a:r>
            <a:r>
              <a:rPr sz="3000" b="1" i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volní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pohyby očí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.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Dráha pro pohled  doprava vychází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levého čelního laloku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jde  vnitřní kapsulou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do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druhostranného  pontinního horizontálního pohledového centra 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PPRF</a:t>
            </a:r>
            <a:endParaRPr sz="30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6235" algn="l"/>
                <a:tab pos="1708150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Korové motorické centrum okcipito-  parietálního laloku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řídí </a:t>
            </a:r>
            <a:r>
              <a:rPr sz="3000" b="1" i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reflexní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zrakem  podmíněné pohyby očí, tzv.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optomotorické  </a:t>
            </a:r>
            <a:r>
              <a:rPr sz="3000" b="1" i="1" dirty="0">
                <a:solidFill>
                  <a:srgbClr val="0000FF"/>
                </a:solidFill>
                <a:latin typeface="Arial"/>
                <a:cs typeface="Arial"/>
              </a:rPr>
              <a:t>pohyby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očí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. Převádějí extrafoveolární obraz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do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centra	(reflex fúzní, konvergence, akomodace,  fixace, sledovací pohyby, mrkací</a:t>
            </a:r>
            <a:r>
              <a:rPr sz="30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reflex)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10"/>
                </a:lnTo>
                <a:lnTo>
                  <a:pt x="9143238" y="3428710"/>
                </a:lnTo>
                <a:lnTo>
                  <a:pt x="9143238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5765" y="380975"/>
            <a:ext cx="4683125" cy="55308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305"/>
              </a:spcBef>
            </a:pPr>
            <a:r>
              <a:rPr sz="1800" b="1" spc="-10" dirty="0">
                <a:solidFill>
                  <a:srgbClr val="EB788F"/>
                </a:solidFill>
                <a:latin typeface="Times New Roman"/>
                <a:cs typeface="Times New Roman"/>
              </a:rPr>
              <a:t>Korové </a:t>
            </a:r>
            <a:r>
              <a:rPr sz="1800" b="1" spc="-5" dirty="0">
                <a:solidFill>
                  <a:srgbClr val="EB788F"/>
                </a:solidFill>
                <a:latin typeface="Times New Roman"/>
                <a:cs typeface="Times New Roman"/>
              </a:rPr>
              <a:t>okohybné centrum </a:t>
            </a:r>
            <a:r>
              <a:rPr sz="1800" b="1" dirty="0">
                <a:solidFill>
                  <a:srgbClr val="EB788F"/>
                </a:solidFill>
                <a:latin typeface="Times New Roman"/>
                <a:cs typeface="Times New Roman"/>
              </a:rPr>
              <a:t>ve </a:t>
            </a:r>
            <a:r>
              <a:rPr sz="1800" b="1" spc="-10" dirty="0">
                <a:solidFill>
                  <a:srgbClr val="EB788F"/>
                </a:solidFill>
                <a:latin typeface="Times New Roman"/>
                <a:cs typeface="Times New Roman"/>
              </a:rPr>
              <a:t>frontálním </a:t>
            </a:r>
            <a:r>
              <a:rPr sz="1800" b="1" spc="-5" dirty="0">
                <a:solidFill>
                  <a:srgbClr val="EB788F"/>
                </a:solidFill>
                <a:latin typeface="Times New Roman"/>
                <a:cs typeface="Times New Roman"/>
              </a:rPr>
              <a:t>laloku  </a:t>
            </a:r>
            <a:r>
              <a:rPr sz="1800" b="1" spc="-15" dirty="0">
                <a:solidFill>
                  <a:srgbClr val="EB788F"/>
                </a:solidFill>
                <a:latin typeface="Times New Roman"/>
                <a:cs typeface="Times New Roman"/>
              </a:rPr>
              <a:t>pro </a:t>
            </a:r>
            <a:r>
              <a:rPr sz="1800" b="1" spc="-5" dirty="0">
                <a:solidFill>
                  <a:srgbClr val="EB788F"/>
                </a:solidFill>
                <a:latin typeface="Times New Roman"/>
                <a:cs typeface="Times New Roman"/>
              </a:rPr>
              <a:t>volní pohyby</a:t>
            </a:r>
            <a:r>
              <a:rPr sz="1800" b="1" spc="-10" dirty="0">
                <a:solidFill>
                  <a:srgbClr val="EB788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EB788F"/>
                </a:solidFill>
                <a:latin typeface="Times New Roman"/>
                <a:cs typeface="Times New Roman"/>
              </a:rPr>
              <a:t>očí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53642" y="457169"/>
            <a:ext cx="222440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88F"/>
                </a:solidFill>
                <a:latin typeface="Times New Roman"/>
                <a:cs typeface="Times New Roman"/>
              </a:rPr>
              <a:t>Parietookcipitálního  centrum reflexních  pohybů </a:t>
            </a:r>
            <a:r>
              <a:rPr sz="1800" b="1" dirty="0">
                <a:solidFill>
                  <a:srgbClr val="EB788F"/>
                </a:solidFill>
                <a:latin typeface="Times New Roman"/>
                <a:cs typeface="Times New Roman"/>
              </a:rPr>
              <a:t>očních  </a:t>
            </a:r>
            <a:r>
              <a:rPr sz="1800" b="1" spc="-5" dirty="0">
                <a:solidFill>
                  <a:srgbClr val="EB788F"/>
                </a:solidFill>
                <a:latin typeface="Times New Roman"/>
                <a:cs typeface="Times New Roman"/>
              </a:rPr>
              <a:t>(podmíněny</a:t>
            </a:r>
            <a:r>
              <a:rPr sz="1800" b="1" spc="-75" dirty="0">
                <a:solidFill>
                  <a:srgbClr val="EB788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EB788F"/>
                </a:solidFill>
                <a:latin typeface="Times New Roman"/>
                <a:cs typeface="Times New Roman"/>
              </a:rPr>
              <a:t>zrakovým  </a:t>
            </a:r>
            <a:r>
              <a:rPr sz="1800" b="1" dirty="0">
                <a:solidFill>
                  <a:srgbClr val="EB788F"/>
                </a:solidFill>
                <a:latin typeface="Times New Roman"/>
                <a:cs typeface="Times New Roman"/>
              </a:rPr>
              <a:t>vjemem)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31806" y="1041318"/>
            <a:ext cx="5943096" cy="6171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9728" y="2438202"/>
            <a:ext cx="2341245" cy="3180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61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CC00"/>
                </a:solidFill>
                <a:latin typeface="Times New Roman"/>
                <a:cs typeface="Times New Roman"/>
              </a:rPr>
              <a:t>Rostrální interstitiální  </a:t>
            </a:r>
            <a:r>
              <a:rPr sz="1800" b="1" spc="-10" dirty="0">
                <a:solidFill>
                  <a:srgbClr val="FFCC00"/>
                </a:solidFill>
                <a:latin typeface="Times New Roman"/>
                <a:cs typeface="Times New Roman"/>
              </a:rPr>
              <a:t>jádro </a:t>
            </a:r>
            <a:r>
              <a:rPr sz="1800" b="1" spc="-5" dirty="0">
                <a:solidFill>
                  <a:srgbClr val="FFCC00"/>
                </a:solidFill>
                <a:latin typeface="Times New Roman"/>
                <a:cs typeface="Times New Roman"/>
              </a:rPr>
              <a:t>fasciculus  longitudinalis medialis  </a:t>
            </a:r>
            <a:r>
              <a:rPr sz="1800" b="1" dirty="0">
                <a:solidFill>
                  <a:srgbClr val="FFCC00"/>
                </a:solidFill>
                <a:latin typeface="Times New Roman"/>
                <a:cs typeface="Times New Roman"/>
              </a:rPr>
              <a:t>mesencefala</a:t>
            </a:r>
            <a:r>
              <a:rPr sz="1800" b="1" spc="-80" dirty="0">
                <a:solidFill>
                  <a:srgbClr val="FFCC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CC00"/>
                </a:solidFill>
                <a:latin typeface="Times New Roman"/>
                <a:cs typeface="Times New Roman"/>
              </a:rPr>
              <a:t>(vertikální  pohledové</a:t>
            </a:r>
            <a:r>
              <a:rPr sz="1800" b="1" spc="-25" dirty="0">
                <a:solidFill>
                  <a:srgbClr val="FFCC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CC00"/>
                </a:solidFill>
                <a:latin typeface="Times New Roman"/>
                <a:cs typeface="Times New Roman"/>
              </a:rPr>
              <a:t>centrum)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5" dirty="0">
                <a:solidFill>
                  <a:srgbClr val="5CAEFF"/>
                </a:solidFill>
                <a:latin typeface="Times New Roman"/>
                <a:cs typeface="Times New Roman"/>
              </a:rPr>
              <a:t>Paramediální pontinní  retikulární </a:t>
            </a:r>
            <a:r>
              <a:rPr sz="1800" b="1" dirty="0">
                <a:solidFill>
                  <a:srgbClr val="5CAEFF"/>
                </a:solidFill>
                <a:latin typeface="Times New Roman"/>
                <a:cs typeface="Times New Roman"/>
              </a:rPr>
              <a:t>formace  </a:t>
            </a:r>
            <a:r>
              <a:rPr sz="1800" b="1" spc="-5" dirty="0">
                <a:solidFill>
                  <a:srgbClr val="5CAEFF"/>
                </a:solidFill>
                <a:latin typeface="Times New Roman"/>
                <a:cs typeface="Times New Roman"/>
              </a:rPr>
              <a:t>(horizontální</a:t>
            </a:r>
            <a:r>
              <a:rPr sz="1800" b="1" spc="-45" dirty="0">
                <a:solidFill>
                  <a:srgbClr val="5CAE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5CAEFF"/>
                </a:solidFill>
                <a:latin typeface="Times New Roman"/>
                <a:cs typeface="Times New Roman"/>
              </a:rPr>
              <a:t>pohledové  centrum)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8131" y="827464"/>
            <a:ext cx="52139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22345" algn="l"/>
              </a:tabLst>
            </a:pPr>
            <a:r>
              <a:rPr sz="4400" spc="-5" dirty="0">
                <a:solidFill>
                  <a:srgbClr val="7F0000"/>
                </a:solidFill>
              </a:rPr>
              <a:t>Vestibulární	aparát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8" y="2738407"/>
            <a:ext cx="8820785" cy="2464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  <a:tab pos="5198110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Mimooptický reflexní systém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pomocí  </a:t>
            </a:r>
            <a:r>
              <a:rPr sz="3200" b="1" i="1" spc="-5" dirty="0">
                <a:solidFill>
                  <a:srgbClr val="0000FF"/>
                </a:solidFill>
                <a:latin typeface="Arial"/>
                <a:cs typeface="Arial"/>
              </a:rPr>
              <a:t>statokinetických</a:t>
            </a:r>
            <a:r>
              <a:rPr sz="3200" b="1" i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0000FF"/>
                </a:solidFill>
                <a:latin typeface="Arial"/>
                <a:cs typeface="Arial"/>
              </a:rPr>
              <a:t>reflexů	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vyrovnávají oči  změny polohy hlavy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těla. Tyto reflexy</a:t>
            </a:r>
            <a:r>
              <a:rPr sz="3200" b="1" spc="-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jsou  vrozené, nepodmíněné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zachované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při  slepotě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2474" y="484598"/>
            <a:ext cx="654748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03475" algn="l"/>
                <a:tab pos="4516120" algn="l"/>
              </a:tabLst>
            </a:pPr>
            <a:r>
              <a:rPr sz="4400" spc="-5" dirty="0">
                <a:solidFill>
                  <a:srgbClr val="7F0000"/>
                </a:solidFill>
              </a:rPr>
              <a:t>Zá</a:t>
            </a:r>
            <a:r>
              <a:rPr sz="4400" spc="5" dirty="0">
                <a:solidFill>
                  <a:srgbClr val="7F0000"/>
                </a:solidFill>
              </a:rPr>
              <a:t>z</a:t>
            </a:r>
            <a:r>
              <a:rPr sz="4400" spc="-5" dirty="0">
                <a:solidFill>
                  <a:srgbClr val="7F0000"/>
                </a:solidFill>
              </a:rPr>
              <a:t>na</a:t>
            </a:r>
            <a:r>
              <a:rPr sz="4400" dirty="0">
                <a:solidFill>
                  <a:srgbClr val="7F0000"/>
                </a:solidFill>
              </a:rPr>
              <a:t>m	</a:t>
            </a:r>
            <a:r>
              <a:rPr sz="4400" spc="-5" dirty="0">
                <a:solidFill>
                  <a:srgbClr val="7F0000"/>
                </a:solidFill>
              </a:rPr>
              <a:t>očn</a:t>
            </a:r>
            <a:r>
              <a:rPr sz="4400" dirty="0">
                <a:solidFill>
                  <a:srgbClr val="7F0000"/>
                </a:solidFill>
              </a:rPr>
              <a:t>í</a:t>
            </a:r>
            <a:r>
              <a:rPr sz="4400" spc="-5" dirty="0">
                <a:solidFill>
                  <a:srgbClr val="7F0000"/>
                </a:solidFill>
              </a:rPr>
              <a:t>c</a:t>
            </a:r>
            <a:r>
              <a:rPr sz="4400" dirty="0">
                <a:solidFill>
                  <a:srgbClr val="7F0000"/>
                </a:solidFill>
              </a:rPr>
              <a:t>h	</a:t>
            </a:r>
            <a:r>
              <a:rPr sz="4400" spc="-5" dirty="0">
                <a:solidFill>
                  <a:srgbClr val="7F0000"/>
                </a:solidFill>
              </a:rPr>
              <a:t>pohyb</a:t>
            </a:r>
            <a:r>
              <a:rPr sz="4400" dirty="0">
                <a:solidFill>
                  <a:srgbClr val="7F0000"/>
                </a:solidFill>
              </a:rPr>
              <a:t>ů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266463"/>
            <a:ext cx="8957945" cy="566928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Bezkontaktní</a:t>
            </a:r>
            <a:r>
              <a:rPr sz="32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metody</a:t>
            </a:r>
            <a:endParaRPr sz="3200">
              <a:latin typeface="Arial"/>
              <a:cs typeface="Arial"/>
            </a:endParaRPr>
          </a:p>
          <a:p>
            <a:pPr marL="756285" marR="575945" lvl="1" indent="-287020">
              <a:lnSpc>
                <a:spcPts val="3020"/>
              </a:lnSpc>
              <a:spcBef>
                <a:spcPts val="735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i="1" spc="-5" dirty="0">
                <a:solidFill>
                  <a:srgbClr val="0000FF"/>
                </a:solidFill>
                <a:latin typeface="Arial"/>
                <a:cs typeface="Arial"/>
              </a:rPr>
              <a:t>Elektrookulografie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– záznam korneoretinálního  potenciálu. Rozlišovací schopnost je 1-2º, lze  zaznamenat hrubší pohyby oka (makrosakády a  sledovací</a:t>
            </a:r>
            <a:r>
              <a:rPr sz="28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pohyby)</a:t>
            </a:r>
            <a:endParaRPr sz="2800">
              <a:latin typeface="Arial"/>
              <a:cs typeface="Arial"/>
            </a:endParaRPr>
          </a:p>
          <a:p>
            <a:pPr marL="756285" marR="238125" lvl="1" indent="-287020">
              <a:lnSpc>
                <a:spcPts val="3020"/>
              </a:lnSpc>
              <a:spcBef>
                <a:spcPts val="685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i="1" spc="-10" dirty="0">
                <a:solidFill>
                  <a:srgbClr val="0000FF"/>
                </a:solidFill>
                <a:latin typeface="Arial"/>
                <a:cs typeface="Arial"/>
              </a:rPr>
              <a:t>Metoda </a:t>
            </a:r>
            <a:r>
              <a:rPr sz="2800" b="1" i="1" spc="-5" dirty="0">
                <a:solidFill>
                  <a:srgbClr val="0000FF"/>
                </a:solidFill>
                <a:latin typeface="Arial"/>
                <a:cs typeface="Arial"/>
              </a:rPr>
              <a:t>následných obrazů (afterimage)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– po  krátkodobém intenzivním osvětlení trvá afterimage  několik sekund a dovoluje subjektivně sledovat  polohu oka </a:t>
            </a: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vůči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vzoru přítomnému v zorném</a:t>
            </a:r>
            <a:r>
              <a:rPr sz="2800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poli</a:t>
            </a:r>
            <a:endParaRPr sz="2800">
              <a:latin typeface="Arial"/>
              <a:cs typeface="Arial"/>
            </a:endParaRPr>
          </a:p>
          <a:p>
            <a:pPr marL="756285" marR="5080" lvl="1" indent="-287020">
              <a:lnSpc>
                <a:spcPts val="3020"/>
              </a:lnSpc>
              <a:spcBef>
                <a:spcPts val="690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i="1" spc="-5" dirty="0">
                <a:solidFill>
                  <a:srgbClr val="0000FF"/>
                </a:solidFill>
                <a:latin typeface="Arial"/>
                <a:cs typeface="Arial"/>
              </a:rPr>
              <a:t>Záznam </a:t>
            </a:r>
            <a:r>
              <a:rPr sz="2800" b="1" i="1" spc="-10" dirty="0">
                <a:solidFill>
                  <a:srgbClr val="0000FF"/>
                </a:solidFill>
                <a:latin typeface="Arial"/>
                <a:cs typeface="Arial"/>
              </a:rPr>
              <a:t>pohybu </a:t>
            </a:r>
            <a:r>
              <a:rPr sz="2800" b="1" i="1" spc="-5" dirty="0">
                <a:solidFill>
                  <a:srgbClr val="0000FF"/>
                </a:solidFill>
                <a:latin typeface="Arial"/>
                <a:cs typeface="Arial"/>
              </a:rPr>
              <a:t>rohovkového reflexu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(Purkyňovy  obrázky)</a:t>
            </a:r>
            <a:endParaRPr sz="2800">
              <a:latin typeface="Arial"/>
              <a:cs typeface="Arial"/>
            </a:endParaRPr>
          </a:p>
          <a:p>
            <a:pPr marL="354965" marR="390525" indent="-354965">
              <a:lnSpc>
                <a:spcPts val="3790"/>
              </a:lnSpc>
              <a:spcBef>
                <a:spcPts val="4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Kontaktní metody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používají kontaktní </a:t>
            </a: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čočky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s  různými nástavci, </a:t>
            </a: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zrcátky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pro měření pohybu</a:t>
            </a:r>
            <a:r>
              <a:rPr sz="2800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oka.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2997" y="633940"/>
            <a:ext cx="456501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23670" algn="l"/>
                <a:tab pos="2749550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Ma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é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očn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pohyb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671696"/>
            <a:ext cx="8756650" cy="4999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68935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Pohyby očí během fixace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(oko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není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nikdy</a:t>
            </a:r>
            <a:r>
              <a:rPr sz="3200" spc="-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naprostém</a:t>
            </a:r>
            <a:r>
              <a:rPr sz="3200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klidu)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Mikrosakády: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nepravidelně se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vyskytující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rychlé pohyby oka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amplitudou od 2´ do  40-50´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délce trvání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10-20ms.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Jsou  binokulárně symetrické, vůlí neovlivnitelné.  Úkolem je vracet pohledovou osu do  základního postavení po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vychýlení,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které  bylo způsobeno klouzavým pohybem očí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-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driftem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2997" y="481551"/>
            <a:ext cx="456501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23670" algn="l"/>
                <a:tab pos="2749550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Ma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é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očn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pohyb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443122"/>
            <a:ext cx="8907780" cy="5390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Klouzavý pohyb očí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drift: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 pomalý pohyb  oka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kdy se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průběhu až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200ms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osa oka  uchýlí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max.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6´ </a:t>
            </a:r>
            <a:r>
              <a:rPr sz="3200" b="1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obraz se posune na  sítnici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rozsahu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10-15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čípků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nedostane</a:t>
            </a:r>
            <a:r>
              <a:rPr sz="3200" b="1" spc="-1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se  mimo foveu. Obraz vracejí zpět do centra  fovey mikrosakády opačného směru.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Drift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jako jediný oční pohyb neodpovídá  Heringovu zákonu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každé oko plave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klouzavém pohybu nezávisle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asymetricky.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Význam driftu bude asi souviset se  stabilizovaným obrazem na</a:t>
            </a:r>
            <a:r>
              <a:rPr sz="3200" b="1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sítnici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8" y="2128858"/>
            <a:ext cx="891286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Tremor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oční třes: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má nejmenší amplitudu  20-30´´, frekvenci 70-90Hz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(i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více než</a:t>
            </a:r>
            <a:r>
              <a:rPr sz="3200" b="1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100Hz).  Funkční význam třesu není</a:t>
            </a:r>
            <a:r>
              <a:rPr sz="3200" b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znám.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2997" y="786323"/>
            <a:ext cx="456501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23670" algn="l"/>
                <a:tab pos="2749550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Ma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é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očn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pohyb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030" y="360151"/>
            <a:ext cx="8914653" cy="6852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8108" y="1138334"/>
            <a:ext cx="8215630" cy="5097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16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Fyziologický kontrast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„zvýšení</a:t>
            </a:r>
            <a:r>
              <a:rPr sz="3200" spc="-1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kontrastu  mozkem“</a:t>
            </a:r>
            <a:endParaRPr sz="3200">
              <a:latin typeface="Arial"/>
              <a:cs typeface="Arial"/>
            </a:endParaRPr>
          </a:p>
          <a:p>
            <a:pPr marL="355600" marR="95885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Simultánní (současný) kontrast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subjektivní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zrakový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vjem při pozorování  objektu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závisí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 pozadí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daného</a:t>
            </a:r>
            <a:r>
              <a:rPr sz="3200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předmětu.</a:t>
            </a:r>
            <a:endParaRPr sz="32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  <a:spcBef>
                <a:spcPts val="765"/>
              </a:spcBef>
            </a:pP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Př.: šedý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kruh se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 bílé ploše jeví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tmavší</a:t>
            </a:r>
            <a:r>
              <a:rPr sz="3200" spc="-1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 tmavé ploše světlejší než by objektivně  odpovídalo jím vysílanému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světlu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kontrast  světlosti). Šedý čtvereček je na žluté ploše  namodralý (barevný</a:t>
            </a:r>
            <a:r>
              <a:rPr sz="3200" i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kontrast).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5461" y="862511"/>
            <a:ext cx="476123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19885" algn="l"/>
                <a:tab pos="2945765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Ve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k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é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očn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pohyb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0638" y="2052658"/>
            <a:ext cx="9002395" cy="392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177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Sakády: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jsou konjugované oční pohyby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k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prohlížení zorného pole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k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větším změnám  polohy fixačních os oka.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Objeví-li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se v</a:t>
            </a:r>
            <a:r>
              <a:rPr sz="3200" spc="-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periferii  zorného pole objekt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sakáda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přesun fovey  na místo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podnětu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zorném poli.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Rychlost  sakád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je až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800°s</a:t>
            </a:r>
            <a:r>
              <a:rPr sz="3150" baseline="25132" dirty="0">
                <a:solidFill>
                  <a:srgbClr val="0000FF"/>
                </a:solidFill>
                <a:latin typeface="Arial"/>
                <a:cs typeface="Arial"/>
              </a:rPr>
              <a:t>-1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latencí 150-200ms).  Sakády následují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za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sebou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odstupem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vždy 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nejméně</a:t>
            </a:r>
            <a:r>
              <a:rPr sz="32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150ms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5461" y="862511"/>
            <a:ext cx="476123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19885" algn="l"/>
                <a:tab pos="2945765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Ve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k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é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očn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pohyb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2052658"/>
            <a:ext cx="8775065" cy="3439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Sledovací oční pohyby (smooth pursuit  movements):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jsou přítomny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pouze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tehdy,  kdy se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zorném poli pohybuje podnět  určitou rychlostí. Nejsou ovladatelné vůlí.  Sledovací pohyby jsou identické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sz="3200" b="1" spc="-1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pomalou  složkou optokinetického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vestibulárního  nystagmu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5461" y="862511"/>
            <a:ext cx="476123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19885" algn="l"/>
                <a:tab pos="2945765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Ve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k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é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očn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pohyb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2052658"/>
            <a:ext cx="870902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Disjunkční pohyby oční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konvergence,  divergence: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jsou vyvolány změnou polohy  fixačního bodu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předozadní ose.</a:t>
            </a:r>
            <a:r>
              <a:rPr sz="3200" b="1" spc="-1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Signálem 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pro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ně je dopad obrazu předmětu na  disparátní místa sítnice. Jsou relativně  pomalé, trvají až</a:t>
            </a:r>
            <a:r>
              <a:rPr sz="32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800ms.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6445" y="830512"/>
            <a:ext cx="30384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9900"/>
                </a:solidFill>
                <a:latin typeface="Arial"/>
                <a:cs typeface="Arial"/>
              </a:rPr>
              <a:t>Nystagmus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7" y="2052658"/>
            <a:ext cx="8823960" cy="451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Nystagmus definujeme jako bezděčné  rytmické („sem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tam“) pohyby většinou  obou očí zároveň,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vykonávané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jednom,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několika nebo ve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všech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pohledových  směrech. Vzniká poruchou tonické</a:t>
            </a:r>
            <a:r>
              <a:rPr sz="3200" b="1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inervace  okohybných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svalů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řízené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obou polovin 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CNS,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obou labyrintů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z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obou</a:t>
            </a:r>
            <a:r>
              <a:rPr sz="3200" b="1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sítnic.</a:t>
            </a:r>
            <a:endParaRPr sz="3200">
              <a:latin typeface="Arial"/>
              <a:cs typeface="Arial"/>
            </a:endParaRPr>
          </a:p>
          <a:p>
            <a:pPr marL="355600" marR="885825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Nystagmus může být fyziologický</a:t>
            </a:r>
            <a:r>
              <a:rPr sz="3200" b="1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nebo  patologický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569" y="405358"/>
            <a:ext cx="634238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53154" algn="l"/>
              </a:tabLst>
            </a:pP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Optokinetický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nystagmus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12889" y="1216611"/>
            <a:ext cx="1634350" cy="755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7" y="2232477"/>
            <a:ext cx="8912225" cy="45612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121285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Jde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fyziologický nystagmus, který vzniká  buď spontánně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(např. při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pohledu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jedoucího  vlaku)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nebo experimentálně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(při sledování  otáčejícího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pruhovaného optokinetického 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bubnu).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Pomalá složka sleduje pohyb  (sledovací pohyb), rychlou složkou se  přenáší fixace na nový objekt</a:t>
            </a:r>
            <a:r>
              <a:rPr sz="3200" b="1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(sakáda).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7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Výbavnost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optokinetickéhonystagmu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  objektivním průkazem zachovalé funkce</a:t>
            </a:r>
            <a:r>
              <a:rPr sz="3200" b="1" spc="-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oka 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může sloužit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k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průkazu</a:t>
            </a:r>
            <a:r>
              <a:rPr sz="3200" b="1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simulace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5097" rIns="0" bIns="0" rtlCol="0">
            <a:spAutoFit/>
          </a:bodyPr>
          <a:lstStyle/>
          <a:p>
            <a:pPr marL="59690" marR="5080" indent="838835">
              <a:lnSpc>
                <a:spcPts val="5260"/>
              </a:lnSpc>
              <a:spcBef>
                <a:spcPts val="295"/>
              </a:spcBef>
            </a:pPr>
            <a:r>
              <a:rPr sz="4400" spc="-5" dirty="0">
                <a:solidFill>
                  <a:srgbClr val="219000"/>
                </a:solidFill>
              </a:rPr>
              <a:t>Vyšetření optokinetického  nystagmu </a:t>
            </a:r>
            <a:r>
              <a:rPr sz="4400" dirty="0">
                <a:solidFill>
                  <a:srgbClr val="219000"/>
                </a:solidFill>
              </a:rPr>
              <a:t>u </a:t>
            </a:r>
            <a:r>
              <a:rPr sz="4400" spc="-5" dirty="0">
                <a:solidFill>
                  <a:srgbClr val="219000"/>
                </a:solidFill>
              </a:rPr>
              <a:t>preverbálního</a:t>
            </a:r>
            <a:r>
              <a:rPr sz="4400" spc="-10" dirty="0">
                <a:solidFill>
                  <a:srgbClr val="219000"/>
                </a:solidFill>
              </a:rPr>
              <a:t> </a:t>
            </a:r>
            <a:r>
              <a:rPr sz="4400" spc="-5" dirty="0">
                <a:solidFill>
                  <a:srgbClr val="219000"/>
                </a:solidFill>
              </a:rPr>
              <a:t>dítěte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984266" y="3174741"/>
            <a:ext cx="4343034" cy="30233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806" y="2946161"/>
            <a:ext cx="3299185" cy="2884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0068" y="3403323"/>
            <a:ext cx="4317126" cy="2166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74569" y="1243485"/>
            <a:ext cx="634238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53154" algn="l"/>
              </a:tabLst>
            </a:pP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Optokinetický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nystagmus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8367" y="2102954"/>
            <a:ext cx="727900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>
              <a:lnSpc>
                <a:spcPct val="100000"/>
              </a:lnSpc>
              <a:spcBef>
                <a:spcPts val="100"/>
              </a:spcBef>
              <a:tabLst>
                <a:tab pos="4097654" algn="l"/>
                <a:tab pos="4385945" algn="l"/>
                <a:tab pos="5065395" algn="l"/>
              </a:tabLst>
            </a:pPr>
            <a:r>
              <a:rPr sz="4800" i="1" dirty="0">
                <a:solidFill>
                  <a:srgbClr val="007F00"/>
                </a:solidFill>
                <a:latin typeface="Arial"/>
                <a:cs typeface="Arial"/>
              </a:rPr>
              <a:t>V</a:t>
            </a:r>
            <a:r>
              <a:rPr sz="4800" i="1" spc="-5" dirty="0">
                <a:solidFill>
                  <a:srgbClr val="007F00"/>
                </a:solidFill>
                <a:latin typeface="Arial"/>
                <a:cs typeface="Arial"/>
              </a:rPr>
              <a:t>ní</a:t>
            </a:r>
            <a:r>
              <a:rPr sz="4800" i="1" dirty="0">
                <a:solidFill>
                  <a:srgbClr val="007F00"/>
                </a:solidFill>
                <a:latin typeface="Arial"/>
                <a:cs typeface="Arial"/>
              </a:rPr>
              <a:t>m</a:t>
            </a:r>
            <a:r>
              <a:rPr sz="4800" i="1" spc="-10" dirty="0">
                <a:solidFill>
                  <a:srgbClr val="007F00"/>
                </a:solidFill>
                <a:latin typeface="Arial"/>
                <a:cs typeface="Arial"/>
              </a:rPr>
              <a:t>á</a:t>
            </a:r>
            <a:r>
              <a:rPr sz="4800" i="1" spc="-5" dirty="0">
                <a:solidFill>
                  <a:srgbClr val="007F00"/>
                </a:solidFill>
                <a:latin typeface="Arial"/>
                <a:cs typeface="Arial"/>
              </a:rPr>
              <a:t>n</a:t>
            </a:r>
            <a:r>
              <a:rPr sz="4800" i="1" dirty="0">
                <a:solidFill>
                  <a:srgbClr val="007F00"/>
                </a:solidFill>
                <a:latin typeface="Arial"/>
                <a:cs typeface="Arial"/>
              </a:rPr>
              <a:t>í</a:t>
            </a:r>
            <a:r>
              <a:rPr sz="4800" i="1" spc="20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800" i="1" spc="-5" dirty="0">
                <a:solidFill>
                  <a:srgbClr val="007F00"/>
                </a:solidFill>
                <a:latin typeface="Arial"/>
                <a:cs typeface="Arial"/>
              </a:rPr>
              <a:t>t</a:t>
            </a:r>
            <a:r>
              <a:rPr sz="4800" i="1" spc="-10" dirty="0">
                <a:solidFill>
                  <a:srgbClr val="007F00"/>
                </a:solidFill>
                <a:latin typeface="Arial"/>
                <a:cs typeface="Arial"/>
              </a:rPr>
              <a:t>va</a:t>
            </a:r>
            <a:r>
              <a:rPr sz="4800" i="1" dirty="0">
                <a:solidFill>
                  <a:srgbClr val="007F00"/>
                </a:solidFill>
                <a:latin typeface="Arial"/>
                <a:cs typeface="Arial"/>
              </a:rPr>
              <a:t>ru		a	</a:t>
            </a:r>
            <a:r>
              <a:rPr sz="4800" i="1" spc="-5" dirty="0">
                <a:solidFill>
                  <a:srgbClr val="007F00"/>
                </a:solidFill>
                <a:latin typeface="Arial"/>
                <a:cs typeface="Arial"/>
              </a:rPr>
              <a:t>poh</a:t>
            </a:r>
            <a:r>
              <a:rPr sz="4800" i="1" spc="-10" dirty="0">
                <a:solidFill>
                  <a:srgbClr val="007F00"/>
                </a:solidFill>
                <a:latin typeface="Arial"/>
                <a:cs typeface="Arial"/>
              </a:rPr>
              <a:t>y</a:t>
            </a:r>
            <a:r>
              <a:rPr sz="4800" i="1" spc="5" dirty="0">
                <a:solidFill>
                  <a:srgbClr val="007F00"/>
                </a:solidFill>
                <a:latin typeface="Arial"/>
                <a:cs typeface="Arial"/>
              </a:rPr>
              <a:t>b</a:t>
            </a:r>
            <a:r>
              <a:rPr sz="4800" i="1" dirty="0">
                <a:solidFill>
                  <a:srgbClr val="007F00"/>
                </a:solidFill>
                <a:latin typeface="Arial"/>
                <a:cs typeface="Arial"/>
              </a:rPr>
              <a:t>u  </a:t>
            </a:r>
            <a:r>
              <a:rPr sz="4800" i="1" spc="-10" dirty="0">
                <a:solidFill>
                  <a:srgbClr val="007F00"/>
                </a:solidFill>
                <a:latin typeface="Arial"/>
                <a:cs typeface="Arial"/>
              </a:rPr>
              <a:t>zrakových	</a:t>
            </a:r>
            <a:r>
              <a:rPr sz="4800" i="1" spc="-5" dirty="0">
                <a:solidFill>
                  <a:srgbClr val="007F00"/>
                </a:solidFill>
                <a:latin typeface="Arial"/>
                <a:cs typeface="Arial"/>
              </a:rPr>
              <a:t>podnětů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0913" y="595840"/>
            <a:ext cx="814895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Vnímání 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tvaru 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zrakových</a:t>
            </a:r>
            <a:r>
              <a:rPr sz="4000" i="1" spc="60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podnětů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77" y="1595509"/>
            <a:ext cx="8979535" cy="519557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4965" marR="5080" indent="-342900">
              <a:lnSpc>
                <a:spcPts val="3460"/>
              </a:lnSpc>
              <a:spcBef>
                <a:spcPts val="53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Pro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rozlišení tvaru podnětu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jsou významné  jeho parametry jako kontrast, rozměr, orientace,  směr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rychlost</a:t>
            </a:r>
            <a:r>
              <a:rPr sz="3200" spc="-7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pohybu</a:t>
            </a:r>
            <a:endParaRPr sz="3200">
              <a:latin typeface="Arial"/>
              <a:cs typeface="Arial"/>
            </a:endParaRPr>
          </a:p>
          <a:p>
            <a:pPr marL="354965" marR="1310640" indent="-342900">
              <a:lnSpc>
                <a:spcPts val="3460"/>
              </a:lnSpc>
              <a:spcBef>
                <a:spcPts val="75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Sítnice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corpus geniculatum laterale</a:t>
            </a:r>
            <a:r>
              <a:rPr sz="3200" spc="-1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jen  předzpracovávají</a:t>
            </a:r>
            <a:r>
              <a:rPr sz="3200" spc="-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informace</a:t>
            </a:r>
            <a:endParaRPr sz="3200">
              <a:latin typeface="Arial"/>
              <a:cs typeface="Arial"/>
            </a:endParaRPr>
          </a:p>
          <a:p>
            <a:pPr marL="354965" marR="563245" indent="-342900">
              <a:lnSpc>
                <a:spcPts val="3460"/>
              </a:lnSpc>
              <a:spcBef>
                <a:spcPts val="76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Diskriminace nastává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ve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zrakové kůře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(area  17, 18, 19; V1, V2, </a:t>
            </a:r>
            <a:r>
              <a:rPr sz="3200" spc="575" dirty="0">
                <a:solidFill>
                  <a:srgbClr val="3232CC"/>
                </a:solidFill>
                <a:latin typeface="Arial"/>
                <a:cs typeface="Arial"/>
              </a:rPr>
              <a:t>V3.)</a:t>
            </a:r>
            <a:r>
              <a:rPr sz="3200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– vysoce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selektivní  receptivní pole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(jednoduchá,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komplexní  hyperkomplexní)</a:t>
            </a:r>
            <a:endParaRPr sz="3200">
              <a:latin typeface="Arial"/>
              <a:cs typeface="Arial"/>
            </a:endParaRPr>
          </a:p>
          <a:p>
            <a:pPr marL="354965" marR="697865" indent="-342900">
              <a:lnSpc>
                <a:spcPts val="3460"/>
              </a:lnSpc>
              <a:spcBef>
                <a:spcPts val="75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Diskriminační schopnost po totální destrukci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zrakové kůry výrazně</a:t>
            </a:r>
            <a:r>
              <a:rPr sz="3200" spc="-1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klesá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8333" y="515075"/>
            <a:ext cx="873569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Vnímání pohybu zrakových</a:t>
            </a:r>
            <a:r>
              <a:rPr sz="4000" i="1" spc="6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podnětů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5272" y="1257188"/>
            <a:ext cx="8856345" cy="567372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93065" indent="-342900">
              <a:lnSpc>
                <a:spcPct val="100000"/>
              </a:lnSpc>
              <a:spcBef>
                <a:spcPts val="894"/>
              </a:spcBef>
              <a:buChar char="•"/>
              <a:tabLst>
                <a:tab pos="393065" algn="l"/>
                <a:tab pos="3937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Zrakový vjem pohybu je</a:t>
            </a:r>
            <a:r>
              <a:rPr sz="3200" spc="-9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vyvolán:</a:t>
            </a:r>
            <a:endParaRPr sz="3200">
              <a:latin typeface="Arial"/>
              <a:cs typeface="Arial"/>
            </a:endParaRPr>
          </a:p>
          <a:p>
            <a:pPr marL="794385" lvl="1" indent="-287655">
              <a:lnSpc>
                <a:spcPct val="100000"/>
              </a:lnSpc>
              <a:spcBef>
                <a:spcPts val="685"/>
              </a:spcBef>
              <a:buChar char="–"/>
              <a:tabLst>
                <a:tab pos="7950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Skutečným pohybem objektu v</a:t>
            </a:r>
            <a:r>
              <a:rPr sz="2800" spc="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prostoru</a:t>
            </a:r>
            <a:endParaRPr sz="2800">
              <a:latin typeface="Arial"/>
              <a:cs typeface="Arial"/>
            </a:endParaRPr>
          </a:p>
          <a:p>
            <a:pPr marL="794385" marR="78740" lvl="1" indent="-287020">
              <a:lnSpc>
                <a:spcPct val="100000"/>
              </a:lnSpc>
              <a:spcBef>
                <a:spcPts val="675"/>
              </a:spcBef>
              <a:buChar char="–"/>
              <a:tabLst>
                <a:tab pos="7950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Zdánlivým vjemem pohybu při postupném  osvětlování (60ms) dvou blízko sebe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ležících</a:t>
            </a:r>
            <a:r>
              <a:rPr sz="2800" spc="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bodů</a:t>
            </a:r>
            <a:endParaRPr sz="2800">
              <a:latin typeface="Arial"/>
              <a:cs typeface="Arial"/>
            </a:endParaRPr>
          </a:p>
          <a:p>
            <a:pPr marL="393065" marR="65405" indent="-342900">
              <a:lnSpc>
                <a:spcPct val="100000"/>
              </a:lnSpc>
              <a:spcBef>
                <a:spcPts val="750"/>
              </a:spcBef>
              <a:buChar char="•"/>
              <a:tabLst>
                <a:tab pos="393065" algn="l"/>
                <a:tab pos="3937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Pohyb objektu je vnímán buď nehybným okem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průběhu 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fixace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nebo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vyvolává 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sledovací oční  pohyby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(rychlost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podnětu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&lt;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50-80°.s</a:t>
            </a:r>
            <a:r>
              <a:rPr sz="3150" spc="-7" baseline="25132" dirty="0">
                <a:solidFill>
                  <a:srgbClr val="3232CC"/>
                </a:solidFill>
                <a:latin typeface="Arial"/>
                <a:cs typeface="Arial"/>
              </a:rPr>
              <a:t>-1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)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či  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sakády</a:t>
            </a:r>
            <a:endParaRPr sz="3200">
              <a:latin typeface="Arial"/>
              <a:cs typeface="Arial"/>
            </a:endParaRPr>
          </a:p>
          <a:p>
            <a:pPr marL="393065" marR="43180" indent="-342900" algn="just">
              <a:lnSpc>
                <a:spcPct val="100000"/>
              </a:lnSpc>
              <a:spcBef>
                <a:spcPts val="765"/>
              </a:spcBef>
              <a:buChar char="•"/>
              <a:tabLst>
                <a:tab pos="3937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Subjektivní vjem rychlosti pohybu objektu je při  nehybných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očích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asi 1,6-1,8x </a:t>
            </a:r>
            <a:r>
              <a:rPr sz="3200" spc="5" dirty="0">
                <a:solidFill>
                  <a:srgbClr val="3232CC"/>
                </a:solidFill>
                <a:latin typeface="Arial"/>
                <a:cs typeface="Arial"/>
              </a:rPr>
              <a:t>vyšší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než</a:t>
            </a:r>
            <a:r>
              <a:rPr sz="3200" spc="-17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během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sledovacích pohybů</a:t>
            </a:r>
            <a:r>
              <a:rPr sz="3200" spc="-7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očí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0912" y="2946161"/>
            <a:ext cx="5714527" cy="3832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25850" y="755843"/>
            <a:ext cx="476186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5" dirty="0">
                <a:solidFill>
                  <a:srgbClr val="3232CC"/>
                </a:solidFill>
                <a:latin typeface="Arial"/>
                <a:cs typeface="Arial"/>
              </a:rPr>
              <a:t>Simultánní</a:t>
            </a:r>
            <a:r>
              <a:rPr sz="4000" i="1" spc="-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4000" i="1" spc="-10" dirty="0">
                <a:solidFill>
                  <a:srgbClr val="3232CC"/>
                </a:solidFill>
                <a:latin typeface="Arial"/>
                <a:cs typeface="Arial"/>
              </a:rPr>
              <a:t>kontrast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8333" y="775655"/>
            <a:ext cx="873569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Vnímání pohybu zrakových</a:t>
            </a:r>
            <a:r>
              <a:rPr sz="4000" i="1" spc="6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podnětů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7978" y="1980122"/>
            <a:ext cx="9013190" cy="431673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80365" indent="-342900">
              <a:lnSpc>
                <a:spcPct val="100000"/>
              </a:lnSpc>
              <a:spcBef>
                <a:spcPts val="865"/>
              </a:spcBef>
              <a:buChar char="•"/>
              <a:tabLst>
                <a:tab pos="380365" algn="l"/>
                <a:tab pos="3810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Práh pro vnímání pohybu=</a:t>
            </a:r>
            <a:r>
              <a:rPr sz="3200" spc="-7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1-2'.s</a:t>
            </a:r>
            <a:r>
              <a:rPr sz="3150" baseline="25132" dirty="0">
                <a:solidFill>
                  <a:srgbClr val="3232CC"/>
                </a:solidFill>
                <a:latin typeface="Arial"/>
                <a:cs typeface="Arial"/>
              </a:rPr>
              <a:t>-1</a:t>
            </a:r>
            <a:endParaRPr sz="3150" baseline="25132">
              <a:latin typeface="Arial"/>
              <a:cs typeface="Arial"/>
            </a:endParaRPr>
          </a:p>
          <a:p>
            <a:pPr marL="380365" marR="14097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80365" algn="l"/>
                <a:tab pos="3810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Klesne-li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rychlost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pohybu na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40-60''.s</a:t>
            </a:r>
            <a:r>
              <a:rPr sz="3150" baseline="25132" dirty="0">
                <a:solidFill>
                  <a:srgbClr val="3232CC"/>
                </a:solidFill>
                <a:latin typeface="Arial"/>
                <a:cs typeface="Arial"/>
              </a:rPr>
              <a:t>-1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pak</a:t>
            </a:r>
            <a:r>
              <a:rPr sz="3200" spc="-459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mizí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schopnost vnímat</a:t>
            </a:r>
            <a:r>
              <a:rPr sz="3200" spc="-7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pohyb</a:t>
            </a:r>
            <a:endParaRPr sz="3200">
              <a:latin typeface="Arial"/>
              <a:cs typeface="Arial"/>
            </a:endParaRPr>
          </a:p>
          <a:p>
            <a:pPr marL="380365" marR="53975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80365" algn="l"/>
                <a:tab pos="3810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Sítnicové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neurony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mají minimální specificitu pro  pohyb</a:t>
            </a:r>
            <a:endParaRPr sz="3200">
              <a:latin typeface="Arial"/>
              <a:cs typeface="Arial"/>
            </a:endParaRPr>
          </a:p>
          <a:p>
            <a:pPr marL="380365" marR="3048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80365" algn="l"/>
                <a:tab pos="3810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Pohyb (směr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rychlost) je analyzován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neurony  zrakové kůry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zejména komplexní receptivní  pole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2059" y="563841"/>
            <a:ext cx="372300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6570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Z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akov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é	il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u</a:t>
            </a:r>
            <a:r>
              <a:rPr sz="4400" i="1" spc="5" dirty="0">
                <a:solidFill>
                  <a:srgbClr val="007F00"/>
                </a:solidFill>
                <a:latin typeface="Arial"/>
                <a:cs typeface="Arial"/>
              </a:rPr>
              <a:t>z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3186" y="1284638"/>
            <a:ext cx="8729980" cy="568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451484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solidFill>
                  <a:srgbClr val="0032CC"/>
                </a:solidFill>
                <a:latin typeface="Arial"/>
                <a:cs typeface="Arial"/>
              </a:rPr>
              <a:t>Selhání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normální funkce </a:t>
            </a:r>
            <a:r>
              <a:rPr sz="3200" dirty="0">
                <a:solidFill>
                  <a:srgbClr val="0032CC"/>
                </a:solidFill>
                <a:latin typeface="Arial"/>
                <a:cs typeface="Arial"/>
              </a:rPr>
              <a:t>zraku za určitých  </a:t>
            </a:r>
            <a:r>
              <a:rPr sz="3200" spc="-10" dirty="0">
                <a:solidFill>
                  <a:srgbClr val="0032CC"/>
                </a:solidFill>
                <a:latin typeface="Arial"/>
                <a:cs typeface="Arial"/>
              </a:rPr>
              <a:t>podmínek </a:t>
            </a:r>
            <a:r>
              <a:rPr sz="3200" dirty="0">
                <a:solidFill>
                  <a:srgbClr val="0032CC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nesprávná </a:t>
            </a:r>
            <a:r>
              <a:rPr sz="3200" dirty="0">
                <a:solidFill>
                  <a:srgbClr val="0032CC"/>
                </a:solidFill>
                <a:latin typeface="Arial"/>
                <a:cs typeface="Arial"/>
              </a:rPr>
              <a:t>zraková</a:t>
            </a:r>
            <a:r>
              <a:rPr sz="3200" spc="-110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interpretace  </a:t>
            </a:r>
            <a:r>
              <a:rPr sz="3200" spc="-10" dirty="0">
                <a:solidFill>
                  <a:srgbClr val="0032CC"/>
                </a:solidFill>
                <a:latin typeface="Arial"/>
                <a:cs typeface="Arial"/>
              </a:rPr>
              <a:t>podnětu</a:t>
            </a:r>
            <a:r>
              <a:rPr sz="3200" spc="-40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(skutečnosti)</a:t>
            </a:r>
            <a:endParaRPr sz="3200">
              <a:latin typeface="Arial"/>
              <a:cs typeface="Arial"/>
            </a:endParaRPr>
          </a:p>
          <a:p>
            <a:pPr marL="354965" marR="1083945" indent="-342900" algn="just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Zrakové iluze </a:t>
            </a:r>
            <a:r>
              <a:rPr sz="3200" dirty="0">
                <a:solidFill>
                  <a:srgbClr val="0032CC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týkají </a:t>
            </a:r>
            <a:r>
              <a:rPr sz="3200" dirty="0">
                <a:solidFill>
                  <a:srgbClr val="0032CC"/>
                </a:solidFill>
                <a:latin typeface="Arial"/>
                <a:cs typeface="Arial"/>
              </a:rPr>
              <a:t>různých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kategorií  zrakového vnímání: iluze formy,</a:t>
            </a:r>
            <a:r>
              <a:rPr sz="3200" spc="-100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pohybu,  </a:t>
            </a:r>
            <a:r>
              <a:rPr sz="3200" dirty="0">
                <a:solidFill>
                  <a:srgbClr val="0032CC"/>
                </a:solidFill>
                <a:latin typeface="Arial"/>
                <a:cs typeface="Arial"/>
              </a:rPr>
              <a:t>barvy,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prostorového</a:t>
            </a:r>
            <a:r>
              <a:rPr sz="3200" spc="-90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vjemu</a:t>
            </a:r>
            <a:endParaRPr sz="3200">
              <a:latin typeface="Arial"/>
              <a:cs typeface="Arial"/>
            </a:endParaRPr>
          </a:p>
          <a:p>
            <a:pPr marL="354965" marR="175260" indent="-342900" algn="just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</a:tabLst>
            </a:pP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Iluze vznikají percepčními procesy </a:t>
            </a:r>
            <a:r>
              <a:rPr sz="3200" dirty="0">
                <a:solidFill>
                  <a:srgbClr val="0032CC"/>
                </a:solidFill>
                <a:latin typeface="Arial"/>
                <a:cs typeface="Arial"/>
              </a:rPr>
              <a:t>ve vyšších 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etážích </a:t>
            </a:r>
            <a:r>
              <a:rPr sz="3200" dirty="0">
                <a:solidFill>
                  <a:srgbClr val="0032CC"/>
                </a:solidFill>
                <a:latin typeface="Arial"/>
                <a:cs typeface="Arial"/>
              </a:rPr>
              <a:t>zrakové</a:t>
            </a:r>
            <a:r>
              <a:rPr sz="3200" spc="-80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dráhy</a:t>
            </a:r>
            <a:endParaRPr sz="3200">
              <a:latin typeface="Arial"/>
              <a:cs typeface="Arial"/>
            </a:endParaRPr>
          </a:p>
          <a:p>
            <a:pPr marL="355600" marR="5080" indent="-355600" algn="just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Dělení: Fyziologické </a:t>
            </a:r>
            <a:r>
              <a:rPr sz="2500" spc="-5" dirty="0">
                <a:solidFill>
                  <a:srgbClr val="0032CC"/>
                </a:solidFill>
                <a:latin typeface="Arial"/>
                <a:cs typeface="Arial"/>
              </a:rPr>
              <a:t>(souvisí s iradiací a kontrastem) 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Geometrické </a:t>
            </a:r>
            <a:r>
              <a:rPr sz="2500" spc="-5" dirty="0">
                <a:solidFill>
                  <a:srgbClr val="0032CC"/>
                </a:solidFill>
                <a:latin typeface="Arial"/>
                <a:cs typeface="Arial"/>
              </a:rPr>
              <a:t>(geometrické vlastnosti objektů)  </a:t>
            </a:r>
            <a:r>
              <a:rPr sz="3200" spc="-5" dirty="0">
                <a:solidFill>
                  <a:srgbClr val="0032CC"/>
                </a:solidFill>
                <a:latin typeface="Arial"/>
                <a:cs typeface="Arial"/>
              </a:rPr>
              <a:t>Psychologické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562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0000"/>
                </a:solidFill>
                <a:latin typeface="Arial"/>
                <a:cs typeface="Arial"/>
              </a:rPr>
              <a:t>Fyziologické optické klamy</a:t>
            </a:r>
            <a:endParaRPr sz="4400">
              <a:latin typeface="Arial"/>
              <a:cs typeface="Arial"/>
            </a:endParaRPr>
          </a:p>
          <a:p>
            <a:pPr marL="10795" marR="5080" algn="ctr">
              <a:lnSpc>
                <a:spcPts val="3590"/>
              </a:lnSpc>
              <a:spcBef>
                <a:spcPts val="175"/>
              </a:spcBef>
            </a:pPr>
            <a:r>
              <a:rPr sz="30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Kaniszův </a:t>
            </a:r>
            <a:r>
              <a:rPr sz="3000" b="0" dirty="0">
                <a:solidFill>
                  <a:srgbClr val="000000"/>
                </a:solidFill>
                <a:latin typeface="Symbol"/>
                <a:cs typeface="Symbol"/>
              </a:rPr>
              <a:t></a:t>
            </a:r>
            <a:r>
              <a:rPr sz="3000" b="0" dirty="0">
                <a:solidFill>
                  <a:srgbClr val="000000"/>
                </a:solidFill>
                <a:latin typeface="Times New Roman"/>
                <a:cs typeface="Times New Roman"/>
              </a:rPr>
              <a:t> – </a:t>
            </a:r>
            <a:r>
              <a:rPr sz="30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bílý </a:t>
            </a:r>
            <a:r>
              <a:rPr sz="3000" b="0" dirty="0">
                <a:solidFill>
                  <a:srgbClr val="000000"/>
                </a:solidFill>
                <a:latin typeface="Symbol"/>
                <a:cs typeface="Symbol"/>
              </a:rPr>
              <a:t></a:t>
            </a:r>
            <a:r>
              <a:rPr sz="3000" b="0" dirty="0">
                <a:solidFill>
                  <a:srgbClr val="000000"/>
                </a:solidFill>
                <a:latin typeface="Times New Roman"/>
                <a:cs typeface="Times New Roman"/>
              </a:rPr>
              <a:t> není </a:t>
            </a:r>
            <a:r>
              <a:rPr sz="30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narýsován, vnímáme rozdíl  kontrastů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15315" y="2488996"/>
            <a:ext cx="4894676" cy="45548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3288" y="665936"/>
            <a:ext cx="8805545" cy="115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0000"/>
                </a:solidFill>
                <a:latin typeface="Arial"/>
                <a:cs typeface="Arial"/>
              </a:rPr>
              <a:t>Geometrické optické</a:t>
            </a:r>
            <a:r>
              <a:rPr sz="4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000000"/>
                </a:solidFill>
                <a:latin typeface="Arial"/>
                <a:cs typeface="Arial"/>
              </a:rPr>
              <a:t>klamy</a:t>
            </a:r>
            <a:endParaRPr sz="4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30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Heringova iluze </a:t>
            </a:r>
            <a:r>
              <a:rPr sz="3000" b="0" dirty="0">
                <a:solidFill>
                  <a:srgbClr val="000000"/>
                </a:solidFill>
                <a:latin typeface="Times New Roman"/>
                <a:cs typeface="Times New Roman"/>
              </a:rPr>
              <a:t>– </a:t>
            </a:r>
            <a:r>
              <a:rPr sz="30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dlouhé čáry jsou vzájemně</a:t>
            </a:r>
            <a:r>
              <a:rPr sz="30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0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rovnoběžné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3687" y="2351851"/>
            <a:ext cx="5111069" cy="4861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6083" y="1481718"/>
            <a:ext cx="2762783" cy="1382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22587" y="1912973"/>
            <a:ext cx="2051136" cy="402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99829" y="1481719"/>
            <a:ext cx="2828315" cy="1400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14697" y="4721469"/>
            <a:ext cx="2819171" cy="14095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9229" y="3929054"/>
            <a:ext cx="2447345" cy="24366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22587" y="4361840"/>
            <a:ext cx="2113605" cy="20953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0000"/>
                </a:solidFill>
                <a:latin typeface="Arial"/>
                <a:cs typeface="Arial"/>
              </a:rPr>
              <a:t>Psychologické optické</a:t>
            </a:r>
            <a:r>
              <a:rPr sz="4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000000"/>
                </a:solidFill>
                <a:latin typeface="Arial"/>
                <a:cs typeface="Arial"/>
              </a:rPr>
              <a:t>klamy</a:t>
            </a:r>
            <a:endParaRPr sz="4400">
              <a:latin typeface="Arial"/>
              <a:cs typeface="Arial"/>
            </a:endParaRPr>
          </a:p>
          <a:p>
            <a:pPr marL="10160" marR="5080" algn="ctr">
              <a:lnSpc>
                <a:spcPct val="100000"/>
              </a:lnSpc>
              <a:spcBef>
                <a:spcPts val="60"/>
              </a:spcBef>
            </a:pPr>
            <a:r>
              <a:rPr sz="24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Věčné </a:t>
            </a:r>
            <a:r>
              <a:rPr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schodiště – ovlivněno naší zkušeností, lze po něm stále</a:t>
            </a:r>
            <a:r>
              <a:rPr sz="2400" b="0" spc="-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klesat  nebo</a:t>
            </a:r>
            <a:r>
              <a:rPr sz="2400" b="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stoupat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60079" y="2560624"/>
            <a:ext cx="4614290" cy="4312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5618" y="1122090"/>
            <a:ext cx="1112427" cy="4894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59771" y="832545"/>
            <a:ext cx="2266005" cy="18286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99829" y="4721469"/>
            <a:ext cx="2837444" cy="1400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18189" y="4000682"/>
            <a:ext cx="1520825" cy="25921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3276" y="370311"/>
            <a:ext cx="40335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6525" algn="l"/>
              </a:tabLst>
            </a:pPr>
            <a:r>
              <a:rPr sz="4400" b="0" dirty="0">
                <a:solidFill>
                  <a:srgbClr val="000000"/>
                </a:solidFill>
                <a:latin typeface="Times New Roman"/>
                <a:cs typeface="Times New Roman"/>
              </a:rPr>
              <a:t>Iluze	perspektivy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10916" y="1231808"/>
            <a:ext cx="5399074" cy="5981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0233" y="894520"/>
            <a:ext cx="416877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0" marR="5080" indent="-946785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Lebka nebo </a:t>
            </a:r>
            <a:r>
              <a:rPr sz="3200" b="0" spc="5" dirty="0">
                <a:solidFill>
                  <a:srgbClr val="000000"/>
                </a:solidFill>
                <a:latin typeface="Times New Roman"/>
                <a:cs typeface="Times New Roman"/>
              </a:rPr>
              <a:t>žena </a:t>
            </a: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a muž</a:t>
            </a:r>
            <a:r>
              <a:rPr sz="3200" b="0" spc="-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u  sklenky</a:t>
            </a:r>
            <a:r>
              <a:rPr sz="3200" b="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vína?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70851" y="1912985"/>
            <a:ext cx="4061121" cy="50958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69760" y="785717"/>
            <a:ext cx="4052570" cy="5786120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2800" b="1" i="1" spc="-10" dirty="0">
                <a:solidFill>
                  <a:srgbClr val="FF0000"/>
                </a:solidFill>
                <a:latin typeface="Arial"/>
                <a:cs typeface="Arial"/>
              </a:rPr>
              <a:t>Využití </a:t>
            </a:r>
            <a:r>
              <a:rPr sz="2800" b="1" i="1" spc="-5" dirty="0">
                <a:solidFill>
                  <a:srgbClr val="FF0000"/>
                </a:solidFill>
                <a:latin typeface="Arial"/>
                <a:cs typeface="Arial"/>
              </a:rPr>
              <a:t>optických</a:t>
            </a:r>
            <a:r>
              <a:rPr sz="28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F0000"/>
                </a:solidFill>
                <a:latin typeface="Arial"/>
                <a:cs typeface="Arial"/>
              </a:rPr>
              <a:t>klamů</a:t>
            </a:r>
            <a:endParaRPr sz="2800">
              <a:latin typeface="Arial"/>
              <a:cs typeface="Arial"/>
            </a:endParaRPr>
          </a:p>
          <a:p>
            <a:pPr marL="12700" marR="295275">
              <a:lnSpc>
                <a:spcPct val="100000"/>
              </a:lnSpc>
              <a:spcBef>
                <a:spcPts val="1680"/>
              </a:spcBef>
            </a:pPr>
            <a:r>
              <a:rPr sz="2800" spc="-5" dirty="0">
                <a:solidFill>
                  <a:srgbClr val="0032CC"/>
                </a:solidFill>
                <a:latin typeface="Arial"/>
                <a:cs typeface="Arial"/>
              </a:rPr>
              <a:t>malířství, architektura,  </a:t>
            </a:r>
            <a:r>
              <a:rPr sz="2800" dirty="0">
                <a:solidFill>
                  <a:srgbClr val="0032CC"/>
                </a:solidFill>
                <a:latin typeface="Arial"/>
                <a:cs typeface="Arial"/>
              </a:rPr>
              <a:t>sochařství, </a:t>
            </a:r>
            <a:r>
              <a:rPr sz="2800" spc="-5" dirty="0">
                <a:solidFill>
                  <a:srgbClr val="0032CC"/>
                </a:solidFill>
                <a:latin typeface="Arial"/>
                <a:cs typeface="Arial"/>
              </a:rPr>
              <a:t>návrhářství,  fotografie (vhodné  aranžmá - </a:t>
            </a:r>
            <a:r>
              <a:rPr sz="2800" dirty="0">
                <a:solidFill>
                  <a:srgbClr val="0032CC"/>
                </a:solidFill>
                <a:latin typeface="Arial"/>
                <a:cs typeface="Arial"/>
              </a:rPr>
              <a:t>účes, </a:t>
            </a:r>
            <a:r>
              <a:rPr sz="2800" spc="-5" dirty="0">
                <a:solidFill>
                  <a:srgbClr val="0032CC"/>
                </a:solidFill>
                <a:latin typeface="Arial"/>
                <a:cs typeface="Arial"/>
              </a:rPr>
              <a:t>barva  šatů, osvětlení </a:t>
            </a:r>
            <a:r>
              <a:rPr sz="2800" spc="670" dirty="0">
                <a:solidFill>
                  <a:srgbClr val="0032CC"/>
                </a:solidFill>
                <a:latin typeface="Arial"/>
                <a:cs typeface="Arial"/>
              </a:rPr>
              <a:t>.),</a:t>
            </a:r>
            <a:r>
              <a:rPr sz="2800" spc="-50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32CC"/>
                </a:solidFill>
                <a:latin typeface="Arial"/>
                <a:cs typeface="Arial"/>
              </a:rPr>
              <a:t>oční  optika (tvar a barva  brýlové obruby </a:t>
            </a:r>
            <a:r>
              <a:rPr sz="2800" spc="670" dirty="0">
                <a:solidFill>
                  <a:srgbClr val="0032CC"/>
                </a:solidFill>
                <a:latin typeface="Arial"/>
                <a:cs typeface="Arial"/>
              </a:rPr>
              <a:t>.).</a:t>
            </a:r>
            <a:endParaRPr sz="2800">
              <a:latin typeface="Arial"/>
              <a:cs typeface="Arial"/>
            </a:endParaRPr>
          </a:p>
          <a:p>
            <a:pPr marL="12700" marR="487680">
              <a:lnSpc>
                <a:spcPct val="100000"/>
              </a:lnSpc>
              <a:spcBef>
                <a:spcPts val="1675"/>
              </a:spcBef>
            </a:pPr>
            <a:r>
              <a:rPr sz="2800" spc="-5" dirty="0">
                <a:solidFill>
                  <a:srgbClr val="0032CC"/>
                </a:solidFill>
                <a:latin typeface="Arial"/>
                <a:cs typeface="Arial"/>
              </a:rPr>
              <a:t>Některé </a:t>
            </a:r>
            <a:r>
              <a:rPr sz="2800" dirty="0">
                <a:solidFill>
                  <a:srgbClr val="0032CC"/>
                </a:solidFill>
                <a:latin typeface="Arial"/>
                <a:cs typeface="Arial"/>
              </a:rPr>
              <a:t>ze zrakových  </a:t>
            </a:r>
            <a:r>
              <a:rPr sz="2800" spc="-5" dirty="0">
                <a:solidFill>
                  <a:srgbClr val="0032CC"/>
                </a:solidFill>
                <a:latin typeface="Arial"/>
                <a:cs typeface="Arial"/>
              </a:rPr>
              <a:t>klamů mohou být  indikátorem </a:t>
            </a:r>
            <a:r>
              <a:rPr sz="2800" dirty="0">
                <a:solidFill>
                  <a:srgbClr val="0032CC"/>
                </a:solidFill>
                <a:latin typeface="Arial"/>
                <a:cs typeface="Arial"/>
              </a:rPr>
              <a:t>zrakových  </a:t>
            </a:r>
            <a:r>
              <a:rPr sz="2800" spc="-5" dirty="0">
                <a:solidFill>
                  <a:srgbClr val="0032CC"/>
                </a:solidFill>
                <a:latin typeface="Arial"/>
                <a:cs typeface="Arial"/>
              </a:rPr>
              <a:t>poruch.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6317" y="2925846"/>
            <a:ext cx="47790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3390" algn="l"/>
              </a:tabLst>
            </a:pPr>
            <a:r>
              <a:rPr sz="4400" spc="-5" dirty="0"/>
              <a:t>Zornicové	reakce</a:t>
            </a:r>
            <a:endParaRPr sz="4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10"/>
                </a:lnTo>
                <a:lnTo>
                  <a:pt x="9143238" y="3428710"/>
                </a:lnTo>
                <a:lnTo>
                  <a:pt x="9143238" y="0"/>
                </a:lnTo>
                <a:close/>
              </a:path>
            </a:pathLst>
          </a:custGeom>
          <a:solidFill>
            <a:srgbClr val="FCF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74774" y="3555705"/>
            <a:ext cx="2743200" cy="228600"/>
          </a:xfrm>
          <a:custGeom>
            <a:avLst/>
            <a:gdLst/>
            <a:ahLst/>
            <a:cxnLst/>
            <a:rect l="l" t="t" r="r" b="b"/>
            <a:pathLst>
              <a:path w="2743200" h="228600">
                <a:moveTo>
                  <a:pt x="0" y="0"/>
                </a:moveTo>
                <a:lnTo>
                  <a:pt x="0" y="228584"/>
                </a:lnTo>
                <a:lnTo>
                  <a:pt x="2742971" y="228584"/>
                </a:lnTo>
                <a:lnTo>
                  <a:pt x="2742971" y="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78367" y="755843"/>
            <a:ext cx="713295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89885" algn="l"/>
                <a:tab pos="5119370" algn="l"/>
              </a:tabLst>
            </a:pPr>
            <a:r>
              <a:rPr sz="4000" b="1" i="1" spc="-5" dirty="0">
                <a:solidFill>
                  <a:srgbClr val="B2B2B2"/>
                </a:solidFill>
                <a:latin typeface="Arial"/>
                <a:cs typeface="Arial"/>
              </a:rPr>
              <a:t>Simultánní	</a:t>
            </a:r>
            <a:r>
              <a:rPr sz="4000" b="1" i="1" spc="-10" dirty="0">
                <a:solidFill>
                  <a:srgbClr val="B2B2B2"/>
                </a:solidFill>
                <a:latin typeface="Arial"/>
                <a:cs typeface="Arial"/>
              </a:rPr>
              <a:t>barevný	kontrast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7677" y="1857606"/>
            <a:ext cx="811530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solidFill>
                  <a:srgbClr val="B2B2B2"/>
                </a:solidFill>
                <a:latin typeface="Arial"/>
                <a:cs typeface="Arial"/>
              </a:rPr>
              <a:t>šedý čtvereček se jeví na žluté ploše</a:t>
            </a:r>
            <a:r>
              <a:rPr sz="2800" b="1" i="1" spc="45" dirty="0">
                <a:solidFill>
                  <a:srgbClr val="B2B2B2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B2B2B2"/>
                </a:solidFill>
                <a:latin typeface="Arial"/>
                <a:cs typeface="Arial"/>
              </a:rPr>
              <a:t>namodralý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CF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74774" y="3784290"/>
            <a:ext cx="2743200" cy="2209800"/>
          </a:xfrm>
          <a:custGeom>
            <a:avLst/>
            <a:gdLst/>
            <a:ahLst/>
            <a:cxnLst/>
            <a:rect l="l" t="t" r="r" b="b"/>
            <a:pathLst>
              <a:path w="2743200" h="2209800">
                <a:moveTo>
                  <a:pt x="2742971" y="0"/>
                </a:moveTo>
                <a:lnTo>
                  <a:pt x="0" y="0"/>
                </a:lnTo>
                <a:lnTo>
                  <a:pt x="0" y="2209617"/>
                </a:lnTo>
                <a:lnTo>
                  <a:pt x="2742971" y="2209617"/>
                </a:lnTo>
                <a:lnTo>
                  <a:pt x="2742971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7668" y="297166"/>
            <a:ext cx="40963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84350" algn="l"/>
              </a:tabLst>
            </a:pPr>
            <a:r>
              <a:rPr sz="4400" i="1" spc="-5" dirty="0">
                <a:solidFill>
                  <a:srgbClr val="CC0000"/>
                </a:solidFill>
                <a:latin typeface="Arial"/>
                <a:cs typeface="Arial"/>
              </a:rPr>
              <a:t>Svaly	duhovky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18337" y="1060556"/>
            <a:ext cx="5255414" cy="2723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03620" y="1647825"/>
            <a:ext cx="2061845" cy="2136775"/>
          </a:xfrm>
          <a:custGeom>
            <a:avLst/>
            <a:gdLst/>
            <a:ahLst/>
            <a:cxnLst/>
            <a:rect l="l" t="t" r="r" b="b"/>
            <a:pathLst>
              <a:path w="2061845" h="2136775">
                <a:moveTo>
                  <a:pt x="2014409" y="2078079"/>
                </a:moveTo>
                <a:lnTo>
                  <a:pt x="9144" y="0"/>
                </a:lnTo>
                <a:lnTo>
                  <a:pt x="0" y="7620"/>
                </a:lnTo>
                <a:lnTo>
                  <a:pt x="2005905" y="2086347"/>
                </a:lnTo>
                <a:lnTo>
                  <a:pt x="2014409" y="2078079"/>
                </a:lnTo>
                <a:close/>
              </a:path>
              <a:path w="2061845" h="2136775">
                <a:moveTo>
                  <a:pt x="2023704" y="2123274"/>
                </a:moveTo>
                <a:lnTo>
                  <a:pt x="2023704" y="2087712"/>
                </a:lnTo>
                <a:lnTo>
                  <a:pt x="2014560" y="2095317"/>
                </a:lnTo>
                <a:lnTo>
                  <a:pt x="2005905" y="2086347"/>
                </a:lnTo>
                <a:lnTo>
                  <a:pt x="1982571" y="2109033"/>
                </a:lnTo>
                <a:lnTo>
                  <a:pt x="2023704" y="2123274"/>
                </a:lnTo>
                <a:close/>
              </a:path>
              <a:path w="2061845" h="2136775">
                <a:moveTo>
                  <a:pt x="2023704" y="2087712"/>
                </a:moveTo>
                <a:lnTo>
                  <a:pt x="2014409" y="2078079"/>
                </a:lnTo>
                <a:lnTo>
                  <a:pt x="2005905" y="2086347"/>
                </a:lnTo>
                <a:lnTo>
                  <a:pt x="2014560" y="2095317"/>
                </a:lnTo>
                <a:lnTo>
                  <a:pt x="2023704" y="2087712"/>
                </a:lnTo>
                <a:close/>
              </a:path>
              <a:path w="2061845" h="2136775">
                <a:moveTo>
                  <a:pt x="2061804" y="2136465"/>
                </a:moveTo>
                <a:lnTo>
                  <a:pt x="2037420" y="2055708"/>
                </a:lnTo>
                <a:lnTo>
                  <a:pt x="2014409" y="2078079"/>
                </a:lnTo>
                <a:lnTo>
                  <a:pt x="2023704" y="2087712"/>
                </a:lnTo>
                <a:lnTo>
                  <a:pt x="2023704" y="2123274"/>
                </a:lnTo>
                <a:lnTo>
                  <a:pt x="2061804" y="21364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03620" y="1647825"/>
            <a:ext cx="1443990" cy="2136775"/>
          </a:xfrm>
          <a:custGeom>
            <a:avLst/>
            <a:gdLst/>
            <a:ahLst/>
            <a:cxnLst/>
            <a:rect l="l" t="t" r="r" b="b"/>
            <a:pathLst>
              <a:path w="1443990" h="2136775">
                <a:moveTo>
                  <a:pt x="1410329" y="2136465"/>
                </a:moveTo>
                <a:lnTo>
                  <a:pt x="10668" y="0"/>
                </a:lnTo>
                <a:lnTo>
                  <a:pt x="0" y="7620"/>
                </a:lnTo>
                <a:lnTo>
                  <a:pt x="1394669" y="2136465"/>
                </a:lnTo>
                <a:lnTo>
                  <a:pt x="1410329" y="2136465"/>
                </a:lnTo>
                <a:close/>
              </a:path>
              <a:path w="1443990" h="2136775">
                <a:moveTo>
                  <a:pt x="1443952" y="2136465"/>
                </a:moveTo>
                <a:lnTo>
                  <a:pt x="1443121" y="2128845"/>
                </a:lnTo>
                <a:lnTo>
                  <a:pt x="1431268" y="2136465"/>
                </a:lnTo>
                <a:lnTo>
                  <a:pt x="1443952" y="21364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34341" y="1295293"/>
            <a:ext cx="506222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6665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M. </a:t>
            </a:r>
            <a:r>
              <a:rPr sz="2000" b="1" dirty="0">
                <a:latin typeface="Arial"/>
                <a:cs typeface="Arial"/>
              </a:rPr>
              <a:t>sphincter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pupillae  (parasympaticus)</a:t>
            </a:r>
            <a:endParaRPr sz="2000">
              <a:latin typeface="Arial"/>
              <a:cs typeface="Arial"/>
            </a:endParaRPr>
          </a:p>
          <a:p>
            <a:pPr marL="12700" marR="2662555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latin typeface="Arial"/>
                <a:cs typeface="Arial"/>
              </a:rPr>
              <a:t>M. </a:t>
            </a:r>
            <a:r>
              <a:rPr sz="2000" b="1" dirty="0">
                <a:latin typeface="Arial"/>
                <a:cs typeface="Arial"/>
              </a:rPr>
              <a:t>dilatator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pupillae  (sympaticus)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44666" y="2408240"/>
            <a:ext cx="3307715" cy="1376045"/>
          </a:xfrm>
          <a:custGeom>
            <a:avLst/>
            <a:gdLst/>
            <a:ahLst/>
            <a:cxnLst/>
            <a:rect l="l" t="t" r="r" b="b"/>
            <a:pathLst>
              <a:path w="3307715" h="1376045">
                <a:moveTo>
                  <a:pt x="3307654" y="1376050"/>
                </a:moveTo>
                <a:lnTo>
                  <a:pt x="4572" y="0"/>
                </a:lnTo>
                <a:lnTo>
                  <a:pt x="0" y="10668"/>
                </a:lnTo>
                <a:lnTo>
                  <a:pt x="3276087" y="1376050"/>
                </a:lnTo>
                <a:lnTo>
                  <a:pt x="3307654" y="1376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41618" y="2409764"/>
            <a:ext cx="993140" cy="1374775"/>
          </a:xfrm>
          <a:custGeom>
            <a:avLst/>
            <a:gdLst/>
            <a:ahLst/>
            <a:cxnLst/>
            <a:rect l="l" t="t" r="r" b="b"/>
            <a:pathLst>
              <a:path w="993139" h="1374775">
                <a:moveTo>
                  <a:pt x="992765" y="1374526"/>
                </a:moveTo>
                <a:lnTo>
                  <a:pt x="10668" y="0"/>
                </a:lnTo>
                <a:lnTo>
                  <a:pt x="0" y="7620"/>
                </a:lnTo>
                <a:lnTo>
                  <a:pt x="976653" y="1374526"/>
                </a:lnTo>
                <a:lnTo>
                  <a:pt x="992765" y="13745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5157" y="3784289"/>
            <a:ext cx="6789057" cy="33897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82733" y="3784290"/>
            <a:ext cx="73152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20753" y="3784290"/>
            <a:ext cx="382905" cy="158750"/>
          </a:xfrm>
          <a:custGeom>
            <a:avLst/>
            <a:gdLst/>
            <a:ahLst/>
            <a:cxnLst/>
            <a:rect l="l" t="t" r="r" b="b"/>
            <a:pathLst>
              <a:path w="382904" h="158750">
                <a:moveTo>
                  <a:pt x="315530" y="118298"/>
                </a:moveTo>
                <a:lnTo>
                  <a:pt x="31567" y="0"/>
                </a:lnTo>
                <a:lnTo>
                  <a:pt x="0" y="0"/>
                </a:lnTo>
                <a:lnTo>
                  <a:pt x="310877" y="129564"/>
                </a:lnTo>
                <a:lnTo>
                  <a:pt x="315530" y="118298"/>
                </a:lnTo>
                <a:close/>
              </a:path>
              <a:path w="382904" h="158750">
                <a:moveTo>
                  <a:pt x="327883" y="156389"/>
                </a:moveTo>
                <a:lnTo>
                  <a:pt x="327883" y="123444"/>
                </a:lnTo>
                <a:lnTo>
                  <a:pt x="321787" y="134112"/>
                </a:lnTo>
                <a:lnTo>
                  <a:pt x="310877" y="129564"/>
                </a:lnTo>
                <a:lnTo>
                  <a:pt x="298927" y="158496"/>
                </a:lnTo>
                <a:lnTo>
                  <a:pt x="327883" y="156389"/>
                </a:lnTo>
                <a:close/>
              </a:path>
              <a:path w="382904" h="158750">
                <a:moveTo>
                  <a:pt x="327883" y="123444"/>
                </a:moveTo>
                <a:lnTo>
                  <a:pt x="315530" y="118298"/>
                </a:lnTo>
                <a:lnTo>
                  <a:pt x="310877" y="129564"/>
                </a:lnTo>
                <a:lnTo>
                  <a:pt x="321787" y="134112"/>
                </a:lnTo>
                <a:lnTo>
                  <a:pt x="327883" y="123444"/>
                </a:lnTo>
                <a:close/>
              </a:path>
              <a:path w="382904" h="158750">
                <a:moveTo>
                  <a:pt x="382732" y="152400"/>
                </a:moveTo>
                <a:lnTo>
                  <a:pt x="327883" y="88392"/>
                </a:lnTo>
                <a:lnTo>
                  <a:pt x="315530" y="118298"/>
                </a:lnTo>
                <a:lnTo>
                  <a:pt x="327883" y="123444"/>
                </a:lnTo>
                <a:lnTo>
                  <a:pt x="327883" y="156389"/>
                </a:lnTo>
                <a:lnTo>
                  <a:pt x="382732" y="15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18271" y="3784290"/>
            <a:ext cx="551815" cy="762000"/>
          </a:xfrm>
          <a:custGeom>
            <a:avLst/>
            <a:gdLst/>
            <a:ahLst/>
            <a:cxnLst/>
            <a:rect l="l" t="t" r="r" b="b"/>
            <a:pathLst>
              <a:path w="551814" h="762000">
                <a:moveTo>
                  <a:pt x="513713" y="696432"/>
                </a:moveTo>
                <a:lnTo>
                  <a:pt x="16112" y="0"/>
                </a:lnTo>
                <a:lnTo>
                  <a:pt x="0" y="0"/>
                </a:lnTo>
                <a:lnTo>
                  <a:pt x="503009" y="704003"/>
                </a:lnTo>
                <a:lnTo>
                  <a:pt x="513713" y="696432"/>
                </a:lnTo>
                <a:close/>
              </a:path>
              <a:path w="551814" h="762000">
                <a:moveTo>
                  <a:pt x="521316" y="745766"/>
                </a:moveTo>
                <a:lnTo>
                  <a:pt x="521316" y="707075"/>
                </a:lnTo>
                <a:lnTo>
                  <a:pt x="510648" y="714695"/>
                </a:lnTo>
                <a:lnTo>
                  <a:pt x="503009" y="704003"/>
                </a:lnTo>
                <a:lnTo>
                  <a:pt x="477120" y="722315"/>
                </a:lnTo>
                <a:lnTo>
                  <a:pt x="521316" y="745766"/>
                </a:lnTo>
                <a:close/>
              </a:path>
              <a:path w="551814" h="762000">
                <a:moveTo>
                  <a:pt x="521316" y="707075"/>
                </a:moveTo>
                <a:lnTo>
                  <a:pt x="513713" y="696432"/>
                </a:lnTo>
                <a:lnTo>
                  <a:pt x="503009" y="704003"/>
                </a:lnTo>
                <a:lnTo>
                  <a:pt x="510648" y="714695"/>
                </a:lnTo>
                <a:lnTo>
                  <a:pt x="521316" y="707075"/>
                </a:lnTo>
                <a:close/>
              </a:path>
              <a:path w="551814" h="762000">
                <a:moveTo>
                  <a:pt x="551796" y="761939"/>
                </a:moveTo>
                <a:lnTo>
                  <a:pt x="539604" y="678119"/>
                </a:lnTo>
                <a:lnTo>
                  <a:pt x="513713" y="696432"/>
                </a:lnTo>
                <a:lnTo>
                  <a:pt x="521316" y="707075"/>
                </a:lnTo>
                <a:lnTo>
                  <a:pt x="521316" y="745766"/>
                </a:lnTo>
                <a:lnTo>
                  <a:pt x="551796" y="7619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89098" y="5079583"/>
            <a:ext cx="688975" cy="387350"/>
          </a:xfrm>
          <a:custGeom>
            <a:avLst/>
            <a:gdLst/>
            <a:ahLst/>
            <a:cxnLst/>
            <a:rect l="l" t="t" r="r" b="b"/>
            <a:pathLst>
              <a:path w="688975" h="387350">
                <a:moveTo>
                  <a:pt x="85344" y="4572"/>
                </a:moveTo>
                <a:lnTo>
                  <a:pt x="0" y="0"/>
                </a:lnTo>
                <a:lnTo>
                  <a:pt x="48768" y="71628"/>
                </a:lnTo>
                <a:lnTo>
                  <a:pt x="53340" y="63246"/>
                </a:lnTo>
                <a:lnTo>
                  <a:pt x="53340" y="36576"/>
                </a:lnTo>
                <a:lnTo>
                  <a:pt x="59436" y="25908"/>
                </a:lnTo>
                <a:lnTo>
                  <a:pt x="70381" y="32003"/>
                </a:lnTo>
                <a:lnTo>
                  <a:pt x="85344" y="4572"/>
                </a:lnTo>
                <a:close/>
              </a:path>
              <a:path w="688975" h="387350">
                <a:moveTo>
                  <a:pt x="70381" y="32003"/>
                </a:moveTo>
                <a:lnTo>
                  <a:pt x="59436" y="25908"/>
                </a:lnTo>
                <a:lnTo>
                  <a:pt x="53340" y="36576"/>
                </a:lnTo>
                <a:lnTo>
                  <a:pt x="64497" y="42789"/>
                </a:lnTo>
                <a:lnTo>
                  <a:pt x="70381" y="32003"/>
                </a:lnTo>
                <a:close/>
              </a:path>
              <a:path w="688975" h="387350">
                <a:moveTo>
                  <a:pt x="64497" y="42789"/>
                </a:moveTo>
                <a:lnTo>
                  <a:pt x="53340" y="36576"/>
                </a:lnTo>
                <a:lnTo>
                  <a:pt x="53340" y="63246"/>
                </a:lnTo>
                <a:lnTo>
                  <a:pt x="64497" y="42789"/>
                </a:lnTo>
                <a:close/>
              </a:path>
              <a:path w="688975" h="387350">
                <a:moveTo>
                  <a:pt x="688802" y="376397"/>
                </a:moveTo>
                <a:lnTo>
                  <a:pt x="70381" y="32003"/>
                </a:lnTo>
                <a:lnTo>
                  <a:pt x="64497" y="42789"/>
                </a:lnTo>
                <a:lnTo>
                  <a:pt x="682706" y="387065"/>
                </a:lnTo>
                <a:lnTo>
                  <a:pt x="688802" y="3763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986797" y="5409749"/>
            <a:ext cx="3896360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0864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Cirkulární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vlákna</a:t>
            </a:r>
            <a:endParaRPr sz="2000">
              <a:latin typeface="Arial"/>
              <a:cs typeface="Arial"/>
            </a:endParaRPr>
          </a:p>
          <a:p>
            <a:pPr marL="12700" marR="877569" indent="1828164">
              <a:lnSpc>
                <a:spcPct val="75000"/>
              </a:lnSpc>
              <a:spcBef>
                <a:spcPts val="600"/>
              </a:spcBef>
            </a:pPr>
            <a:r>
              <a:rPr sz="2000" b="1" spc="-5" dirty="0">
                <a:latin typeface="Arial"/>
                <a:cs typeface="Arial"/>
              </a:rPr>
              <a:t>m.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ciliaris  </a:t>
            </a:r>
            <a:r>
              <a:rPr sz="2000" b="1" dirty="0">
                <a:latin typeface="Arial"/>
                <a:cs typeface="Arial"/>
              </a:rPr>
              <a:t>Radiální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vlákna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m.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ciliaris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89233" y="5155783"/>
            <a:ext cx="690880" cy="767080"/>
          </a:xfrm>
          <a:custGeom>
            <a:avLst/>
            <a:gdLst/>
            <a:ahLst/>
            <a:cxnLst/>
            <a:rect l="l" t="t" r="r" b="b"/>
            <a:pathLst>
              <a:path w="690879" h="767079">
                <a:moveTo>
                  <a:pt x="645039" y="61481"/>
                </a:moveTo>
                <a:lnTo>
                  <a:pt x="635202" y="52938"/>
                </a:lnTo>
                <a:lnTo>
                  <a:pt x="0" y="758891"/>
                </a:lnTo>
                <a:lnTo>
                  <a:pt x="10668" y="766511"/>
                </a:lnTo>
                <a:lnTo>
                  <a:pt x="645039" y="61481"/>
                </a:lnTo>
                <a:close/>
              </a:path>
              <a:path w="690879" h="767079">
                <a:moveTo>
                  <a:pt x="690326" y="0"/>
                </a:moveTo>
                <a:lnTo>
                  <a:pt x="611078" y="31988"/>
                </a:lnTo>
                <a:lnTo>
                  <a:pt x="635202" y="52938"/>
                </a:lnTo>
                <a:lnTo>
                  <a:pt x="643082" y="44180"/>
                </a:lnTo>
                <a:lnTo>
                  <a:pt x="653750" y="51800"/>
                </a:lnTo>
                <a:lnTo>
                  <a:pt x="653750" y="69046"/>
                </a:lnTo>
                <a:lnTo>
                  <a:pt x="668990" y="82280"/>
                </a:lnTo>
                <a:lnTo>
                  <a:pt x="690326" y="0"/>
                </a:lnTo>
                <a:close/>
              </a:path>
              <a:path w="690879" h="767079">
                <a:moveTo>
                  <a:pt x="653750" y="51800"/>
                </a:moveTo>
                <a:lnTo>
                  <a:pt x="643082" y="44180"/>
                </a:lnTo>
                <a:lnTo>
                  <a:pt x="635202" y="52938"/>
                </a:lnTo>
                <a:lnTo>
                  <a:pt x="645039" y="61481"/>
                </a:lnTo>
                <a:lnTo>
                  <a:pt x="653750" y="51800"/>
                </a:lnTo>
                <a:close/>
              </a:path>
              <a:path w="690879" h="767079">
                <a:moveTo>
                  <a:pt x="653750" y="69046"/>
                </a:moveTo>
                <a:lnTo>
                  <a:pt x="653750" y="51800"/>
                </a:lnTo>
                <a:lnTo>
                  <a:pt x="645039" y="61481"/>
                </a:lnTo>
                <a:lnTo>
                  <a:pt x="653750" y="690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05765" y="4266851"/>
            <a:ext cx="152273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e</a:t>
            </a:r>
            <a:r>
              <a:rPr sz="2000" b="1" spc="-5" dirty="0">
                <a:latin typeface="Arial"/>
                <a:cs typeface="Arial"/>
              </a:rPr>
              <a:t>ri</a:t>
            </a:r>
            <a:r>
              <a:rPr sz="2000" b="1" dirty="0">
                <a:latin typeface="Arial"/>
                <a:cs typeface="Arial"/>
              </a:rPr>
              <a:t>d</a:t>
            </a:r>
            <a:r>
              <a:rPr sz="2000" b="1" spc="-5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oná</a:t>
            </a:r>
            <a:r>
              <a:rPr sz="2000" b="1" spc="-5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ní  </a:t>
            </a:r>
            <a:r>
              <a:rPr sz="2000" b="1" spc="-5" dirty="0">
                <a:latin typeface="Arial"/>
                <a:cs typeface="Arial"/>
              </a:rPr>
              <a:t>vlákna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m.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ciliaris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01772" y="4540133"/>
            <a:ext cx="1449705" cy="405765"/>
          </a:xfrm>
          <a:custGeom>
            <a:avLst/>
            <a:gdLst/>
            <a:ahLst/>
            <a:cxnLst/>
            <a:rect l="l" t="t" r="r" b="b"/>
            <a:pathLst>
              <a:path w="1449704" h="405764">
                <a:moveTo>
                  <a:pt x="1377614" y="362521"/>
                </a:moveTo>
                <a:lnTo>
                  <a:pt x="4572" y="0"/>
                </a:lnTo>
                <a:lnTo>
                  <a:pt x="0" y="12192"/>
                </a:lnTo>
                <a:lnTo>
                  <a:pt x="1374565" y="374716"/>
                </a:lnTo>
                <a:lnTo>
                  <a:pt x="1377614" y="362521"/>
                </a:lnTo>
                <a:close/>
              </a:path>
              <a:path w="1449704" h="405764">
                <a:moveTo>
                  <a:pt x="1389766" y="400273"/>
                </a:moveTo>
                <a:lnTo>
                  <a:pt x="1389766" y="365729"/>
                </a:lnTo>
                <a:lnTo>
                  <a:pt x="1386718" y="377921"/>
                </a:lnTo>
                <a:lnTo>
                  <a:pt x="1374565" y="374716"/>
                </a:lnTo>
                <a:lnTo>
                  <a:pt x="1366906" y="405353"/>
                </a:lnTo>
                <a:lnTo>
                  <a:pt x="1389766" y="400273"/>
                </a:lnTo>
                <a:close/>
              </a:path>
              <a:path w="1449704" h="405764">
                <a:moveTo>
                  <a:pt x="1389766" y="365729"/>
                </a:moveTo>
                <a:lnTo>
                  <a:pt x="1377614" y="362521"/>
                </a:lnTo>
                <a:lnTo>
                  <a:pt x="1374565" y="374716"/>
                </a:lnTo>
                <a:lnTo>
                  <a:pt x="1386718" y="377921"/>
                </a:lnTo>
                <a:lnTo>
                  <a:pt x="1389766" y="365729"/>
                </a:lnTo>
                <a:close/>
              </a:path>
              <a:path w="1449704" h="405764">
                <a:moveTo>
                  <a:pt x="1449202" y="387065"/>
                </a:moveTo>
                <a:lnTo>
                  <a:pt x="1385194" y="332201"/>
                </a:lnTo>
                <a:lnTo>
                  <a:pt x="1377614" y="362521"/>
                </a:lnTo>
                <a:lnTo>
                  <a:pt x="1389766" y="365729"/>
                </a:lnTo>
                <a:lnTo>
                  <a:pt x="1389766" y="400273"/>
                </a:lnTo>
                <a:lnTo>
                  <a:pt x="1449202" y="387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396537" y="4647813"/>
            <a:ext cx="131318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Pr</a:t>
            </a:r>
            <a:r>
              <a:rPr sz="2000" b="1" dirty="0">
                <a:latin typeface="Arial"/>
                <a:cs typeface="Arial"/>
              </a:rPr>
              <a:t>ocessus  </a:t>
            </a:r>
            <a:r>
              <a:rPr sz="2000" b="1" spc="-5" dirty="0">
                <a:latin typeface="Arial"/>
                <a:cs typeface="Arial"/>
              </a:rPr>
              <a:t>ciliares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27238" y="4668134"/>
            <a:ext cx="2668905" cy="266700"/>
          </a:xfrm>
          <a:custGeom>
            <a:avLst/>
            <a:gdLst/>
            <a:ahLst/>
            <a:cxnLst/>
            <a:rect l="l" t="t" r="r" b="b"/>
            <a:pathLst>
              <a:path w="2668904" h="266700">
                <a:moveTo>
                  <a:pt x="79232" y="0"/>
                </a:moveTo>
                <a:lnTo>
                  <a:pt x="0" y="30480"/>
                </a:lnTo>
                <a:lnTo>
                  <a:pt x="63992" y="70483"/>
                </a:lnTo>
                <a:lnTo>
                  <a:pt x="63992" y="30480"/>
                </a:lnTo>
                <a:lnTo>
                  <a:pt x="76707" y="31566"/>
                </a:lnTo>
                <a:lnTo>
                  <a:pt x="79232" y="0"/>
                </a:lnTo>
                <a:close/>
              </a:path>
              <a:path w="2668904" h="266700">
                <a:moveTo>
                  <a:pt x="76707" y="31566"/>
                </a:moveTo>
                <a:lnTo>
                  <a:pt x="63992" y="30480"/>
                </a:lnTo>
                <a:lnTo>
                  <a:pt x="63992" y="42672"/>
                </a:lnTo>
                <a:lnTo>
                  <a:pt x="75738" y="43682"/>
                </a:lnTo>
                <a:lnTo>
                  <a:pt x="76707" y="31566"/>
                </a:lnTo>
                <a:close/>
              </a:path>
              <a:path w="2668904" h="266700">
                <a:moveTo>
                  <a:pt x="75738" y="43682"/>
                </a:moveTo>
                <a:lnTo>
                  <a:pt x="63992" y="42672"/>
                </a:lnTo>
                <a:lnTo>
                  <a:pt x="63992" y="70483"/>
                </a:lnTo>
                <a:lnTo>
                  <a:pt x="73136" y="76200"/>
                </a:lnTo>
                <a:lnTo>
                  <a:pt x="75738" y="43682"/>
                </a:lnTo>
                <a:close/>
              </a:path>
              <a:path w="2668904" h="266700">
                <a:moveTo>
                  <a:pt x="2668295" y="252968"/>
                </a:moveTo>
                <a:lnTo>
                  <a:pt x="76707" y="31566"/>
                </a:lnTo>
                <a:lnTo>
                  <a:pt x="75738" y="43682"/>
                </a:lnTo>
                <a:lnTo>
                  <a:pt x="2666771" y="266684"/>
                </a:lnTo>
                <a:lnTo>
                  <a:pt x="2668295" y="2529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51038" y="4889098"/>
            <a:ext cx="2743200" cy="76200"/>
          </a:xfrm>
          <a:custGeom>
            <a:avLst/>
            <a:gdLst/>
            <a:ahLst/>
            <a:cxnLst/>
            <a:rect l="l" t="t" r="r" b="b"/>
            <a:pathLst>
              <a:path w="27432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2743200" h="76200">
                <a:moveTo>
                  <a:pt x="2742971" y="45720"/>
                </a:moveTo>
                <a:lnTo>
                  <a:pt x="2742971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2742971" y="45720"/>
                </a:lnTo>
                <a:close/>
              </a:path>
              <a:path w="27432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9884" y="335259"/>
            <a:ext cx="745235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77920" algn="l"/>
                <a:tab pos="5791200" algn="l"/>
              </a:tabLst>
            </a:pPr>
            <a:r>
              <a:rPr sz="4400" spc="-5" dirty="0">
                <a:solidFill>
                  <a:srgbClr val="219000"/>
                </a:solidFill>
              </a:rPr>
              <a:t>Fy</a:t>
            </a:r>
            <a:r>
              <a:rPr sz="4400" spc="5" dirty="0">
                <a:solidFill>
                  <a:srgbClr val="219000"/>
                </a:solidFill>
              </a:rPr>
              <a:t>z</a:t>
            </a:r>
            <a:r>
              <a:rPr sz="4400" dirty="0">
                <a:solidFill>
                  <a:srgbClr val="219000"/>
                </a:solidFill>
              </a:rPr>
              <a:t>i</a:t>
            </a:r>
            <a:r>
              <a:rPr sz="4400" spc="-5" dirty="0">
                <a:solidFill>
                  <a:srgbClr val="219000"/>
                </a:solidFill>
              </a:rPr>
              <a:t>o</a:t>
            </a:r>
            <a:r>
              <a:rPr sz="4400" dirty="0">
                <a:solidFill>
                  <a:srgbClr val="219000"/>
                </a:solidFill>
              </a:rPr>
              <a:t>l</a:t>
            </a:r>
            <a:r>
              <a:rPr sz="4400" spc="-5" dirty="0">
                <a:solidFill>
                  <a:srgbClr val="219000"/>
                </a:solidFill>
              </a:rPr>
              <a:t>og</a:t>
            </a:r>
            <a:r>
              <a:rPr sz="4400" dirty="0">
                <a:solidFill>
                  <a:srgbClr val="219000"/>
                </a:solidFill>
              </a:rPr>
              <a:t>i</a:t>
            </a:r>
            <a:r>
              <a:rPr sz="4400" spc="-5" dirty="0">
                <a:solidFill>
                  <a:srgbClr val="219000"/>
                </a:solidFill>
              </a:rPr>
              <a:t>ck</a:t>
            </a:r>
            <a:r>
              <a:rPr sz="4400" dirty="0">
                <a:solidFill>
                  <a:srgbClr val="219000"/>
                </a:solidFill>
              </a:rPr>
              <a:t>é	</a:t>
            </a:r>
            <a:r>
              <a:rPr sz="4400" spc="-5" dirty="0">
                <a:solidFill>
                  <a:srgbClr val="219000"/>
                </a:solidFill>
              </a:rPr>
              <a:t>funkc</a:t>
            </a:r>
            <a:r>
              <a:rPr sz="4400" dirty="0">
                <a:solidFill>
                  <a:srgbClr val="219000"/>
                </a:solidFill>
              </a:rPr>
              <a:t>e	</a:t>
            </a:r>
            <a:r>
              <a:rPr sz="4400" spc="5" dirty="0">
                <a:solidFill>
                  <a:srgbClr val="219000"/>
                </a:solidFill>
              </a:rPr>
              <a:t>z</a:t>
            </a:r>
            <a:r>
              <a:rPr sz="4400" spc="-5" dirty="0">
                <a:solidFill>
                  <a:srgbClr val="219000"/>
                </a:solidFill>
              </a:rPr>
              <a:t>o</a:t>
            </a:r>
            <a:r>
              <a:rPr sz="4400" dirty="0">
                <a:solidFill>
                  <a:srgbClr val="219000"/>
                </a:solidFill>
              </a:rPr>
              <a:t>r</a:t>
            </a:r>
            <a:r>
              <a:rPr sz="4400" spc="-5" dirty="0">
                <a:solidFill>
                  <a:srgbClr val="219000"/>
                </a:solidFill>
              </a:rPr>
              <a:t>n</a:t>
            </a:r>
            <a:r>
              <a:rPr sz="4400" dirty="0">
                <a:solidFill>
                  <a:srgbClr val="219000"/>
                </a:solidFill>
              </a:rPr>
              <a:t>ic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85" y="1091092"/>
            <a:ext cx="8837930" cy="58801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621665" marR="53340" indent="-609600">
              <a:lnSpc>
                <a:spcPts val="3670"/>
              </a:lnSpc>
              <a:spcBef>
                <a:spcPts val="560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Regulují a optimalizují množství </a:t>
            </a:r>
            <a:r>
              <a:rPr sz="3400" b="1" i="1" spc="-10" dirty="0">
                <a:solidFill>
                  <a:srgbClr val="FF0000"/>
                </a:solidFill>
                <a:latin typeface="Arial"/>
                <a:cs typeface="Arial"/>
              </a:rPr>
              <a:t>světla 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dopadajícího na sítnici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za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různých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podmínek a maximalizuje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tak zrakový  vjem.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Pomáhá </a:t>
            </a:r>
            <a:r>
              <a:rPr sz="3400" b="1" i="1" spc="-10" dirty="0">
                <a:solidFill>
                  <a:srgbClr val="FF0000"/>
                </a:solidFill>
                <a:latin typeface="Arial"/>
                <a:cs typeface="Arial"/>
              </a:rPr>
              <a:t>rychlé adaptaci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světlo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i tmu při náhlé změně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osvětlení  (adaptace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sítnice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</a:t>
            </a:r>
            <a:r>
              <a:rPr sz="3400" b="1" spc="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pomalejší).</a:t>
            </a:r>
            <a:endParaRPr sz="3400">
              <a:latin typeface="Arial"/>
              <a:cs typeface="Arial"/>
            </a:endParaRPr>
          </a:p>
          <a:p>
            <a:pPr marL="621665" marR="1420495" indent="-609600">
              <a:lnSpc>
                <a:spcPts val="3670"/>
              </a:lnSpc>
              <a:spcBef>
                <a:spcPts val="825"/>
              </a:spcBef>
              <a:buAutoNum type="arabicPeriod"/>
              <a:tabLst>
                <a:tab pos="621665" algn="l"/>
                <a:tab pos="622300" algn="l"/>
                <a:tab pos="3475990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Zúžením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zmenšuje </a:t>
            </a:r>
            <a:r>
              <a:rPr sz="3400" b="1" i="1" spc="-10" dirty="0">
                <a:solidFill>
                  <a:srgbClr val="FF0000"/>
                </a:solidFill>
                <a:latin typeface="Arial"/>
                <a:cs typeface="Arial"/>
              </a:rPr>
              <a:t>sférickou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400" b="1" i="1" spc="-10" dirty="0">
                <a:solidFill>
                  <a:srgbClr val="FF0000"/>
                </a:solidFill>
                <a:latin typeface="Arial"/>
                <a:cs typeface="Arial"/>
              </a:rPr>
              <a:t>chromatickou aberaci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optického  systému</a:t>
            </a:r>
            <a:r>
              <a:rPr sz="34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oka	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zlepšuje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tak kvalitu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zobrazení (ale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narůstá</a:t>
            </a:r>
            <a:r>
              <a:rPr sz="34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difrakce!)</a:t>
            </a:r>
            <a:endParaRPr sz="3400">
              <a:latin typeface="Arial"/>
              <a:cs typeface="Arial"/>
            </a:endParaRPr>
          </a:p>
          <a:p>
            <a:pPr marL="621665" indent="-609600">
              <a:lnSpc>
                <a:spcPts val="3875"/>
              </a:lnSpc>
              <a:spcBef>
                <a:spcPts val="359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Při užší zornici </a:t>
            </a:r>
            <a:r>
              <a:rPr sz="3400" b="1" i="1" spc="-10" dirty="0">
                <a:solidFill>
                  <a:srgbClr val="FF0000"/>
                </a:solidFill>
                <a:latin typeface="Arial"/>
                <a:cs typeface="Arial"/>
              </a:rPr>
              <a:t>narůstá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hloubka</a:t>
            </a:r>
            <a:r>
              <a:rPr sz="3400" b="1" i="1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400" b="1" i="1" spc="-10" dirty="0">
                <a:solidFill>
                  <a:srgbClr val="FF0000"/>
                </a:solidFill>
                <a:latin typeface="Arial"/>
                <a:cs typeface="Arial"/>
              </a:rPr>
              <a:t>ostrosti</a:t>
            </a:r>
            <a:endParaRPr sz="3400">
              <a:latin typeface="Arial"/>
              <a:cs typeface="Arial"/>
            </a:endParaRPr>
          </a:p>
          <a:p>
            <a:pPr marL="621665">
              <a:lnSpc>
                <a:spcPts val="3875"/>
              </a:lnSpc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akomodace, konvergence,</a:t>
            </a:r>
            <a:r>
              <a:rPr sz="3400" b="1" spc="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mioza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2271" y="470886"/>
            <a:ext cx="7147559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3270" marR="5080" indent="-2021205">
              <a:lnSpc>
                <a:spcPct val="100000"/>
              </a:lnSpc>
              <a:spcBef>
                <a:spcPts val="100"/>
              </a:spcBef>
              <a:tabLst>
                <a:tab pos="5131435" algn="l"/>
              </a:tabLst>
            </a:pPr>
            <a:r>
              <a:rPr sz="4800" spc="-5" dirty="0">
                <a:solidFill>
                  <a:srgbClr val="219000"/>
                </a:solidFill>
              </a:rPr>
              <a:t>Pupilomotorický	reflex</a:t>
            </a:r>
            <a:r>
              <a:rPr sz="4800" spc="-60" dirty="0">
                <a:solidFill>
                  <a:srgbClr val="219000"/>
                </a:solidFill>
              </a:rPr>
              <a:t> </a:t>
            </a:r>
            <a:r>
              <a:rPr sz="4800" dirty="0">
                <a:solidFill>
                  <a:srgbClr val="219000"/>
                </a:solidFill>
              </a:rPr>
              <a:t>-  </a:t>
            </a:r>
            <a:r>
              <a:rPr sz="4800" spc="-5" dirty="0">
                <a:solidFill>
                  <a:srgbClr val="219000"/>
                </a:solidFill>
              </a:rPr>
              <a:t>fotoreakce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6" y="2026149"/>
            <a:ext cx="8811895" cy="489585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Fotoreakce </a:t>
            </a:r>
            <a:r>
              <a:rPr sz="3400" b="1" spc="-15" dirty="0">
                <a:solidFill>
                  <a:srgbClr val="0000FF"/>
                </a:solidFill>
                <a:latin typeface="Arial"/>
                <a:cs typeface="Arial"/>
              </a:rPr>
              <a:t>sestává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ze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4</a:t>
            </a:r>
            <a:r>
              <a:rPr sz="3400" b="1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neuronů</a:t>
            </a:r>
            <a:endParaRPr sz="34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1. Aferentní </a:t>
            </a: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pupilomotorická </a:t>
            </a: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vlákna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axony malých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gangliových bb. - W buňky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(20% vláken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primární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zrakové dráhy)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spojují sítnici s ncl.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pretectalis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diencefalicko-mesencefalickém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pomezí.  Křížení neuronů v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chiasma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opticum! Obě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pretektální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jádra jsou propojena neurony  mezi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 sebou.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2271" y="623268"/>
            <a:ext cx="7147559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3270" marR="5080" indent="-2021205">
              <a:lnSpc>
                <a:spcPct val="100000"/>
              </a:lnSpc>
              <a:spcBef>
                <a:spcPts val="100"/>
              </a:spcBef>
              <a:tabLst>
                <a:tab pos="5131435" algn="l"/>
              </a:tabLst>
            </a:pPr>
            <a:r>
              <a:rPr sz="4800" spc="-5" dirty="0">
                <a:solidFill>
                  <a:srgbClr val="219000"/>
                </a:solidFill>
              </a:rPr>
              <a:t>Pupilomotorický	reflex</a:t>
            </a:r>
            <a:r>
              <a:rPr sz="4800" spc="-60" dirty="0">
                <a:solidFill>
                  <a:srgbClr val="219000"/>
                </a:solidFill>
              </a:rPr>
              <a:t> </a:t>
            </a:r>
            <a:r>
              <a:rPr sz="4800" dirty="0">
                <a:solidFill>
                  <a:srgbClr val="219000"/>
                </a:solidFill>
              </a:rPr>
              <a:t>-  </a:t>
            </a:r>
            <a:r>
              <a:rPr sz="4800" spc="-5" dirty="0">
                <a:solidFill>
                  <a:srgbClr val="219000"/>
                </a:solidFill>
              </a:rPr>
              <a:t>fotoreakce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6" y="2587545"/>
            <a:ext cx="8925560" cy="3651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2. Druhý </a:t>
            </a: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neuron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spojuje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pretektální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jádro s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parasympatickým jádrem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n.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III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(Ncl.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Edinger-Westphali) a to i s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druhostranným jádrem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(křížení).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Dvojité  křížení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dráhy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pupilomotorického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reflexu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zajišťuje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bilaterálně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symetrické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zornicové 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reakce.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2271" y="470886"/>
            <a:ext cx="7147559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3270" marR="5080" indent="-2021205">
              <a:lnSpc>
                <a:spcPct val="100000"/>
              </a:lnSpc>
              <a:spcBef>
                <a:spcPts val="100"/>
              </a:spcBef>
              <a:tabLst>
                <a:tab pos="5131435" algn="l"/>
              </a:tabLst>
            </a:pPr>
            <a:r>
              <a:rPr sz="4800" spc="-5" dirty="0">
                <a:solidFill>
                  <a:srgbClr val="219000"/>
                </a:solidFill>
              </a:rPr>
              <a:t>Pupilomotorický	reflex</a:t>
            </a:r>
            <a:r>
              <a:rPr sz="4800" spc="-60" dirty="0">
                <a:solidFill>
                  <a:srgbClr val="219000"/>
                </a:solidFill>
              </a:rPr>
              <a:t> </a:t>
            </a:r>
            <a:r>
              <a:rPr sz="4800" dirty="0">
                <a:solidFill>
                  <a:srgbClr val="219000"/>
                </a:solidFill>
              </a:rPr>
              <a:t>-  </a:t>
            </a:r>
            <a:r>
              <a:rPr sz="4800" spc="-5" dirty="0">
                <a:solidFill>
                  <a:srgbClr val="219000"/>
                </a:solidFill>
              </a:rPr>
              <a:t>fotoreakce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6" y="2282770"/>
            <a:ext cx="8906510" cy="4273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23825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3. Třetí </a:t>
            </a: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neuron – </a:t>
            </a: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eferentní  parasympatická dráha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spojuje Edinger-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Westphalovo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jádro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mesencephala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 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ganglion ciliare.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Je součást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n.</a:t>
            </a:r>
            <a:r>
              <a:rPr sz="3400" b="1" spc="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III.</a:t>
            </a:r>
            <a:endParaRPr sz="34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4. </a:t>
            </a: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Postganglionární </a:t>
            </a: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vlákna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po přepojení  v ganglion ciliare – procházejí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sklérou  jako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nn. ciliares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breves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inervují  zornicový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sfinkter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ciliární</a:t>
            </a:r>
            <a:r>
              <a:rPr sz="3400" b="1" spc="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sval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41625" y="563841"/>
            <a:ext cx="62071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01540" algn="l"/>
              </a:tabLst>
            </a:pPr>
            <a:r>
              <a:rPr sz="4400" spc="-5" dirty="0"/>
              <a:t>Pupilomotorický	reflex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603296" y="1574672"/>
            <a:ext cx="5292410" cy="2210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03296" y="3784091"/>
            <a:ext cx="5292410" cy="342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1234" y="379452"/>
            <a:ext cx="67697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31435" algn="l"/>
              </a:tabLst>
            </a:pPr>
            <a:r>
              <a:rPr sz="4800" dirty="0">
                <a:solidFill>
                  <a:srgbClr val="219000"/>
                </a:solidFill>
              </a:rPr>
              <a:t>P</a:t>
            </a:r>
            <a:r>
              <a:rPr sz="4800" spc="-5" dirty="0">
                <a:solidFill>
                  <a:srgbClr val="219000"/>
                </a:solidFill>
              </a:rPr>
              <a:t>upilo</a:t>
            </a:r>
            <a:r>
              <a:rPr sz="4800" dirty="0">
                <a:solidFill>
                  <a:srgbClr val="219000"/>
                </a:solidFill>
              </a:rPr>
              <a:t>m</a:t>
            </a:r>
            <a:r>
              <a:rPr sz="4800" spc="-5" dirty="0">
                <a:solidFill>
                  <a:srgbClr val="219000"/>
                </a:solidFill>
              </a:rPr>
              <a:t>oto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5" dirty="0">
                <a:solidFill>
                  <a:srgbClr val="219000"/>
                </a:solidFill>
              </a:rPr>
              <a:t>i</a:t>
            </a:r>
            <a:r>
              <a:rPr sz="4800" spc="5" dirty="0">
                <a:solidFill>
                  <a:srgbClr val="219000"/>
                </a:solidFill>
              </a:rPr>
              <a:t>ck</a:t>
            </a:r>
            <a:r>
              <a:rPr sz="4800" dirty="0">
                <a:solidFill>
                  <a:srgbClr val="219000"/>
                </a:solidFill>
              </a:rPr>
              <a:t>ý	r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spc="-5" dirty="0">
                <a:solidFill>
                  <a:srgbClr val="219000"/>
                </a:solidFill>
              </a:rPr>
              <a:t>fl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dirty="0">
                <a:solidFill>
                  <a:srgbClr val="219000"/>
                </a:solidFill>
              </a:rPr>
              <a:t>x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6" y="1316631"/>
            <a:ext cx="8794750" cy="56673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226695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Inervace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neuromuskulární synapsi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cholinergní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(muskarinové receptory),  mediátorem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i="1" spc="-10" dirty="0">
                <a:solidFill>
                  <a:srgbClr val="FF0000"/>
                </a:solidFill>
                <a:latin typeface="Arial"/>
                <a:cs typeface="Arial"/>
              </a:rPr>
              <a:t>acetylcholin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(který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rozkládán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cholinesterázou)</a:t>
            </a:r>
            <a:endParaRPr sz="3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5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Farmakologické</a:t>
            </a:r>
            <a:r>
              <a:rPr sz="34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ovlivnění:</a:t>
            </a:r>
            <a:endParaRPr sz="3400">
              <a:latin typeface="Arial"/>
              <a:cs typeface="Arial"/>
            </a:endParaRPr>
          </a:p>
          <a:p>
            <a:pPr marL="756285" marR="5080" lvl="1" indent="-287020">
              <a:lnSpc>
                <a:spcPts val="3240"/>
              </a:lnSpc>
              <a:spcBef>
                <a:spcPts val="775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i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Přímo působící agonisté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(přímo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receptor)  Pilocarpin,</a:t>
            </a:r>
            <a:r>
              <a:rPr sz="30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Carbachol</a:t>
            </a:r>
            <a:endParaRPr sz="3000">
              <a:latin typeface="Arial"/>
              <a:cs typeface="Arial"/>
            </a:endParaRPr>
          </a:p>
          <a:p>
            <a:pPr marL="756285" marR="1003935" lvl="1" indent="-287020">
              <a:lnSpc>
                <a:spcPts val="3240"/>
              </a:lnSpc>
              <a:spcBef>
                <a:spcPts val="72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i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Nepřímo působící agonisté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(inhibují  cholinesterázu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zabrání tak deaktivaci  acetylcholinu) Prostigmin,</a:t>
            </a:r>
            <a:r>
              <a:rPr sz="30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eserin</a:t>
            </a:r>
            <a:endParaRPr sz="3000">
              <a:latin typeface="Arial"/>
              <a:cs typeface="Arial"/>
            </a:endParaRPr>
          </a:p>
          <a:p>
            <a:pPr marL="756285" marR="446405" lvl="1" indent="-287020">
              <a:lnSpc>
                <a:spcPts val="3240"/>
              </a:lnSpc>
              <a:spcBef>
                <a:spcPts val="715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i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Cholinergní antagonisté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(blokují receptor)  Atropin, Scopolamin,</a:t>
            </a:r>
            <a:r>
              <a:rPr sz="30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Homatropin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23803" y="355579"/>
            <a:ext cx="3994068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3378" y="608036"/>
            <a:ext cx="4947285" cy="612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Sympaticus</a:t>
            </a:r>
            <a:endParaRPr sz="2000">
              <a:latin typeface="Times New Roman"/>
              <a:cs typeface="Times New Roman"/>
            </a:endParaRPr>
          </a:p>
          <a:p>
            <a:pPr marL="469265" marR="53340">
              <a:lnSpc>
                <a:spcPct val="100000"/>
              </a:lnSpc>
              <a:buAutoNum type="arabicPeriod"/>
              <a:tabLst>
                <a:tab pos="723265" algn="l"/>
              </a:tabLst>
            </a:pPr>
            <a:r>
              <a:rPr sz="20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Neuron (centrální)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začíná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v </a:t>
            </a:r>
            <a:r>
              <a:rPr sz="2000" u="sng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zadním  </a:t>
            </a:r>
            <a:r>
              <a:rPr sz="2000" u="sng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hypothalamu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,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sestupuje nezkříženě  mozkovým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kmenem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a končí v </a:t>
            </a:r>
            <a:r>
              <a:rPr sz="2000" u="sng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Budgeho  </a:t>
            </a:r>
            <a:r>
              <a:rPr sz="2000" u="sng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ciliospinárním centru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 míchy </a:t>
            </a:r>
            <a:r>
              <a:rPr sz="2000" spc="-10" dirty="0">
                <a:solidFill>
                  <a:srgbClr val="009900"/>
                </a:solidFill>
                <a:latin typeface="Times New Roman"/>
                <a:cs typeface="Times New Roman"/>
              </a:rPr>
              <a:t>mezi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C8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a</a:t>
            </a:r>
            <a:r>
              <a:rPr sz="2000" spc="-7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Th2</a:t>
            </a:r>
            <a:endParaRPr sz="2000">
              <a:latin typeface="Times New Roman"/>
              <a:cs typeface="Times New Roman"/>
            </a:endParaRPr>
          </a:p>
          <a:p>
            <a:pPr marL="469265" marR="315595">
              <a:lnSpc>
                <a:spcPct val="100000"/>
              </a:lnSpc>
              <a:buAutoNum type="arabicPeriod"/>
              <a:tabLst>
                <a:tab pos="723265" algn="l"/>
              </a:tabLst>
            </a:pPr>
            <a:r>
              <a:rPr sz="20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Neuron (pregangliový)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vystupuje z  Budgeova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ciliospinálního centra míchy</a:t>
            </a:r>
            <a:r>
              <a:rPr sz="2000" spc="-9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a  končí v </a:t>
            </a:r>
            <a:r>
              <a:rPr sz="2000" u="sng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ganglion </a:t>
            </a:r>
            <a:r>
              <a:rPr sz="2000" u="sng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cervicale </a:t>
            </a:r>
            <a:r>
              <a:rPr sz="2000" u="sng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superius</a:t>
            </a:r>
            <a:r>
              <a:rPr sz="2000" spc="-16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krku</a:t>
            </a:r>
            <a:endParaRPr sz="2000">
              <a:latin typeface="Times New Roman"/>
              <a:cs typeface="Times New Roman"/>
            </a:endParaRPr>
          </a:p>
          <a:p>
            <a:pPr marL="469265" marR="85725">
              <a:lnSpc>
                <a:spcPct val="100000"/>
              </a:lnSpc>
              <a:buAutoNum type="arabicPeriod"/>
              <a:tabLst>
                <a:tab pos="723265" algn="l"/>
              </a:tabLst>
            </a:pPr>
            <a:r>
              <a:rPr sz="20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Neuron (postgangliový)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vystupuje  podél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a. carotis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a přidává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se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k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oftalmické 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větvi n.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trigeminus. Cestou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n.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nasociliaris</a:t>
            </a:r>
            <a:r>
              <a:rPr sz="2000" spc="-12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a  nn.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ciliares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longi dosahuje k </a:t>
            </a:r>
            <a:r>
              <a:rPr sz="2000" u="sng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dilatátoru  </a:t>
            </a:r>
            <a:r>
              <a:rPr sz="2000" u="sng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zornice a corpus</a:t>
            </a:r>
            <a:r>
              <a:rPr sz="2000" u="sng" spc="-100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ciliare</a:t>
            </a:r>
            <a:endParaRPr sz="2000">
              <a:latin typeface="Times New Roman"/>
              <a:cs typeface="Times New Roman"/>
            </a:endParaRPr>
          </a:p>
          <a:p>
            <a:pPr marL="469265" marR="399415">
              <a:lnSpc>
                <a:spcPct val="100000"/>
              </a:lnSpc>
            </a:pP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Sympatická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vlákna přes ganglion</a:t>
            </a:r>
            <a:r>
              <a:rPr sz="2000" spc="-14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ciliare 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pouze probíhají, nepřepojují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se</a:t>
            </a:r>
            <a:r>
              <a:rPr sz="2000" spc="-17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zde!!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469265" marR="5080">
              <a:lnSpc>
                <a:spcPct val="100000"/>
              </a:lnSpc>
            </a:pP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Sympatická pupilomotorická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dráha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se</a:t>
            </a:r>
            <a:r>
              <a:rPr sz="20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nikde  nekříží! </a:t>
            </a:r>
            <a:r>
              <a:rPr sz="2000" spc="-25" dirty="0">
                <a:solidFill>
                  <a:srgbClr val="FF0000"/>
                </a:solidFill>
                <a:latin typeface="Times New Roman"/>
                <a:cs typeface="Times New Roman"/>
              </a:rPr>
              <a:t>Tonus </a:t>
            </a:r>
            <a:r>
              <a:rPr sz="2000" spc="-15" dirty="0">
                <a:solidFill>
                  <a:srgbClr val="FF0000"/>
                </a:solidFill>
                <a:latin typeface="Times New Roman"/>
                <a:cs typeface="Times New Roman"/>
              </a:rPr>
              <a:t>m.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dilatator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pupillae není  ovlivněn osvitem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či akomodací, ale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jen  hladinou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cirkulujících</a:t>
            </a:r>
            <a:r>
              <a:rPr sz="20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katecholaminů!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9484" y="379452"/>
            <a:ext cx="83331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42690" algn="l"/>
                <a:tab pos="6661150" algn="l"/>
              </a:tabLst>
            </a:pPr>
            <a:r>
              <a:rPr sz="4800" dirty="0">
                <a:solidFill>
                  <a:srgbClr val="219000"/>
                </a:solidFill>
              </a:rPr>
              <a:t>S</a:t>
            </a:r>
            <a:r>
              <a:rPr sz="4800" spc="-10" dirty="0">
                <a:solidFill>
                  <a:srgbClr val="219000"/>
                </a:solidFill>
              </a:rPr>
              <a:t>y</a:t>
            </a:r>
            <a:r>
              <a:rPr sz="4800" dirty="0">
                <a:solidFill>
                  <a:srgbClr val="219000"/>
                </a:solidFill>
              </a:rPr>
              <a:t>m</a:t>
            </a:r>
            <a:r>
              <a:rPr sz="4800" spc="-5" dirty="0">
                <a:solidFill>
                  <a:srgbClr val="219000"/>
                </a:solidFill>
              </a:rPr>
              <a:t>p</a:t>
            </a:r>
            <a:r>
              <a:rPr sz="4800" spc="-10" dirty="0">
                <a:solidFill>
                  <a:srgbClr val="219000"/>
                </a:solidFill>
              </a:rPr>
              <a:t>a</a:t>
            </a:r>
            <a:r>
              <a:rPr sz="4800" spc="-5" dirty="0">
                <a:solidFill>
                  <a:srgbClr val="219000"/>
                </a:solidFill>
              </a:rPr>
              <a:t>ti</a:t>
            </a:r>
            <a:r>
              <a:rPr sz="4800" spc="-10" dirty="0">
                <a:solidFill>
                  <a:srgbClr val="219000"/>
                </a:solidFill>
              </a:rPr>
              <a:t>ck</a:t>
            </a:r>
            <a:r>
              <a:rPr sz="4800" dirty="0">
                <a:solidFill>
                  <a:srgbClr val="219000"/>
                </a:solidFill>
              </a:rPr>
              <a:t>á	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spc="-5" dirty="0">
                <a:solidFill>
                  <a:srgbClr val="219000"/>
                </a:solidFill>
              </a:rPr>
              <a:t>f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spc="-5" dirty="0">
                <a:solidFill>
                  <a:srgbClr val="219000"/>
                </a:solidFill>
              </a:rPr>
              <a:t>nt</a:t>
            </a:r>
            <a:r>
              <a:rPr sz="4800" spc="5" dirty="0">
                <a:solidFill>
                  <a:srgbClr val="219000"/>
                </a:solidFill>
              </a:rPr>
              <a:t>n</a:t>
            </a:r>
            <a:r>
              <a:rPr sz="4800" dirty="0">
                <a:solidFill>
                  <a:srgbClr val="219000"/>
                </a:solidFill>
              </a:rPr>
              <a:t>í	</a:t>
            </a:r>
            <a:r>
              <a:rPr sz="4800" spc="-5" dirty="0">
                <a:solidFill>
                  <a:srgbClr val="219000"/>
                </a:solidFill>
              </a:rPr>
              <a:t>d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10" dirty="0">
                <a:solidFill>
                  <a:srgbClr val="219000"/>
                </a:solidFill>
              </a:rPr>
              <a:t>á</a:t>
            </a:r>
            <a:r>
              <a:rPr sz="4800" spc="-5" dirty="0">
                <a:solidFill>
                  <a:srgbClr val="219000"/>
                </a:solidFill>
              </a:rPr>
              <a:t>h</a:t>
            </a:r>
            <a:r>
              <a:rPr sz="4800" dirty="0">
                <a:solidFill>
                  <a:srgbClr val="2190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41" y="1368443"/>
            <a:ext cx="8798560" cy="5769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80772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Zornicový dilatátor obsahuje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α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adrenergní  receptory</a:t>
            </a:r>
            <a:endParaRPr sz="3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Farmakologické</a:t>
            </a:r>
            <a:r>
              <a:rPr sz="30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ovlivnění:</a:t>
            </a:r>
            <a:endParaRPr sz="30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35"/>
              </a:spcBef>
              <a:buFont typeface="Arial"/>
              <a:buChar char="–"/>
              <a:tabLst>
                <a:tab pos="756920" algn="l"/>
              </a:tabLst>
            </a:pPr>
            <a:r>
              <a:rPr sz="2600" b="1" i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Fenylefrin (NeoSynephrin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) </a:t>
            </a:r>
            <a:r>
              <a:rPr sz="2600" b="1" spc="-5" dirty="0">
                <a:solidFill>
                  <a:srgbClr val="0000FF"/>
                </a:solidFill>
                <a:latin typeface="Arial"/>
                <a:cs typeface="Arial"/>
              </a:rPr>
              <a:t>je relativně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selektivní </a:t>
            </a:r>
            <a:r>
              <a:rPr sz="2600" b="1" spc="-5" dirty="0">
                <a:solidFill>
                  <a:srgbClr val="0000FF"/>
                </a:solidFill>
                <a:latin typeface="Arial"/>
                <a:cs typeface="Arial"/>
              </a:rPr>
              <a:t>α1 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sympatomimetikum</a:t>
            </a:r>
            <a:endParaRPr sz="2600">
              <a:latin typeface="Arial"/>
              <a:cs typeface="Arial"/>
            </a:endParaRPr>
          </a:p>
          <a:p>
            <a:pPr marL="756285" marR="1120140" lvl="1" indent="-287020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b="1" spc="-5" dirty="0">
                <a:solidFill>
                  <a:srgbClr val="0000FF"/>
                </a:solidFill>
                <a:latin typeface="Arial"/>
                <a:cs typeface="Arial"/>
              </a:rPr>
              <a:t>Sympatické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akční potenciály jsou ukončeny  vstřebáním 98% noradrenalinu zpět do  presynaptických nervových</a:t>
            </a:r>
            <a:r>
              <a:rPr sz="2600" b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zakončení</a:t>
            </a:r>
            <a:endParaRPr sz="2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756920" algn="l"/>
              </a:tabLst>
            </a:pPr>
            <a:r>
              <a:rPr sz="2600" b="1" i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Kokain</a:t>
            </a:r>
            <a:r>
              <a:rPr sz="2600" b="1" i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zabraňuje zpětné resorpci</a:t>
            </a:r>
            <a:r>
              <a:rPr sz="2600" b="1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noradrenalinu</a:t>
            </a:r>
            <a:endParaRPr sz="2600">
              <a:latin typeface="Arial"/>
              <a:cs typeface="Arial"/>
            </a:endParaRPr>
          </a:p>
          <a:p>
            <a:pPr marL="1019810" lvl="2" indent="-264160">
              <a:lnSpc>
                <a:spcPct val="100000"/>
              </a:lnSpc>
              <a:buSzPct val="96153"/>
              <a:buFont typeface="Wingdings"/>
              <a:buChar char="►"/>
              <a:tabLst>
                <a:tab pos="1020444" algn="l"/>
              </a:tabLst>
            </a:pP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jeho hromadění v </a:t>
            </a:r>
            <a:r>
              <a:rPr sz="2600" b="1" spc="-5" dirty="0">
                <a:solidFill>
                  <a:srgbClr val="0000FF"/>
                </a:solidFill>
                <a:latin typeface="Arial"/>
                <a:cs typeface="Arial"/>
              </a:rPr>
              <a:t>synaptické</a:t>
            </a:r>
            <a:r>
              <a:rPr sz="2600" b="1"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štěrbině</a:t>
            </a:r>
            <a:endParaRPr sz="2600">
              <a:latin typeface="Arial"/>
              <a:cs typeface="Arial"/>
            </a:endParaRPr>
          </a:p>
          <a:p>
            <a:pPr marL="1019810" lvl="2" indent="-264160">
              <a:lnSpc>
                <a:spcPct val="100000"/>
              </a:lnSpc>
              <a:buSzPct val="96153"/>
              <a:buFont typeface="Wingdings"/>
              <a:buChar char="►"/>
              <a:tabLst>
                <a:tab pos="1020444" algn="l"/>
              </a:tabLst>
            </a:pP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vystupňovaná</a:t>
            </a:r>
            <a:r>
              <a:rPr sz="26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stimulace</a:t>
            </a:r>
            <a:endParaRPr sz="2600">
              <a:latin typeface="Arial"/>
              <a:cs typeface="Arial"/>
            </a:endParaRPr>
          </a:p>
          <a:p>
            <a:pPr marL="756285" marR="1257300" lvl="1" indent="-287020">
              <a:lnSpc>
                <a:spcPct val="100000"/>
              </a:lnSpc>
              <a:spcBef>
                <a:spcPts val="620"/>
              </a:spcBef>
              <a:buFont typeface="Arial"/>
              <a:buChar char="–"/>
              <a:tabLst>
                <a:tab pos="756920" algn="l"/>
              </a:tabLst>
            </a:pPr>
            <a:r>
              <a:rPr sz="2600" b="1" i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Hydroxyamfetamin</a:t>
            </a:r>
            <a:r>
              <a:rPr sz="2600" b="1" i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uvolňuje noradrenalin z  nervových</a:t>
            </a:r>
            <a:r>
              <a:rPr sz="26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zakončení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1193" y="595840"/>
            <a:ext cx="868807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Klinický 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význam 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zornicových</a:t>
            </a:r>
            <a:r>
              <a:rPr sz="4000" i="1" spc="30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reakcí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85" y="1668648"/>
            <a:ext cx="8844280" cy="509778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621665" marR="214629" indent="-609600">
              <a:lnSpc>
                <a:spcPts val="3460"/>
              </a:lnSpc>
              <a:spcBef>
                <a:spcPts val="535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Objektivní indikátor světelné aferentace</a:t>
            </a:r>
            <a:r>
              <a:rPr sz="3200" b="1" spc="-16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–  RAPD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hodnotí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její interokulární</a:t>
            </a:r>
            <a:r>
              <a:rPr sz="3200" spc="-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asymetrii</a:t>
            </a:r>
            <a:endParaRPr sz="3200">
              <a:latin typeface="Arial"/>
              <a:cs typeface="Arial"/>
            </a:endParaRPr>
          </a:p>
          <a:p>
            <a:pPr marL="621665" marR="5080" indent="-609600">
              <a:lnSpc>
                <a:spcPts val="3460"/>
              </a:lnSpc>
              <a:spcBef>
                <a:spcPts val="760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Odráží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stav vědomí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poruchy spánku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–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narkolepsie, monitorace hloubky </a:t>
            </a:r>
            <a:r>
              <a:rPr sz="3200" spc="225" dirty="0">
                <a:solidFill>
                  <a:srgbClr val="3232CC"/>
                </a:solidFill>
                <a:latin typeface="Arial"/>
                <a:cs typeface="Arial"/>
              </a:rPr>
              <a:t>anestézie.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Široké nereagující, rigidní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zneokrouhlené  zornice při hlubokém komatu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svědčí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pro  nezvratný výpadek funkce mozkového</a:t>
            </a:r>
            <a:r>
              <a:rPr sz="3200" spc="-10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kmene</a:t>
            </a:r>
            <a:endParaRPr sz="3200">
              <a:latin typeface="Arial"/>
              <a:cs typeface="Arial"/>
            </a:endParaRPr>
          </a:p>
          <a:p>
            <a:pPr marL="621665" marR="5080" indent="-609600">
              <a:lnSpc>
                <a:spcPts val="3460"/>
              </a:lnSpc>
              <a:spcBef>
                <a:spcPts val="745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Anizokorie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reflektuje stav inervace  (eferentní dráha)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zornicových svalů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autonomními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nervy;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přímé poškození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svěrače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zornice; farmakologicky navozená</a:t>
            </a:r>
            <a:r>
              <a:rPr sz="3200" spc="-9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anizokorie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5726" y="1955728"/>
            <a:ext cx="8553450" cy="265874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Sukcesivní (následný)</a:t>
            </a:r>
            <a:r>
              <a:rPr sz="3200" b="1" i="1" spc="-7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kontrast</a:t>
            </a:r>
            <a:endParaRPr sz="32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zrakový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vjem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závisí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při pozorování objektu</a:t>
            </a:r>
            <a:r>
              <a:rPr sz="3200" spc="-1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  tom, jaké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světlo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dopadalo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 sítnici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oka </a:t>
            </a:r>
            <a:r>
              <a:rPr sz="3200" i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před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pozorováním předmětu.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místě podráždění  sítnice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zůstává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přetrvávající změna</a:t>
            </a:r>
            <a:r>
              <a:rPr sz="3200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(stopa).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1193" y="856428"/>
            <a:ext cx="868807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Klinický 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význam 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zornicových</a:t>
            </a:r>
            <a:r>
              <a:rPr sz="4000" i="1" spc="30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reakcí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85" y="2220285"/>
            <a:ext cx="8976995" cy="353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1665" marR="5080" indent="-609600">
              <a:lnSpc>
                <a:spcPct val="100000"/>
              </a:lnSpc>
              <a:spcBef>
                <a:spcPts val="100"/>
              </a:spcBef>
              <a:buAutoNum type="arabicPeriod" startAt="4"/>
              <a:tabLst>
                <a:tab pos="621665" algn="l"/>
                <a:tab pos="622300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Vliv velikosti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zornic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na optické vlastnosti  oka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mydriáza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→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fotofobie,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oslňování (glare),  nárůst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optických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aberací. Významné po  refrakčních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zákrocích 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operaci</a:t>
            </a:r>
            <a:r>
              <a:rPr sz="3200" spc="-1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katarakty</a:t>
            </a:r>
            <a:endParaRPr sz="3200">
              <a:latin typeface="Arial"/>
              <a:cs typeface="Arial"/>
            </a:endParaRPr>
          </a:p>
          <a:p>
            <a:pPr marL="621665" marR="518159" indent="-609600" algn="just">
              <a:lnSpc>
                <a:spcPct val="100000"/>
              </a:lnSpc>
              <a:spcBef>
                <a:spcPts val="770"/>
              </a:spcBef>
              <a:buAutoNum type="arabicPeriod" startAt="4"/>
              <a:tabLst>
                <a:tab pos="622300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Reakce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zornic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na farmakologické testy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–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testování denervační přecitlivělosti,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význam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při lokalizaci poruchy</a:t>
            </a:r>
            <a:r>
              <a:rPr sz="3200" spc="-5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sympatiku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4644" y="302344"/>
            <a:ext cx="7482840" cy="203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0130" marR="5080" indent="-2298065">
              <a:lnSpc>
                <a:spcPct val="150000"/>
              </a:lnSpc>
              <a:spcBef>
                <a:spcPts val="95"/>
              </a:spcBef>
              <a:tabLst>
                <a:tab pos="3461385" algn="l"/>
                <a:tab pos="5510530" algn="l"/>
              </a:tabLst>
            </a:pPr>
            <a:r>
              <a:rPr sz="4400" dirty="0"/>
              <a:t>P</a:t>
            </a:r>
            <a:r>
              <a:rPr sz="4400" spc="-5" dirty="0"/>
              <a:t>ato</a:t>
            </a:r>
            <a:r>
              <a:rPr sz="4400" dirty="0"/>
              <a:t>l</a:t>
            </a:r>
            <a:r>
              <a:rPr sz="4400" spc="-5" dirty="0"/>
              <a:t>og</a:t>
            </a:r>
            <a:r>
              <a:rPr sz="4400" dirty="0"/>
              <a:t>i</a:t>
            </a:r>
            <a:r>
              <a:rPr sz="4400" spc="-5" dirty="0"/>
              <a:t>ck</a:t>
            </a:r>
            <a:r>
              <a:rPr sz="4400" dirty="0"/>
              <a:t>é	</a:t>
            </a:r>
            <a:r>
              <a:rPr sz="4400" spc="5" dirty="0"/>
              <a:t>z</a:t>
            </a:r>
            <a:r>
              <a:rPr sz="4400" spc="-5" dirty="0"/>
              <a:t>měn</a:t>
            </a:r>
            <a:r>
              <a:rPr sz="4400" dirty="0"/>
              <a:t>y	</a:t>
            </a:r>
            <a:r>
              <a:rPr sz="4400" spc="5" dirty="0"/>
              <a:t>z</a:t>
            </a:r>
            <a:r>
              <a:rPr sz="4400" spc="-5" dirty="0"/>
              <a:t>o</a:t>
            </a:r>
            <a:r>
              <a:rPr sz="4400" dirty="0"/>
              <a:t>r</a:t>
            </a:r>
            <a:r>
              <a:rPr sz="4400" spc="-5" dirty="0"/>
              <a:t>n</a:t>
            </a:r>
            <a:r>
              <a:rPr sz="4400" dirty="0"/>
              <a:t>i</a:t>
            </a:r>
            <a:r>
              <a:rPr sz="4400" spc="-5" dirty="0"/>
              <a:t>c</a:t>
            </a:r>
            <a:r>
              <a:rPr sz="4400" dirty="0"/>
              <a:t>e  </a:t>
            </a:r>
            <a:r>
              <a:rPr sz="4400" spc="-5" dirty="0"/>
              <a:t>Anizokorie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298512" y="3174735"/>
            <a:ext cx="6125961" cy="3680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4244" y="303259"/>
            <a:ext cx="83629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28315" algn="l"/>
                <a:tab pos="5947410" algn="l"/>
              </a:tabLst>
            </a:pPr>
            <a:r>
              <a:rPr sz="4800" dirty="0">
                <a:solidFill>
                  <a:srgbClr val="219000"/>
                </a:solidFill>
              </a:rPr>
              <a:t>A</a:t>
            </a:r>
            <a:r>
              <a:rPr sz="4800" spc="-5" dirty="0">
                <a:solidFill>
                  <a:srgbClr val="219000"/>
                </a:solidFill>
              </a:rPr>
              <a:t>f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spc="-5" dirty="0">
                <a:solidFill>
                  <a:srgbClr val="219000"/>
                </a:solidFill>
              </a:rPr>
              <a:t>ntn</a:t>
            </a:r>
            <a:r>
              <a:rPr sz="4800" dirty="0">
                <a:solidFill>
                  <a:srgbClr val="219000"/>
                </a:solidFill>
              </a:rPr>
              <a:t>í	</a:t>
            </a:r>
            <a:r>
              <a:rPr sz="4800" spc="-5" dirty="0">
                <a:solidFill>
                  <a:srgbClr val="219000"/>
                </a:solidFill>
              </a:rPr>
              <a:t>pupil</a:t>
            </a:r>
            <a:r>
              <a:rPr sz="4800" spc="-10" dirty="0">
                <a:solidFill>
                  <a:srgbClr val="219000"/>
                </a:solidFill>
              </a:rPr>
              <a:t>á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5" dirty="0">
                <a:solidFill>
                  <a:srgbClr val="219000"/>
                </a:solidFill>
              </a:rPr>
              <a:t>n</a:t>
            </a:r>
            <a:r>
              <a:rPr sz="4800" dirty="0">
                <a:solidFill>
                  <a:srgbClr val="219000"/>
                </a:solidFill>
              </a:rPr>
              <a:t>í	</a:t>
            </a:r>
            <a:r>
              <a:rPr sz="4800" spc="-5" dirty="0">
                <a:solidFill>
                  <a:srgbClr val="219000"/>
                </a:solidFill>
              </a:rPr>
              <a:t>po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5" dirty="0">
                <a:solidFill>
                  <a:srgbClr val="219000"/>
                </a:solidFill>
              </a:rPr>
              <a:t>u</a:t>
            </a:r>
            <a:r>
              <a:rPr sz="4800" spc="-10" dirty="0">
                <a:solidFill>
                  <a:srgbClr val="219000"/>
                </a:solidFill>
              </a:rPr>
              <a:t>c</a:t>
            </a:r>
            <a:r>
              <a:rPr sz="4800" spc="-5" dirty="0">
                <a:solidFill>
                  <a:srgbClr val="219000"/>
                </a:solidFill>
              </a:rPr>
              <a:t>h</a:t>
            </a:r>
            <a:r>
              <a:rPr sz="4800" dirty="0">
                <a:solidFill>
                  <a:srgbClr val="219000"/>
                </a:solidFill>
              </a:rPr>
              <a:t>y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41" y="1094148"/>
            <a:ext cx="8858885" cy="60147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marR="640080" indent="-343535">
              <a:lnSpc>
                <a:spcPts val="324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Vzhledem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k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dvojitému křížení aferentní  pupilomotorické dráhy není ani při úplné  amauróze jednoho oka přítomna</a:t>
            </a:r>
            <a:r>
              <a:rPr sz="30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anizokorie</a:t>
            </a:r>
            <a:endParaRPr sz="3000">
              <a:latin typeface="Arial"/>
              <a:cs typeface="Arial"/>
            </a:endParaRPr>
          </a:p>
          <a:p>
            <a:pPr marL="355600" marR="5080" indent="-342900">
              <a:lnSpc>
                <a:spcPts val="324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Amaurotická zornice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izokorie, při osvitu  slepého oka jsou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obě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zornice bez reakce, při  osvitu zdravého oka reagují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obě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zornice  normálně. Při </a:t>
            </a:r>
            <a:r>
              <a:rPr sz="30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oboustranné amauróze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 jsou  zornice izokorické, širší, nereagují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osvit, ale  reagují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</a:t>
            </a:r>
            <a:r>
              <a:rPr sz="30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konvergenci</a:t>
            </a:r>
            <a:endParaRPr sz="3000">
              <a:latin typeface="Arial"/>
              <a:cs typeface="Arial"/>
            </a:endParaRPr>
          </a:p>
          <a:p>
            <a:pPr marL="355600" marR="287020" indent="-343535">
              <a:lnSpc>
                <a:spcPts val="324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Relativní aferentní pupilární defekt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indikátor  zejména inkompletních jednostranných lézí  zrakového nervu.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straně léze je při osvitu  dilatace zornice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převáží reakce neosvětlené  zdravé</a:t>
            </a:r>
            <a:r>
              <a:rPr sz="30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zornice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7588" y="394692"/>
            <a:ext cx="761619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7445" marR="5080" indent="-1135380">
              <a:lnSpc>
                <a:spcPct val="100000"/>
              </a:lnSpc>
              <a:spcBef>
                <a:spcPts val="100"/>
              </a:spcBef>
              <a:tabLst>
                <a:tab pos="2994660" algn="l"/>
                <a:tab pos="4065270" algn="l"/>
              </a:tabLst>
            </a:pPr>
            <a:r>
              <a:rPr sz="4800" dirty="0">
                <a:solidFill>
                  <a:srgbClr val="219000"/>
                </a:solidFill>
              </a:rPr>
              <a:t>E</a:t>
            </a:r>
            <a:r>
              <a:rPr sz="4800" spc="-5" dirty="0">
                <a:solidFill>
                  <a:srgbClr val="219000"/>
                </a:solidFill>
              </a:rPr>
              <a:t>f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spc="-5" dirty="0">
                <a:solidFill>
                  <a:srgbClr val="219000"/>
                </a:solidFill>
              </a:rPr>
              <a:t>ntn</a:t>
            </a:r>
            <a:r>
              <a:rPr sz="4800" dirty="0">
                <a:solidFill>
                  <a:srgbClr val="219000"/>
                </a:solidFill>
              </a:rPr>
              <a:t>í	</a:t>
            </a:r>
            <a:r>
              <a:rPr sz="4800" spc="-5" dirty="0">
                <a:solidFill>
                  <a:srgbClr val="219000"/>
                </a:solidFill>
              </a:rPr>
              <a:t>p</a:t>
            </a:r>
            <a:r>
              <a:rPr sz="4800" spc="-10" dirty="0">
                <a:solidFill>
                  <a:srgbClr val="219000"/>
                </a:solidFill>
              </a:rPr>
              <a:t>a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10" dirty="0">
                <a:solidFill>
                  <a:srgbClr val="219000"/>
                </a:solidFill>
              </a:rPr>
              <a:t>asy</a:t>
            </a:r>
            <a:r>
              <a:rPr sz="4800" dirty="0">
                <a:solidFill>
                  <a:srgbClr val="219000"/>
                </a:solidFill>
              </a:rPr>
              <a:t>m</a:t>
            </a:r>
            <a:r>
              <a:rPr sz="4800" spc="5" dirty="0">
                <a:solidFill>
                  <a:srgbClr val="219000"/>
                </a:solidFill>
              </a:rPr>
              <a:t>p</a:t>
            </a:r>
            <a:r>
              <a:rPr sz="4800" spc="-10" dirty="0">
                <a:solidFill>
                  <a:srgbClr val="219000"/>
                </a:solidFill>
              </a:rPr>
              <a:t>a</a:t>
            </a:r>
            <a:r>
              <a:rPr sz="4800" spc="5" dirty="0">
                <a:solidFill>
                  <a:srgbClr val="219000"/>
                </a:solidFill>
              </a:rPr>
              <a:t>t</a:t>
            </a:r>
            <a:r>
              <a:rPr sz="4800" spc="10" dirty="0">
                <a:solidFill>
                  <a:srgbClr val="219000"/>
                </a:solidFill>
              </a:rPr>
              <a:t>i</a:t>
            </a:r>
            <a:r>
              <a:rPr sz="4800" spc="5" dirty="0">
                <a:solidFill>
                  <a:srgbClr val="219000"/>
                </a:solidFill>
              </a:rPr>
              <a:t>c</a:t>
            </a:r>
            <a:r>
              <a:rPr sz="4800" spc="-10" dirty="0">
                <a:solidFill>
                  <a:srgbClr val="219000"/>
                </a:solidFill>
              </a:rPr>
              <a:t>k</a:t>
            </a:r>
            <a:r>
              <a:rPr sz="4800" dirty="0">
                <a:solidFill>
                  <a:srgbClr val="219000"/>
                </a:solidFill>
              </a:rPr>
              <a:t>é  </a:t>
            </a:r>
            <a:r>
              <a:rPr sz="4800" spc="-5" dirty="0">
                <a:solidFill>
                  <a:srgbClr val="219000"/>
                </a:solidFill>
              </a:rPr>
              <a:t>pupilární	poruchy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41" y="1884868"/>
            <a:ext cx="8848725" cy="49218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Paréza 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n.</a:t>
            </a:r>
            <a:r>
              <a:rPr sz="30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III</a:t>
            </a:r>
            <a:endParaRPr sz="3000">
              <a:latin typeface="Arial"/>
              <a:cs typeface="Arial"/>
            </a:endParaRPr>
          </a:p>
          <a:p>
            <a:pPr marL="756285" marR="1151255" lvl="1" indent="-287020">
              <a:lnSpc>
                <a:spcPts val="2810"/>
              </a:lnSpc>
              <a:spcBef>
                <a:spcPts val="680"/>
              </a:spcBef>
              <a:buFont typeface="Arial"/>
              <a:buChar char="–"/>
              <a:tabLst>
                <a:tab pos="756285" algn="l"/>
              </a:tabLst>
            </a:pPr>
            <a:r>
              <a:rPr sz="2600" b="1" dirty="0">
                <a:solidFill>
                  <a:srgbClr val="FF0000"/>
                </a:solidFill>
                <a:latin typeface="Arial"/>
                <a:cs typeface="Arial"/>
              </a:rPr>
              <a:t>Vnitřní oftalmoplegie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porucha </a:t>
            </a:r>
            <a:r>
              <a:rPr sz="2600" b="1" spc="5" dirty="0">
                <a:solidFill>
                  <a:srgbClr val="0000FF"/>
                </a:solidFill>
                <a:latin typeface="Arial"/>
                <a:cs typeface="Arial"/>
              </a:rPr>
              <a:t>pouze  </a:t>
            </a:r>
            <a:r>
              <a:rPr sz="2600" b="1" spc="-5" dirty="0">
                <a:solidFill>
                  <a:srgbClr val="0000FF"/>
                </a:solidFill>
                <a:latin typeface="Arial"/>
                <a:cs typeface="Arial"/>
              </a:rPr>
              <a:t>parasympatických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vláken n. </a:t>
            </a:r>
            <a:r>
              <a:rPr sz="2600" b="1" spc="-5" dirty="0">
                <a:solidFill>
                  <a:srgbClr val="0000FF"/>
                </a:solidFill>
                <a:latin typeface="Arial"/>
                <a:cs typeface="Arial"/>
              </a:rPr>
              <a:t>III </a:t>
            </a:r>
            <a:r>
              <a:rPr sz="2600" b="1" spc="1530" dirty="0">
                <a:solidFill>
                  <a:srgbClr val="0000FF"/>
                </a:solidFill>
                <a:latin typeface="Wingdings"/>
                <a:cs typeface="Wingdings"/>
              </a:rPr>
              <a:t>►</a:t>
            </a:r>
            <a:r>
              <a:rPr sz="2600" b="1" spc="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600" b="1" spc="-190" dirty="0">
                <a:solidFill>
                  <a:srgbClr val="0000FF"/>
                </a:solidFill>
                <a:latin typeface="Arial"/>
                <a:cs typeface="Arial"/>
              </a:rPr>
              <a:t>paralytická  </a:t>
            </a:r>
            <a:r>
              <a:rPr sz="2600" b="1" spc="-5" dirty="0">
                <a:solidFill>
                  <a:srgbClr val="0000FF"/>
                </a:solidFill>
                <a:latin typeface="Arial"/>
                <a:cs typeface="Arial"/>
              </a:rPr>
              <a:t>mydriáza</a:t>
            </a:r>
            <a:endParaRPr sz="2600">
              <a:latin typeface="Arial"/>
              <a:cs typeface="Arial"/>
            </a:endParaRPr>
          </a:p>
          <a:p>
            <a:pPr marL="756285" marR="5080" lvl="1" indent="-287020">
              <a:lnSpc>
                <a:spcPts val="2810"/>
              </a:lnSpc>
              <a:spcBef>
                <a:spcPts val="620"/>
              </a:spcBef>
              <a:buFont typeface="Arial"/>
              <a:buChar char="–"/>
              <a:tabLst>
                <a:tab pos="756920" algn="l"/>
              </a:tabLst>
            </a:pPr>
            <a:r>
              <a:rPr sz="2600" b="1" dirty="0">
                <a:solidFill>
                  <a:srgbClr val="FF0000"/>
                </a:solidFill>
                <a:latin typeface="Arial"/>
                <a:cs typeface="Arial"/>
              </a:rPr>
              <a:t>Kompletní paréza n. </a:t>
            </a:r>
            <a:r>
              <a:rPr sz="2600" b="1" spc="-5" dirty="0">
                <a:solidFill>
                  <a:srgbClr val="FF0000"/>
                </a:solidFill>
                <a:latin typeface="Arial"/>
                <a:cs typeface="Arial"/>
              </a:rPr>
              <a:t>III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ptóza, porucha hybnosti</a:t>
            </a:r>
            <a:r>
              <a:rPr sz="2600" b="1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oka  ve všech směrech kromě abdukce (divergentní  </a:t>
            </a:r>
            <a:r>
              <a:rPr sz="2600" b="1" spc="-5" dirty="0">
                <a:solidFill>
                  <a:srgbClr val="0000FF"/>
                </a:solidFill>
                <a:latin typeface="Arial"/>
                <a:cs typeface="Arial"/>
              </a:rPr>
              <a:t>paralytický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strabismus), </a:t>
            </a:r>
            <a:r>
              <a:rPr sz="2600" b="1" spc="-5" dirty="0">
                <a:solidFill>
                  <a:srgbClr val="0000FF"/>
                </a:solidFill>
                <a:latin typeface="Arial"/>
                <a:cs typeface="Arial"/>
              </a:rPr>
              <a:t>mydriatická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zornice, obrna  akomodace, binokulární</a:t>
            </a:r>
            <a:r>
              <a:rPr sz="2600" b="1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000FF"/>
                </a:solidFill>
                <a:latin typeface="Arial"/>
                <a:cs typeface="Arial"/>
              </a:rPr>
              <a:t>diplopie</a:t>
            </a:r>
            <a:endParaRPr sz="2600">
              <a:latin typeface="Arial"/>
              <a:cs typeface="Arial"/>
            </a:endParaRPr>
          </a:p>
          <a:p>
            <a:pPr marL="354965" marR="60960" indent="-342900">
              <a:lnSpc>
                <a:spcPts val="324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Pupilotonie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afekce ganglion ciliare.  Nemožnost akomodovat, širší zornice. Zornice  je přecitlivělá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k</a:t>
            </a:r>
            <a:r>
              <a:rPr sz="30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parasympatomimetikům</a:t>
            </a:r>
            <a:endParaRPr sz="3000">
              <a:latin typeface="Arial"/>
              <a:cs typeface="Arial"/>
            </a:endParaRPr>
          </a:p>
          <a:p>
            <a:pPr marL="354965">
              <a:lnSpc>
                <a:spcPts val="3190"/>
              </a:lnSpc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(0,1% Pilocarpin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zúží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zornici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do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30</a:t>
            </a:r>
            <a:r>
              <a:rPr sz="30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min)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0665" y="547075"/>
            <a:ext cx="632904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2785" marR="5080" indent="-1950720">
              <a:lnSpc>
                <a:spcPct val="100000"/>
              </a:lnSpc>
              <a:spcBef>
                <a:spcPts val="100"/>
              </a:spcBef>
              <a:tabLst>
                <a:tab pos="2994660" algn="l"/>
              </a:tabLst>
            </a:pPr>
            <a:r>
              <a:rPr sz="4800" dirty="0">
                <a:solidFill>
                  <a:srgbClr val="219000"/>
                </a:solidFill>
              </a:rPr>
              <a:t>E</a:t>
            </a:r>
            <a:r>
              <a:rPr sz="4800" spc="-5" dirty="0">
                <a:solidFill>
                  <a:srgbClr val="219000"/>
                </a:solidFill>
              </a:rPr>
              <a:t>f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spc="-5" dirty="0">
                <a:solidFill>
                  <a:srgbClr val="219000"/>
                </a:solidFill>
              </a:rPr>
              <a:t>ntn</a:t>
            </a:r>
            <a:r>
              <a:rPr sz="4800" dirty="0">
                <a:solidFill>
                  <a:srgbClr val="219000"/>
                </a:solidFill>
              </a:rPr>
              <a:t>í	</a:t>
            </a:r>
            <a:r>
              <a:rPr sz="4800" spc="-10" dirty="0">
                <a:solidFill>
                  <a:srgbClr val="219000"/>
                </a:solidFill>
              </a:rPr>
              <a:t>sy</a:t>
            </a:r>
            <a:r>
              <a:rPr sz="4800" dirty="0">
                <a:solidFill>
                  <a:srgbClr val="219000"/>
                </a:solidFill>
              </a:rPr>
              <a:t>m</a:t>
            </a:r>
            <a:r>
              <a:rPr sz="4800" spc="-5" dirty="0">
                <a:solidFill>
                  <a:srgbClr val="219000"/>
                </a:solidFill>
              </a:rPr>
              <a:t>p</a:t>
            </a:r>
            <a:r>
              <a:rPr sz="4800" spc="-10" dirty="0">
                <a:solidFill>
                  <a:srgbClr val="219000"/>
                </a:solidFill>
              </a:rPr>
              <a:t>a</a:t>
            </a:r>
            <a:r>
              <a:rPr sz="4800" spc="-5" dirty="0">
                <a:solidFill>
                  <a:srgbClr val="219000"/>
                </a:solidFill>
              </a:rPr>
              <a:t>t</a:t>
            </a:r>
            <a:r>
              <a:rPr sz="4800" spc="10" dirty="0">
                <a:solidFill>
                  <a:srgbClr val="219000"/>
                </a:solidFill>
              </a:rPr>
              <a:t>i</a:t>
            </a:r>
            <a:r>
              <a:rPr sz="4800" spc="5" dirty="0">
                <a:solidFill>
                  <a:srgbClr val="219000"/>
                </a:solidFill>
              </a:rPr>
              <a:t>ck</a:t>
            </a:r>
            <a:r>
              <a:rPr sz="4800" dirty="0">
                <a:solidFill>
                  <a:srgbClr val="219000"/>
                </a:solidFill>
              </a:rPr>
              <a:t>é  </a:t>
            </a:r>
            <a:r>
              <a:rPr sz="4800" spc="-5" dirty="0">
                <a:solidFill>
                  <a:srgbClr val="219000"/>
                </a:solidFill>
              </a:rPr>
              <a:t>poruchy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6" y="2358957"/>
            <a:ext cx="8883015" cy="3133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Hornerův syndrom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mioza, ptóza,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anhydróza.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Anizokorie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se zvýrazní ve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tmě  (postižená zornice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nerozšíří).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Reakce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osvit 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konvergenci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zachována.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Klinicky: tumor plicního hrotu,  chirurgický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výkon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</a:t>
            </a:r>
            <a:r>
              <a:rPr sz="3400" b="1" spc="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480" dirty="0">
                <a:solidFill>
                  <a:srgbClr val="0000FF"/>
                </a:solidFill>
                <a:latin typeface="Arial"/>
                <a:cs typeface="Arial"/>
              </a:rPr>
              <a:t>krku.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5823" y="2893846"/>
            <a:ext cx="5480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08400" algn="l"/>
              </a:tabLst>
            </a:pPr>
            <a:r>
              <a:rPr sz="4800" spc="-5" dirty="0"/>
              <a:t>Binokulární	</a:t>
            </a:r>
            <a:r>
              <a:rPr sz="4800" spc="-10" dirty="0"/>
              <a:t>vidění</a:t>
            </a:r>
            <a:endParaRPr sz="4800"/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0441" y="633940"/>
            <a:ext cx="789114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75585" algn="l"/>
                <a:tab pos="6412230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Fy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zi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og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i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e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b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noku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á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n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h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o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v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děn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900270"/>
            <a:ext cx="8979535" cy="4122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Jednoduché binokulární vidění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(JBV)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  koordinovaná senzomotorická činnost,</a:t>
            </a:r>
            <a:r>
              <a:rPr sz="3200" b="1" spc="-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která  zajišťuje vytvoření jednoduchého obrazu  pozorovaného</a:t>
            </a:r>
            <a:r>
              <a:rPr sz="32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předmětu.</a:t>
            </a:r>
            <a:endParaRPr sz="3200">
              <a:latin typeface="Arial"/>
              <a:cs typeface="Arial"/>
            </a:endParaRPr>
          </a:p>
          <a:p>
            <a:pPr marL="355600" marR="144780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JBV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 schopnost vidět oběma</a:t>
            </a:r>
            <a:r>
              <a:rPr sz="3200" b="1" spc="-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očima  pozorovaný předmět</a:t>
            </a:r>
            <a:r>
              <a:rPr sz="3200" b="1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jednoduše</a:t>
            </a:r>
            <a:endParaRPr sz="3200">
              <a:latin typeface="Arial"/>
              <a:cs typeface="Arial"/>
            </a:endParaRPr>
          </a:p>
          <a:p>
            <a:pPr marL="355600" marR="454659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JBV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není vrozené,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vyvíjí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se do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1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roku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věku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dítěte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do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6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let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věku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se</a:t>
            </a:r>
            <a:r>
              <a:rPr sz="3200" b="1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upevňuje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7414" y="595840"/>
            <a:ext cx="693610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47825" algn="l"/>
                <a:tab pos="5258435" algn="l"/>
              </a:tabLst>
            </a:pP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Výv</a:t>
            </a:r>
            <a:r>
              <a:rPr sz="4000" i="1" spc="-15" dirty="0">
                <a:solidFill>
                  <a:srgbClr val="009900"/>
                </a:solidFill>
                <a:latin typeface="Arial"/>
                <a:cs typeface="Arial"/>
              </a:rPr>
              <a:t>o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j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b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noku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á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n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í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c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h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e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f</a:t>
            </a:r>
            <a:r>
              <a:rPr sz="4000" i="1" dirty="0">
                <a:solidFill>
                  <a:srgbClr val="009900"/>
                </a:solidFill>
                <a:latin typeface="Arial"/>
                <a:cs typeface="Arial"/>
              </a:rPr>
              <a:t>l</a:t>
            </a:r>
            <a:r>
              <a:rPr sz="4000" i="1" spc="-10" dirty="0">
                <a:solidFill>
                  <a:srgbClr val="009900"/>
                </a:solidFill>
                <a:latin typeface="Arial"/>
                <a:cs typeface="Arial"/>
              </a:rPr>
              <a:t>ex</a:t>
            </a:r>
            <a:r>
              <a:rPr sz="4000" i="1" spc="-5" dirty="0">
                <a:solidFill>
                  <a:srgbClr val="009900"/>
                </a:solidFill>
                <a:latin typeface="Arial"/>
                <a:cs typeface="Arial"/>
              </a:rPr>
              <a:t>ů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520830"/>
            <a:ext cx="8843010" cy="542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944244" indent="-343535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Do 2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měsíců se vyvíjí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i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monokulární fixační  reflex</a:t>
            </a:r>
            <a:r>
              <a:rPr sz="3000" b="1" i="1" spc="-5" dirty="0">
                <a:solidFill>
                  <a:srgbClr val="FF0000"/>
                </a:solidFill>
                <a:latin typeface="Arial"/>
                <a:cs typeface="Arial"/>
              </a:rPr>
              <a:t>.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Dítě se dívá převážně jedním</a:t>
            </a:r>
            <a:r>
              <a:rPr sz="30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okem</a:t>
            </a:r>
            <a:endParaRPr sz="3000">
              <a:latin typeface="Arial"/>
              <a:cs typeface="Arial"/>
            </a:endParaRPr>
          </a:p>
          <a:p>
            <a:pPr marL="355600" marR="901065" indent="-343535" algn="just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5600" algn="l"/>
              </a:tabLst>
            </a:pP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Ve 2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měsících se vyvíjí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i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binokulární fixační  reflex.</a:t>
            </a:r>
            <a:r>
              <a:rPr sz="3000" b="1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Dítě se začíná dívat oběma</a:t>
            </a:r>
            <a:r>
              <a:rPr sz="30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očima.</a:t>
            </a:r>
            <a:endParaRPr sz="3000">
              <a:latin typeface="Arial"/>
              <a:cs typeface="Arial"/>
            </a:endParaRPr>
          </a:p>
          <a:p>
            <a:pPr marL="355600" marR="820419" indent="-343535" algn="just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355600" algn="l"/>
              </a:tabLst>
            </a:pP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Ve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3. měsíci se vyvíjí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i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reflex konvergence </a:t>
            </a:r>
            <a:r>
              <a:rPr sz="3000" b="1" i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  </a:t>
            </a:r>
            <a:r>
              <a:rPr sz="3000" b="1" i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divergence</a:t>
            </a:r>
            <a:r>
              <a:rPr sz="3000" b="1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dítě dovede sledovat bližší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vzdálenější</a:t>
            </a:r>
            <a:r>
              <a:rPr sz="3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předměty.</a:t>
            </a:r>
            <a:endParaRPr sz="3000">
              <a:latin typeface="Arial"/>
              <a:cs typeface="Arial"/>
            </a:endParaRPr>
          </a:p>
          <a:p>
            <a:pPr marL="355600" marR="120014" indent="-343535" algn="just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5600" algn="l"/>
              </a:tabLst>
            </a:pP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Ve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4. měsíci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–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i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reflex akomodace</a:t>
            </a:r>
            <a:r>
              <a:rPr sz="3000" b="1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dítě dovede  zaostřovat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různou</a:t>
            </a:r>
            <a:r>
              <a:rPr sz="30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vzdálenost</a:t>
            </a:r>
            <a:endParaRPr sz="3000">
              <a:latin typeface="Arial"/>
              <a:cs typeface="Arial"/>
            </a:endParaRPr>
          </a:p>
          <a:p>
            <a:pPr marL="355600" marR="5080" indent="-343535" algn="just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5600" algn="l"/>
              </a:tabLst>
            </a:pP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6. měsíci se vyvíjí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i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reflex fúze</a:t>
            </a:r>
            <a:r>
              <a:rPr sz="3000" b="1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centrální  schopnost spojit obrazy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obou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očí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jeden</a:t>
            </a:r>
            <a:r>
              <a:rPr sz="30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vjem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31" y="531841"/>
            <a:ext cx="86702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94885" algn="l"/>
                <a:tab pos="6727190" algn="l"/>
              </a:tabLst>
            </a:pPr>
            <a:r>
              <a:rPr sz="4800" dirty="0">
                <a:solidFill>
                  <a:srgbClr val="219000"/>
                </a:solidFill>
              </a:rPr>
              <a:t>K</a:t>
            </a:r>
            <a:r>
              <a:rPr sz="4800" spc="-5" dirty="0">
                <a:solidFill>
                  <a:srgbClr val="219000"/>
                </a:solidFill>
              </a:rPr>
              <a:t>o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10" dirty="0">
                <a:solidFill>
                  <a:srgbClr val="219000"/>
                </a:solidFill>
              </a:rPr>
              <a:t>es</a:t>
            </a:r>
            <a:r>
              <a:rPr sz="4800" spc="-5" dirty="0">
                <a:solidFill>
                  <a:srgbClr val="219000"/>
                </a:solidFill>
              </a:rPr>
              <a:t>pond</a:t>
            </a:r>
            <a:r>
              <a:rPr sz="4800" spc="5" dirty="0">
                <a:solidFill>
                  <a:srgbClr val="219000"/>
                </a:solidFill>
              </a:rPr>
              <a:t>u</a:t>
            </a:r>
            <a:r>
              <a:rPr sz="4800" dirty="0">
                <a:solidFill>
                  <a:srgbClr val="219000"/>
                </a:solidFill>
              </a:rPr>
              <a:t>j</a:t>
            </a:r>
            <a:r>
              <a:rPr sz="4800" spc="10" dirty="0">
                <a:solidFill>
                  <a:srgbClr val="219000"/>
                </a:solidFill>
              </a:rPr>
              <a:t>í</a:t>
            </a:r>
            <a:r>
              <a:rPr sz="4800" spc="5" dirty="0">
                <a:solidFill>
                  <a:srgbClr val="219000"/>
                </a:solidFill>
              </a:rPr>
              <a:t>c</a:t>
            </a:r>
            <a:r>
              <a:rPr sz="4800" dirty="0">
                <a:solidFill>
                  <a:srgbClr val="219000"/>
                </a:solidFill>
              </a:rPr>
              <a:t>í	m</a:t>
            </a:r>
            <a:r>
              <a:rPr sz="4800" spc="-5" dirty="0">
                <a:solidFill>
                  <a:srgbClr val="219000"/>
                </a:solidFill>
              </a:rPr>
              <a:t>í</a:t>
            </a:r>
            <a:r>
              <a:rPr sz="4800" spc="-10" dirty="0">
                <a:solidFill>
                  <a:srgbClr val="219000"/>
                </a:solidFill>
              </a:rPr>
              <a:t>s</a:t>
            </a:r>
            <a:r>
              <a:rPr sz="4800" spc="-5" dirty="0">
                <a:solidFill>
                  <a:srgbClr val="219000"/>
                </a:solidFill>
              </a:rPr>
              <a:t>t</a:t>
            </a:r>
            <a:r>
              <a:rPr sz="4800" dirty="0">
                <a:solidFill>
                  <a:srgbClr val="219000"/>
                </a:solidFill>
              </a:rPr>
              <a:t>a	</a:t>
            </a:r>
            <a:r>
              <a:rPr sz="4800" spc="-10" dirty="0">
                <a:solidFill>
                  <a:srgbClr val="219000"/>
                </a:solidFill>
              </a:rPr>
              <a:t>s</a:t>
            </a:r>
            <a:r>
              <a:rPr sz="4800" spc="-5" dirty="0">
                <a:solidFill>
                  <a:srgbClr val="219000"/>
                </a:solidFill>
              </a:rPr>
              <a:t>ítni</a:t>
            </a:r>
            <a:r>
              <a:rPr sz="4800" spc="5" dirty="0">
                <a:solidFill>
                  <a:srgbClr val="219000"/>
                </a:solidFill>
              </a:rPr>
              <a:t>c</a:t>
            </a:r>
            <a:r>
              <a:rPr sz="4800" dirty="0">
                <a:solidFill>
                  <a:srgbClr val="219000"/>
                </a:solidFill>
              </a:rPr>
              <a:t>e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6" y="1520834"/>
            <a:ext cx="8886190" cy="5413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12725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Při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fixaci určitého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bodu v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prostoru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dopadá jeho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obraz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obě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fovey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hlavní  vzájemně korespondující místa</a:t>
            </a:r>
            <a:r>
              <a:rPr sz="3400" b="1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sítnice</a:t>
            </a:r>
            <a:endParaRPr sz="3400">
              <a:latin typeface="Arial"/>
              <a:cs typeface="Arial"/>
            </a:endParaRPr>
          </a:p>
          <a:p>
            <a:pPr marL="355600" marR="19685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Body nacházející se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prostoru kolem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bodu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fixace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dopadají na sítnici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pravého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i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levého oka nasálně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temporálně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stejně  daleko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od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fovey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= dopadají na </a:t>
            </a: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korespondující místa</a:t>
            </a:r>
            <a:r>
              <a:rPr sz="3400" b="1" i="1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sítnice</a:t>
            </a:r>
            <a:endParaRPr sz="34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Korespondující místa sítnice mají stejnou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prostorovou</a:t>
            </a:r>
            <a:r>
              <a:rPr sz="34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orientaci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31" y="531841"/>
            <a:ext cx="86702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94885" algn="l"/>
                <a:tab pos="6727190" algn="l"/>
              </a:tabLst>
            </a:pPr>
            <a:r>
              <a:rPr sz="4800" dirty="0">
                <a:solidFill>
                  <a:srgbClr val="0000FF"/>
                </a:solidFill>
              </a:rPr>
              <a:t>K</a:t>
            </a:r>
            <a:r>
              <a:rPr sz="4800" spc="-5" dirty="0">
                <a:solidFill>
                  <a:srgbClr val="0000FF"/>
                </a:solidFill>
              </a:rPr>
              <a:t>o</a:t>
            </a:r>
            <a:r>
              <a:rPr sz="4800" dirty="0">
                <a:solidFill>
                  <a:srgbClr val="0000FF"/>
                </a:solidFill>
              </a:rPr>
              <a:t>r</a:t>
            </a:r>
            <a:r>
              <a:rPr sz="4800" spc="-10" dirty="0">
                <a:solidFill>
                  <a:srgbClr val="0000FF"/>
                </a:solidFill>
              </a:rPr>
              <a:t>es</a:t>
            </a:r>
            <a:r>
              <a:rPr sz="4800" spc="-5" dirty="0">
                <a:solidFill>
                  <a:srgbClr val="0000FF"/>
                </a:solidFill>
              </a:rPr>
              <a:t>pond</a:t>
            </a:r>
            <a:r>
              <a:rPr sz="4800" spc="5" dirty="0">
                <a:solidFill>
                  <a:srgbClr val="0000FF"/>
                </a:solidFill>
              </a:rPr>
              <a:t>u</a:t>
            </a:r>
            <a:r>
              <a:rPr sz="4800" dirty="0">
                <a:solidFill>
                  <a:srgbClr val="0000FF"/>
                </a:solidFill>
              </a:rPr>
              <a:t>j</a:t>
            </a:r>
            <a:r>
              <a:rPr sz="4800" spc="10" dirty="0">
                <a:solidFill>
                  <a:srgbClr val="0000FF"/>
                </a:solidFill>
              </a:rPr>
              <a:t>í</a:t>
            </a:r>
            <a:r>
              <a:rPr sz="4800" spc="5" dirty="0">
                <a:solidFill>
                  <a:srgbClr val="0000FF"/>
                </a:solidFill>
              </a:rPr>
              <a:t>c</a:t>
            </a:r>
            <a:r>
              <a:rPr sz="4800" dirty="0">
                <a:solidFill>
                  <a:srgbClr val="0000FF"/>
                </a:solidFill>
              </a:rPr>
              <a:t>í	m</a:t>
            </a:r>
            <a:r>
              <a:rPr sz="4800" spc="-5" dirty="0">
                <a:solidFill>
                  <a:srgbClr val="0000FF"/>
                </a:solidFill>
              </a:rPr>
              <a:t>í</a:t>
            </a:r>
            <a:r>
              <a:rPr sz="4800" spc="-10" dirty="0">
                <a:solidFill>
                  <a:srgbClr val="0000FF"/>
                </a:solidFill>
              </a:rPr>
              <a:t>s</a:t>
            </a:r>
            <a:r>
              <a:rPr sz="4800" spc="-5" dirty="0">
                <a:solidFill>
                  <a:srgbClr val="0000FF"/>
                </a:solidFill>
              </a:rPr>
              <a:t>t</a:t>
            </a:r>
            <a:r>
              <a:rPr sz="4800" dirty="0">
                <a:solidFill>
                  <a:srgbClr val="0000FF"/>
                </a:solidFill>
              </a:rPr>
              <a:t>a	</a:t>
            </a:r>
            <a:r>
              <a:rPr sz="4800" spc="-10" dirty="0">
                <a:solidFill>
                  <a:srgbClr val="0000FF"/>
                </a:solidFill>
              </a:rPr>
              <a:t>s</a:t>
            </a:r>
            <a:r>
              <a:rPr sz="4800" spc="-5" dirty="0">
                <a:solidFill>
                  <a:srgbClr val="0000FF"/>
                </a:solidFill>
              </a:rPr>
              <a:t>ítni</a:t>
            </a:r>
            <a:r>
              <a:rPr sz="4800" spc="5" dirty="0">
                <a:solidFill>
                  <a:srgbClr val="0000FF"/>
                </a:solidFill>
              </a:rPr>
              <a:t>c</a:t>
            </a:r>
            <a:r>
              <a:rPr sz="4800" dirty="0">
                <a:solidFill>
                  <a:srgbClr val="0000FF"/>
                </a:solidFill>
              </a:rPr>
              <a:t>e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2908066" y="1574688"/>
            <a:ext cx="4571618" cy="5638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6170" y="6226557"/>
            <a:ext cx="4029710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8100" marR="30480">
              <a:lnSpc>
                <a:spcPts val="1730"/>
              </a:lnSpc>
              <a:spcBef>
                <a:spcPts val="31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r>
              <a:rPr sz="1575" b="1" baseline="-21164" dirty="0">
                <a:solidFill>
                  <a:srgbClr val="FF0000"/>
                </a:solidFill>
                <a:latin typeface="Arial"/>
                <a:cs typeface="Arial"/>
              </a:rPr>
              <a:t>L </a:t>
            </a:r>
            <a:r>
              <a:rPr sz="1600" b="1" spc="-5" dirty="0">
                <a:latin typeface="Arial"/>
                <a:cs typeface="Arial"/>
              </a:rPr>
              <a:t>a </a:t>
            </a:r>
            <a:r>
              <a:rPr sz="1600" b="1" spc="5" dirty="0">
                <a:latin typeface="Arial"/>
                <a:cs typeface="Arial"/>
              </a:rPr>
              <a:t>a</a:t>
            </a:r>
            <a:r>
              <a:rPr sz="1575" b="1" spc="7" baseline="-21164" dirty="0">
                <a:solidFill>
                  <a:srgbClr val="FF0000"/>
                </a:solidFill>
                <a:latin typeface="Arial"/>
                <a:cs typeface="Arial"/>
              </a:rPr>
              <a:t>R </a:t>
            </a:r>
            <a:r>
              <a:rPr sz="1600" b="1" spc="-5" dirty="0">
                <a:latin typeface="Arial"/>
                <a:cs typeface="Arial"/>
              </a:rPr>
              <a:t>jsou korespondující místa sítnice  </a:t>
            </a:r>
            <a:r>
              <a:rPr sz="1600" b="1" dirty="0">
                <a:latin typeface="Arial"/>
                <a:cs typeface="Arial"/>
              </a:rPr>
              <a:t>b</a:t>
            </a:r>
            <a:r>
              <a:rPr sz="1575" b="1" baseline="-21164" dirty="0">
                <a:solidFill>
                  <a:srgbClr val="FF0000"/>
                </a:solidFill>
                <a:latin typeface="Arial"/>
                <a:cs typeface="Arial"/>
              </a:rPr>
              <a:t>L </a:t>
            </a:r>
            <a:r>
              <a:rPr sz="1600" b="1" spc="-5" dirty="0">
                <a:latin typeface="Arial"/>
                <a:cs typeface="Arial"/>
              </a:rPr>
              <a:t>a </a:t>
            </a:r>
            <a:r>
              <a:rPr sz="1600" b="1" dirty="0">
                <a:latin typeface="Arial"/>
                <a:cs typeface="Arial"/>
              </a:rPr>
              <a:t>b</a:t>
            </a:r>
            <a:r>
              <a:rPr sz="1575" b="1" baseline="-21164" dirty="0">
                <a:solidFill>
                  <a:srgbClr val="FF0000"/>
                </a:solidFill>
                <a:latin typeface="Arial"/>
                <a:cs typeface="Arial"/>
              </a:rPr>
              <a:t>R </a:t>
            </a:r>
            <a:r>
              <a:rPr sz="1600" b="1" spc="-5" dirty="0">
                <a:latin typeface="Arial"/>
                <a:cs typeface="Arial"/>
              </a:rPr>
              <a:t>jsou korespondující místa</a:t>
            </a:r>
            <a:r>
              <a:rPr sz="1600" b="1" spc="-1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sítnice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15576" y="5801389"/>
            <a:ext cx="1720214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b="1" spc="-5" dirty="0">
                <a:latin typeface="Arial"/>
                <a:cs typeface="Arial"/>
              </a:rPr>
              <a:t>F – </a:t>
            </a:r>
            <a:r>
              <a:rPr sz="1600" b="1" spc="-15" dirty="0">
                <a:latin typeface="Arial"/>
                <a:cs typeface="Arial"/>
              </a:rPr>
              <a:t>fovea </a:t>
            </a:r>
            <a:r>
              <a:rPr sz="1600" b="1" spc="-5" dirty="0">
                <a:latin typeface="Arial"/>
                <a:cs typeface="Arial"/>
              </a:rPr>
              <a:t>= </a:t>
            </a:r>
            <a:r>
              <a:rPr sz="1600" b="1" spc="-10" dirty="0">
                <a:latin typeface="Arial"/>
                <a:cs typeface="Arial"/>
              </a:rPr>
              <a:t>hlavní  </a:t>
            </a:r>
            <a:r>
              <a:rPr sz="1600" b="1" spc="-5" dirty="0">
                <a:latin typeface="Arial"/>
                <a:cs typeface="Arial"/>
              </a:rPr>
              <a:t>korespondující  místa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sítnice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98590" y="2336612"/>
            <a:ext cx="2971800" cy="1447800"/>
          </a:xfrm>
          <a:custGeom>
            <a:avLst/>
            <a:gdLst/>
            <a:ahLst/>
            <a:cxnLst/>
            <a:rect l="l" t="t" r="r" b="b"/>
            <a:pathLst>
              <a:path w="2971800" h="1447800">
                <a:moveTo>
                  <a:pt x="0" y="0"/>
                </a:moveTo>
                <a:lnTo>
                  <a:pt x="0" y="1447678"/>
                </a:lnTo>
                <a:lnTo>
                  <a:pt x="2971556" y="1447678"/>
                </a:lnTo>
                <a:lnTo>
                  <a:pt x="29715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98590" y="3784290"/>
            <a:ext cx="2971800" cy="1066800"/>
          </a:xfrm>
          <a:custGeom>
            <a:avLst/>
            <a:gdLst/>
            <a:ahLst/>
            <a:cxnLst/>
            <a:rect l="l" t="t" r="r" b="b"/>
            <a:pathLst>
              <a:path w="2971800" h="1066800">
                <a:moveTo>
                  <a:pt x="2971556" y="0"/>
                </a:moveTo>
                <a:lnTo>
                  <a:pt x="0" y="0"/>
                </a:lnTo>
                <a:lnTo>
                  <a:pt x="0" y="1066708"/>
                </a:lnTo>
                <a:lnTo>
                  <a:pt x="2971556" y="1066708"/>
                </a:lnTo>
                <a:lnTo>
                  <a:pt x="297155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31" y="912799"/>
            <a:ext cx="86702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94885" algn="l"/>
                <a:tab pos="6727190" algn="l"/>
              </a:tabLst>
            </a:pPr>
            <a:r>
              <a:rPr sz="4800" dirty="0">
                <a:solidFill>
                  <a:srgbClr val="219000"/>
                </a:solidFill>
              </a:rPr>
              <a:t>K</a:t>
            </a:r>
            <a:r>
              <a:rPr sz="4800" spc="-5" dirty="0">
                <a:solidFill>
                  <a:srgbClr val="219000"/>
                </a:solidFill>
              </a:rPr>
              <a:t>o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10" dirty="0">
                <a:solidFill>
                  <a:srgbClr val="219000"/>
                </a:solidFill>
              </a:rPr>
              <a:t>es</a:t>
            </a:r>
            <a:r>
              <a:rPr sz="4800" spc="-5" dirty="0">
                <a:solidFill>
                  <a:srgbClr val="219000"/>
                </a:solidFill>
              </a:rPr>
              <a:t>pond</a:t>
            </a:r>
            <a:r>
              <a:rPr sz="4800" spc="5" dirty="0">
                <a:solidFill>
                  <a:srgbClr val="219000"/>
                </a:solidFill>
              </a:rPr>
              <a:t>u</a:t>
            </a:r>
            <a:r>
              <a:rPr sz="4800" dirty="0">
                <a:solidFill>
                  <a:srgbClr val="219000"/>
                </a:solidFill>
              </a:rPr>
              <a:t>j</a:t>
            </a:r>
            <a:r>
              <a:rPr sz="4800" spc="10" dirty="0">
                <a:solidFill>
                  <a:srgbClr val="219000"/>
                </a:solidFill>
              </a:rPr>
              <a:t>í</a:t>
            </a:r>
            <a:r>
              <a:rPr sz="4800" spc="5" dirty="0">
                <a:solidFill>
                  <a:srgbClr val="219000"/>
                </a:solidFill>
              </a:rPr>
              <a:t>c</a:t>
            </a:r>
            <a:r>
              <a:rPr sz="4800" dirty="0">
                <a:solidFill>
                  <a:srgbClr val="219000"/>
                </a:solidFill>
              </a:rPr>
              <a:t>í	m</a:t>
            </a:r>
            <a:r>
              <a:rPr sz="4800" spc="-5" dirty="0">
                <a:solidFill>
                  <a:srgbClr val="219000"/>
                </a:solidFill>
              </a:rPr>
              <a:t>í</a:t>
            </a:r>
            <a:r>
              <a:rPr sz="4800" spc="-10" dirty="0">
                <a:solidFill>
                  <a:srgbClr val="219000"/>
                </a:solidFill>
              </a:rPr>
              <a:t>s</a:t>
            </a:r>
            <a:r>
              <a:rPr sz="4800" spc="-5" dirty="0">
                <a:solidFill>
                  <a:srgbClr val="219000"/>
                </a:solidFill>
              </a:rPr>
              <a:t>t</a:t>
            </a:r>
            <a:r>
              <a:rPr sz="4800" dirty="0">
                <a:solidFill>
                  <a:srgbClr val="219000"/>
                </a:solidFill>
              </a:rPr>
              <a:t>a	</a:t>
            </a:r>
            <a:r>
              <a:rPr sz="4800" spc="-10" dirty="0">
                <a:solidFill>
                  <a:srgbClr val="219000"/>
                </a:solidFill>
              </a:rPr>
              <a:t>s</a:t>
            </a:r>
            <a:r>
              <a:rPr sz="4800" spc="-5" dirty="0">
                <a:solidFill>
                  <a:srgbClr val="219000"/>
                </a:solidFill>
              </a:rPr>
              <a:t>ítni</a:t>
            </a:r>
            <a:r>
              <a:rPr sz="4800" spc="5" dirty="0">
                <a:solidFill>
                  <a:srgbClr val="219000"/>
                </a:solidFill>
              </a:rPr>
              <a:t>c</a:t>
            </a:r>
            <a:r>
              <a:rPr sz="4800" dirty="0">
                <a:solidFill>
                  <a:srgbClr val="219000"/>
                </a:solidFill>
              </a:rPr>
              <a:t>e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6" y="2054183"/>
            <a:ext cx="8872855" cy="4377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979169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Obrazy dopadající na korespondující  místa sítnice vidíme v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prostoru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jednoduše</a:t>
            </a:r>
            <a:endParaRPr sz="34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Body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sítnice,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které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spolu vzájemně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nekorespondují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400" b="1" i="1" spc="-10" dirty="0">
                <a:solidFill>
                  <a:srgbClr val="FF0000"/>
                </a:solidFill>
                <a:latin typeface="Arial"/>
                <a:cs typeface="Arial"/>
              </a:rPr>
              <a:t>disparátní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místa</a:t>
            </a:r>
            <a:r>
              <a:rPr sz="3400" b="1" i="1" spc="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sítnice</a:t>
            </a:r>
            <a:endParaRPr sz="3400">
              <a:latin typeface="Arial"/>
              <a:cs typeface="Arial"/>
            </a:endParaRPr>
          </a:p>
          <a:p>
            <a:pPr marL="355600" marR="27432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  <a:tab pos="29216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Obrazy, které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dopadají 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disparátní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místa sítnice vidíme v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prostoru </a:t>
            </a:r>
            <a:r>
              <a:rPr sz="3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dvojitě –  binokulární	diplopie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5888" y="608035"/>
            <a:ext cx="25977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219000"/>
                </a:solidFill>
              </a:rPr>
              <a:t>H</a:t>
            </a:r>
            <a:r>
              <a:rPr sz="4800" spc="-5" dirty="0">
                <a:solidFill>
                  <a:srgbClr val="219000"/>
                </a:solidFill>
              </a:rPr>
              <a:t>o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5" dirty="0">
                <a:solidFill>
                  <a:srgbClr val="219000"/>
                </a:solidFill>
              </a:rPr>
              <a:t>opt</a:t>
            </a:r>
            <a:r>
              <a:rPr sz="4800" spc="-10" dirty="0">
                <a:solidFill>
                  <a:srgbClr val="219000"/>
                </a:solidFill>
              </a:rPr>
              <a:t>e</a:t>
            </a:r>
            <a:r>
              <a:rPr sz="4800" dirty="0">
                <a:solidFill>
                  <a:srgbClr val="219000"/>
                </a:solidFill>
              </a:rPr>
              <a:t>r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5" y="1773792"/>
            <a:ext cx="8763635" cy="505079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5080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souhrn </a:t>
            </a:r>
            <a:r>
              <a:rPr sz="3400" b="1" spc="-15" dirty="0">
                <a:solidFill>
                  <a:srgbClr val="0000FF"/>
                </a:solidFill>
                <a:latin typeface="Arial"/>
                <a:cs typeface="Arial"/>
              </a:rPr>
              <a:t>všech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bodů v prostoru, jejichž  obrazy dopadají (při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určitém postavení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očí) na korespondující místa</a:t>
            </a:r>
            <a:r>
              <a:rPr sz="3400" b="1" spc="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sítnice</a:t>
            </a:r>
            <a:endParaRPr sz="3400">
              <a:latin typeface="Arial"/>
              <a:cs typeface="Arial"/>
            </a:endParaRPr>
          </a:p>
          <a:p>
            <a:pPr marL="355600" marR="1588135" indent="-343535">
              <a:lnSpc>
                <a:spcPts val="367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Horopter tvoří vyklenutou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plochu  procházející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fixačním</a:t>
            </a:r>
            <a:r>
              <a:rPr sz="3400" b="1" spc="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bodem</a:t>
            </a:r>
            <a:endParaRPr sz="3400">
              <a:latin typeface="Arial"/>
              <a:cs typeface="Arial"/>
            </a:endParaRPr>
          </a:p>
          <a:p>
            <a:pPr marL="355600" marR="196215" indent="-343535">
              <a:lnSpc>
                <a:spcPts val="367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Předměty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(body)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nacházející se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 rovině  horopteru vidíme</a:t>
            </a:r>
            <a:r>
              <a:rPr sz="34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jednoduše</a:t>
            </a:r>
            <a:endParaRPr sz="3400">
              <a:latin typeface="Arial"/>
              <a:cs typeface="Arial"/>
            </a:endParaRPr>
          </a:p>
          <a:p>
            <a:pPr marL="355600" marR="99695" indent="-343535">
              <a:lnSpc>
                <a:spcPts val="367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Obraz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bodů v prostoru,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nacházejících se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mimo horopter dopadá 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disparátní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místa sítnice 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vyvolává</a:t>
            </a:r>
            <a:r>
              <a:rPr sz="3400" b="1" spc="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diplopii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971" y="486121"/>
            <a:ext cx="839978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1559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0000FF"/>
                </a:solidFill>
              </a:rPr>
              <a:t>Horopter,  korespondující místa</a:t>
            </a:r>
            <a:r>
              <a:rPr sz="4800" spc="20" dirty="0">
                <a:solidFill>
                  <a:srgbClr val="0000FF"/>
                </a:solidFill>
              </a:rPr>
              <a:t> </a:t>
            </a:r>
            <a:r>
              <a:rPr sz="4800" spc="-5" dirty="0">
                <a:solidFill>
                  <a:srgbClr val="0000FF"/>
                </a:solidFill>
              </a:rPr>
              <a:t>sítnice,</a:t>
            </a:r>
            <a:endParaRPr sz="4800"/>
          </a:p>
          <a:p>
            <a:pPr marL="809625">
              <a:lnSpc>
                <a:spcPct val="100000"/>
              </a:lnSpc>
            </a:pPr>
            <a:r>
              <a:rPr sz="4800" spc="-5" dirty="0">
                <a:solidFill>
                  <a:srgbClr val="0000FF"/>
                </a:solidFill>
              </a:rPr>
              <a:t>disparátní místa</a:t>
            </a:r>
            <a:r>
              <a:rPr sz="4800" spc="40" dirty="0">
                <a:solidFill>
                  <a:srgbClr val="0000FF"/>
                </a:solidFill>
              </a:rPr>
              <a:t> </a:t>
            </a:r>
            <a:r>
              <a:rPr sz="4800" spc="-5" dirty="0">
                <a:solidFill>
                  <a:srgbClr val="0000FF"/>
                </a:solidFill>
              </a:rPr>
              <a:t>sítnice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1384192" y="3327135"/>
            <a:ext cx="3085839" cy="34515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55807" y="3403320"/>
            <a:ext cx="3084316" cy="34515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2377" y="1141386"/>
            <a:ext cx="63671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15740" algn="l"/>
              </a:tabLst>
            </a:pPr>
            <a:r>
              <a:rPr sz="4800" spc="-5" dirty="0">
                <a:solidFill>
                  <a:srgbClr val="219000"/>
                </a:solidFill>
              </a:rPr>
              <a:t>Fyziologická	diplopie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6" y="2587545"/>
            <a:ext cx="8736965" cy="3858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Horopter tedy představuje část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prostoru,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ve kterém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vidíme korespondujícími body  jednoduše</a:t>
            </a:r>
            <a:endParaRPr sz="3400">
              <a:latin typeface="Arial"/>
              <a:cs typeface="Arial"/>
            </a:endParaRPr>
          </a:p>
          <a:p>
            <a:pPr marL="355600" marR="248285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Předměty před nebo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za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horopterem se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zobrazují dvojitě =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fyziologická</a:t>
            </a:r>
            <a:r>
              <a:rPr sz="3400" b="1" i="1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diplopie</a:t>
            </a:r>
            <a:endParaRPr sz="3400">
              <a:latin typeface="Arial"/>
              <a:cs typeface="Arial"/>
            </a:endParaRPr>
          </a:p>
          <a:p>
            <a:pPr marL="355600" marR="2540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Fyziologickou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diplopii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se člověk (mozek)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naučil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nevnímat,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lze ji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však</a:t>
            </a:r>
            <a:r>
              <a:rPr sz="3400" b="1" spc="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vyvolat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2572" y="228591"/>
            <a:ext cx="608647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marR="5080" indent="-204470">
              <a:lnSpc>
                <a:spcPct val="100000"/>
              </a:lnSpc>
              <a:spcBef>
                <a:spcPts val="100"/>
              </a:spcBef>
              <a:tabLst>
                <a:tab pos="2590800" algn="l"/>
                <a:tab pos="3212465" algn="l"/>
                <a:tab pos="3726179" algn="l"/>
              </a:tabLst>
            </a:pPr>
            <a:r>
              <a:rPr sz="4400" spc="-5" dirty="0">
                <a:solidFill>
                  <a:srgbClr val="219000"/>
                </a:solidFill>
              </a:rPr>
              <a:t>Zk</a:t>
            </a:r>
            <a:r>
              <a:rPr sz="4400" dirty="0">
                <a:solidFill>
                  <a:srgbClr val="219000"/>
                </a:solidFill>
              </a:rPr>
              <a:t>ří</a:t>
            </a:r>
            <a:r>
              <a:rPr sz="4400" spc="5" dirty="0">
                <a:solidFill>
                  <a:srgbClr val="219000"/>
                </a:solidFill>
              </a:rPr>
              <a:t>ž</a:t>
            </a:r>
            <a:r>
              <a:rPr sz="4400" spc="-5" dirty="0">
                <a:solidFill>
                  <a:srgbClr val="219000"/>
                </a:solidFill>
              </a:rPr>
              <a:t>en</a:t>
            </a:r>
            <a:r>
              <a:rPr sz="4400" dirty="0">
                <a:solidFill>
                  <a:srgbClr val="219000"/>
                </a:solidFill>
              </a:rPr>
              <a:t>á	a	</a:t>
            </a:r>
            <a:r>
              <a:rPr sz="4400" spc="-5" dirty="0">
                <a:solidFill>
                  <a:srgbClr val="219000"/>
                </a:solidFill>
              </a:rPr>
              <a:t>ne</a:t>
            </a:r>
            <a:r>
              <a:rPr sz="4400" spc="5" dirty="0">
                <a:solidFill>
                  <a:srgbClr val="219000"/>
                </a:solidFill>
              </a:rPr>
              <a:t>z</a:t>
            </a:r>
            <a:r>
              <a:rPr sz="4400" spc="-5" dirty="0">
                <a:solidFill>
                  <a:srgbClr val="219000"/>
                </a:solidFill>
              </a:rPr>
              <a:t>k</a:t>
            </a:r>
            <a:r>
              <a:rPr sz="4400" dirty="0">
                <a:solidFill>
                  <a:srgbClr val="219000"/>
                </a:solidFill>
              </a:rPr>
              <a:t>ří</a:t>
            </a:r>
            <a:r>
              <a:rPr sz="4400" spc="5" dirty="0">
                <a:solidFill>
                  <a:srgbClr val="219000"/>
                </a:solidFill>
              </a:rPr>
              <a:t>ž</a:t>
            </a:r>
            <a:r>
              <a:rPr sz="4400" spc="-5" dirty="0">
                <a:solidFill>
                  <a:srgbClr val="219000"/>
                </a:solidFill>
              </a:rPr>
              <a:t>en</a:t>
            </a:r>
            <a:r>
              <a:rPr sz="4400" dirty="0">
                <a:solidFill>
                  <a:srgbClr val="219000"/>
                </a:solidFill>
              </a:rPr>
              <a:t>á  </a:t>
            </a:r>
            <a:r>
              <a:rPr sz="4400" spc="-5" dirty="0">
                <a:solidFill>
                  <a:srgbClr val="219000"/>
                </a:solidFill>
              </a:rPr>
              <a:t>fyziologická	diplopie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831866" y="1574688"/>
            <a:ext cx="4841336" cy="5638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5493" y="355579"/>
            <a:ext cx="5143073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4682" y="608035"/>
            <a:ext cx="52419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96895" algn="l"/>
              </a:tabLst>
            </a:pPr>
            <a:r>
              <a:rPr sz="4800" dirty="0">
                <a:solidFill>
                  <a:srgbClr val="219000"/>
                </a:solidFill>
              </a:rPr>
              <a:t>P</a:t>
            </a:r>
            <a:r>
              <a:rPr sz="4800" spc="-10" dirty="0">
                <a:solidFill>
                  <a:srgbClr val="219000"/>
                </a:solidFill>
              </a:rPr>
              <a:t>a</a:t>
            </a:r>
            <a:r>
              <a:rPr sz="4800" spc="-5" dirty="0">
                <a:solidFill>
                  <a:srgbClr val="219000"/>
                </a:solidFill>
              </a:rPr>
              <a:t>nu</a:t>
            </a:r>
            <a:r>
              <a:rPr sz="4800" dirty="0">
                <a:solidFill>
                  <a:srgbClr val="219000"/>
                </a:solidFill>
              </a:rPr>
              <a:t>m</a:t>
            </a:r>
            <a:r>
              <a:rPr sz="4800" spc="-5" dirty="0">
                <a:solidFill>
                  <a:srgbClr val="219000"/>
                </a:solidFill>
              </a:rPr>
              <a:t>ů</a:t>
            </a:r>
            <a:r>
              <a:rPr sz="4800" dirty="0">
                <a:solidFill>
                  <a:srgbClr val="219000"/>
                </a:solidFill>
              </a:rPr>
              <a:t>v	</a:t>
            </a:r>
            <a:r>
              <a:rPr sz="4800" spc="-5" dirty="0">
                <a:solidFill>
                  <a:srgbClr val="219000"/>
                </a:solidFill>
              </a:rPr>
              <a:t>p</a:t>
            </a:r>
            <a:r>
              <a:rPr sz="4800" dirty="0">
                <a:solidFill>
                  <a:srgbClr val="219000"/>
                </a:solidFill>
              </a:rPr>
              <a:t>r</a:t>
            </a:r>
            <a:r>
              <a:rPr sz="4800" spc="-5" dirty="0">
                <a:solidFill>
                  <a:srgbClr val="219000"/>
                </a:solidFill>
              </a:rPr>
              <a:t>o</a:t>
            </a:r>
            <a:r>
              <a:rPr sz="4800" spc="-10" dirty="0">
                <a:solidFill>
                  <a:srgbClr val="219000"/>
                </a:solidFill>
              </a:rPr>
              <a:t>s</a:t>
            </a:r>
            <a:r>
              <a:rPr sz="4800" spc="-5" dirty="0">
                <a:solidFill>
                  <a:srgbClr val="219000"/>
                </a:solidFill>
              </a:rPr>
              <a:t>to</a:t>
            </a:r>
            <a:r>
              <a:rPr sz="4800" dirty="0">
                <a:solidFill>
                  <a:srgbClr val="219000"/>
                </a:solidFill>
              </a:rPr>
              <a:t>r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2" y="1773792"/>
            <a:ext cx="8406765" cy="505079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535940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Je prostor, ve kterém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možné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stereoskopické (prostorové)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vidění z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lehce disparátních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bodů obou</a:t>
            </a:r>
            <a:r>
              <a:rPr sz="3400" b="1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sítnic</a:t>
            </a:r>
            <a:endParaRPr sz="3400">
              <a:latin typeface="Arial"/>
              <a:cs typeface="Arial"/>
            </a:endParaRPr>
          </a:p>
          <a:p>
            <a:pPr marL="355600" marR="5080" indent="-343535">
              <a:lnSpc>
                <a:spcPts val="367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Obraz předmětu,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nacházejícího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Panumově prostoru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dopadá na sítnici  obou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očí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lehce disparátní místa, což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umožňuje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prostorové</a:t>
            </a:r>
            <a:r>
              <a:rPr sz="34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vidění</a:t>
            </a:r>
            <a:endParaRPr sz="3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4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Horopter </a:t>
            </a:r>
            <a:r>
              <a:rPr sz="3400" b="1" spc="1989" dirty="0">
                <a:solidFill>
                  <a:srgbClr val="0000FF"/>
                </a:solidFill>
                <a:latin typeface="Wingdings"/>
                <a:cs typeface="Wingdings"/>
              </a:rPr>
              <a:t>►</a:t>
            </a:r>
            <a:r>
              <a:rPr sz="3400" b="1" spc="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jednoduché vidění</a:t>
            </a:r>
            <a:endParaRPr sz="3400">
              <a:latin typeface="Arial"/>
              <a:cs typeface="Arial"/>
            </a:endParaRPr>
          </a:p>
          <a:p>
            <a:pPr marL="355600" marR="872490" indent="-343535">
              <a:lnSpc>
                <a:spcPts val="3679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Panumův prostor </a:t>
            </a:r>
            <a:r>
              <a:rPr sz="3400" b="1" spc="1989" dirty="0">
                <a:solidFill>
                  <a:srgbClr val="0000FF"/>
                </a:solidFill>
                <a:latin typeface="Wingdings"/>
                <a:cs typeface="Wingdings"/>
              </a:rPr>
              <a:t>►</a:t>
            </a:r>
            <a:r>
              <a:rPr sz="3400" b="1" spc="1989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jednoduché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prostorové (stereoskopické)</a:t>
            </a:r>
            <a:r>
              <a:rPr sz="3400" b="1" spc="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vidění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0882" y="760412"/>
            <a:ext cx="52419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96895" algn="l"/>
              </a:tabLst>
            </a:pPr>
            <a:r>
              <a:rPr sz="4800" dirty="0">
                <a:solidFill>
                  <a:srgbClr val="0000FF"/>
                </a:solidFill>
              </a:rPr>
              <a:t>P</a:t>
            </a:r>
            <a:r>
              <a:rPr sz="4800" spc="-10" dirty="0">
                <a:solidFill>
                  <a:srgbClr val="0000FF"/>
                </a:solidFill>
              </a:rPr>
              <a:t>a</a:t>
            </a:r>
            <a:r>
              <a:rPr sz="4800" spc="-5" dirty="0">
                <a:solidFill>
                  <a:srgbClr val="0000FF"/>
                </a:solidFill>
              </a:rPr>
              <a:t>nu</a:t>
            </a:r>
            <a:r>
              <a:rPr sz="4800" dirty="0">
                <a:solidFill>
                  <a:srgbClr val="0000FF"/>
                </a:solidFill>
              </a:rPr>
              <a:t>m</a:t>
            </a:r>
            <a:r>
              <a:rPr sz="4800" spc="-5" dirty="0">
                <a:solidFill>
                  <a:srgbClr val="0000FF"/>
                </a:solidFill>
              </a:rPr>
              <a:t>ů</a:t>
            </a:r>
            <a:r>
              <a:rPr sz="4800" dirty="0">
                <a:solidFill>
                  <a:srgbClr val="0000FF"/>
                </a:solidFill>
              </a:rPr>
              <a:t>v	</a:t>
            </a:r>
            <a:r>
              <a:rPr sz="4800" spc="-5" dirty="0">
                <a:solidFill>
                  <a:srgbClr val="0000FF"/>
                </a:solidFill>
              </a:rPr>
              <a:t>p</a:t>
            </a:r>
            <a:r>
              <a:rPr sz="4800" dirty="0">
                <a:solidFill>
                  <a:srgbClr val="0000FF"/>
                </a:solidFill>
              </a:rPr>
              <a:t>r</a:t>
            </a:r>
            <a:r>
              <a:rPr sz="4800" spc="-5" dirty="0">
                <a:solidFill>
                  <a:srgbClr val="0000FF"/>
                </a:solidFill>
              </a:rPr>
              <a:t>o</a:t>
            </a:r>
            <a:r>
              <a:rPr sz="4800" spc="-10" dirty="0">
                <a:solidFill>
                  <a:srgbClr val="0000FF"/>
                </a:solidFill>
              </a:rPr>
              <a:t>s</a:t>
            </a:r>
            <a:r>
              <a:rPr sz="4800" spc="-5" dirty="0">
                <a:solidFill>
                  <a:srgbClr val="0000FF"/>
                </a:solidFill>
              </a:rPr>
              <a:t>to</a:t>
            </a:r>
            <a:r>
              <a:rPr sz="4800" dirty="0">
                <a:solidFill>
                  <a:srgbClr val="0000FF"/>
                </a:solidFill>
              </a:rPr>
              <a:t>r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2755681" y="1955642"/>
            <a:ext cx="5143073" cy="1828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34341" y="1752459"/>
            <a:ext cx="16167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N</a:t>
            </a:r>
            <a:r>
              <a:rPr sz="2400" b="1" spc="-5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z</a:t>
            </a:r>
            <a:r>
              <a:rPr sz="2400" b="1" spc="-5" dirty="0">
                <a:latin typeface="Arial"/>
                <a:cs typeface="Arial"/>
              </a:rPr>
              <a:t>k</a:t>
            </a:r>
            <a:r>
              <a:rPr sz="2400" b="1" dirty="0">
                <a:latin typeface="Arial"/>
                <a:cs typeface="Arial"/>
              </a:rPr>
              <a:t>ř</a:t>
            </a:r>
            <a:r>
              <a:rPr sz="2400" b="1" spc="5" dirty="0">
                <a:latin typeface="Arial"/>
                <a:cs typeface="Arial"/>
              </a:rPr>
              <a:t>í</a:t>
            </a:r>
            <a:r>
              <a:rPr sz="2400" b="1" dirty="0">
                <a:latin typeface="Arial"/>
                <a:cs typeface="Arial"/>
              </a:rPr>
              <a:t>ž</a:t>
            </a:r>
            <a:r>
              <a:rPr sz="2400" b="1" spc="-5" dirty="0">
                <a:latin typeface="Arial"/>
                <a:cs typeface="Arial"/>
              </a:rPr>
              <a:t>en</a:t>
            </a:r>
            <a:r>
              <a:rPr sz="2400" b="1" dirty="0">
                <a:latin typeface="Arial"/>
                <a:cs typeface="Arial"/>
              </a:rPr>
              <a:t>á  </a:t>
            </a:r>
            <a:r>
              <a:rPr sz="2400" b="1" spc="-5" dirty="0">
                <a:latin typeface="Arial"/>
                <a:cs typeface="Arial"/>
              </a:rPr>
              <a:t>disparátní  diplopie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55681" y="2008982"/>
            <a:ext cx="1676400" cy="335280"/>
          </a:xfrm>
          <a:custGeom>
            <a:avLst/>
            <a:gdLst/>
            <a:ahLst/>
            <a:cxnLst/>
            <a:rect l="l" t="t" r="r" b="b"/>
            <a:pathLst>
              <a:path w="1676400" h="335280">
                <a:moveTo>
                  <a:pt x="1603445" y="43308"/>
                </a:moveTo>
                <a:lnTo>
                  <a:pt x="1601227" y="31231"/>
                </a:lnTo>
                <a:lnTo>
                  <a:pt x="0" y="321533"/>
                </a:lnTo>
                <a:lnTo>
                  <a:pt x="1524" y="335249"/>
                </a:lnTo>
                <a:lnTo>
                  <a:pt x="1603445" y="43308"/>
                </a:lnTo>
                <a:close/>
              </a:path>
              <a:path w="1676400" h="335280">
                <a:moveTo>
                  <a:pt x="1676262" y="22860"/>
                </a:moveTo>
                <a:lnTo>
                  <a:pt x="1595490" y="0"/>
                </a:lnTo>
                <a:lnTo>
                  <a:pt x="1601227" y="31231"/>
                </a:lnTo>
                <a:lnTo>
                  <a:pt x="1613778" y="28956"/>
                </a:lnTo>
                <a:lnTo>
                  <a:pt x="1615302" y="41148"/>
                </a:lnTo>
                <a:lnTo>
                  <a:pt x="1615302" y="69965"/>
                </a:lnTo>
                <a:lnTo>
                  <a:pt x="1676262" y="22860"/>
                </a:lnTo>
                <a:close/>
              </a:path>
              <a:path w="1676400" h="335280">
                <a:moveTo>
                  <a:pt x="1615302" y="41148"/>
                </a:moveTo>
                <a:lnTo>
                  <a:pt x="1613778" y="28956"/>
                </a:lnTo>
                <a:lnTo>
                  <a:pt x="1601227" y="31231"/>
                </a:lnTo>
                <a:lnTo>
                  <a:pt x="1603445" y="43308"/>
                </a:lnTo>
                <a:lnTo>
                  <a:pt x="1615302" y="41148"/>
                </a:lnTo>
                <a:close/>
              </a:path>
              <a:path w="1676400" h="335280">
                <a:moveTo>
                  <a:pt x="1615302" y="69965"/>
                </a:moveTo>
                <a:lnTo>
                  <a:pt x="1615302" y="41148"/>
                </a:lnTo>
                <a:lnTo>
                  <a:pt x="1603445" y="43308"/>
                </a:lnTo>
                <a:lnTo>
                  <a:pt x="1609206" y="74676"/>
                </a:lnTo>
                <a:lnTo>
                  <a:pt x="1615302" y="69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55681" y="3784289"/>
            <a:ext cx="5143073" cy="31528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36776" y="3930594"/>
            <a:ext cx="1754505" cy="117475"/>
          </a:xfrm>
          <a:custGeom>
            <a:avLst/>
            <a:gdLst/>
            <a:ahLst/>
            <a:cxnLst/>
            <a:rect l="l" t="t" r="r" b="b"/>
            <a:pathLst>
              <a:path w="1754504" h="117475">
                <a:moveTo>
                  <a:pt x="76563" y="72592"/>
                </a:moveTo>
                <a:lnTo>
                  <a:pt x="74676" y="41132"/>
                </a:lnTo>
                <a:lnTo>
                  <a:pt x="0" y="82280"/>
                </a:lnTo>
                <a:lnTo>
                  <a:pt x="64008" y="110591"/>
                </a:lnTo>
                <a:lnTo>
                  <a:pt x="64008" y="73136"/>
                </a:lnTo>
                <a:lnTo>
                  <a:pt x="76563" y="72592"/>
                </a:lnTo>
                <a:close/>
              </a:path>
              <a:path w="1754504" h="117475">
                <a:moveTo>
                  <a:pt x="77384" y="86273"/>
                </a:moveTo>
                <a:lnTo>
                  <a:pt x="76563" y="72592"/>
                </a:lnTo>
                <a:lnTo>
                  <a:pt x="64008" y="73136"/>
                </a:lnTo>
                <a:lnTo>
                  <a:pt x="64008" y="86852"/>
                </a:lnTo>
                <a:lnTo>
                  <a:pt x="77384" y="86273"/>
                </a:lnTo>
                <a:close/>
              </a:path>
              <a:path w="1754504" h="117475">
                <a:moveTo>
                  <a:pt x="79248" y="117332"/>
                </a:moveTo>
                <a:lnTo>
                  <a:pt x="77384" y="86273"/>
                </a:lnTo>
                <a:lnTo>
                  <a:pt x="64008" y="86852"/>
                </a:lnTo>
                <a:lnTo>
                  <a:pt x="64008" y="110591"/>
                </a:lnTo>
                <a:lnTo>
                  <a:pt x="79248" y="117332"/>
                </a:lnTo>
                <a:close/>
              </a:path>
              <a:path w="1754504" h="117475">
                <a:moveTo>
                  <a:pt x="1753986" y="13716"/>
                </a:moveTo>
                <a:lnTo>
                  <a:pt x="1752462" y="0"/>
                </a:lnTo>
                <a:lnTo>
                  <a:pt x="76563" y="72592"/>
                </a:lnTo>
                <a:lnTo>
                  <a:pt x="77384" y="86273"/>
                </a:lnTo>
                <a:lnTo>
                  <a:pt x="1753986" y="13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67963" y="3733493"/>
            <a:ext cx="1311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H</a:t>
            </a:r>
            <a:r>
              <a:rPr sz="2400" b="1" spc="-5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5" dirty="0">
                <a:latin typeface="Arial"/>
                <a:cs typeface="Arial"/>
              </a:rPr>
              <a:t>op</a:t>
            </a:r>
            <a:r>
              <a:rPr sz="2400" b="1" dirty="0">
                <a:latin typeface="Arial"/>
                <a:cs typeface="Arial"/>
              </a:rPr>
              <a:t>t</a:t>
            </a:r>
            <a:r>
              <a:rPr sz="2400" b="1" spc="-5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r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41562" y="4470029"/>
            <a:ext cx="1603375" cy="844550"/>
          </a:xfrm>
          <a:custGeom>
            <a:avLst/>
            <a:gdLst/>
            <a:ahLst/>
            <a:cxnLst/>
            <a:rect l="l" t="t" r="r" b="b"/>
            <a:pathLst>
              <a:path w="1603375" h="844550">
                <a:moveTo>
                  <a:pt x="85328" y="3048"/>
                </a:moveTo>
                <a:lnTo>
                  <a:pt x="0" y="0"/>
                </a:lnTo>
                <a:lnTo>
                  <a:pt x="50276" y="70104"/>
                </a:lnTo>
                <a:lnTo>
                  <a:pt x="53324" y="64273"/>
                </a:lnTo>
                <a:lnTo>
                  <a:pt x="53324" y="35052"/>
                </a:lnTo>
                <a:lnTo>
                  <a:pt x="59420" y="24384"/>
                </a:lnTo>
                <a:lnTo>
                  <a:pt x="71002" y="30454"/>
                </a:lnTo>
                <a:lnTo>
                  <a:pt x="85328" y="3048"/>
                </a:lnTo>
                <a:close/>
              </a:path>
              <a:path w="1603375" h="844550">
                <a:moveTo>
                  <a:pt x="71002" y="30454"/>
                </a:moveTo>
                <a:lnTo>
                  <a:pt x="59420" y="24384"/>
                </a:lnTo>
                <a:lnTo>
                  <a:pt x="53324" y="35052"/>
                </a:lnTo>
                <a:lnTo>
                  <a:pt x="65316" y="41331"/>
                </a:lnTo>
                <a:lnTo>
                  <a:pt x="71002" y="30454"/>
                </a:lnTo>
                <a:close/>
              </a:path>
              <a:path w="1603375" h="844550">
                <a:moveTo>
                  <a:pt x="65316" y="41331"/>
                </a:moveTo>
                <a:lnTo>
                  <a:pt x="53324" y="35052"/>
                </a:lnTo>
                <a:lnTo>
                  <a:pt x="53324" y="64273"/>
                </a:lnTo>
                <a:lnTo>
                  <a:pt x="65316" y="41331"/>
                </a:lnTo>
                <a:close/>
              </a:path>
              <a:path w="1603375" h="844550">
                <a:moveTo>
                  <a:pt x="1603110" y="833567"/>
                </a:moveTo>
                <a:lnTo>
                  <a:pt x="71002" y="30454"/>
                </a:lnTo>
                <a:lnTo>
                  <a:pt x="65316" y="41331"/>
                </a:lnTo>
                <a:lnTo>
                  <a:pt x="1598538" y="844235"/>
                </a:lnTo>
                <a:lnTo>
                  <a:pt x="1603110" y="8335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55807" y="4535561"/>
            <a:ext cx="2289175" cy="779145"/>
          </a:xfrm>
          <a:custGeom>
            <a:avLst/>
            <a:gdLst/>
            <a:ahLst/>
            <a:cxnLst/>
            <a:rect l="l" t="t" r="r" b="b"/>
            <a:pathLst>
              <a:path w="2289175" h="779145">
                <a:moveTo>
                  <a:pt x="85344" y="0"/>
                </a:moveTo>
                <a:lnTo>
                  <a:pt x="0" y="10668"/>
                </a:lnTo>
                <a:lnTo>
                  <a:pt x="59436" y="70104"/>
                </a:lnTo>
                <a:lnTo>
                  <a:pt x="59436" y="38100"/>
                </a:lnTo>
                <a:lnTo>
                  <a:pt x="62484" y="25908"/>
                </a:lnTo>
                <a:lnTo>
                  <a:pt x="75093" y="30111"/>
                </a:lnTo>
                <a:lnTo>
                  <a:pt x="85344" y="0"/>
                </a:lnTo>
                <a:close/>
              </a:path>
              <a:path w="2289175" h="779145">
                <a:moveTo>
                  <a:pt x="75093" y="30111"/>
                </a:moveTo>
                <a:lnTo>
                  <a:pt x="62484" y="25908"/>
                </a:lnTo>
                <a:lnTo>
                  <a:pt x="59436" y="38100"/>
                </a:lnTo>
                <a:lnTo>
                  <a:pt x="71056" y="41968"/>
                </a:lnTo>
                <a:lnTo>
                  <a:pt x="75093" y="30111"/>
                </a:lnTo>
                <a:close/>
              </a:path>
              <a:path w="2289175" h="779145">
                <a:moveTo>
                  <a:pt x="71056" y="41968"/>
                </a:moveTo>
                <a:lnTo>
                  <a:pt x="59436" y="38100"/>
                </a:lnTo>
                <a:lnTo>
                  <a:pt x="59436" y="70104"/>
                </a:lnTo>
                <a:lnTo>
                  <a:pt x="60960" y="71628"/>
                </a:lnTo>
                <a:lnTo>
                  <a:pt x="71056" y="41968"/>
                </a:lnTo>
                <a:close/>
              </a:path>
              <a:path w="2289175" h="779145">
                <a:moveTo>
                  <a:pt x="2288865" y="768035"/>
                </a:moveTo>
                <a:lnTo>
                  <a:pt x="75093" y="30111"/>
                </a:lnTo>
                <a:lnTo>
                  <a:pt x="71056" y="41968"/>
                </a:lnTo>
                <a:lnTo>
                  <a:pt x="2284293" y="778703"/>
                </a:lnTo>
                <a:lnTo>
                  <a:pt x="2288865" y="7680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20351" y="5028791"/>
            <a:ext cx="13963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Panu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-5" dirty="0">
                <a:latin typeface="Arial"/>
                <a:cs typeface="Arial"/>
              </a:rPr>
              <a:t>ů</a:t>
            </a:r>
            <a:r>
              <a:rPr sz="2400" b="1" dirty="0">
                <a:latin typeface="Arial"/>
                <a:cs typeface="Arial"/>
              </a:rPr>
              <a:t>v  </a:t>
            </a:r>
            <a:r>
              <a:rPr sz="2400" b="1" spc="-5" dirty="0">
                <a:latin typeface="Arial"/>
                <a:cs typeface="Arial"/>
              </a:rPr>
              <a:t>prostor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8150" y="5638338"/>
            <a:ext cx="14820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Zkřížená  d</a:t>
            </a:r>
            <a:r>
              <a:rPr sz="2400" b="1" spc="5" dirty="0">
                <a:latin typeface="Arial"/>
                <a:cs typeface="Arial"/>
              </a:rPr>
              <a:t>i</a:t>
            </a:r>
            <a:r>
              <a:rPr sz="2400" b="1" spc="-5" dirty="0">
                <a:latin typeface="Arial"/>
                <a:cs typeface="Arial"/>
              </a:rPr>
              <a:t>spa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5" dirty="0">
                <a:latin typeface="Arial"/>
                <a:cs typeface="Arial"/>
              </a:rPr>
              <a:t>á</a:t>
            </a:r>
            <a:r>
              <a:rPr sz="2400" b="1" dirty="0">
                <a:latin typeface="Arial"/>
                <a:cs typeface="Arial"/>
              </a:rPr>
              <a:t>t</a:t>
            </a:r>
            <a:r>
              <a:rPr sz="2400" b="1" spc="-5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í  </a:t>
            </a:r>
            <a:r>
              <a:rPr sz="2400" b="1" spc="-5" dirty="0">
                <a:latin typeface="Arial"/>
                <a:cs typeface="Arial"/>
              </a:rPr>
              <a:t>diplopie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52633" y="4470029"/>
            <a:ext cx="2060575" cy="1758950"/>
          </a:xfrm>
          <a:custGeom>
            <a:avLst/>
            <a:gdLst/>
            <a:ahLst/>
            <a:cxnLst/>
            <a:rect l="l" t="t" r="r" b="b"/>
            <a:pathLst>
              <a:path w="2060575" h="1758950">
                <a:moveTo>
                  <a:pt x="2007118" y="54883"/>
                </a:moveTo>
                <a:lnTo>
                  <a:pt x="1998553" y="45021"/>
                </a:lnTo>
                <a:lnTo>
                  <a:pt x="0" y="1747890"/>
                </a:lnTo>
                <a:lnTo>
                  <a:pt x="7620" y="1758558"/>
                </a:lnTo>
                <a:lnTo>
                  <a:pt x="2007118" y="54883"/>
                </a:lnTo>
                <a:close/>
              </a:path>
              <a:path w="2060575" h="1758950">
                <a:moveTo>
                  <a:pt x="2060265" y="0"/>
                </a:moveTo>
                <a:lnTo>
                  <a:pt x="1977984" y="21336"/>
                </a:lnTo>
                <a:lnTo>
                  <a:pt x="1998553" y="45021"/>
                </a:lnTo>
                <a:lnTo>
                  <a:pt x="2008464" y="36576"/>
                </a:lnTo>
                <a:lnTo>
                  <a:pt x="2016084" y="47244"/>
                </a:lnTo>
                <a:lnTo>
                  <a:pt x="2016084" y="65208"/>
                </a:lnTo>
                <a:lnTo>
                  <a:pt x="2028276" y="79248"/>
                </a:lnTo>
                <a:lnTo>
                  <a:pt x="2060265" y="0"/>
                </a:lnTo>
                <a:close/>
              </a:path>
              <a:path w="2060575" h="1758950">
                <a:moveTo>
                  <a:pt x="2016084" y="47244"/>
                </a:moveTo>
                <a:lnTo>
                  <a:pt x="2008464" y="36576"/>
                </a:lnTo>
                <a:lnTo>
                  <a:pt x="1998553" y="45021"/>
                </a:lnTo>
                <a:lnTo>
                  <a:pt x="2007118" y="54883"/>
                </a:lnTo>
                <a:lnTo>
                  <a:pt x="2016084" y="47244"/>
                </a:lnTo>
                <a:close/>
              </a:path>
              <a:path w="2060575" h="1758950">
                <a:moveTo>
                  <a:pt x="2016084" y="65208"/>
                </a:moveTo>
                <a:lnTo>
                  <a:pt x="2016084" y="47244"/>
                </a:lnTo>
                <a:lnTo>
                  <a:pt x="2007118" y="54883"/>
                </a:lnTo>
                <a:lnTo>
                  <a:pt x="2016084" y="65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4682" y="531841"/>
            <a:ext cx="52419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96895" algn="l"/>
              </a:tabLst>
            </a:pPr>
            <a:r>
              <a:rPr sz="4800" dirty="0">
                <a:solidFill>
                  <a:srgbClr val="0000FF"/>
                </a:solidFill>
              </a:rPr>
              <a:t>P</a:t>
            </a:r>
            <a:r>
              <a:rPr sz="4800" spc="-10" dirty="0">
                <a:solidFill>
                  <a:srgbClr val="0000FF"/>
                </a:solidFill>
              </a:rPr>
              <a:t>a</a:t>
            </a:r>
            <a:r>
              <a:rPr sz="4800" spc="-5" dirty="0">
                <a:solidFill>
                  <a:srgbClr val="0000FF"/>
                </a:solidFill>
              </a:rPr>
              <a:t>nu</a:t>
            </a:r>
            <a:r>
              <a:rPr sz="4800" dirty="0">
                <a:solidFill>
                  <a:srgbClr val="0000FF"/>
                </a:solidFill>
              </a:rPr>
              <a:t>m</a:t>
            </a:r>
            <a:r>
              <a:rPr sz="4800" spc="-5" dirty="0">
                <a:solidFill>
                  <a:srgbClr val="0000FF"/>
                </a:solidFill>
              </a:rPr>
              <a:t>ů</a:t>
            </a:r>
            <a:r>
              <a:rPr sz="4800" dirty="0">
                <a:solidFill>
                  <a:srgbClr val="0000FF"/>
                </a:solidFill>
              </a:rPr>
              <a:t>v	</a:t>
            </a:r>
            <a:r>
              <a:rPr sz="4800" spc="-5" dirty="0">
                <a:solidFill>
                  <a:srgbClr val="0000FF"/>
                </a:solidFill>
              </a:rPr>
              <a:t>p</a:t>
            </a:r>
            <a:r>
              <a:rPr sz="4800" dirty="0">
                <a:solidFill>
                  <a:srgbClr val="0000FF"/>
                </a:solidFill>
              </a:rPr>
              <a:t>r</a:t>
            </a:r>
            <a:r>
              <a:rPr sz="4800" spc="-5" dirty="0">
                <a:solidFill>
                  <a:srgbClr val="0000FF"/>
                </a:solidFill>
              </a:rPr>
              <a:t>o</a:t>
            </a:r>
            <a:r>
              <a:rPr sz="4800" spc="-10" dirty="0">
                <a:solidFill>
                  <a:srgbClr val="0000FF"/>
                </a:solidFill>
              </a:rPr>
              <a:t>s</a:t>
            </a:r>
            <a:r>
              <a:rPr sz="4800" spc="-5" dirty="0">
                <a:solidFill>
                  <a:srgbClr val="0000FF"/>
                </a:solidFill>
              </a:rPr>
              <a:t>to</a:t>
            </a:r>
            <a:r>
              <a:rPr sz="4800" dirty="0">
                <a:solidFill>
                  <a:srgbClr val="0000FF"/>
                </a:solidFill>
              </a:rPr>
              <a:t>r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3661092" y="2412812"/>
            <a:ext cx="2976452" cy="1372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91763" y="2819170"/>
            <a:ext cx="1311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H</a:t>
            </a:r>
            <a:r>
              <a:rPr sz="2400" b="1" spc="-5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5" dirty="0">
                <a:latin typeface="Arial"/>
                <a:cs typeface="Arial"/>
              </a:rPr>
              <a:t>op</a:t>
            </a:r>
            <a:r>
              <a:rPr sz="2400" b="1" dirty="0">
                <a:latin typeface="Arial"/>
                <a:cs typeface="Arial"/>
              </a:rPr>
              <a:t>t</a:t>
            </a:r>
            <a:r>
              <a:rPr sz="2400" b="1" spc="-5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r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36776" y="2984266"/>
            <a:ext cx="1676400" cy="76200"/>
          </a:xfrm>
          <a:custGeom>
            <a:avLst/>
            <a:gdLst/>
            <a:ahLst/>
            <a:cxnLst/>
            <a:rect l="l" t="t" r="r" b="b"/>
            <a:pathLst>
              <a:path w="1676400" h="76200">
                <a:moveTo>
                  <a:pt x="76200" y="32004"/>
                </a:moveTo>
                <a:lnTo>
                  <a:pt x="76200" y="0"/>
                </a:lnTo>
                <a:lnTo>
                  <a:pt x="0" y="38084"/>
                </a:lnTo>
                <a:lnTo>
                  <a:pt x="64008" y="70088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1676400" h="76200">
                <a:moveTo>
                  <a:pt x="1676262" y="45704"/>
                </a:moveTo>
                <a:lnTo>
                  <a:pt x="1676262" y="32004"/>
                </a:lnTo>
                <a:lnTo>
                  <a:pt x="64008" y="32004"/>
                </a:lnTo>
                <a:lnTo>
                  <a:pt x="64008" y="45704"/>
                </a:lnTo>
                <a:lnTo>
                  <a:pt x="1676262" y="45704"/>
                </a:lnTo>
                <a:close/>
              </a:path>
              <a:path w="1676400" h="76200">
                <a:moveTo>
                  <a:pt x="76200" y="76184"/>
                </a:moveTo>
                <a:lnTo>
                  <a:pt x="76200" y="45704"/>
                </a:lnTo>
                <a:lnTo>
                  <a:pt x="64008" y="45704"/>
                </a:lnTo>
                <a:lnTo>
                  <a:pt x="64008" y="70088"/>
                </a:lnTo>
                <a:lnTo>
                  <a:pt x="76200" y="761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0896" y="2770921"/>
            <a:ext cx="1295400" cy="259079"/>
          </a:xfrm>
          <a:custGeom>
            <a:avLst/>
            <a:gdLst/>
            <a:ahLst/>
            <a:cxnLst/>
            <a:rect l="l" t="t" r="r" b="b"/>
            <a:pathLst>
              <a:path w="1295400" h="259080">
                <a:moveTo>
                  <a:pt x="1222478" y="43230"/>
                </a:moveTo>
                <a:lnTo>
                  <a:pt x="1220261" y="31161"/>
                </a:lnTo>
                <a:lnTo>
                  <a:pt x="0" y="245348"/>
                </a:lnTo>
                <a:lnTo>
                  <a:pt x="1524" y="259049"/>
                </a:lnTo>
                <a:lnTo>
                  <a:pt x="1222478" y="43230"/>
                </a:lnTo>
                <a:close/>
              </a:path>
              <a:path w="1295400" h="259080">
                <a:moveTo>
                  <a:pt x="1295293" y="22860"/>
                </a:moveTo>
                <a:lnTo>
                  <a:pt x="1214536" y="0"/>
                </a:lnTo>
                <a:lnTo>
                  <a:pt x="1220261" y="31161"/>
                </a:lnTo>
                <a:lnTo>
                  <a:pt x="1232824" y="28956"/>
                </a:lnTo>
                <a:lnTo>
                  <a:pt x="1234348" y="41132"/>
                </a:lnTo>
                <a:lnTo>
                  <a:pt x="1234348" y="69950"/>
                </a:lnTo>
                <a:lnTo>
                  <a:pt x="1295293" y="22860"/>
                </a:lnTo>
                <a:close/>
              </a:path>
              <a:path w="1295400" h="259080">
                <a:moveTo>
                  <a:pt x="1234348" y="41132"/>
                </a:moveTo>
                <a:lnTo>
                  <a:pt x="1232824" y="28956"/>
                </a:lnTo>
                <a:lnTo>
                  <a:pt x="1220261" y="31161"/>
                </a:lnTo>
                <a:lnTo>
                  <a:pt x="1222478" y="43230"/>
                </a:lnTo>
                <a:lnTo>
                  <a:pt x="1234348" y="41132"/>
                </a:lnTo>
                <a:close/>
              </a:path>
              <a:path w="1295400" h="259080">
                <a:moveTo>
                  <a:pt x="1234348" y="69950"/>
                </a:moveTo>
                <a:lnTo>
                  <a:pt x="1234348" y="41132"/>
                </a:lnTo>
                <a:lnTo>
                  <a:pt x="1222478" y="43230"/>
                </a:lnTo>
                <a:lnTo>
                  <a:pt x="1228252" y="74660"/>
                </a:lnTo>
                <a:lnTo>
                  <a:pt x="1234348" y="699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0896" y="3016270"/>
            <a:ext cx="1447800" cy="260985"/>
          </a:xfrm>
          <a:custGeom>
            <a:avLst/>
            <a:gdLst/>
            <a:ahLst/>
            <a:cxnLst/>
            <a:rect l="l" t="t" r="r" b="b"/>
            <a:pathLst>
              <a:path w="1447800" h="260985">
                <a:moveTo>
                  <a:pt x="1373969" y="217403"/>
                </a:moveTo>
                <a:lnTo>
                  <a:pt x="1524" y="0"/>
                </a:lnTo>
                <a:lnTo>
                  <a:pt x="0" y="13700"/>
                </a:lnTo>
                <a:lnTo>
                  <a:pt x="1371988" y="229537"/>
                </a:lnTo>
                <a:lnTo>
                  <a:pt x="1373969" y="217403"/>
                </a:lnTo>
                <a:close/>
              </a:path>
              <a:path w="1447800" h="260985">
                <a:moveTo>
                  <a:pt x="1386733" y="254218"/>
                </a:moveTo>
                <a:lnTo>
                  <a:pt x="1386733" y="219425"/>
                </a:lnTo>
                <a:lnTo>
                  <a:pt x="1385209" y="231617"/>
                </a:lnTo>
                <a:lnTo>
                  <a:pt x="1371988" y="229537"/>
                </a:lnTo>
                <a:lnTo>
                  <a:pt x="1366921" y="260573"/>
                </a:lnTo>
                <a:lnTo>
                  <a:pt x="1386733" y="254218"/>
                </a:lnTo>
                <a:close/>
              </a:path>
              <a:path w="1447800" h="260985">
                <a:moveTo>
                  <a:pt x="1386733" y="219425"/>
                </a:moveTo>
                <a:lnTo>
                  <a:pt x="1373969" y="217403"/>
                </a:lnTo>
                <a:lnTo>
                  <a:pt x="1371988" y="229537"/>
                </a:lnTo>
                <a:lnTo>
                  <a:pt x="1385209" y="231617"/>
                </a:lnTo>
                <a:lnTo>
                  <a:pt x="1386733" y="219425"/>
                </a:lnTo>
                <a:close/>
              </a:path>
              <a:path w="1447800" h="260985">
                <a:moveTo>
                  <a:pt x="1447693" y="234665"/>
                </a:moveTo>
                <a:lnTo>
                  <a:pt x="1379113" y="185897"/>
                </a:lnTo>
                <a:lnTo>
                  <a:pt x="1373969" y="217403"/>
                </a:lnTo>
                <a:lnTo>
                  <a:pt x="1386733" y="219425"/>
                </a:lnTo>
                <a:lnTo>
                  <a:pt x="1386733" y="254218"/>
                </a:lnTo>
                <a:lnTo>
                  <a:pt x="1447693" y="2346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81954" y="2590595"/>
            <a:ext cx="13963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Panu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-5" dirty="0">
                <a:latin typeface="Arial"/>
                <a:cs typeface="Arial"/>
              </a:rPr>
              <a:t>ů</a:t>
            </a:r>
            <a:r>
              <a:rPr sz="2400" b="1" dirty="0">
                <a:latin typeface="Arial"/>
                <a:cs typeface="Arial"/>
              </a:rPr>
              <a:t>v  </a:t>
            </a:r>
            <a:r>
              <a:rPr sz="2400" b="1" spc="-5" dirty="0">
                <a:latin typeface="Arial"/>
                <a:cs typeface="Arial"/>
              </a:rPr>
              <a:t>prostor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7238" y="3625809"/>
            <a:ext cx="382905" cy="158750"/>
          </a:xfrm>
          <a:custGeom>
            <a:avLst/>
            <a:gdLst/>
            <a:ahLst/>
            <a:cxnLst/>
            <a:rect l="l" t="t" r="r" b="b"/>
            <a:pathLst>
              <a:path w="382904" h="158750">
                <a:moveTo>
                  <a:pt x="85328" y="0"/>
                </a:moveTo>
                <a:lnTo>
                  <a:pt x="0" y="6096"/>
                </a:lnTo>
                <a:lnTo>
                  <a:pt x="56372" y="71628"/>
                </a:lnTo>
                <a:lnTo>
                  <a:pt x="56372" y="36576"/>
                </a:lnTo>
                <a:lnTo>
                  <a:pt x="62468" y="25908"/>
                </a:lnTo>
                <a:lnTo>
                  <a:pt x="73079" y="30299"/>
                </a:lnTo>
                <a:lnTo>
                  <a:pt x="85328" y="0"/>
                </a:lnTo>
                <a:close/>
              </a:path>
              <a:path w="382904" h="158750">
                <a:moveTo>
                  <a:pt x="73079" y="30299"/>
                </a:moveTo>
                <a:lnTo>
                  <a:pt x="62468" y="25908"/>
                </a:lnTo>
                <a:lnTo>
                  <a:pt x="56372" y="36576"/>
                </a:lnTo>
                <a:lnTo>
                  <a:pt x="68512" y="41597"/>
                </a:lnTo>
                <a:lnTo>
                  <a:pt x="73079" y="30299"/>
                </a:lnTo>
                <a:close/>
              </a:path>
              <a:path w="382904" h="158750">
                <a:moveTo>
                  <a:pt x="68512" y="41597"/>
                </a:moveTo>
                <a:lnTo>
                  <a:pt x="56372" y="36576"/>
                </a:lnTo>
                <a:lnTo>
                  <a:pt x="56372" y="71628"/>
                </a:lnTo>
                <a:lnTo>
                  <a:pt x="68512" y="41597"/>
                </a:lnTo>
                <a:close/>
              </a:path>
              <a:path w="382904" h="158750">
                <a:moveTo>
                  <a:pt x="382779" y="158480"/>
                </a:moveTo>
                <a:lnTo>
                  <a:pt x="73079" y="30299"/>
                </a:lnTo>
                <a:lnTo>
                  <a:pt x="68512" y="41597"/>
                </a:lnTo>
                <a:lnTo>
                  <a:pt x="351117" y="158480"/>
                </a:lnTo>
                <a:lnTo>
                  <a:pt x="382779" y="1584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644091" y="1523885"/>
            <a:ext cx="31578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Nezkřížená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disparátní  diplopie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3868" y="1873361"/>
            <a:ext cx="1298575" cy="402590"/>
          </a:xfrm>
          <a:custGeom>
            <a:avLst/>
            <a:gdLst/>
            <a:ahLst/>
            <a:cxnLst/>
            <a:rect l="l" t="t" r="r" b="b"/>
            <a:pathLst>
              <a:path w="1298575" h="402589">
                <a:moveTo>
                  <a:pt x="71653" y="360585"/>
                </a:moveTo>
                <a:lnTo>
                  <a:pt x="62484" y="329153"/>
                </a:lnTo>
                <a:lnTo>
                  <a:pt x="0" y="387050"/>
                </a:lnTo>
                <a:lnTo>
                  <a:pt x="59436" y="397856"/>
                </a:lnTo>
                <a:lnTo>
                  <a:pt x="59436" y="364190"/>
                </a:lnTo>
                <a:lnTo>
                  <a:pt x="71653" y="360585"/>
                </a:lnTo>
                <a:close/>
              </a:path>
              <a:path w="1298575" h="402589">
                <a:moveTo>
                  <a:pt x="75290" y="373053"/>
                </a:moveTo>
                <a:lnTo>
                  <a:pt x="71653" y="360585"/>
                </a:lnTo>
                <a:lnTo>
                  <a:pt x="59436" y="364190"/>
                </a:lnTo>
                <a:lnTo>
                  <a:pt x="64008" y="376382"/>
                </a:lnTo>
                <a:lnTo>
                  <a:pt x="75290" y="373053"/>
                </a:lnTo>
                <a:close/>
              </a:path>
              <a:path w="1298575" h="402589">
                <a:moveTo>
                  <a:pt x="83820" y="402290"/>
                </a:moveTo>
                <a:lnTo>
                  <a:pt x="75290" y="373053"/>
                </a:lnTo>
                <a:lnTo>
                  <a:pt x="64008" y="376382"/>
                </a:lnTo>
                <a:lnTo>
                  <a:pt x="59436" y="364190"/>
                </a:lnTo>
                <a:lnTo>
                  <a:pt x="59436" y="397856"/>
                </a:lnTo>
                <a:lnTo>
                  <a:pt x="83820" y="402290"/>
                </a:lnTo>
                <a:close/>
              </a:path>
              <a:path w="1298575" h="402589">
                <a:moveTo>
                  <a:pt x="1298341" y="12176"/>
                </a:moveTo>
                <a:lnTo>
                  <a:pt x="1293769" y="0"/>
                </a:lnTo>
                <a:lnTo>
                  <a:pt x="71653" y="360585"/>
                </a:lnTo>
                <a:lnTo>
                  <a:pt x="75290" y="373053"/>
                </a:lnTo>
                <a:lnTo>
                  <a:pt x="1298341" y="1217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89035" y="3784091"/>
            <a:ext cx="3596547" cy="2596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015576" y="4038268"/>
            <a:ext cx="14820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Zkřížená  d</a:t>
            </a:r>
            <a:r>
              <a:rPr sz="2400" b="1" spc="5" dirty="0">
                <a:latin typeface="Arial"/>
                <a:cs typeface="Arial"/>
              </a:rPr>
              <a:t>i</a:t>
            </a:r>
            <a:r>
              <a:rPr sz="2400" b="1" spc="-5" dirty="0">
                <a:latin typeface="Arial"/>
                <a:cs typeface="Arial"/>
              </a:rPr>
              <a:t>spa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5" dirty="0">
                <a:latin typeface="Arial"/>
                <a:cs typeface="Arial"/>
              </a:rPr>
              <a:t>á</a:t>
            </a:r>
            <a:r>
              <a:rPr sz="2400" b="1" dirty="0">
                <a:latin typeface="Arial"/>
                <a:cs typeface="Arial"/>
              </a:rPr>
              <a:t>t</a:t>
            </a:r>
            <a:r>
              <a:rPr sz="2400" b="1" spc="-5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í  </a:t>
            </a:r>
            <a:r>
              <a:rPr sz="2400" b="1" spc="-5" dirty="0">
                <a:latin typeface="Arial"/>
                <a:cs typeface="Arial"/>
              </a:rPr>
              <a:t>diplopie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78355" y="3784290"/>
            <a:ext cx="1861820" cy="768350"/>
          </a:xfrm>
          <a:custGeom>
            <a:avLst/>
            <a:gdLst/>
            <a:ahLst/>
            <a:cxnLst/>
            <a:rect l="l" t="t" r="r" b="b"/>
            <a:pathLst>
              <a:path w="1861820" h="768350">
                <a:moveTo>
                  <a:pt x="1861547" y="757367"/>
                </a:moveTo>
                <a:lnTo>
                  <a:pt x="31662" y="0"/>
                </a:lnTo>
                <a:lnTo>
                  <a:pt x="0" y="0"/>
                </a:lnTo>
                <a:lnTo>
                  <a:pt x="1856975" y="768035"/>
                </a:lnTo>
                <a:lnTo>
                  <a:pt x="1861547" y="75736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237" cy="6843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0860" y="304785"/>
            <a:ext cx="604901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360" marR="5080" indent="-201295">
              <a:lnSpc>
                <a:spcPct val="100000"/>
              </a:lnSpc>
              <a:spcBef>
                <a:spcPts val="100"/>
              </a:spcBef>
              <a:tabLst>
                <a:tab pos="2216150" algn="l"/>
                <a:tab pos="4218940" algn="l"/>
              </a:tabLst>
            </a:pPr>
            <a:r>
              <a:rPr sz="4400" dirty="0">
                <a:solidFill>
                  <a:srgbClr val="219000"/>
                </a:solidFill>
              </a:rPr>
              <a:t>S</a:t>
            </a:r>
            <a:r>
              <a:rPr sz="4400" spc="-5" dirty="0">
                <a:solidFill>
                  <a:srgbClr val="219000"/>
                </a:solidFill>
              </a:rPr>
              <a:t>tupn</a:t>
            </a:r>
            <a:r>
              <a:rPr sz="4400" dirty="0">
                <a:solidFill>
                  <a:srgbClr val="219000"/>
                </a:solidFill>
              </a:rPr>
              <a:t>ě	j</a:t>
            </a:r>
            <a:r>
              <a:rPr sz="4400" spc="-5" dirty="0">
                <a:solidFill>
                  <a:srgbClr val="219000"/>
                </a:solidFill>
              </a:rPr>
              <a:t>ednoduchéh</a:t>
            </a:r>
            <a:r>
              <a:rPr sz="4400" dirty="0">
                <a:solidFill>
                  <a:srgbClr val="219000"/>
                </a:solidFill>
              </a:rPr>
              <a:t>o  </a:t>
            </a:r>
            <a:r>
              <a:rPr sz="4400" spc="-5" dirty="0">
                <a:solidFill>
                  <a:srgbClr val="219000"/>
                </a:solidFill>
              </a:rPr>
              <a:t>binokulárního	vidění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6" y="1773792"/>
            <a:ext cx="8809990" cy="505079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5080" indent="-342900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Superpozice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schopnost překrýt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oběma  očima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nestejné</a:t>
            </a:r>
            <a:r>
              <a:rPr sz="34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obrázky</a:t>
            </a:r>
            <a:endParaRPr sz="3400">
              <a:latin typeface="Arial"/>
              <a:cs typeface="Arial"/>
            </a:endParaRPr>
          </a:p>
          <a:p>
            <a:pPr marL="355600" marR="819150" indent="-343535">
              <a:lnSpc>
                <a:spcPts val="367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Fúze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schopnost CNS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spojit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stejné  obrázky pravého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levého oka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jeden  smyslový</a:t>
            </a:r>
            <a:r>
              <a:rPr sz="34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vjem</a:t>
            </a:r>
            <a:endParaRPr sz="3400">
              <a:latin typeface="Arial"/>
              <a:cs typeface="Arial"/>
            </a:endParaRPr>
          </a:p>
          <a:p>
            <a:pPr marL="354965" marR="73660" indent="-342900">
              <a:lnSpc>
                <a:spcPts val="367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Stereopse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schopnost vytvořit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hloubkový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vjem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spojením obrazů, jejichž  jednotlivé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části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dopadají na sítnici na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lehce disparátní</a:t>
            </a:r>
            <a:r>
              <a:rPr sz="3400" b="1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body</a:t>
            </a:r>
            <a:endParaRPr sz="3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5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Testování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</a:t>
            </a:r>
            <a:r>
              <a:rPr sz="34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i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troposkopu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6949" y="792424"/>
            <a:ext cx="63582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219000"/>
                </a:solidFill>
              </a:rPr>
              <a:t>Troposkop</a:t>
            </a:r>
            <a:r>
              <a:rPr sz="4400" spc="-55" dirty="0">
                <a:solidFill>
                  <a:srgbClr val="219000"/>
                </a:solidFill>
              </a:rPr>
              <a:t> </a:t>
            </a:r>
            <a:r>
              <a:rPr sz="4400" spc="-5" dirty="0">
                <a:solidFill>
                  <a:srgbClr val="219000"/>
                </a:solidFill>
              </a:rPr>
              <a:t>(synoptofor)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688973" y="2126330"/>
            <a:ext cx="6781235" cy="50866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6949" y="1173386"/>
            <a:ext cx="63582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219000"/>
                </a:solidFill>
              </a:rPr>
              <a:t>Troposkop</a:t>
            </a:r>
            <a:r>
              <a:rPr sz="4400" spc="-55" dirty="0">
                <a:solidFill>
                  <a:srgbClr val="219000"/>
                </a:solidFill>
              </a:rPr>
              <a:t> </a:t>
            </a:r>
            <a:r>
              <a:rPr sz="4400" spc="-5" dirty="0">
                <a:solidFill>
                  <a:srgbClr val="219000"/>
                </a:solidFill>
              </a:rPr>
              <a:t>(synoptofor)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403320"/>
            <a:ext cx="9143242" cy="382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644" y="3784091"/>
            <a:ext cx="9143242" cy="30479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1888" y="868612"/>
            <a:ext cx="73869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219000"/>
                </a:solidFill>
              </a:rPr>
              <a:t>Superpozice na</a:t>
            </a:r>
            <a:r>
              <a:rPr sz="4400" spc="-20" dirty="0">
                <a:solidFill>
                  <a:srgbClr val="219000"/>
                </a:solidFill>
              </a:rPr>
              <a:t> </a:t>
            </a:r>
            <a:r>
              <a:rPr sz="4400" spc="-5" dirty="0">
                <a:solidFill>
                  <a:srgbClr val="219000"/>
                </a:solidFill>
              </a:rPr>
              <a:t>troposkopu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688973" y="1879442"/>
            <a:ext cx="2549438" cy="1955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3224" y="4165259"/>
            <a:ext cx="4065696" cy="2678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08191" y="3631903"/>
            <a:ext cx="3428710" cy="2435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9386" y="640035"/>
            <a:ext cx="84740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37815" algn="l"/>
                <a:tab pos="6845300" algn="l"/>
              </a:tabLst>
            </a:pPr>
            <a:r>
              <a:rPr sz="4400" spc="-5" dirty="0">
                <a:solidFill>
                  <a:srgbClr val="219000"/>
                </a:solidFill>
              </a:rPr>
              <a:t>Patologie	binokulárního	vidění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6" y="1545218"/>
            <a:ext cx="8930005" cy="557593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149225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Vývoj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binokulárního vidění může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být  narušen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například šilháním</a:t>
            </a:r>
            <a:r>
              <a:rPr sz="3400" b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(strabismem)</a:t>
            </a:r>
            <a:endParaRPr sz="3400">
              <a:latin typeface="Arial"/>
              <a:cs typeface="Arial"/>
            </a:endParaRPr>
          </a:p>
          <a:p>
            <a:pPr marL="355600" marR="5080" indent="-342900">
              <a:lnSpc>
                <a:spcPts val="367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Útlum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proces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zabraňující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vstupu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informací z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uchýleného oka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do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zrakového  centra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zabraňující jejich</a:t>
            </a:r>
            <a:r>
              <a:rPr sz="3400" b="1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uvědomění</a:t>
            </a:r>
            <a:endParaRPr sz="3400">
              <a:latin typeface="Arial"/>
              <a:cs typeface="Arial"/>
            </a:endParaRPr>
          </a:p>
          <a:p>
            <a:pPr marL="756285" marR="264160" lvl="1" indent="-287020">
              <a:lnSpc>
                <a:spcPts val="3240"/>
              </a:lnSpc>
              <a:spcBef>
                <a:spcPts val="72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útlum kolem disparátního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bodu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kam dopadl  obraz fixovaného předmětu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uchýleném  oku zabraňuje</a:t>
            </a:r>
            <a:r>
              <a:rPr sz="3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diplopii</a:t>
            </a:r>
            <a:endParaRPr sz="3000">
              <a:latin typeface="Arial"/>
              <a:cs typeface="Arial"/>
            </a:endParaRPr>
          </a:p>
          <a:p>
            <a:pPr marL="756285" marR="54610" lvl="1" indent="-287020">
              <a:lnSpc>
                <a:spcPts val="3240"/>
              </a:lnSpc>
              <a:spcBef>
                <a:spcPts val="72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útlum kolem makuly uchýleného oka  zabraňuje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konfúzi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(popletení mozku, který se  snaží složit různé obrázky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makuly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obou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očí 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jeden</a:t>
            </a:r>
            <a:r>
              <a:rPr sz="3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vjem)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30279" y="792424"/>
            <a:ext cx="22313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219000"/>
                </a:solidFill>
              </a:rPr>
              <a:t>Konfúze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3289035" y="2488999"/>
            <a:ext cx="4143405" cy="4411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948" y="612607"/>
            <a:ext cx="8783320" cy="1668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1270" algn="ctr">
              <a:lnSpc>
                <a:spcPct val="99700"/>
              </a:lnSpc>
              <a:spcBef>
                <a:spcPts val="110"/>
              </a:spcBef>
              <a:tabLst>
                <a:tab pos="7122795" algn="l"/>
                <a:tab pos="7147559" algn="l"/>
              </a:tabLst>
            </a:pPr>
            <a:r>
              <a:rPr spc="-5" dirty="0">
                <a:solidFill>
                  <a:srgbClr val="219000"/>
                </a:solidFill>
              </a:rPr>
              <a:t>Útlum kolem</a:t>
            </a:r>
            <a:r>
              <a:rPr spc="10" dirty="0">
                <a:solidFill>
                  <a:srgbClr val="219000"/>
                </a:solidFill>
              </a:rPr>
              <a:t> </a:t>
            </a:r>
            <a:r>
              <a:rPr spc="-5" dirty="0">
                <a:solidFill>
                  <a:srgbClr val="219000"/>
                </a:solidFill>
              </a:rPr>
              <a:t>disparátního</a:t>
            </a:r>
            <a:r>
              <a:rPr spc="25" dirty="0">
                <a:solidFill>
                  <a:srgbClr val="219000"/>
                </a:solidFill>
              </a:rPr>
              <a:t> </a:t>
            </a:r>
            <a:r>
              <a:rPr spc="-5" dirty="0">
                <a:solidFill>
                  <a:srgbClr val="219000"/>
                </a:solidFill>
              </a:rPr>
              <a:t>bodu	sítnice  uchýleného oka </a:t>
            </a:r>
            <a:r>
              <a:rPr dirty="0">
                <a:solidFill>
                  <a:srgbClr val="219000"/>
                </a:solidFill>
              </a:rPr>
              <a:t>kam </a:t>
            </a:r>
            <a:r>
              <a:rPr spc="-5" dirty="0">
                <a:solidFill>
                  <a:srgbClr val="219000"/>
                </a:solidFill>
              </a:rPr>
              <a:t>dopadá obraz  </a:t>
            </a:r>
            <a:r>
              <a:rPr dirty="0">
                <a:solidFill>
                  <a:srgbClr val="219000"/>
                </a:solidFill>
              </a:rPr>
              <a:t>f</a:t>
            </a:r>
            <a:r>
              <a:rPr spc="-5" dirty="0">
                <a:solidFill>
                  <a:srgbClr val="219000"/>
                </a:solidFill>
              </a:rPr>
              <a:t>i</a:t>
            </a:r>
            <a:r>
              <a:rPr dirty="0">
                <a:solidFill>
                  <a:srgbClr val="219000"/>
                </a:solidFill>
              </a:rPr>
              <a:t>x</a:t>
            </a:r>
            <a:r>
              <a:rPr spc="-5" dirty="0">
                <a:solidFill>
                  <a:srgbClr val="219000"/>
                </a:solidFill>
              </a:rPr>
              <a:t>o</a:t>
            </a:r>
            <a:r>
              <a:rPr dirty="0">
                <a:solidFill>
                  <a:srgbClr val="219000"/>
                </a:solidFill>
              </a:rPr>
              <a:t>va</a:t>
            </a:r>
            <a:r>
              <a:rPr spc="-5" dirty="0">
                <a:solidFill>
                  <a:srgbClr val="219000"/>
                </a:solidFill>
              </a:rPr>
              <a:t>n</a:t>
            </a:r>
            <a:r>
              <a:rPr dirty="0">
                <a:solidFill>
                  <a:srgbClr val="219000"/>
                </a:solidFill>
              </a:rPr>
              <a:t>é</a:t>
            </a:r>
            <a:r>
              <a:rPr spc="-5" dirty="0">
                <a:solidFill>
                  <a:srgbClr val="219000"/>
                </a:solidFill>
              </a:rPr>
              <a:t>h</a:t>
            </a:r>
            <a:r>
              <a:rPr dirty="0">
                <a:solidFill>
                  <a:srgbClr val="219000"/>
                </a:solidFill>
              </a:rPr>
              <a:t>o</a:t>
            </a:r>
            <a:r>
              <a:rPr spc="-10" dirty="0">
                <a:solidFill>
                  <a:srgbClr val="219000"/>
                </a:solidFill>
              </a:rPr>
              <a:t> </a:t>
            </a:r>
            <a:r>
              <a:rPr spc="-5" dirty="0">
                <a:solidFill>
                  <a:srgbClr val="219000"/>
                </a:solidFill>
              </a:rPr>
              <a:t>p</a:t>
            </a:r>
            <a:r>
              <a:rPr dirty="0">
                <a:solidFill>
                  <a:srgbClr val="219000"/>
                </a:solidFill>
              </a:rPr>
              <a:t>ře</a:t>
            </a:r>
            <a:r>
              <a:rPr spc="-5" dirty="0">
                <a:solidFill>
                  <a:srgbClr val="219000"/>
                </a:solidFill>
              </a:rPr>
              <a:t>d</a:t>
            </a:r>
            <a:r>
              <a:rPr dirty="0">
                <a:solidFill>
                  <a:srgbClr val="219000"/>
                </a:solidFill>
              </a:rPr>
              <a:t>mětu</a:t>
            </a:r>
            <a:r>
              <a:rPr spc="-10" dirty="0">
                <a:solidFill>
                  <a:srgbClr val="219000"/>
                </a:solidFill>
              </a:rPr>
              <a:t> </a:t>
            </a:r>
            <a:r>
              <a:rPr dirty="0">
                <a:solidFill>
                  <a:srgbClr val="219000"/>
                </a:solidFill>
              </a:rPr>
              <a:t>za</a:t>
            </a:r>
            <a:r>
              <a:rPr spc="-5" dirty="0">
                <a:solidFill>
                  <a:srgbClr val="219000"/>
                </a:solidFill>
              </a:rPr>
              <a:t>b</a:t>
            </a:r>
            <a:r>
              <a:rPr dirty="0">
                <a:solidFill>
                  <a:srgbClr val="219000"/>
                </a:solidFill>
              </a:rPr>
              <a:t>ra</a:t>
            </a:r>
            <a:r>
              <a:rPr spc="-5" dirty="0">
                <a:solidFill>
                  <a:srgbClr val="219000"/>
                </a:solidFill>
              </a:rPr>
              <a:t>ňuj</a:t>
            </a:r>
            <a:r>
              <a:rPr dirty="0">
                <a:solidFill>
                  <a:srgbClr val="219000"/>
                </a:solidFill>
              </a:rPr>
              <a:t>e		</a:t>
            </a:r>
            <a:r>
              <a:rPr spc="-5" dirty="0">
                <a:solidFill>
                  <a:srgbClr val="219000"/>
                </a:solidFill>
              </a:rPr>
              <a:t>diplopi</a:t>
            </a:r>
            <a:r>
              <a:rPr dirty="0">
                <a:solidFill>
                  <a:srgbClr val="219000"/>
                </a:solidFill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3136650" y="2565192"/>
            <a:ext cx="4213509" cy="4495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3975" y="609555"/>
            <a:ext cx="7823200" cy="13639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31750">
              <a:lnSpc>
                <a:spcPts val="5260"/>
              </a:lnSpc>
              <a:spcBef>
                <a:spcPts val="295"/>
              </a:spcBef>
              <a:tabLst>
                <a:tab pos="3243580" algn="l"/>
              </a:tabLst>
            </a:pPr>
            <a:r>
              <a:rPr sz="4400" spc="-5" dirty="0">
                <a:solidFill>
                  <a:srgbClr val="219000"/>
                </a:solidFill>
              </a:rPr>
              <a:t>Dvojí útlum </a:t>
            </a:r>
            <a:r>
              <a:rPr sz="4400" dirty="0">
                <a:solidFill>
                  <a:srgbClr val="219000"/>
                </a:solidFill>
              </a:rPr>
              <a:t>v </a:t>
            </a:r>
            <a:r>
              <a:rPr sz="4400" spc="-5" dirty="0">
                <a:solidFill>
                  <a:srgbClr val="219000"/>
                </a:solidFill>
              </a:rPr>
              <a:t>uchýleném oku  zabraňující	diplopii </a:t>
            </a:r>
            <a:r>
              <a:rPr sz="4400" dirty="0">
                <a:solidFill>
                  <a:srgbClr val="219000"/>
                </a:solidFill>
              </a:rPr>
              <a:t>a</a:t>
            </a:r>
            <a:r>
              <a:rPr sz="4400" spc="-35" dirty="0">
                <a:solidFill>
                  <a:srgbClr val="219000"/>
                </a:solidFill>
              </a:rPr>
              <a:t> </a:t>
            </a:r>
            <a:r>
              <a:rPr sz="4400" spc="-5" dirty="0">
                <a:solidFill>
                  <a:srgbClr val="219000"/>
                </a:solidFill>
              </a:rPr>
              <a:t>kunfúzi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3641049" y="2260412"/>
            <a:ext cx="3759387" cy="4876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2474" y="868612"/>
            <a:ext cx="65468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219000"/>
                </a:solidFill>
              </a:rPr>
              <a:t>Amblyopie </a:t>
            </a:r>
            <a:r>
              <a:rPr sz="4400" dirty="0">
                <a:solidFill>
                  <a:srgbClr val="219000"/>
                </a:solidFill>
              </a:rPr>
              <a:t>-</a:t>
            </a:r>
            <a:r>
              <a:rPr sz="4400" spc="-40" dirty="0">
                <a:solidFill>
                  <a:srgbClr val="219000"/>
                </a:solidFill>
              </a:rPr>
              <a:t> </a:t>
            </a:r>
            <a:r>
              <a:rPr sz="4400" spc="-5" dirty="0">
                <a:solidFill>
                  <a:srgbClr val="219000"/>
                </a:solidFill>
              </a:rPr>
              <a:t>tupozrakost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6" y="2230954"/>
            <a:ext cx="8550275" cy="34448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1015365" indent="-342900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Amblyopie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vzniká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trvalým aktivním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útlumem obrazu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uchýleného</a:t>
            </a:r>
            <a:r>
              <a:rPr sz="3400" b="1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oka</a:t>
            </a:r>
            <a:endParaRPr sz="3400">
              <a:latin typeface="Arial"/>
              <a:cs typeface="Arial"/>
            </a:endParaRPr>
          </a:p>
          <a:p>
            <a:pPr marL="355600" marR="5080" indent="-343535">
              <a:lnSpc>
                <a:spcPts val="367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Amblyopie </a:t>
            </a: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(tupozrakost)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snížení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zrakové ostrosti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různého stupně při  normálním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anatomickém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nálezu na oku.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Jednou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 příčin vzniku amblyopie může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být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i šilhání</a:t>
            </a:r>
            <a:r>
              <a:rPr sz="3400" b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(strabismus)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7646" y="304785"/>
            <a:ext cx="505650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645" marR="5080" indent="-449580">
              <a:lnSpc>
                <a:spcPct val="100000"/>
              </a:lnSpc>
              <a:spcBef>
                <a:spcPts val="100"/>
              </a:spcBef>
              <a:tabLst>
                <a:tab pos="2868295" algn="l"/>
              </a:tabLst>
            </a:pPr>
            <a:r>
              <a:rPr sz="4400" spc="-5" dirty="0">
                <a:solidFill>
                  <a:srgbClr val="219000"/>
                </a:solidFill>
              </a:rPr>
              <a:t>Anomá</a:t>
            </a:r>
            <a:r>
              <a:rPr sz="4400" dirty="0">
                <a:solidFill>
                  <a:srgbClr val="219000"/>
                </a:solidFill>
              </a:rPr>
              <a:t>l</a:t>
            </a:r>
            <a:r>
              <a:rPr sz="4400" spc="-5" dirty="0">
                <a:solidFill>
                  <a:srgbClr val="219000"/>
                </a:solidFill>
              </a:rPr>
              <a:t>n</a:t>
            </a:r>
            <a:r>
              <a:rPr sz="4400" dirty="0">
                <a:solidFill>
                  <a:srgbClr val="219000"/>
                </a:solidFill>
              </a:rPr>
              <a:t>í	r</a:t>
            </a:r>
            <a:r>
              <a:rPr sz="4400" spc="-5" dirty="0">
                <a:solidFill>
                  <a:srgbClr val="219000"/>
                </a:solidFill>
              </a:rPr>
              <a:t>et</a:t>
            </a:r>
            <a:r>
              <a:rPr sz="4400" dirty="0">
                <a:solidFill>
                  <a:srgbClr val="219000"/>
                </a:solidFill>
              </a:rPr>
              <a:t>i</a:t>
            </a:r>
            <a:r>
              <a:rPr sz="4400" spc="-5" dirty="0">
                <a:solidFill>
                  <a:srgbClr val="219000"/>
                </a:solidFill>
              </a:rPr>
              <a:t>ná</a:t>
            </a:r>
            <a:r>
              <a:rPr sz="4400" dirty="0">
                <a:solidFill>
                  <a:srgbClr val="219000"/>
                </a:solidFill>
              </a:rPr>
              <a:t>l</a:t>
            </a:r>
            <a:r>
              <a:rPr sz="4400" spc="-5" dirty="0">
                <a:solidFill>
                  <a:srgbClr val="219000"/>
                </a:solidFill>
              </a:rPr>
              <a:t>n</a:t>
            </a:r>
            <a:r>
              <a:rPr sz="4400" dirty="0">
                <a:solidFill>
                  <a:srgbClr val="219000"/>
                </a:solidFill>
              </a:rPr>
              <a:t>í  </a:t>
            </a:r>
            <a:r>
              <a:rPr sz="4400" spc="-5" dirty="0">
                <a:solidFill>
                  <a:srgbClr val="219000"/>
                </a:solidFill>
              </a:rPr>
              <a:t>korespondence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5" y="1825609"/>
            <a:ext cx="8931275" cy="5309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36322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Anomální retinální </a:t>
            </a: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korespondence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binokulární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funkční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anomálie,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kdy fovea  vedoucího oka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místo sítnice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uchýleného oka,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které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dopadá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obraz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pozorovaného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předmětu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(=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falešná  makula)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spolu začínají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spolupracovat,  vytvářejí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sítnicový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vztah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získávají  společnou prostorovou</a:t>
            </a:r>
            <a:r>
              <a:rPr sz="3400" b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lokalizaci</a:t>
            </a:r>
            <a:endParaRPr sz="34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81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Jedná se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 patologické binokulární vidění  u</a:t>
            </a:r>
            <a:r>
              <a:rPr sz="34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strabismu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8627" y="370306"/>
            <a:ext cx="3973829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41550" algn="l"/>
              </a:tabLst>
            </a:pP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Z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akov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á</a:t>
            </a:r>
            <a:r>
              <a:rPr sz="4000" i="1" dirty="0">
                <a:solidFill>
                  <a:srgbClr val="007F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os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tr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os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41" y="926521"/>
            <a:ext cx="8975090" cy="6151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81940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1679 Hook: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„Pro zvířecí oko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je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obtížné rozeznat  úhel menší než 1´ “. Myšlenka,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že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minimální  vzdálenost mezi dvěma bodovými zdroji světla by  mohla být měřítkem zrakového</a:t>
            </a:r>
            <a:r>
              <a:rPr sz="30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výkonu.</a:t>
            </a:r>
            <a:endParaRPr sz="3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15"/>
              </a:spcBef>
              <a:buChar char="•"/>
              <a:tabLst>
                <a:tab pos="354965" algn="l"/>
                <a:tab pos="356235" algn="l"/>
                <a:tab pos="2066289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J.E.Purkyně; T.Young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počátkem 19. stol.  používali	písmena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o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různé velikosti, aby „posoudili  rozsah schopnosti rozlišovat objekty, které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jsou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pro  dokonalé vidění vzdálené příliš blízko nebo příliš  daleko“</a:t>
            </a:r>
            <a:endParaRPr sz="3000">
              <a:latin typeface="Arial"/>
              <a:cs typeface="Arial"/>
            </a:endParaRPr>
          </a:p>
          <a:p>
            <a:pPr marL="355600" marR="595630" indent="-343535">
              <a:lnSpc>
                <a:spcPct val="100000"/>
              </a:lnSpc>
              <a:spcBef>
                <a:spcPts val="72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Prof. Herman Snellen, Utrecht 1863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zavedl  testovací optotypy na základě srovnání zrakové  ostrosti pacienta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se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zrakovou ostrostí svého  asistenta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sz="3000" dirty="0">
                <a:solidFill>
                  <a:srgbClr val="CC0065"/>
                </a:solidFill>
                <a:latin typeface="Arial"/>
                <a:cs typeface="Arial"/>
              </a:rPr>
              <a:t> </a:t>
            </a:r>
            <a:r>
              <a:rPr sz="3000" b="1" u="heavy" spc="-5" dirty="0">
                <a:solidFill>
                  <a:srgbClr val="CC0065"/>
                </a:solidFill>
                <a:uFill>
                  <a:solidFill>
                    <a:srgbClr val="CC0065"/>
                  </a:solidFill>
                </a:uFill>
                <a:latin typeface="Arial"/>
                <a:cs typeface="Arial"/>
              </a:rPr>
              <a:t>Snellenovy</a:t>
            </a:r>
            <a:r>
              <a:rPr sz="3000" b="1" u="heavy" spc="-20" dirty="0">
                <a:solidFill>
                  <a:srgbClr val="CC0065"/>
                </a:solidFill>
                <a:uFill>
                  <a:solidFill>
                    <a:srgbClr val="CC0065"/>
                  </a:solidFill>
                </a:uFill>
                <a:latin typeface="Arial"/>
                <a:cs typeface="Arial"/>
              </a:rPr>
              <a:t> </a:t>
            </a:r>
            <a:r>
              <a:rPr sz="3000" b="1" u="heavy" spc="-5" dirty="0">
                <a:solidFill>
                  <a:srgbClr val="CC0065"/>
                </a:solidFill>
                <a:uFill>
                  <a:solidFill>
                    <a:srgbClr val="CC0065"/>
                  </a:solidFill>
                </a:uFill>
                <a:latin typeface="Arial"/>
                <a:cs typeface="Arial"/>
              </a:rPr>
              <a:t>optotypy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0557" y="584164"/>
            <a:ext cx="5222302" cy="6400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263125" y="2508299"/>
            <a:ext cx="3507104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8805" marR="349250" indent="-58674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A – </a:t>
            </a:r>
            <a:r>
              <a:rPr sz="2400" b="1" spc="-5" dirty="0">
                <a:latin typeface="Arial"/>
                <a:cs typeface="Arial"/>
              </a:rPr>
              <a:t>Normální</a:t>
            </a:r>
            <a:r>
              <a:rPr sz="2400" b="1" spc="-16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retinální  korespondence</a:t>
            </a:r>
            <a:endParaRPr sz="2400">
              <a:latin typeface="Arial"/>
              <a:cs typeface="Arial"/>
            </a:endParaRPr>
          </a:p>
          <a:p>
            <a:pPr marL="598805" marR="5080" indent="-58674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B – </a:t>
            </a:r>
            <a:r>
              <a:rPr sz="2400" b="1" spc="-5" dirty="0">
                <a:latin typeface="Arial"/>
                <a:cs typeface="Arial"/>
              </a:rPr>
              <a:t>Strabismus </a:t>
            </a:r>
            <a:r>
              <a:rPr sz="2400" b="1" dirty="0">
                <a:latin typeface="Arial"/>
                <a:cs typeface="Arial"/>
              </a:rPr>
              <a:t>+  </a:t>
            </a:r>
            <a:r>
              <a:rPr sz="2400" b="1" spc="-5" dirty="0">
                <a:latin typeface="Arial"/>
                <a:cs typeface="Arial"/>
              </a:rPr>
              <a:t>disparátní  binokulární diplopie  </a:t>
            </a:r>
            <a:r>
              <a:rPr sz="2400" b="1" dirty="0">
                <a:latin typeface="Arial"/>
                <a:cs typeface="Arial"/>
              </a:rPr>
              <a:t>(+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konfúze)</a:t>
            </a:r>
            <a:endParaRPr sz="2400">
              <a:latin typeface="Arial"/>
              <a:cs typeface="Arial"/>
            </a:endParaRPr>
          </a:p>
          <a:p>
            <a:pPr marL="598805" marR="323850" indent="-58674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C – </a:t>
            </a:r>
            <a:r>
              <a:rPr sz="2400" b="1" spc="-5" dirty="0">
                <a:latin typeface="Arial"/>
                <a:cs typeface="Arial"/>
              </a:rPr>
              <a:t>útlum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uchýleného  oka</a:t>
            </a:r>
            <a:endParaRPr sz="2400">
              <a:latin typeface="Arial"/>
              <a:cs typeface="Arial"/>
            </a:endParaRPr>
          </a:p>
          <a:p>
            <a:pPr marL="598805" marR="281940" indent="-58674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D – </a:t>
            </a:r>
            <a:r>
              <a:rPr sz="2400" b="1" spc="-5" dirty="0">
                <a:latin typeface="Arial"/>
                <a:cs typeface="Arial"/>
              </a:rPr>
              <a:t>Anomální</a:t>
            </a:r>
            <a:r>
              <a:rPr sz="2400" b="1" spc="-16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retinální  korespondence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795" rIns="0" bIns="0" rtlCol="0">
            <a:spAutoFit/>
          </a:bodyPr>
          <a:lstStyle/>
          <a:p>
            <a:pPr marL="3288665" marR="5080" indent="-274193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solidFill>
                  <a:srgbClr val="000000"/>
                </a:solidFill>
                <a:latin typeface="Times New Roman"/>
                <a:cs typeface="Times New Roman"/>
              </a:rPr>
              <a:t>Zkřížená a nezkřížená diplopie</a:t>
            </a:r>
            <a:r>
              <a:rPr sz="4400" b="0" spc="-1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4400" b="0" dirty="0">
                <a:solidFill>
                  <a:srgbClr val="000000"/>
                </a:solidFill>
                <a:latin typeface="Times New Roman"/>
                <a:cs typeface="Times New Roman"/>
              </a:rPr>
              <a:t>při  strabismu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41357" y="1727073"/>
            <a:ext cx="6857435" cy="5486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354" y="640035"/>
            <a:ext cx="62706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4195" algn="l"/>
                <a:tab pos="4208145" algn="l"/>
              </a:tabLst>
            </a:pPr>
            <a:r>
              <a:rPr sz="4400" spc="-5" dirty="0">
                <a:solidFill>
                  <a:srgbClr val="219000"/>
                </a:solidFill>
              </a:rPr>
              <a:t>Vývoj	zrakové	ostrosti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5" y="1773792"/>
            <a:ext cx="8857615" cy="484378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5080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6235" algn="l"/>
                <a:tab pos="198564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Novorozenec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vnímá jen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světlo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tmu - 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světlocit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protože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při narození žlutá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skvrna	ještě nezralá, čípky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nejsou plně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diferencovány (novorozenec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vnímá  zejména periferií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sítnice). Vývoj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žluté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skvrny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zhruba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dokončen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6. měsících,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definitivně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sz="3400" b="1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letech.</a:t>
            </a:r>
            <a:endParaRPr sz="3400">
              <a:latin typeface="Arial"/>
              <a:cs typeface="Arial"/>
            </a:endParaRPr>
          </a:p>
          <a:p>
            <a:pPr marL="355600" marR="361315" indent="-343535">
              <a:lnSpc>
                <a:spcPts val="3670"/>
              </a:lnSpc>
              <a:spcBef>
                <a:spcPts val="82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Řasnaté tělísko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není při narození plně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vyvinuto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u jednoměsíčního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kojence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akomodace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nastavena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fixních</a:t>
            </a:r>
            <a:r>
              <a:rPr sz="3400" b="1" spc="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5" dirty="0">
                <a:solidFill>
                  <a:srgbClr val="0000FF"/>
                </a:solidFill>
                <a:latin typeface="Arial"/>
                <a:cs typeface="Arial"/>
              </a:rPr>
              <a:t>18cm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354" y="792424"/>
            <a:ext cx="62706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4195" algn="l"/>
                <a:tab pos="4208145" algn="l"/>
              </a:tabLst>
            </a:pPr>
            <a:r>
              <a:rPr sz="4400" spc="-5" dirty="0">
                <a:solidFill>
                  <a:srgbClr val="219000"/>
                </a:solidFill>
              </a:rPr>
              <a:t>Vývoj	zrakové	ostrosti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6" y="2078567"/>
            <a:ext cx="8788400" cy="41179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1276985" indent="-342900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Koncem 1. roku věku </a:t>
            </a: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dítěte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stoupá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zraková ostrost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</a:t>
            </a:r>
            <a:r>
              <a:rPr sz="3400" b="1" spc="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6/60</a:t>
            </a:r>
            <a:endParaRPr sz="3400">
              <a:latin typeface="Arial"/>
              <a:cs typeface="Arial"/>
            </a:endParaRPr>
          </a:p>
          <a:p>
            <a:pPr marL="355600" marR="1108075" indent="-343535">
              <a:lnSpc>
                <a:spcPts val="367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Koncem 2. roku věku </a:t>
            </a: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dítěte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visus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přibližně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 6/15</a:t>
            </a:r>
            <a:endParaRPr sz="3400">
              <a:latin typeface="Arial"/>
              <a:cs typeface="Arial"/>
            </a:endParaRPr>
          </a:p>
          <a:p>
            <a:pPr marL="355600" marR="486409" indent="-342900">
              <a:lnSpc>
                <a:spcPts val="367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Koncem 3. roku věku </a:t>
            </a: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dítěte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se zraková  ostrost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zlepšuje na</a:t>
            </a:r>
            <a:r>
              <a:rPr sz="3400" b="1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6/8</a:t>
            </a:r>
            <a:endParaRPr sz="3400">
              <a:latin typeface="Arial"/>
              <a:cs typeface="Arial"/>
            </a:endParaRPr>
          </a:p>
          <a:p>
            <a:pPr marL="355600" marR="5080" indent="-342900">
              <a:lnSpc>
                <a:spcPts val="367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Koncem 4. roku věku </a:t>
            </a: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dítěte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se visus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dále  zlepšuje na 6/6 a později na</a:t>
            </a:r>
            <a:r>
              <a:rPr sz="34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6/4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354" y="335259"/>
            <a:ext cx="62706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4195" algn="l"/>
                <a:tab pos="4208145" algn="l"/>
              </a:tabLst>
            </a:pPr>
            <a:r>
              <a:rPr sz="4400" spc="-5" dirty="0">
                <a:solidFill>
                  <a:srgbClr val="219000"/>
                </a:solidFill>
              </a:rPr>
              <a:t>Vývoj	zrakové	ostrosti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6" y="1164244"/>
            <a:ext cx="8977630" cy="58801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387350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Někteří autoři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považují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zrakovou ostrost  dětí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za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mnohem</a:t>
            </a:r>
            <a:r>
              <a:rPr sz="34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lepší</a:t>
            </a:r>
            <a:endParaRPr sz="3400">
              <a:latin typeface="Arial"/>
              <a:cs typeface="Arial"/>
            </a:endParaRPr>
          </a:p>
          <a:p>
            <a:pPr marL="355600" marR="911225" indent="-343535">
              <a:lnSpc>
                <a:spcPts val="367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Vliv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refrakci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má i předozadní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délka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bulbu,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která narůstá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17-18mm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u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novorozence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průměrných 24mm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u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dospělého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člověka</a:t>
            </a:r>
            <a:endParaRPr sz="3400">
              <a:latin typeface="Arial"/>
              <a:cs typeface="Arial"/>
            </a:endParaRPr>
          </a:p>
          <a:p>
            <a:pPr marL="354965" marR="5080" indent="-342900">
              <a:lnSpc>
                <a:spcPts val="367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6235" algn="l"/>
                <a:tab pos="3064510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Při narození jsou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prakticky všechny oči  dalekozraké	(2,5-3,0 Dpt).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Ve 3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letech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 již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axiální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délka oka 23mm. Od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3 do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14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let 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růst oka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již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pomalý,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asi 0,1mm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za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rok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(kompenzace narůstání délky oka spočívá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 oplošťování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rohovky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400" b="1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čočky)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9099" y="2528111"/>
            <a:ext cx="85725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54910" marR="5080" indent="-2442845">
              <a:lnSpc>
                <a:spcPct val="100000"/>
              </a:lnSpc>
              <a:spcBef>
                <a:spcPts val="100"/>
              </a:spcBef>
              <a:tabLst>
                <a:tab pos="3605529" algn="l"/>
                <a:tab pos="5066665" algn="l"/>
                <a:tab pos="5778500" algn="l"/>
                <a:tab pos="6458585" algn="l"/>
              </a:tabLst>
            </a:pPr>
            <a:r>
              <a:rPr sz="4800" dirty="0"/>
              <a:t>B</a:t>
            </a:r>
            <a:r>
              <a:rPr sz="4800" spc="-5" dirty="0"/>
              <a:t>io</a:t>
            </a:r>
            <a:r>
              <a:rPr sz="4800" spc="-10" dirty="0"/>
              <a:t>c</a:t>
            </a:r>
            <a:r>
              <a:rPr sz="4800" spc="-5" dirty="0"/>
              <a:t>h</a:t>
            </a:r>
            <a:r>
              <a:rPr sz="4800" spc="-10" dirty="0"/>
              <a:t>e</a:t>
            </a:r>
            <a:r>
              <a:rPr sz="4800" dirty="0"/>
              <a:t>m</a:t>
            </a:r>
            <a:r>
              <a:rPr sz="4800" spc="-5" dirty="0"/>
              <a:t>i</a:t>
            </a:r>
            <a:r>
              <a:rPr sz="4800" spc="-10" dirty="0"/>
              <a:t>e</a:t>
            </a:r>
            <a:r>
              <a:rPr sz="4800" dirty="0"/>
              <a:t>,	</a:t>
            </a:r>
            <a:r>
              <a:rPr sz="4800" spc="-10" dirty="0"/>
              <a:t>vý</a:t>
            </a:r>
            <a:r>
              <a:rPr sz="4800" dirty="0"/>
              <a:t>ž</a:t>
            </a:r>
            <a:r>
              <a:rPr sz="4800" spc="-5" dirty="0"/>
              <a:t>i</a:t>
            </a:r>
            <a:r>
              <a:rPr sz="4800" spc="5" dirty="0"/>
              <a:t>v</a:t>
            </a:r>
            <a:r>
              <a:rPr sz="4800" dirty="0"/>
              <a:t>a	a	</a:t>
            </a:r>
            <a:r>
              <a:rPr sz="4800" spc="-5" dirty="0"/>
              <a:t>l</a:t>
            </a:r>
            <a:r>
              <a:rPr sz="4800" spc="-10" dirty="0"/>
              <a:t>á</a:t>
            </a:r>
            <a:r>
              <a:rPr sz="4800" spc="-5" dirty="0"/>
              <a:t>t</a:t>
            </a:r>
            <a:r>
              <a:rPr sz="4800" spc="-10" dirty="0"/>
              <a:t>k</a:t>
            </a:r>
            <a:r>
              <a:rPr sz="4800" spc="5" dirty="0"/>
              <a:t>ov</a:t>
            </a:r>
            <a:r>
              <a:rPr sz="4800" dirty="0"/>
              <a:t>á  </a:t>
            </a:r>
            <a:r>
              <a:rPr sz="4800" spc="-10" dirty="0"/>
              <a:t>výměna	</a:t>
            </a:r>
            <a:r>
              <a:rPr sz="4800" spc="-5" dirty="0"/>
              <a:t>oka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0624" y="563841"/>
            <a:ext cx="85705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71900" algn="l"/>
                <a:tab pos="5978525" algn="l"/>
                <a:tab pos="7593965" algn="l"/>
              </a:tabLst>
            </a:pPr>
            <a:r>
              <a:rPr sz="4400" spc="-5" dirty="0">
                <a:solidFill>
                  <a:srgbClr val="219000"/>
                </a:solidFill>
              </a:rPr>
              <a:t>B</a:t>
            </a:r>
            <a:r>
              <a:rPr sz="4400" dirty="0">
                <a:solidFill>
                  <a:srgbClr val="219000"/>
                </a:solidFill>
              </a:rPr>
              <a:t>i</a:t>
            </a:r>
            <a:r>
              <a:rPr sz="4400" spc="-5" dirty="0">
                <a:solidFill>
                  <a:srgbClr val="219000"/>
                </a:solidFill>
              </a:rPr>
              <a:t>ochem</a:t>
            </a:r>
            <a:r>
              <a:rPr sz="4400" dirty="0">
                <a:solidFill>
                  <a:srgbClr val="219000"/>
                </a:solidFill>
              </a:rPr>
              <a:t>i</a:t>
            </a:r>
            <a:r>
              <a:rPr sz="4400" spc="-5" dirty="0">
                <a:solidFill>
                  <a:srgbClr val="219000"/>
                </a:solidFill>
              </a:rPr>
              <a:t>ck</a:t>
            </a:r>
            <a:r>
              <a:rPr sz="4400" dirty="0">
                <a:solidFill>
                  <a:srgbClr val="219000"/>
                </a:solidFill>
              </a:rPr>
              <a:t>é	</a:t>
            </a:r>
            <a:r>
              <a:rPr sz="4400" spc="-5" dirty="0">
                <a:solidFill>
                  <a:srgbClr val="219000"/>
                </a:solidFill>
              </a:rPr>
              <a:t>s</a:t>
            </a:r>
            <a:r>
              <a:rPr sz="4400" dirty="0">
                <a:solidFill>
                  <a:srgbClr val="219000"/>
                </a:solidFill>
              </a:rPr>
              <a:t>l</a:t>
            </a:r>
            <a:r>
              <a:rPr sz="4400" spc="-5" dirty="0">
                <a:solidFill>
                  <a:srgbClr val="219000"/>
                </a:solidFill>
              </a:rPr>
              <a:t>o</a:t>
            </a:r>
            <a:r>
              <a:rPr sz="4400" spc="5" dirty="0">
                <a:solidFill>
                  <a:srgbClr val="219000"/>
                </a:solidFill>
              </a:rPr>
              <a:t>ž</a:t>
            </a:r>
            <a:r>
              <a:rPr sz="4400" spc="-5" dirty="0">
                <a:solidFill>
                  <a:srgbClr val="219000"/>
                </a:solidFill>
              </a:rPr>
              <a:t>en</a:t>
            </a:r>
            <a:r>
              <a:rPr sz="4400" dirty="0">
                <a:solidFill>
                  <a:srgbClr val="219000"/>
                </a:solidFill>
              </a:rPr>
              <a:t>í	</a:t>
            </a:r>
            <a:r>
              <a:rPr sz="4400" spc="-5" dirty="0">
                <a:solidFill>
                  <a:srgbClr val="219000"/>
                </a:solidFill>
              </a:rPr>
              <a:t>tkán</a:t>
            </a:r>
            <a:r>
              <a:rPr sz="4400" dirty="0">
                <a:solidFill>
                  <a:srgbClr val="219000"/>
                </a:solidFill>
              </a:rPr>
              <a:t>í	</a:t>
            </a:r>
            <a:r>
              <a:rPr sz="4400" spc="-5" dirty="0">
                <a:solidFill>
                  <a:srgbClr val="219000"/>
                </a:solidFill>
              </a:rPr>
              <a:t>ok</a:t>
            </a:r>
            <a:r>
              <a:rPr sz="4400" dirty="0">
                <a:solidFill>
                  <a:srgbClr val="219000"/>
                </a:solidFill>
              </a:rPr>
              <a:t>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6" y="1545218"/>
            <a:ext cx="8771255" cy="53289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1187450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Pojivové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tkáně: </a:t>
            </a:r>
            <a:r>
              <a:rPr sz="3400" b="1" i="1" spc="-5" dirty="0">
                <a:solidFill>
                  <a:srgbClr val="7F0000"/>
                </a:solidFill>
                <a:latin typeface="Arial"/>
                <a:cs typeface="Arial"/>
              </a:rPr>
              <a:t>proteiny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kolagen,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elastin,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keratin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400" b="1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i="1" spc="-10" dirty="0">
                <a:solidFill>
                  <a:srgbClr val="7F0000"/>
                </a:solidFill>
                <a:latin typeface="Arial"/>
                <a:cs typeface="Arial"/>
              </a:rPr>
              <a:t>proteoglykany</a:t>
            </a:r>
            <a:endParaRPr sz="34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5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Kolageny</a:t>
            </a:r>
            <a:endParaRPr sz="34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36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až 1/3 všech proteinů lidské</a:t>
            </a:r>
            <a:r>
              <a:rPr sz="30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tkáně</a:t>
            </a:r>
            <a:endParaRPr sz="3000">
              <a:latin typeface="Arial"/>
              <a:cs typeface="Arial"/>
            </a:endParaRPr>
          </a:p>
          <a:p>
            <a:pPr marL="756285" marR="376555" lvl="1" indent="-287020">
              <a:lnSpc>
                <a:spcPts val="3240"/>
              </a:lnSpc>
              <a:spcBef>
                <a:spcPts val="77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&gt;30%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aminokyseliny glycinu,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13%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prolinu,  </a:t>
            </a:r>
            <a:r>
              <a:rPr sz="3000" b="1" spc="5" dirty="0">
                <a:solidFill>
                  <a:srgbClr val="0000FF"/>
                </a:solidFill>
                <a:latin typeface="Arial"/>
                <a:cs typeface="Arial"/>
              </a:rPr>
              <a:t>9%</a:t>
            </a:r>
            <a:r>
              <a:rPr sz="30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hydroxyprolinu</a:t>
            </a:r>
            <a:endParaRPr sz="3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31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Trimery peptidového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řetězce</a:t>
            </a:r>
            <a:endParaRPr sz="3000">
              <a:latin typeface="Arial"/>
              <a:cs typeface="Arial"/>
            </a:endParaRPr>
          </a:p>
          <a:p>
            <a:pPr marL="756285" marR="5080" lvl="1" indent="-287020">
              <a:lnSpc>
                <a:spcPts val="3240"/>
              </a:lnSpc>
              <a:spcBef>
                <a:spcPts val="770"/>
              </a:spcBef>
              <a:buFont typeface="Arial"/>
              <a:buChar char="–"/>
              <a:tabLst>
                <a:tab pos="75628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Více typů kolagenů, liší se pořadím  aminokyselin, velikostí molekuly řetězce  kolagenu, hydroxylací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obsahem</a:t>
            </a:r>
            <a:r>
              <a:rPr sz="30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sacharidů</a:t>
            </a:r>
            <a:endParaRPr sz="3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31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Rigidní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podpůrná</a:t>
            </a:r>
            <a:r>
              <a:rPr sz="30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funkce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5240" y="355579"/>
            <a:ext cx="3645087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588" y="355579"/>
            <a:ext cx="6400251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4712" y="355091"/>
            <a:ext cx="5909584" cy="6857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7803" y="507458"/>
            <a:ext cx="701484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115" marR="5080" indent="-654050">
              <a:lnSpc>
                <a:spcPct val="100000"/>
              </a:lnSpc>
              <a:spcBef>
                <a:spcPts val="100"/>
              </a:spcBef>
              <a:tabLst>
                <a:tab pos="2465705" algn="l"/>
                <a:tab pos="3957320" algn="l"/>
                <a:tab pos="482600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Z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akov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á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ost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ost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,	pri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nci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py 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konstrukce	optotypů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2243145"/>
            <a:ext cx="8893810" cy="397637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2069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Minimum separabile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práh pro rozlišení</a:t>
            </a:r>
            <a:r>
              <a:rPr sz="3200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dvou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bodů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jako</a:t>
            </a:r>
            <a:r>
              <a:rPr sz="32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dva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3232CC"/>
              </a:buClr>
              <a:buFont typeface="Arial"/>
              <a:buChar char="•"/>
            </a:pPr>
            <a:endParaRPr sz="43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Minimum cognibile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práh pro rozlišení  známého symbolu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či znaku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(rozlišitelnost</a:t>
            </a:r>
            <a:r>
              <a:rPr sz="32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tvaru)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3232CC"/>
              </a:buClr>
              <a:buFont typeface="Arial"/>
              <a:buChar char="•"/>
            </a:pPr>
            <a:endParaRPr sz="4300">
              <a:latin typeface="Arial"/>
              <a:cs typeface="Arial"/>
            </a:endParaRPr>
          </a:p>
          <a:p>
            <a:pPr marL="355600" marR="231775" indent="-343535">
              <a:lnSpc>
                <a:spcPts val="3460"/>
              </a:lnSpc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Minimum legibile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práh vnímání pro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pochopení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smyslu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pojmu (čitelnost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slov,</a:t>
            </a:r>
            <a:r>
              <a:rPr sz="320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textu)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6" y="578455"/>
            <a:ext cx="8475980" cy="607885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Elastin</a:t>
            </a:r>
            <a:endParaRPr sz="34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365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Elastický jako</a:t>
            </a:r>
            <a:r>
              <a:rPr sz="30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guma</a:t>
            </a:r>
            <a:endParaRPr sz="3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Laminin</a:t>
            </a:r>
            <a:endParaRPr sz="34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365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Glykoprotein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bazálních</a:t>
            </a:r>
            <a:r>
              <a:rPr sz="3000" b="1" i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i="1" spc="-5" dirty="0">
                <a:solidFill>
                  <a:srgbClr val="0000FF"/>
                </a:solidFill>
                <a:latin typeface="Arial"/>
                <a:cs typeface="Arial"/>
              </a:rPr>
              <a:t>membrán</a:t>
            </a:r>
            <a:endParaRPr sz="3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359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Cukerný podíl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12%</a:t>
            </a:r>
            <a:endParaRPr sz="3000">
              <a:latin typeface="Arial"/>
              <a:cs typeface="Arial"/>
            </a:endParaRPr>
          </a:p>
          <a:p>
            <a:pPr marL="756285" marR="620395" lvl="1" indent="-287020">
              <a:lnSpc>
                <a:spcPts val="3240"/>
              </a:lnSpc>
              <a:spcBef>
                <a:spcPts val="765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„tmel“ mezi vlákny kolagenu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povrchy  buněk</a:t>
            </a:r>
            <a:endParaRPr sz="3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5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Fibronektiny</a:t>
            </a:r>
            <a:endParaRPr sz="3400">
              <a:latin typeface="Arial"/>
              <a:cs typeface="Arial"/>
            </a:endParaRPr>
          </a:p>
          <a:p>
            <a:pPr marL="756285" marR="557530" lvl="1" indent="-287020">
              <a:lnSpc>
                <a:spcPts val="3240"/>
              </a:lnSpc>
              <a:spcBef>
                <a:spcPts val="77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Glykoproteiny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o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vysoké rel. Molekulové  hmotnosti</a:t>
            </a:r>
            <a:endParaRPr sz="3000">
              <a:latin typeface="Arial"/>
              <a:cs typeface="Arial"/>
            </a:endParaRPr>
          </a:p>
          <a:p>
            <a:pPr marL="755650" lvl="1" indent="-287020">
              <a:lnSpc>
                <a:spcPct val="100000"/>
              </a:lnSpc>
              <a:spcBef>
                <a:spcPts val="315"/>
              </a:spcBef>
              <a:buFont typeface="Arial"/>
              <a:buChar char="–"/>
              <a:tabLst>
                <a:tab pos="75628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Výrazná „tmelivá“</a:t>
            </a:r>
            <a:r>
              <a:rPr sz="30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funkce</a:t>
            </a:r>
            <a:endParaRPr sz="3000">
              <a:latin typeface="Arial"/>
              <a:cs typeface="Arial"/>
            </a:endParaRPr>
          </a:p>
          <a:p>
            <a:pPr marL="755650" lvl="1" indent="-287020">
              <a:lnSpc>
                <a:spcPct val="100000"/>
              </a:lnSpc>
              <a:spcBef>
                <a:spcPts val="359"/>
              </a:spcBef>
              <a:buFont typeface="Arial"/>
              <a:buChar char="–"/>
              <a:tabLst>
                <a:tab pos="756285" algn="l"/>
                <a:tab pos="6472555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Vysoká afinita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k</a:t>
            </a:r>
            <a:r>
              <a:rPr sz="30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bb.</a:t>
            </a:r>
            <a:r>
              <a:rPr sz="30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povrchům	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000" b="1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kolagenu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295811"/>
            <a:ext cx="9143237" cy="59171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86857" y="606507"/>
            <a:ext cx="1439545" cy="542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>
                <a:solidFill>
                  <a:srgbClr val="FF0000"/>
                </a:solidFill>
              </a:rPr>
              <a:t>E</a:t>
            </a:r>
            <a:r>
              <a:rPr sz="3400" dirty="0">
                <a:solidFill>
                  <a:srgbClr val="FF0000"/>
                </a:solidFill>
              </a:rPr>
              <a:t>l</a:t>
            </a:r>
            <a:r>
              <a:rPr sz="3400" spc="-15" dirty="0">
                <a:solidFill>
                  <a:srgbClr val="FF0000"/>
                </a:solidFill>
              </a:rPr>
              <a:t>as</a:t>
            </a:r>
            <a:r>
              <a:rPr sz="3400" spc="-10" dirty="0">
                <a:solidFill>
                  <a:srgbClr val="FF0000"/>
                </a:solidFill>
              </a:rPr>
              <a:t>t</a:t>
            </a:r>
            <a:r>
              <a:rPr sz="3400" dirty="0">
                <a:solidFill>
                  <a:srgbClr val="FF0000"/>
                </a:solidFill>
              </a:rPr>
              <a:t>i</a:t>
            </a:r>
            <a:r>
              <a:rPr sz="3400" spc="-5" dirty="0">
                <a:solidFill>
                  <a:srgbClr val="FF0000"/>
                </a:solidFill>
              </a:rPr>
              <a:t>n</a:t>
            </a:r>
            <a:endParaRPr sz="3400"/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53508" y="630891"/>
            <a:ext cx="1680845" cy="542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>
                <a:solidFill>
                  <a:srgbClr val="FF0000"/>
                </a:solidFill>
              </a:rPr>
              <a:t>L</a:t>
            </a:r>
            <a:r>
              <a:rPr sz="3400" spc="-15" dirty="0">
                <a:solidFill>
                  <a:srgbClr val="FF0000"/>
                </a:solidFill>
              </a:rPr>
              <a:t>a</a:t>
            </a:r>
            <a:r>
              <a:rPr sz="3400" spc="-5" dirty="0">
                <a:solidFill>
                  <a:srgbClr val="FF0000"/>
                </a:solidFill>
              </a:rPr>
              <a:t>m</a:t>
            </a:r>
            <a:r>
              <a:rPr sz="3400" dirty="0">
                <a:solidFill>
                  <a:srgbClr val="FF0000"/>
                </a:solidFill>
              </a:rPr>
              <a:t>i</a:t>
            </a:r>
            <a:r>
              <a:rPr sz="3400" spc="-5" dirty="0">
                <a:solidFill>
                  <a:srgbClr val="FF0000"/>
                </a:solidFill>
              </a:rPr>
              <a:t>n</a:t>
            </a:r>
            <a:r>
              <a:rPr sz="3400" dirty="0">
                <a:solidFill>
                  <a:srgbClr val="FF0000"/>
                </a:solidFill>
              </a:rPr>
              <a:t>i</a:t>
            </a:r>
            <a:r>
              <a:rPr sz="3400" spc="-5" dirty="0">
                <a:solidFill>
                  <a:srgbClr val="FF0000"/>
                </a:solidFill>
              </a:rPr>
              <a:t>n</a:t>
            </a:r>
            <a:endParaRPr sz="3400"/>
          </a:p>
        </p:txBody>
      </p:sp>
      <p:sp>
        <p:nvSpPr>
          <p:cNvPr id="3" name="object 3"/>
          <p:cNvSpPr/>
          <p:nvPr/>
        </p:nvSpPr>
        <p:spPr>
          <a:xfrm>
            <a:off x="1917542" y="1498488"/>
            <a:ext cx="7174397" cy="5417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8838468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5859" y="792424"/>
            <a:ext cx="38779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7F0000"/>
                </a:solidFill>
                <a:latin typeface="Arial"/>
                <a:cs typeface="Arial"/>
              </a:rPr>
              <a:t>Proteoglykany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5" y="2002380"/>
            <a:ext cx="8672195" cy="468820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marR="1451610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Heparansulfát, keratansulfát,  </a:t>
            </a:r>
            <a:r>
              <a:rPr sz="3400" b="1" spc="-5" dirty="0">
                <a:solidFill>
                  <a:srgbClr val="FF0000"/>
                </a:solidFill>
                <a:latin typeface="Arial"/>
                <a:cs typeface="Arial"/>
              </a:rPr>
              <a:t>chondroitinsulfát,</a:t>
            </a:r>
            <a:r>
              <a:rPr sz="34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dermatansulfát</a:t>
            </a:r>
            <a:endParaRPr sz="3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har char="•"/>
            </a:pPr>
            <a:endParaRPr sz="4600">
              <a:latin typeface="Arial"/>
              <a:cs typeface="Arial"/>
            </a:endParaRPr>
          </a:p>
          <a:p>
            <a:pPr marL="355600" marR="5080" indent="-343535">
              <a:lnSpc>
                <a:spcPts val="3670"/>
              </a:lnSpc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Jeden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peptidový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řetězec,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který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jsou  připojeny dlouhé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řetězce sacharidů 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(struktura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připomíná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kartáč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čištění</a:t>
            </a:r>
            <a:r>
              <a:rPr sz="3400" spc="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lahví)</a:t>
            </a:r>
            <a:endParaRPr sz="3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har char="•"/>
            </a:pPr>
            <a:endParaRPr sz="4600">
              <a:latin typeface="Arial"/>
              <a:cs typeface="Arial"/>
            </a:endParaRPr>
          </a:p>
          <a:p>
            <a:pPr marL="355600" marR="948055" indent="-343535">
              <a:lnSpc>
                <a:spcPts val="3670"/>
              </a:lnSpc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Součásti pojivových tkání (rohovka,  skléra</a:t>
            </a:r>
            <a:r>
              <a:rPr sz="34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1220" dirty="0">
                <a:solidFill>
                  <a:srgbClr val="0000FF"/>
                </a:solidFill>
                <a:latin typeface="Arial"/>
                <a:cs typeface="Arial"/>
              </a:rPr>
              <a:t>.)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4712" y="1498488"/>
            <a:ext cx="6235689" cy="5531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24920" y="630891"/>
            <a:ext cx="2996565" cy="542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10" dirty="0">
                <a:solidFill>
                  <a:srgbClr val="FF0000"/>
                </a:solidFill>
              </a:rPr>
              <a:t>Proteoglykany</a:t>
            </a:r>
            <a:endParaRPr sz="3400"/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7412" y="608035"/>
            <a:ext cx="25971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</a:rPr>
              <a:t>R</a:t>
            </a:r>
            <a:r>
              <a:rPr sz="4800" spc="-5" dirty="0">
                <a:solidFill>
                  <a:srgbClr val="FF0000"/>
                </a:solidFill>
              </a:rPr>
              <a:t>oho</a:t>
            </a:r>
            <a:r>
              <a:rPr sz="4800" spc="-10" dirty="0">
                <a:solidFill>
                  <a:srgbClr val="FF0000"/>
                </a:solidFill>
              </a:rPr>
              <a:t>vk</a:t>
            </a:r>
            <a:r>
              <a:rPr sz="4800" dirty="0">
                <a:solidFill>
                  <a:srgbClr val="FF00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6" y="1825609"/>
            <a:ext cx="8763000" cy="4791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774065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Bazální </a:t>
            </a:r>
            <a:r>
              <a:rPr sz="3400" b="1" spc="-10" dirty="0">
                <a:solidFill>
                  <a:srgbClr val="219000"/>
                </a:solidFill>
                <a:latin typeface="Arial"/>
                <a:cs typeface="Arial"/>
              </a:rPr>
              <a:t>membrána </a:t>
            </a: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endotelu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: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kolagen  typu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IV, laminin,</a:t>
            </a:r>
            <a:r>
              <a:rPr sz="3400" b="1" i="1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fibronektin</a:t>
            </a:r>
            <a:endParaRPr sz="34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219000"/>
                </a:solidFill>
                <a:latin typeface="Arial"/>
                <a:cs typeface="Arial"/>
              </a:rPr>
              <a:t>Extracelulární </a:t>
            </a: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matrix </a:t>
            </a:r>
            <a:r>
              <a:rPr sz="3400" b="1" spc="-10" dirty="0">
                <a:solidFill>
                  <a:srgbClr val="219000"/>
                </a:solidFill>
                <a:latin typeface="Arial"/>
                <a:cs typeface="Arial"/>
              </a:rPr>
              <a:t>stromatu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: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kolagen  typu </a:t>
            </a:r>
            <a:r>
              <a:rPr sz="3400" b="1" i="1" dirty="0">
                <a:solidFill>
                  <a:srgbClr val="0000FF"/>
                </a:solidFill>
                <a:latin typeface="Arial"/>
                <a:cs typeface="Arial"/>
              </a:rPr>
              <a:t>I, III,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V, VI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proteoglykany 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keratansulfát,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chondroitinsulfát, 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dermatansulfát </a:t>
            </a:r>
            <a:r>
              <a:rPr sz="3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na jejichž proporcích  </a:t>
            </a:r>
            <a:r>
              <a:rPr sz="3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závisí hydratace stromatu</a:t>
            </a: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.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Extracelulární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matrix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produktem nečetných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bb.  fibroblastů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2817" y="1173386"/>
            <a:ext cx="82264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7900" algn="l"/>
                <a:tab pos="4733290" algn="l"/>
                <a:tab pos="5354955" algn="l"/>
              </a:tabLst>
            </a:pPr>
            <a:r>
              <a:rPr sz="4400" spc="-5" dirty="0">
                <a:solidFill>
                  <a:srgbClr val="FF0000"/>
                </a:solidFill>
              </a:rPr>
              <a:t>Stroma	rohovky	</a:t>
            </a:r>
            <a:r>
              <a:rPr sz="4400" dirty="0">
                <a:solidFill>
                  <a:srgbClr val="FF0000"/>
                </a:solidFill>
              </a:rPr>
              <a:t>s	</a:t>
            </a:r>
            <a:r>
              <a:rPr sz="4400" spc="-5" dirty="0">
                <a:solidFill>
                  <a:srgbClr val="FF0000"/>
                </a:solidFill>
              </a:rPr>
              <a:t>fibroblasty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146127" y="2565196"/>
            <a:ext cx="6362166" cy="42515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7412" y="341352"/>
            <a:ext cx="25971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</a:rPr>
              <a:t>R</a:t>
            </a:r>
            <a:r>
              <a:rPr sz="4800" spc="-5" dirty="0">
                <a:solidFill>
                  <a:srgbClr val="FF0000"/>
                </a:solidFill>
              </a:rPr>
              <a:t>oho</a:t>
            </a:r>
            <a:r>
              <a:rPr sz="4800" spc="-10" dirty="0">
                <a:solidFill>
                  <a:srgbClr val="FF0000"/>
                </a:solidFill>
              </a:rPr>
              <a:t>vk</a:t>
            </a:r>
            <a:r>
              <a:rPr sz="4800" dirty="0">
                <a:solidFill>
                  <a:srgbClr val="FF00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40636" y="1088044"/>
            <a:ext cx="8884920" cy="58801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68300" marR="596900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400" b="1" spc="-10" dirty="0">
                <a:solidFill>
                  <a:srgbClr val="219000"/>
                </a:solidFill>
                <a:latin typeface="Arial"/>
                <a:cs typeface="Arial"/>
              </a:rPr>
              <a:t>Descemetova membrána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produktem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buněk endotelu: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kolagen typu </a:t>
            </a:r>
            <a:r>
              <a:rPr sz="3400" b="1" i="1" dirty="0">
                <a:solidFill>
                  <a:srgbClr val="0000FF"/>
                </a:solidFill>
                <a:latin typeface="Arial"/>
                <a:cs typeface="Arial"/>
              </a:rPr>
              <a:t>IV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400" b="1" i="1" dirty="0">
                <a:solidFill>
                  <a:srgbClr val="0000FF"/>
                </a:solidFill>
                <a:latin typeface="Arial"/>
                <a:cs typeface="Arial"/>
              </a:rPr>
              <a:t>VII, 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laminin,</a:t>
            </a:r>
            <a:r>
              <a:rPr sz="3400" b="1" i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fibronektin</a:t>
            </a:r>
            <a:endParaRPr sz="3400">
              <a:latin typeface="Arial"/>
              <a:cs typeface="Arial"/>
            </a:endParaRPr>
          </a:p>
          <a:p>
            <a:pPr marL="368300" indent="-343535">
              <a:lnSpc>
                <a:spcPct val="100000"/>
              </a:lnSpc>
              <a:spcBef>
                <a:spcPts val="355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Endotel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jedna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vrstva hexagonálních</a:t>
            </a:r>
            <a:r>
              <a:rPr sz="3400" b="1" spc="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bb.</a:t>
            </a:r>
            <a:endParaRPr sz="3400">
              <a:latin typeface="Arial"/>
              <a:cs typeface="Arial"/>
            </a:endParaRPr>
          </a:p>
          <a:p>
            <a:pPr marL="368300" marR="65405" indent="-343535">
              <a:lnSpc>
                <a:spcPts val="3670"/>
              </a:lnSpc>
              <a:spcBef>
                <a:spcPts val="869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400" b="1" spc="-10" dirty="0">
                <a:solidFill>
                  <a:srgbClr val="7F0000"/>
                </a:solidFill>
                <a:latin typeface="Arial"/>
                <a:cs typeface="Arial"/>
              </a:rPr>
              <a:t>Transparence rohovky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dána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specifický  pararelním uspořádáním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kolagenních  fibril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stromatu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hydratací rohovky </a:t>
            </a:r>
            <a:r>
              <a:rPr sz="3400" b="1" spc="-5" dirty="0">
                <a:solidFill>
                  <a:srgbClr val="0000FF"/>
                </a:solidFill>
                <a:latin typeface="Symbol"/>
                <a:cs typeface="Symbol"/>
              </a:rPr>
              <a:t></a:t>
            </a:r>
            <a:r>
              <a:rPr sz="3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78% 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(aktivní ATPáza i pasivní</a:t>
            </a:r>
            <a:r>
              <a:rPr sz="34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mechanismy).</a:t>
            </a:r>
            <a:endParaRPr sz="3400">
              <a:latin typeface="Arial"/>
              <a:cs typeface="Arial"/>
            </a:endParaRPr>
          </a:p>
          <a:p>
            <a:pPr marL="368300" marR="596900">
              <a:lnSpc>
                <a:spcPts val="3670"/>
              </a:lnSpc>
              <a:spcBef>
                <a:spcPts val="10"/>
              </a:spcBef>
            </a:pPr>
            <a:r>
              <a:rPr sz="3400" b="1" spc="-5" dirty="0">
                <a:solidFill>
                  <a:srgbClr val="0000FF"/>
                </a:solidFill>
                <a:latin typeface="Symbol"/>
                <a:cs typeface="Symbol"/>
              </a:rPr>
              <a:t></a:t>
            </a:r>
            <a:r>
              <a:rPr sz="3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endotelií pod 500/mm</a:t>
            </a:r>
            <a:r>
              <a:rPr sz="3375" b="1" spc="-7" baseline="24691" dirty="0">
                <a:solidFill>
                  <a:srgbClr val="0000FF"/>
                </a:solidFill>
                <a:latin typeface="Arial"/>
                <a:cs typeface="Arial"/>
              </a:rPr>
              <a:t>2 </a:t>
            </a:r>
            <a:r>
              <a:rPr sz="3400" b="1" spc="-1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porucha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endotelové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pumpy </a:t>
            </a:r>
            <a:r>
              <a:rPr sz="3400" b="1" spc="-1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průnik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tekutiny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  PK do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stromatu </a:t>
            </a:r>
            <a:r>
              <a:rPr sz="3400" b="1" spc="-1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edém stromatu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striáta </a:t>
            </a:r>
            <a:r>
              <a:rPr sz="3400" b="1" spc="-15" dirty="0">
                <a:solidFill>
                  <a:srgbClr val="0000FF"/>
                </a:solidFill>
                <a:latin typeface="Arial"/>
                <a:cs typeface="Arial"/>
              </a:rPr>
              <a:t>Descemetské</a:t>
            </a:r>
            <a:r>
              <a:rPr sz="3400" b="1" spc="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membrány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0820" y="533361"/>
            <a:ext cx="828802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2230" marR="5080" indent="-1320165">
              <a:lnSpc>
                <a:spcPct val="100000"/>
              </a:lnSpc>
              <a:spcBef>
                <a:spcPts val="100"/>
              </a:spcBef>
              <a:tabLst>
                <a:tab pos="4467860" algn="l"/>
                <a:tab pos="5091430" algn="l"/>
              </a:tabLst>
            </a:pPr>
            <a:r>
              <a:rPr sz="4400" spc="-5" dirty="0">
                <a:solidFill>
                  <a:srgbClr val="FF0000"/>
                </a:solidFill>
              </a:rPr>
              <a:t>Endotel rohovky, Descemetská  membrána	</a:t>
            </a:r>
            <a:r>
              <a:rPr sz="4400" dirty="0">
                <a:solidFill>
                  <a:srgbClr val="FF0000"/>
                </a:solidFill>
              </a:rPr>
              <a:t>a	</a:t>
            </a:r>
            <a:r>
              <a:rPr sz="4400" spc="-5" dirty="0">
                <a:solidFill>
                  <a:srgbClr val="FF0000"/>
                </a:solidFill>
              </a:rPr>
              <a:t>stroma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993742" y="2374712"/>
            <a:ext cx="6400266" cy="4698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8" y="604981"/>
            <a:ext cx="8810625" cy="6169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4795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Rozlišovací schopnost oka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nejčastěji  definována jako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minimum separabile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minimální vzdálenost dvou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bodů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prostoru,  které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určité vzdálenosti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oko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rozezná.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Jde o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hodnotu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úhlu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uzlovém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oka, pod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kterým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dopadá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obraz těchto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bodů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</a:t>
            </a:r>
            <a:r>
              <a:rPr sz="3200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sítnici.</a:t>
            </a:r>
            <a:endParaRPr sz="3200">
              <a:latin typeface="Arial"/>
              <a:cs typeface="Arial"/>
            </a:endParaRPr>
          </a:p>
          <a:p>
            <a:pPr marL="355600" marR="72517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Visus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převrácená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hodnota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tohoto úhlu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(v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úhlových minutách) V= 1/MÚR </a:t>
            </a:r>
            <a:r>
              <a:rPr sz="3200" spc="-280" dirty="0">
                <a:solidFill>
                  <a:srgbClr val="FF0000"/>
                </a:solidFill>
                <a:latin typeface="Wingdings"/>
                <a:cs typeface="Wingdings"/>
              </a:rPr>
              <a:t></a:t>
            </a:r>
            <a:r>
              <a:rPr sz="3200" spc="-2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úhlová  rozlišovací schopnost</a:t>
            </a:r>
            <a:r>
              <a:rPr sz="32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oka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Předpoklad: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zdravý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jedinec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rozpozná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detail</a:t>
            </a:r>
            <a:r>
              <a:rPr sz="3200" spc="-5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velikosti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1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úhlová</a:t>
            </a:r>
            <a:r>
              <a:rPr sz="3200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minuta.</a:t>
            </a:r>
            <a:endParaRPr sz="3200">
              <a:latin typeface="Arial"/>
              <a:cs typeface="Arial"/>
            </a:endParaRPr>
          </a:p>
          <a:p>
            <a:pPr marL="2755265">
              <a:lnSpc>
                <a:spcPct val="100000"/>
              </a:lnSpc>
              <a:spcBef>
                <a:spcPts val="755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retinální</a:t>
            </a:r>
            <a:r>
              <a:rPr sz="32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omezení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6045" y="449552"/>
            <a:ext cx="455993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71725" algn="l"/>
              </a:tabLst>
            </a:pPr>
            <a:r>
              <a:rPr sz="4400" spc="-5" dirty="0">
                <a:solidFill>
                  <a:srgbClr val="FF0000"/>
                </a:solidFill>
              </a:rPr>
              <a:t>Endotel	rohovky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069942" y="2298515"/>
            <a:ext cx="6552651" cy="4914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97695" y="1214534"/>
            <a:ext cx="554482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Narození: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4000-5000</a:t>
            </a:r>
            <a:r>
              <a:rPr sz="3200" b="1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bb/mm</a:t>
            </a:r>
            <a:r>
              <a:rPr sz="3150" b="1" baseline="25132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endParaRPr sz="3150" baseline="25132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Po 60. Roce: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2000</a:t>
            </a:r>
            <a:r>
              <a:rPr sz="3200" b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bb/mm</a:t>
            </a:r>
            <a:r>
              <a:rPr sz="3150" b="1" spc="-7" baseline="25132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endParaRPr sz="3150" baseline="2513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7718" y="379452"/>
            <a:ext cx="18548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</a:rPr>
              <a:t>S</a:t>
            </a:r>
            <a:r>
              <a:rPr sz="4800" spc="-10" dirty="0">
                <a:solidFill>
                  <a:srgbClr val="FF0000"/>
                </a:solidFill>
              </a:rPr>
              <a:t>k</a:t>
            </a:r>
            <a:r>
              <a:rPr sz="4800" spc="-5" dirty="0">
                <a:solidFill>
                  <a:srgbClr val="FF0000"/>
                </a:solidFill>
              </a:rPr>
              <a:t>l</a:t>
            </a:r>
            <a:r>
              <a:rPr sz="4800" spc="-10" dirty="0">
                <a:solidFill>
                  <a:srgbClr val="FF0000"/>
                </a:solidFill>
              </a:rPr>
              <a:t>é</a:t>
            </a:r>
            <a:r>
              <a:rPr sz="4800" dirty="0">
                <a:solidFill>
                  <a:srgbClr val="FF0000"/>
                </a:solidFill>
              </a:rPr>
              <a:t>ra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40624" y="1083474"/>
            <a:ext cx="8622665" cy="59505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67665" marR="628015" indent="-342900">
              <a:lnSpc>
                <a:spcPts val="3890"/>
              </a:lnSpc>
              <a:spcBef>
                <a:spcPts val="585"/>
              </a:spcBef>
              <a:buFont typeface="Arial"/>
              <a:buChar char="•"/>
              <a:tabLst>
                <a:tab pos="3689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Svazečky neuspořádaných  </a:t>
            </a:r>
            <a:r>
              <a:rPr sz="3600" b="1" i="1" spc="-5" dirty="0">
                <a:solidFill>
                  <a:srgbClr val="0000FF"/>
                </a:solidFill>
                <a:latin typeface="Arial"/>
                <a:cs typeface="Arial"/>
              </a:rPr>
              <a:t>kolagenních </a:t>
            </a:r>
            <a:r>
              <a:rPr sz="3600" b="1" i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600" b="1" i="1" spc="-5" dirty="0">
                <a:solidFill>
                  <a:srgbClr val="0000FF"/>
                </a:solidFill>
                <a:latin typeface="Arial"/>
                <a:cs typeface="Arial"/>
              </a:rPr>
              <a:t>elastinových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vláken,  </a:t>
            </a:r>
            <a:r>
              <a:rPr sz="3600" b="1" i="1" spc="-5" dirty="0">
                <a:solidFill>
                  <a:srgbClr val="0000FF"/>
                </a:solidFill>
                <a:latin typeface="Arial"/>
                <a:cs typeface="Arial"/>
              </a:rPr>
              <a:t>proteoglykany </a:t>
            </a:r>
            <a:r>
              <a:rPr sz="3600" b="1" i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600" b="1" i="1" spc="-5" dirty="0">
                <a:solidFill>
                  <a:srgbClr val="0000FF"/>
                </a:solidFill>
                <a:latin typeface="Arial"/>
                <a:cs typeface="Arial"/>
              </a:rPr>
              <a:t>glykoproteiny, 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ojediněle</a:t>
            </a:r>
            <a:r>
              <a:rPr sz="36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i="1" spc="-5" dirty="0">
                <a:solidFill>
                  <a:srgbClr val="0000FF"/>
                </a:solidFill>
                <a:latin typeface="Arial"/>
                <a:cs typeface="Arial"/>
              </a:rPr>
              <a:t>fibroblasty</a:t>
            </a:r>
            <a:endParaRPr sz="3600">
              <a:latin typeface="Arial"/>
              <a:cs typeface="Arial"/>
            </a:endParaRPr>
          </a:p>
          <a:p>
            <a:pPr marL="368300" marR="17780" indent="-343535">
              <a:lnSpc>
                <a:spcPts val="3890"/>
              </a:lnSpc>
              <a:spcBef>
                <a:spcPts val="855"/>
              </a:spcBef>
              <a:buFont typeface="Arial"/>
              <a:buChar char="•"/>
              <a:tabLst>
                <a:tab pos="368300" algn="l"/>
              </a:tabLst>
            </a:pP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oblasti </a:t>
            </a: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papily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jsou </a:t>
            </a:r>
            <a:r>
              <a:rPr sz="3600" b="1" i="1" spc="-5" dirty="0">
                <a:solidFill>
                  <a:srgbClr val="0000FF"/>
                </a:solidFill>
                <a:latin typeface="Arial"/>
                <a:cs typeface="Arial"/>
              </a:rPr>
              <a:t>kolagenní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vlákna  uspořádána</a:t>
            </a:r>
            <a:r>
              <a:rPr sz="36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cirkulárně</a:t>
            </a:r>
            <a:endParaRPr sz="3600">
              <a:latin typeface="Arial"/>
              <a:cs typeface="Arial"/>
            </a:endParaRPr>
          </a:p>
          <a:p>
            <a:pPr marL="368300" marR="1010285" indent="-343535">
              <a:lnSpc>
                <a:spcPts val="3890"/>
              </a:lnSpc>
              <a:spcBef>
                <a:spcPts val="860"/>
              </a:spcBef>
              <a:buFont typeface="Arial"/>
              <a:buChar char="•"/>
              <a:tabLst>
                <a:tab pos="3689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Kolageny skléry: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typ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I, méně jsou  zastoupeny typy</a:t>
            </a:r>
            <a:r>
              <a:rPr sz="36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II-VI</a:t>
            </a:r>
            <a:endParaRPr sz="3600">
              <a:latin typeface="Arial"/>
              <a:cs typeface="Arial"/>
            </a:endParaRPr>
          </a:p>
          <a:p>
            <a:pPr marL="368300" marR="1318895" indent="-343535">
              <a:lnSpc>
                <a:spcPts val="3890"/>
              </a:lnSpc>
              <a:spcBef>
                <a:spcPts val="860"/>
              </a:spcBef>
              <a:buFont typeface="Arial"/>
              <a:buChar char="•"/>
              <a:tabLst>
                <a:tab pos="3689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Málo elastických vláken </a:t>
            </a:r>
            <a:r>
              <a:rPr sz="3600" b="1" spc="-5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6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malá  možnost</a:t>
            </a:r>
            <a:r>
              <a:rPr sz="36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vyklenutí</a:t>
            </a:r>
            <a:endParaRPr sz="3600">
              <a:latin typeface="Arial"/>
              <a:cs typeface="Arial"/>
            </a:endParaRPr>
          </a:p>
          <a:p>
            <a:pPr marL="368300" indent="-343535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68935" algn="l"/>
              </a:tabLst>
            </a:pP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90%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vody,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ve stáří </a:t>
            </a:r>
            <a:r>
              <a:rPr sz="3600" b="1" spc="-5" dirty="0">
                <a:solidFill>
                  <a:srgbClr val="0000FF"/>
                </a:solidFill>
                <a:latin typeface="Symbol"/>
                <a:cs typeface="Symbol"/>
              </a:rPr>
              <a:t></a:t>
            </a:r>
            <a:r>
              <a:rPr sz="36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vody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6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00FF"/>
                </a:solidFill>
                <a:latin typeface="Symbol"/>
                <a:cs typeface="Symbol"/>
              </a:rPr>
              <a:t>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Ca</a:t>
            </a:r>
            <a:r>
              <a:rPr sz="3600" b="1" baseline="25462" dirty="0">
                <a:solidFill>
                  <a:srgbClr val="0000FF"/>
                </a:solidFill>
                <a:latin typeface="Arial"/>
                <a:cs typeface="Arial"/>
              </a:rPr>
              <a:t>2+</a:t>
            </a:r>
            <a:endParaRPr sz="3600" baseline="2546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3" y="1747887"/>
            <a:ext cx="880046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Lamina fusca sclerae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je vnitřní vrstvou  skléry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kontaktu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uveou. Obsahuje  </a:t>
            </a:r>
            <a:r>
              <a:rPr sz="3600" b="1" i="1" dirty="0">
                <a:solidFill>
                  <a:srgbClr val="0000FF"/>
                </a:solidFill>
                <a:latin typeface="Arial"/>
                <a:cs typeface="Arial"/>
              </a:rPr>
              <a:t>kratší </a:t>
            </a:r>
            <a:r>
              <a:rPr sz="3600" b="1" i="1" spc="-5" dirty="0">
                <a:solidFill>
                  <a:srgbClr val="0000FF"/>
                </a:solidFill>
                <a:latin typeface="Arial"/>
                <a:cs typeface="Arial"/>
              </a:rPr>
              <a:t>kolagenní vlákna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6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i="1" spc="-5" dirty="0">
                <a:solidFill>
                  <a:srgbClr val="0000FF"/>
                </a:solidFill>
                <a:latin typeface="Arial"/>
                <a:cs typeface="Arial"/>
              </a:rPr>
              <a:t>melanocyty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17718" y="531841"/>
            <a:ext cx="18548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</a:rPr>
              <a:t>S</a:t>
            </a:r>
            <a:r>
              <a:rPr sz="4800" spc="-10" dirty="0">
                <a:solidFill>
                  <a:srgbClr val="FF0000"/>
                </a:solidFill>
              </a:rPr>
              <a:t>k</a:t>
            </a:r>
            <a:r>
              <a:rPr sz="4800" spc="-5" dirty="0">
                <a:solidFill>
                  <a:srgbClr val="FF0000"/>
                </a:solidFill>
              </a:rPr>
              <a:t>l</a:t>
            </a:r>
            <a:r>
              <a:rPr sz="4800" spc="-10" dirty="0">
                <a:solidFill>
                  <a:srgbClr val="FF0000"/>
                </a:solidFill>
              </a:rPr>
              <a:t>é</a:t>
            </a:r>
            <a:r>
              <a:rPr sz="4800" dirty="0">
                <a:solidFill>
                  <a:srgbClr val="FF0000"/>
                </a:solidFill>
              </a:rPr>
              <a:t>ra</a:t>
            </a:r>
            <a:endParaRPr sz="4800"/>
          </a:p>
        </p:txBody>
      </p:sp>
      <p:sp>
        <p:nvSpPr>
          <p:cNvPr id="4" name="object 4"/>
          <p:cNvSpPr/>
          <p:nvPr/>
        </p:nvSpPr>
        <p:spPr>
          <a:xfrm>
            <a:off x="2984266" y="3555705"/>
            <a:ext cx="4876388" cy="3657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9242" y="608035"/>
            <a:ext cx="185356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</a:rPr>
              <a:t>Č</a:t>
            </a:r>
            <a:r>
              <a:rPr sz="4800" spc="-5" dirty="0">
                <a:solidFill>
                  <a:srgbClr val="FF0000"/>
                </a:solidFill>
              </a:rPr>
              <a:t>o</a:t>
            </a:r>
            <a:r>
              <a:rPr sz="4800" spc="-10" dirty="0">
                <a:solidFill>
                  <a:srgbClr val="FF0000"/>
                </a:solidFill>
              </a:rPr>
              <a:t>čk</a:t>
            </a:r>
            <a:r>
              <a:rPr sz="4800" dirty="0">
                <a:solidFill>
                  <a:srgbClr val="FF00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5236" y="1825609"/>
            <a:ext cx="8451850" cy="4895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0" marR="902335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93065" algn="l"/>
                <a:tab pos="394335" algn="l"/>
              </a:tabLst>
            </a:pP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Bazální </a:t>
            </a:r>
            <a:r>
              <a:rPr sz="3400" b="1" spc="-10" dirty="0">
                <a:solidFill>
                  <a:srgbClr val="219000"/>
                </a:solidFill>
                <a:latin typeface="Arial"/>
                <a:cs typeface="Arial"/>
              </a:rPr>
              <a:t>membrána </a:t>
            </a: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– </a:t>
            </a:r>
            <a:r>
              <a:rPr sz="3400" b="1" spc="-10" dirty="0">
                <a:solidFill>
                  <a:srgbClr val="219000"/>
                </a:solidFill>
                <a:latin typeface="Arial"/>
                <a:cs typeface="Arial"/>
              </a:rPr>
              <a:t>capsula </a:t>
            </a: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lentis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kolagen typu </a:t>
            </a:r>
            <a:r>
              <a:rPr sz="3400" b="1" i="1" dirty="0">
                <a:solidFill>
                  <a:srgbClr val="0000FF"/>
                </a:solidFill>
                <a:latin typeface="Arial"/>
                <a:cs typeface="Arial"/>
              </a:rPr>
              <a:t>IV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slouží i k úponu  zonulárních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fibril</a:t>
            </a:r>
            <a:endParaRPr sz="3400">
              <a:latin typeface="Arial"/>
              <a:cs typeface="Arial"/>
            </a:endParaRPr>
          </a:p>
          <a:p>
            <a:pPr marL="393700" marR="281305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93065" algn="l"/>
                <a:tab pos="394335" algn="l"/>
              </a:tabLst>
            </a:pPr>
            <a:r>
              <a:rPr sz="3400" b="1" spc="-10" dirty="0">
                <a:solidFill>
                  <a:srgbClr val="219000"/>
                </a:solidFill>
                <a:latin typeface="Arial"/>
                <a:cs typeface="Arial"/>
              </a:rPr>
              <a:t>Čočkové </a:t>
            </a: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fibrily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ekvatoriálních  epitelových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bb. elongací, ztrátou bb.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organel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vzestupem obsahu</a:t>
            </a:r>
            <a:r>
              <a:rPr sz="3400" b="1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proteinů</a:t>
            </a:r>
            <a:endParaRPr sz="3400">
              <a:latin typeface="Arial"/>
              <a:cs typeface="Arial"/>
            </a:endParaRPr>
          </a:p>
          <a:p>
            <a:pPr marL="393700" marR="4318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93065" algn="l"/>
                <a:tab pos="394335" algn="l"/>
              </a:tabLst>
            </a:pPr>
            <a:r>
              <a:rPr sz="3400" b="1" spc="-10" dirty="0">
                <a:solidFill>
                  <a:srgbClr val="219000"/>
                </a:solidFill>
                <a:latin typeface="Arial"/>
                <a:cs typeface="Arial"/>
              </a:rPr>
              <a:t>Katarakta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: chemické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změny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čočkových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proteinů s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tvorbou pigmentace, </a:t>
            </a:r>
            <a:r>
              <a:rPr sz="3400" b="1" spc="-5" dirty="0">
                <a:solidFill>
                  <a:srgbClr val="0000FF"/>
                </a:solidFill>
                <a:latin typeface="Symbol"/>
                <a:cs typeface="Symbol"/>
              </a:rPr>
              <a:t></a:t>
            </a:r>
            <a:r>
              <a:rPr sz="3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K</a:t>
            </a:r>
            <a:r>
              <a:rPr sz="3375" b="1" baseline="24691" dirty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 glutathionu, </a:t>
            </a:r>
            <a:r>
              <a:rPr sz="3400" b="1" spc="-5" dirty="0">
                <a:solidFill>
                  <a:srgbClr val="0000FF"/>
                </a:solidFill>
                <a:latin typeface="Symbol"/>
                <a:cs typeface="Symbol"/>
              </a:rPr>
              <a:t></a:t>
            </a:r>
            <a:r>
              <a:rPr sz="34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</a:t>
            </a:r>
            <a:r>
              <a:rPr sz="3375" b="1" spc="-7" baseline="24691" dirty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Ca</a:t>
            </a:r>
            <a:r>
              <a:rPr sz="3375" b="1" spc="-7" baseline="24691" dirty="0">
                <a:solidFill>
                  <a:srgbClr val="0000FF"/>
                </a:solidFill>
                <a:latin typeface="Arial"/>
                <a:cs typeface="Arial"/>
              </a:rPr>
              <a:t>2+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sz="3400" b="1" spc="-5" dirty="0">
                <a:solidFill>
                  <a:srgbClr val="0000FF"/>
                </a:solidFill>
                <a:latin typeface="Symbol"/>
                <a:cs typeface="Symbol"/>
              </a:rPr>
              <a:t></a:t>
            </a:r>
            <a:r>
              <a:rPr sz="3400" b="1" spc="-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hydratace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9242" y="531841"/>
            <a:ext cx="185356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</a:rPr>
              <a:t>Č</a:t>
            </a:r>
            <a:r>
              <a:rPr sz="4800" spc="-5" dirty="0">
                <a:solidFill>
                  <a:srgbClr val="FF0000"/>
                </a:solidFill>
              </a:rPr>
              <a:t>o</a:t>
            </a:r>
            <a:r>
              <a:rPr sz="4800" spc="-10" dirty="0">
                <a:solidFill>
                  <a:srgbClr val="FF0000"/>
                </a:solidFill>
              </a:rPr>
              <a:t>čk</a:t>
            </a:r>
            <a:r>
              <a:rPr sz="4800" dirty="0">
                <a:solidFill>
                  <a:srgbClr val="FF00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1346097" y="2356423"/>
            <a:ext cx="7476118" cy="3213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9242" y="608035"/>
            <a:ext cx="185356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</a:rPr>
              <a:t>Č</a:t>
            </a:r>
            <a:r>
              <a:rPr sz="4800" spc="-5" dirty="0">
                <a:solidFill>
                  <a:srgbClr val="FF0000"/>
                </a:solidFill>
              </a:rPr>
              <a:t>o</a:t>
            </a:r>
            <a:r>
              <a:rPr sz="4800" spc="-10" dirty="0">
                <a:solidFill>
                  <a:srgbClr val="FF0000"/>
                </a:solidFill>
              </a:rPr>
              <a:t>čk</a:t>
            </a:r>
            <a:r>
              <a:rPr sz="4800" dirty="0">
                <a:solidFill>
                  <a:srgbClr val="FF00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2146127" y="1803257"/>
            <a:ext cx="6656283" cy="5190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7205" y="608035"/>
            <a:ext cx="78574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66135" algn="l"/>
                <a:tab pos="5131435" algn="l"/>
                <a:tab pos="5810885" algn="l"/>
              </a:tabLst>
            </a:pPr>
            <a:r>
              <a:rPr sz="4800" dirty="0">
                <a:solidFill>
                  <a:srgbClr val="FF0000"/>
                </a:solidFill>
              </a:rPr>
              <a:t>K</a:t>
            </a:r>
            <a:r>
              <a:rPr sz="4800" spc="-5" dirty="0">
                <a:solidFill>
                  <a:srgbClr val="FF0000"/>
                </a:solidFill>
              </a:rPr>
              <a:t>o</a:t>
            </a:r>
            <a:r>
              <a:rPr sz="4800" dirty="0">
                <a:solidFill>
                  <a:srgbClr val="FF0000"/>
                </a:solidFill>
              </a:rPr>
              <a:t>m</a:t>
            </a:r>
            <a:r>
              <a:rPr sz="4800" spc="-5" dirty="0">
                <a:solidFill>
                  <a:srgbClr val="FF0000"/>
                </a:solidFill>
              </a:rPr>
              <a:t>o</a:t>
            </a:r>
            <a:r>
              <a:rPr sz="4800" dirty="0">
                <a:solidFill>
                  <a:srgbClr val="FF0000"/>
                </a:solidFill>
              </a:rPr>
              <a:t>r</a:t>
            </a:r>
            <a:r>
              <a:rPr sz="4800" spc="-5" dirty="0">
                <a:solidFill>
                  <a:srgbClr val="FF0000"/>
                </a:solidFill>
              </a:rPr>
              <a:t>o</a:t>
            </a:r>
            <a:r>
              <a:rPr sz="4800" spc="-10" dirty="0">
                <a:solidFill>
                  <a:srgbClr val="FF0000"/>
                </a:solidFill>
              </a:rPr>
              <a:t>v</a:t>
            </a:r>
            <a:r>
              <a:rPr sz="4800" dirty="0">
                <a:solidFill>
                  <a:srgbClr val="FF0000"/>
                </a:solidFill>
              </a:rPr>
              <a:t>á	</a:t>
            </a:r>
            <a:r>
              <a:rPr sz="4800" spc="-10" dirty="0">
                <a:solidFill>
                  <a:srgbClr val="FF0000"/>
                </a:solidFill>
              </a:rPr>
              <a:t>v</a:t>
            </a:r>
            <a:r>
              <a:rPr sz="4800" spc="-5" dirty="0">
                <a:solidFill>
                  <a:srgbClr val="FF0000"/>
                </a:solidFill>
              </a:rPr>
              <a:t>od</a:t>
            </a:r>
            <a:r>
              <a:rPr sz="4800" dirty="0">
                <a:solidFill>
                  <a:srgbClr val="FF0000"/>
                </a:solidFill>
              </a:rPr>
              <a:t>a	a	</a:t>
            </a:r>
            <a:r>
              <a:rPr sz="4800" spc="-10" dirty="0">
                <a:solidFill>
                  <a:srgbClr val="FF0000"/>
                </a:solidFill>
              </a:rPr>
              <a:t>sk</a:t>
            </a:r>
            <a:r>
              <a:rPr sz="4800" spc="-5" dirty="0">
                <a:solidFill>
                  <a:srgbClr val="FF0000"/>
                </a:solidFill>
              </a:rPr>
              <a:t>li</a:t>
            </a:r>
            <a:r>
              <a:rPr sz="4800" spc="5" dirty="0">
                <a:solidFill>
                  <a:srgbClr val="FF0000"/>
                </a:solidFill>
              </a:rPr>
              <a:t>ve</a:t>
            </a:r>
            <a:r>
              <a:rPr sz="4800" dirty="0">
                <a:solidFill>
                  <a:srgbClr val="FF0000"/>
                </a:solidFill>
              </a:rPr>
              <a:t>c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6" y="1825609"/>
            <a:ext cx="8952230" cy="4791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219000"/>
                </a:solidFill>
                <a:latin typeface="Arial"/>
                <a:cs typeface="Arial"/>
              </a:rPr>
              <a:t>Komorová </a:t>
            </a: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voda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Čirá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bezbarvá tekutina,  98,8% tvoří voda,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obsahuje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aminokyseliny,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minerály, bílkoviny, ionty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(Na, K, Ca), kyselinu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mléčnou a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askorbovou</a:t>
            </a:r>
            <a:endParaRPr sz="3400">
              <a:latin typeface="Arial"/>
              <a:cs typeface="Arial"/>
            </a:endParaRPr>
          </a:p>
          <a:p>
            <a:pPr marL="354965" marR="71120" indent="-342900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Sklivec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čirý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gel tvořený trámčinou  jemných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kolagenních fibril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kterou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jsou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přichyceny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molekuly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hyaluronové 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kyseliny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(zodpovídá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za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jeho</a:t>
            </a:r>
            <a:r>
              <a:rPr sz="34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viskozitu)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3619" y="608035"/>
            <a:ext cx="21247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FF0000"/>
                </a:solidFill>
              </a:rPr>
              <a:t>Sklivec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5" y="1825609"/>
            <a:ext cx="8760460" cy="4377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Kyselina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hyaluronová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sebe váže</a:t>
            </a:r>
            <a:r>
              <a:rPr sz="3400" b="1" spc="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vodu</a:t>
            </a:r>
            <a:endParaRPr sz="3400">
              <a:latin typeface="Arial"/>
              <a:cs typeface="Arial"/>
            </a:endParaRPr>
          </a:p>
          <a:p>
            <a:pPr marL="354965">
              <a:lnSpc>
                <a:spcPct val="100000"/>
              </a:lnSpc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ta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tvoří 98%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hmoty</a:t>
            </a:r>
            <a:r>
              <a:rPr sz="3400" b="1" spc="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sklivce</a:t>
            </a:r>
            <a:endParaRPr sz="3400">
              <a:latin typeface="Arial"/>
              <a:cs typeface="Arial"/>
            </a:endParaRPr>
          </a:p>
          <a:p>
            <a:pPr marL="355600" marR="7112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periferní kůře sklivce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jsou kolagenní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vlákna zahuštěná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jsou zde i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fibrocyty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lymfocyty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(produkce kolagenních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vláken a  kyseliny</a:t>
            </a:r>
            <a:r>
              <a:rPr sz="34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hyaluronové)</a:t>
            </a:r>
            <a:endParaRPr sz="3400">
              <a:latin typeface="Arial"/>
              <a:cs typeface="Arial"/>
            </a:endParaRPr>
          </a:p>
          <a:p>
            <a:pPr marL="355600" marR="648335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Speciální bílkovinou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sklivce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vitrein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,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který vytváří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jeho</a:t>
            </a:r>
            <a:r>
              <a:rPr sz="3400" b="1" spc="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trámčinu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000" y="355579"/>
            <a:ext cx="2883164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60513" y="2565193"/>
            <a:ext cx="5028773" cy="3290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7212" y="833560"/>
            <a:ext cx="753681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3670" marR="5080" indent="-1411605">
              <a:lnSpc>
                <a:spcPct val="100000"/>
              </a:lnSpc>
              <a:spcBef>
                <a:spcPts val="100"/>
              </a:spcBef>
              <a:tabLst>
                <a:tab pos="1999614" algn="l"/>
                <a:tab pos="2711450" algn="l"/>
                <a:tab pos="3829685" algn="l"/>
                <a:tab pos="4122420" algn="l"/>
                <a:tab pos="6716395" algn="l"/>
              </a:tabLst>
            </a:pPr>
            <a:r>
              <a:rPr sz="4400" spc="-5" dirty="0">
                <a:solidFill>
                  <a:srgbClr val="219000"/>
                </a:solidFill>
                <a:latin typeface="Times New Roman"/>
                <a:cs typeface="Times New Roman"/>
              </a:rPr>
              <a:t>Sk</a:t>
            </a:r>
            <a:r>
              <a:rPr sz="4400" dirty="0">
                <a:solidFill>
                  <a:srgbClr val="219000"/>
                </a:solidFill>
                <a:latin typeface="Times New Roman"/>
                <a:cs typeface="Times New Roman"/>
              </a:rPr>
              <a:t>li</a:t>
            </a:r>
            <a:r>
              <a:rPr sz="4400" spc="5" dirty="0">
                <a:solidFill>
                  <a:srgbClr val="219000"/>
                </a:solidFill>
                <a:latin typeface="Times New Roman"/>
                <a:cs typeface="Times New Roman"/>
              </a:rPr>
              <a:t>v</a:t>
            </a:r>
            <a:r>
              <a:rPr sz="4400" dirty="0">
                <a:solidFill>
                  <a:srgbClr val="219000"/>
                </a:solidFill>
                <a:latin typeface="Times New Roman"/>
                <a:cs typeface="Times New Roman"/>
              </a:rPr>
              <a:t>ec	</a:t>
            </a:r>
            <a:r>
              <a:rPr sz="4400" spc="-5" dirty="0">
                <a:solidFill>
                  <a:srgbClr val="219000"/>
                </a:solidFill>
                <a:latin typeface="Times New Roman"/>
                <a:cs typeface="Times New Roman"/>
              </a:rPr>
              <a:t>j</a:t>
            </a:r>
            <a:r>
              <a:rPr sz="4400" dirty="0">
                <a:solidFill>
                  <a:srgbClr val="219000"/>
                </a:solidFill>
                <a:latin typeface="Times New Roman"/>
                <a:cs typeface="Times New Roman"/>
              </a:rPr>
              <a:t>e	</a:t>
            </a:r>
            <a:r>
              <a:rPr sz="4400" spc="5" dirty="0">
                <a:solidFill>
                  <a:srgbClr val="219000"/>
                </a:solidFill>
                <a:latin typeface="Times New Roman"/>
                <a:cs typeface="Times New Roman"/>
              </a:rPr>
              <a:t>16</a:t>
            </a:r>
            <a:r>
              <a:rPr sz="4400" dirty="0">
                <a:solidFill>
                  <a:srgbClr val="219000"/>
                </a:solidFill>
                <a:latin typeface="Times New Roman"/>
                <a:cs typeface="Times New Roman"/>
              </a:rPr>
              <a:t>x	</a:t>
            </a:r>
            <a:r>
              <a:rPr sz="4400" spc="5" dirty="0">
                <a:solidFill>
                  <a:srgbClr val="219000"/>
                </a:solidFill>
                <a:latin typeface="Times New Roman"/>
                <a:cs typeface="Times New Roman"/>
              </a:rPr>
              <a:t>v</a:t>
            </a:r>
            <a:r>
              <a:rPr sz="4400" dirty="0">
                <a:solidFill>
                  <a:srgbClr val="219000"/>
                </a:solidFill>
                <a:latin typeface="Times New Roman"/>
                <a:cs typeface="Times New Roman"/>
              </a:rPr>
              <a:t>is</a:t>
            </a:r>
            <a:r>
              <a:rPr sz="4400" spc="-5" dirty="0">
                <a:solidFill>
                  <a:srgbClr val="219000"/>
                </a:solidFill>
                <a:latin typeface="Times New Roman"/>
                <a:cs typeface="Times New Roman"/>
              </a:rPr>
              <a:t>k</a:t>
            </a:r>
            <a:r>
              <a:rPr sz="4400" spc="5" dirty="0">
                <a:solidFill>
                  <a:srgbClr val="219000"/>
                </a:solidFill>
                <a:latin typeface="Times New Roman"/>
                <a:cs typeface="Times New Roman"/>
              </a:rPr>
              <a:t>ó</a:t>
            </a:r>
            <a:r>
              <a:rPr sz="4400" dirty="0">
                <a:solidFill>
                  <a:srgbClr val="219000"/>
                </a:solidFill>
                <a:latin typeface="Times New Roman"/>
                <a:cs typeface="Times New Roman"/>
              </a:rPr>
              <a:t>z</a:t>
            </a:r>
            <a:r>
              <a:rPr sz="4400" spc="-5" dirty="0">
                <a:solidFill>
                  <a:srgbClr val="219000"/>
                </a:solidFill>
                <a:latin typeface="Times New Roman"/>
                <a:cs typeface="Times New Roman"/>
              </a:rPr>
              <a:t>něj</a:t>
            </a:r>
            <a:r>
              <a:rPr sz="4400" dirty="0">
                <a:solidFill>
                  <a:srgbClr val="219000"/>
                </a:solidFill>
                <a:latin typeface="Times New Roman"/>
                <a:cs typeface="Times New Roman"/>
              </a:rPr>
              <a:t>ší	</a:t>
            </a:r>
            <a:r>
              <a:rPr sz="4400" spc="-5" dirty="0">
                <a:solidFill>
                  <a:srgbClr val="219000"/>
                </a:solidFill>
                <a:latin typeface="Times New Roman"/>
                <a:cs typeface="Times New Roman"/>
              </a:rPr>
              <a:t>n</a:t>
            </a:r>
            <a:r>
              <a:rPr sz="4400" dirty="0">
                <a:solidFill>
                  <a:srgbClr val="219000"/>
                </a:solidFill>
                <a:latin typeface="Times New Roman"/>
                <a:cs typeface="Times New Roman"/>
              </a:rPr>
              <a:t>ež  komorová	</a:t>
            </a:r>
            <a:r>
              <a:rPr sz="4400" spc="-5" dirty="0">
                <a:solidFill>
                  <a:srgbClr val="219000"/>
                </a:solidFill>
                <a:latin typeface="Times New Roman"/>
                <a:cs typeface="Times New Roman"/>
              </a:rPr>
              <a:t>tekutina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36650" y="3098548"/>
            <a:ext cx="5181173" cy="3800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8973" y="2793773"/>
            <a:ext cx="7390790" cy="990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67903" y="3431771"/>
            <a:ext cx="48260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6m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24348" rIns="0" bIns="0" rtlCol="0">
            <a:spAutoFit/>
          </a:bodyPr>
          <a:lstStyle/>
          <a:p>
            <a:pPr marL="278765" marR="5080">
              <a:lnSpc>
                <a:spcPct val="100000"/>
              </a:lnSpc>
              <a:spcBef>
                <a:spcPts val="100"/>
              </a:spcBef>
            </a:pP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Kritický detail testového znaku je</a:t>
            </a:r>
            <a:r>
              <a:rPr sz="3200" i="1" spc="-1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nahlížen  </a:t>
            </a:r>
            <a:r>
              <a:rPr sz="3200" i="1" dirty="0">
                <a:solidFill>
                  <a:srgbClr val="3232CC"/>
                </a:solidFill>
                <a:latin typeface="Arial"/>
                <a:cs typeface="Arial"/>
              </a:rPr>
              <a:t>pod 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úhlem </a:t>
            </a:r>
            <a:r>
              <a:rPr sz="3200" i="1" dirty="0">
                <a:solidFill>
                  <a:srgbClr val="3232CC"/>
                </a:solidFill>
                <a:latin typeface="Arial"/>
                <a:cs typeface="Arial"/>
              </a:rPr>
              <a:t>1</a:t>
            </a:r>
            <a:r>
              <a:rPr sz="3200" i="1" spc="-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min.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88973" y="3784289"/>
            <a:ext cx="7390790" cy="2938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4041" y="487648"/>
            <a:ext cx="46215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</a:rPr>
              <a:t>Biochemie</a:t>
            </a:r>
            <a:r>
              <a:rPr sz="4400" spc="-60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vidění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40636" y="1444634"/>
            <a:ext cx="8862695" cy="5309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67665" algn="l"/>
                <a:tab pos="368300" algn="l"/>
              </a:tabLst>
            </a:pPr>
            <a:r>
              <a:rPr sz="3400" b="1" i="1" spc="-10" dirty="0">
                <a:solidFill>
                  <a:srgbClr val="007F00"/>
                </a:solidFill>
                <a:latin typeface="Arial"/>
                <a:cs typeface="Arial"/>
              </a:rPr>
              <a:t>11-cis </a:t>
            </a:r>
            <a:r>
              <a:rPr sz="3400" b="1" i="1" spc="-5" dirty="0">
                <a:solidFill>
                  <a:srgbClr val="007F00"/>
                </a:solidFill>
                <a:latin typeface="Arial"/>
                <a:cs typeface="Arial"/>
              </a:rPr>
              <a:t>izomer </a:t>
            </a:r>
            <a:r>
              <a:rPr sz="3400" b="1" i="1" spc="-10" dirty="0">
                <a:solidFill>
                  <a:srgbClr val="007F00"/>
                </a:solidFill>
                <a:latin typeface="Arial"/>
                <a:cs typeface="Arial"/>
              </a:rPr>
              <a:t>aldehydu </a:t>
            </a:r>
            <a:r>
              <a:rPr sz="3400" b="1" i="1" spc="-5" dirty="0">
                <a:solidFill>
                  <a:srgbClr val="007F00"/>
                </a:solidFill>
                <a:latin typeface="Arial"/>
                <a:cs typeface="Arial"/>
              </a:rPr>
              <a:t>vitaminu A</a:t>
            </a:r>
            <a:r>
              <a:rPr sz="3375" b="1" i="1" spc="-7" baseline="-20987" dirty="0">
                <a:solidFill>
                  <a:srgbClr val="007F00"/>
                </a:solidFill>
                <a:latin typeface="Arial"/>
                <a:cs typeface="Arial"/>
              </a:rPr>
              <a:t>1</a:t>
            </a:r>
            <a:r>
              <a:rPr sz="3375" b="1" i="1" spc="120" baseline="-20987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endParaRPr sz="3400">
              <a:latin typeface="Arial"/>
              <a:cs typeface="Arial"/>
            </a:endParaRPr>
          </a:p>
          <a:p>
            <a:pPr marL="368300">
              <a:lnSpc>
                <a:spcPct val="100000"/>
              </a:lnSpc>
            </a:pP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chromofor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všech zrakových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pigmentů</a:t>
            </a:r>
            <a:r>
              <a:rPr sz="3400" spc="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oka</a:t>
            </a:r>
            <a:endParaRPr sz="3400">
              <a:latin typeface="Arial"/>
              <a:cs typeface="Arial"/>
            </a:endParaRPr>
          </a:p>
          <a:p>
            <a:pPr marL="368300" marR="1778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67665" algn="l"/>
                <a:tab pos="368935" algn="l"/>
                <a:tab pos="2551430" algn="l"/>
              </a:tabLst>
            </a:pPr>
            <a:r>
              <a:rPr sz="3400" b="1" i="1" spc="-5" dirty="0">
                <a:solidFill>
                  <a:srgbClr val="007F00"/>
                </a:solidFill>
                <a:latin typeface="Arial"/>
                <a:cs typeface="Arial"/>
              </a:rPr>
              <a:t>Opsin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= bílkovinný nosič tvořící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fotoreceptor-pigmentový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komplex. </a:t>
            </a:r>
            <a:r>
              <a:rPr sz="3400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pro 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tyčinky a tři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druhy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čípků mírně odlišný.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Geny 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kódující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opsinové proteiny patří do rodiny 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příbuzných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receptorů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zvané </a:t>
            </a:r>
            <a:r>
              <a:rPr sz="3400" i="1" spc="-10" dirty="0">
                <a:solidFill>
                  <a:srgbClr val="0000FF"/>
                </a:solidFill>
                <a:latin typeface="Arial"/>
                <a:cs typeface="Arial"/>
              </a:rPr>
              <a:t>receptory  spřažené </a:t>
            </a:r>
            <a:r>
              <a:rPr sz="3400" i="1" spc="-5" dirty="0">
                <a:solidFill>
                  <a:srgbClr val="0000FF"/>
                </a:solidFill>
                <a:latin typeface="Arial"/>
                <a:cs typeface="Arial"/>
              </a:rPr>
              <a:t>s </a:t>
            </a:r>
            <a:r>
              <a:rPr sz="3400" i="1" spc="-10" dirty="0">
                <a:solidFill>
                  <a:srgbClr val="0000FF"/>
                </a:solidFill>
                <a:latin typeface="Arial"/>
                <a:cs typeface="Arial"/>
              </a:rPr>
              <a:t>G-proteinem </a:t>
            </a:r>
            <a:r>
              <a:rPr sz="3400" i="1" spc="-5" dirty="0">
                <a:solidFill>
                  <a:srgbClr val="0000FF"/>
                </a:solidFill>
                <a:latin typeface="Arial"/>
                <a:cs typeface="Arial"/>
              </a:rPr>
              <a:t>(G </a:t>
            </a:r>
            <a:r>
              <a:rPr sz="3400" i="1" spc="-10" dirty="0">
                <a:solidFill>
                  <a:srgbClr val="0000FF"/>
                </a:solidFill>
                <a:latin typeface="Arial"/>
                <a:cs typeface="Arial"/>
              </a:rPr>
              <a:t>protein-coupled  receptors)	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(senzorické a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intercelulární  signální receptory</a:t>
            </a:r>
            <a:r>
              <a:rPr sz="3400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organismu)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4041" y="487648"/>
            <a:ext cx="46215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</a:rPr>
              <a:t>Biochemie</a:t>
            </a:r>
            <a:r>
              <a:rPr sz="4400" spc="-60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vidění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6" y="1444634"/>
            <a:ext cx="8639175" cy="5724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i="1" spc="-10" dirty="0">
                <a:solidFill>
                  <a:srgbClr val="007F00"/>
                </a:solidFill>
                <a:latin typeface="Arial"/>
                <a:cs typeface="Arial"/>
              </a:rPr>
              <a:t>Receptory spřažené </a:t>
            </a:r>
            <a:r>
              <a:rPr sz="3400" b="1" i="1" spc="-5" dirty="0">
                <a:solidFill>
                  <a:srgbClr val="007F00"/>
                </a:solidFill>
                <a:latin typeface="Arial"/>
                <a:cs typeface="Arial"/>
              </a:rPr>
              <a:t>s </a:t>
            </a:r>
            <a:r>
              <a:rPr sz="3400" b="1" i="1" spc="-10" dirty="0">
                <a:solidFill>
                  <a:srgbClr val="007F00"/>
                </a:solidFill>
                <a:latin typeface="Arial"/>
                <a:cs typeface="Arial"/>
              </a:rPr>
              <a:t>G-proteinem  (Opsiny)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jde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o </a:t>
            </a:r>
            <a:r>
              <a:rPr sz="3400" i="1" spc="-10" dirty="0">
                <a:solidFill>
                  <a:srgbClr val="0000FF"/>
                </a:solidFill>
                <a:latin typeface="Arial"/>
                <a:cs typeface="Arial"/>
              </a:rPr>
              <a:t>membránové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proteiny </a:t>
            </a:r>
            <a:r>
              <a:rPr sz="3400" dirty="0">
                <a:solidFill>
                  <a:srgbClr val="0000FF"/>
                </a:solidFill>
                <a:latin typeface="Arial"/>
                <a:cs typeface="Arial"/>
              </a:rPr>
              <a:t>se 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stejnou strukturální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organizací: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7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transmembránovými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segmenty. K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přenosu  signálu dochází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prostřednictvím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spřažení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s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celulárními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cytoplasmatickými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proteinovými  přenašeči signálu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–</a:t>
            </a:r>
            <a:r>
              <a:rPr sz="3400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i="1" spc="-5" dirty="0">
                <a:solidFill>
                  <a:srgbClr val="0000FF"/>
                </a:solidFill>
                <a:latin typeface="Arial"/>
                <a:cs typeface="Arial"/>
              </a:rPr>
              <a:t>heterotrimerickými</a:t>
            </a:r>
            <a:endParaRPr sz="3400">
              <a:latin typeface="Arial"/>
              <a:cs typeface="Arial"/>
            </a:endParaRPr>
          </a:p>
          <a:p>
            <a:pPr marL="355600" marR="527050">
              <a:lnSpc>
                <a:spcPts val="4079"/>
              </a:lnSpc>
              <a:spcBef>
                <a:spcPts val="135"/>
              </a:spcBef>
            </a:pPr>
            <a:r>
              <a:rPr sz="3400" b="1" i="1" spc="-10" dirty="0">
                <a:solidFill>
                  <a:srgbClr val="007F00"/>
                </a:solidFill>
                <a:latin typeface="Arial"/>
                <a:cs typeface="Arial"/>
              </a:rPr>
              <a:t>G-proteiny</a:t>
            </a:r>
            <a:r>
              <a:rPr sz="3400" i="1" spc="-10" dirty="0">
                <a:solidFill>
                  <a:srgbClr val="0000FF"/>
                </a:solidFill>
                <a:latin typeface="Arial"/>
                <a:cs typeface="Arial"/>
              </a:rPr>
              <a:t>.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U tyčinek a čípků </a:t>
            </a:r>
            <a:r>
              <a:rPr sz="3400" dirty="0">
                <a:solidFill>
                  <a:srgbClr val="0000FF"/>
                </a:solidFill>
                <a:latin typeface="Arial"/>
                <a:cs typeface="Arial"/>
              </a:rPr>
              <a:t>se tyto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G-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proteiny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nazývají </a:t>
            </a:r>
            <a:r>
              <a:rPr sz="3400" b="1" i="1" spc="-10" dirty="0">
                <a:solidFill>
                  <a:srgbClr val="007F00"/>
                </a:solidFill>
                <a:latin typeface="Arial"/>
                <a:cs typeface="Arial"/>
              </a:rPr>
              <a:t>transduciny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(tyčinky a  čípky mají každý specifickou formu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transducinu)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316" y="355579"/>
            <a:ext cx="0" cy="3429000"/>
          </a:xfrm>
          <a:custGeom>
            <a:avLst/>
            <a:gdLst/>
            <a:ahLst/>
            <a:cxnLst/>
            <a:rect l="l" t="t" r="r" b="b"/>
            <a:pathLst>
              <a:path h="3429000">
                <a:moveTo>
                  <a:pt x="0" y="0"/>
                </a:moveTo>
                <a:lnTo>
                  <a:pt x="0" y="3428710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0744" y="355579"/>
            <a:ext cx="0" cy="3429000"/>
          </a:xfrm>
          <a:custGeom>
            <a:avLst/>
            <a:gdLst/>
            <a:ahLst/>
            <a:cxnLst/>
            <a:rect l="l" t="t" r="r" b="b"/>
            <a:pathLst>
              <a:path h="3429000">
                <a:moveTo>
                  <a:pt x="0" y="0"/>
                </a:moveTo>
                <a:lnTo>
                  <a:pt x="0" y="3428710"/>
                </a:lnTo>
              </a:path>
            </a:pathLst>
          </a:custGeom>
          <a:ln w="10668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3703" y="355579"/>
            <a:ext cx="8800365" cy="3430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15516" y="601935"/>
            <a:ext cx="29444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</a:rPr>
              <a:t>Rhodopsin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865316" y="3784290"/>
            <a:ext cx="0" cy="3429000"/>
          </a:xfrm>
          <a:custGeom>
            <a:avLst/>
            <a:gdLst/>
            <a:ahLst/>
            <a:cxnLst/>
            <a:rect l="l" t="t" r="r" b="b"/>
            <a:pathLst>
              <a:path h="3429000">
                <a:moveTo>
                  <a:pt x="0" y="0"/>
                </a:moveTo>
                <a:lnTo>
                  <a:pt x="0" y="3428725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65680" y="3784290"/>
            <a:ext cx="0" cy="3429000"/>
          </a:xfrm>
          <a:custGeom>
            <a:avLst/>
            <a:gdLst/>
            <a:ahLst/>
            <a:cxnLst/>
            <a:rect l="l" t="t" r="r" b="b"/>
            <a:pathLst>
              <a:path h="3429000">
                <a:moveTo>
                  <a:pt x="0" y="0"/>
                </a:moveTo>
                <a:lnTo>
                  <a:pt x="0" y="3428725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0744" y="3784290"/>
            <a:ext cx="0" cy="3429000"/>
          </a:xfrm>
          <a:custGeom>
            <a:avLst/>
            <a:gdLst/>
            <a:ahLst/>
            <a:cxnLst/>
            <a:rect l="l" t="t" r="r" b="b"/>
            <a:pathLst>
              <a:path h="3429000">
                <a:moveTo>
                  <a:pt x="0" y="0"/>
                </a:moveTo>
                <a:lnTo>
                  <a:pt x="0" y="3428725"/>
                </a:lnTo>
              </a:path>
            </a:pathLst>
          </a:custGeom>
          <a:ln w="10668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71015" y="3784290"/>
            <a:ext cx="0" cy="3429000"/>
          </a:xfrm>
          <a:custGeom>
            <a:avLst/>
            <a:gdLst/>
            <a:ahLst/>
            <a:cxnLst/>
            <a:rect l="l" t="t" r="r" b="b"/>
            <a:pathLst>
              <a:path h="3429000">
                <a:moveTo>
                  <a:pt x="0" y="0"/>
                </a:moveTo>
                <a:lnTo>
                  <a:pt x="0" y="3428725"/>
                </a:lnTo>
              </a:path>
            </a:pathLst>
          </a:custGeom>
          <a:ln w="12192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3703" y="3784091"/>
            <a:ext cx="8800365" cy="3331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4682" y="487648"/>
            <a:ext cx="52425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55190" algn="l"/>
              </a:tabLst>
            </a:pPr>
            <a:r>
              <a:rPr sz="4400" spc="-5" dirty="0">
                <a:solidFill>
                  <a:srgbClr val="FF0000"/>
                </a:solidFill>
              </a:rPr>
              <a:t>Cyklus	rhodopsinu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3" y="1392831"/>
            <a:ext cx="8952230" cy="5516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ts val="3875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Rhodopsin: </a:t>
            </a: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chromofor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absorbuje</a:t>
            </a:r>
            <a:r>
              <a:rPr sz="34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světlo</a:t>
            </a:r>
            <a:endParaRPr sz="3400">
              <a:latin typeface="Arial"/>
              <a:cs typeface="Arial"/>
            </a:endParaRPr>
          </a:p>
          <a:p>
            <a:pPr marL="355600">
              <a:lnSpc>
                <a:spcPts val="3875"/>
              </a:lnSpc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retinal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sz="3400" b="1" spc="-5" dirty="0">
                <a:solidFill>
                  <a:srgbClr val="219000"/>
                </a:solidFill>
                <a:latin typeface="Arial"/>
                <a:cs typeface="Arial"/>
              </a:rPr>
              <a:t>bílkovinný nosič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z="3400" b="1" spc="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FF0000"/>
                </a:solidFill>
                <a:latin typeface="Arial"/>
                <a:cs typeface="Arial"/>
              </a:rPr>
              <a:t>opsin</a:t>
            </a:r>
            <a:endParaRPr sz="3400">
              <a:latin typeface="Arial"/>
              <a:cs typeface="Arial"/>
            </a:endParaRPr>
          </a:p>
          <a:p>
            <a:pPr marL="355600" marR="1967230" indent="-343535">
              <a:lnSpc>
                <a:spcPts val="367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FF0000"/>
                </a:solidFill>
                <a:latin typeface="Arial"/>
                <a:cs typeface="Arial"/>
              </a:rPr>
              <a:t>Retinal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retinaldehyd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aldehyd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vitaminu</a:t>
            </a:r>
            <a:r>
              <a:rPr sz="34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endParaRPr sz="3400">
              <a:latin typeface="Arial"/>
              <a:cs typeface="Arial"/>
            </a:endParaRPr>
          </a:p>
          <a:p>
            <a:pPr marL="355600" indent="-343535">
              <a:lnSpc>
                <a:spcPts val="3875"/>
              </a:lnSpc>
              <a:spcBef>
                <a:spcPts val="35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Regenerovaný stav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retinal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sz="3400" b="1" spc="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i="1" spc="-5" dirty="0">
                <a:solidFill>
                  <a:srgbClr val="0000FF"/>
                </a:solidFill>
                <a:latin typeface="Arial"/>
                <a:cs typeface="Arial"/>
              </a:rPr>
              <a:t>cis</a:t>
            </a:r>
            <a:endParaRPr sz="3400">
              <a:latin typeface="Arial"/>
              <a:cs typeface="Arial"/>
            </a:endParaRPr>
          </a:p>
          <a:p>
            <a:pPr marL="355600">
              <a:lnSpc>
                <a:spcPts val="3875"/>
              </a:lnSpc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formě a zapadá do opsinové</a:t>
            </a:r>
            <a:r>
              <a:rPr sz="34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molekuly</a:t>
            </a:r>
            <a:endParaRPr sz="3400">
              <a:latin typeface="Arial"/>
              <a:cs typeface="Arial"/>
            </a:endParaRPr>
          </a:p>
          <a:p>
            <a:pPr marL="355600" marR="342265" indent="-342900">
              <a:lnSpc>
                <a:spcPts val="3670"/>
              </a:lnSpc>
              <a:spcBef>
                <a:spcPts val="87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Absorpce světla </a:t>
            </a:r>
            <a:r>
              <a:rPr sz="3400" b="1" spc="-1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izomerizace na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trans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retinal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– prelumirhodopsin –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nestálý </a:t>
            </a:r>
            <a:r>
              <a:rPr sz="3400" b="1" spc="-1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lumirhodopsin </a:t>
            </a:r>
            <a:r>
              <a:rPr sz="3400" b="1" spc="-1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metarhodopsin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3400" b="1" spc="-1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metarhodopsin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II </a:t>
            </a:r>
            <a:r>
              <a:rPr sz="3400" b="1" spc="-1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hydrolýza na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trans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retinal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400" b="1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opsin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5157" y="427207"/>
            <a:ext cx="7162205" cy="6715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9091" y="1458864"/>
            <a:ext cx="6217401" cy="4652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4682" y="411452"/>
            <a:ext cx="52425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55190" algn="l"/>
              </a:tabLst>
            </a:pPr>
            <a:r>
              <a:rPr sz="4400" spc="-5" dirty="0">
                <a:solidFill>
                  <a:srgbClr val="FF0000"/>
                </a:solidFill>
              </a:rPr>
              <a:t>Cyklus	rhodopsinu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4" y="1139860"/>
            <a:ext cx="8761730" cy="5931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99695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Regenerace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rhodopsinu z </a:t>
            </a:r>
            <a:r>
              <a:rPr sz="3400" b="1" i="1" spc="-10" dirty="0">
                <a:solidFill>
                  <a:srgbClr val="0000FF"/>
                </a:solidFill>
                <a:latin typeface="Arial"/>
                <a:cs typeface="Arial"/>
              </a:rPr>
              <a:t>trans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formy  retinalu (vitaminu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A)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z opsinu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děj,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který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podstatou adaptace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na tmu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(přeměna trans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formy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retinalu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v cis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formu,  přeměna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vitaminu A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na retinal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dále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vazba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retinalu na</a:t>
            </a:r>
            <a:r>
              <a:rPr sz="3400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opsin)</a:t>
            </a:r>
            <a:endParaRPr sz="3400">
              <a:latin typeface="Arial"/>
              <a:cs typeface="Arial"/>
            </a:endParaRPr>
          </a:p>
          <a:p>
            <a:pPr marL="355600" marR="72517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 bb.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RPE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bylo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prokázáno hromadění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vitamínu</a:t>
            </a:r>
            <a:r>
              <a:rPr sz="34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endParaRPr sz="34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  <a:tab pos="4268470" algn="l"/>
                <a:tab pos="7217409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Čípkové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pigmenty obsahují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stejný retinal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liší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sz="3400" b="1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opsinové</a:t>
            </a:r>
            <a:r>
              <a:rPr sz="34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komponentě	</a:t>
            </a:r>
            <a:r>
              <a:rPr sz="3400" spc="-5" dirty="0">
                <a:solidFill>
                  <a:srgbClr val="0000FF"/>
                </a:solidFill>
                <a:latin typeface="Symbol"/>
                <a:cs typeface="Symbol"/>
              </a:rPr>
              <a:t></a:t>
            </a:r>
            <a:r>
              <a:rPr sz="3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spektrální</a:t>
            </a:r>
            <a:r>
              <a:rPr sz="3400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posun</a:t>
            </a:r>
            <a:r>
              <a:rPr sz="3400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tří	typů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 fotopigmentu.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477152"/>
            <a:ext cx="9143238" cy="5735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6483" y="480025"/>
            <a:ext cx="57785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2365" algn="l"/>
              </a:tabLst>
            </a:pPr>
            <a:r>
              <a:rPr sz="5400" spc="-5" dirty="0">
                <a:solidFill>
                  <a:srgbClr val="FF0000"/>
                </a:solidFill>
                <a:latin typeface="Times New Roman"/>
                <a:cs typeface="Times New Roman"/>
              </a:rPr>
              <a:t>Cyklus	rhodopsinu</a:t>
            </a:r>
            <a:endParaRPr sz="5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2160" y="487648"/>
            <a:ext cx="76053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</a:rPr>
              <a:t>Biochemie barevného</a:t>
            </a:r>
            <a:r>
              <a:rPr sz="4400" spc="-20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vidění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40636" y="1392831"/>
            <a:ext cx="8832215" cy="530987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68300" marR="194945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400" b="1" i="1" spc="-10" dirty="0">
                <a:solidFill>
                  <a:srgbClr val="007F00"/>
                </a:solidFill>
                <a:latin typeface="Arial"/>
                <a:cs typeface="Arial"/>
              </a:rPr>
              <a:t>Spektrální </a:t>
            </a:r>
            <a:r>
              <a:rPr sz="3400" b="1" i="1" spc="-5" dirty="0">
                <a:solidFill>
                  <a:srgbClr val="007F00"/>
                </a:solidFill>
                <a:latin typeface="Arial"/>
                <a:cs typeface="Arial"/>
              </a:rPr>
              <a:t>citlivost </a:t>
            </a:r>
            <a:r>
              <a:rPr sz="3400" spc="-5" dirty="0">
                <a:solidFill>
                  <a:srgbClr val="3232CC"/>
                </a:solidFill>
                <a:latin typeface="Arial"/>
                <a:cs typeface="Arial"/>
              </a:rPr>
              <a:t>tří typů čípků a tyčinek  má </a:t>
            </a:r>
            <a:r>
              <a:rPr sz="3400" spc="-10" dirty="0">
                <a:solidFill>
                  <a:srgbClr val="3232CC"/>
                </a:solidFill>
                <a:latin typeface="Arial"/>
                <a:cs typeface="Arial"/>
              </a:rPr>
              <a:t>na molekulární úrovni původ </a:t>
            </a:r>
            <a:r>
              <a:rPr sz="3400" spc="-5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400" spc="-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7F00"/>
                </a:solidFill>
                <a:latin typeface="Arial"/>
                <a:cs typeface="Arial"/>
              </a:rPr>
              <a:t>opsinovému posunu </a:t>
            </a:r>
            <a:r>
              <a:rPr sz="3400" spc="-5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400" spc="-10" dirty="0">
                <a:solidFill>
                  <a:srgbClr val="3232CC"/>
                </a:solidFill>
                <a:latin typeface="Arial"/>
                <a:cs typeface="Arial"/>
              </a:rPr>
              <a:t>jde </a:t>
            </a:r>
            <a:r>
              <a:rPr sz="3400" spc="-5" dirty="0">
                <a:solidFill>
                  <a:srgbClr val="3232CC"/>
                </a:solidFill>
                <a:latin typeface="Arial"/>
                <a:cs typeface="Arial"/>
              </a:rPr>
              <a:t>o </a:t>
            </a:r>
            <a:r>
              <a:rPr sz="3400" spc="-10" dirty="0">
                <a:solidFill>
                  <a:srgbClr val="3232CC"/>
                </a:solidFill>
                <a:latin typeface="Arial"/>
                <a:cs typeface="Arial"/>
              </a:rPr>
              <a:t>změnu </a:t>
            </a:r>
            <a:r>
              <a:rPr sz="3400" spc="-5" dirty="0">
                <a:solidFill>
                  <a:srgbClr val="3232CC"/>
                </a:solidFill>
                <a:latin typeface="Arial"/>
                <a:cs typeface="Arial"/>
              </a:rPr>
              <a:t>v  </a:t>
            </a:r>
            <a:r>
              <a:rPr sz="3400" spc="-10" dirty="0">
                <a:solidFill>
                  <a:srgbClr val="3232CC"/>
                </a:solidFill>
                <a:latin typeface="Arial"/>
                <a:cs typeface="Arial"/>
              </a:rPr>
              <a:t>absorpci chromoforu po jeho </a:t>
            </a:r>
            <a:r>
              <a:rPr sz="3400" spc="-5" dirty="0">
                <a:solidFill>
                  <a:srgbClr val="3232CC"/>
                </a:solidFill>
                <a:latin typeface="Arial"/>
                <a:cs typeface="Arial"/>
              </a:rPr>
              <a:t>vazbě </a:t>
            </a:r>
            <a:r>
              <a:rPr sz="3400" spc="-10" dirty="0">
                <a:solidFill>
                  <a:srgbClr val="3232CC"/>
                </a:solidFill>
                <a:latin typeface="Arial"/>
                <a:cs typeface="Arial"/>
              </a:rPr>
              <a:t>na  </a:t>
            </a:r>
            <a:r>
              <a:rPr sz="3400" spc="-5" dirty="0">
                <a:solidFill>
                  <a:srgbClr val="3232CC"/>
                </a:solidFill>
                <a:latin typeface="Arial"/>
                <a:cs typeface="Arial"/>
              </a:rPr>
              <a:t>specifickou </a:t>
            </a:r>
            <a:r>
              <a:rPr sz="3400" spc="-10" dirty="0">
                <a:solidFill>
                  <a:srgbClr val="3232CC"/>
                </a:solidFill>
                <a:latin typeface="Arial"/>
                <a:cs typeface="Arial"/>
              </a:rPr>
              <a:t>opsinovou</a:t>
            </a:r>
            <a:r>
              <a:rPr sz="3400" spc="-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3232CC"/>
                </a:solidFill>
                <a:latin typeface="Arial"/>
                <a:cs typeface="Arial"/>
              </a:rPr>
              <a:t>molekulu.</a:t>
            </a:r>
            <a:endParaRPr sz="3400">
              <a:latin typeface="Arial"/>
              <a:cs typeface="Arial"/>
            </a:endParaRPr>
          </a:p>
          <a:p>
            <a:pPr marL="368300" marR="17780" indent="-342900">
              <a:lnSpc>
                <a:spcPts val="3670"/>
              </a:lnSpc>
              <a:spcBef>
                <a:spcPts val="825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Absorpce světla </a:t>
            </a:r>
            <a:r>
              <a:rPr sz="3400" spc="-5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konformační změny  rhodopsinu </a:t>
            </a:r>
            <a:r>
              <a:rPr sz="3400" spc="-5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aktivace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transducinu </a:t>
            </a:r>
            <a:r>
              <a:rPr sz="3400" spc="-5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aktivace cGMP fosfodiesterázy </a:t>
            </a:r>
            <a:r>
              <a:rPr sz="3400" spc="-5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hydrolýza  cGMP </a:t>
            </a:r>
            <a:r>
              <a:rPr sz="3400" spc="-5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Symbol"/>
                <a:cs typeface="Symbol"/>
              </a:rPr>
              <a:t></a:t>
            </a:r>
            <a:r>
              <a:rPr sz="3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cGMP </a:t>
            </a:r>
            <a:r>
              <a:rPr sz="3400" spc="-5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uzávěr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Na</a:t>
            </a:r>
            <a:r>
              <a:rPr sz="3375" spc="-7" baseline="24691" dirty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sz="225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membránového kanálu </a:t>
            </a:r>
            <a:r>
              <a:rPr sz="3400" spc="-5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4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hyperpolarizace  fotoreceptorové</a:t>
            </a:r>
            <a:r>
              <a:rPr sz="3400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b.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3377" rIns="0" bIns="0" rtlCol="0">
            <a:spAutoFit/>
          </a:bodyPr>
          <a:lstStyle/>
          <a:p>
            <a:pPr marL="618490" marR="5080" indent="-4318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Pochody zevního segmentu</a:t>
            </a:r>
            <a:r>
              <a:rPr sz="44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tyčinek  </a:t>
            </a:r>
            <a:r>
              <a:rPr sz="4400" spc="-5" dirty="0">
                <a:solidFill>
                  <a:srgbClr val="FF0000"/>
                </a:solidFill>
                <a:latin typeface="Times New Roman"/>
                <a:cs typeface="Times New Roman"/>
              </a:rPr>
              <a:t>po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aktivaci rhodopsinu</a:t>
            </a:r>
            <a:r>
              <a:rPr sz="4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světlem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5612" y="2717580"/>
            <a:ext cx="8446830" cy="4138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1680" y="716224"/>
            <a:ext cx="766825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Elektromagnetické</a:t>
            </a:r>
            <a:r>
              <a:rPr sz="4400" i="1" spc="-1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spektrum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98724" y="1498488"/>
            <a:ext cx="5685571" cy="5714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3338" y="1062147"/>
            <a:ext cx="8870315" cy="5097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8255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Visus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udáván jako poměr vzdálenosti,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ze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které je znak optotypu ještě rozeznán,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ku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vzdálenosti,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které by při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hodnotě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V=1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musel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být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ještě rozeznán.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čitateli je uvedena  zkušební vzdálenost (6m)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ve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jmenovateli  vzdálenost,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které by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mělo pozorovateli  jevit kritérium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znaku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přibližně pod úhlem</a:t>
            </a:r>
            <a:r>
              <a:rPr sz="32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1´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3232CC"/>
              </a:buClr>
              <a:buFont typeface="Arial"/>
              <a:buChar char="•"/>
            </a:pPr>
            <a:endParaRPr sz="465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Weber-Fechnerův zákon: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podnět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musí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růst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logaritmicky, aby docházelo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lineárnímu</a:t>
            </a:r>
            <a:r>
              <a:rPr sz="320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vjemu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6317" y="487648"/>
            <a:ext cx="47771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48330" algn="l"/>
              </a:tabLst>
            </a:pPr>
            <a:r>
              <a:rPr sz="4400" spc="-5" dirty="0">
                <a:solidFill>
                  <a:srgbClr val="FF0000"/>
                </a:solidFill>
              </a:rPr>
              <a:t>Biochemie	vidění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6" y="1444634"/>
            <a:ext cx="8258175" cy="5432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794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Hyperpolarizace tyčinky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(čípku)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vyvolá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změnu na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synapsi, </a:t>
            </a:r>
            <a:r>
              <a:rPr sz="3400" dirty="0">
                <a:solidFill>
                  <a:srgbClr val="0000FF"/>
                </a:solidFill>
                <a:latin typeface="Arial"/>
                <a:cs typeface="Arial"/>
              </a:rPr>
              <a:t>čímž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spuštěno  zpracování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sítnicového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signálu vedoucí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k  zrakovému</a:t>
            </a:r>
            <a:r>
              <a:rPr sz="3400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vjemu.</a:t>
            </a:r>
            <a:endParaRPr sz="34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815"/>
              </a:spcBef>
              <a:buChar char="•"/>
              <a:tabLst>
                <a:tab pos="354965" algn="l"/>
                <a:tab pos="356235" algn="l"/>
              </a:tabLst>
            </a:pP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Hlavní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biochemické součásti kaskády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přenosu světelného signálu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v sítnici</a:t>
            </a:r>
            <a:r>
              <a:rPr sz="3400" spc="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tvoří:</a:t>
            </a:r>
            <a:endParaRPr sz="34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2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Fotopigment (Rhodopsin)</a:t>
            </a:r>
            <a:endParaRPr sz="3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2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Protein 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30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(Transducin)</a:t>
            </a:r>
            <a:endParaRPr sz="3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2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Fosfodiesteráza (cGMP</a:t>
            </a:r>
            <a:r>
              <a:rPr sz="30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PDE)</a:t>
            </a:r>
            <a:endParaRPr sz="3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2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Transmembránový iontový</a:t>
            </a:r>
            <a:r>
              <a:rPr sz="30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kanál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3377" rIns="0" bIns="0" rtlCol="0">
            <a:spAutoFit/>
          </a:bodyPr>
          <a:lstStyle/>
          <a:p>
            <a:pPr marL="656590" marR="5080" indent="-4318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Pochody zevního segmentu</a:t>
            </a:r>
            <a:r>
              <a:rPr sz="4400" spc="-1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tyčinek  </a:t>
            </a:r>
            <a:r>
              <a:rPr sz="4400" spc="-5" dirty="0">
                <a:solidFill>
                  <a:srgbClr val="FF0000"/>
                </a:solidFill>
                <a:latin typeface="Times New Roman"/>
                <a:cs typeface="Times New Roman"/>
              </a:rPr>
              <a:t>po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aktivaci rhodopsinu</a:t>
            </a:r>
            <a:r>
              <a:rPr sz="4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světlem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74712" y="2565192"/>
            <a:ext cx="6080257" cy="4181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4139" y="1040811"/>
            <a:ext cx="41586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</a:rPr>
              <a:t>Tyčinky </a:t>
            </a:r>
            <a:r>
              <a:rPr sz="4400" dirty="0">
                <a:solidFill>
                  <a:srgbClr val="FF0000"/>
                </a:solidFill>
              </a:rPr>
              <a:t>a</a:t>
            </a:r>
            <a:r>
              <a:rPr sz="4400" spc="-50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čípky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2260524"/>
            <a:ext cx="8172450" cy="443484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Polynenasycené mastné</a:t>
            </a:r>
            <a:r>
              <a:rPr sz="3200" spc="-7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kyseliny: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Omega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3</a:t>
            </a:r>
            <a:r>
              <a:rPr sz="3200" b="1" spc="-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(DHA)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Omega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6</a:t>
            </a:r>
            <a:r>
              <a:rPr sz="3200" b="1" spc="-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(EPA)</a:t>
            </a:r>
            <a:endParaRPr sz="320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38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Omega</a:t>
            </a:r>
            <a:r>
              <a:rPr sz="3200" spc="-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3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355"/>
              </a:spcBef>
              <a:buChar char="–"/>
              <a:tabLst>
                <a:tab pos="756920" algn="l"/>
              </a:tabLst>
            </a:pPr>
            <a:r>
              <a:rPr sz="2800" spc="-10" dirty="0">
                <a:solidFill>
                  <a:srgbClr val="3232CC"/>
                </a:solidFill>
                <a:latin typeface="Arial"/>
                <a:cs typeface="Arial"/>
              </a:rPr>
              <a:t>Na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vnějších segmentech</a:t>
            </a:r>
            <a:r>
              <a:rPr sz="2800" spc="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fotoreceptorů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335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Nepostradatelná v období růstu</a:t>
            </a:r>
            <a:r>
              <a:rPr sz="2800" spc="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sítnice</a:t>
            </a:r>
            <a:endParaRPr sz="2800">
              <a:latin typeface="Arial"/>
              <a:cs typeface="Arial"/>
            </a:endParaRPr>
          </a:p>
          <a:p>
            <a:pPr marL="756285" marR="5080" lvl="1" indent="-287020">
              <a:lnSpc>
                <a:spcPts val="3020"/>
              </a:lnSpc>
              <a:spcBef>
                <a:spcPts val="720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Prodlužuje dobu přežití fotoreceptorů, chrání je  před poškozením ischémií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295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Snižuje hromadění </a:t>
            </a:r>
            <a:r>
              <a:rPr sz="2800" i="1" spc="-5" dirty="0">
                <a:solidFill>
                  <a:srgbClr val="3232CC"/>
                </a:solidFill>
                <a:latin typeface="Arial"/>
                <a:cs typeface="Arial"/>
              </a:rPr>
              <a:t>lipofuscinu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v</a:t>
            </a:r>
            <a:r>
              <a:rPr sz="2800" spc="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sítnici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4131" y="824416"/>
            <a:ext cx="51193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32430" algn="l"/>
              </a:tabLst>
            </a:pPr>
            <a:r>
              <a:rPr sz="4400" spc="-5" dirty="0">
                <a:solidFill>
                  <a:srgbClr val="FF0000"/>
                </a:solidFill>
              </a:rPr>
              <a:t>Makulární	pigment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2358969"/>
            <a:ext cx="8079105" cy="37306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54965" marR="322580" indent="-342900">
              <a:lnSpc>
                <a:spcPts val="3829"/>
              </a:lnSpc>
              <a:spcBef>
                <a:spcPts val="24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Macula lutea (žlutá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skvrna) </a:t>
            </a:r>
            <a:r>
              <a:rPr sz="3200" dirty="0">
                <a:solidFill>
                  <a:srgbClr val="3232CC"/>
                </a:solidFill>
                <a:latin typeface="Symbol"/>
                <a:cs typeface="Symbol"/>
              </a:rPr>
              <a:t></a:t>
            </a:r>
            <a:r>
              <a:rPr sz="320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makulární  pigment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–</a:t>
            </a:r>
            <a:r>
              <a:rPr sz="3200" spc="-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hydroxy-karotenoidy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Lutein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Zeaxanthin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Pocházejí výhradně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potravy; hypotéza  ochranné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úlohy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před rozvojem</a:t>
            </a:r>
            <a:r>
              <a:rPr sz="3200" spc="-9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degenerace  sítnice</a:t>
            </a:r>
            <a:r>
              <a:rPr sz="3200" spc="-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(VPMD)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0386" y="318499"/>
            <a:ext cx="643001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 marR="5080" indent="-559435">
              <a:lnSpc>
                <a:spcPct val="100000"/>
              </a:lnSpc>
              <a:spcBef>
                <a:spcPts val="100"/>
              </a:spcBef>
              <a:tabLst>
                <a:tab pos="3131820" algn="l"/>
                <a:tab pos="3521075" algn="l"/>
                <a:tab pos="3811270" algn="l"/>
              </a:tabLst>
            </a:pPr>
            <a:r>
              <a:rPr sz="4800" dirty="0">
                <a:solidFill>
                  <a:srgbClr val="FF0000"/>
                </a:solidFill>
              </a:rPr>
              <a:t>Pr</a:t>
            </a:r>
            <a:r>
              <a:rPr sz="4800" spc="-5" dirty="0">
                <a:solidFill>
                  <a:srgbClr val="FF0000"/>
                </a:solidFill>
              </a:rPr>
              <a:t>odu</a:t>
            </a:r>
            <a:r>
              <a:rPr sz="4800" spc="-10" dirty="0">
                <a:solidFill>
                  <a:srgbClr val="FF0000"/>
                </a:solidFill>
              </a:rPr>
              <a:t>kc</a:t>
            </a:r>
            <a:r>
              <a:rPr sz="4800" dirty="0">
                <a:solidFill>
                  <a:srgbClr val="FF0000"/>
                </a:solidFill>
              </a:rPr>
              <a:t>e	a		</a:t>
            </a:r>
            <a:r>
              <a:rPr sz="4800" spc="-5" dirty="0">
                <a:solidFill>
                  <a:srgbClr val="FF0000"/>
                </a:solidFill>
              </a:rPr>
              <a:t>p</a:t>
            </a:r>
            <a:r>
              <a:rPr sz="4800" dirty="0">
                <a:solidFill>
                  <a:srgbClr val="FF0000"/>
                </a:solidFill>
              </a:rPr>
              <a:t>r</a:t>
            </a:r>
            <a:r>
              <a:rPr sz="4800" spc="-5" dirty="0">
                <a:solidFill>
                  <a:srgbClr val="FF0000"/>
                </a:solidFill>
              </a:rPr>
              <a:t>oud</a:t>
            </a:r>
            <a:r>
              <a:rPr sz="4800" spc="-10" dirty="0">
                <a:solidFill>
                  <a:srgbClr val="FF0000"/>
                </a:solidFill>
              </a:rPr>
              <a:t>ě</a:t>
            </a:r>
            <a:r>
              <a:rPr sz="4800" spc="-5" dirty="0">
                <a:solidFill>
                  <a:srgbClr val="FF0000"/>
                </a:solidFill>
              </a:rPr>
              <a:t>n</a:t>
            </a:r>
            <a:r>
              <a:rPr sz="4800" dirty="0">
                <a:solidFill>
                  <a:srgbClr val="FF0000"/>
                </a:solidFill>
              </a:rPr>
              <a:t>í  </a:t>
            </a:r>
            <a:r>
              <a:rPr sz="4800" spc="-5" dirty="0">
                <a:solidFill>
                  <a:srgbClr val="FF0000"/>
                </a:solidFill>
              </a:rPr>
              <a:t>nitrooční	tekutiny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40636" y="1773792"/>
            <a:ext cx="7970520" cy="516064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68300" marR="614680" indent="-343535">
              <a:lnSpc>
                <a:spcPts val="3670"/>
              </a:lnSpc>
              <a:spcBef>
                <a:spcPts val="560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Nitrooční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tekutina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produkována  výběžky řasnatého</a:t>
            </a:r>
            <a:r>
              <a:rPr sz="3400" b="1" spc="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tělíska</a:t>
            </a:r>
            <a:endParaRPr sz="3400">
              <a:latin typeface="Arial"/>
              <a:cs typeface="Arial"/>
            </a:endParaRPr>
          </a:p>
          <a:p>
            <a:pPr marL="768985" lvl="1" indent="-287655">
              <a:lnSpc>
                <a:spcPct val="100000"/>
              </a:lnSpc>
              <a:spcBef>
                <a:spcPts val="310"/>
              </a:spcBef>
              <a:buFont typeface="Arial"/>
              <a:buChar char="–"/>
              <a:tabLst>
                <a:tab pos="7696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Difúzí</a:t>
            </a:r>
            <a:endParaRPr sz="3000">
              <a:latin typeface="Arial"/>
              <a:cs typeface="Arial"/>
            </a:endParaRPr>
          </a:p>
          <a:p>
            <a:pPr marL="768985" lvl="1" indent="-287655">
              <a:lnSpc>
                <a:spcPct val="100000"/>
              </a:lnSpc>
              <a:spcBef>
                <a:spcPts val="360"/>
              </a:spcBef>
              <a:buFont typeface="Arial"/>
              <a:buChar char="–"/>
              <a:tabLst>
                <a:tab pos="7696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Ultrafiltrací</a:t>
            </a:r>
            <a:endParaRPr sz="3000">
              <a:latin typeface="Arial"/>
              <a:cs typeface="Arial"/>
            </a:endParaRPr>
          </a:p>
          <a:p>
            <a:pPr marL="768985" lvl="1" indent="-287655">
              <a:lnSpc>
                <a:spcPct val="100000"/>
              </a:lnSpc>
              <a:spcBef>
                <a:spcPts val="360"/>
              </a:spcBef>
              <a:buFont typeface="Arial"/>
              <a:buChar char="–"/>
              <a:tabLst>
                <a:tab pos="7696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Aktivní</a:t>
            </a:r>
            <a:r>
              <a:rPr sz="3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sekrecí</a:t>
            </a:r>
            <a:endParaRPr sz="3000">
              <a:latin typeface="Arial"/>
              <a:cs typeface="Arial"/>
            </a:endParaRPr>
          </a:p>
          <a:p>
            <a:pPr marL="368300" indent="-34353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Produkce KV</a:t>
            </a:r>
            <a:r>
              <a:rPr sz="34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Symbol"/>
                <a:cs typeface="Symbol"/>
              </a:rPr>
              <a:t>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2,2mm</a:t>
            </a:r>
            <a:r>
              <a:rPr sz="3375" b="1" spc="-7" baseline="24691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/min</a:t>
            </a:r>
            <a:endParaRPr sz="3400">
              <a:latin typeface="Arial"/>
              <a:cs typeface="Arial"/>
            </a:endParaRPr>
          </a:p>
          <a:p>
            <a:pPr marL="368300" indent="-34353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Objem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KV </a:t>
            </a:r>
            <a:r>
              <a:rPr sz="3400" b="1" spc="-10" dirty="0">
                <a:solidFill>
                  <a:srgbClr val="0000FF"/>
                </a:solidFill>
                <a:latin typeface="Symbol"/>
                <a:cs typeface="Symbol"/>
              </a:rPr>
              <a:t>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1,23-1,32</a:t>
            </a:r>
            <a:r>
              <a:rPr sz="3400" b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cm</a:t>
            </a:r>
            <a:r>
              <a:rPr sz="3375" b="1" spc="-7" baseline="24691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endParaRPr sz="3375" baseline="24691">
              <a:latin typeface="Arial"/>
              <a:cs typeface="Arial"/>
            </a:endParaRPr>
          </a:p>
          <a:p>
            <a:pPr marL="368300" marR="17780" indent="-343535">
              <a:lnSpc>
                <a:spcPts val="3670"/>
              </a:lnSpc>
              <a:spcBef>
                <a:spcPts val="869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Cirkulace KV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podmíněna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tepelným 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rozdílem mezi teplotou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duhovky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rohovky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0386" y="318499"/>
            <a:ext cx="643001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 marR="5080" indent="-559435">
              <a:lnSpc>
                <a:spcPct val="100000"/>
              </a:lnSpc>
              <a:spcBef>
                <a:spcPts val="100"/>
              </a:spcBef>
              <a:tabLst>
                <a:tab pos="3131820" algn="l"/>
                <a:tab pos="3521075" algn="l"/>
                <a:tab pos="3811270" algn="l"/>
              </a:tabLst>
            </a:pPr>
            <a:r>
              <a:rPr sz="4800" dirty="0">
                <a:solidFill>
                  <a:srgbClr val="FF0000"/>
                </a:solidFill>
              </a:rPr>
              <a:t>Pr</a:t>
            </a:r>
            <a:r>
              <a:rPr sz="4800" spc="-5" dirty="0">
                <a:solidFill>
                  <a:srgbClr val="FF0000"/>
                </a:solidFill>
              </a:rPr>
              <a:t>odu</a:t>
            </a:r>
            <a:r>
              <a:rPr sz="4800" spc="-10" dirty="0">
                <a:solidFill>
                  <a:srgbClr val="FF0000"/>
                </a:solidFill>
              </a:rPr>
              <a:t>kc</a:t>
            </a:r>
            <a:r>
              <a:rPr sz="4800" dirty="0">
                <a:solidFill>
                  <a:srgbClr val="FF0000"/>
                </a:solidFill>
              </a:rPr>
              <a:t>e	a		</a:t>
            </a:r>
            <a:r>
              <a:rPr sz="4800" spc="-5" dirty="0">
                <a:solidFill>
                  <a:srgbClr val="FF0000"/>
                </a:solidFill>
              </a:rPr>
              <a:t>p</a:t>
            </a:r>
            <a:r>
              <a:rPr sz="4800" dirty="0">
                <a:solidFill>
                  <a:srgbClr val="FF0000"/>
                </a:solidFill>
              </a:rPr>
              <a:t>r</a:t>
            </a:r>
            <a:r>
              <a:rPr sz="4800" spc="-5" dirty="0">
                <a:solidFill>
                  <a:srgbClr val="FF0000"/>
                </a:solidFill>
              </a:rPr>
              <a:t>oud</a:t>
            </a:r>
            <a:r>
              <a:rPr sz="4800" spc="-10" dirty="0">
                <a:solidFill>
                  <a:srgbClr val="FF0000"/>
                </a:solidFill>
              </a:rPr>
              <a:t>ě</a:t>
            </a:r>
            <a:r>
              <a:rPr sz="4800" spc="-5" dirty="0">
                <a:solidFill>
                  <a:srgbClr val="FF0000"/>
                </a:solidFill>
              </a:rPr>
              <a:t>n</a:t>
            </a:r>
            <a:r>
              <a:rPr sz="4800" dirty="0">
                <a:solidFill>
                  <a:srgbClr val="FF0000"/>
                </a:solidFill>
              </a:rPr>
              <a:t>í  </a:t>
            </a:r>
            <a:r>
              <a:rPr sz="4800" spc="-5" dirty="0">
                <a:solidFill>
                  <a:srgbClr val="FF0000"/>
                </a:solidFill>
              </a:rPr>
              <a:t>nitrooční	tekutiny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6" y="1721417"/>
            <a:ext cx="8682355" cy="496887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Odtokové cesty KV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00" b="1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PK:</a:t>
            </a:r>
            <a:endParaRPr sz="34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25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Klasická přes trabekulum komorového</a:t>
            </a:r>
            <a:r>
              <a:rPr sz="30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úhlu</a:t>
            </a:r>
            <a:endParaRPr sz="3000">
              <a:latin typeface="Arial"/>
              <a:cs typeface="Arial"/>
            </a:endParaRPr>
          </a:p>
          <a:p>
            <a:pPr marL="756285" marR="71755" lvl="1" indent="-287020">
              <a:lnSpc>
                <a:spcPct val="100000"/>
              </a:lnSpc>
              <a:spcBef>
                <a:spcPts val="720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Přes ciliární sval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do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supraciliárních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suprachoroidálních prostor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nekonvenční,  uveosklerální odtoková</a:t>
            </a:r>
            <a:r>
              <a:rPr sz="30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cesta</a:t>
            </a:r>
            <a:endParaRPr sz="30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15"/>
              </a:spcBef>
              <a:buFont typeface="Arial"/>
              <a:buChar char="–"/>
              <a:tabLst>
                <a:tab pos="756920" algn="l"/>
              </a:tabLst>
            </a:pPr>
            <a:r>
              <a:rPr sz="3000" b="1" spc="-5" dirty="0">
                <a:solidFill>
                  <a:srgbClr val="0000FF"/>
                </a:solidFill>
                <a:latin typeface="Arial"/>
                <a:cs typeface="Arial"/>
              </a:rPr>
              <a:t>Resorpce přes iris (velmi malá část</a:t>
            </a:r>
            <a:r>
              <a:rPr sz="30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0000FF"/>
                </a:solidFill>
                <a:latin typeface="Arial"/>
                <a:cs typeface="Arial"/>
              </a:rPr>
              <a:t>KV)</a:t>
            </a:r>
            <a:endParaRPr sz="3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Clr>
                <a:srgbClr val="0000FF"/>
              </a:buClr>
              <a:buFont typeface="Arial"/>
              <a:buChar char="–"/>
            </a:pPr>
            <a:endParaRPr sz="3300">
              <a:latin typeface="Arial"/>
              <a:cs typeface="Arial"/>
            </a:endParaRPr>
          </a:p>
          <a:p>
            <a:pPr marL="355600" marR="478790" indent="-343535">
              <a:lnSpc>
                <a:spcPct val="100000"/>
              </a:lnSpc>
              <a:spcBef>
                <a:spcPts val="1914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Nitrooční tlak </a:t>
            </a:r>
            <a:r>
              <a:rPr sz="3400" b="1" dirty="0">
                <a:solidFill>
                  <a:srgbClr val="0000FF"/>
                </a:solidFill>
                <a:latin typeface="Arial"/>
                <a:cs typeface="Arial"/>
              </a:rPr>
              <a:t>je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dán poměrem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mezi 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tvorbou </a:t>
            </a:r>
            <a:r>
              <a:rPr sz="3400" b="1" spc="-5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odtokem komorové</a:t>
            </a:r>
            <a:r>
              <a:rPr sz="3400" b="1" spc="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000FF"/>
                </a:solidFill>
                <a:latin typeface="Arial"/>
                <a:cs typeface="Arial"/>
              </a:rPr>
              <a:t>tekutiny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2474" y="373357"/>
            <a:ext cx="6809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Times New Roman"/>
                <a:cs typeface="Times New Roman"/>
              </a:rPr>
              <a:t>Odtokové cesty </a:t>
            </a:r>
            <a:r>
              <a:rPr spc="-10" dirty="0">
                <a:solidFill>
                  <a:srgbClr val="FF0000"/>
                </a:solidFill>
                <a:latin typeface="Times New Roman"/>
                <a:cs typeface="Times New Roman"/>
              </a:rPr>
              <a:t>komorové</a:t>
            </a:r>
            <a:r>
              <a:rPr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0000"/>
                </a:solidFill>
                <a:latin typeface="Times New Roman"/>
                <a:cs typeface="Times New Roman"/>
              </a:rPr>
              <a:t>tekutiny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5189" y="1063662"/>
            <a:ext cx="4686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5407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Anatomie	Fyziologie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46268" y="1498488"/>
            <a:ext cx="3590239" cy="2287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6226" y="1027604"/>
            <a:ext cx="6886575" cy="2757170"/>
          </a:xfrm>
          <a:custGeom>
            <a:avLst/>
            <a:gdLst/>
            <a:ahLst/>
            <a:cxnLst/>
            <a:rect l="l" t="t" r="r" b="b"/>
            <a:pathLst>
              <a:path w="6886575" h="2757170">
                <a:moveTo>
                  <a:pt x="6886377" y="2756685"/>
                </a:moveTo>
                <a:lnTo>
                  <a:pt x="6886377" y="0"/>
                </a:lnTo>
                <a:lnTo>
                  <a:pt x="0" y="0"/>
                </a:lnTo>
                <a:lnTo>
                  <a:pt x="0" y="2756685"/>
                </a:lnTo>
                <a:lnTo>
                  <a:pt x="13716" y="2756685"/>
                </a:lnTo>
                <a:lnTo>
                  <a:pt x="13716" y="28956"/>
                </a:lnTo>
                <a:lnTo>
                  <a:pt x="28956" y="13716"/>
                </a:lnTo>
                <a:lnTo>
                  <a:pt x="28956" y="28956"/>
                </a:lnTo>
                <a:lnTo>
                  <a:pt x="6857421" y="28956"/>
                </a:lnTo>
                <a:lnTo>
                  <a:pt x="6857421" y="13716"/>
                </a:lnTo>
                <a:lnTo>
                  <a:pt x="6871137" y="28956"/>
                </a:lnTo>
                <a:lnTo>
                  <a:pt x="6871137" y="2756685"/>
                </a:lnTo>
                <a:lnTo>
                  <a:pt x="6886377" y="2756685"/>
                </a:lnTo>
                <a:close/>
              </a:path>
              <a:path w="6886575" h="2757170">
                <a:moveTo>
                  <a:pt x="28956" y="28956"/>
                </a:moveTo>
                <a:lnTo>
                  <a:pt x="28956" y="13716"/>
                </a:lnTo>
                <a:lnTo>
                  <a:pt x="13716" y="28956"/>
                </a:lnTo>
                <a:lnTo>
                  <a:pt x="28956" y="28956"/>
                </a:lnTo>
                <a:close/>
              </a:path>
              <a:path w="6886575" h="2757170">
                <a:moveTo>
                  <a:pt x="28956" y="2756685"/>
                </a:moveTo>
                <a:lnTo>
                  <a:pt x="28956" y="28956"/>
                </a:lnTo>
                <a:lnTo>
                  <a:pt x="13716" y="28956"/>
                </a:lnTo>
                <a:lnTo>
                  <a:pt x="13716" y="2756685"/>
                </a:lnTo>
                <a:lnTo>
                  <a:pt x="28956" y="2756685"/>
                </a:lnTo>
                <a:close/>
              </a:path>
              <a:path w="6886575" h="2757170">
                <a:moveTo>
                  <a:pt x="6871137" y="28956"/>
                </a:moveTo>
                <a:lnTo>
                  <a:pt x="6857421" y="13716"/>
                </a:lnTo>
                <a:lnTo>
                  <a:pt x="6857421" y="28956"/>
                </a:lnTo>
                <a:lnTo>
                  <a:pt x="6871137" y="28956"/>
                </a:lnTo>
                <a:close/>
              </a:path>
              <a:path w="6886575" h="2757170">
                <a:moveTo>
                  <a:pt x="6871137" y="2756685"/>
                </a:moveTo>
                <a:lnTo>
                  <a:pt x="6871137" y="28956"/>
                </a:lnTo>
                <a:lnTo>
                  <a:pt x="6857421" y="28956"/>
                </a:lnTo>
                <a:lnTo>
                  <a:pt x="6857421" y="2756685"/>
                </a:lnTo>
                <a:lnTo>
                  <a:pt x="6871137" y="2756685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62322" y="1498488"/>
            <a:ext cx="3283945" cy="2287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53178" y="1489341"/>
            <a:ext cx="3303904" cy="2295525"/>
          </a:xfrm>
          <a:custGeom>
            <a:avLst/>
            <a:gdLst/>
            <a:ahLst/>
            <a:cxnLst/>
            <a:rect l="l" t="t" r="r" b="b"/>
            <a:pathLst>
              <a:path w="3303904" h="2295525">
                <a:moveTo>
                  <a:pt x="3303757" y="2294948"/>
                </a:moveTo>
                <a:lnTo>
                  <a:pt x="3303757" y="0"/>
                </a:lnTo>
                <a:lnTo>
                  <a:pt x="0" y="0"/>
                </a:lnTo>
                <a:lnTo>
                  <a:pt x="0" y="2294948"/>
                </a:lnTo>
                <a:lnTo>
                  <a:pt x="4572" y="2294948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9144"/>
                </a:lnTo>
                <a:lnTo>
                  <a:pt x="3293089" y="9144"/>
                </a:lnTo>
                <a:lnTo>
                  <a:pt x="3293089" y="4572"/>
                </a:lnTo>
                <a:lnTo>
                  <a:pt x="3299185" y="9144"/>
                </a:lnTo>
                <a:lnTo>
                  <a:pt x="3299185" y="2294948"/>
                </a:lnTo>
                <a:lnTo>
                  <a:pt x="3303757" y="2294948"/>
                </a:lnTo>
                <a:close/>
              </a:path>
              <a:path w="3303904" h="2295525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3303904" h="2295525">
                <a:moveTo>
                  <a:pt x="9144" y="2294948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2294948"/>
                </a:lnTo>
                <a:lnTo>
                  <a:pt x="9144" y="2294948"/>
                </a:lnTo>
                <a:close/>
              </a:path>
              <a:path w="3303904" h="2295525">
                <a:moveTo>
                  <a:pt x="3299185" y="9144"/>
                </a:moveTo>
                <a:lnTo>
                  <a:pt x="3293089" y="4572"/>
                </a:lnTo>
                <a:lnTo>
                  <a:pt x="3293089" y="9144"/>
                </a:lnTo>
                <a:lnTo>
                  <a:pt x="3299185" y="9144"/>
                </a:lnTo>
                <a:close/>
              </a:path>
              <a:path w="3303904" h="2295525">
                <a:moveTo>
                  <a:pt x="3299185" y="2294948"/>
                </a:moveTo>
                <a:lnTo>
                  <a:pt x="3299185" y="9144"/>
                </a:lnTo>
                <a:lnTo>
                  <a:pt x="3293089" y="9144"/>
                </a:lnTo>
                <a:lnTo>
                  <a:pt x="3293089" y="2294948"/>
                </a:lnTo>
                <a:lnTo>
                  <a:pt x="3299185" y="2294948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47030" y="1041320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0"/>
                </a:moveTo>
                <a:lnTo>
                  <a:pt x="0" y="2742969"/>
                </a:lnTo>
              </a:path>
            </a:pathLst>
          </a:custGeom>
          <a:ln w="28956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2322" y="1499247"/>
            <a:ext cx="6772275" cy="0"/>
          </a:xfrm>
          <a:custGeom>
            <a:avLst/>
            <a:gdLst/>
            <a:ahLst/>
            <a:cxnLst/>
            <a:rect l="l" t="t" r="r" b="b"/>
            <a:pathLst>
              <a:path w="6772275">
                <a:moveTo>
                  <a:pt x="0" y="0"/>
                </a:moveTo>
                <a:lnTo>
                  <a:pt x="6772092" y="0"/>
                </a:lnTo>
              </a:path>
            </a:pathLst>
          </a:custGeom>
          <a:ln w="19812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24861" y="4800212"/>
            <a:ext cx="3030855" cy="1990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30"/>
              </a:lnSpc>
              <a:spcBef>
                <a:spcPts val="95"/>
              </a:spcBef>
            </a:pPr>
            <a:r>
              <a:rPr sz="1900" b="1" spc="-5" dirty="0">
                <a:latin typeface="Times New Roman"/>
                <a:cs typeface="Times New Roman"/>
              </a:rPr>
              <a:t>a - Uveální trámčina</a:t>
            </a:r>
            <a:endParaRPr sz="1900">
              <a:latin typeface="Times New Roman"/>
              <a:cs typeface="Times New Roman"/>
            </a:endParaRPr>
          </a:p>
          <a:p>
            <a:pPr marL="12700" marR="5080">
              <a:lnSpc>
                <a:spcPts val="1930"/>
              </a:lnSpc>
              <a:spcBef>
                <a:spcPts val="105"/>
              </a:spcBef>
            </a:pPr>
            <a:r>
              <a:rPr sz="1900" b="1" spc="-5" dirty="0">
                <a:latin typeface="Times New Roman"/>
                <a:cs typeface="Times New Roman"/>
              </a:rPr>
              <a:t>b - Korneosklerální trámčina  c - Schwalbeho linie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ts val="1964"/>
              </a:lnSpc>
            </a:pPr>
            <a:r>
              <a:rPr sz="1900" b="1" spc="-5" dirty="0">
                <a:latin typeface="Times New Roman"/>
                <a:cs typeface="Times New Roman"/>
              </a:rPr>
              <a:t>d - Schlemmův</a:t>
            </a:r>
            <a:r>
              <a:rPr sz="1900" b="1" spc="5" dirty="0">
                <a:latin typeface="Times New Roman"/>
                <a:cs typeface="Times New Roman"/>
              </a:rPr>
              <a:t> </a:t>
            </a:r>
            <a:r>
              <a:rPr sz="1900" b="1" dirty="0">
                <a:latin typeface="Times New Roman"/>
                <a:cs typeface="Times New Roman"/>
              </a:rPr>
              <a:t>kanál</a:t>
            </a:r>
            <a:endParaRPr sz="1900">
              <a:latin typeface="Times New Roman"/>
              <a:cs typeface="Times New Roman"/>
            </a:endParaRPr>
          </a:p>
          <a:p>
            <a:pPr marL="32384" marR="17145" indent="-20320">
              <a:lnSpc>
                <a:spcPct val="78900"/>
              </a:lnSpc>
              <a:spcBef>
                <a:spcPts val="300"/>
              </a:spcBef>
            </a:pPr>
            <a:r>
              <a:rPr sz="1900" b="1" spc="-5" dirty="0">
                <a:latin typeface="Times New Roman"/>
                <a:cs typeface="Times New Roman"/>
              </a:rPr>
              <a:t>e - </a:t>
            </a:r>
            <a:r>
              <a:rPr sz="1900" b="1" spc="-10" dirty="0">
                <a:latin typeface="Times New Roman"/>
                <a:cs typeface="Times New Roman"/>
              </a:rPr>
              <a:t>Kolektorové </a:t>
            </a:r>
            <a:r>
              <a:rPr sz="1900" b="1" spc="-5" dirty="0">
                <a:latin typeface="Times New Roman"/>
                <a:cs typeface="Times New Roman"/>
              </a:rPr>
              <a:t>(sběrné) cévy  f - Longitudinální</a:t>
            </a:r>
            <a:r>
              <a:rPr sz="1900" b="1" spc="20" dirty="0">
                <a:latin typeface="Times New Roman"/>
                <a:cs typeface="Times New Roman"/>
              </a:rPr>
              <a:t> </a:t>
            </a:r>
            <a:r>
              <a:rPr sz="1900" b="1" spc="-5" dirty="0">
                <a:latin typeface="Times New Roman"/>
                <a:cs typeface="Times New Roman"/>
              </a:rPr>
              <a:t>svalová</a:t>
            </a:r>
            <a:endParaRPr sz="1900">
              <a:latin typeface="Times New Roman"/>
              <a:cs typeface="Times New Roman"/>
            </a:endParaRPr>
          </a:p>
          <a:p>
            <a:pPr marL="32384" marR="210820" indent="299720">
              <a:lnSpc>
                <a:spcPct val="78900"/>
              </a:lnSpc>
              <a:spcBef>
                <a:spcPts val="25"/>
              </a:spcBef>
            </a:pPr>
            <a:r>
              <a:rPr sz="1900" b="1" spc="-5" dirty="0">
                <a:latin typeface="Times New Roman"/>
                <a:cs typeface="Times New Roman"/>
              </a:rPr>
              <a:t>vlákna ciliárního tělíska  g - Sklerální</a:t>
            </a:r>
            <a:r>
              <a:rPr sz="1900" b="1" spc="-15" dirty="0">
                <a:latin typeface="Times New Roman"/>
                <a:cs typeface="Times New Roman"/>
              </a:rPr>
              <a:t> </a:t>
            </a:r>
            <a:r>
              <a:rPr sz="1900" b="1" spc="-5" dirty="0">
                <a:latin typeface="Times New Roman"/>
                <a:cs typeface="Times New Roman"/>
              </a:rPr>
              <a:t>ostruha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58521" y="4798689"/>
            <a:ext cx="301307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-1079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 – </a:t>
            </a:r>
            <a:r>
              <a:rPr sz="2000" b="1" spc="-5" dirty="0">
                <a:latin typeface="Times New Roman"/>
                <a:cs typeface="Times New Roman"/>
              </a:rPr>
              <a:t>Klasická </a:t>
            </a:r>
            <a:r>
              <a:rPr sz="2000" b="1" dirty="0">
                <a:latin typeface="Times New Roman"/>
                <a:cs typeface="Times New Roman"/>
              </a:rPr>
              <a:t>odtoková</a:t>
            </a:r>
            <a:r>
              <a:rPr sz="2000" b="1" spc="-1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cesta  </a:t>
            </a:r>
            <a:r>
              <a:rPr sz="2000" b="1" dirty="0">
                <a:latin typeface="Times New Roman"/>
                <a:cs typeface="Times New Roman"/>
              </a:rPr>
              <a:t>b - Uveosklerální</a:t>
            </a:r>
            <a:r>
              <a:rPr sz="2000" b="1" spc="-9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cesta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c - Resorpce </a:t>
            </a:r>
            <a:r>
              <a:rPr sz="2000" b="1" spc="-5" dirty="0">
                <a:latin typeface="Times New Roman"/>
                <a:cs typeface="Times New Roman"/>
              </a:rPr>
              <a:t>přes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iris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46268" y="3784091"/>
            <a:ext cx="3590239" cy="9907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56226" y="3784290"/>
            <a:ext cx="6886575" cy="3139440"/>
          </a:xfrm>
          <a:custGeom>
            <a:avLst/>
            <a:gdLst/>
            <a:ahLst/>
            <a:cxnLst/>
            <a:rect l="l" t="t" r="r" b="b"/>
            <a:pathLst>
              <a:path w="6886575" h="3139440">
                <a:moveTo>
                  <a:pt x="28956" y="3110225"/>
                </a:moveTo>
                <a:lnTo>
                  <a:pt x="28956" y="0"/>
                </a:lnTo>
                <a:lnTo>
                  <a:pt x="0" y="0"/>
                </a:lnTo>
                <a:lnTo>
                  <a:pt x="0" y="3139181"/>
                </a:lnTo>
                <a:lnTo>
                  <a:pt x="13716" y="3139181"/>
                </a:lnTo>
                <a:lnTo>
                  <a:pt x="13716" y="3110225"/>
                </a:lnTo>
                <a:lnTo>
                  <a:pt x="28956" y="3110225"/>
                </a:lnTo>
                <a:close/>
              </a:path>
              <a:path w="6886575" h="3139440">
                <a:moveTo>
                  <a:pt x="6871137" y="3110225"/>
                </a:moveTo>
                <a:lnTo>
                  <a:pt x="13716" y="3110225"/>
                </a:lnTo>
                <a:lnTo>
                  <a:pt x="28956" y="3123941"/>
                </a:lnTo>
                <a:lnTo>
                  <a:pt x="28956" y="3139181"/>
                </a:lnTo>
                <a:lnTo>
                  <a:pt x="6857421" y="3139181"/>
                </a:lnTo>
                <a:lnTo>
                  <a:pt x="6857421" y="3123941"/>
                </a:lnTo>
                <a:lnTo>
                  <a:pt x="6871137" y="3110225"/>
                </a:lnTo>
                <a:close/>
              </a:path>
              <a:path w="6886575" h="3139440">
                <a:moveTo>
                  <a:pt x="28956" y="3139181"/>
                </a:moveTo>
                <a:lnTo>
                  <a:pt x="28956" y="3123941"/>
                </a:lnTo>
                <a:lnTo>
                  <a:pt x="13716" y="3110225"/>
                </a:lnTo>
                <a:lnTo>
                  <a:pt x="13716" y="3139181"/>
                </a:lnTo>
                <a:lnTo>
                  <a:pt x="28956" y="3139181"/>
                </a:lnTo>
                <a:close/>
              </a:path>
              <a:path w="6886575" h="3139440">
                <a:moveTo>
                  <a:pt x="6886377" y="3139181"/>
                </a:moveTo>
                <a:lnTo>
                  <a:pt x="6886377" y="0"/>
                </a:lnTo>
                <a:lnTo>
                  <a:pt x="6857421" y="0"/>
                </a:lnTo>
                <a:lnTo>
                  <a:pt x="6857421" y="3110225"/>
                </a:lnTo>
                <a:lnTo>
                  <a:pt x="6871137" y="3110225"/>
                </a:lnTo>
                <a:lnTo>
                  <a:pt x="6871137" y="3139181"/>
                </a:lnTo>
                <a:lnTo>
                  <a:pt x="6886377" y="3139181"/>
                </a:lnTo>
                <a:close/>
              </a:path>
              <a:path w="6886575" h="3139440">
                <a:moveTo>
                  <a:pt x="6871137" y="3139181"/>
                </a:moveTo>
                <a:lnTo>
                  <a:pt x="6871137" y="3110225"/>
                </a:lnTo>
                <a:lnTo>
                  <a:pt x="6857421" y="3123941"/>
                </a:lnTo>
                <a:lnTo>
                  <a:pt x="6857421" y="3139181"/>
                </a:lnTo>
                <a:lnTo>
                  <a:pt x="6871137" y="3139181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62322" y="3784091"/>
            <a:ext cx="3283945" cy="990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53178" y="3784290"/>
            <a:ext cx="3303904" cy="1001394"/>
          </a:xfrm>
          <a:custGeom>
            <a:avLst/>
            <a:gdLst/>
            <a:ahLst/>
            <a:cxnLst/>
            <a:rect l="l" t="t" r="r" b="b"/>
            <a:pathLst>
              <a:path w="3303904" h="1001395">
                <a:moveTo>
                  <a:pt x="9144" y="990523"/>
                </a:moveTo>
                <a:lnTo>
                  <a:pt x="9144" y="0"/>
                </a:lnTo>
                <a:lnTo>
                  <a:pt x="0" y="0"/>
                </a:lnTo>
                <a:lnTo>
                  <a:pt x="0" y="1001191"/>
                </a:lnTo>
                <a:lnTo>
                  <a:pt x="4572" y="1001191"/>
                </a:lnTo>
                <a:lnTo>
                  <a:pt x="4572" y="990523"/>
                </a:lnTo>
                <a:lnTo>
                  <a:pt x="9144" y="990523"/>
                </a:lnTo>
                <a:close/>
              </a:path>
              <a:path w="3303904" h="1001395">
                <a:moveTo>
                  <a:pt x="3299185" y="990523"/>
                </a:moveTo>
                <a:lnTo>
                  <a:pt x="4572" y="990523"/>
                </a:lnTo>
                <a:lnTo>
                  <a:pt x="9144" y="996619"/>
                </a:lnTo>
                <a:lnTo>
                  <a:pt x="9144" y="1001191"/>
                </a:lnTo>
                <a:lnTo>
                  <a:pt x="3293089" y="1001191"/>
                </a:lnTo>
                <a:lnTo>
                  <a:pt x="3293089" y="996619"/>
                </a:lnTo>
                <a:lnTo>
                  <a:pt x="3299185" y="990523"/>
                </a:lnTo>
                <a:close/>
              </a:path>
              <a:path w="3303904" h="1001395">
                <a:moveTo>
                  <a:pt x="9144" y="1001191"/>
                </a:moveTo>
                <a:lnTo>
                  <a:pt x="9144" y="996619"/>
                </a:lnTo>
                <a:lnTo>
                  <a:pt x="4572" y="990523"/>
                </a:lnTo>
                <a:lnTo>
                  <a:pt x="4572" y="1001191"/>
                </a:lnTo>
                <a:lnTo>
                  <a:pt x="9144" y="1001191"/>
                </a:lnTo>
                <a:close/>
              </a:path>
              <a:path w="3303904" h="1001395">
                <a:moveTo>
                  <a:pt x="3303757" y="1001191"/>
                </a:moveTo>
                <a:lnTo>
                  <a:pt x="3303757" y="0"/>
                </a:lnTo>
                <a:lnTo>
                  <a:pt x="3293089" y="0"/>
                </a:lnTo>
                <a:lnTo>
                  <a:pt x="3293089" y="990523"/>
                </a:lnTo>
                <a:lnTo>
                  <a:pt x="3299185" y="990523"/>
                </a:lnTo>
                <a:lnTo>
                  <a:pt x="3299185" y="1001191"/>
                </a:lnTo>
                <a:lnTo>
                  <a:pt x="3303757" y="1001191"/>
                </a:lnTo>
                <a:close/>
              </a:path>
              <a:path w="3303904" h="1001395">
                <a:moveTo>
                  <a:pt x="3299185" y="1001191"/>
                </a:moveTo>
                <a:lnTo>
                  <a:pt x="3299185" y="990523"/>
                </a:lnTo>
                <a:lnTo>
                  <a:pt x="3293089" y="996619"/>
                </a:lnTo>
                <a:lnTo>
                  <a:pt x="3293089" y="1001191"/>
                </a:lnTo>
                <a:lnTo>
                  <a:pt x="3299185" y="1001191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47030" y="3784290"/>
            <a:ext cx="0" cy="3124200"/>
          </a:xfrm>
          <a:custGeom>
            <a:avLst/>
            <a:gdLst/>
            <a:ahLst/>
            <a:cxnLst/>
            <a:rect l="l" t="t" r="r" b="b"/>
            <a:pathLst>
              <a:path h="3124200">
                <a:moveTo>
                  <a:pt x="0" y="0"/>
                </a:moveTo>
                <a:lnTo>
                  <a:pt x="0" y="3123942"/>
                </a:lnTo>
              </a:path>
            </a:pathLst>
          </a:custGeom>
          <a:ln w="28956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62322" y="4775575"/>
            <a:ext cx="6772275" cy="0"/>
          </a:xfrm>
          <a:custGeom>
            <a:avLst/>
            <a:gdLst/>
            <a:ahLst/>
            <a:cxnLst/>
            <a:rect l="l" t="t" r="r" b="b"/>
            <a:pathLst>
              <a:path w="6772275">
                <a:moveTo>
                  <a:pt x="0" y="0"/>
                </a:moveTo>
                <a:lnTo>
                  <a:pt x="6772092" y="0"/>
                </a:lnTo>
              </a:path>
            </a:pathLst>
          </a:custGeom>
          <a:ln w="19812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46197" y="836612"/>
            <a:ext cx="61988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82495" algn="l"/>
                <a:tab pos="5136515" algn="l"/>
              </a:tabLst>
            </a:pPr>
            <a:r>
              <a:rPr sz="4800" dirty="0">
                <a:solidFill>
                  <a:srgbClr val="FF0000"/>
                </a:solidFill>
              </a:rPr>
              <a:t>C</a:t>
            </a:r>
            <a:r>
              <a:rPr sz="4800" spc="-10" dirty="0">
                <a:solidFill>
                  <a:srgbClr val="FF0000"/>
                </a:solidFill>
              </a:rPr>
              <a:t>év</a:t>
            </a:r>
            <a:r>
              <a:rPr sz="4800" spc="-5" dirty="0">
                <a:solidFill>
                  <a:srgbClr val="FF0000"/>
                </a:solidFill>
              </a:rPr>
              <a:t>n</a:t>
            </a:r>
            <a:r>
              <a:rPr sz="4800" dirty="0">
                <a:solidFill>
                  <a:srgbClr val="FF0000"/>
                </a:solidFill>
              </a:rPr>
              <a:t>í	z</a:t>
            </a:r>
            <a:r>
              <a:rPr sz="4800" spc="-10" dirty="0">
                <a:solidFill>
                  <a:srgbClr val="FF0000"/>
                </a:solidFill>
              </a:rPr>
              <a:t>ás</a:t>
            </a:r>
            <a:r>
              <a:rPr sz="4800" spc="-5" dirty="0">
                <a:solidFill>
                  <a:srgbClr val="FF0000"/>
                </a:solidFill>
              </a:rPr>
              <a:t>ob</a:t>
            </a:r>
            <a:r>
              <a:rPr sz="4800" spc="5" dirty="0">
                <a:solidFill>
                  <a:srgbClr val="FF0000"/>
                </a:solidFill>
              </a:rPr>
              <a:t>en</a:t>
            </a:r>
            <a:r>
              <a:rPr sz="4800" dirty="0">
                <a:solidFill>
                  <a:srgbClr val="FF0000"/>
                </a:solidFill>
              </a:rPr>
              <a:t>í	</a:t>
            </a:r>
            <a:r>
              <a:rPr sz="4800" spc="-5" dirty="0">
                <a:solidFill>
                  <a:srgbClr val="FF0000"/>
                </a:solidFill>
              </a:rPr>
              <a:t>o</a:t>
            </a:r>
            <a:r>
              <a:rPr sz="4800" spc="-10" dirty="0">
                <a:solidFill>
                  <a:srgbClr val="FF0000"/>
                </a:solidFill>
              </a:rPr>
              <a:t>k</a:t>
            </a:r>
            <a:r>
              <a:rPr sz="4800" dirty="0">
                <a:solidFill>
                  <a:srgbClr val="FF00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3" y="2205049"/>
            <a:ext cx="8369934" cy="4194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4295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Sítnicový cévní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systém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(systém</a:t>
            </a:r>
            <a:r>
              <a:rPr sz="3600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a. 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centralis</a:t>
            </a:r>
            <a:r>
              <a:rPr sz="36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retinae)</a:t>
            </a:r>
            <a:endParaRPr sz="36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3454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Ciliární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systém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(systém zadních 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dlouhých,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krátkých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předních ciliárních  artérií)</a:t>
            </a:r>
            <a:endParaRPr sz="36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454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Spojivkový</a:t>
            </a:r>
            <a:r>
              <a:rPr sz="36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systém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5978" y="355579"/>
            <a:ext cx="5079065" cy="3428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8148" y="2589068"/>
            <a:ext cx="19177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 </a:t>
            </a:r>
            <a:r>
              <a:rPr sz="2000" b="1" spc="-5" dirty="0">
                <a:latin typeface="Times New Roman"/>
                <a:cs typeface="Times New Roman"/>
              </a:rPr>
              <a:t>carotis</a:t>
            </a:r>
            <a:r>
              <a:rPr sz="2000" b="1" spc="-1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interna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36651" y="2755681"/>
            <a:ext cx="2362200" cy="76200"/>
          </a:xfrm>
          <a:custGeom>
            <a:avLst/>
            <a:gdLst/>
            <a:ahLst/>
            <a:cxnLst/>
            <a:rect l="l" t="t" r="r" b="b"/>
            <a:pathLst>
              <a:path w="2362200" h="76200">
                <a:moveTo>
                  <a:pt x="2299517" y="45720"/>
                </a:moveTo>
                <a:lnTo>
                  <a:pt x="2299517" y="32004"/>
                </a:lnTo>
                <a:lnTo>
                  <a:pt x="0" y="32004"/>
                </a:lnTo>
                <a:lnTo>
                  <a:pt x="0" y="45720"/>
                </a:lnTo>
                <a:lnTo>
                  <a:pt x="2299517" y="45720"/>
                </a:lnTo>
                <a:close/>
              </a:path>
              <a:path w="2362200" h="76200">
                <a:moveTo>
                  <a:pt x="2362001" y="38100"/>
                </a:moveTo>
                <a:lnTo>
                  <a:pt x="2285801" y="0"/>
                </a:lnTo>
                <a:lnTo>
                  <a:pt x="2285801" y="32004"/>
                </a:lnTo>
                <a:lnTo>
                  <a:pt x="2299517" y="32004"/>
                </a:lnTo>
                <a:lnTo>
                  <a:pt x="2299517" y="69329"/>
                </a:lnTo>
                <a:lnTo>
                  <a:pt x="2362001" y="38100"/>
                </a:lnTo>
                <a:close/>
              </a:path>
              <a:path w="2362200" h="76200">
                <a:moveTo>
                  <a:pt x="2299517" y="69329"/>
                </a:moveTo>
                <a:lnTo>
                  <a:pt x="2299517" y="45720"/>
                </a:lnTo>
                <a:lnTo>
                  <a:pt x="2285801" y="45720"/>
                </a:lnTo>
                <a:lnTo>
                  <a:pt x="2285801" y="76184"/>
                </a:lnTo>
                <a:lnTo>
                  <a:pt x="2299517" y="6932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34341" y="1598557"/>
            <a:ext cx="12541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A.</a:t>
            </a:r>
            <a:r>
              <a:rPr sz="2000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Times New Roman"/>
                <a:cs typeface="Times New Roman"/>
              </a:rPr>
              <a:t>basilaris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03296" y="1765157"/>
            <a:ext cx="2286000" cy="76200"/>
          </a:xfrm>
          <a:custGeom>
            <a:avLst/>
            <a:gdLst/>
            <a:ahLst/>
            <a:cxnLst/>
            <a:rect l="l" t="t" r="r" b="b"/>
            <a:pathLst>
              <a:path w="2286000" h="76200">
                <a:moveTo>
                  <a:pt x="2223317" y="45720"/>
                </a:moveTo>
                <a:lnTo>
                  <a:pt x="2223317" y="32004"/>
                </a:lnTo>
                <a:lnTo>
                  <a:pt x="0" y="32004"/>
                </a:lnTo>
                <a:lnTo>
                  <a:pt x="0" y="45720"/>
                </a:lnTo>
                <a:lnTo>
                  <a:pt x="2223317" y="45720"/>
                </a:lnTo>
                <a:close/>
              </a:path>
              <a:path w="2286000" h="76200">
                <a:moveTo>
                  <a:pt x="2285801" y="38100"/>
                </a:moveTo>
                <a:lnTo>
                  <a:pt x="2209601" y="0"/>
                </a:lnTo>
                <a:lnTo>
                  <a:pt x="2209601" y="32004"/>
                </a:lnTo>
                <a:lnTo>
                  <a:pt x="2223317" y="32004"/>
                </a:lnTo>
                <a:lnTo>
                  <a:pt x="2223317" y="69342"/>
                </a:lnTo>
                <a:lnTo>
                  <a:pt x="2285801" y="38100"/>
                </a:lnTo>
                <a:close/>
              </a:path>
              <a:path w="2286000" h="76200">
                <a:moveTo>
                  <a:pt x="2223317" y="69342"/>
                </a:moveTo>
                <a:lnTo>
                  <a:pt x="2223317" y="45720"/>
                </a:lnTo>
                <a:lnTo>
                  <a:pt x="2209601" y="45720"/>
                </a:lnTo>
                <a:lnTo>
                  <a:pt x="2209601" y="76200"/>
                </a:lnTo>
                <a:lnTo>
                  <a:pt x="2223317" y="6934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72303" y="3784289"/>
            <a:ext cx="4672739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948865" y="5408225"/>
            <a:ext cx="22428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 </a:t>
            </a:r>
            <a:r>
              <a:rPr sz="2000" b="1" spc="-5" dirty="0">
                <a:latin typeface="Times New Roman"/>
                <a:cs typeface="Times New Roman"/>
              </a:rPr>
              <a:t>carotis</a:t>
            </a:r>
            <a:r>
              <a:rPr sz="2000" b="1" spc="-1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communis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51038" y="5574853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76200" y="31988"/>
                </a:moveTo>
                <a:lnTo>
                  <a:pt x="76200" y="0"/>
                </a:lnTo>
                <a:lnTo>
                  <a:pt x="0" y="38084"/>
                </a:lnTo>
                <a:lnTo>
                  <a:pt x="64008" y="70088"/>
                </a:lnTo>
                <a:lnTo>
                  <a:pt x="64008" y="31988"/>
                </a:lnTo>
                <a:lnTo>
                  <a:pt x="76200" y="31988"/>
                </a:lnTo>
                <a:close/>
              </a:path>
              <a:path w="1219200" h="76200">
                <a:moveTo>
                  <a:pt x="1219093" y="45704"/>
                </a:moveTo>
                <a:lnTo>
                  <a:pt x="1219093" y="31988"/>
                </a:lnTo>
                <a:lnTo>
                  <a:pt x="64008" y="31988"/>
                </a:lnTo>
                <a:lnTo>
                  <a:pt x="64008" y="45704"/>
                </a:lnTo>
                <a:lnTo>
                  <a:pt x="1219093" y="45704"/>
                </a:lnTo>
                <a:close/>
              </a:path>
              <a:path w="1219200" h="76200">
                <a:moveTo>
                  <a:pt x="76200" y="76184"/>
                </a:moveTo>
                <a:lnTo>
                  <a:pt x="76200" y="45704"/>
                </a:lnTo>
                <a:lnTo>
                  <a:pt x="64008" y="45704"/>
                </a:lnTo>
                <a:lnTo>
                  <a:pt x="64008" y="70088"/>
                </a:lnTo>
                <a:lnTo>
                  <a:pt x="76200" y="761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593466" y="3731978"/>
            <a:ext cx="19469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 </a:t>
            </a:r>
            <a:r>
              <a:rPr sz="2000" b="1" spc="-5" dirty="0">
                <a:latin typeface="Times New Roman"/>
                <a:cs typeface="Times New Roman"/>
              </a:rPr>
              <a:t>carotis</a:t>
            </a:r>
            <a:r>
              <a:rPr sz="2000" b="1" spc="-1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externa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03422" y="3898590"/>
            <a:ext cx="1600200" cy="76200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091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1600200" h="76200">
                <a:moveTo>
                  <a:pt x="1600062" y="45720"/>
                </a:moveTo>
                <a:lnTo>
                  <a:pt x="1600062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1600062" y="45720"/>
                </a:lnTo>
                <a:close/>
              </a:path>
              <a:path w="1600200" h="76200">
                <a:moveTo>
                  <a:pt x="76200" y="76184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091"/>
                </a:lnTo>
                <a:lnTo>
                  <a:pt x="76200" y="761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34341" y="5179650"/>
            <a:ext cx="15087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vertebralis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08066" y="5346268"/>
            <a:ext cx="2209800" cy="76200"/>
          </a:xfrm>
          <a:custGeom>
            <a:avLst/>
            <a:gdLst/>
            <a:ahLst/>
            <a:cxnLst/>
            <a:rect l="l" t="t" r="r" b="b"/>
            <a:pathLst>
              <a:path w="2209800" h="76200">
                <a:moveTo>
                  <a:pt x="2147133" y="45704"/>
                </a:moveTo>
                <a:lnTo>
                  <a:pt x="2147133" y="31988"/>
                </a:lnTo>
                <a:lnTo>
                  <a:pt x="0" y="31988"/>
                </a:lnTo>
                <a:lnTo>
                  <a:pt x="0" y="45704"/>
                </a:lnTo>
                <a:lnTo>
                  <a:pt x="2147133" y="45704"/>
                </a:lnTo>
                <a:close/>
              </a:path>
              <a:path w="2209800" h="76200">
                <a:moveTo>
                  <a:pt x="2209617" y="38084"/>
                </a:moveTo>
                <a:lnTo>
                  <a:pt x="2133417" y="0"/>
                </a:lnTo>
                <a:lnTo>
                  <a:pt x="2133417" y="31988"/>
                </a:lnTo>
                <a:lnTo>
                  <a:pt x="2147133" y="31988"/>
                </a:lnTo>
                <a:lnTo>
                  <a:pt x="2147133" y="69326"/>
                </a:lnTo>
                <a:lnTo>
                  <a:pt x="2209617" y="38084"/>
                </a:lnTo>
                <a:close/>
              </a:path>
              <a:path w="2209800" h="76200">
                <a:moveTo>
                  <a:pt x="2147133" y="69326"/>
                </a:moveTo>
                <a:lnTo>
                  <a:pt x="2147133" y="45704"/>
                </a:lnTo>
                <a:lnTo>
                  <a:pt x="2133417" y="45704"/>
                </a:lnTo>
                <a:lnTo>
                  <a:pt x="2133417" y="76184"/>
                </a:lnTo>
                <a:lnTo>
                  <a:pt x="2147133" y="6932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4614" y="1903325"/>
            <a:ext cx="2060575" cy="147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 </a:t>
            </a:r>
            <a:r>
              <a:rPr sz="2000" b="1" spc="-10" dirty="0">
                <a:latin typeface="Times New Roman"/>
                <a:cs typeface="Times New Roman"/>
              </a:rPr>
              <a:t>cerebri</a:t>
            </a:r>
            <a:r>
              <a:rPr sz="2000" b="1" spc="-9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anterior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2000" b="1" dirty="0">
                <a:latin typeface="Times New Roman"/>
                <a:cs typeface="Times New Roman"/>
              </a:rPr>
              <a:t>A.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ophthalmica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A. </a:t>
            </a:r>
            <a:r>
              <a:rPr sz="2000" b="1" spc="-5" dirty="0">
                <a:latin typeface="Times New Roman"/>
                <a:cs typeface="Times New Roman"/>
              </a:rPr>
              <a:t>carotis</a:t>
            </a:r>
            <a:r>
              <a:rPr sz="2000" b="1" spc="-8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interna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9035" y="355579"/>
            <a:ext cx="4074840" cy="3428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22453" y="2101931"/>
            <a:ext cx="1983105" cy="485140"/>
          </a:xfrm>
          <a:custGeom>
            <a:avLst/>
            <a:gdLst/>
            <a:ahLst/>
            <a:cxnLst/>
            <a:rect l="l" t="t" r="r" b="b"/>
            <a:pathLst>
              <a:path w="1983104" h="485139">
                <a:moveTo>
                  <a:pt x="73911" y="440462"/>
                </a:moveTo>
                <a:lnTo>
                  <a:pt x="67056" y="409925"/>
                </a:lnTo>
                <a:lnTo>
                  <a:pt x="0" y="463265"/>
                </a:lnTo>
                <a:lnTo>
                  <a:pt x="60960" y="478782"/>
                </a:lnTo>
                <a:lnTo>
                  <a:pt x="60960" y="443453"/>
                </a:lnTo>
                <a:lnTo>
                  <a:pt x="73911" y="440462"/>
                </a:lnTo>
                <a:close/>
              </a:path>
              <a:path w="1983104" h="485139">
                <a:moveTo>
                  <a:pt x="76665" y="452730"/>
                </a:moveTo>
                <a:lnTo>
                  <a:pt x="73911" y="440462"/>
                </a:lnTo>
                <a:lnTo>
                  <a:pt x="60960" y="443453"/>
                </a:lnTo>
                <a:lnTo>
                  <a:pt x="64008" y="455645"/>
                </a:lnTo>
                <a:lnTo>
                  <a:pt x="76665" y="452730"/>
                </a:lnTo>
                <a:close/>
              </a:path>
              <a:path w="1983104" h="485139">
                <a:moveTo>
                  <a:pt x="83820" y="484601"/>
                </a:moveTo>
                <a:lnTo>
                  <a:pt x="76665" y="452730"/>
                </a:lnTo>
                <a:lnTo>
                  <a:pt x="64008" y="455645"/>
                </a:lnTo>
                <a:lnTo>
                  <a:pt x="60960" y="443453"/>
                </a:lnTo>
                <a:lnTo>
                  <a:pt x="60960" y="478782"/>
                </a:lnTo>
                <a:lnTo>
                  <a:pt x="83820" y="484601"/>
                </a:lnTo>
                <a:close/>
              </a:path>
              <a:path w="1983104" h="485139">
                <a:moveTo>
                  <a:pt x="1982556" y="13716"/>
                </a:moveTo>
                <a:lnTo>
                  <a:pt x="1981032" y="0"/>
                </a:lnTo>
                <a:lnTo>
                  <a:pt x="73911" y="440462"/>
                </a:lnTo>
                <a:lnTo>
                  <a:pt x="76665" y="452730"/>
                </a:lnTo>
                <a:lnTo>
                  <a:pt x="1982556" y="137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98653" y="2103455"/>
            <a:ext cx="1908175" cy="701040"/>
          </a:xfrm>
          <a:custGeom>
            <a:avLst/>
            <a:gdLst/>
            <a:ahLst/>
            <a:cxnLst/>
            <a:rect l="l" t="t" r="r" b="b"/>
            <a:pathLst>
              <a:path w="1908175" h="701039">
                <a:moveTo>
                  <a:pt x="69993" y="658554"/>
                </a:moveTo>
                <a:lnTo>
                  <a:pt x="59436" y="629366"/>
                </a:lnTo>
                <a:lnTo>
                  <a:pt x="0" y="690326"/>
                </a:lnTo>
                <a:lnTo>
                  <a:pt x="57912" y="697565"/>
                </a:lnTo>
                <a:lnTo>
                  <a:pt x="57912" y="662894"/>
                </a:lnTo>
                <a:lnTo>
                  <a:pt x="69993" y="658554"/>
                </a:lnTo>
                <a:close/>
              </a:path>
              <a:path w="1908175" h="701039">
                <a:moveTo>
                  <a:pt x="74418" y="670789"/>
                </a:moveTo>
                <a:lnTo>
                  <a:pt x="69993" y="658554"/>
                </a:lnTo>
                <a:lnTo>
                  <a:pt x="57912" y="662894"/>
                </a:lnTo>
                <a:lnTo>
                  <a:pt x="62484" y="675086"/>
                </a:lnTo>
                <a:lnTo>
                  <a:pt x="74418" y="670789"/>
                </a:lnTo>
                <a:close/>
              </a:path>
              <a:path w="1908175" h="701039">
                <a:moveTo>
                  <a:pt x="85344" y="700994"/>
                </a:moveTo>
                <a:lnTo>
                  <a:pt x="74418" y="670789"/>
                </a:lnTo>
                <a:lnTo>
                  <a:pt x="62484" y="675086"/>
                </a:lnTo>
                <a:lnTo>
                  <a:pt x="57912" y="662894"/>
                </a:lnTo>
                <a:lnTo>
                  <a:pt x="57912" y="697565"/>
                </a:lnTo>
                <a:lnTo>
                  <a:pt x="85344" y="700994"/>
                </a:lnTo>
                <a:close/>
              </a:path>
              <a:path w="1908175" h="701039">
                <a:moveTo>
                  <a:pt x="1907880" y="10668"/>
                </a:moveTo>
                <a:lnTo>
                  <a:pt x="1903308" y="0"/>
                </a:lnTo>
                <a:lnTo>
                  <a:pt x="69993" y="658554"/>
                </a:lnTo>
                <a:lnTo>
                  <a:pt x="74418" y="670789"/>
                </a:lnTo>
                <a:lnTo>
                  <a:pt x="1907880" y="1066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55807" y="2635300"/>
            <a:ext cx="1678305" cy="190500"/>
          </a:xfrm>
          <a:custGeom>
            <a:avLst/>
            <a:gdLst/>
            <a:ahLst/>
            <a:cxnLst/>
            <a:rect l="l" t="t" r="r" b="b"/>
            <a:pathLst>
              <a:path w="1678304" h="190500">
                <a:moveTo>
                  <a:pt x="76391" y="146677"/>
                </a:moveTo>
                <a:lnTo>
                  <a:pt x="73152" y="114284"/>
                </a:lnTo>
                <a:lnTo>
                  <a:pt x="0" y="158480"/>
                </a:lnTo>
                <a:lnTo>
                  <a:pt x="64008" y="183830"/>
                </a:lnTo>
                <a:lnTo>
                  <a:pt x="64008" y="147812"/>
                </a:lnTo>
                <a:lnTo>
                  <a:pt x="76391" y="146677"/>
                </a:lnTo>
                <a:close/>
              </a:path>
              <a:path w="1678304" h="190500">
                <a:moveTo>
                  <a:pt x="77601" y="158772"/>
                </a:moveTo>
                <a:lnTo>
                  <a:pt x="76391" y="146677"/>
                </a:lnTo>
                <a:lnTo>
                  <a:pt x="64008" y="147812"/>
                </a:lnTo>
                <a:lnTo>
                  <a:pt x="64008" y="160004"/>
                </a:lnTo>
                <a:lnTo>
                  <a:pt x="77601" y="158772"/>
                </a:lnTo>
                <a:close/>
              </a:path>
              <a:path w="1678304" h="190500">
                <a:moveTo>
                  <a:pt x="80772" y="190469"/>
                </a:moveTo>
                <a:lnTo>
                  <a:pt x="77601" y="158772"/>
                </a:lnTo>
                <a:lnTo>
                  <a:pt x="64008" y="160004"/>
                </a:lnTo>
                <a:lnTo>
                  <a:pt x="64008" y="183830"/>
                </a:lnTo>
                <a:lnTo>
                  <a:pt x="80772" y="190469"/>
                </a:lnTo>
                <a:close/>
              </a:path>
              <a:path w="1678304" h="190500">
                <a:moveTo>
                  <a:pt x="1677786" y="13716"/>
                </a:moveTo>
                <a:lnTo>
                  <a:pt x="1676262" y="0"/>
                </a:lnTo>
                <a:lnTo>
                  <a:pt x="76391" y="146677"/>
                </a:lnTo>
                <a:lnTo>
                  <a:pt x="77601" y="158772"/>
                </a:lnTo>
                <a:lnTo>
                  <a:pt x="1677786" y="137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55807" y="3212835"/>
            <a:ext cx="1600200" cy="76200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1600200" h="76200">
                <a:moveTo>
                  <a:pt x="1600078" y="45720"/>
                </a:moveTo>
                <a:lnTo>
                  <a:pt x="1600078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1600078" y="45720"/>
                </a:lnTo>
                <a:close/>
              </a:path>
              <a:path w="16002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03422" y="3327136"/>
            <a:ext cx="928369" cy="457200"/>
          </a:xfrm>
          <a:custGeom>
            <a:avLst/>
            <a:gdLst/>
            <a:ahLst/>
            <a:cxnLst/>
            <a:rect l="l" t="t" r="r" b="b"/>
            <a:pathLst>
              <a:path w="928370" h="457200">
                <a:moveTo>
                  <a:pt x="85344" y="0"/>
                </a:moveTo>
                <a:lnTo>
                  <a:pt x="0" y="0"/>
                </a:lnTo>
                <a:lnTo>
                  <a:pt x="51816" y="68564"/>
                </a:lnTo>
                <a:lnTo>
                  <a:pt x="54864" y="62331"/>
                </a:lnTo>
                <a:lnTo>
                  <a:pt x="54864" y="35052"/>
                </a:lnTo>
                <a:lnTo>
                  <a:pt x="60960" y="22860"/>
                </a:lnTo>
                <a:lnTo>
                  <a:pt x="71567" y="28172"/>
                </a:lnTo>
                <a:lnTo>
                  <a:pt x="85344" y="0"/>
                </a:lnTo>
                <a:close/>
              </a:path>
              <a:path w="928370" h="457200">
                <a:moveTo>
                  <a:pt x="71567" y="28172"/>
                </a:moveTo>
                <a:lnTo>
                  <a:pt x="60960" y="22860"/>
                </a:lnTo>
                <a:lnTo>
                  <a:pt x="54864" y="35052"/>
                </a:lnTo>
                <a:lnTo>
                  <a:pt x="65584" y="40407"/>
                </a:lnTo>
                <a:lnTo>
                  <a:pt x="71567" y="28172"/>
                </a:lnTo>
                <a:close/>
              </a:path>
              <a:path w="928370" h="457200">
                <a:moveTo>
                  <a:pt x="65584" y="40407"/>
                </a:moveTo>
                <a:lnTo>
                  <a:pt x="54864" y="35052"/>
                </a:lnTo>
                <a:lnTo>
                  <a:pt x="54864" y="62331"/>
                </a:lnTo>
                <a:lnTo>
                  <a:pt x="65584" y="40407"/>
                </a:lnTo>
                <a:close/>
              </a:path>
              <a:path w="928370" h="457200">
                <a:moveTo>
                  <a:pt x="928055" y="457154"/>
                </a:moveTo>
                <a:lnTo>
                  <a:pt x="71567" y="28172"/>
                </a:lnTo>
                <a:lnTo>
                  <a:pt x="65584" y="40407"/>
                </a:lnTo>
                <a:lnTo>
                  <a:pt x="899795" y="457154"/>
                </a:lnTo>
                <a:lnTo>
                  <a:pt x="928055" y="45715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74853" y="3555705"/>
            <a:ext cx="340995" cy="228600"/>
          </a:xfrm>
          <a:custGeom>
            <a:avLst/>
            <a:gdLst/>
            <a:ahLst/>
            <a:cxnLst/>
            <a:rect l="l" t="t" r="r" b="b"/>
            <a:pathLst>
              <a:path w="340995" h="228600">
                <a:moveTo>
                  <a:pt x="85328" y="12192"/>
                </a:moveTo>
                <a:lnTo>
                  <a:pt x="0" y="0"/>
                </a:lnTo>
                <a:lnTo>
                  <a:pt x="41132" y="74676"/>
                </a:lnTo>
                <a:lnTo>
                  <a:pt x="48752" y="63902"/>
                </a:lnTo>
                <a:lnTo>
                  <a:pt x="48752" y="42672"/>
                </a:lnTo>
                <a:lnTo>
                  <a:pt x="56372" y="32004"/>
                </a:lnTo>
                <a:lnTo>
                  <a:pt x="66405" y="38945"/>
                </a:lnTo>
                <a:lnTo>
                  <a:pt x="85328" y="12192"/>
                </a:lnTo>
                <a:close/>
              </a:path>
              <a:path w="340995" h="228600">
                <a:moveTo>
                  <a:pt x="66405" y="38945"/>
                </a:moveTo>
                <a:lnTo>
                  <a:pt x="56372" y="32004"/>
                </a:lnTo>
                <a:lnTo>
                  <a:pt x="48752" y="42672"/>
                </a:lnTo>
                <a:lnTo>
                  <a:pt x="58835" y="49648"/>
                </a:lnTo>
                <a:lnTo>
                  <a:pt x="66405" y="38945"/>
                </a:lnTo>
                <a:close/>
              </a:path>
              <a:path w="340995" h="228600">
                <a:moveTo>
                  <a:pt x="58835" y="49648"/>
                </a:moveTo>
                <a:lnTo>
                  <a:pt x="48752" y="42672"/>
                </a:lnTo>
                <a:lnTo>
                  <a:pt x="48752" y="63902"/>
                </a:lnTo>
                <a:lnTo>
                  <a:pt x="58835" y="49648"/>
                </a:lnTo>
                <a:close/>
              </a:path>
              <a:path w="340995" h="228600">
                <a:moveTo>
                  <a:pt x="340472" y="228584"/>
                </a:moveTo>
                <a:lnTo>
                  <a:pt x="66405" y="38945"/>
                </a:lnTo>
                <a:lnTo>
                  <a:pt x="58835" y="49648"/>
                </a:lnTo>
                <a:lnTo>
                  <a:pt x="317435" y="228584"/>
                </a:lnTo>
                <a:lnTo>
                  <a:pt x="340472" y="2285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86725" y="1446169"/>
            <a:ext cx="11137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N.</a:t>
            </a:r>
            <a:r>
              <a:rPr sz="2000" spc="-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opticus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25572" y="1646301"/>
            <a:ext cx="2211705" cy="1000125"/>
          </a:xfrm>
          <a:custGeom>
            <a:avLst/>
            <a:gdLst/>
            <a:ahLst/>
            <a:cxnLst/>
            <a:rect l="l" t="t" r="r" b="b"/>
            <a:pathLst>
              <a:path w="2211704" h="1000125">
                <a:moveTo>
                  <a:pt x="2144803" y="959472"/>
                </a:moveTo>
                <a:lnTo>
                  <a:pt x="4572" y="0"/>
                </a:lnTo>
                <a:lnTo>
                  <a:pt x="0" y="10668"/>
                </a:lnTo>
                <a:lnTo>
                  <a:pt x="2140178" y="970116"/>
                </a:lnTo>
                <a:lnTo>
                  <a:pt x="2144803" y="959472"/>
                </a:lnTo>
                <a:close/>
              </a:path>
              <a:path w="2211704" h="1000125">
                <a:moveTo>
                  <a:pt x="2156277" y="998088"/>
                </a:moveTo>
                <a:lnTo>
                  <a:pt x="2156277" y="964615"/>
                </a:lnTo>
                <a:lnTo>
                  <a:pt x="2151705" y="975283"/>
                </a:lnTo>
                <a:lnTo>
                  <a:pt x="2140178" y="970116"/>
                </a:lnTo>
                <a:lnTo>
                  <a:pt x="2127336" y="999667"/>
                </a:lnTo>
                <a:lnTo>
                  <a:pt x="2156277" y="998088"/>
                </a:lnTo>
                <a:close/>
              </a:path>
              <a:path w="2211704" h="1000125">
                <a:moveTo>
                  <a:pt x="2156277" y="964615"/>
                </a:moveTo>
                <a:lnTo>
                  <a:pt x="2144803" y="959472"/>
                </a:lnTo>
                <a:lnTo>
                  <a:pt x="2140178" y="970116"/>
                </a:lnTo>
                <a:lnTo>
                  <a:pt x="2151705" y="975283"/>
                </a:lnTo>
                <a:lnTo>
                  <a:pt x="2156277" y="964615"/>
                </a:lnTo>
                <a:close/>
              </a:path>
              <a:path w="2211704" h="1000125">
                <a:moveTo>
                  <a:pt x="2211141" y="995095"/>
                </a:moveTo>
                <a:lnTo>
                  <a:pt x="2157801" y="929563"/>
                </a:lnTo>
                <a:lnTo>
                  <a:pt x="2144803" y="959472"/>
                </a:lnTo>
                <a:lnTo>
                  <a:pt x="2156277" y="964615"/>
                </a:lnTo>
                <a:lnTo>
                  <a:pt x="2156277" y="998088"/>
                </a:lnTo>
                <a:lnTo>
                  <a:pt x="2211141" y="9950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34614" y="4036749"/>
            <a:ext cx="18326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 </a:t>
            </a:r>
            <a:r>
              <a:rPr sz="2000" b="1" spc="-10" dirty="0">
                <a:latin typeface="Times New Roman"/>
                <a:cs typeface="Times New Roman"/>
              </a:rPr>
              <a:t>cerebri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media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34614" y="4570102"/>
            <a:ext cx="1834514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communicans  posterior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A.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basilaris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89035" y="3784289"/>
            <a:ext cx="4074840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03217" y="3784290"/>
            <a:ext cx="932180" cy="463550"/>
          </a:xfrm>
          <a:custGeom>
            <a:avLst/>
            <a:gdLst/>
            <a:ahLst/>
            <a:cxnLst/>
            <a:rect l="l" t="t" r="r" b="b"/>
            <a:pathLst>
              <a:path w="932179" h="463550">
                <a:moveTo>
                  <a:pt x="931900" y="452597"/>
                </a:moveTo>
                <a:lnTo>
                  <a:pt x="28260" y="0"/>
                </a:lnTo>
                <a:lnTo>
                  <a:pt x="0" y="0"/>
                </a:lnTo>
                <a:lnTo>
                  <a:pt x="927328" y="463265"/>
                </a:lnTo>
                <a:lnTo>
                  <a:pt x="931900" y="45259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92288" y="3784290"/>
            <a:ext cx="1668780" cy="1149350"/>
          </a:xfrm>
          <a:custGeom>
            <a:avLst/>
            <a:gdLst/>
            <a:ahLst/>
            <a:cxnLst/>
            <a:rect l="l" t="t" r="r" b="b"/>
            <a:pathLst>
              <a:path w="1668779" h="1149350">
                <a:moveTo>
                  <a:pt x="1668169" y="1138336"/>
                </a:moveTo>
                <a:lnTo>
                  <a:pt x="23037" y="0"/>
                </a:lnTo>
                <a:lnTo>
                  <a:pt x="0" y="0"/>
                </a:lnTo>
                <a:lnTo>
                  <a:pt x="1660549" y="1149004"/>
                </a:lnTo>
                <a:lnTo>
                  <a:pt x="1668169" y="11383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93868" y="4470029"/>
            <a:ext cx="2441575" cy="1225550"/>
          </a:xfrm>
          <a:custGeom>
            <a:avLst/>
            <a:gdLst/>
            <a:ahLst/>
            <a:cxnLst/>
            <a:rect l="l" t="t" r="r" b="b"/>
            <a:pathLst>
              <a:path w="2441575" h="1225550">
                <a:moveTo>
                  <a:pt x="85344" y="0"/>
                </a:moveTo>
                <a:lnTo>
                  <a:pt x="0" y="0"/>
                </a:lnTo>
                <a:lnTo>
                  <a:pt x="51816" y="68580"/>
                </a:lnTo>
                <a:lnTo>
                  <a:pt x="54864" y="62345"/>
                </a:lnTo>
                <a:lnTo>
                  <a:pt x="54864" y="35052"/>
                </a:lnTo>
                <a:lnTo>
                  <a:pt x="60960" y="22860"/>
                </a:lnTo>
                <a:lnTo>
                  <a:pt x="71570" y="28172"/>
                </a:lnTo>
                <a:lnTo>
                  <a:pt x="85344" y="0"/>
                </a:lnTo>
                <a:close/>
              </a:path>
              <a:path w="2441575" h="1225550">
                <a:moveTo>
                  <a:pt x="71570" y="28172"/>
                </a:moveTo>
                <a:lnTo>
                  <a:pt x="60960" y="22860"/>
                </a:lnTo>
                <a:lnTo>
                  <a:pt x="54864" y="35052"/>
                </a:lnTo>
                <a:lnTo>
                  <a:pt x="65587" y="40410"/>
                </a:lnTo>
                <a:lnTo>
                  <a:pt x="71570" y="28172"/>
                </a:lnTo>
                <a:close/>
              </a:path>
              <a:path w="2441575" h="1225550">
                <a:moveTo>
                  <a:pt x="65587" y="40410"/>
                </a:moveTo>
                <a:lnTo>
                  <a:pt x="54864" y="35052"/>
                </a:lnTo>
                <a:lnTo>
                  <a:pt x="54864" y="62345"/>
                </a:lnTo>
                <a:lnTo>
                  <a:pt x="65587" y="40410"/>
                </a:lnTo>
                <a:close/>
              </a:path>
              <a:path w="2441575" h="1225550">
                <a:moveTo>
                  <a:pt x="2441249" y="1214536"/>
                </a:moveTo>
                <a:lnTo>
                  <a:pt x="71570" y="28172"/>
                </a:lnTo>
                <a:lnTo>
                  <a:pt x="65587" y="40410"/>
                </a:lnTo>
                <a:lnTo>
                  <a:pt x="2436677" y="1225204"/>
                </a:lnTo>
                <a:lnTo>
                  <a:pt x="2441249" y="12145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29572" y="4189127"/>
            <a:ext cx="21596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 </a:t>
            </a:r>
            <a:r>
              <a:rPr sz="2000" b="1" spc="-10" dirty="0">
                <a:latin typeface="Times New Roman"/>
                <a:cs typeface="Times New Roman"/>
              </a:rPr>
              <a:t>cerebri</a:t>
            </a:r>
            <a:r>
              <a:rPr sz="2000" b="1" spc="-10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posterior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35127" y="3994587"/>
            <a:ext cx="1525905" cy="407034"/>
          </a:xfrm>
          <a:custGeom>
            <a:avLst/>
            <a:gdLst/>
            <a:ahLst/>
            <a:cxnLst/>
            <a:rect l="l" t="t" r="r" b="b"/>
            <a:pathLst>
              <a:path w="1525904" h="407035">
                <a:moveTo>
                  <a:pt x="1453920" y="44159"/>
                </a:moveTo>
                <a:lnTo>
                  <a:pt x="1450928" y="31940"/>
                </a:lnTo>
                <a:lnTo>
                  <a:pt x="0" y="393161"/>
                </a:lnTo>
                <a:lnTo>
                  <a:pt x="3048" y="406877"/>
                </a:lnTo>
                <a:lnTo>
                  <a:pt x="1453920" y="44159"/>
                </a:lnTo>
                <a:close/>
              </a:path>
              <a:path w="1525904" h="407035">
                <a:moveTo>
                  <a:pt x="1525402" y="18288"/>
                </a:moveTo>
                <a:lnTo>
                  <a:pt x="1443106" y="0"/>
                </a:lnTo>
                <a:lnTo>
                  <a:pt x="1450928" y="31940"/>
                </a:lnTo>
                <a:lnTo>
                  <a:pt x="1462918" y="28956"/>
                </a:lnTo>
                <a:lnTo>
                  <a:pt x="1465966" y="41148"/>
                </a:lnTo>
                <a:lnTo>
                  <a:pt x="1465966" y="70648"/>
                </a:lnTo>
                <a:lnTo>
                  <a:pt x="1525402" y="18288"/>
                </a:lnTo>
                <a:close/>
              </a:path>
              <a:path w="1525904" h="407035">
                <a:moveTo>
                  <a:pt x="1465966" y="41148"/>
                </a:moveTo>
                <a:lnTo>
                  <a:pt x="1462918" y="28956"/>
                </a:lnTo>
                <a:lnTo>
                  <a:pt x="1450928" y="31940"/>
                </a:lnTo>
                <a:lnTo>
                  <a:pt x="1453920" y="44159"/>
                </a:lnTo>
                <a:lnTo>
                  <a:pt x="1465966" y="41148"/>
                </a:lnTo>
                <a:close/>
              </a:path>
              <a:path w="1525904" h="407035">
                <a:moveTo>
                  <a:pt x="1465966" y="70648"/>
                </a:moveTo>
                <a:lnTo>
                  <a:pt x="1465966" y="41148"/>
                </a:lnTo>
                <a:lnTo>
                  <a:pt x="1453920" y="44159"/>
                </a:lnTo>
                <a:lnTo>
                  <a:pt x="1461394" y="74676"/>
                </a:lnTo>
                <a:lnTo>
                  <a:pt x="1465966" y="7064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8973" y="3098548"/>
            <a:ext cx="7390790" cy="3928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4147" y="681177"/>
            <a:ext cx="8298815" cy="1976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91970" algn="l"/>
              </a:tabLst>
            </a:pP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Snellenovy optotypy </a:t>
            </a:r>
            <a:r>
              <a:rPr sz="3200" b="0" dirty="0">
                <a:solidFill>
                  <a:srgbClr val="FF0000"/>
                </a:solidFill>
                <a:latin typeface="Arial"/>
                <a:cs typeface="Arial"/>
              </a:rPr>
              <a:t>vyšetřovací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vzdálenost  je 6m (akomodační klid). </a:t>
            </a:r>
            <a:r>
              <a:rPr sz="3200" b="0" dirty="0">
                <a:solidFill>
                  <a:srgbClr val="FF0000"/>
                </a:solidFill>
                <a:latin typeface="Arial"/>
                <a:cs typeface="Arial"/>
              </a:rPr>
              <a:t>Kritický </a:t>
            </a:r>
            <a:r>
              <a:rPr sz="3200" b="0" spc="-10" dirty="0">
                <a:solidFill>
                  <a:srgbClr val="FF0000"/>
                </a:solidFill>
                <a:latin typeface="Arial"/>
                <a:cs typeface="Arial"/>
              </a:rPr>
              <a:t>detail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pro  rozlišení písmene </a:t>
            </a:r>
            <a:r>
              <a:rPr sz="3200" b="0" spc="-10" dirty="0">
                <a:solidFill>
                  <a:srgbClr val="FF0000"/>
                </a:solidFill>
                <a:latin typeface="Arial"/>
                <a:cs typeface="Arial"/>
              </a:rPr>
              <a:t>dopadá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pod úhlem 1´, celé  písmeno	</a:t>
            </a:r>
            <a:r>
              <a:rPr sz="3200" b="0" dirty="0">
                <a:solidFill>
                  <a:srgbClr val="FF0000"/>
                </a:solidFill>
                <a:latin typeface="Arial"/>
                <a:cs typeface="Arial"/>
              </a:rPr>
              <a:t>má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úhlovou </a:t>
            </a:r>
            <a:r>
              <a:rPr sz="3200" b="0" spc="5" dirty="0">
                <a:solidFill>
                  <a:srgbClr val="FF0000"/>
                </a:solidFill>
                <a:latin typeface="Arial"/>
                <a:cs typeface="Arial"/>
              </a:rPr>
              <a:t>výšku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5´ </a:t>
            </a:r>
            <a:r>
              <a:rPr sz="3200" b="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pro </a:t>
            </a:r>
            <a:r>
              <a:rPr sz="3200" b="0" dirty="0">
                <a:solidFill>
                  <a:srgbClr val="FF0000"/>
                </a:solidFill>
                <a:latin typeface="Arial"/>
                <a:cs typeface="Arial"/>
              </a:rPr>
              <a:t>visus</a:t>
            </a:r>
            <a:r>
              <a:rPr sz="3200" b="0" spc="-1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FF0000"/>
                </a:solidFill>
                <a:latin typeface="Arial"/>
                <a:cs typeface="Arial"/>
              </a:rPr>
              <a:t>6/6.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67903" y="3736545"/>
            <a:ext cx="48260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6m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669" y="449869"/>
            <a:ext cx="5324147" cy="3334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39376" y="2284293"/>
            <a:ext cx="11137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N.</a:t>
            </a:r>
            <a:r>
              <a:rPr sz="2000" spc="-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opticus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12898" y="2482900"/>
            <a:ext cx="3049905" cy="416559"/>
          </a:xfrm>
          <a:custGeom>
            <a:avLst/>
            <a:gdLst/>
            <a:ahLst/>
            <a:cxnLst/>
            <a:rect l="l" t="t" r="r" b="b"/>
            <a:pathLst>
              <a:path w="3049904" h="416560">
                <a:moveTo>
                  <a:pt x="75456" y="371727"/>
                </a:moveTo>
                <a:lnTo>
                  <a:pt x="71628" y="339821"/>
                </a:lnTo>
                <a:lnTo>
                  <a:pt x="0" y="387065"/>
                </a:lnTo>
                <a:lnTo>
                  <a:pt x="62484" y="409465"/>
                </a:lnTo>
                <a:lnTo>
                  <a:pt x="62484" y="373349"/>
                </a:lnTo>
                <a:lnTo>
                  <a:pt x="75456" y="371727"/>
                </a:lnTo>
                <a:close/>
              </a:path>
              <a:path w="3049904" h="416560">
                <a:moveTo>
                  <a:pt x="76921" y="383933"/>
                </a:moveTo>
                <a:lnTo>
                  <a:pt x="75456" y="371727"/>
                </a:lnTo>
                <a:lnTo>
                  <a:pt x="62484" y="373349"/>
                </a:lnTo>
                <a:lnTo>
                  <a:pt x="64008" y="385541"/>
                </a:lnTo>
                <a:lnTo>
                  <a:pt x="76921" y="383933"/>
                </a:lnTo>
                <a:close/>
              </a:path>
              <a:path w="3049904" h="416560">
                <a:moveTo>
                  <a:pt x="80772" y="416021"/>
                </a:moveTo>
                <a:lnTo>
                  <a:pt x="76921" y="383933"/>
                </a:lnTo>
                <a:lnTo>
                  <a:pt x="64008" y="385541"/>
                </a:lnTo>
                <a:lnTo>
                  <a:pt x="62484" y="373349"/>
                </a:lnTo>
                <a:lnTo>
                  <a:pt x="62484" y="409465"/>
                </a:lnTo>
                <a:lnTo>
                  <a:pt x="80772" y="416021"/>
                </a:lnTo>
                <a:close/>
              </a:path>
              <a:path w="3049904" h="416560">
                <a:moveTo>
                  <a:pt x="3049280" y="13716"/>
                </a:moveTo>
                <a:lnTo>
                  <a:pt x="3047756" y="0"/>
                </a:lnTo>
                <a:lnTo>
                  <a:pt x="75456" y="371727"/>
                </a:lnTo>
                <a:lnTo>
                  <a:pt x="76921" y="383933"/>
                </a:lnTo>
                <a:lnTo>
                  <a:pt x="3049280" y="13716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02812" y="2893842"/>
            <a:ext cx="19380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Chiasma</a:t>
            </a:r>
            <a:r>
              <a:rPr sz="2000" b="1" spc="-11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opticum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84329" y="2987314"/>
            <a:ext cx="3277870" cy="119380"/>
          </a:xfrm>
          <a:custGeom>
            <a:avLst/>
            <a:gdLst/>
            <a:ahLst/>
            <a:cxnLst/>
            <a:rect l="l" t="t" r="r" b="b"/>
            <a:pathLst>
              <a:path w="3277870" h="119380">
                <a:moveTo>
                  <a:pt x="77724" y="0"/>
                </a:moveTo>
                <a:lnTo>
                  <a:pt x="0" y="35036"/>
                </a:lnTo>
                <a:lnTo>
                  <a:pt x="64008" y="69601"/>
                </a:lnTo>
                <a:lnTo>
                  <a:pt x="64008" y="30480"/>
                </a:lnTo>
                <a:lnTo>
                  <a:pt x="77108" y="30784"/>
                </a:lnTo>
                <a:lnTo>
                  <a:pt x="77724" y="0"/>
                </a:lnTo>
                <a:close/>
              </a:path>
              <a:path w="3277870" h="119380">
                <a:moveTo>
                  <a:pt x="77108" y="30784"/>
                </a:moveTo>
                <a:lnTo>
                  <a:pt x="64008" y="30480"/>
                </a:lnTo>
                <a:lnTo>
                  <a:pt x="64008" y="44180"/>
                </a:lnTo>
                <a:lnTo>
                  <a:pt x="76834" y="44478"/>
                </a:lnTo>
                <a:lnTo>
                  <a:pt x="77108" y="30784"/>
                </a:lnTo>
                <a:close/>
              </a:path>
              <a:path w="3277870" h="119380">
                <a:moveTo>
                  <a:pt x="76834" y="44478"/>
                </a:moveTo>
                <a:lnTo>
                  <a:pt x="64008" y="44180"/>
                </a:lnTo>
                <a:lnTo>
                  <a:pt x="64008" y="69601"/>
                </a:lnTo>
                <a:lnTo>
                  <a:pt x="76200" y="76184"/>
                </a:lnTo>
                <a:lnTo>
                  <a:pt x="76834" y="44478"/>
                </a:lnTo>
                <a:close/>
              </a:path>
              <a:path w="3277870" h="119380">
                <a:moveTo>
                  <a:pt x="3277849" y="105140"/>
                </a:moveTo>
                <a:lnTo>
                  <a:pt x="77108" y="30784"/>
                </a:lnTo>
                <a:lnTo>
                  <a:pt x="76834" y="44478"/>
                </a:lnTo>
                <a:lnTo>
                  <a:pt x="3276325" y="118856"/>
                </a:lnTo>
                <a:lnTo>
                  <a:pt x="3277849" y="105140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89098" y="3534369"/>
            <a:ext cx="1143000" cy="250190"/>
          </a:xfrm>
          <a:custGeom>
            <a:avLst/>
            <a:gdLst/>
            <a:ahLst/>
            <a:cxnLst/>
            <a:rect l="l" t="t" r="r" b="b"/>
            <a:pathLst>
              <a:path w="1143000" h="250189">
                <a:moveTo>
                  <a:pt x="82296" y="0"/>
                </a:moveTo>
                <a:lnTo>
                  <a:pt x="0" y="21336"/>
                </a:lnTo>
                <a:lnTo>
                  <a:pt x="60960" y="69826"/>
                </a:lnTo>
                <a:lnTo>
                  <a:pt x="60960" y="41148"/>
                </a:lnTo>
                <a:lnTo>
                  <a:pt x="64008" y="28956"/>
                </a:lnTo>
                <a:lnTo>
                  <a:pt x="75889" y="31389"/>
                </a:lnTo>
                <a:lnTo>
                  <a:pt x="82296" y="0"/>
                </a:lnTo>
                <a:close/>
              </a:path>
              <a:path w="1143000" h="250189">
                <a:moveTo>
                  <a:pt x="75889" y="31389"/>
                </a:moveTo>
                <a:lnTo>
                  <a:pt x="64008" y="28956"/>
                </a:lnTo>
                <a:lnTo>
                  <a:pt x="60960" y="41148"/>
                </a:lnTo>
                <a:lnTo>
                  <a:pt x="73378" y="43696"/>
                </a:lnTo>
                <a:lnTo>
                  <a:pt x="75889" y="31389"/>
                </a:lnTo>
                <a:close/>
              </a:path>
              <a:path w="1143000" h="250189">
                <a:moveTo>
                  <a:pt x="73378" y="43696"/>
                </a:moveTo>
                <a:lnTo>
                  <a:pt x="60960" y="41148"/>
                </a:lnTo>
                <a:lnTo>
                  <a:pt x="60960" y="69826"/>
                </a:lnTo>
                <a:lnTo>
                  <a:pt x="67056" y="74676"/>
                </a:lnTo>
                <a:lnTo>
                  <a:pt x="73378" y="43696"/>
                </a:lnTo>
                <a:close/>
              </a:path>
              <a:path w="1143000" h="250189">
                <a:moveTo>
                  <a:pt x="1142828" y="249920"/>
                </a:moveTo>
                <a:lnTo>
                  <a:pt x="75889" y="31389"/>
                </a:lnTo>
                <a:lnTo>
                  <a:pt x="73378" y="43696"/>
                </a:lnTo>
                <a:lnTo>
                  <a:pt x="1078187" y="249920"/>
                </a:lnTo>
                <a:lnTo>
                  <a:pt x="1142828" y="249920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58522" y="3784289"/>
            <a:ext cx="5435603" cy="3309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67285" y="3784290"/>
            <a:ext cx="1895475" cy="388620"/>
          </a:xfrm>
          <a:custGeom>
            <a:avLst/>
            <a:gdLst/>
            <a:ahLst/>
            <a:cxnLst/>
            <a:rect l="l" t="t" r="r" b="b"/>
            <a:pathLst>
              <a:path w="1895475" h="388620">
                <a:moveTo>
                  <a:pt x="1894893" y="374873"/>
                </a:moveTo>
                <a:lnTo>
                  <a:pt x="64641" y="0"/>
                </a:lnTo>
                <a:lnTo>
                  <a:pt x="0" y="0"/>
                </a:lnTo>
                <a:lnTo>
                  <a:pt x="1893369" y="388589"/>
                </a:lnTo>
                <a:lnTo>
                  <a:pt x="1894893" y="374873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2898" y="4303943"/>
            <a:ext cx="3051175" cy="934719"/>
          </a:xfrm>
          <a:custGeom>
            <a:avLst/>
            <a:gdLst/>
            <a:ahLst/>
            <a:cxnLst/>
            <a:rect l="l" t="t" r="r" b="b"/>
            <a:pathLst>
              <a:path w="3051175" h="934720">
                <a:moveTo>
                  <a:pt x="85344" y="0"/>
                </a:moveTo>
                <a:lnTo>
                  <a:pt x="0" y="13700"/>
                </a:lnTo>
                <a:lnTo>
                  <a:pt x="59436" y="70237"/>
                </a:lnTo>
                <a:lnTo>
                  <a:pt x="59436" y="38084"/>
                </a:lnTo>
                <a:lnTo>
                  <a:pt x="64008" y="25892"/>
                </a:lnTo>
                <a:lnTo>
                  <a:pt x="76115" y="29525"/>
                </a:lnTo>
                <a:lnTo>
                  <a:pt x="85344" y="0"/>
                </a:lnTo>
                <a:close/>
              </a:path>
              <a:path w="3051175" h="934720">
                <a:moveTo>
                  <a:pt x="76115" y="29525"/>
                </a:moveTo>
                <a:lnTo>
                  <a:pt x="64008" y="25892"/>
                </a:lnTo>
                <a:lnTo>
                  <a:pt x="59436" y="38084"/>
                </a:lnTo>
                <a:lnTo>
                  <a:pt x="72239" y="41925"/>
                </a:lnTo>
                <a:lnTo>
                  <a:pt x="76115" y="29525"/>
                </a:lnTo>
                <a:close/>
              </a:path>
              <a:path w="3051175" h="934720">
                <a:moveTo>
                  <a:pt x="72239" y="41925"/>
                </a:moveTo>
                <a:lnTo>
                  <a:pt x="59436" y="38084"/>
                </a:lnTo>
                <a:lnTo>
                  <a:pt x="59436" y="70237"/>
                </a:lnTo>
                <a:lnTo>
                  <a:pt x="62484" y="73136"/>
                </a:lnTo>
                <a:lnTo>
                  <a:pt x="72239" y="41925"/>
                </a:lnTo>
                <a:close/>
              </a:path>
              <a:path w="3051175" h="934720">
                <a:moveTo>
                  <a:pt x="3050804" y="921928"/>
                </a:moveTo>
                <a:lnTo>
                  <a:pt x="76115" y="29525"/>
                </a:lnTo>
                <a:lnTo>
                  <a:pt x="72239" y="41925"/>
                </a:lnTo>
                <a:lnTo>
                  <a:pt x="3046232" y="934120"/>
                </a:lnTo>
                <a:lnTo>
                  <a:pt x="3050804" y="921928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939376" y="4036752"/>
            <a:ext cx="1903095" cy="1321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9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oculomotorius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trigeminus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abducens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46268" y="3999158"/>
            <a:ext cx="2517775" cy="782320"/>
          </a:xfrm>
          <a:custGeom>
            <a:avLst/>
            <a:gdLst/>
            <a:ahLst/>
            <a:cxnLst/>
            <a:rect l="l" t="t" r="r" b="b"/>
            <a:pathLst>
              <a:path w="2517775" h="782320">
                <a:moveTo>
                  <a:pt x="85328" y="0"/>
                </a:moveTo>
                <a:lnTo>
                  <a:pt x="0" y="13716"/>
                </a:lnTo>
                <a:lnTo>
                  <a:pt x="59420" y="70251"/>
                </a:lnTo>
                <a:lnTo>
                  <a:pt x="59420" y="39624"/>
                </a:lnTo>
                <a:lnTo>
                  <a:pt x="63992" y="27432"/>
                </a:lnTo>
                <a:lnTo>
                  <a:pt x="75653" y="30959"/>
                </a:lnTo>
                <a:lnTo>
                  <a:pt x="85328" y="0"/>
                </a:lnTo>
                <a:close/>
              </a:path>
              <a:path w="2517775" h="782320">
                <a:moveTo>
                  <a:pt x="75653" y="30959"/>
                </a:moveTo>
                <a:lnTo>
                  <a:pt x="63992" y="27432"/>
                </a:lnTo>
                <a:lnTo>
                  <a:pt x="59420" y="39624"/>
                </a:lnTo>
                <a:lnTo>
                  <a:pt x="71778" y="43361"/>
                </a:lnTo>
                <a:lnTo>
                  <a:pt x="75653" y="30959"/>
                </a:lnTo>
                <a:close/>
              </a:path>
              <a:path w="2517775" h="782320">
                <a:moveTo>
                  <a:pt x="71778" y="43361"/>
                </a:moveTo>
                <a:lnTo>
                  <a:pt x="59420" y="39624"/>
                </a:lnTo>
                <a:lnTo>
                  <a:pt x="59420" y="70251"/>
                </a:lnTo>
                <a:lnTo>
                  <a:pt x="62468" y="73152"/>
                </a:lnTo>
                <a:lnTo>
                  <a:pt x="71778" y="43361"/>
                </a:lnTo>
                <a:close/>
              </a:path>
              <a:path w="2517775" h="782320">
                <a:moveTo>
                  <a:pt x="2517434" y="769559"/>
                </a:moveTo>
                <a:lnTo>
                  <a:pt x="75653" y="30959"/>
                </a:lnTo>
                <a:lnTo>
                  <a:pt x="71778" y="43361"/>
                </a:lnTo>
                <a:lnTo>
                  <a:pt x="2512862" y="781751"/>
                </a:lnTo>
                <a:lnTo>
                  <a:pt x="2517434" y="769559"/>
                </a:lnTo>
                <a:close/>
              </a:path>
            </a:pathLst>
          </a:custGeom>
          <a:solidFill>
            <a:srgbClr val="3232C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7598" y="697473"/>
            <a:ext cx="7357537" cy="3086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86857" y="1217582"/>
            <a:ext cx="18637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A.</a:t>
            </a:r>
            <a:r>
              <a:rPr sz="20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supraorbitalis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70005" y="1036748"/>
            <a:ext cx="917575" cy="391795"/>
          </a:xfrm>
          <a:custGeom>
            <a:avLst/>
            <a:gdLst/>
            <a:ahLst/>
            <a:cxnLst/>
            <a:rect l="l" t="t" r="r" b="b"/>
            <a:pathLst>
              <a:path w="917575" h="391794">
                <a:moveTo>
                  <a:pt x="85328" y="0"/>
                </a:moveTo>
                <a:lnTo>
                  <a:pt x="0" y="4572"/>
                </a:lnTo>
                <a:lnTo>
                  <a:pt x="56388" y="70097"/>
                </a:lnTo>
                <a:lnTo>
                  <a:pt x="56388" y="35052"/>
                </a:lnTo>
                <a:lnTo>
                  <a:pt x="62484" y="24384"/>
                </a:lnTo>
                <a:lnTo>
                  <a:pt x="73384" y="28930"/>
                </a:lnTo>
                <a:lnTo>
                  <a:pt x="85328" y="0"/>
                </a:lnTo>
                <a:close/>
              </a:path>
              <a:path w="917575" h="391794">
                <a:moveTo>
                  <a:pt x="73384" y="28930"/>
                </a:moveTo>
                <a:lnTo>
                  <a:pt x="62484" y="24384"/>
                </a:lnTo>
                <a:lnTo>
                  <a:pt x="56388" y="35052"/>
                </a:lnTo>
                <a:lnTo>
                  <a:pt x="68734" y="40192"/>
                </a:lnTo>
                <a:lnTo>
                  <a:pt x="73384" y="28930"/>
                </a:lnTo>
                <a:close/>
              </a:path>
              <a:path w="917575" h="391794">
                <a:moveTo>
                  <a:pt x="68734" y="40192"/>
                </a:moveTo>
                <a:lnTo>
                  <a:pt x="56388" y="35052"/>
                </a:lnTo>
                <a:lnTo>
                  <a:pt x="56388" y="70097"/>
                </a:lnTo>
                <a:lnTo>
                  <a:pt x="68734" y="40192"/>
                </a:lnTo>
                <a:close/>
              </a:path>
              <a:path w="917575" h="391794">
                <a:moveTo>
                  <a:pt x="917371" y="380971"/>
                </a:moveTo>
                <a:lnTo>
                  <a:pt x="73384" y="28930"/>
                </a:lnTo>
                <a:lnTo>
                  <a:pt x="68734" y="40192"/>
                </a:lnTo>
                <a:lnTo>
                  <a:pt x="912799" y="391639"/>
                </a:lnTo>
                <a:lnTo>
                  <a:pt x="917371" y="3809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7637" y="1023032"/>
            <a:ext cx="1525905" cy="407034"/>
          </a:xfrm>
          <a:custGeom>
            <a:avLst/>
            <a:gdLst/>
            <a:ahLst/>
            <a:cxnLst/>
            <a:rect l="l" t="t" r="r" b="b"/>
            <a:pathLst>
              <a:path w="1525904" h="407034">
                <a:moveTo>
                  <a:pt x="1453935" y="44155"/>
                </a:moveTo>
                <a:lnTo>
                  <a:pt x="1450943" y="31937"/>
                </a:lnTo>
                <a:lnTo>
                  <a:pt x="0" y="393163"/>
                </a:lnTo>
                <a:lnTo>
                  <a:pt x="3048" y="406879"/>
                </a:lnTo>
                <a:lnTo>
                  <a:pt x="1453935" y="44155"/>
                </a:lnTo>
                <a:close/>
              </a:path>
              <a:path w="1525904" h="407034">
                <a:moveTo>
                  <a:pt x="1525402" y="18288"/>
                </a:moveTo>
                <a:lnTo>
                  <a:pt x="1443121" y="0"/>
                </a:lnTo>
                <a:lnTo>
                  <a:pt x="1450943" y="31937"/>
                </a:lnTo>
                <a:lnTo>
                  <a:pt x="1462918" y="28956"/>
                </a:lnTo>
                <a:lnTo>
                  <a:pt x="1465966" y="41148"/>
                </a:lnTo>
                <a:lnTo>
                  <a:pt x="1465966" y="70655"/>
                </a:lnTo>
                <a:lnTo>
                  <a:pt x="1525402" y="18288"/>
                </a:lnTo>
                <a:close/>
              </a:path>
              <a:path w="1525904" h="407034">
                <a:moveTo>
                  <a:pt x="1465966" y="41148"/>
                </a:moveTo>
                <a:lnTo>
                  <a:pt x="1462918" y="28956"/>
                </a:lnTo>
                <a:lnTo>
                  <a:pt x="1450943" y="31937"/>
                </a:lnTo>
                <a:lnTo>
                  <a:pt x="1453935" y="44155"/>
                </a:lnTo>
                <a:lnTo>
                  <a:pt x="1465966" y="41148"/>
                </a:lnTo>
                <a:close/>
              </a:path>
              <a:path w="1525904" h="407034">
                <a:moveTo>
                  <a:pt x="1465966" y="70655"/>
                </a:moveTo>
                <a:lnTo>
                  <a:pt x="1465966" y="41148"/>
                </a:lnTo>
                <a:lnTo>
                  <a:pt x="1453935" y="44155"/>
                </a:lnTo>
                <a:lnTo>
                  <a:pt x="1461409" y="74669"/>
                </a:lnTo>
                <a:lnTo>
                  <a:pt x="1465966" y="70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43585" y="3784289"/>
            <a:ext cx="7044450" cy="296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12835" y="4393844"/>
            <a:ext cx="234950" cy="460375"/>
          </a:xfrm>
          <a:custGeom>
            <a:avLst/>
            <a:gdLst/>
            <a:ahLst/>
            <a:cxnLst/>
            <a:rect l="l" t="t" r="r" b="b"/>
            <a:pathLst>
              <a:path w="234950" h="460375">
                <a:moveTo>
                  <a:pt x="68580" y="51816"/>
                </a:moveTo>
                <a:lnTo>
                  <a:pt x="0" y="0"/>
                </a:lnTo>
                <a:lnTo>
                  <a:pt x="0" y="85328"/>
                </a:lnTo>
                <a:lnTo>
                  <a:pt x="22860" y="74157"/>
                </a:lnTo>
                <a:lnTo>
                  <a:pt x="22860" y="60944"/>
                </a:lnTo>
                <a:lnTo>
                  <a:pt x="35052" y="54864"/>
                </a:lnTo>
                <a:lnTo>
                  <a:pt x="40394" y="65589"/>
                </a:lnTo>
                <a:lnTo>
                  <a:pt x="68580" y="51816"/>
                </a:lnTo>
                <a:close/>
              </a:path>
              <a:path w="234950" h="460375">
                <a:moveTo>
                  <a:pt x="40394" y="65589"/>
                </a:moveTo>
                <a:lnTo>
                  <a:pt x="35052" y="54864"/>
                </a:lnTo>
                <a:lnTo>
                  <a:pt x="22860" y="60944"/>
                </a:lnTo>
                <a:lnTo>
                  <a:pt x="28201" y="71547"/>
                </a:lnTo>
                <a:lnTo>
                  <a:pt x="40394" y="65589"/>
                </a:lnTo>
                <a:close/>
              </a:path>
              <a:path w="234950" h="460375">
                <a:moveTo>
                  <a:pt x="28201" y="71547"/>
                </a:moveTo>
                <a:lnTo>
                  <a:pt x="22860" y="60944"/>
                </a:lnTo>
                <a:lnTo>
                  <a:pt x="22860" y="74157"/>
                </a:lnTo>
                <a:lnTo>
                  <a:pt x="28201" y="71547"/>
                </a:lnTo>
                <a:close/>
              </a:path>
              <a:path w="234950" h="460375">
                <a:moveTo>
                  <a:pt x="234680" y="455630"/>
                </a:moveTo>
                <a:lnTo>
                  <a:pt x="40394" y="65589"/>
                </a:lnTo>
                <a:lnTo>
                  <a:pt x="28201" y="71547"/>
                </a:lnTo>
                <a:lnTo>
                  <a:pt x="224012" y="460202"/>
                </a:lnTo>
                <a:lnTo>
                  <a:pt x="234680" y="4556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62997" y="4874876"/>
            <a:ext cx="14077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lacrimalis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98512" y="5651038"/>
            <a:ext cx="533400" cy="76200"/>
          </a:xfrm>
          <a:custGeom>
            <a:avLst/>
            <a:gdLst/>
            <a:ahLst/>
            <a:cxnLst/>
            <a:rect l="l" t="t" r="r" b="b"/>
            <a:pathLst>
              <a:path w="5334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533400" h="76200">
                <a:moveTo>
                  <a:pt x="533354" y="45720"/>
                </a:moveTo>
                <a:lnTo>
                  <a:pt x="533354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533354" y="45720"/>
                </a:lnTo>
                <a:close/>
              </a:path>
              <a:path w="5334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86797" y="5484425"/>
            <a:ext cx="16935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ophthalmica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10597" y="6322559"/>
            <a:ext cx="19177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 </a:t>
            </a:r>
            <a:r>
              <a:rPr sz="2000" b="1" spc="-5" dirty="0">
                <a:latin typeface="Times New Roman"/>
                <a:cs typeface="Times New Roman"/>
              </a:rPr>
              <a:t>carotis</a:t>
            </a:r>
            <a:r>
              <a:rPr sz="2000" b="1" spc="-11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interna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98512" y="6489161"/>
            <a:ext cx="533400" cy="76200"/>
          </a:xfrm>
          <a:custGeom>
            <a:avLst/>
            <a:gdLst/>
            <a:ahLst/>
            <a:cxnLst/>
            <a:rect l="l" t="t" r="r" b="b"/>
            <a:pathLst>
              <a:path w="5334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533400" h="76200">
                <a:moveTo>
                  <a:pt x="533354" y="45720"/>
                </a:moveTo>
                <a:lnTo>
                  <a:pt x="533354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533354" y="45720"/>
                </a:lnTo>
                <a:close/>
              </a:path>
              <a:path w="5334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10537" y="6473416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90%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89098" y="5651038"/>
            <a:ext cx="1371600" cy="76200"/>
          </a:xfrm>
          <a:custGeom>
            <a:avLst/>
            <a:gdLst/>
            <a:ahLst/>
            <a:cxnLst/>
            <a:rect l="l" t="t" r="r" b="b"/>
            <a:pathLst>
              <a:path w="1371600" h="76200">
                <a:moveTo>
                  <a:pt x="1309009" y="45720"/>
                </a:moveTo>
                <a:lnTo>
                  <a:pt x="1309009" y="32004"/>
                </a:lnTo>
                <a:lnTo>
                  <a:pt x="0" y="32004"/>
                </a:lnTo>
                <a:lnTo>
                  <a:pt x="0" y="45720"/>
                </a:lnTo>
                <a:lnTo>
                  <a:pt x="1309009" y="45720"/>
                </a:lnTo>
                <a:close/>
              </a:path>
              <a:path w="1371600" h="76200">
                <a:moveTo>
                  <a:pt x="1371493" y="38100"/>
                </a:moveTo>
                <a:lnTo>
                  <a:pt x="1295293" y="0"/>
                </a:lnTo>
                <a:lnTo>
                  <a:pt x="1295293" y="32004"/>
                </a:lnTo>
                <a:lnTo>
                  <a:pt x="1309009" y="32004"/>
                </a:lnTo>
                <a:lnTo>
                  <a:pt x="1309009" y="69342"/>
                </a:lnTo>
                <a:lnTo>
                  <a:pt x="1371493" y="38100"/>
                </a:lnTo>
                <a:close/>
              </a:path>
              <a:path w="1371600" h="76200">
                <a:moveTo>
                  <a:pt x="1309009" y="69342"/>
                </a:moveTo>
                <a:lnTo>
                  <a:pt x="1309009" y="45720"/>
                </a:lnTo>
                <a:lnTo>
                  <a:pt x="1295293" y="45720"/>
                </a:lnTo>
                <a:lnTo>
                  <a:pt x="1295293" y="76200"/>
                </a:lnTo>
                <a:lnTo>
                  <a:pt x="1309009" y="693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65298" y="6489161"/>
            <a:ext cx="990600" cy="76200"/>
          </a:xfrm>
          <a:custGeom>
            <a:avLst/>
            <a:gdLst/>
            <a:ahLst/>
            <a:cxnLst/>
            <a:rect l="l" t="t" r="r" b="b"/>
            <a:pathLst>
              <a:path w="990600" h="76200">
                <a:moveTo>
                  <a:pt x="928039" y="45720"/>
                </a:moveTo>
                <a:lnTo>
                  <a:pt x="928039" y="32004"/>
                </a:lnTo>
                <a:lnTo>
                  <a:pt x="0" y="32004"/>
                </a:lnTo>
                <a:lnTo>
                  <a:pt x="0" y="45720"/>
                </a:lnTo>
                <a:lnTo>
                  <a:pt x="928039" y="45720"/>
                </a:lnTo>
                <a:close/>
              </a:path>
              <a:path w="990600" h="76200">
                <a:moveTo>
                  <a:pt x="990508" y="38100"/>
                </a:moveTo>
                <a:lnTo>
                  <a:pt x="914323" y="0"/>
                </a:lnTo>
                <a:lnTo>
                  <a:pt x="914323" y="32004"/>
                </a:lnTo>
                <a:lnTo>
                  <a:pt x="928039" y="32004"/>
                </a:lnTo>
                <a:lnTo>
                  <a:pt x="928039" y="69340"/>
                </a:lnTo>
                <a:lnTo>
                  <a:pt x="990508" y="38100"/>
                </a:lnTo>
                <a:close/>
              </a:path>
              <a:path w="990600" h="76200">
                <a:moveTo>
                  <a:pt x="928039" y="69340"/>
                </a:moveTo>
                <a:lnTo>
                  <a:pt x="928039" y="45720"/>
                </a:lnTo>
                <a:lnTo>
                  <a:pt x="914323" y="45720"/>
                </a:lnTo>
                <a:lnTo>
                  <a:pt x="914323" y="76200"/>
                </a:lnTo>
                <a:lnTo>
                  <a:pt x="928039" y="69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567903" y="6473416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10%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82227" y="5027263"/>
            <a:ext cx="14077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lacrimalis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624450" y="4393844"/>
            <a:ext cx="242570" cy="612775"/>
          </a:xfrm>
          <a:custGeom>
            <a:avLst/>
            <a:gdLst/>
            <a:ahLst/>
            <a:cxnLst/>
            <a:rect l="l" t="t" r="r" b="b"/>
            <a:pathLst>
              <a:path w="242570" h="612775">
                <a:moveTo>
                  <a:pt x="70104" y="59420"/>
                </a:moveTo>
                <a:lnTo>
                  <a:pt x="7620" y="0"/>
                </a:lnTo>
                <a:lnTo>
                  <a:pt x="0" y="85328"/>
                </a:lnTo>
                <a:lnTo>
                  <a:pt x="24384" y="76317"/>
                </a:lnTo>
                <a:lnTo>
                  <a:pt x="24384" y="62468"/>
                </a:lnTo>
                <a:lnTo>
                  <a:pt x="36576" y="57896"/>
                </a:lnTo>
                <a:lnTo>
                  <a:pt x="41147" y="70122"/>
                </a:lnTo>
                <a:lnTo>
                  <a:pt x="70104" y="59420"/>
                </a:lnTo>
                <a:close/>
              </a:path>
              <a:path w="242570" h="612775">
                <a:moveTo>
                  <a:pt x="41147" y="70122"/>
                </a:moveTo>
                <a:lnTo>
                  <a:pt x="36576" y="57896"/>
                </a:lnTo>
                <a:lnTo>
                  <a:pt x="24384" y="62468"/>
                </a:lnTo>
                <a:lnTo>
                  <a:pt x="28963" y="74624"/>
                </a:lnTo>
                <a:lnTo>
                  <a:pt x="41147" y="70122"/>
                </a:lnTo>
                <a:close/>
              </a:path>
              <a:path w="242570" h="612775">
                <a:moveTo>
                  <a:pt x="28963" y="74624"/>
                </a:moveTo>
                <a:lnTo>
                  <a:pt x="24384" y="62468"/>
                </a:lnTo>
                <a:lnTo>
                  <a:pt x="24384" y="76317"/>
                </a:lnTo>
                <a:lnTo>
                  <a:pt x="28963" y="74624"/>
                </a:lnTo>
                <a:close/>
              </a:path>
              <a:path w="242570" h="612775">
                <a:moveTo>
                  <a:pt x="242300" y="608030"/>
                </a:moveTo>
                <a:lnTo>
                  <a:pt x="41147" y="70122"/>
                </a:lnTo>
                <a:lnTo>
                  <a:pt x="28963" y="74624"/>
                </a:lnTo>
                <a:lnTo>
                  <a:pt x="231632" y="612602"/>
                </a:lnTo>
                <a:lnTo>
                  <a:pt x="242300" y="6080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7662" y="406145"/>
            <a:ext cx="7417195" cy="3378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30006" y="1977999"/>
            <a:ext cx="3013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Aa. </a:t>
            </a:r>
            <a:r>
              <a:rPr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palpebrales</a:t>
            </a:r>
            <a:r>
              <a:rPr sz="2400" b="0" spc="-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laterales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84392" y="2178131"/>
            <a:ext cx="687705" cy="113030"/>
          </a:xfrm>
          <a:custGeom>
            <a:avLst/>
            <a:gdLst/>
            <a:ahLst/>
            <a:cxnLst/>
            <a:rect l="l" t="t" r="r" b="b"/>
            <a:pathLst>
              <a:path w="687704" h="113030">
                <a:moveTo>
                  <a:pt x="75474" y="68627"/>
                </a:moveTo>
                <a:lnTo>
                  <a:pt x="71628" y="36576"/>
                </a:lnTo>
                <a:lnTo>
                  <a:pt x="0" y="82280"/>
                </a:lnTo>
                <a:lnTo>
                  <a:pt x="62484" y="105859"/>
                </a:lnTo>
                <a:lnTo>
                  <a:pt x="62484" y="70088"/>
                </a:lnTo>
                <a:lnTo>
                  <a:pt x="75474" y="68627"/>
                </a:lnTo>
                <a:close/>
              </a:path>
              <a:path w="687704" h="113030">
                <a:moveTo>
                  <a:pt x="76942" y="80857"/>
                </a:moveTo>
                <a:lnTo>
                  <a:pt x="75474" y="68627"/>
                </a:lnTo>
                <a:lnTo>
                  <a:pt x="62484" y="70088"/>
                </a:lnTo>
                <a:lnTo>
                  <a:pt x="64008" y="82280"/>
                </a:lnTo>
                <a:lnTo>
                  <a:pt x="76942" y="80857"/>
                </a:lnTo>
                <a:close/>
              </a:path>
              <a:path w="687704" h="113030">
                <a:moveTo>
                  <a:pt x="80772" y="112760"/>
                </a:moveTo>
                <a:lnTo>
                  <a:pt x="76942" y="80857"/>
                </a:lnTo>
                <a:lnTo>
                  <a:pt x="64008" y="82280"/>
                </a:lnTo>
                <a:lnTo>
                  <a:pt x="62484" y="70088"/>
                </a:lnTo>
                <a:lnTo>
                  <a:pt x="62484" y="105859"/>
                </a:lnTo>
                <a:lnTo>
                  <a:pt x="80772" y="112760"/>
                </a:lnTo>
                <a:close/>
              </a:path>
              <a:path w="687704" h="113030">
                <a:moveTo>
                  <a:pt x="687263" y="13716"/>
                </a:moveTo>
                <a:lnTo>
                  <a:pt x="685739" y="0"/>
                </a:lnTo>
                <a:lnTo>
                  <a:pt x="75474" y="68627"/>
                </a:lnTo>
                <a:lnTo>
                  <a:pt x="76942" y="80857"/>
                </a:lnTo>
                <a:lnTo>
                  <a:pt x="687263" y="137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12772" y="3784289"/>
            <a:ext cx="7466975" cy="3376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1430" y="527269"/>
            <a:ext cx="64884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9965" algn="l"/>
              </a:tabLst>
            </a:pPr>
            <a:r>
              <a:rPr sz="4800" dirty="0">
                <a:solidFill>
                  <a:srgbClr val="FF3200"/>
                </a:solidFill>
                <a:latin typeface="Times New Roman"/>
                <a:cs typeface="Times New Roman"/>
              </a:rPr>
              <a:t>Větve</a:t>
            </a:r>
            <a:r>
              <a:rPr sz="4800" spc="-3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4800" dirty="0">
                <a:solidFill>
                  <a:srgbClr val="FF3200"/>
                </a:solidFill>
                <a:latin typeface="Times New Roman"/>
                <a:cs typeface="Times New Roman"/>
              </a:rPr>
              <a:t>a.	</a:t>
            </a:r>
            <a:r>
              <a:rPr sz="4800" spc="-5" dirty="0">
                <a:solidFill>
                  <a:srgbClr val="FF3200"/>
                </a:solidFill>
                <a:latin typeface="Times New Roman"/>
                <a:cs typeface="Times New Roman"/>
              </a:rPr>
              <a:t>centralis</a:t>
            </a:r>
            <a:r>
              <a:rPr sz="4800" spc="-50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4800" spc="-5" dirty="0">
                <a:solidFill>
                  <a:srgbClr val="FF3200"/>
                </a:solidFill>
                <a:latin typeface="Times New Roman"/>
                <a:cs typeface="Times New Roman"/>
              </a:rPr>
              <a:t>retinae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03296" y="1574672"/>
            <a:ext cx="5502706" cy="54265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6970" y="864040"/>
            <a:ext cx="53975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6235" algn="l"/>
                <a:tab pos="3891915" algn="l"/>
              </a:tabLst>
            </a:pP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Cév</a:t>
            </a:r>
            <a:r>
              <a:rPr sz="44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í	zás</a:t>
            </a:r>
            <a:r>
              <a:rPr sz="4400" i="1" spc="5" dirty="0">
                <a:solidFill>
                  <a:srgbClr val="FF0000"/>
                </a:solidFill>
                <a:latin typeface="Times New Roman"/>
                <a:cs typeface="Times New Roman"/>
              </a:rPr>
              <a:t>ob</a:t>
            </a: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44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í	sít</a:t>
            </a:r>
            <a:r>
              <a:rPr sz="44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sz="4400" i="1" dirty="0">
                <a:solidFill>
                  <a:srgbClr val="FF0000"/>
                </a:solidFill>
                <a:latin typeface="Times New Roman"/>
                <a:cs typeface="Times New Roman"/>
              </a:rPr>
              <a:t>ice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78" y="2279721"/>
            <a:ext cx="8747760" cy="4220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6350" indent="-342900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A. centralis retinae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(z a. ophthalmica z a. carotis  interna) – oddělena od sklivce </a:t>
            </a:r>
            <a:r>
              <a:rPr sz="3200" spc="-5" dirty="0">
                <a:solidFill>
                  <a:srgbClr val="0000FF"/>
                </a:solidFill>
                <a:latin typeface="Times New Roman"/>
                <a:cs typeface="Times New Roman"/>
              </a:rPr>
              <a:t>MLI,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vyživují 1. a</a:t>
            </a:r>
            <a:r>
              <a:rPr sz="3200" spc="-1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2. 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neuron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(bipolární a gangliové</a:t>
            </a:r>
            <a:r>
              <a:rPr sz="3200" spc="-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bb.)</a:t>
            </a:r>
            <a:endParaRPr sz="32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FF3200"/>
                </a:solidFill>
                <a:latin typeface="Times New Roman"/>
                <a:cs typeface="Times New Roman"/>
              </a:rPr>
              <a:t>Choriokapilaris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– zásobuje </a:t>
            </a:r>
            <a:r>
              <a:rPr sz="3200" spc="-5" dirty="0">
                <a:solidFill>
                  <a:srgbClr val="0000FF"/>
                </a:solidFill>
                <a:latin typeface="Times New Roman"/>
                <a:cs typeface="Times New Roman"/>
              </a:rPr>
              <a:t>RPE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a smyslový epitel  tyčinek a</a:t>
            </a:r>
            <a:r>
              <a:rPr sz="3200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čípků</a:t>
            </a:r>
            <a:endParaRPr sz="3200">
              <a:latin typeface="Times New Roman"/>
              <a:cs typeface="Times New Roman"/>
            </a:endParaRPr>
          </a:p>
          <a:p>
            <a:pPr marL="354965" marR="961390" indent="-342900">
              <a:lnSpc>
                <a:spcPct val="100000"/>
              </a:lnSpc>
              <a:spcBef>
                <a:spcPts val="765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A. cilioretinalis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– variabilní, může</a:t>
            </a:r>
            <a:r>
              <a:rPr sz="3200" spc="-1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0000FF"/>
                </a:solidFill>
                <a:latin typeface="Times New Roman"/>
                <a:cs typeface="Times New Roman"/>
              </a:rPr>
              <a:t>zásobovat 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tyčinky a</a:t>
            </a:r>
            <a:r>
              <a:rPr sz="3200" spc="-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čípky</a:t>
            </a:r>
            <a:endParaRPr sz="32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V. centralis</a:t>
            </a:r>
            <a:r>
              <a:rPr sz="3200" b="1" spc="-4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3200"/>
                </a:solidFill>
                <a:latin typeface="Times New Roman"/>
                <a:cs typeface="Times New Roman"/>
              </a:rPr>
              <a:t>retinae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7053" y="632415"/>
            <a:ext cx="62153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45080" algn="l"/>
              </a:tabLst>
            </a:pPr>
            <a:r>
              <a:rPr sz="5400" spc="-5" dirty="0">
                <a:solidFill>
                  <a:srgbClr val="7F0000"/>
                </a:solidFill>
                <a:latin typeface="Times New Roman"/>
                <a:cs typeface="Times New Roman"/>
              </a:rPr>
              <a:t>Větve</a:t>
            </a:r>
            <a:r>
              <a:rPr sz="5400" spc="5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5400" dirty="0">
                <a:solidFill>
                  <a:srgbClr val="7F0000"/>
                </a:solidFill>
                <a:latin typeface="Times New Roman"/>
                <a:cs typeface="Times New Roman"/>
              </a:rPr>
              <a:t>a.	</a:t>
            </a:r>
            <a:r>
              <a:rPr sz="5400" spc="-5" dirty="0">
                <a:solidFill>
                  <a:srgbClr val="7F0000"/>
                </a:solidFill>
                <a:latin typeface="Times New Roman"/>
                <a:cs typeface="Times New Roman"/>
              </a:rPr>
              <a:t>ophthalmica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76" y="1670172"/>
            <a:ext cx="8885555" cy="5195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70230" indent="-34290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Times New Roman"/>
              <a:buAutoNum type="arabicPeriod"/>
              <a:tabLst>
                <a:tab pos="418465" algn="l"/>
              </a:tabLst>
            </a:pPr>
            <a:r>
              <a:rPr dirty="0"/>
              <a:t>	</a:t>
            </a:r>
            <a:r>
              <a:rPr sz="3200" b="1" u="heavy" dirty="0">
                <a:solidFill>
                  <a:srgbClr val="219000"/>
                </a:solidFill>
                <a:uFill>
                  <a:solidFill>
                    <a:srgbClr val="218F00"/>
                  </a:solidFill>
                </a:uFill>
                <a:latin typeface="Times New Roman"/>
                <a:cs typeface="Times New Roman"/>
              </a:rPr>
              <a:t>A. centralis retinae</a:t>
            </a:r>
            <a:r>
              <a:rPr sz="3200" b="1" dirty="0">
                <a:solidFill>
                  <a:srgbClr val="219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vstupuje ~ </a:t>
            </a:r>
            <a:r>
              <a:rPr sz="3200" spc="5" dirty="0">
                <a:latin typeface="Times New Roman"/>
                <a:cs typeface="Times New Roman"/>
              </a:rPr>
              <a:t>1cm </a:t>
            </a:r>
            <a:r>
              <a:rPr sz="3200" dirty="0">
                <a:latin typeface="Times New Roman"/>
                <a:cs typeface="Times New Roman"/>
              </a:rPr>
              <a:t>za </a:t>
            </a:r>
            <a:r>
              <a:rPr sz="3200" spc="5" dirty="0">
                <a:latin typeface="Times New Roman"/>
                <a:cs typeface="Times New Roman"/>
              </a:rPr>
              <a:t>okem</a:t>
            </a:r>
            <a:r>
              <a:rPr sz="3200" spc="-17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do  n.opticus</a:t>
            </a:r>
            <a:endParaRPr sz="32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Font typeface="Times New Roman"/>
              <a:buAutoNum type="arabicPeriod"/>
              <a:tabLst>
                <a:tab pos="418465" algn="l"/>
              </a:tabLst>
            </a:pPr>
            <a:r>
              <a:rPr dirty="0"/>
              <a:t>	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A. lacrimalis </a:t>
            </a:r>
            <a:r>
              <a:rPr sz="3200" dirty="0">
                <a:latin typeface="Times New Roman"/>
                <a:cs typeface="Times New Roman"/>
              </a:rPr>
              <a:t>ke gland. lacrimalis; </a:t>
            </a:r>
            <a:r>
              <a:rPr sz="3200" spc="1889" dirty="0">
                <a:latin typeface="Wingdings"/>
                <a:cs typeface="Wingdings"/>
              </a:rPr>
              <a:t>►</a:t>
            </a:r>
            <a:r>
              <a:rPr sz="3200" spc="-135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rr. </a:t>
            </a:r>
            <a:r>
              <a:rPr sz="3200" spc="-250" dirty="0">
                <a:solidFill>
                  <a:srgbClr val="FF0000"/>
                </a:solidFill>
                <a:latin typeface="Times New Roman"/>
                <a:cs typeface="Times New Roman"/>
              </a:rPr>
              <a:t>musculares </a:t>
            </a:r>
            <a:r>
              <a:rPr sz="3200" spc="-2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pro okolní okohybné svaly; </a:t>
            </a:r>
            <a:r>
              <a:rPr sz="3200" spc="5" dirty="0">
                <a:latin typeface="Times New Roman"/>
                <a:cs typeface="Times New Roman"/>
              </a:rPr>
              <a:t>konečné </a:t>
            </a:r>
            <a:r>
              <a:rPr sz="3200" dirty="0">
                <a:latin typeface="Times New Roman"/>
                <a:cs typeface="Times New Roman"/>
              </a:rPr>
              <a:t>větve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 aa.palpebrales laterales </a:t>
            </a:r>
            <a:r>
              <a:rPr sz="3200" dirty="0">
                <a:latin typeface="Times New Roman"/>
                <a:cs typeface="Times New Roman"/>
              </a:rPr>
              <a:t>pro laterální koutek </a:t>
            </a:r>
            <a:r>
              <a:rPr sz="3200" spc="5" dirty="0">
                <a:latin typeface="Times New Roman"/>
                <a:cs typeface="Times New Roman"/>
              </a:rPr>
              <a:t>oční  </a:t>
            </a:r>
            <a:r>
              <a:rPr sz="3200" dirty="0">
                <a:latin typeface="Times New Roman"/>
                <a:cs typeface="Times New Roman"/>
              </a:rPr>
              <a:t>(spojivka,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víčka)</a:t>
            </a:r>
            <a:endParaRPr sz="3200">
              <a:latin typeface="Times New Roman"/>
              <a:cs typeface="Times New Roman"/>
            </a:endParaRPr>
          </a:p>
          <a:p>
            <a:pPr marL="354965" marR="1609090" indent="-342900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Font typeface="Times New Roman"/>
              <a:buAutoNum type="arabicPeriod"/>
              <a:tabLst>
                <a:tab pos="418465" algn="l"/>
              </a:tabLst>
            </a:pPr>
            <a:r>
              <a:rPr dirty="0"/>
              <a:t>	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Rr. Musculares </a:t>
            </a:r>
            <a:r>
              <a:rPr sz="3200" dirty="0">
                <a:latin typeface="Times New Roman"/>
                <a:cs typeface="Times New Roman"/>
              </a:rPr>
              <a:t>k okohybným svalům;</a:t>
            </a:r>
            <a:r>
              <a:rPr sz="3200" spc="-145" dirty="0">
                <a:latin typeface="Times New Roman"/>
                <a:cs typeface="Times New Roman"/>
              </a:rPr>
              <a:t> </a:t>
            </a:r>
            <a:r>
              <a:rPr sz="3200" spc="-620" dirty="0">
                <a:latin typeface="Wingdings"/>
                <a:cs typeface="Wingdings"/>
              </a:rPr>
              <a:t>►</a:t>
            </a:r>
            <a:r>
              <a:rPr sz="3200" u="heavy" spc="-620" dirty="0">
                <a:solidFill>
                  <a:srgbClr val="219000"/>
                </a:solidFill>
                <a:uFill>
                  <a:solidFill>
                    <a:srgbClr val="218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219000"/>
                </a:solidFill>
                <a:uFill>
                  <a:solidFill>
                    <a:srgbClr val="218F00"/>
                  </a:solidFill>
                </a:uFill>
                <a:latin typeface="Times New Roman"/>
                <a:cs typeface="Times New Roman"/>
              </a:rPr>
              <a:t>aa.ciliares anteriores</a:t>
            </a:r>
            <a:r>
              <a:rPr sz="3200" b="1" dirty="0">
                <a:solidFill>
                  <a:srgbClr val="2190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ke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corpus ciliare</a:t>
            </a:r>
            <a:r>
              <a:rPr sz="3200" dirty="0">
                <a:latin typeface="Times New Roman"/>
                <a:cs typeface="Times New Roman"/>
              </a:rPr>
              <a:t>;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 aa.episclerales</a:t>
            </a:r>
            <a:r>
              <a:rPr sz="3200" dirty="0">
                <a:latin typeface="Times New Roman"/>
                <a:cs typeface="Times New Roman"/>
              </a:rPr>
              <a:t>,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aa.conjunctivales</a:t>
            </a:r>
            <a:endParaRPr sz="3200">
              <a:latin typeface="Times New Roman"/>
              <a:cs typeface="Times New Roman"/>
            </a:endParaRPr>
          </a:p>
          <a:p>
            <a:pPr marL="417830" indent="-405765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AutoNum type="arabicPeriod"/>
              <a:tabLst>
                <a:tab pos="418465" algn="l"/>
              </a:tabLst>
            </a:pPr>
            <a:r>
              <a:rPr sz="3200" b="1" u="heavy" dirty="0">
                <a:solidFill>
                  <a:srgbClr val="219000"/>
                </a:solidFill>
                <a:uFill>
                  <a:solidFill>
                    <a:srgbClr val="218F00"/>
                  </a:solidFill>
                </a:uFill>
                <a:latin typeface="Times New Roman"/>
                <a:cs typeface="Times New Roman"/>
              </a:rPr>
              <a:t>Aa. ciliares posteriores breves</a:t>
            </a:r>
            <a:r>
              <a:rPr sz="3200" b="1" dirty="0">
                <a:solidFill>
                  <a:srgbClr val="219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pro</a:t>
            </a:r>
            <a:r>
              <a:rPr sz="3200" b="1" spc="-1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cévnatku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3378" y="679652"/>
            <a:ext cx="8937625" cy="6268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Times New Roman"/>
              <a:buAutoNum type="arabicPeriod" startAt="5"/>
              <a:tabLst>
                <a:tab pos="418465" algn="l"/>
                <a:tab pos="3865879" algn="l"/>
              </a:tabLst>
            </a:pPr>
            <a:r>
              <a:rPr dirty="0"/>
              <a:t>	</a:t>
            </a:r>
            <a:r>
              <a:rPr sz="3200" b="1" u="heavy" dirty="0">
                <a:solidFill>
                  <a:srgbClr val="219000"/>
                </a:solidFill>
                <a:uFill>
                  <a:solidFill>
                    <a:srgbClr val="218F00"/>
                  </a:solidFill>
                </a:uFill>
                <a:latin typeface="Times New Roman"/>
                <a:cs typeface="Times New Roman"/>
              </a:rPr>
              <a:t>Aa. ciliares posteriores longae nasal. et</a:t>
            </a:r>
            <a:r>
              <a:rPr sz="3200" b="1" u="heavy" spc="-125" dirty="0">
                <a:solidFill>
                  <a:srgbClr val="219000"/>
                </a:solidFill>
                <a:uFill>
                  <a:solidFill>
                    <a:srgbClr val="218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219000"/>
                </a:solidFill>
                <a:uFill>
                  <a:solidFill>
                    <a:srgbClr val="218F00"/>
                  </a:solidFill>
                </a:uFill>
                <a:latin typeface="Times New Roman"/>
                <a:cs typeface="Times New Roman"/>
              </a:rPr>
              <a:t>temporal. 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jdou po </a:t>
            </a:r>
            <a:r>
              <a:rPr sz="3200" spc="5" dirty="0">
                <a:latin typeface="Times New Roman"/>
                <a:cs typeface="Times New Roman"/>
              </a:rPr>
              <a:t>průchodu </a:t>
            </a:r>
            <a:r>
              <a:rPr sz="3200" dirty="0">
                <a:latin typeface="Times New Roman"/>
                <a:cs typeface="Times New Roman"/>
              </a:rPr>
              <a:t>sklérou ke corpus ciliare a spolu a  aa. ciliares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ant. tvoří	</a:t>
            </a:r>
            <a:r>
              <a:rPr sz="3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circulus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arteriosus </a:t>
            </a:r>
            <a:r>
              <a:rPr sz="3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iridis 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major a</a:t>
            </a:r>
            <a:r>
              <a:rPr sz="3200" b="1" spc="-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minor</a:t>
            </a:r>
            <a:endParaRPr sz="3200">
              <a:latin typeface="Times New Roman"/>
              <a:cs typeface="Times New Roman"/>
            </a:endParaRPr>
          </a:p>
          <a:p>
            <a:pPr marL="417830" indent="-405765">
              <a:lnSpc>
                <a:spcPct val="100000"/>
              </a:lnSpc>
              <a:spcBef>
                <a:spcPts val="770"/>
              </a:spcBef>
              <a:buAutoNum type="arabicPeriod" startAt="5"/>
              <a:tabLst>
                <a:tab pos="418465" algn="l"/>
              </a:tabLst>
            </a:pP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A. supraorbitalis </a:t>
            </a:r>
            <a:r>
              <a:rPr sz="3200" dirty="0">
                <a:latin typeface="Times New Roman"/>
                <a:cs typeface="Times New Roman"/>
              </a:rPr>
              <a:t>zásobuje oblast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čela</a:t>
            </a:r>
            <a:endParaRPr sz="3200">
              <a:latin typeface="Times New Roman"/>
              <a:cs typeface="Times New Roman"/>
            </a:endParaRPr>
          </a:p>
          <a:p>
            <a:pPr marL="354965" marR="933450" indent="-342900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Font typeface="Times New Roman"/>
              <a:buAutoNum type="arabicPeriod" startAt="5"/>
              <a:tabLst>
                <a:tab pos="418465" algn="l"/>
              </a:tabLst>
            </a:pPr>
            <a:r>
              <a:rPr dirty="0"/>
              <a:t>	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A. </a:t>
            </a:r>
            <a:r>
              <a:rPr sz="32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ethmoidalis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posterior </a:t>
            </a:r>
            <a:r>
              <a:rPr sz="3200" dirty="0">
                <a:latin typeface="Times New Roman"/>
                <a:cs typeface="Times New Roman"/>
              </a:rPr>
              <a:t>pro sliznici sinus  sphenoidalis a cellulae ethmoidales</a:t>
            </a:r>
            <a:r>
              <a:rPr sz="3200" spc="-1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posteriores</a:t>
            </a:r>
            <a:endParaRPr sz="3200">
              <a:latin typeface="Times New Roman"/>
              <a:cs typeface="Times New Roman"/>
            </a:endParaRPr>
          </a:p>
          <a:p>
            <a:pPr marL="354965" marR="166370" indent="-342900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Font typeface="Times New Roman"/>
              <a:buAutoNum type="arabicPeriod" startAt="5"/>
              <a:tabLst>
                <a:tab pos="418465" algn="l"/>
              </a:tabLst>
            </a:pPr>
            <a:r>
              <a:rPr dirty="0"/>
              <a:t>	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A. </a:t>
            </a:r>
            <a:r>
              <a:rPr sz="32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ethmoidalis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anterior </a:t>
            </a:r>
            <a:r>
              <a:rPr sz="3200" dirty="0">
                <a:latin typeface="Times New Roman"/>
                <a:cs typeface="Times New Roman"/>
              </a:rPr>
              <a:t>pro sliznici sinus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frontalis  a cellulae ethmoidales</a:t>
            </a:r>
            <a:r>
              <a:rPr sz="3200" spc="-7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anteriores</a:t>
            </a:r>
            <a:endParaRPr sz="3200">
              <a:latin typeface="Times New Roman"/>
              <a:cs typeface="Times New Roman"/>
            </a:endParaRPr>
          </a:p>
          <a:p>
            <a:pPr marL="354965" marR="55244" indent="-342900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Font typeface="Times New Roman"/>
              <a:buAutoNum type="arabicPeriod" startAt="5"/>
              <a:tabLst>
                <a:tab pos="418465" algn="l"/>
              </a:tabLst>
            </a:pPr>
            <a:r>
              <a:rPr dirty="0"/>
              <a:t>	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Aa. palpebrales mediales </a:t>
            </a:r>
            <a:r>
              <a:rPr sz="3200" dirty="0">
                <a:latin typeface="Times New Roman"/>
                <a:cs typeface="Times New Roman"/>
              </a:rPr>
              <a:t>jdou k víčkům. </a:t>
            </a:r>
            <a:r>
              <a:rPr sz="3200" spc="-5" dirty="0">
                <a:latin typeface="Times New Roman"/>
                <a:cs typeface="Times New Roman"/>
              </a:rPr>
              <a:t>Při</a:t>
            </a:r>
            <a:r>
              <a:rPr sz="3200" spc="-15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jejich  </a:t>
            </a:r>
            <a:r>
              <a:rPr sz="3200" dirty="0">
                <a:latin typeface="Times New Roman"/>
                <a:cs typeface="Times New Roman"/>
              </a:rPr>
              <a:t>volném okraji vytvářejí s aa. palpebrales</a:t>
            </a:r>
            <a:r>
              <a:rPr sz="3200" spc="-1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laterales</a:t>
            </a:r>
            <a:endParaRPr sz="3200">
              <a:latin typeface="Times New Roman"/>
              <a:cs typeface="Times New Roman"/>
            </a:endParaRPr>
          </a:p>
          <a:p>
            <a:pPr marL="354965">
              <a:lnSpc>
                <a:spcPct val="100000"/>
              </a:lnSpc>
              <a:tabLst>
                <a:tab pos="3096895" algn="l"/>
              </a:tabLst>
            </a:pPr>
            <a:r>
              <a:rPr sz="3200" dirty="0">
                <a:latin typeface="Times New Roman"/>
                <a:cs typeface="Times New Roman"/>
              </a:rPr>
              <a:t>(z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a.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lacrimalis)	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arcus palpebralis sup. et</a:t>
            </a:r>
            <a:r>
              <a:rPr sz="32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inf.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1603" y="825940"/>
            <a:ext cx="71659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Konečné větve a.</a:t>
            </a:r>
            <a:r>
              <a:rPr sz="4400" spc="-14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009900"/>
                </a:solidFill>
                <a:latin typeface="Times New Roman"/>
                <a:cs typeface="Times New Roman"/>
              </a:rPr>
              <a:t>ophthalmica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78" y="2736882"/>
            <a:ext cx="8232775" cy="314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AutoNum type="arabicPeriod" startAt="10"/>
              <a:tabLst>
                <a:tab pos="621030" algn="l"/>
              </a:tabLst>
            </a:pP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A. supratrochlearis (a. frontalis) </a:t>
            </a:r>
            <a:r>
              <a:rPr sz="3200" spc="5" dirty="0">
                <a:latin typeface="Times New Roman"/>
                <a:cs typeface="Times New Roman"/>
              </a:rPr>
              <a:t>přechází</a:t>
            </a:r>
            <a:r>
              <a:rPr sz="3200" spc="-18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do  </a:t>
            </a:r>
            <a:r>
              <a:rPr sz="3200" spc="5" dirty="0">
                <a:latin typeface="Times New Roman"/>
                <a:cs typeface="Times New Roman"/>
              </a:rPr>
              <a:t>kůže nad kořenem</a:t>
            </a:r>
            <a:r>
              <a:rPr sz="3200" spc="-10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nosním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0000"/>
              </a:buClr>
              <a:buFont typeface="Times New Roman"/>
              <a:buAutoNum type="arabicPeriod" startAt="10"/>
            </a:pPr>
            <a:endParaRPr sz="4650">
              <a:latin typeface="Times New Roman"/>
              <a:cs typeface="Times New Roman"/>
            </a:endParaRPr>
          </a:p>
          <a:p>
            <a:pPr marL="354965" marR="304800" indent="-342900">
              <a:lnSpc>
                <a:spcPct val="100000"/>
              </a:lnSpc>
              <a:buAutoNum type="arabicPeriod" startAt="10"/>
              <a:tabLst>
                <a:tab pos="621030" algn="l"/>
              </a:tabLst>
            </a:pP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A. dorsalis nasi </a:t>
            </a:r>
            <a:r>
              <a:rPr sz="3200" spc="5" dirty="0">
                <a:latin typeface="Times New Roman"/>
                <a:cs typeface="Times New Roman"/>
              </a:rPr>
              <a:t>přechází </a:t>
            </a:r>
            <a:r>
              <a:rPr sz="3200" dirty="0">
                <a:latin typeface="Times New Roman"/>
                <a:cs typeface="Times New Roman"/>
              </a:rPr>
              <a:t>na dorsum nosu a  anastomozuje s </a:t>
            </a:r>
            <a:r>
              <a:rPr sz="3200" b="1" dirty="0">
                <a:solidFill>
                  <a:srgbClr val="FF6500"/>
                </a:solidFill>
                <a:latin typeface="Times New Roman"/>
                <a:cs typeface="Times New Roman"/>
              </a:rPr>
              <a:t>a. angularis </a:t>
            </a:r>
            <a:r>
              <a:rPr sz="3200" dirty="0">
                <a:latin typeface="Times New Roman"/>
                <a:cs typeface="Times New Roman"/>
              </a:rPr>
              <a:t>z </a:t>
            </a:r>
            <a:r>
              <a:rPr sz="3200" b="1" dirty="0">
                <a:solidFill>
                  <a:srgbClr val="FF6500"/>
                </a:solidFill>
                <a:latin typeface="Times New Roman"/>
                <a:cs typeface="Times New Roman"/>
              </a:rPr>
              <a:t>a. facialis!!!</a:t>
            </a:r>
            <a:r>
              <a:rPr sz="3200" b="1" spc="-17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(</a:t>
            </a:r>
            <a:r>
              <a:rPr sz="3200" dirty="0">
                <a:solidFill>
                  <a:srgbClr val="FF6500"/>
                </a:solidFill>
                <a:latin typeface="Times New Roman"/>
                <a:cs typeface="Times New Roman"/>
              </a:rPr>
              <a:t>a.  carotis</a:t>
            </a:r>
            <a:r>
              <a:rPr sz="3200" spc="-4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6500"/>
                </a:solidFill>
                <a:latin typeface="Times New Roman"/>
                <a:cs typeface="Times New Roman"/>
              </a:rPr>
              <a:t>externa</a:t>
            </a:r>
            <a:r>
              <a:rPr sz="3200" dirty="0">
                <a:latin typeface="Times New Roman"/>
                <a:cs typeface="Times New Roman"/>
              </a:rPr>
              <a:t>)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7542" y="2412805"/>
            <a:ext cx="6857436" cy="4068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4410" y="909764"/>
            <a:ext cx="5131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 spc="-5" dirty="0">
                <a:solidFill>
                  <a:srgbClr val="FF6500"/>
                </a:solidFill>
                <a:latin typeface="Arial"/>
                <a:cs typeface="Arial"/>
              </a:rPr>
              <a:t>Průběh ciliárních</a:t>
            </a:r>
            <a:r>
              <a:rPr i="1" spc="-30" dirty="0">
                <a:solidFill>
                  <a:srgbClr val="FF6500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FF6500"/>
                </a:solidFill>
                <a:latin typeface="Arial"/>
                <a:cs typeface="Arial"/>
              </a:rPr>
              <a:t>artérií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2835" y="2488999"/>
            <a:ext cx="4571619" cy="4149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4374" y="757374"/>
            <a:ext cx="67818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0030" marR="5080" indent="-1497965">
              <a:lnSpc>
                <a:spcPct val="100000"/>
              </a:lnSpc>
              <a:spcBef>
                <a:spcPts val="100"/>
              </a:spcBef>
            </a:pPr>
            <a:r>
              <a:rPr i="1" spc="-5" dirty="0">
                <a:solidFill>
                  <a:srgbClr val="FF6500"/>
                </a:solidFill>
                <a:latin typeface="Arial"/>
                <a:cs typeface="Arial"/>
              </a:rPr>
              <a:t>Průběh vortikozních žil sklérou  </a:t>
            </a:r>
            <a:r>
              <a:rPr i="1" dirty="0">
                <a:solidFill>
                  <a:srgbClr val="FF6500"/>
                </a:solidFill>
                <a:latin typeface="Arial"/>
                <a:cs typeface="Arial"/>
              </a:rPr>
              <a:t>v </a:t>
            </a:r>
            <a:r>
              <a:rPr i="1" spc="-5" dirty="0">
                <a:solidFill>
                  <a:srgbClr val="FF6500"/>
                </a:solidFill>
                <a:latin typeface="Arial"/>
                <a:cs typeface="Arial"/>
              </a:rPr>
              <a:t>oblasti</a:t>
            </a:r>
            <a:r>
              <a:rPr i="1" spc="-25" dirty="0">
                <a:solidFill>
                  <a:srgbClr val="FF6500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FF6500"/>
                </a:solidFill>
                <a:latin typeface="Arial"/>
                <a:cs typeface="Arial"/>
              </a:rPr>
              <a:t>ekvátoru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1420" y="2598717"/>
            <a:ext cx="3809679" cy="2372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96286" y="3069093"/>
            <a:ext cx="1214120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5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úhlových  </a:t>
            </a:r>
            <a:r>
              <a:rPr sz="1800" b="1" spc="-5" dirty="0">
                <a:latin typeface="Arial"/>
                <a:cs typeface="Arial"/>
              </a:rPr>
              <a:t>minut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63057" y="5027261"/>
            <a:ext cx="1905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5 </a:t>
            </a:r>
            <a:r>
              <a:rPr sz="1800" b="1" spc="-10" dirty="0">
                <a:latin typeface="Arial"/>
                <a:cs typeface="Arial"/>
              </a:rPr>
              <a:t>úhlových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minut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06027" y="3887404"/>
            <a:ext cx="176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1 </a:t>
            </a:r>
            <a:r>
              <a:rPr sz="1800" b="1" spc="-10" dirty="0">
                <a:latin typeface="Arial"/>
                <a:cs typeface="Arial"/>
              </a:rPr>
              <a:t>úhlová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minuta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6686" y="1065199"/>
            <a:ext cx="50787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1075" algn="l"/>
                <a:tab pos="4015740" algn="l"/>
              </a:tabLst>
            </a:pPr>
            <a:r>
              <a:rPr sz="4800" dirty="0">
                <a:solidFill>
                  <a:srgbClr val="FF0000"/>
                </a:solidFill>
              </a:rPr>
              <a:t>V</a:t>
            </a:r>
            <a:r>
              <a:rPr sz="4800" spc="-10" dirty="0">
                <a:solidFill>
                  <a:srgbClr val="FF0000"/>
                </a:solidFill>
              </a:rPr>
              <a:t>ý</a:t>
            </a:r>
            <a:r>
              <a:rPr sz="4800" dirty="0">
                <a:solidFill>
                  <a:srgbClr val="FF0000"/>
                </a:solidFill>
              </a:rPr>
              <a:t>ž</a:t>
            </a:r>
            <a:r>
              <a:rPr sz="4800" spc="-5" dirty="0">
                <a:solidFill>
                  <a:srgbClr val="FF0000"/>
                </a:solidFill>
              </a:rPr>
              <a:t>i</a:t>
            </a:r>
            <a:r>
              <a:rPr sz="4800" spc="-10" dirty="0">
                <a:solidFill>
                  <a:srgbClr val="FF0000"/>
                </a:solidFill>
              </a:rPr>
              <a:t>v</a:t>
            </a:r>
            <a:r>
              <a:rPr sz="4800" dirty="0">
                <a:solidFill>
                  <a:srgbClr val="FF0000"/>
                </a:solidFill>
              </a:rPr>
              <a:t>a	</a:t>
            </a:r>
            <a:r>
              <a:rPr sz="4800" spc="-5" dirty="0">
                <a:solidFill>
                  <a:srgbClr val="FF0000"/>
                </a:solidFill>
              </a:rPr>
              <a:t>t</a:t>
            </a:r>
            <a:r>
              <a:rPr sz="4800" spc="-10" dirty="0">
                <a:solidFill>
                  <a:srgbClr val="FF0000"/>
                </a:solidFill>
              </a:rPr>
              <a:t>ká</a:t>
            </a:r>
            <a:r>
              <a:rPr sz="4800" spc="-5" dirty="0">
                <a:solidFill>
                  <a:srgbClr val="FF0000"/>
                </a:solidFill>
              </a:rPr>
              <a:t>n</a:t>
            </a:r>
            <a:r>
              <a:rPr sz="4800" dirty="0">
                <a:solidFill>
                  <a:srgbClr val="FF0000"/>
                </a:solidFill>
              </a:rPr>
              <a:t>í	</a:t>
            </a:r>
            <a:r>
              <a:rPr sz="4800" spc="-5" dirty="0">
                <a:solidFill>
                  <a:srgbClr val="FF0000"/>
                </a:solidFill>
              </a:rPr>
              <a:t>o</a:t>
            </a:r>
            <a:r>
              <a:rPr sz="4800" spc="-10" dirty="0">
                <a:solidFill>
                  <a:srgbClr val="FF0000"/>
                </a:solidFill>
              </a:rPr>
              <a:t>k</a:t>
            </a:r>
            <a:r>
              <a:rPr sz="4800" dirty="0">
                <a:solidFill>
                  <a:srgbClr val="FF00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3" y="2586023"/>
            <a:ext cx="7733665" cy="2110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Cévní</a:t>
            </a:r>
            <a:r>
              <a:rPr sz="36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výživa</a:t>
            </a:r>
            <a:endParaRPr sz="36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3454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Výživa bezcévných tkání</a:t>
            </a:r>
            <a:r>
              <a:rPr sz="36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(rohovka,  čočka – komorová voda, slzný</a:t>
            </a:r>
            <a:r>
              <a:rPr sz="3600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film)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3134" y="2537262"/>
            <a:ext cx="69964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CC3200"/>
                </a:solidFill>
                <a:latin typeface="Times New Roman"/>
                <a:cs typeface="Times New Roman"/>
              </a:rPr>
              <a:t>Motorická inervace</a:t>
            </a:r>
            <a:r>
              <a:rPr sz="5400" spc="-25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5400" spc="-5" dirty="0">
                <a:solidFill>
                  <a:srgbClr val="CC3200"/>
                </a:solidFill>
                <a:latin typeface="Times New Roman"/>
                <a:cs typeface="Times New Roman"/>
              </a:rPr>
              <a:t>oka</a:t>
            </a:r>
            <a:endParaRPr sz="5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8779" y="525741"/>
            <a:ext cx="56146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N. oculomotorius</a:t>
            </a:r>
            <a:r>
              <a:rPr sz="4400" spc="-50" dirty="0"/>
              <a:t> </a:t>
            </a:r>
            <a:r>
              <a:rPr sz="4400" dirty="0"/>
              <a:t>(III)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8" y="1517785"/>
            <a:ext cx="8766175" cy="5195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marR="375285" indent="-34226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42265" algn="l"/>
                <a:tab pos="356235" algn="l"/>
              </a:tabLst>
            </a:pP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Jádrový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komplex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leží v mesencefalu </a:t>
            </a:r>
            <a:r>
              <a:rPr sz="32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na</a:t>
            </a:r>
            <a:r>
              <a:rPr sz="3200" b="1" spc="-12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úrovni</a:t>
            </a:r>
            <a:endParaRPr sz="3200">
              <a:latin typeface="Times New Roman"/>
              <a:cs typeface="Times New Roman"/>
            </a:endParaRPr>
          </a:p>
          <a:p>
            <a:pPr marR="449580" algn="ctr">
              <a:lnSpc>
                <a:spcPct val="100000"/>
              </a:lnSpc>
            </a:pP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colliculus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superior pod </a:t>
            </a:r>
            <a:r>
              <a:rPr sz="2800" b="1" dirty="0">
                <a:solidFill>
                  <a:srgbClr val="009900"/>
                </a:solidFill>
                <a:latin typeface="Times New Roman"/>
                <a:cs typeface="Times New Roman"/>
              </a:rPr>
              <a:t>Silviovým</a:t>
            </a:r>
            <a:r>
              <a:rPr sz="2800" b="1" spc="8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akveduktem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3535" algn="just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6235" algn="l"/>
              </a:tabLst>
            </a:pP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Podjádro pro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m.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levator palpebrae superioris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je </a:t>
            </a:r>
            <a:r>
              <a:rPr sz="3200" b="1" u="heavy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 nepárová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 středová struktura, která inervuje</a:t>
            </a:r>
            <a:r>
              <a:rPr sz="3200" b="1" spc="-18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oba  levátory (pravého i levého oka)</a:t>
            </a:r>
            <a:r>
              <a:rPr sz="3200" b="1" spc="-13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!!</a:t>
            </a:r>
            <a:endParaRPr sz="3200">
              <a:latin typeface="Times New Roman"/>
              <a:cs typeface="Times New Roman"/>
            </a:endParaRPr>
          </a:p>
          <a:p>
            <a:pPr marL="355600" marR="772795" indent="-343535" algn="just">
              <a:lnSpc>
                <a:spcPct val="100000"/>
              </a:lnSpc>
              <a:spcBef>
                <a:spcPts val="765"/>
              </a:spcBef>
              <a:buFont typeface="Times New Roman"/>
              <a:buChar char="•"/>
              <a:tabLst>
                <a:tab pos="356235" algn="l"/>
              </a:tabLst>
            </a:pP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Podjádro pro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m.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rectus superior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je párové</a:t>
            </a:r>
            <a:r>
              <a:rPr sz="3200" b="1" spc="-17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a  inervuje </a:t>
            </a:r>
            <a:r>
              <a:rPr sz="3200" b="1" u="heavy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kontralaterální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horní přímý</a:t>
            </a:r>
            <a:r>
              <a:rPr sz="3200" b="1" spc="-12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sval</a:t>
            </a:r>
            <a:endParaRPr sz="3200">
              <a:latin typeface="Times New Roman"/>
              <a:cs typeface="Times New Roman"/>
            </a:endParaRPr>
          </a:p>
          <a:p>
            <a:pPr marL="355600" indent="-343535" algn="just">
              <a:lnSpc>
                <a:spcPct val="100000"/>
              </a:lnSpc>
              <a:spcBef>
                <a:spcPts val="770"/>
              </a:spcBef>
              <a:buFont typeface="Times New Roman"/>
              <a:buChar char="•"/>
              <a:tabLst>
                <a:tab pos="356235" algn="l"/>
              </a:tabLst>
            </a:pP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Podjádra pro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m.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rectus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medialis,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inferior</a:t>
            </a:r>
            <a:r>
              <a:rPr sz="3200" b="1" spc="-125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a</a:t>
            </a:r>
            <a:endParaRPr sz="3200">
              <a:latin typeface="Times New Roman"/>
              <a:cs typeface="Times New Roman"/>
            </a:endParaRPr>
          </a:p>
          <a:p>
            <a:pPr marL="355600" marR="1032510" algn="just">
              <a:lnSpc>
                <a:spcPct val="100000"/>
              </a:lnSpc>
            </a:pP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m. obliquus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inferior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jsou párové a</a:t>
            </a:r>
            <a:r>
              <a:rPr sz="3200" b="1" spc="-14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inervují </a:t>
            </a:r>
            <a:r>
              <a:rPr sz="3200" b="1" u="heavy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 stejnostranné</a:t>
            </a:r>
            <a:r>
              <a:rPr sz="3200" b="1" spc="-5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9900"/>
                </a:solidFill>
                <a:latin typeface="Times New Roman"/>
                <a:cs typeface="Times New Roman"/>
              </a:rPr>
              <a:t>svaly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4712" y="1955642"/>
            <a:ext cx="6171681" cy="4951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0525" y="673556"/>
            <a:ext cx="87096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CC3200"/>
                </a:solidFill>
                <a:latin typeface="Times New Roman"/>
                <a:cs typeface="Times New Roman"/>
              </a:rPr>
              <a:t>Struktura </a:t>
            </a:r>
            <a:r>
              <a:rPr sz="4400" spc="-10" dirty="0">
                <a:solidFill>
                  <a:srgbClr val="CC3200"/>
                </a:solidFill>
                <a:latin typeface="Times New Roman"/>
                <a:cs typeface="Times New Roman"/>
              </a:rPr>
              <a:t>jádrového </a:t>
            </a:r>
            <a:r>
              <a:rPr sz="4400" dirty="0">
                <a:solidFill>
                  <a:srgbClr val="CC3200"/>
                </a:solidFill>
                <a:latin typeface="Times New Roman"/>
                <a:cs typeface="Times New Roman"/>
              </a:rPr>
              <a:t>komplexu</a:t>
            </a:r>
            <a:r>
              <a:rPr sz="4400" spc="-100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3200"/>
                </a:solidFill>
                <a:latin typeface="Times New Roman"/>
                <a:cs typeface="Times New Roman"/>
              </a:rPr>
              <a:t>n.III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3478" y="1126150"/>
            <a:ext cx="852360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CC3200"/>
                </a:solidFill>
                <a:latin typeface="Times New Roman"/>
                <a:cs typeface="Times New Roman"/>
              </a:rPr>
              <a:t>Léze postihující jádrový komplex n.</a:t>
            </a:r>
            <a:r>
              <a:rPr sz="4000" spc="35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4000" spc="-5" dirty="0">
                <a:solidFill>
                  <a:srgbClr val="CC3200"/>
                </a:solidFill>
                <a:latin typeface="Times New Roman"/>
                <a:cs typeface="Times New Roman"/>
              </a:rPr>
              <a:t>III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81986" y="3069089"/>
            <a:ext cx="7155815" cy="270827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  <a:tabLst>
                <a:tab pos="6983730" algn="l"/>
              </a:tabLst>
            </a:pP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S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tej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n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o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st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ra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nn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á</a:t>
            </a:r>
            <a:r>
              <a:rPr sz="3200" b="1" spc="-55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p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aréz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a</a:t>
            </a:r>
            <a:r>
              <a:rPr sz="3200" b="1" spc="-30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n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.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o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ku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l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o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m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o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t</a:t>
            </a:r>
            <a:r>
              <a:rPr sz="3200" b="1" spc="5" dirty="0">
                <a:solidFill>
                  <a:srgbClr val="006599"/>
                </a:solidFill>
                <a:latin typeface="Times New Roman"/>
                <a:cs typeface="Times New Roman"/>
              </a:rPr>
              <a:t>or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i</a:t>
            </a:r>
            <a:r>
              <a:rPr sz="3200" b="1" spc="-10" dirty="0">
                <a:solidFill>
                  <a:srgbClr val="006599"/>
                </a:solidFill>
                <a:latin typeface="Times New Roman"/>
                <a:cs typeface="Times New Roman"/>
              </a:rPr>
              <a:t>u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s	s 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ipsilaterálním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ušetřením a  </a:t>
            </a: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kontralaterálním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postižením elevace oka  (m. rectus superior) a bilaterální  parciální ptózou (m. levator palpebrae  superioris)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795" rIns="0" bIns="0" rtlCol="0">
            <a:spAutoFit/>
          </a:bodyPr>
          <a:lstStyle/>
          <a:p>
            <a:pPr marL="1256665" marR="5080" indent="-666115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CC3200"/>
                </a:solidFill>
                <a:latin typeface="Times New Roman"/>
                <a:cs typeface="Times New Roman"/>
              </a:rPr>
              <a:t>Anatomie mesencefala v</a:t>
            </a:r>
            <a:r>
              <a:rPr sz="4400" spc="-170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3200"/>
                </a:solidFill>
                <a:latin typeface="Times New Roman"/>
                <a:cs typeface="Times New Roman"/>
              </a:rPr>
              <a:t>úrovni  jádrového komplexu</a:t>
            </a:r>
            <a:r>
              <a:rPr sz="4400" spc="-100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3200"/>
                </a:solidFill>
                <a:latin typeface="Times New Roman"/>
                <a:cs typeface="Times New Roman"/>
              </a:rPr>
              <a:t>n.III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88973" y="2260412"/>
            <a:ext cx="7238390" cy="4826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579244"/>
            <a:ext cx="9143237" cy="2206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8104" y="228591"/>
            <a:ext cx="595566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1895" marR="5080" indent="-117983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N. oculomotorius </a:t>
            </a:r>
            <a:r>
              <a:rPr sz="4400" dirty="0"/>
              <a:t>(III)</a:t>
            </a:r>
            <a:r>
              <a:rPr sz="4400" spc="-55" dirty="0"/>
              <a:t> </a:t>
            </a:r>
            <a:r>
              <a:rPr sz="4400" dirty="0"/>
              <a:t>-  </a:t>
            </a:r>
            <a:r>
              <a:rPr sz="4400" spc="-5" dirty="0"/>
              <a:t>průběh</a:t>
            </a:r>
            <a:r>
              <a:rPr sz="4400" spc="-25" dirty="0"/>
              <a:t> </a:t>
            </a:r>
            <a:r>
              <a:rPr sz="4400" spc="-5" dirty="0"/>
              <a:t>nervu</a:t>
            </a:r>
            <a:endParaRPr sz="4400"/>
          </a:p>
          <a:p>
            <a:pPr marL="783590">
              <a:lnSpc>
                <a:spcPct val="100000"/>
              </a:lnSpc>
              <a:spcBef>
                <a:spcPts val="235"/>
              </a:spcBef>
            </a:pPr>
            <a:r>
              <a:rPr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Jádro</a:t>
            </a:r>
            <a:r>
              <a:rPr sz="1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Times New Roman"/>
                <a:cs typeface="Times New Roman"/>
              </a:rPr>
              <a:t>n.III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86857" y="2133436"/>
            <a:ext cx="964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H</a:t>
            </a:r>
            <a:r>
              <a:rPr sz="1800" b="1" spc="10" dirty="0">
                <a:latin typeface="Times New Roman"/>
                <a:cs typeface="Times New Roman"/>
              </a:rPr>
              <a:t>y</a:t>
            </a:r>
            <a:r>
              <a:rPr sz="1800" b="1" spc="-10" dirty="0">
                <a:latin typeface="Times New Roman"/>
                <a:cs typeface="Times New Roman"/>
              </a:rPr>
              <a:t>p</a:t>
            </a:r>
            <a:r>
              <a:rPr sz="1800" b="1" dirty="0">
                <a:latin typeface="Times New Roman"/>
                <a:cs typeface="Times New Roman"/>
              </a:rPr>
              <a:t>ofý</a:t>
            </a:r>
            <a:r>
              <a:rPr sz="1800" b="1" spc="-20" dirty="0">
                <a:latin typeface="Times New Roman"/>
                <a:cs typeface="Times New Roman"/>
              </a:rPr>
              <a:t>z</a:t>
            </a:r>
            <a:r>
              <a:rPr sz="1800" b="1" dirty="0"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3567" y="2514400"/>
            <a:ext cx="1727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A. carotis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interna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63120" y="3200147"/>
            <a:ext cx="1693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Sinus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cavernosus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379" y="2362013"/>
            <a:ext cx="1414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Nucleus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ruber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4644" y="3784091"/>
            <a:ext cx="9143237" cy="3428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29767" y="5638334"/>
            <a:ext cx="530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9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8733" y="5866916"/>
            <a:ext cx="648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</a:t>
            </a:r>
            <a:r>
              <a:rPr sz="1800" b="1" dirty="0">
                <a:latin typeface="Times New Roman"/>
                <a:cs typeface="Times New Roman"/>
              </a:rPr>
              <a:t>liv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39187" y="6552662"/>
            <a:ext cx="1193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A.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basillaris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3378" y="5790722"/>
            <a:ext cx="1943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A. cerebri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posterior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96282" y="4343050"/>
            <a:ext cx="4959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Po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91700" y="6247884"/>
            <a:ext cx="1590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Ganglion</a:t>
            </a:r>
            <a:r>
              <a:rPr sz="1800" b="1" spc="-7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ciliare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68819" y="5078059"/>
            <a:ext cx="318770" cy="1222375"/>
          </a:xfrm>
          <a:custGeom>
            <a:avLst/>
            <a:gdLst/>
            <a:ahLst/>
            <a:cxnLst/>
            <a:rect l="l" t="t" r="r" b="b"/>
            <a:pathLst>
              <a:path w="318770" h="1222375">
                <a:moveTo>
                  <a:pt x="318485" y="3048"/>
                </a:moveTo>
                <a:lnTo>
                  <a:pt x="304769" y="0"/>
                </a:lnTo>
                <a:lnTo>
                  <a:pt x="0" y="1219108"/>
                </a:lnTo>
                <a:lnTo>
                  <a:pt x="13716" y="1222156"/>
                </a:lnTo>
                <a:lnTo>
                  <a:pt x="318485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801" y="563841"/>
            <a:ext cx="46539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N. trochlearis</a:t>
            </a:r>
            <a:r>
              <a:rPr sz="4400" spc="-40" dirty="0"/>
              <a:t> </a:t>
            </a:r>
            <a:r>
              <a:rPr sz="4400" spc="-5" dirty="0"/>
              <a:t>(IV)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993742" y="1269903"/>
            <a:ext cx="6092448" cy="2515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43149" y="5943110"/>
            <a:ext cx="4686935" cy="9245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72085" indent="-160020">
              <a:lnSpc>
                <a:spcPct val="100000"/>
              </a:lnSpc>
              <a:spcBef>
                <a:spcPts val="219"/>
              </a:spcBef>
              <a:buSzPct val="58333"/>
              <a:buFont typeface="Times New Roman"/>
              <a:buChar char="•"/>
              <a:tabLst>
                <a:tab pos="172720" algn="l"/>
              </a:tabLst>
            </a:pPr>
            <a:r>
              <a:rPr sz="1800" b="1" spc="-5" dirty="0">
                <a:latin typeface="Times New Roman"/>
                <a:cs typeface="Times New Roman"/>
              </a:rPr>
              <a:t>Jediný hlavový </a:t>
            </a:r>
            <a:r>
              <a:rPr sz="1800" b="1" spc="-20" dirty="0">
                <a:latin typeface="Times New Roman"/>
                <a:cs typeface="Times New Roman"/>
              </a:rPr>
              <a:t>nerv, </a:t>
            </a:r>
            <a:r>
              <a:rPr sz="1800" b="1" dirty="0">
                <a:latin typeface="Times New Roman"/>
                <a:cs typeface="Times New Roman"/>
              </a:rPr>
              <a:t>který </a:t>
            </a:r>
            <a:r>
              <a:rPr sz="1800" b="1" spc="-5" dirty="0">
                <a:latin typeface="Times New Roman"/>
                <a:cs typeface="Times New Roman"/>
              </a:rPr>
              <a:t>vybíhá dorzálně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!!!</a:t>
            </a:r>
            <a:endParaRPr sz="1800">
              <a:latin typeface="Times New Roman"/>
              <a:cs typeface="Times New Roman"/>
            </a:endParaRPr>
          </a:p>
          <a:p>
            <a:pPr marL="172085" indent="-160020">
              <a:lnSpc>
                <a:spcPct val="100000"/>
              </a:lnSpc>
              <a:spcBef>
                <a:spcPts val="120"/>
              </a:spcBef>
              <a:buSzPct val="58333"/>
              <a:buFont typeface="Times New Roman"/>
              <a:buChar char="•"/>
              <a:tabLst>
                <a:tab pos="172720" algn="l"/>
              </a:tabLst>
            </a:pPr>
            <a:r>
              <a:rPr sz="1800" b="1" spc="-10" dirty="0">
                <a:latin typeface="Times New Roman"/>
                <a:cs typeface="Times New Roman"/>
              </a:rPr>
              <a:t>Zkřížený </a:t>
            </a:r>
            <a:r>
              <a:rPr sz="1800" b="1" spc="-5" dirty="0">
                <a:latin typeface="Times New Roman"/>
                <a:cs typeface="Times New Roman"/>
              </a:rPr>
              <a:t>hlavový </a:t>
            </a:r>
            <a:r>
              <a:rPr sz="1800" b="1" dirty="0">
                <a:latin typeface="Times New Roman"/>
                <a:cs typeface="Times New Roman"/>
              </a:rPr>
              <a:t>nerv</a:t>
            </a:r>
            <a:r>
              <a:rPr sz="1800" b="1" spc="4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!</a:t>
            </a:r>
            <a:endParaRPr sz="1800">
              <a:latin typeface="Times New Roman"/>
              <a:cs typeface="Times New Roman"/>
            </a:endParaRPr>
          </a:p>
          <a:p>
            <a:pPr marL="167640" indent="-155575">
              <a:lnSpc>
                <a:spcPct val="100000"/>
              </a:lnSpc>
              <a:spcBef>
                <a:spcPts val="359"/>
              </a:spcBef>
              <a:buSzPct val="58333"/>
              <a:buFont typeface="Times New Roman"/>
              <a:buChar char="•"/>
              <a:tabLst>
                <a:tab pos="168275" algn="l"/>
              </a:tabLst>
            </a:pPr>
            <a:r>
              <a:rPr sz="1800" b="1" spc="-35" dirty="0">
                <a:latin typeface="Times New Roman"/>
                <a:cs typeface="Times New Roman"/>
              </a:rPr>
              <a:t>Velmi </a:t>
            </a:r>
            <a:r>
              <a:rPr sz="1800" b="1" spc="-5" dirty="0">
                <a:latin typeface="Times New Roman"/>
                <a:cs typeface="Times New Roman"/>
              </a:rPr>
              <a:t>dlouhý průběh; tenký</a:t>
            </a:r>
            <a:r>
              <a:rPr sz="1800" b="1" spc="5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nerv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3742" y="3784091"/>
            <a:ext cx="6092448" cy="2133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72474" y="1906374"/>
            <a:ext cx="1988820" cy="2370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A. </a:t>
            </a:r>
            <a:r>
              <a:rPr sz="1600" b="1" spc="-10" dirty="0">
                <a:latin typeface="Times New Roman"/>
                <a:cs typeface="Times New Roman"/>
              </a:rPr>
              <a:t>Carotis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interna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60960" marR="5080" indent="-48895">
              <a:lnSpc>
                <a:spcPct val="70000"/>
              </a:lnSpc>
            </a:pPr>
            <a:r>
              <a:rPr sz="1600" b="1" spc="-5" dirty="0">
                <a:latin typeface="Times New Roman"/>
                <a:cs typeface="Times New Roman"/>
              </a:rPr>
              <a:t>A. Communicans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post.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artery</a:t>
            </a:r>
            <a:endParaRPr sz="1600">
              <a:latin typeface="Times New Roman"/>
              <a:cs typeface="Times New Roman"/>
            </a:endParaRPr>
          </a:p>
          <a:p>
            <a:pPr marL="1536065">
              <a:lnSpc>
                <a:spcPts val="1320"/>
              </a:lnSpc>
            </a:pPr>
            <a:r>
              <a:rPr sz="1600" b="1" spc="-5" dirty="0">
                <a:latin typeface="Times New Roman"/>
                <a:cs typeface="Times New Roman"/>
              </a:rPr>
              <a:t>III</a:t>
            </a:r>
            <a:endParaRPr sz="1600">
              <a:latin typeface="Times New Roman"/>
              <a:cs typeface="Times New Roman"/>
            </a:endParaRPr>
          </a:p>
          <a:p>
            <a:pPr marL="1536065">
              <a:lnSpc>
                <a:spcPts val="1620"/>
              </a:lnSpc>
            </a:pPr>
            <a:r>
              <a:rPr sz="1600" b="1" spc="-5" dirty="0">
                <a:latin typeface="Times New Roman"/>
                <a:cs typeface="Times New Roman"/>
              </a:rPr>
              <a:t>VI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ts val="1680"/>
              </a:lnSpc>
            </a:pPr>
            <a:r>
              <a:rPr sz="1600" b="1" spc="-5" dirty="0">
                <a:latin typeface="Times New Roman"/>
                <a:cs typeface="Times New Roman"/>
              </a:rPr>
              <a:t>A. </a:t>
            </a:r>
            <a:r>
              <a:rPr sz="1600" b="1" spc="-10" dirty="0">
                <a:latin typeface="Times New Roman"/>
                <a:cs typeface="Times New Roman"/>
              </a:rPr>
              <a:t>cerebralis</a:t>
            </a:r>
            <a:r>
              <a:rPr sz="1600" b="1" spc="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post.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600" b="1" spc="-5" dirty="0">
                <a:latin typeface="Times New Roman"/>
                <a:cs typeface="Times New Roman"/>
              </a:rPr>
              <a:t>A. </a:t>
            </a:r>
            <a:r>
              <a:rPr sz="1600" b="1" spc="-10" dirty="0">
                <a:latin typeface="Times New Roman"/>
                <a:cs typeface="Times New Roman"/>
              </a:rPr>
              <a:t>Cerebellaris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30" dirty="0">
                <a:latin typeface="Times New Roman"/>
                <a:cs typeface="Times New Roman"/>
              </a:rPr>
              <a:t>super.</a:t>
            </a:r>
            <a:endParaRPr sz="1600">
              <a:latin typeface="Times New Roman"/>
              <a:cs typeface="Times New Roman"/>
            </a:endParaRPr>
          </a:p>
          <a:p>
            <a:pPr marL="688975">
              <a:lnSpc>
                <a:spcPct val="100000"/>
              </a:lnSpc>
              <a:spcBef>
                <a:spcPts val="755"/>
              </a:spcBef>
            </a:pPr>
            <a:r>
              <a:rPr sz="1600" b="1" spc="-5" dirty="0">
                <a:latin typeface="Times New Roman"/>
                <a:cs typeface="Times New Roman"/>
              </a:rPr>
              <a:t>A.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basillaris</a:t>
            </a:r>
            <a:endParaRPr sz="1600">
              <a:latin typeface="Times New Roman"/>
              <a:cs typeface="Times New Roman"/>
            </a:endParaRPr>
          </a:p>
          <a:p>
            <a:pPr marR="48895" algn="r">
              <a:lnSpc>
                <a:spcPct val="100000"/>
              </a:lnSpc>
              <a:spcBef>
                <a:spcPts val="170"/>
              </a:spcBef>
            </a:pPr>
            <a:r>
              <a:rPr sz="1600" b="1" spc="-5" dirty="0">
                <a:latin typeface="Times New Roman"/>
                <a:cs typeface="Times New Roman"/>
              </a:rPr>
              <a:t>IV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9956" y="411452"/>
            <a:ext cx="44043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N. abducens</a:t>
            </a:r>
            <a:r>
              <a:rPr sz="4400" spc="-75" dirty="0"/>
              <a:t> </a:t>
            </a:r>
            <a:r>
              <a:rPr sz="4400" dirty="0"/>
              <a:t>(VI)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1251615"/>
            <a:ext cx="8838468" cy="25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34539" y="2895363"/>
            <a:ext cx="1693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Sinus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cavernosus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4335" y="2819163"/>
            <a:ext cx="1124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latin typeface="Times New Roman"/>
                <a:cs typeface="Times New Roman"/>
              </a:rPr>
              <a:t>IV.</a:t>
            </a:r>
            <a:r>
              <a:rPr sz="1800" b="1" spc="-7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komora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8663" y="2057230"/>
            <a:ext cx="1066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L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dirty="0">
                <a:latin typeface="Times New Roman"/>
                <a:cs typeface="Times New Roman"/>
              </a:rPr>
              <a:t>m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i</a:t>
            </a:r>
            <a:r>
              <a:rPr sz="1800" b="1" spc="-5" dirty="0">
                <a:latin typeface="Times New Roman"/>
                <a:cs typeface="Times New Roman"/>
              </a:rPr>
              <a:t>s</a:t>
            </a:r>
            <a:r>
              <a:rPr sz="1800" b="1" spc="5" dirty="0">
                <a:latin typeface="Times New Roman"/>
                <a:cs typeface="Times New Roman"/>
              </a:rPr>
              <a:t>c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s  </a:t>
            </a:r>
            <a:r>
              <a:rPr sz="1800" b="1" spc="-5" dirty="0">
                <a:latin typeface="Times New Roman"/>
                <a:cs typeface="Times New Roman"/>
              </a:rPr>
              <a:t>medialis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5374" y="1493388"/>
            <a:ext cx="4013835" cy="106807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800" b="1" spc="-5" dirty="0">
                <a:latin typeface="Times New Roman"/>
                <a:cs typeface="Times New Roman"/>
              </a:rPr>
              <a:t>A.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basillaris</a:t>
            </a:r>
            <a:endParaRPr sz="1800">
              <a:latin typeface="Times New Roman"/>
              <a:cs typeface="Times New Roman"/>
            </a:endParaRPr>
          </a:p>
          <a:p>
            <a:pPr marL="1155065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latin typeface="Times New Roman"/>
                <a:cs typeface="Times New Roman"/>
              </a:rPr>
              <a:t>Hypofýza</a:t>
            </a:r>
            <a:endParaRPr sz="1800">
              <a:latin typeface="Times New Roman"/>
              <a:cs typeface="Times New Roman"/>
            </a:endParaRPr>
          </a:p>
          <a:p>
            <a:pPr marL="2298065">
              <a:lnSpc>
                <a:spcPct val="100000"/>
              </a:lnSpc>
              <a:spcBef>
                <a:spcPts val="1245"/>
              </a:spcBef>
            </a:pPr>
            <a:r>
              <a:rPr sz="1800" b="1" spc="-5" dirty="0">
                <a:latin typeface="Times New Roman"/>
                <a:cs typeface="Times New Roman"/>
              </a:rPr>
              <a:t>A. carotis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interna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50749" y="3784091"/>
            <a:ext cx="8462363" cy="3428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10729" y="5638334"/>
            <a:ext cx="515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14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82082" y="4571623"/>
            <a:ext cx="1636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Ligamentum  </a:t>
            </a:r>
            <a:r>
              <a:rPr sz="1800" b="1" dirty="0">
                <a:latin typeface="Times New Roman"/>
                <a:cs typeface="Times New Roman"/>
              </a:rPr>
              <a:t>P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dirty="0">
                <a:latin typeface="Times New Roman"/>
                <a:cs typeface="Times New Roman"/>
              </a:rPr>
              <a:t>t</a:t>
            </a:r>
            <a:r>
              <a:rPr sz="1800" b="1" spc="-35" dirty="0">
                <a:latin typeface="Times New Roman"/>
                <a:cs typeface="Times New Roman"/>
              </a:rPr>
              <a:t>r</a:t>
            </a:r>
            <a:r>
              <a:rPr sz="1800" b="1" dirty="0">
                <a:latin typeface="Times New Roman"/>
                <a:cs typeface="Times New Roman"/>
              </a:rPr>
              <a:t>o</a:t>
            </a:r>
            <a:r>
              <a:rPr sz="1800" b="1" spc="5" dirty="0">
                <a:latin typeface="Times New Roman"/>
                <a:cs typeface="Times New Roman"/>
              </a:rPr>
              <a:t>c</a:t>
            </a:r>
            <a:r>
              <a:rPr sz="1800" b="1" dirty="0">
                <a:latin typeface="Times New Roman"/>
                <a:cs typeface="Times New Roman"/>
              </a:rPr>
              <a:t>li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oi</a:t>
            </a:r>
            <a:r>
              <a:rPr sz="1800" b="1" spc="-10" dirty="0">
                <a:latin typeface="Times New Roman"/>
                <a:cs typeface="Times New Roman"/>
              </a:rPr>
              <a:t>d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72530" y="5409758"/>
            <a:ext cx="648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</a:t>
            </a:r>
            <a:r>
              <a:rPr sz="1800" b="1" dirty="0">
                <a:latin typeface="Times New Roman"/>
                <a:cs typeface="Times New Roman"/>
              </a:rPr>
              <a:t>liv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62983" y="6095498"/>
            <a:ext cx="19964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Times New Roman"/>
                <a:cs typeface="Times New Roman"/>
              </a:rPr>
              <a:t>Tractus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pyramidalis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4225" y="5562145"/>
            <a:ext cx="1223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75" dirty="0">
                <a:latin typeface="Times New Roman"/>
                <a:cs typeface="Times New Roman"/>
              </a:rPr>
              <a:t>V</a:t>
            </a:r>
            <a:r>
              <a:rPr sz="1800" b="1" spc="5" dirty="0">
                <a:latin typeface="Times New Roman"/>
                <a:cs typeface="Times New Roman"/>
              </a:rPr>
              <a:t>e</a:t>
            </a:r>
            <a:r>
              <a:rPr sz="1800" b="1" spc="-5" dirty="0"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ti</a:t>
            </a:r>
            <a:r>
              <a:rPr sz="1800" b="1" spc="-10" dirty="0">
                <a:latin typeface="Times New Roman"/>
                <a:cs typeface="Times New Roman"/>
              </a:rPr>
              <a:t>bu</a:t>
            </a:r>
            <a:r>
              <a:rPr sz="1800" b="1" dirty="0">
                <a:latin typeface="Times New Roman"/>
                <a:cs typeface="Times New Roman"/>
              </a:rPr>
              <a:t>lá</a:t>
            </a:r>
            <a:r>
              <a:rPr sz="1800" b="1" spc="5" dirty="0">
                <a:latin typeface="Times New Roman"/>
                <a:cs typeface="Times New Roman"/>
              </a:rPr>
              <a:t>r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í  </a:t>
            </a:r>
            <a:r>
              <a:rPr sz="1800" b="1" spc="-10" dirty="0">
                <a:latin typeface="Times New Roman"/>
                <a:cs typeface="Times New Roman"/>
              </a:rPr>
              <a:t>jádro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1099" y="792424"/>
            <a:ext cx="38481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N. facialis</a:t>
            </a:r>
            <a:r>
              <a:rPr sz="4400" spc="-50" dirty="0"/>
              <a:t> </a:t>
            </a:r>
            <a:r>
              <a:rPr sz="4400" dirty="0"/>
              <a:t>(VII)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81914" y="1952434"/>
            <a:ext cx="8352155" cy="413131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42265" marR="4587240" indent="-342265" algn="r">
              <a:lnSpc>
                <a:spcPct val="100000"/>
              </a:lnSpc>
              <a:spcBef>
                <a:spcPts val="495"/>
              </a:spcBef>
              <a:buFont typeface="Times New Roman"/>
              <a:buChar char="•"/>
              <a:tabLst>
                <a:tab pos="342265" algn="l"/>
                <a:tab pos="343535" algn="l"/>
              </a:tabLst>
            </a:pP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Motorická</a:t>
            </a:r>
            <a:r>
              <a:rPr sz="3200" b="1" spc="-95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inervace</a:t>
            </a:r>
            <a:endParaRPr sz="3200">
              <a:latin typeface="Times New Roman"/>
              <a:cs typeface="Times New Roman"/>
            </a:endParaRPr>
          </a:p>
          <a:p>
            <a:pPr marL="287020" marR="4599305" lvl="1" indent="-287020" algn="r">
              <a:lnSpc>
                <a:spcPct val="100000"/>
              </a:lnSpc>
              <a:spcBef>
                <a:spcPts val="340"/>
              </a:spcBef>
              <a:buFont typeface="Times New Roman"/>
              <a:buChar char="–"/>
              <a:tabLst>
                <a:tab pos="287020" algn="l"/>
              </a:tabLst>
            </a:pP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M. orbicularis</a:t>
            </a:r>
            <a:r>
              <a:rPr sz="2800" b="1" spc="-8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oculi</a:t>
            </a:r>
            <a:endParaRPr sz="2800">
              <a:latin typeface="Times New Roman"/>
              <a:cs typeface="Times New Roman"/>
            </a:endParaRPr>
          </a:p>
          <a:p>
            <a:pPr marL="756285" lvl="1" indent="-287655">
              <a:lnSpc>
                <a:spcPct val="100000"/>
              </a:lnSpc>
              <a:spcBef>
                <a:spcPts val="335"/>
              </a:spcBef>
              <a:buFont typeface="Times New Roman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M. corrugator</a:t>
            </a:r>
            <a:r>
              <a:rPr sz="2800" b="1" spc="-3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supercilii</a:t>
            </a:r>
            <a:endParaRPr sz="2800">
              <a:latin typeface="Times New Roman"/>
              <a:cs typeface="Times New Roman"/>
            </a:endParaRPr>
          </a:p>
          <a:p>
            <a:pPr marL="756285" lvl="1" indent="-287655">
              <a:lnSpc>
                <a:spcPct val="100000"/>
              </a:lnSpc>
              <a:spcBef>
                <a:spcPts val="335"/>
              </a:spcBef>
              <a:buFont typeface="Times New Roman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M.</a:t>
            </a:r>
            <a:r>
              <a:rPr sz="2800" b="1" spc="-2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frontalis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380"/>
              </a:spcBef>
              <a:buFont typeface="Times New Roman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Autonomní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(parasympatická)</a:t>
            </a:r>
            <a:r>
              <a:rPr sz="3200" b="1" spc="-105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599"/>
                </a:solidFill>
                <a:latin typeface="Times New Roman"/>
                <a:cs typeface="Times New Roman"/>
              </a:rPr>
              <a:t>inervace</a:t>
            </a:r>
            <a:endParaRPr sz="3200">
              <a:latin typeface="Times New Roman"/>
              <a:cs typeface="Times New Roman"/>
            </a:endParaRPr>
          </a:p>
          <a:p>
            <a:pPr marL="755650" marR="5080" lvl="1" indent="-286385">
              <a:lnSpc>
                <a:spcPct val="90000"/>
              </a:lnSpc>
              <a:spcBef>
                <a:spcPts val="690"/>
              </a:spcBef>
              <a:buFont typeface="Times New Roman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Nucleus salivatorius superior </a:t>
            </a:r>
            <a:r>
              <a:rPr sz="2800" b="1" spc="-10" dirty="0">
                <a:solidFill>
                  <a:srgbClr val="009900"/>
                </a:solidFill>
                <a:latin typeface="Symbol"/>
                <a:cs typeface="Symbol"/>
              </a:rPr>
              <a:t></a:t>
            </a:r>
            <a:r>
              <a:rPr sz="2800" b="1" spc="-1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intermedius </a:t>
            </a:r>
            <a:r>
              <a:rPr sz="2800" b="1" spc="-10" dirty="0">
                <a:solidFill>
                  <a:srgbClr val="009900"/>
                </a:solidFill>
                <a:latin typeface="Symbol"/>
                <a:cs typeface="Symbol"/>
              </a:rPr>
              <a:t></a:t>
            </a:r>
            <a:r>
              <a:rPr sz="2800" b="1" spc="-1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9900"/>
                </a:solidFill>
                <a:latin typeface="Times New Roman"/>
                <a:cs typeface="Times New Roman"/>
              </a:rPr>
              <a:t>ganglion </a:t>
            </a: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pterygopalatinum </a:t>
            </a:r>
            <a:r>
              <a:rPr sz="2800" spc="-5" dirty="0">
                <a:solidFill>
                  <a:srgbClr val="009900"/>
                </a:solidFill>
                <a:latin typeface="Times New Roman"/>
                <a:cs typeface="Times New Roman"/>
              </a:rPr>
              <a:t>(přepojení </a:t>
            </a:r>
            <a:r>
              <a:rPr sz="2800" dirty="0">
                <a:solidFill>
                  <a:srgbClr val="009900"/>
                </a:solidFill>
                <a:latin typeface="Times New Roman"/>
                <a:cs typeface="Times New Roman"/>
              </a:rPr>
              <a:t>na  </a:t>
            </a:r>
            <a:r>
              <a:rPr sz="2800" spc="-5" dirty="0">
                <a:solidFill>
                  <a:srgbClr val="009900"/>
                </a:solidFill>
                <a:latin typeface="Times New Roman"/>
                <a:cs typeface="Times New Roman"/>
              </a:rPr>
              <a:t>postsynaptické </a:t>
            </a:r>
            <a:r>
              <a:rPr sz="2800" dirty="0">
                <a:solidFill>
                  <a:srgbClr val="009900"/>
                </a:solidFill>
                <a:latin typeface="Times New Roman"/>
                <a:cs typeface="Times New Roman"/>
              </a:rPr>
              <a:t>vlákno) </a:t>
            </a:r>
            <a:r>
              <a:rPr sz="2800" b="1" spc="-10" dirty="0">
                <a:solidFill>
                  <a:srgbClr val="009900"/>
                </a:solidFill>
                <a:latin typeface="Symbol"/>
                <a:cs typeface="Symbol"/>
              </a:rPr>
              <a:t></a:t>
            </a:r>
            <a:r>
              <a:rPr sz="2800" b="1" spc="-1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maxillaris (V/2)</a:t>
            </a:r>
            <a:r>
              <a:rPr sz="2800" b="1" spc="-5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9900"/>
                </a:solidFill>
                <a:latin typeface="Symbol"/>
                <a:cs typeface="Symbol"/>
              </a:rPr>
              <a:t></a:t>
            </a:r>
            <a:endParaRPr sz="2800">
              <a:latin typeface="Symbol"/>
              <a:cs typeface="Symbol"/>
            </a:endParaRPr>
          </a:p>
          <a:p>
            <a:pPr marL="756285">
              <a:lnSpc>
                <a:spcPts val="3025"/>
              </a:lnSpc>
              <a:tabLst>
                <a:tab pos="3623945" algn="l"/>
              </a:tabLst>
            </a:pP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zygomaticus</a:t>
            </a:r>
            <a:r>
              <a:rPr sz="2800" b="1" spc="1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9900"/>
                </a:solidFill>
                <a:latin typeface="Symbol"/>
                <a:cs typeface="Symbol"/>
              </a:rPr>
              <a:t></a:t>
            </a:r>
            <a:r>
              <a:rPr sz="2800" spc="-10" dirty="0">
                <a:solidFill>
                  <a:srgbClr val="009900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lacrimalis</a:t>
            </a:r>
            <a:r>
              <a:rPr sz="2800" b="1" spc="-1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(V/1)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8973" y="1727057"/>
            <a:ext cx="7466975" cy="5155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238" cy="3428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3378" y="1063662"/>
            <a:ext cx="15614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M.</a:t>
            </a:r>
            <a:r>
              <a:rPr sz="2400" b="1" spc="-9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frontalis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4289" y="507969"/>
            <a:ext cx="996950" cy="622300"/>
          </a:xfrm>
          <a:custGeom>
            <a:avLst/>
            <a:gdLst/>
            <a:ahLst/>
            <a:cxnLst/>
            <a:rect l="l" t="t" r="r" b="b"/>
            <a:pathLst>
              <a:path w="996950" h="622300">
                <a:moveTo>
                  <a:pt x="931405" y="57587"/>
                </a:moveTo>
                <a:lnTo>
                  <a:pt x="916947" y="33659"/>
                </a:lnTo>
                <a:lnTo>
                  <a:pt x="0" y="597353"/>
                </a:lnTo>
                <a:lnTo>
                  <a:pt x="13716" y="621737"/>
                </a:lnTo>
                <a:lnTo>
                  <a:pt x="931405" y="57587"/>
                </a:lnTo>
                <a:close/>
              </a:path>
              <a:path w="996950" h="622300">
                <a:moveTo>
                  <a:pt x="996607" y="0"/>
                </a:moveTo>
                <a:lnTo>
                  <a:pt x="902134" y="9144"/>
                </a:lnTo>
                <a:lnTo>
                  <a:pt x="916947" y="33659"/>
                </a:lnTo>
                <a:lnTo>
                  <a:pt x="929566" y="25901"/>
                </a:lnTo>
                <a:lnTo>
                  <a:pt x="943282" y="50285"/>
                </a:lnTo>
                <a:lnTo>
                  <a:pt x="943282" y="77245"/>
                </a:lnTo>
                <a:lnTo>
                  <a:pt x="946330" y="82289"/>
                </a:lnTo>
                <a:lnTo>
                  <a:pt x="996607" y="0"/>
                </a:lnTo>
                <a:close/>
              </a:path>
              <a:path w="996950" h="622300">
                <a:moveTo>
                  <a:pt x="943282" y="50285"/>
                </a:moveTo>
                <a:lnTo>
                  <a:pt x="929566" y="25901"/>
                </a:lnTo>
                <a:lnTo>
                  <a:pt x="916947" y="33659"/>
                </a:lnTo>
                <a:lnTo>
                  <a:pt x="931405" y="57587"/>
                </a:lnTo>
                <a:lnTo>
                  <a:pt x="943282" y="50285"/>
                </a:lnTo>
                <a:close/>
              </a:path>
              <a:path w="996950" h="622300">
                <a:moveTo>
                  <a:pt x="943282" y="77245"/>
                </a:moveTo>
                <a:lnTo>
                  <a:pt x="943282" y="50285"/>
                </a:lnTo>
                <a:lnTo>
                  <a:pt x="931405" y="57587"/>
                </a:lnTo>
                <a:lnTo>
                  <a:pt x="943282" y="772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4482" y="329165"/>
            <a:ext cx="18878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M.</a:t>
            </a:r>
            <a:r>
              <a:rPr sz="240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corrugator  supercilii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00374" y="799028"/>
            <a:ext cx="1374775" cy="342900"/>
          </a:xfrm>
          <a:custGeom>
            <a:avLst/>
            <a:gdLst/>
            <a:ahLst/>
            <a:cxnLst/>
            <a:rect l="l" t="t" r="r" b="b"/>
            <a:pathLst>
              <a:path w="1374775" h="342900">
                <a:moveTo>
                  <a:pt x="1294925" y="286402"/>
                </a:moveTo>
                <a:lnTo>
                  <a:pt x="7620" y="0"/>
                </a:lnTo>
                <a:lnTo>
                  <a:pt x="0" y="28949"/>
                </a:lnTo>
                <a:lnTo>
                  <a:pt x="1288456" y="313765"/>
                </a:lnTo>
                <a:lnTo>
                  <a:pt x="1294925" y="286402"/>
                </a:lnTo>
                <a:close/>
              </a:path>
              <a:path w="1374775" h="342900">
                <a:moveTo>
                  <a:pt x="1309009" y="335674"/>
                </a:moveTo>
                <a:lnTo>
                  <a:pt x="1309009" y="289535"/>
                </a:lnTo>
                <a:lnTo>
                  <a:pt x="1302913" y="316961"/>
                </a:lnTo>
                <a:lnTo>
                  <a:pt x="1288456" y="313765"/>
                </a:lnTo>
                <a:lnTo>
                  <a:pt x="1281577" y="342869"/>
                </a:lnTo>
                <a:lnTo>
                  <a:pt x="1309009" y="335674"/>
                </a:lnTo>
                <a:close/>
              </a:path>
              <a:path w="1374775" h="342900">
                <a:moveTo>
                  <a:pt x="1309009" y="289535"/>
                </a:moveTo>
                <a:lnTo>
                  <a:pt x="1294925" y="286402"/>
                </a:lnTo>
                <a:lnTo>
                  <a:pt x="1288456" y="313765"/>
                </a:lnTo>
                <a:lnTo>
                  <a:pt x="1302913" y="316961"/>
                </a:lnTo>
                <a:lnTo>
                  <a:pt x="1309009" y="289535"/>
                </a:lnTo>
                <a:close/>
              </a:path>
              <a:path w="1374775" h="342900">
                <a:moveTo>
                  <a:pt x="1374541" y="318485"/>
                </a:moveTo>
                <a:lnTo>
                  <a:pt x="1301389" y="259055"/>
                </a:lnTo>
                <a:lnTo>
                  <a:pt x="1294925" y="286402"/>
                </a:lnTo>
                <a:lnTo>
                  <a:pt x="1309009" y="289535"/>
                </a:lnTo>
                <a:lnTo>
                  <a:pt x="1309009" y="335674"/>
                </a:lnTo>
                <a:lnTo>
                  <a:pt x="1374541" y="3184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4644" y="3784289"/>
            <a:ext cx="9143238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81954" y="6016254"/>
            <a:ext cx="2672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M. orbicullaris</a:t>
            </a:r>
            <a:r>
              <a:rPr sz="2400" b="1" spc="-1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oculi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0581" y="4470029"/>
            <a:ext cx="1003300" cy="1607820"/>
          </a:xfrm>
          <a:custGeom>
            <a:avLst/>
            <a:gdLst/>
            <a:ahLst/>
            <a:cxnLst/>
            <a:rect l="l" t="t" r="r" b="b"/>
            <a:pathLst>
              <a:path w="1003300" h="1607820">
                <a:moveTo>
                  <a:pt x="970757" y="80800"/>
                </a:moveTo>
                <a:lnTo>
                  <a:pt x="946378" y="65563"/>
                </a:lnTo>
                <a:lnTo>
                  <a:pt x="0" y="1593982"/>
                </a:lnTo>
                <a:lnTo>
                  <a:pt x="24384" y="1607698"/>
                </a:lnTo>
                <a:lnTo>
                  <a:pt x="970757" y="80800"/>
                </a:lnTo>
                <a:close/>
              </a:path>
              <a:path w="1003300" h="1607820">
                <a:moveTo>
                  <a:pt x="1002715" y="0"/>
                </a:moveTo>
                <a:lnTo>
                  <a:pt x="921943" y="50292"/>
                </a:lnTo>
                <a:lnTo>
                  <a:pt x="946378" y="65563"/>
                </a:lnTo>
                <a:lnTo>
                  <a:pt x="953947" y="53340"/>
                </a:lnTo>
                <a:lnTo>
                  <a:pt x="978331" y="68580"/>
                </a:lnTo>
                <a:lnTo>
                  <a:pt x="978331" y="85534"/>
                </a:lnTo>
                <a:lnTo>
                  <a:pt x="995095" y="96012"/>
                </a:lnTo>
                <a:lnTo>
                  <a:pt x="1002715" y="0"/>
                </a:lnTo>
                <a:close/>
              </a:path>
              <a:path w="1003300" h="1607820">
                <a:moveTo>
                  <a:pt x="978331" y="68580"/>
                </a:moveTo>
                <a:lnTo>
                  <a:pt x="953947" y="53340"/>
                </a:lnTo>
                <a:lnTo>
                  <a:pt x="946378" y="65563"/>
                </a:lnTo>
                <a:lnTo>
                  <a:pt x="970757" y="80800"/>
                </a:lnTo>
                <a:lnTo>
                  <a:pt x="978331" y="68580"/>
                </a:lnTo>
                <a:close/>
              </a:path>
              <a:path w="1003300" h="1607820">
                <a:moveTo>
                  <a:pt x="978331" y="85534"/>
                </a:moveTo>
                <a:lnTo>
                  <a:pt x="978331" y="68580"/>
                </a:lnTo>
                <a:lnTo>
                  <a:pt x="970757" y="80800"/>
                </a:lnTo>
                <a:lnTo>
                  <a:pt x="978331" y="855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9134" y="2537262"/>
            <a:ext cx="68059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CC3200"/>
                </a:solidFill>
                <a:latin typeface="Times New Roman"/>
                <a:cs typeface="Times New Roman"/>
              </a:rPr>
              <a:t>Senzitivní inervace</a:t>
            </a:r>
            <a:r>
              <a:rPr sz="5400" spc="-30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5400" spc="-5" dirty="0">
                <a:solidFill>
                  <a:srgbClr val="CC3200"/>
                </a:solidFill>
                <a:latin typeface="Times New Roman"/>
                <a:cs typeface="Times New Roman"/>
              </a:rPr>
              <a:t>oka</a:t>
            </a:r>
            <a:endParaRPr sz="5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6019" y="491948"/>
            <a:ext cx="4326389" cy="3292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50896" y="3702009"/>
            <a:ext cx="680720" cy="82550"/>
          </a:xfrm>
          <a:custGeom>
            <a:avLst/>
            <a:gdLst/>
            <a:ahLst/>
            <a:cxnLst/>
            <a:rect l="l" t="t" r="r" b="b"/>
            <a:pathLst>
              <a:path w="680719" h="82550">
                <a:moveTo>
                  <a:pt x="680460" y="82280"/>
                </a:moveTo>
                <a:lnTo>
                  <a:pt x="1524" y="0"/>
                </a:lnTo>
                <a:lnTo>
                  <a:pt x="0" y="13716"/>
                </a:lnTo>
                <a:lnTo>
                  <a:pt x="565759" y="82280"/>
                </a:lnTo>
                <a:lnTo>
                  <a:pt x="680460" y="822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63712" y="3093979"/>
            <a:ext cx="1297305" cy="472440"/>
          </a:xfrm>
          <a:custGeom>
            <a:avLst/>
            <a:gdLst/>
            <a:ahLst/>
            <a:cxnLst/>
            <a:rect l="l" t="t" r="r" b="b"/>
            <a:pathLst>
              <a:path w="1297304" h="472439">
                <a:moveTo>
                  <a:pt x="1227836" y="431377"/>
                </a:moveTo>
                <a:lnTo>
                  <a:pt x="4572" y="0"/>
                </a:lnTo>
                <a:lnTo>
                  <a:pt x="0" y="10668"/>
                </a:lnTo>
                <a:lnTo>
                  <a:pt x="1223412" y="443606"/>
                </a:lnTo>
                <a:lnTo>
                  <a:pt x="1227836" y="431377"/>
                </a:lnTo>
                <a:close/>
              </a:path>
              <a:path w="1297304" h="472439">
                <a:moveTo>
                  <a:pt x="1240429" y="468902"/>
                </a:moveTo>
                <a:lnTo>
                  <a:pt x="1240429" y="435818"/>
                </a:lnTo>
                <a:lnTo>
                  <a:pt x="1235857" y="448010"/>
                </a:lnTo>
                <a:lnTo>
                  <a:pt x="1223412" y="443606"/>
                </a:lnTo>
                <a:lnTo>
                  <a:pt x="1212997" y="472394"/>
                </a:lnTo>
                <a:lnTo>
                  <a:pt x="1240429" y="468902"/>
                </a:lnTo>
                <a:close/>
              </a:path>
              <a:path w="1297304" h="472439">
                <a:moveTo>
                  <a:pt x="1240429" y="435818"/>
                </a:moveTo>
                <a:lnTo>
                  <a:pt x="1227836" y="431377"/>
                </a:lnTo>
                <a:lnTo>
                  <a:pt x="1223412" y="443606"/>
                </a:lnTo>
                <a:lnTo>
                  <a:pt x="1235857" y="448010"/>
                </a:lnTo>
                <a:lnTo>
                  <a:pt x="1240429" y="435818"/>
                </a:lnTo>
                <a:close/>
              </a:path>
              <a:path w="1297304" h="472439">
                <a:moveTo>
                  <a:pt x="1296817" y="461726"/>
                </a:moveTo>
                <a:lnTo>
                  <a:pt x="1238905" y="400781"/>
                </a:lnTo>
                <a:lnTo>
                  <a:pt x="1227836" y="431377"/>
                </a:lnTo>
                <a:lnTo>
                  <a:pt x="1240429" y="435818"/>
                </a:lnTo>
                <a:lnTo>
                  <a:pt x="1240429" y="468902"/>
                </a:lnTo>
                <a:lnTo>
                  <a:pt x="1296817" y="461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50896" y="2374712"/>
            <a:ext cx="2514600" cy="76200"/>
          </a:xfrm>
          <a:custGeom>
            <a:avLst/>
            <a:gdLst/>
            <a:ahLst/>
            <a:cxnLst/>
            <a:rect l="l" t="t" r="r" b="b"/>
            <a:pathLst>
              <a:path w="2514600" h="76200">
                <a:moveTo>
                  <a:pt x="2451917" y="45720"/>
                </a:moveTo>
                <a:lnTo>
                  <a:pt x="2451917" y="32004"/>
                </a:lnTo>
                <a:lnTo>
                  <a:pt x="0" y="32004"/>
                </a:lnTo>
                <a:lnTo>
                  <a:pt x="0" y="45720"/>
                </a:lnTo>
                <a:lnTo>
                  <a:pt x="2451917" y="45720"/>
                </a:lnTo>
                <a:close/>
              </a:path>
              <a:path w="2514600" h="76200">
                <a:moveTo>
                  <a:pt x="2514401" y="38100"/>
                </a:moveTo>
                <a:lnTo>
                  <a:pt x="2438201" y="0"/>
                </a:lnTo>
                <a:lnTo>
                  <a:pt x="2438201" y="32004"/>
                </a:lnTo>
                <a:lnTo>
                  <a:pt x="2451917" y="32004"/>
                </a:lnTo>
                <a:lnTo>
                  <a:pt x="2451917" y="69329"/>
                </a:lnTo>
                <a:lnTo>
                  <a:pt x="2514401" y="38100"/>
                </a:lnTo>
                <a:close/>
              </a:path>
              <a:path w="2514600" h="76200">
                <a:moveTo>
                  <a:pt x="2451917" y="69329"/>
                </a:moveTo>
                <a:lnTo>
                  <a:pt x="2451917" y="45720"/>
                </a:lnTo>
                <a:lnTo>
                  <a:pt x="2438201" y="45720"/>
                </a:lnTo>
                <a:lnTo>
                  <a:pt x="2438201" y="76184"/>
                </a:lnTo>
                <a:lnTo>
                  <a:pt x="2451917" y="693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0896" y="1841357"/>
            <a:ext cx="2438400" cy="76200"/>
          </a:xfrm>
          <a:custGeom>
            <a:avLst/>
            <a:gdLst/>
            <a:ahLst/>
            <a:cxnLst/>
            <a:rect l="l" t="t" r="r" b="b"/>
            <a:pathLst>
              <a:path w="2438400" h="76200">
                <a:moveTo>
                  <a:pt x="2375717" y="45704"/>
                </a:moveTo>
                <a:lnTo>
                  <a:pt x="2375717" y="32004"/>
                </a:lnTo>
                <a:lnTo>
                  <a:pt x="0" y="32004"/>
                </a:lnTo>
                <a:lnTo>
                  <a:pt x="0" y="45704"/>
                </a:lnTo>
                <a:lnTo>
                  <a:pt x="2375717" y="45704"/>
                </a:lnTo>
                <a:close/>
              </a:path>
              <a:path w="2438400" h="76200">
                <a:moveTo>
                  <a:pt x="2438201" y="38084"/>
                </a:moveTo>
                <a:lnTo>
                  <a:pt x="2362001" y="0"/>
                </a:lnTo>
                <a:lnTo>
                  <a:pt x="2362001" y="32004"/>
                </a:lnTo>
                <a:lnTo>
                  <a:pt x="2375717" y="32004"/>
                </a:lnTo>
                <a:lnTo>
                  <a:pt x="2375717" y="69326"/>
                </a:lnTo>
                <a:lnTo>
                  <a:pt x="2438201" y="38084"/>
                </a:lnTo>
                <a:close/>
              </a:path>
              <a:path w="2438400" h="76200">
                <a:moveTo>
                  <a:pt x="2375717" y="69326"/>
                </a:moveTo>
                <a:lnTo>
                  <a:pt x="2375717" y="45704"/>
                </a:lnTo>
                <a:lnTo>
                  <a:pt x="2362001" y="45704"/>
                </a:lnTo>
                <a:lnTo>
                  <a:pt x="2362001" y="76184"/>
                </a:lnTo>
                <a:lnTo>
                  <a:pt x="2375717" y="69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9896" y="1036748"/>
            <a:ext cx="1602105" cy="623570"/>
          </a:xfrm>
          <a:custGeom>
            <a:avLst/>
            <a:gdLst/>
            <a:ahLst/>
            <a:cxnLst/>
            <a:rect l="l" t="t" r="r" b="b"/>
            <a:pathLst>
              <a:path w="1602104" h="623569">
                <a:moveTo>
                  <a:pt x="1533498" y="582231"/>
                </a:moveTo>
                <a:lnTo>
                  <a:pt x="4572" y="0"/>
                </a:lnTo>
                <a:lnTo>
                  <a:pt x="0" y="10668"/>
                </a:lnTo>
                <a:lnTo>
                  <a:pt x="1528845" y="594380"/>
                </a:lnTo>
                <a:lnTo>
                  <a:pt x="1533498" y="582231"/>
                </a:lnTo>
                <a:close/>
              </a:path>
              <a:path w="1602104" h="623569">
                <a:moveTo>
                  <a:pt x="1545214" y="620275"/>
                </a:moveTo>
                <a:lnTo>
                  <a:pt x="1545214" y="586692"/>
                </a:lnTo>
                <a:lnTo>
                  <a:pt x="1540642" y="598884"/>
                </a:lnTo>
                <a:lnTo>
                  <a:pt x="1528845" y="594380"/>
                </a:lnTo>
                <a:lnTo>
                  <a:pt x="1517782" y="623268"/>
                </a:lnTo>
                <a:lnTo>
                  <a:pt x="1545214" y="620275"/>
                </a:lnTo>
                <a:close/>
              </a:path>
              <a:path w="1602104" h="623569">
                <a:moveTo>
                  <a:pt x="1545214" y="586692"/>
                </a:moveTo>
                <a:lnTo>
                  <a:pt x="1533498" y="582231"/>
                </a:lnTo>
                <a:lnTo>
                  <a:pt x="1528845" y="594380"/>
                </a:lnTo>
                <a:lnTo>
                  <a:pt x="1540642" y="598884"/>
                </a:lnTo>
                <a:lnTo>
                  <a:pt x="1545214" y="586692"/>
                </a:lnTo>
                <a:close/>
              </a:path>
              <a:path w="1602104" h="623569">
                <a:moveTo>
                  <a:pt x="1601586" y="614124"/>
                </a:moveTo>
                <a:lnTo>
                  <a:pt x="1545214" y="551640"/>
                </a:lnTo>
                <a:lnTo>
                  <a:pt x="1533498" y="582231"/>
                </a:lnTo>
                <a:lnTo>
                  <a:pt x="1545214" y="586692"/>
                </a:lnTo>
                <a:lnTo>
                  <a:pt x="1545214" y="620275"/>
                </a:lnTo>
                <a:lnTo>
                  <a:pt x="1601586" y="6141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34341" y="2971563"/>
            <a:ext cx="2086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Motorické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34341" y="3581100"/>
            <a:ext cx="1138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4341" y="2209614"/>
            <a:ext cx="1143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IV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4341" y="1676262"/>
            <a:ext cx="1155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3377" y="761940"/>
            <a:ext cx="25012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Parasympatické Edinger  </a:t>
            </a:r>
            <a:r>
              <a:rPr sz="1800" b="1" spc="-15" dirty="0">
                <a:latin typeface="Times New Roman"/>
                <a:cs typeface="Times New Roman"/>
              </a:rPr>
              <a:t>Westphalovo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93868" y="731978"/>
            <a:ext cx="2593975" cy="1004569"/>
          </a:xfrm>
          <a:custGeom>
            <a:avLst/>
            <a:gdLst/>
            <a:ahLst/>
            <a:cxnLst/>
            <a:rect l="l" t="t" r="r" b="b"/>
            <a:pathLst>
              <a:path w="2593975" h="1004569">
                <a:moveTo>
                  <a:pt x="69623" y="963184"/>
                </a:moveTo>
                <a:lnTo>
                  <a:pt x="57912" y="932610"/>
                </a:lnTo>
                <a:lnTo>
                  <a:pt x="0" y="995094"/>
                </a:lnTo>
                <a:lnTo>
                  <a:pt x="57912" y="1001288"/>
                </a:lnTo>
                <a:lnTo>
                  <a:pt x="57912" y="967662"/>
                </a:lnTo>
                <a:lnTo>
                  <a:pt x="69623" y="963184"/>
                </a:lnTo>
                <a:close/>
              </a:path>
              <a:path w="2593975" h="1004569">
                <a:moveTo>
                  <a:pt x="73772" y="974014"/>
                </a:moveTo>
                <a:lnTo>
                  <a:pt x="69623" y="963184"/>
                </a:lnTo>
                <a:lnTo>
                  <a:pt x="57912" y="967662"/>
                </a:lnTo>
                <a:lnTo>
                  <a:pt x="62484" y="978330"/>
                </a:lnTo>
                <a:lnTo>
                  <a:pt x="73772" y="974014"/>
                </a:lnTo>
                <a:close/>
              </a:path>
              <a:path w="2593975" h="1004569">
                <a:moveTo>
                  <a:pt x="85344" y="1004223"/>
                </a:moveTo>
                <a:lnTo>
                  <a:pt x="73772" y="974014"/>
                </a:lnTo>
                <a:lnTo>
                  <a:pt x="62484" y="978330"/>
                </a:lnTo>
                <a:lnTo>
                  <a:pt x="57912" y="967662"/>
                </a:lnTo>
                <a:lnTo>
                  <a:pt x="57912" y="1001288"/>
                </a:lnTo>
                <a:lnTo>
                  <a:pt x="85344" y="1004223"/>
                </a:lnTo>
                <a:close/>
              </a:path>
              <a:path w="2593975" h="1004569">
                <a:moveTo>
                  <a:pt x="2593634" y="10661"/>
                </a:moveTo>
                <a:lnTo>
                  <a:pt x="2589062" y="0"/>
                </a:lnTo>
                <a:lnTo>
                  <a:pt x="69623" y="963184"/>
                </a:lnTo>
                <a:lnTo>
                  <a:pt x="73772" y="974014"/>
                </a:lnTo>
                <a:lnTo>
                  <a:pt x="2593634" y="10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41562" y="1111418"/>
            <a:ext cx="1146175" cy="329565"/>
          </a:xfrm>
          <a:custGeom>
            <a:avLst/>
            <a:gdLst/>
            <a:ahLst/>
            <a:cxnLst/>
            <a:rect l="l" t="t" r="r" b="b"/>
            <a:pathLst>
              <a:path w="1146175" h="329565">
                <a:moveTo>
                  <a:pt x="72471" y="286448"/>
                </a:moveTo>
                <a:lnTo>
                  <a:pt x="63992" y="254491"/>
                </a:lnTo>
                <a:lnTo>
                  <a:pt x="0" y="310873"/>
                </a:lnTo>
                <a:lnTo>
                  <a:pt x="60944" y="324172"/>
                </a:lnTo>
                <a:lnTo>
                  <a:pt x="60944" y="289537"/>
                </a:lnTo>
                <a:lnTo>
                  <a:pt x="72471" y="286448"/>
                </a:lnTo>
                <a:close/>
              </a:path>
              <a:path w="1146175" h="329565">
                <a:moveTo>
                  <a:pt x="75695" y="298597"/>
                </a:moveTo>
                <a:lnTo>
                  <a:pt x="72471" y="286448"/>
                </a:lnTo>
                <a:lnTo>
                  <a:pt x="60944" y="289537"/>
                </a:lnTo>
                <a:lnTo>
                  <a:pt x="63992" y="301729"/>
                </a:lnTo>
                <a:lnTo>
                  <a:pt x="75695" y="298597"/>
                </a:lnTo>
                <a:close/>
              </a:path>
              <a:path w="1146175" h="329565">
                <a:moveTo>
                  <a:pt x="83804" y="329161"/>
                </a:moveTo>
                <a:lnTo>
                  <a:pt x="75695" y="298597"/>
                </a:lnTo>
                <a:lnTo>
                  <a:pt x="63992" y="301729"/>
                </a:lnTo>
                <a:lnTo>
                  <a:pt x="60944" y="289537"/>
                </a:lnTo>
                <a:lnTo>
                  <a:pt x="60944" y="324172"/>
                </a:lnTo>
                <a:lnTo>
                  <a:pt x="83804" y="329161"/>
                </a:lnTo>
                <a:close/>
              </a:path>
              <a:path w="1146175" h="329565">
                <a:moveTo>
                  <a:pt x="1145941" y="12192"/>
                </a:moveTo>
                <a:lnTo>
                  <a:pt x="1141369" y="0"/>
                </a:lnTo>
                <a:lnTo>
                  <a:pt x="72471" y="286448"/>
                </a:lnTo>
                <a:lnTo>
                  <a:pt x="75695" y="298597"/>
                </a:lnTo>
                <a:lnTo>
                  <a:pt x="1145941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36776" y="1492389"/>
            <a:ext cx="1374775" cy="403860"/>
          </a:xfrm>
          <a:custGeom>
            <a:avLst/>
            <a:gdLst/>
            <a:ahLst/>
            <a:cxnLst/>
            <a:rect l="l" t="t" r="r" b="b"/>
            <a:pathLst>
              <a:path w="1374775" h="403860">
                <a:moveTo>
                  <a:pt x="72134" y="360679"/>
                </a:moveTo>
                <a:lnTo>
                  <a:pt x="64008" y="330680"/>
                </a:lnTo>
                <a:lnTo>
                  <a:pt x="0" y="387053"/>
                </a:lnTo>
                <a:lnTo>
                  <a:pt x="59436" y="398940"/>
                </a:lnTo>
                <a:lnTo>
                  <a:pt x="59436" y="364208"/>
                </a:lnTo>
                <a:lnTo>
                  <a:pt x="72134" y="360679"/>
                </a:lnTo>
                <a:close/>
              </a:path>
              <a:path w="1374775" h="403860">
                <a:moveTo>
                  <a:pt x="75525" y="373199"/>
                </a:moveTo>
                <a:lnTo>
                  <a:pt x="72134" y="360679"/>
                </a:lnTo>
                <a:lnTo>
                  <a:pt x="59436" y="364208"/>
                </a:lnTo>
                <a:lnTo>
                  <a:pt x="64008" y="376400"/>
                </a:lnTo>
                <a:lnTo>
                  <a:pt x="75525" y="373199"/>
                </a:lnTo>
                <a:close/>
              </a:path>
              <a:path w="1374775" h="403860">
                <a:moveTo>
                  <a:pt x="83820" y="403817"/>
                </a:moveTo>
                <a:lnTo>
                  <a:pt x="75525" y="373199"/>
                </a:lnTo>
                <a:lnTo>
                  <a:pt x="64008" y="376400"/>
                </a:lnTo>
                <a:lnTo>
                  <a:pt x="59436" y="364208"/>
                </a:lnTo>
                <a:lnTo>
                  <a:pt x="59436" y="398940"/>
                </a:lnTo>
                <a:lnTo>
                  <a:pt x="83820" y="403817"/>
                </a:lnTo>
                <a:close/>
              </a:path>
              <a:path w="1374775" h="403860">
                <a:moveTo>
                  <a:pt x="1374541" y="12192"/>
                </a:moveTo>
                <a:lnTo>
                  <a:pt x="1369969" y="0"/>
                </a:lnTo>
                <a:lnTo>
                  <a:pt x="72134" y="360679"/>
                </a:lnTo>
                <a:lnTo>
                  <a:pt x="75525" y="373199"/>
                </a:lnTo>
                <a:lnTo>
                  <a:pt x="1374541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74916" y="2016602"/>
            <a:ext cx="536575" cy="173990"/>
          </a:xfrm>
          <a:custGeom>
            <a:avLst/>
            <a:gdLst/>
            <a:ahLst/>
            <a:cxnLst/>
            <a:rect l="l" t="t" r="r" b="b"/>
            <a:pathLst>
              <a:path w="536575" h="173989">
                <a:moveTo>
                  <a:pt x="83804" y="0"/>
                </a:moveTo>
                <a:lnTo>
                  <a:pt x="0" y="15240"/>
                </a:lnTo>
                <a:lnTo>
                  <a:pt x="59436" y="69028"/>
                </a:lnTo>
                <a:lnTo>
                  <a:pt x="59436" y="39624"/>
                </a:lnTo>
                <a:lnTo>
                  <a:pt x="63992" y="27432"/>
                </a:lnTo>
                <a:lnTo>
                  <a:pt x="75491" y="30695"/>
                </a:lnTo>
                <a:lnTo>
                  <a:pt x="83804" y="0"/>
                </a:lnTo>
                <a:close/>
              </a:path>
              <a:path w="536575" h="173989">
                <a:moveTo>
                  <a:pt x="75491" y="30695"/>
                </a:moveTo>
                <a:lnTo>
                  <a:pt x="63992" y="27432"/>
                </a:lnTo>
                <a:lnTo>
                  <a:pt x="59436" y="39624"/>
                </a:lnTo>
                <a:lnTo>
                  <a:pt x="72099" y="43218"/>
                </a:lnTo>
                <a:lnTo>
                  <a:pt x="75491" y="30695"/>
                </a:lnTo>
                <a:close/>
              </a:path>
              <a:path w="536575" h="173989">
                <a:moveTo>
                  <a:pt x="72099" y="43218"/>
                </a:moveTo>
                <a:lnTo>
                  <a:pt x="59436" y="39624"/>
                </a:lnTo>
                <a:lnTo>
                  <a:pt x="59436" y="69028"/>
                </a:lnTo>
                <a:lnTo>
                  <a:pt x="63992" y="73152"/>
                </a:lnTo>
                <a:lnTo>
                  <a:pt x="72099" y="43218"/>
                </a:lnTo>
                <a:close/>
              </a:path>
              <a:path w="536575" h="173989">
                <a:moveTo>
                  <a:pt x="536402" y="161528"/>
                </a:moveTo>
                <a:lnTo>
                  <a:pt x="75491" y="30695"/>
                </a:lnTo>
                <a:lnTo>
                  <a:pt x="72099" y="43218"/>
                </a:lnTo>
                <a:lnTo>
                  <a:pt x="531830" y="173720"/>
                </a:lnTo>
                <a:lnTo>
                  <a:pt x="536402" y="16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51038" y="1941926"/>
            <a:ext cx="1984375" cy="629920"/>
          </a:xfrm>
          <a:custGeom>
            <a:avLst/>
            <a:gdLst/>
            <a:ahLst/>
            <a:cxnLst/>
            <a:rect l="l" t="t" r="r" b="b"/>
            <a:pathLst>
              <a:path w="1984375" h="629919">
                <a:moveTo>
                  <a:pt x="85328" y="0"/>
                </a:moveTo>
                <a:lnTo>
                  <a:pt x="0" y="13716"/>
                </a:lnTo>
                <a:lnTo>
                  <a:pt x="59436" y="70252"/>
                </a:lnTo>
                <a:lnTo>
                  <a:pt x="59436" y="39624"/>
                </a:lnTo>
                <a:lnTo>
                  <a:pt x="64008" y="27432"/>
                </a:lnTo>
                <a:lnTo>
                  <a:pt x="75645" y="31006"/>
                </a:lnTo>
                <a:lnTo>
                  <a:pt x="85328" y="0"/>
                </a:lnTo>
                <a:close/>
              </a:path>
              <a:path w="1984375" h="629919">
                <a:moveTo>
                  <a:pt x="75645" y="31006"/>
                </a:moveTo>
                <a:lnTo>
                  <a:pt x="64008" y="27432"/>
                </a:lnTo>
                <a:lnTo>
                  <a:pt x="59436" y="39624"/>
                </a:lnTo>
                <a:lnTo>
                  <a:pt x="71771" y="43412"/>
                </a:lnTo>
                <a:lnTo>
                  <a:pt x="75645" y="31006"/>
                </a:lnTo>
                <a:close/>
              </a:path>
              <a:path w="1984375" h="629919">
                <a:moveTo>
                  <a:pt x="71771" y="43412"/>
                </a:moveTo>
                <a:lnTo>
                  <a:pt x="59436" y="39624"/>
                </a:lnTo>
                <a:lnTo>
                  <a:pt x="59436" y="70252"/>
                </a:lnTo>
                <a:lnTo>
                  <a:pt x="62484" y="73152"/>
                </a:lnTo>
                <a:lnTo>
                  <a:pt x="71771" y="43412"/>
                </a:lnTo>
                <a:close/>
              </a:path>
              <a:path w="1984375" h="629919">
                <a:moveTo>
                  <a:pt x="1984080" y="617174"/>
                </a:moveTo>
                <a:lnTo>
                  <a:pt x="75645" y="31006"/>
                </a:lnTo>
                <a:lnTo>
                  <a:pt x="71771" y="43412"/>
                </a:lnTo>
                <a:lnTo>
                  <a:pt x="1979508" y="629366"/>
                </a:lnTo>
                <a:lnTo>
                  <a:pt x="1984080" y="617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74853" y="2466136"/>
            <a:ext cx="2059305" cy="411480"/>
          </a:xfrm>
          <a:custGeom>
            <a:avLst/>
            <a:gdLst/>
            <a:ahLst/>
            <a:cxnLst/>
            <a:rect l="l" t="t" r="r" b="b"/>
            <a:pathLst>
              <a:path w="2059304" h="411480">
                <a:moveTo>
                  <a:pt x="82280" y="0"/>
                </a:moveTo>
                <a:lnTo>
                  <a:pt x="0" y="22860"/>
                </a:lnTo>
                <a:lnTo>
                  <a:pt x="62468" y="70069"/>
                </a:lnTo>
                <a:lnTo>
                  <a:pt x="62468" y="41148"/>
                </a:lnTo>
                <a:lnTo>
                  <a:pt x="63992" y="28956"/>
                </a:lnTo>
                <a:lnTo>
                  <a:pt x="76536" y="31274"/>
                </a:lnTo>
                <a:lnTo>
                  <a:pt x="82280" y="0"/>
                </a:lnTo>
                <a:close/>
              </a:path>
              <a:path w="2059304" h="411480">
                <a:moveTo>
                  <a:pt x="76536" y="31274"/>
                </a:moveTo>
                <a:lnTo>
                  <a:pt x="63992" y="28956"/>
                </a:lnTo>
                <a:lnTo>
                  <a:pt x="62468" y="41148"/>
                </a:lnTo>
                <a:lnTo>
                  <a:pt x="74318" y="43347"/>
                </a:lnTo>
                <a:lnTo>
                  <a:pt x="76536" y="31274"/>
                </a:lnTo>
                <a:close/>
              </a:path>
              <a:path w="2059304" h="411480">
                <a:moveTo>
                  <a:pt x="74318" y="43347"/>
                </a:moveTo>
                <a:lnTo>
                  <a:pt x="62468" y="41148"/>
                </a:lnTo>
                <a:lnTo>
                  <a:pt x="62468" y="70069"/>
                </a:lnTo>
                <a:lnTo>
                  <a:pt x="68564" y="74676"/>
                </a:lnTo>
                <a:lnTo>
                  <a:pt x="74318" y="43347"/>
                </a:lnTo>
                <a:close/>
              </a:path>
              <a:path w="2059304" h="411480">
                <a:moveTo>
                  <a:pt x="2058741" y="397733"/>
                </a:moveTo>
                <a:lnTo>
                  <a:pt x="76536" y="31274"/>
                </a:lnTo>
                <a:lnTo>
                  <a:pt x="74318" y="43347"/>
                </a:lnTo>
                <a:lnTo>
                  <a:pt x="2057217" y="411449"/>
                </a:lnTo>
                <a:lnTo>
                  <a:pt x="2058741" y="3977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46268" y="2789209"/>
            <a:ext cx="1757045" cy="775970"/>
          </a:xfrm>
          <a:custGeom>
            <a:avLst/>
            <a:gdLst/>
            <a:ahLst/>
            <a:cxnLst/>
            <a:rect l="l" t="t" r="r" b="b"/>
            <a:pathLst>
              <a:path w="1757045" h="775970">
                <a:moveTo>
                  <a:pt x="85328" y="0"/>
                </a:moveTo>
                <a:lnTo>
                  <a:pt x="0" y="4572"/>
                </a:lnTo>
                <a:lnTo>
                  <a:pt x="54848" y="70088"/>
                </a:lnTo>
                <a:lnTo>
                  <a:pt x="54848" y="39608"/>
                </a:lnTo>
                <a:lnTo>
                  <a:pt x="62468" y="21320"/>
                </a:lnTo>
                <a:lnTo>
                  <a:pt x="73894" y="26293"/>
                </a:lnTo>
                <a:lnTo>
                  <a:pt x="85328" y="0"/>
                </a:lnTo>
                <a:close/>
              </a:path>
              <a:path w="1757045" h="775970">
                <a:moveTo>
                  <a:pt x="73894" y="26293"/>
                </a:moveTo>
                <a:lnTo>
                  <a:pt x="62468" y="21320"/>
                </a:lnTo>
                <a:lnTo>
                  <a:pt x="54848" y="39608"/>
                </a:lnTo>
                <a:lnTo>
                  <a:pt x="65997" y="44451"/>
                </a:lnTo>
                <a:lnTo>
                  <a:pt x="73894" y="26293"/>
                </a:lnTo>
                <a:close/>
              </a:path>
              <a:path w="1757045" h="775970">
                <a:moveTo>
                  <a:pt x="65997" y="44451"/>
                </a:moveTo>
                <a:lnTo>
                  <a:pt x="54848" y="39608"/>
                </a:lnTo>
                <a:lnTo>
                  <a:pt x="54848" y="70088"/>
                </a:lnTo>
                <a:lnTo>
                  <a:pt x="65997" y="44451"/>
                </a:lnTo>
                <a:close/>
              </a:path>
              <a:path w="1757045" h="775970">
                <a:moveTo>
                  <a:pt x="1757019" y="758875"/>
                </a:moveTo>
                <a:lnTo>
                  <a:pt x="73894" y="26293"/>
                </a:lnTo>
                <a:lnTo>
                  <a:pt x="65997" y="44451"/>
                </a:lnTo>
                <a:lnTo>
                  <a:pt x="1749399" y="775639"/>
                </a:lnTo>
                <a:lnTo>
                  <a:pt x="1757019" y="7588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03422" y="3445992"/>
            <a:ext cx="1297305" cy="120650"/>
          </a:xfrm>
          <a:custGeom>
            <a:avLst/>
            <a:gdLst/>
            <a:ahLst/>
            <a:cxnLst/>
            <a:rect l="l" t="t" r="r" b="b"/>
            <a:pathLst>
              <a:path w="1297304" h="120650">
                <a:moveTo>
                  <a:pt x="79248" y="0"/>
                </a:moveTo>
                <a:lnTo>
                  <a:pt x="0" y="33528"/>
                </a:lnTo>
                <a:lnTo>
                  <a:pt x="64008" y="70090"/>
                </a:lnTo>
                <a:lnTo>
                  <a:pt x="64008" y="28956"/>
                </a:lnTo>
                <a:lnTo>
                  <a:pt x="77463" y="29737"/>
                </a:lnTo>
                <a:lnTo>
                  <a:pt x="79248" y="0"/>
                </a:lnTo>
                <a:close/>
              </a:path>
              <a:path w="1297304" h="120650">
                <a:moveTo>
                  <a:pt x="77463" y="29737"/>
                </a:moveTo>
                <a:lnTo>
                  <a:pt x="64008" y="28956"/>
                </a:lnTo>
                <a:lnTo>
                  <a:pt x="64008" y="47244"/>
                </a:lnTo>
                <a:lnTo>
                  <a:pt x="76368" y="47978"/>
                </a:lnTo>
                <a:lnTo>
                  <a:pt x="77463" y="29737"/>
                </a:lnTo>
                <a:close/>
              </a:path>
              <a:path w="1297304" h="120650">
                <a:moveTo>
                  <a:pt x="76368" y="47978"/>
                </a:moveTo>
                <a:lnTo>
                  <a:pt x="64008" y="47244"/>
                </a:lnTo>
                <a:lnTo>
                  <a:pt x="64008" y="70090"/>
                </a:lnTo>
                <a:lnTo>
                  <a:pt x="74676" y="76184"/>
                </a:lnTo>
                <a:lnTo>
                  <a:pt x="76368" y="47978"/>
                </a:lnTo>
                <a:close/>
              </a:path>
              <a:path w="1297304" h="120650">
                <a:moveTo>
                  <a:pt x="1296817" y="100568"/>
                </a:moveTo>
                <a:lnTo>
                  <a:pt x="77463" y="29737"/>
                </a:lnTo>
                <a:lnTo>
                  <a:pt x="76368" y="47978"/>
                </a:lnTo>
                <a:lnTo>
                  <a:pt x="1295293" y="120380"/>
                </a:lnTo>
                <a:lnTo>
                  <a:pt x="1296817" y="10056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0737" y="3551133"/>
            <a:ext cx="167640" cy="233679"/>
          </a:xfrm>
          <a:custGeom>
            <a:avLst/>
            <a:gdLst/>
            <a:ahLst/>
            <a:cxnLst/>
            <a:rect l="l" t="t" r="r" b="b"/>
            <a:pathLst>
              <a:path w="167640" h="233679">
                <a:moveTo>
                  <a:pt x="167122" y="10668"/>
                </a:moveTo>
                <a:lnTo>
                  <a:pt x="150358" y="0"/>
                </a:lnTo>
                <a:lnTo>
                  <a:pt x="0" y="233156"/>
                </a:lnTo>
                <a:lnTo>
                  <a:pt x="23496" y="233156"/>
                </a:lnTo>
                <a:lnTo>
                  <a:pt x="167122" y="1066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183535" y="426682"/>
            <a:ext cx="2652395" cy="334772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615950">
              <a:lnSpc>
                <a:spcPct val="100000"/>
              </a:lnSpc>
              <a:spcBef>
                <a:spcPts val="940"/>
              </a:spcBef>
            </a:pPr>
            <a:r>
              <a:rPr sz="1800" spc="-5" dirty="0">
                <a:latin typeface="Times New Roman"/>
                <a:cs typeface="Times New Roman"/>
              </a:rPr>
              <a:t>Corpus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pineale</a:t>
            </a:r>
            <a:endParaRPr sz="1800">
              <a:latin typeface="Times New Roman"/>
              <a:cs typeface="Times New Roman"/>
            </a:endParaRPr>
          </a:p>
          <a:p>
            <a:pPr marL="615950" marR="178435">
              <a:lnSpc>
                <a:spcPct val="105500"/>
              </a:lnSpc>
              <a:spcBef>
                <a:spcPts val="720"/>
              </a:spcBef>
            </a:pPr>
            <a:r>
              <a:rPr sz="1800" spc="-5" dirty="0">
                <a:latin typeface="Times New Roman"/>
                <a:cs typeface="Times New Roman"/>
              </a:rPr>
              <a:t>Pulvinar </a:t>
            </a:r>
            <a:r>
              <a:rPr sz="1800" dirty="0">
                <a:latin typeface="Times New Roman"/>
                <a:cs typeface="Times New Roman"/>
              </a:rPr>
              <a:t>thalami  </a:t>
            </a:r>
            <a:r>
              <a:rPr sz="1800" spc="-5" dirty="0">
                <a:latin typeface="Times New Roman"/>
                <a:cs typeface="Times New Roman"/>
              </a:rPr>
              <a:t>Corpus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geniculatum  mediale</a:t>
            </a:r>
            <a:endParaRPr sz="1800">
              <a:latin typeface="Times New Roman"/>
              <a:cs typeface="Times New Roman"/>
            </a:endParaRPr>
          </a:p>
          <a:p>
            <a:pPr marL="654050" marR="5080">
              <a:lnSpc>
                <a:spcPct val="100000"/>
              </a:lnSpc>
              <a:spcBef>
                <a:spcPts val="480"/>
              </a:spcBef>
            </a:pPr>
            <a:r>
              <a:rPr sz="1800" b="1" spc="-5" dirty="0">
                <a:latin typeface="Times New Roman"/>
                <a:cs typeface="Times New Roman"/>
              </a:rPr>
              <a:t>Corpus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geniculatum  </a:t>
            </a:r>
            <a:r>
              <a:rPr sz="1800" b="1" dirty="0">
                <a:latin typeface="Times New Roman"/>
                <a:cs typeface="Times New Roman"/>
              </a:rPr>
              <a:t>laterale</a:t>
            </a:r>
            <a:endParaRPr sz="1800">
              <a:latin typeface="Times New Roman"/>
              <a:cs typeface="Times New Roman"/>
            </a:endParaRPr>
          </a:p>
          <a:p>
            <a:pPr marL="539750">
              <a:lnSpc>
                <a:spcPct val="100000"/>
              </a:lnSpc>
              <a:spcBef>
                <a:spcPts val="480"/>
              </a:spcBef>
            </a:pPr>
            <a:r>
              <a:rPr sz="1800" b="1" spc="-5" dirty="0">
                <a:latin typeface="Times New Roman"/>
                <a:cs typeface="Times New Roman"/>
              </a:rPr>
              <a:t>Colliculuc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superior</a:t>
            </a:r>
            <a:endParaRPr sz="1800">
              <a:latin typeface="Times New Roman"/>
              <a:cs typeface="Times New Roman"/>
            </a:endParaRPr>
          </a:p>
          <a:p>
            <a:pPr marL="53975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latin typeface="Times New Roman"/>
                <a:cs typeface="Times New Roman"/>
              </a:rPr>
              <a:t>Colliculuc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inferior</a:t>
            </a:r>
            <a:endParaRPr sz="1800">
              <a:latin typeface="Times New Roman"/>
              <a:cs typeface="Times New Roman"/>
            </a:endParaRPr>
          </a:p>
          <a:p>
            <a:pPr marL="12700" marR="9525">
              <a:lnSpc>
                <a:spcPct val="100000"/>
              </a:lnSpc>
              <a:spcBef>
                <a:spcPts val="1440"/>
              </a:spcBef>
            </a:pP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Jádro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n.V</a:t>
            </a:r>
            <a:r>
              <a:rPr sz="1800" b="1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(mesencefalické, 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pontinní,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spinální)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08066" y="3784289"/>
            <a:ext cx="4794107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22587" y="5231968"/>
            <a:ext cx="1148080" cy="1452245"/>
          </a:xfrm>
          <a:custGeom>
            <a:avLst/>
            <a:gdLst/>
            <a:ahLst/>
            <a:cxnLst/>
            <a:rect l="l" t="t" r="r" b="b"/>
            <a:pathLst>
              <a:path w="1148079" h="1452245">
                <a:moveTo>
                  <a:pt x="1106370" y="64467"/>
                </a:moveTo>
                <a:lnTo>
                  <a:pt x="1096119" y="56319"/>
                </a:lnTo>
                <a:lnTo>
                  <a:pt x="0" y="1444630"/>
                </a:lnTo>
                <a:lnTo>
                  <a:pt x="10668" y="1452250"/>
                </a:lnTo>
                <a:lnTo>
                  <a:pt x="1106370" y="64467"/>
                </a:lnTo>
                <a:close/>
              </a:path>
              <a:path w="1148079" h="1452245">
                <a:moveTo>
                  <a:pt x="1147480" y="0"/>
                </a:moveTo>
                <a:lnTo>
                  <a:pt x="1071280" y="36576"/>
                </a:lnTo>
                <a:lnTo>
                  <a:pt x="1096119" y="56319"/>
                </a:lnTo>
                <a:lnTo>
                  <a:pt x="1103284" y="47244"/>
                </a:lnTo>
                <a:lnTo>
                  <a:pt x="1113952" y="54864"/>
                </a:lnTo>
                <a:lnTo>
                  <a:pt x="1113952" y="70494"/>
                </a:lnTo>
                <a:lnTo>
                  <a:pt x="1130716" y="83820"/>
                </a:lnTo>
                <a:lnTo>
                  <a:pt x="1147480" y="0"/>
                </a:lnTo>
                <a:close/>
              </a:path>
              <a:path w="1148079" h="1452245">
                <a:moveTo>
                  <a:pt x="1113952" y="54864"/>
                </a:moveTo>
                <a:lnTo>
                  <a:pt x="1103284" y="47244"/>
                </a:lnTo>
                <a:lnTo>
                  <a:pt x="1096119" y="56319"/>
                </a:lnTo>
                <a:lnTo>
                  <a:pt x="1106370" y="64467"/>
                </a:lnTo>
                <a:lnTo>
                  <a:pt x="1113952" y="54864"/>
                </a:lnTo>
                <a:close/>
              </a:path>
              <a:path w="1148079" h="1452245">
                <a:moveTo>
                  <a:pt x="1113952" y="70494"/>
                </a:moveTo>
                <a:lnTo>
                  <a:pt x="1113952" y="54864"/>
                </a:lnTo>
                <a:lnTo>
                  <a:pt x="1106370" y="64467"/>
                </a:lnTo>
                <a:lnTo>
                  <a:pt x="1113952" y="704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11311" y="4383176"/>
            <a:ext cx="1602105" cy="550545"/>
          </a:xfrm>
          <a:custGeom>
            <a:avLst/>
            <a:gdLst/>
            <a:ahLst/>
            <a:cxnLst/>
            <a:rect l="l" t="t" r="r" b="b"/>
            <a:pathLst>
              <a:path w="1602104" h="550545">
                <a:moveTo>
                  <a:pt x="1532071" y="41965"/>
                </a:moveTo>
                <a:lnTo>
                  <a:pt x="1528034" y="30110"/>
                </a:lnTo>
                <a:lnTo>
                  <a:pt x="0" y="539450"/>
                </a:lnTo>
                <a:lnTo>
                  <a:pt x="4572" y="550118"/>
                </a:lnTo>
                <a:lnTo>
                  <a:pt x="1532071" y="41965"/>
                </a:lnTo>
                <a:close/>
              </a:path>
              <a:path w="1602104" h="550545">
                <a:moveTo>
                  <a:pt x="1601586" y="10668"/>
                </a:moveTo>
                <a:lnTo>
                  <a:pt x="1517782" y="0"/>
                </a:lnTo>
                <a:lnTo>
                  <a:pt x="1528034" y="30110"/>
                </a:lnTo>
                <a:lnTo>
                  <a:pt x="1540642" y="25908"/>
                </a:lnTo>
                <a:lnTo>
                  <a:pt x="1543690" y="38100"/>
                </a:lnTo>
                <a:lnTo>
                  <a:pt x="1543690" y="70049"/>
                </a:lnTo>
                <a:lnTo>
                  <a:pt x="1601586" y="10668"/>
                </a:lnTo>
                <a:close/>
              </a:path>
              <a:path w="1602104" h="550545">
                <a:moveTo>
                  <a:pt x="1543690" y="38100"/>
                </a:moveTo>
                <a:lnTo>
                  <a:pt x="1540642" y="25908"/>
                </a:lnTo>
                <a:lnTo>
                  <a:pt x="1528034" y="30110"/>
                </a:lnTo>
                <a:lnTo>
                  <a:pt x="1532071" y="41965"/>
                </a:lnTo>
                <a:lnTo>
                  <a:pt x="1543690" y="38100"/>
                </a:lnTo>
                <a:close/>
              </a:path>
              <a:path w="1602104" h="550545">
                <a:moveTo>
                  <a:pt x="1543690" y="70049"/>
                </a:moveTo>
                <a:lnTo>
                  <a:pt x="1543690" y="38100"/>
                </a:lnTo>
                <a:lnTo>
                  <a:pt x="1532071" y="41965"/>
                </a:lnTo>
                <a:lnTo>
                  <a:pt x="1542166" y="71612"/>
                </a:lnTo>
                <a:lnTo>
                  <a:pt x="1543690" y="70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03296" y="4136303"/>
            <a:ext cx="2057400" cy="265430"/>
          </a:xfrm>
          <a:custGeom>
            <a:avLst/>
            <a:gdLst/>
            <a:ahLst/>
            <a:cxnLst/>
            <a:rect l="l" t="t" r="r" b="b"/>
            <a:pathLst>
              <a:path w="2057400" h="265429">
                <a:moveTo>
                  <a:pt x="1983278" y="44121"/>
                </a:moveTo>
                <a:lnTo>
                  <a:pt x="1981813" y="31912"/>
                </a:lnTo>
                <a:lnTo>
                  <a:pt x="0" y="251444"/>
                </a:lnTo>
                <a:lnTo>
                  <a:pt x="1524" y="265160"/>
                </a:lnTo>
                <a:lnTo>
                  <a:pt x="1983278" y="44121"/>
                </a:lnTo>
                <a:close/>
              </a:path>
              <a:path w="2057400" h="265429">
                <a:moveTo>
                  <a:pt x="2057232" y="28956"/>
                </a:moveTo>
                <a:lnTo>
                  <a:pt x="1977984" y="0"/>
                </a:lnTo>
                <a:lnTo>
                  <a:pt x="1981813" y="31912"/>
                </a:lnTo>
                <a:lnTo>
                  <a:pt x="1994748" y="30480"/>
                </a:lnTo>
                <a:lnTo>
                  <a:pt x="1996272" y="42672"/>
                </a:lnTo>
                <a:lnTo>
                  <a:pt x="1996272" y="70037"/>
                </a:lnTo>
                <a:lnTo>
                  <a:pt x="2057232" y="28956"/>
                </a:lnTo>
                <a:close/>
              </a:path>
              <a:path w="2057400" h="265429">
                <a:moveTo>
                  <a:pt x="1996272" y="42672"/>
                </a:moveTo>
                <a:lnTo>
                  <a:pt x="1994748" y="30480"/>
                </a:lnTo>
                <a:lnTo>
                  <a:pt x="1981813" y="31912"/>
                </a:lnTo>
                <a:lnTo>
                  <a:pt x="1983278" y="44121"/>
                </a:lnTo>
                <a:lnTo>
                  <a:pt x="1996272" y="42672"/>
                </a:lnTo>
                <a:close/>
              </a:path>
              <a:path w="2057400" h="265429">
                <a:moveTo>
                  <a:pt x="1996272" y="70037"/>
                </a:moveTo>
                <a:lnTo>
                  <a:pt x="1996272" y="42672"/>
                </a:lnTo>
                <a:lnTo>
                  <a:pt x="1983278" y="44121"/>
                </a:lnTo>
                <a:lnTo>
                  <a:pt x="1987128" y="76200"/>
                </a:lnTo>
                <a:lnTo>
                  <a:pt x="1996272" y="700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16656" y="3784290"/>
            <a:ext cx="1948814" cy="257810"/>
          </a:xfrm>
          <a:custGeom>
            <a:avLst/>
            <a:gdLst/>
            <a:ahLst/>
            <a:cxnLst/>
            <a:rect l="l" t="t" r="r" b="b"/>
            <a:pathLst>
              <a:path w="1948814" h="257810">
                <a:moveTo>
                  <a:pt x="1874810" y="213308"/>
                </a:moveTo>
                <a:lnTo>
                  <a:pt x="114701" y="0"/>
                </a:lnTo>
                <a:lnTo>
                  <a:pt x="0" y="0"/>
                </a:lnTo>
                <a:lnTo>
                  <a:pt x="1873133" y="227006"/>
                </a:lnTo>
                <a:lnTo>
                  <a:pt x="1874810" y="213308"/>
                </a:lnTo>
                <a:close/>
              </a:path>
              <a:path w="1948814" h="257810">
                <a:moveTo>
                  <a:pt x="1887682" y="250858"/>
                </a:moveTo>
                <a:lnTo>
                  <a:pt x="1887682" y="214868"/>
                </a:lnTo>
                <a:lnTo>
                  <a:pt x="1886158" y="228584"/>
                </a:lnTo>
                <a:lnTo>
                  <a:pt x="1873133" y="227006"/>
                </a:lnTo>
                <a:lnTo>
                  <a:pt x="1869394" y="257540"/>
                </a:lnTo>
                <a:lnTo>
                  <a:pt x="1887682" y="250858"/>
                </a:lnTo>
                <a:close/>
              </a:path>
              <a:path w="1948814" h="257810">
                <a:moveTo>
                  <a:pt x="1887682" y="214868"/>
                </a:moveTo>
                <a:lnTo>
                  <a:pt x="1874810" y="213308"/>
                </a:lnTo>
                <a:lnTo>
                  <a:pt x="1873133" y="227006"/>
                </a:lnTo>
                <a:lnTo>
                  <a:pt x="1886158" y="228584"/>
                </a:lnTo>
                <a:lnTo>
                  <a:pt x="1887682" y="214868"/>
                </a:lnTo>
                <a:close/>
              </a:path>
              <a:path w="1948814" h="257810">
                <a:moveTo>
                  <a:pt x="1948642" y="228584"/>
                </a:moveTo>
                <a:lnTo>
                  <a:pt x="1878538" y="182864"/>
                </a:lnTo>
                <a:lnTo>
                  <a:pt x="1874810" y="213308"/>
                </a:lnTo>
                <a:lnTo>
                  <a:pt x="1887682" y="214868"/>
                </a:lnTo>
                <a:lnTo>
                  <a:pt x="1887682" y="250858"/>
                </a:lnTo>
                <a:lnTo>
                  <a:pt x="1948642" y="228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062997" y="6596853"/>
            <a:ext cx="1233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latin typeface="Times New Roman"/>
                <a:cs typeface="Times New Roman"/>
              </a:rPr>
              <a:t>IV. </a:t>
            </a:r>
            <a:r>
              <a:rPr sz="1800" b="1" dirty="0">
                <a:latin typeface="Times New Roman"/>
                <a:cs typeface="Times New Roman"/>
              </a:rPr>
              <a:t>Komora  </a:t>
            </a:r>
            <a:r>
              <a:rPr sz="1800" b="1" spc="-5" dirty="0">
                <a:latin typeface="Times New Roman"/>
                <a:cs typeface="Times New Roman"/>
              </a:rPr>
              <a:t>mozková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74853" y="3784290"/>
            <a:ext cx="1389380" cy="2133600"/>
          </a:xfrm>
          <a:custGeom>
            <a:avLst/>
            <a:gdLst/>
            <a:ahLst/>
            <a:cxnLst/>
            <a:rect l="l" t="t" r="r" b="b"/>
            <a:pathLst>
              <a:path w="1389379" h="2133600">
                <a:moveTo>
                  <a:pt x="34317" y="2064819"/>
                </a:moveTo>
                <a:lnTo>
                  <a:pt x="10668" y="2049612"/>
                </a:lnTo>
                <a:lnTo>
                  <a:pt x="0" y="2133432"/>
                </a:lnTo>
                <a:lnTo>
                  <a:pt x="27416" y="2117762"/>
                </a:lnTo>
                <a:lnTo>
                  <a:pt x="27416" y="2075520"/>
                </a:lnTo>
                <a:lnTo>
                  <a:pt x="34317" y="2064819"/>
                </a:lnTo>
                <a:close/>
              </a:path>
              <a:path w="1389379" h="2133600">
                <a:moveTo>
                  <a:pt x="49958" y="2074876"/>
                </a:moveTo>
                <a:lnTo>
                  <a:pt x="34317" y="2064819"/>
                </a:lnTo>
                <a:lnTo>
                  <a:pt x="27416" y="2075520"/>
                </a:lnTo>
                <a:lnTo>
                  <a:pt x="42656" y="2086188"/>
                </a:lnTo>
                <a:lnTo>
                  <a:pt x="49958" y="2074876"/>
                </a:lnTo>
                <a:close/>
              </a:path>
              <a:path w="1389379" h="2133600">
                <a:moveTo>
                  <a:pt x="74660" y="2090760"/>
                </a:moveTo>
                <a:lnTo>
                  <a:pt x="49958" y="2074876"/>
                </a:lnTo>
                <a:lnTo>
                  <a:pt x="42656" y="2086188"/>
                </a:lnTo>
                <a:lnTo>
                  <a:pt x="27416" y="2075520"/>
                </a:lnTo>
                <a:lnTo>
                  <a:pt x="27416" y="2117762"/>
                </a:lnTo>
                <a:lnTo>
                  <a:pt x="74660" y="2090760"/>
                </a:lnTo>
                <a:close/>
              </a:path>
              <a:path w="1389379" h="2133600">
                <a:moveTo>
                  <a:pt x="1389380" y="0"/>
                </a:moveTo>
                <a:lnTo>
                  <a:pt x="1365884" y="0"/>
                </a:lnTo>
                <a:lnTo>
                  <a:pt x="34317" y="2064819"/>
                </a:lnTo>
                <a:lnTo>
                  <a:pt x="49958" y="2074876"/>
                </a:lnTo>
                <a:lnTo>
                  <a:pt x="13893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939261" y="4571623"/>
            <a:ext cx="1760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cochlearis  posterior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12976" y="4672706"/>
            <a:ext cx="1525905" cy="262255"/>
          </a:xfrm>
          <a:custGeom>
            <a:avLst/>
            <a:gdLst/>
            <a:ahLst/>
            <a:cxnLst/>
            <a:rect l="l" t="t" r="r" b="b"/>
            <a:pathLst>
              <a:path w="1525904" h="262254">
                <a:moveTo>
                  <a:pt x="82280" y="0"/>
                </a:moveTo>
                <a:lnTo>
                  <a:pt x="0" y="25908"/>
                </a:lnTo>
                <a:lnTo>
                  <a:pt x="62468" y="70732"/>
                </a:lnTo>
                <a:lnTo>
                  <a:pt x="62468" y="42672"/>
                </a:lnTo>
                <a:lnTo>
                  <a:pt x="63992" y="30480"/>
                </a:lnTo>
                <a:lnTo>
                  <a:pt x="77091" y="32433"/>
                </a:lnTo>
                <a:lnTo>
                  <a:pt x="82280" y="0"/>
                </a:lnTo>
                <a:close/>
              </a:path>
              <a:path w="1525904" h="262254">
                <a:moveTo>
                  <a:pt x="77091" y="32433"/>
                </a:moveTo>
                <a:lnTo>
                  <a:pt x="63992" y="30480"/>
                </a:lnTo>
                <a:lnTo>
                  <a:pt x="62468" y="42672"/>
                </a:lnTo>
                <a:lnTo>
                  <a:pt x="75148" y="44575"/>
                </a:lnTo>
                <a:lnTo>
                  <a:pt x="77091" y="32433"/>
                </a:lnTo>
                <a:close/>
              </a:path>
              <a:path w="1525904" h="262254">
                <a:moveTo>
                  <a:pt x="75148" y="44575"/>
                </a:moveTo>
                <a:lnTo>
                  <a:pt x="62468" y="42672"/>
                </a:lnTo>
                <a:lnTo>
                  <a:pt x="62468" y="70732"/>
                </a:lnTo>
                <a:lnTo>
                  <a:pt x="70088" y="76200"/>
                </a:lnTo>
                <a:lnTo>
                  <a:pt x="75148" y="44575"/>
                </a:lnTo>
                <a:close/>
              </a:path>
              <a:path w="1525904" h="262254">
                <a:moveTo>
                  <a:pt x="1525402" y="248396"/>
                </a:moveTo>
                <a:lnTo>
                  <a:pt x="77091" y="32433"/>
                </a:lnTo>
                <a:lnTo>
                  <a:pt x="75148" y="44575"/>
                </a:lnTo>
                <a:lnTo>
                  <a:pt x="1523878" y="262112"/>
                </a:lnTo>
                <a:lnTo>
                  <a:pt x="1525402" y="2483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939261" y="5333559"/>
            <a:ext cx="1887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vestibularis  medialis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498653" y="4986634"/>
            <a:ext cx="2365375" cy="634365"/>
          </a:xfrm>
          <a:custGeom>
            <a:avLst/>
            <a:gdLst/>
            <a:ahLst/>
            <a:cxnLst/>
            <a:rect l="l" t="t" r="r" b="b"/>
            <a:pathLst>
              <a:path w="2365375" h="634364">
                <a:moveTo>
                  <a:pt x="83820" y="0"/>
                </a:moveTo>
                <a:lnTo>
                  <a:pt x="0" y="16764"/>
                </a:lnTo>
                <a:lnTo>
                  <a:pt x="60960" y="69203"/>
                </a:lnTo>
                <a:lnTo>
                  <a:pt x="60960" y="39608"/>
                </a:lnTo>
                <a:lnTo>
                  <a:pt x="64008" y="27432"/>
                </a:lnTo>
                <a:lnTo>
                  <a:pt x="76176" y="30566"/>
                </a:lnTo>
                <a:lnTo>
                  <a:pt x="83820" y="0"/>
                </a:lnTo>
                <a:close/>
              </a:path>
              <a:path w="2365375" h="634364">
                <a:moveTo>
                  <a:pt x="76176" y="30566"/>
                </a:moveTo>
                <a:lnTo>
                  <a:pt x="64008" y="27432"/>
                </a:lnTo>
                <a:lnTo>
                  <a:pt x="60960" y="39608"/>
                </a:lnTo>
                <a:lnTo>
                  <a:pt x="73129" y="42753"/>
                </a:lnTo>
                <a:lnTo>
                  <a:pt x="76176" y="30566"/>
                </a:lnTo>
                <a:close/>
              </a:path>
              <a:path w="2365375" h="634364">
                <a:moveTo>
                  <a:pt x="73129" y="42753"/>
                </a:moveTo>
                <a:lnTo>
                  <a:pt x="60960" y="39608"/>
                </a:lnTo>
                <a:lnTo>
                  <a:pt x="60960" y="69203"/>
                </a:lnTo>
                <a:lnTo>
                  <a:pt x="65532" y="73136"/>
                </a:lnTo>
                <a:lnTo>
                  <a:pt x="73129" y="42753"/>
                </a:lnTo>
                <a:close/>
              </a:path>
              <a:path w="2365375" h="634364">
                <a:moveTo>
                  <a:pt x="2365049" y="620207"/>
                </a:moveTo>
                <a:lnTo>
                  <a:pt x="76176" y="30566"/>
                </a:lnTo>
                <a:lnTo>
                  <a:pt x="73129" y="42753"/>
                </a:lnTo>
                <a:lnTo>
                  <a:pt x="2360477" y="633923"/>
                </a:lnTo>
                <a:lnTo>
                  <a:pt x="2365049" y="6202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939261" y="6095495"/>
            <a:ext cx="1670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solitarius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70068" y="6111240"/>
            <a:ext cx="2516505" cy="119380"/>
          </a:xfrm>
          <a:custGeom>
            <a:avLst/>
            <a:gdLst/>
            <a:ahLst/>
            <a:cxnLst/>
            <a:rect l="l" t="t" r="r" b="b"/>
            <a:pathLst>
              <a:path w="2516504" h="119379">
                <a:moveTo>
                  <a:pt x="77724" y="0"/>
                </a:moveTo>
                <a:lnTo>
                  <a:pt x="0" y="35052"/>
                </a:lnTo>
                <a:lnTo>
                  <a:pt x="64008" y="69616"/>
                </a:lnTo>
                <a:lnTo>
                  <a:pt x="64008" y="32004"/>
                </a:lnTo>
                <a:lnTo>
                  <a:pt x="77076" y="32393"/>
                </a:lnTo>
                <a:lnTo>
                  <a:pt x="77724" y="0"/>
                </a:lnTo>
                <a:close/>
              </a:path>
              <a:path w="2516504" h="119379">
                <a:moveTo>
                  <a:pt x="77076" y="32393"/>
                </a:moveTo>
                <a:lnTo>
                  <a:pt x="64008" y="32004"/>
                </a:lnTo>
                <a:lnTo>
                  <a:pt x="64008" y="44196"/>
                </a:lnTo>
                <a:lnTo>
                  <a:pt x="76832" y="44586"/>
                </a:lnTo>
                <a:lnTo>
                  <a:pt x="77076" y="32393"/>
                </a:lnTo>
                <a:close/>
              </a:path>
              <a:path w="2516504" h="119379">
                <a:moveTo>
                  <a:pt x="76832" y="44586"/>
                </a:moveTo>
                <a:lnTo>
                  <a:pt x="64008" y="44196"/>
                </a:lnTo>
                <a:lnTo>
                  <a:pt x="64008" y="69616"/>
                </a:lnTo>
                <a:lnTo>
                  <a:pt x="76200" y="76200"/>
                </a:lnTo>
                <a:lnTo>
                  <a:pt x="76832" y="44586"/>
                </a:lnTo>
                <a:close/>
              </a:path>
              <a:path w="2516504" h="119379">
                <a:moveTo>
                  <a:pt x="2515910" y="105156"/>
                </a:moveTo>
                <a:lnTo>
                  <a:pt x="77076" y="32393"/>
                </a:lnTo>
                <a:lnTo>
                  <a:pt x="76832" y="44586"/>
                </a:lnTo>
                <a:lnTo>
                  <a:pt x="2514386" y="118872"/>
                </a:lnTo>
                <a:lnTo>
                  <a:pt x="2515910" y="1051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35127" y="4697090"/>
            <a:ext cx="1602105" cy="769620"/>
          </a:xfrm>
          <a:custGeom>
            <a:avLst/>
            <a:gdLst/>
            <a:ahLst/>
            <a:cxnLst/>
            <a:rect l="l" t="t" r="r" b="b"/>
            <a:pathLst>
              <a:path w="1602104" h="769620">
                <a:moveTo>
                  <a:pt x="1536357" y="40709"/>
                </a:moveTo>
                <a:lnTo>
                  <a:pt x="1531272" y="29565"/>
                </a:lnTo>
                <a:lnTo>
                  <a:pt x="0" y="758891"/>
                </a:lnTo>
                <a:lnTo>
                  <a:pt x="4572" y="769559"/>
                </a:lnTo>
                <a:lnTo>
                  <a:pt x="1536357" y="40709"/>
                </a:lnTo>
                <a:close/>
              </a:path>
              <a:path w="1602104" h="769620">
                <a:moveTo>
                  <a:pt x="1601586" y="1524"/>
                </a:moveTo>
                <a:lnTo>
                  <a:pt x="1517782" y="0"/>
                </a:lnTo>
                <a:lnTo>
                  <a:pt x="1531272" y="29565"/>
                </a:lnTo>
                <a:lnTo>
                  <a:pt x="1542150" y="24384"/>
                </a:lnTo>
                <a:lnTo>
                  <a:pt x="1548246" y="35052"/>
                </a:lnTo>
                <a:lnTo>
                  <a:pt x="1548246" y="66764"/>
                </a:lnTo>
                <a:lnTo>
                  <a:pt x="1549770" y="70104"/>
                </a:lnTo>
                <a:lnTo>
                  <a:pt x="1601586" y="1524"/>
                </a:lnTo>
                <a:close/>
              </a:path>
              <a:path w="1602104" h="769620">
                <a:moveTo>
                  <a:pt x="1548246" y="35052"/>
                </a:moveTo>
                <a:lnTo>
                  <a:pt x="1542150" y="24384"/>
                </a:lnTo>
                <a:lnTo>
                  <a:pt x="1531272" y="29565"/>
                </a:lnTo>
                <a:lnTo>
                  <a:pt x="1536357" y="40709"/>
                </a:lnTo>
                <a:lnTo>
                  <a:pt x="1548246" y="35052"/>
                </a:lnTo>
                <a:close/>
              </a:path>
              <a:path w="1602104" h="769620">
                <a:moveTo>
                  <a:pt x="1548246" y="66764"/>
                </a:moveTo>
                <a:lnTo>
                  <a:pt x="1548246" y="35052"/>
                </a:lnTo>
                <a:lnTo>
                  <a:pt x="1536357" y="40709"/>
                </a:lnTo>
                <a:lnTo>
                  <a:pt x="1548246" y="66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58147" y="6596854"/>
            <a:ext cx="945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nervi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vagi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373188" y="5303596"/>
            <a:ext cx="2516505" cy="1077595"/>
          </a:xfrm>
          <a:custGeom>
            <a:avLst/>
            <a:gdLst/>
            <a:ahLst/>
            <a:cxnLst/>
            <a:rect l="l" t="t" r="r" b="b"/>
            <a:pathLst>
              <a:path w="2516504" h="1077595">
                <a:moveTo>
                  <a:pt x="2449266" y="41567"/>
                </a:moveTo>
                <a:lnTo>
                  <a:pt x="2444078" y="29000"/>
                </a:lnTo>
                <a:lnTo>
                  <a:pt x="0" y="1066708"/>
                </a:lnTo>
                <a:lnTo>
                  <a:pt x="4572" y="1077376"/>
                </a:lnTo>
                <a:lnTo>
                  <a:pt x="2449266" y="41567"/>
                </a:lnTo>
                <a:close/>
              </a:path>
              <a:path w="2516504" h="1077595">
                <a:moveTo>
                  <a:pt x="2515910" y="4572"/>
                </a:moveTo>
                <a:lnTo>
                  <a:pt x="2432105" y="0"/>
                </a:lnTo>
                <a:lnTo>
                  <a:pt x="2444078" y="29000"/>
                </a:lnTo>
                <a:lnTo>
                  <a:pt x="2454950" y="24384"/>
                </a:lnTo>
                <a:lnTo>
                  <a:pt x="2461046" y="36576"/>
                </a:lnTo>
                <a:lnTo>
                  <a:pt x="2461046" y="70104"/>
                </a:lnTo>
                <a:lnTo>
                  <a:pt x="2515910" y="4572"/>
                </a:lnTo>
                <a:close/>
              </a:path>
              <a:path w="2516504" h="1077595">
                <a:moveTo>
                  <a:pt x="2461046" y="36576"/>
                </a:moveTo>
                <a:lnTo>
                  <a:pt x="2454950" y="24384"/>
                </a:lnTo>
                <a:lnTo>
                  <a:pt x="2444078" y="29000"/>
                </a:lnTo>
                <a:lnTo>
                  <a:pt x="2449266" y="41567"/>
                </a:lnTo>
                <a:lnTo>
                  <a:pt x="2461046" y="36576"/>
                </a:lnTo>
                <a:close/>
              </a:path>
              <a:path w="2516504" h="1077595">
                <a:moveTo>
                  <a:pt x="2461046" y="70104"/>
                </a:moveTo>
                <a:lnTo>
                  <a:pt x="2461046" y="36576"/>
                </a:lnTo>
                <a:lnTo>
                  <a:pt x="2449266" y="41567"/>
                </a:lnTo>
                <a:lnTo>
                  <a:pt x="2461046" y="701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158036" y="4190661"/>
            <a:ext cx="1987550" cy="243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latin typeface="Times New Roman"/>
                <a:cs typeface="Times New Roman"/>
              </a:rPr>
              <a:t>Nucleus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salivatorius  superior n.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  <a:p>
            <a:pPr marL="12700" marR="105410" indent="-635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salivatorius  inferior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ambiguus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dorsalis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905018" y="5003398"/>
            <a:ext cx="1755775" cy="996950"/>
          </a:xfrm>
          <a:custGeom>
            <a:avLst/>
            <a:gdLst/>
            <a:ahLst/>
            <a:cxnLst/>
            <a:rect l="l" t="t" r="r" b="b"/>
            <a:pathLst>
              <a:path w="1755775" h="996950">
                <a:moveTo>
                  <a:pt x="1693208" y="44011"/>
                </a:moveTo>
                <a:lnTo>
                  <a:pt x="1686689" y="32062"/>
                </a:lnTo>
                <a:lnTo>
                  <a:pt x="0" y="985936"/>
                </a:lnTo>
                <a:lnTo>
                  <a:pt x="7620" y="996604"/>
                </a:lnTo>
                <a:lnTo>
                  <a:pt x="1693208" y="44011"/>
                </a:lnTo>
                <a:close/>
              </a:path>
              <a:path w="1755775" h="996950">
                <a:moveTo>
                  <a:pt x="1755510" y="0"/>
                </a:moveTo>
                <a:lnTo>
                  <a:pt x="1671690" y="4572"/>
                </a:lnTo>
                <a:lnTo>
                  <a:pt x="1686689" y="32062"/>
                </a:lnTo>
                <a:lnTo>
                  <a:pt x="1697598" y="25892"/>
                </a:lnTo>
                <a:lnTo>
                  <a:pt x="1703694" y="38084"/>
                </a:lnTo>
                <a:lnTo>
                  <a:pt x="1703694" y="63232"/>
                </a:lnTo>
                <a:lnTo>
                  <a:pt x="1708266" y="71612"/>
                </a:lnTo>
                <a:lnTo>
                  <a:pt x="1755510" y="0"/>
                </a:lnTo>
                <a:close/>
              </a:path>
              <a:path w="1755775" h="996950">
                <a:moveTo>
                  <a:pt x="1703694" y="38084"/>
                </a:moveTo>
                <a:lnTo>
                  <a:pt x="1697598" y="25892"/>
                </a:lnTo>
                <a:lnTo>
                  <a:pt x="1686689" y="32062"/>
                </a:lnTo>
                <a:lnTo>
                  <a:pt x="1693208" y="44011"/>
                </a:lnTo>
                <a:lnTo>
                  <a:pt x="1703694" y="38084"/>
                </a:lnTo>
                <a:close/>
              </a:path>
              <a:path w="1755775" h="996950">
                <a:moveTo>
                  <a:pt x="1703694" y="63232"/>
                </a:moveTo>
                <a:lnTo>
                  <a:pt x="1703694" y="38084"/>
                </a:lnTo>
                <a:lnTo>
                  <a:pt x="1693208" y="44011"/>
                </a:lnTo>
                <a:lnTo>
                  <a:pt x="1703694" y="63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215270" y="5943108"/>
            <a:ext cx="1301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nervi  hypoglossi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71726" y="5308168"/>
            <a:ext cx="1069975" cy="692150"/>
          </a:xfrm>
          <a:custGeom>
            <a:avLst/>
            <a:gdLst/>
            <a:ahLst/>
            <a:cxnLst/>
            <a:rect l="l" t="t" r="r" b="b"/>
            <a:pathLst>
              <a:path w="1069975" h="692150">
                <a:moveTo>
                  <a:pt x="1010348" y="47989"/>
                </a:moveTo>
                <a:lnTo>
                  <a:pt x="1002709" y="35825"/>
                </a:lnTo>
                <a:lnTo>
                  <a:pt x="0" y="681167"/>
                </a:lnTo>
                <a:lnTo>
                  <a:pt x="7620" y="691835"/>
                </a:lnTo>
                <a:lnTo>
                  <a:pt x="1010348" y="47989"/>
                </a:lnTo>
                <a:close/>
              </a:path>
              <a:path w="1069975" h="692150">
                <a:moveTo>
                  <a:pt x="1069756" y="0"/>
                </a:moveTo>
                <a:lnTo>
                  <a:pt x="985951" y="9144"/>
                </a:lnTo>
                <a:lnTo>
                  <a:pt x="1002709" y="35825"/>
                </a:lnTo>
                <a:lnTo>
                  <a:pt x="1013383" y="28956"/>
                </a:lnTo>
                <a:lnTo>
                  <a:pt x="1021003" y="41148"/>
                </a:lnTo>
                <a:lnTo>
                  <a:pt x="1021003" y="64954"/>
                </a:lnTo>
                <a:lnTo>
                  <a:pt x="1027099" y="74660"/>
                </a:lnTo>
                <a:lnTo>
                  <a:pt x="1069756" y="0"/>
                </a:lnTo>
                <a:close/>
              </a:path>
              <a:path w="1069975" h="692150">
                <a:moveTo>
                  <a:pt x="1021003" y="41148"/>
                </a:moveTo>
                <a:lnTo>
                  <a:pt x="1013383" y="28956"/>
                </a:lnTo>
                <a:lnTo>
                  <a:pt x="1002709" y="35825"/>
                </a:lnTo>
                <a:lnTo>
                  <a:pt x="1010348" y="47989"/>
                </a:lnTo>
                <a:lnTo>
                  <a:pt x="1021003" y="41148"/>
                </a:lnTo>
                <a:close/>
              </a:path>
              <a:path w="1069975" h="692150">
                <a:moveTo>
                  <a:pt x="1021003" y="64954"/>
                </a:moveTo>
                <a:lnTo>
                  <a:pt x="1021003" y="41148"/>
                </a:lnTo>
                <a:lnTo>
                  <a:pt x="1010348" y="47989"/>
                </a:lnTo>
                <a:lnTo>
                  <a:pt x="1021003" y="649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578112" y="6871148"/>
            <a:ext cx="2261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 nervi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accessorii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965298" y="6801566"/>
            <a:ext cx="2516505" cy="266700"/>
          </a:xfrm>
          <a:custGeom>
            <a:avLst/>
            <a:gdLst/>
            <a:ahLst/>
            <a:cxnLst/>
            <a:rect l="l" t="t" r="r" b="b"/>
            <a:pathLst>
              <a:path w="2516504" h="266700">
                <a:moveTo>
                  <a:pt x="80756" y="0"/>
                </a:moveTo>
                <a:lnTo>
                  <a:pt x="0" y="30464"/>
                </a:lnTo>
                <a:lnTo>
                  <a:pt x="63992" y="70468"/>
                </a:lnTo>
                <a:lnTo>
                  <a:pt x="63992" y="30464"/>
                </a:lnTo>
                <a:lnTo>
                  <a:pt x="77586" y="31698"/>
                </a:lnTo>
                <a:lnTo>
                  <a:pt x="80756" y="0"/>
                </a:lnTo>
                <a:close/>
              </a:path>
              <a:path w="2516504" h="266700">
                <a:moveTo>
                  <a:pt x="77586" y="31698"/>
                </a:moveTo>
                <a:lnTo>
                  <a:pt x="63992" y="30464"/>
                </a:lnTo>
                <a:lnTo>
                  <a:pt x="63992" y="42656"/>
                </a:lnTo>
                <a:lnTo>
                  <a:pt x="76376" y="43788"/>
                </a:lnTo>
                <a:lnTo>
                  <a:pt x="77586" y="31698"/>
                </a:lnTo>
                <a:close/>
              </a:path>
              <a:path w="2516504" h="266700">
                <a:moveTo>
                  <a:pt x="76376" y="43788"/>
                </a:moveTo>
                <a:lnTo>
                  <a:pt x="63992" y="42656"/>
                </a:lnTo>
                <a:lnTo>
                  <a:pt x="63992" y="70468"/>
                </a:lnTo>
                <a:lnTo>
                  <a:pt x="73136" y="76184"/>
                </a:lnTo>
                <a:lnTo>
                  <a:pt x="76376" y="43788"/>
                </a:lnTo>
                <a:close/>
              </a:path>
              <a:path w="2516504" h="266700">
                <a:moveTo>
                  <a:pt x="2515910" y="252953"/>
                </a:moveTo>
                <a:lnTo>
                  <a:pt x="77586" y="31698"/>
                </a:lnTo>
                <a:lnTo>
                  <a:pt x="76376" y="43788"/>
                </a:lnTo>
                <a:lnTo>
                  <a:pt x="2514386" y="266669"/>
                </a:lnTo>
                <a:lnTo>
                  <a:pt x="2515910" y="2529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4328" y="423188"/>
            <a:ext cx="3626001" cy="33611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17542" y="2755681"/>
            <a:ext cx="1905000" cy="76200"/>
          </a:xfrm>
          <a:custGeom>
            <a:avLst/>
            <a:gdLst/>
            <a:ahLst/>
            <a:cxnLst/>
            <a:rect l="l" t="t" r="r" b="b"/>
            <a:pathLst>
              <a:path w="1905000" h="76200">
                <a:moveTo>
                  <a:pt x="1842363" y="45720"/>
                </a:moveTo>
                <a:lnTo>
                  <a:pt x="1842363" y="32004"/>
                </a:lnTo>
                <a:lnTo>
                  <a:pt x="0" y="32004"/>
                </a:lnTo>
                <a:lnTo>
                  <a:pt x="0" y="45720"/>
                </a:lnTo>
                <a:lnTo>
                  <a:pt x="1842363" y="45720"/>
                </a:lnTo>
                <a:close/>
              </a:path>
              <a:path w="1905000" h="76200">
                <a:moveTo>
                  <a:pt x="1904847" y="38100"/>
                </a:moveTo>
                <a:lnTo>
                  <a:pt x="1828647" y="0"/>
                </a:lnTo>
                <a:lnTo>
                  <a:pt x="1828647" y="32004"/>
                </a:lnTo>
                <a:lnTo>
                  <a:pt x="1842363" y="32004"/>
                </a:lnTo>
                <a:lnTo>
                  <a:pt x="1842363" y="69329"/>
                </a:lnTo>
                <a:lnTo>
                  <a:pt x="1904847" y="38100"/>
                </a:lnTo>
                <a:close/>
              </a:path>
              <a:path w="1905000" h="76200">
                <a:moveTo>
                  <a:pt x="1842363" y="69329"/>
                </a:moveTo>
                <a:lnTo>
                  <a:pt x="1842363" y="45720"/>
                </a:lnTo>
                <a:lnTo>
                  <a:pt x="1828647" y="45720"/>
                </a:lnTo>
                <a:lnTo>
                  <a:pt x="1828647" y="76184"/>
                </a:lnTo>
                <a:lnTo>
                  <a:pt x="1842363" y="693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27096" y="2098883"/>
            <a:ext cx="1066800" cy="189230"/>
          </a:xfrm>
          <a:custGeom>
            <a:avLst/>
            <a:gdLst/>
            <a:ahLst/>
            <a:cxnLst/>
            <a:rect l="l" t="t" r="r" b="b"/>
            <a:pathLst>
              <a:path w="1066800" h="189230">
                <a:moveTo>
                  <a:pt x="993689" y="141520"/>
                </a:moveTo>
                <a:lnTo>
                  <a:pt x="1524" y="0"/>
                </a:lnTo>
                <a:lnTo>
                  <a:pt x="0" y="19812"/>
                </a:lnTo>
                <a:lnTo>
                  <a:pt x="990462" y="161304"/>
                </a:lnTo>
                <a:lnTo>
                  <a:pt x="993689" y="141520"/>
                </a:lnTo>
                <a:close/>
              </a:path>
              <a:path w="1066800" h="189230">
                <a:moveTo>
                  <a:pt x="1005748" y="182236"/>
                </a:moveTo>
                <a:lnTo>
                  <a:pt x="1005748" y="143240"/>
                </a:lnTo>
                <a:lnTo>
                  <a:pt x="1002700" y="163052"/>
                </a:lnTo>
                <a:lnTo>
                  <a:pt x="990462" y="161304"/>
                </a:lnTo>
                <a:lnTo>
                  <a:pt x="985951" y="188960"/>
                </a:lnTo>
                <a:lnTo>
                  <a:pt x="1005748" y="182236"/>
                </a:lnTo>
                <a:close/>
              </a:path>
              <a:path w="1066800" h="189230">
                <a:moveTo>
                  <a:pt x="1005748" y="143240"/>
                </a:moveTo>
                <a:lnTo>
                  <a:pt x="993689" y="141520"/>
                </a:lnTo>
                <a:lnTo>
                  <a:pt x="990462" y="161304"/>
                </a:lnTo>
                <a:lnTo>
                  <a:pt x="1002700" y="163052"/>
                </a:lnTo>
                <a:lnTo>
                  <a:pt x="1005748" y="143240"/>
                </a:lnTo>
                <a:close/>
              </a:path>
              <a:path w="1066800" h="189230">
                <a:moveTo>
                  <a:pt x="1066708" y="161528"/>
                </a:moveTo>
                <a:lnTo>
                  <a:pt x="998128" y="114300"/>
                </a:lnTo>
                <a:lnTo>
                  <a:pt x="993689" y="141520"/>
                </a:lnTo>
                <a:lnTo>
                  <a:pt x="1005748" y="143240"/>
                </a:lnTo>
                <a:lnTo>
                  <a:pt x="1005748" y="182236"/>
                </a:lnTo>
                <a:lnTo>
                  <a:pt x="1066708" y="1615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36651" y="1384191"/>
            <a:ext cx="1371600" cy="76200"/>
          </a:xfrm>
          <a:custGeom>
            <a:avLst/>
            <a:gdLst/>
            <a:ahLst/>
            <a:cxnLst/>
            <a:rect l="l" t="t" r="r" b="b"/>
            <a:pathLst>
              <a:path w="1371600" h="76200">
                <a:moveTo>
                  <a:pt x="1309009" y="45720"/>
                </a:moveTo>
                <a:lnTo>
                  <a:pt x="1309009" y="32004"/>
                </a:lnTo>
                <a:lnTo>
                  <a:pt x="0" y="32004"/>
                </a:lnTo>
                <a:lnTo>
                  <a:pt x="0" y="45720"/>
                </a:lnTo>
                <a:lnTo>
                  <a:pt x="1309009" y="45720"/>
                </a:lnTo>
                <a:close/>
              </a:path>
              <a:path w="1371600" h="76200">
                <a:moveTo>
                  <a:pt x="1371478" y="38100"/>
                </a:moveTo>
                <a:lnTo>
                  <a:pt x="1295293" y="0"/>
                </a:lnTo>
                <a:lnTo>
                  <a:pt x="1295293" y="32004"/>
                </a:lnTo>
                <a:lnTo>
                  <a:pt x="1309009" y="32004"/>
                </a:lnTo>
                <a:lnTo>
                  <a:pt x="1309009" y="69335"/>
                </a:lnTo>
                <a:lnTo>
                  <a:pt x="1371478" y="38100"/>
                </a:lnTo>
                <a:close/>
              </a:path>
              <a:path w="1371600" h="76200">
                <a:moveTo>
                  <a:pt x="1309009" y="69335"/>
                </a:moveTo>
                <a:lnTo>
                  <a:pt x="1309009" y="45720"/>
                </a:lnTo>
                <a:lnTo>
                  <a:pt x="1295293" y="45720"/>
                </a:lnTo>
                <a:lnTo>
                  <a:pt x="1295293" y="76193"/>
                </a:lnTo>
                <a:lnTo>
                  <a:pt x="1309009" y="69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31866" y="774644"/>
            <a:ext cx="2057400" cy="76200"/>
          </a:xfrm>
          <a:custGeom>
            <a:avLst/>
            <a:gdLst/>
            <a:ahLst/>
            <a:cxnLst/>
            <a:rect l="l" t="t" r="r" b="b"/>
            <a:pathLst>
              <a:path w="2057400" h="76200">
                <a:moveTo>
                  <a:pt x="1994748" y="45713"/>
                </a:moveTo>
                <a:lnTo>
                  <a:pt x="1994748" y="32004"/>
                </a:lnTo>
                <a:lnTo>
                  <a:pt x="0" y="32004"/>
                </a:lnTo>
                <a:lnTo>
                  <a:pt x="0" y="45713"/>
                </a:lnTo>
                <a:lnTo>
                  <a:pt x="1994748" y="45713"/>
                </a:lnTo>
                <a:close/>
              </a:path>
              <a:path w="2057400" h="76200">
                <a:moveTo>
                  <a:pt x="2057232" y="38093"/>
                </a:moveTo>
                <a:lnTo>
                  <a:pt x="1981032" y="0"/>
                </a:lnTo>
                <a:lnTo>
                  <a:pt x="1981032" y="32004"/>
                </a:lnTo>
                <a:lnTo>
                  <a:pt x="1994748" y="32004"/>
                </a:lnTo>
                <a:lnTo>
                  <a:pt x="1994748" y="69335"/>
                </a:lnTo>
                <a:lnTo>
                  <a:pt x="2057232" y="38093"/>
                </a:lnTo>
                <a:close/>
              </a:path>
              <a:path w="2057400" h="76200">
                <a:moveTo>
                  <a:pt x="1994748" y="69335"/>
                </a:moveTo>
                <a:lnTo>
                  <a:pt x="1994748" y="45713"/>
                </a:lnTo>
                <a:lnTo>
                  <a:pt x="1981032" y="45713"/>
                </a:lnTo>
                <a:lnTo>
                  <a:pt x="1981032" y="76193"/>
                </a:lnTo>
                <a:lnTo>
                  <a:pt x="1994748" y="69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74853" y="654260"/>
            <a:ext cx="2059305" cy="411480"/>
          </a:xfrm>
          <a:custGeom>
            <a:avLst/>
            <a:gdLst/>
            <a:ahLst/>
            <a:cxnLst/>
            <a:rect l="l" t="t" r="r" b="b"/>
            <a:pathLst>
              <a:path w="2059304" h="411480">
                <a:moveTo>
                  <a:pt x="74318" y="368095"/>
                </a:moveTo>
                <a:lnTo>
                  <a:pt x="68564" y="336773"/>
                </a:lnTo>
                <a:lnTo>
                  <a:pt x="0" y="387059"/>
                </a:lnTo>
                <a:lnTo>
                  <a:pt x="62468" y="405572"/>
                </a:lnTo>
                <a:lnTo>
                  <a:pt x="62468" y="370295"/>
                </a:lnTo>
                <a:lnTo>
                  <a:pt x="74318" y="368095"/>
                </a:lnTo>
                <a:close/>
              </a:path>
              <a:path w="2059304" h="411480">
                <a:moveTo>
                  <a:pt x="76535" y="380168"/>
                </a:moveTo>
                <a:lnTo>
                  <a:pt x="74318" y="368095"/>
                </a:lnTo>
                <a:lnTo>
                  <a:pt x="62468" y="370295"/>
                </a:lnTo>
                <a:lnTo>
                  <a:pt x="63992" y="382487"/>
                </a:lnTo>
                <a:lnTo>
                  <a:pt x="76535" y="380168"/>
                </a:lnTo>
                <a:close/>
              </a:path>
              <a:path w="2059304" h="411480">
                <a:moveTo>
                  <a:pt x="82280" y="411443"/>
                </a:moveTo>
                <a:lnTo>
                  <a:pt x="76535" y="380168"/>
                </a:lnTo>
                <a:lnTo>
                  <a:pt x="63992" y="382487"/>
                </a:lnTo>
                <a:lnTo>
                  <a:pt x="62468" y="370295"/>
                </a:lnTo>
                <a:lnTo>
                  <a:pt x="62468" y="405572"/>
                </a:lnTo>
                <a:lnTo>
                  <a:pt x="82280" y="411443"/>
                </a:lnTo>
                <a:close/>
              </a:path>
              <a:path w="2059304" h="411480">
                <a:moveTo>
                  <a:pt x="2058741" y="13709"/>
                </a:moveTo>
                <a:lnTo>
                  <a:pt x="2057217" y="0"/>
                </a:lnTo>
                <a:lnTo>
                  <a:pt x="74318" y="368095"/>
                </a:lnTo>
                <a:lnTo>
                  <a:pt x="76535" y="380168"/>
                </a:lnTo>
                <a:lnTo>
                  <a:pt x="2058741" y="137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98653" y="655784"/>
            <a:ext cx="2136775" cy="850900"/>
          </a:xfrm>
          <a:custGeom>
            <a:avLst/>
            <a:gdLst/>
            <a:ahLst/>
            <a:cxnLst/>
            <a:rect l="l" t="t" r="r" b="b"/>
            <a:pathLst>
              <a:path w="2136775" h="850900">
                <a:moveTo>
                  <a:pt x="69284" y="809282"/>
                </a:moveTo>
                <a:lnTo>
                  <a:pt x="57912" y="780222"/>
                </a:lnTo>
                <a:lnTo>
                  <a:pt x="0" y="842700"/>
                </a:lnTo>
                <a:lnTo>
                  <a:pt x="57912" y="847871"/>
                </a:lnTo>
                <a:lnTo>
                  <a:pt x="57912" y="813744"/>
                </a:lnTo>
                <a:lnTo>
                  <a:pt x="69284" y="809282"/>
                </a:lnTo>
                <a:close/>
              </a:path>
              <a:path w="2136775" h="850900">
                <a:moveTo>
                  <a:pt x="74026" y="821399"/>
                </a:moveTo>
                <a:lnTo>
                  <a:pt x="69284" y="809282"/>
                </a:lnTo>
                <a:lnTo>
                  <a:pt x="57912" y="813744"/>
                </a:lnTo>
                <a:lnTo>
                  <a:pt x="62484" y="825936"/>
                </a:lnTo>
                <a:lnTo>
                  <a:pt x="74026" y="821399"/>
                </a:lnTo>
                <a:close/>
              </a:path>
              <a:path w="2136775" h="850900">
                <a:moveTo>
                  <a:pt x="85344" y="850320"/>
                </a:moveTo>
                <a:lnTo>
                  <a:pt x="74026" y="821399"/>
                </a:lnTo>
                <a:lnTo>
                  <a:pt x="62484" y="825936"/>
                </a:lnTo>
                <a:lnTo>
                  <a:pt x="57912" y="813744"/>
                </a:lnTo>
                <a:lnTo>
                  <a:pt x="57912" y="847871"/>
                </a:lnTo>
                <a:lnTo>
                  <a:pt x="85344" y="850320"/>
                </a:lnTo>
                <a:close/>
              </a:path>
              <a:path w="2136775" h="850900">
                <a:moveTo>
                  <a:pt x="2136465" y="10661"/>
                </a:moveTo>
                <a:lnTo>
                  <a:pt x="2131893" y="0"/>
                </a:lnTo>
                <a:lnTo>
                  <a:pt x="69284" y="809282"/>
                </a:lnTo>
                <a:lnTo>
                  <a:pt x="74026" y="821399"/>
                </a:lnTo>
                <a:lnTo>
                  <a:pt x="2136465" y="10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51038" y="1340001"/>
            <a:ext cx="1983105" cy="411480"/>
          </a:xfrm>
          <a:custGeom>
            <a:avLst/>
            <a:gdLst/>
            <a:ahLst/>
            <a:cxnLst/>
            <a:rect l="l" t="t" r="r" b="b"/>
            <a:pathLst>
              <a:path w="1983104" h="411480">
                <a:moveTo>
                  <a:pt x="74473" y="367993"/>
                </a:moveTo>
                <a:lnTo>
                  <a:pt x="68580" y="335255"/>
                </a:lnTo>
                <a:lnTo>
                  <a:pt x="0" y="387071"/>
                </a:lnTo>
                <a:lnTo>
                  <a:pt x="62484" y="405573"/>
                </a:lnTo>
                <a:lnTo>
                  <a:pt x="62484" y="370307"/>
                </a:lnTo>
                <a:lnTo>
                  <a:pt x="74473" y="367993"/>
                </a:lnTo>
                <a:close/>
              </a:path>
              <a:path w="1983104" h="411480">
                <a:moveTo>
                  <a:pt x="76648" y="380069"/>
                </a:moveTo>
                <a:lnTo>
                  <a:pt x="74473" y="367993"/>
                </a:lnTo>
                <a:lnTo>
                  <a:pt x="62484" y="370307"/>
                </a:lnTo>
                <a:lnTo>
                  <a:pt x="64008" y="382499"/>
                </a:lnTo>
                <a:lnTo>
                  <a:pt x="76648" y="380069"/>
                </a:lnTo>
                <a:close/>
              </a:path>
              <a:path w="1983104" h="411480">
                <a:moveTo>
                  <a:pt x="82296" y="411440"/>
                </a:moveTo>
                <a:lnTo>
                  <a:pt x="76648" y="380069"/>
                </a:lnTo>
                <a:lnTo>
                  <a:pt x="64008" y="382499"/>
                </a:lnTo>
                <a:lnTo>
                  <a:pt x="62484" y="370307"/>
                </a:lnTo>
                <a:lnTo>
                  <a:pt x="62484" y="405573"/>
                </a:lnTo>
                <a:lnTo>
                  <a:pt x="82296" y="411440"/>
                </a:lnTo>
                <a:close/>
              </a:path>
              <a:path w="1983104" h="411480">
                <a:moveTo>
                  <a:pt x="1982556" y="13716"/>
                </a:moveTo>
                <a:lnTo>
                  <a:pt x="1981032" y="0"/>
                </a:lnTo>
                <a:lnTo>
                  <a:pt x="74473" y="367993"/>
                </a:lnTo>
                <a:lnTo>
                  <a:pt x="76648" y="380069"/>
                </a:lnTo>
                <a:lnTo>
                  <a:pt x="1982556" y="13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12976" y="1797161"/>
            <a:ext cx="1221105" cy="116205"/>
          </a:xfrm>
          <a:custGeom>
            <a:avLst/>
            <a:gdLst/>
            <a:ahLst/>
            <a:cxnLst/>
            <a:rect l="l" t="t" r="r" b="b"/>
            <a:pathLst>
              <a:path w="1221104" h="116205">
                <a:moveTo>
                  <a:pt x="76624" y="72352"/>
                </a:moveTo>
                <a:lnTo>
                  <a:pt x="74660" y="39624"/>
                </a:lnTo>
                <a:lnTo>
                  <a:pt x="0" y="82280"/>
                </a:lnTo>
                <a:lnTo>
                  <a:pt x="63992" y="109359"/>
                </a:lnTo>
                <a:lnTo>
                  <a:pt x="63992" y="73152"/>
                </a:lnTo>
                <a:lnTo>
                  <a:pt x="76624" y="72352"/>
                </a:lnTo>
                <a:close/>
              </a:path>
              <a:path w="1221104" h="116205">
                <a:moveTo>
                  <a:pt x="77353" y="84501"/>
                </a:moveTo>
                <a:lnTo>
                  <a:pt x="76624" y="72352"/>
                </a:lnTo>
                <a:lnTo>
                  <a:pt x="63992" y="73152"/>
                </a:lnTo>
                <a:lnTo>
                  <a:pt x="63992" y="85328"/>
                </a:lnTo>
                <a:lnTo>
                  <a:pt x="77353" y="84501"/>
                </a:lnTo>
                <a:close/>
              </a:path>
              <a:path w="1221104" h="116205">
                <a:moveTo>
                  <a:pt x="79232" y="115808"/>
                </a:moveTo>
                <a:lnTo>
                  <a:pt x="77353" y="84501"/>
                </a:lnTo>
                <a:lnTo>
                  <a:pt x="63992" y="85328"/>
                </a:lnTo>
                <a:lnTo>
                  <a:pt x="63992" y="109359"/>
                </a:lnTo>
                <a:lnTo>
                  <a:pt x="79232" y="115808"/>
                </a:lnTo>
                <a:close/>
              </a:path>
              <a:path w="1221104" h="116205">
                <a:moveTo>
                  <a:pt x="1220617" y="13716"/>
                </a:moveTo>
                <a:lnTo>
                  <a:pt x="1219093" y="0"/>
                </a:lnTo>
                <a:lnTo>
                  <a:pt x="76624" y="72352"/>
                </a:lnTo>
                <a:lnTo>
                  <a:pt x="77353" y="84501"/>
                </a:lnTo>
                <a:lnTo>
                  <a:pt x="1220617" y="13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3422" y="2527096"/>
            <a:ext cx="1905000" cy="76200"/>
          </a:xfrm>
          <a:custGeom>
            <a:avLst/>
            <a:gdLst/>
            <a:ahLst/>
            <a:cxnLst/>
            <a:rect l="l" t="t" r="r" b="b"/>
            <a:pathLst>
              <a:path w="19050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1905000" h="76200">
                <a:moveTo>
                  <a:pt x="1904847" y="45720"/>
                </a:moveTo>
                <a:lnTo>
                  <a:pt x="1904847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1904847" y="45720"/>
                </a:lnTo>
                <a:close/>
              </a:path>
              <a:path w="19050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08192" y="2831866"/>
            <a:ext cx="1524000" cy="76200"/>
          </a:xfrm>
          <a:custGeom>
            <a:avLst/>
            <a:gdLst/>
            <a:ahLst/>
            <a:cxnLst/>
            <a:rect l="l" t="t" r="r" b="b"/>
            <a:pathLst>
              <a:path w="15240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1524000" h="76200">
                <a:moveTo>
                  <a:pt x="1523878" y="45720"/>
                </a:moveTo>
                <a:lnTo>
                  <a:pt x="1523878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1523878" y="45720"/>
                </a:lnTo>
                <a:close/>
              </a:path>
              <a:path w="15240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12976" y="2999506"/>
            <a:ext cx="1297305" cy="259079"/>
          </a:xfrm>
          <a:custGeom>
            <a:avLst/>
            <a:gdLst/>
            <a:ahLst/>
            <a:cxnLst/>
            <a:rect l="l" t="t" r="r" b="b"/>
            <a:pathLst>
              <a:path w="1297304" h="259079">
                <a:moveTo>
                  <a:pt x="82280" y="0"/>
                </a:moveTo>
                <a:lnTo>
                  <a:pt x="0" y="22844"/>
                </a:lnTo>
                <a:lnTo>
                  <a:pt x="62468" y="70053"/>
                </a:lnTo>
                <a:lnTo>
                  <a:pt x="62468" y="41132"/>
                </a:lnTo>
                <a:lnTo>
                  <a:pt x="63992" y="28940"/>
                </a:lnTo>
                <a:lnTo>
                  <a:pt x="76558" y="31146"/>
                </a:lnTo>
                <a:lnTo>
                  <a:pt x="82280" y="0"/>
                </a:lnTo>
                <a:close/>
              </a:path>
              <a:path w="1297304" h="259079">
                <a:moveTo>
                  <a:pt x="76558" y="31146"/>
                </a:moveTo>
                <a:lnTo>
                  <a:pt x="63992" y="28940"/>
                </a:lnTo>
                <a:lnTo>
                  <a:pt x="62468" y="41132"/>
                </a:lnTo>
                <a:lnTo>
                  <a:pt x="74338" y="43230"/>
                </a:lnTo>
                <a:lnTo>
                  <a:pt x="76558" y="31146"/>
                </a:lnTo>
                <a:close/>
              </a:path>
              <a:path w="1297304" h="259079">
                <a:moveTo>
                  <a:pt x="74338" y="43230"/>
                </a:moveTo>
                <a:lnTo>
                  <a:pt x="62468" y="41132"/>
                </a:lnTo>
                <a:lnTo>
                  <a:pt x="62468" y="70053"/>
                </a:lnTo>
                <a:lnTo>
                  <a:pt x="68564" y="74660"/>
                </a:lnTo>
                <a:lnTo>
                  <a:pt x="74338" y="43230"/>
                </a:lnTo>
                <a:close/>
              </a:path>
              <a:path w="1297304" h="259079">
                <a:moveTo>
                  <a:pt x="1296817" y="245333"/>
                </a:moveTo>
                <a:lnTo>
                  <a:pt x="76558" y="31146"/>
                </a:lnTo>
                <a:lnTo>
                  <a:pt x="74338" y="43230"/>
                </a:lnTo>
                <a:lnTo>
                  <a:pt x="1295293" y="259049"/>
                </a:lnTo>
                <a:lnTo>
                  <a:pt x="1296817" y="2453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22453" y="3523701"/>
            <a:ext cx="2211705" cy="192405"/>
          </a:xfrm>
          <a:custGeom>
            <a:avLst/>
            <a:gdLst/>
            <a:ahLst/>
            <a:cxnLst/>
            <a:rect l="l" t="t" r="r" b="b"/>
            <a:pathLst>
              <a:path w="2211704" h="192404">
                <a:moveTo>
                  <a:pt x="79248" y="0"/>
                </a:moveTo>
                <a:lnTo>
                  <a:pt x="0" y="32004"/>
                </a:lnTo>
                <a:lnTo>
                  <a:pt x="64008" y="69886"/>
                </a:lnTo>
                <a:lnTo>
                  <a:pt x="64008" y="30480"/>
                </a:lnTo>
                <a:lnTo>
                  <a:pt x="77364" y="31399"/>
                </a:lnTo>
                <a:lnTo>
                  <a:pt x="79248" y="0"/>
                </a:lnTo>
                <a:close/>
              </a:path>
              <a:path w="2211704" h="192404">
                <a:moveTo>
                  <a:pt x="77364" y="31399"/>
                </a:moveTo>
                <a:lnTo>
                  <a:pt x="64008" y="30480"/>
                </a:lnTo>
                <a:lnTo>
                  <a:pt x="64008" y="42672"/>
                </a:lnTo>
                <a:lnTo>
                  <a:pt x="76634" y="43550"/>
                </a:lnTo>
                <a:lnTo>
                  <a:pt x="77364" y="31399"/>
                </a:lnTo>
                <a:close/>
              </a:path>
              <a:path w="2211704" h="192404">
                <a:moveTo>
                  <a:pt x="76634" y="43550"/>
                </a:moveTo>
                <a:lnTo>
                  <a:pt x="64008" y="42672"/>
                </a:lnTo>
                <a:lnTo>
                  <a:pt x="64008" y="69886"/>
                </a:lnTo>
                <a:lnTo>
                  <a:pt x="74676" y="76200"/>
                </a:lnTo>
                <a:lnTo>
                  <a:pt x="76634" y="43550"/>
                </a:lnTo>
                <a:close/>
              </a:path>
              <a:path w="2211704" h="192404">
                <a:moveTo>
                  <a:pt x="2211141" y="178308"/>
                </a:moveTo>
                <a:lnTo>
                  <a:pt x="77364" y="31399"/>
                </a:lnTo>
                <a:lnTo>
                  <a:pt x="76634" y="43550"/>
                </a:lnTo>
                <a:lnTo>
                  <a:pt x="2209617" y="192024"/>
                </a:lnTo>
                <a:lnTo>
                  <a:pt x="2211141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10537" y="2590589"/>
            <a:ext cx="469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P</a:t>
            </a:r>
            <a:r>
              <a:rPr sz="1800" dirty="0">
                <a:latin typeface="Times New Roman"/>
                <a:cs typeface="Times New Roman"/>
              </a:rPr>
              <a:t>ons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1954" y="1904853"/>
            <a:ext cx="135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18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trigeminus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10537" y="1219104"/>
            <a:ext cx="17011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oculomotorius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86620" y="609557"/>
            <a:ext cx="1313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ruber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66614" y="380975"/>
            <a:ext cx="21659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Parasympatické </a:t>
            </a:r>
            <a:r>
              <a:rPr sz="1800" b="1" dirty="0">
                <a:latin typeface="Times New Roman"/>
                <a:cs typeface="Times New Roman"/>
              </a:rPr>
              <a:t>a  motorické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9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10811" y="1142909"/>
            <a:ext cx="185928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IV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trochlearis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- dorzální </a:t>
            </a:r>
            <a:r>
              <a:rPr sz="1800" spc="-5" dirty="0">
                <a:latin typeface="Times New Roman"/>
                <a:cs typeface="Times New Roman"/>
              </a:rPr>
              <a:t>výstup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!!!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10802" y="2331528"/>
            <a:ext cx="2086610" cy="15494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107400"/>
              </a:lnSpc>
              <a:spcBef>
                <a:spcPts val="180"/>
              </a:spcBef>
            </a:pPr>
            <a:r>
              <a:rPr sz="1800" b="1" dirty="0">
                <a:latin typeface="Times New Roman"/>
                <a:cs typeface="Times New Roman"/>
              </a:rPr>
              <a:t>Motorické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 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 VI  </a:t>
            </a:r>
            <a:r>
              <a:rPr sz="1800" spc="-20" dirty="0">
                <a:latin typeface="Times New Roman"/>
                <a:cs typeface="Times New Roman"/>
              </a:rPr>
              <a:t>Ventriculus </a:t>
            </a:r>
            <a:r>
              <a:rPr sz="1800" dirty="0">
                <a:latin typeface="Times New Roman"/>
                <a:cs typeface="Times New Roman"/>
              </a:rPr>
              <a:t>quartus  </a:t>
            </a:r>
            <a:r>
              <a:rPr sz="1800" spc="-60" dirty="0">
                <a:latin typeface="Times New Roman"/>
                <a:cs typeface="Times New Roman"/>
              </a:rPr>
              <a:t>(IV.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komora)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3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07892" y="3784289"/>
            <a:ext cx="3876735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09787" y="4165259"/>
            <a:ext cx="1222375" cy="692150"/>
          </a:xfrm>
          <a:custGeom>
            <a:avLst/>
            <a:gdLst/>
            <a:ahLst/>
            <a:cxnLst/>
            <a:rect l="l" t="t" r="r" b="b"/>
            <a:pathLst>
              <a:path w="1222375" h="692150">
                <a:moveTo>
                  <a:pt x="1159843" y="44001"/>
                </a:moveTo>
                <a:lnTo>
                  <a:pt x="1153326" y="32053"/>
                </a:lnTo>
                <a:lnTo>
                  <a:pt x="0" y="681167"/>
                </a:lnTo>
                <a:lnTo>
                  <a:pt x="7620" y="691835"/>
                </a:lnTo>
                <a:lnTo>
                  <a:pt x="1159843" y="44001"/>
                </a:lnTo>
                <a:close/>
              </a:path>
              <a:path w="1222375" h="692150">
                <a:moveTo>
                  <a:pt x="1222156" y="0"/>
                </a:moveTo>
                <a:lnTo>
                  <a:pt x="1138336" y="4572"/>
                </a:lnTo>
                <a:lnTo>
                  <a:pt x="1153326" y="32053"/>
                </a:lnTo>
                <a:lnTo>
                  <a:pt x="1164244" y="25908"/>
                </a:lnTo>
                <a:lnTo>
                  <a:pt x="1170340" y="38100"/>
                </a:lnTo>
                <a:lnTo>
                  <a:pt x="1170340" y="63246"/>
                </a:lnTo>
                <a:lnTo>
                  <a:pt x="1174912" y="71628"/>
                </a:lnTo>
                <a:lnTo>
                  <a:pt x="1222156" y="0"/>
                </a:lnTo>
                <a:close/>
              </a:path>
              <a:path w="1222375" h="692150">
                <a:moveTo>
                  <a:pt x="1170340" y="38100"/>
                </a:moveTo>
                <a:lnTo>
                  <a:pt x="1164244" y="25908"/>
                </a:lnTo>
                <a:lnTo>
                  <a:pt x="1153326" y="32053"/>
                </a:lnTo>
                <a:lnTo>
                  <a:pt x="1159843" y="44001"/>
                </a:lnTo>
                <a:lnTo>
                  <a:pt x="1170340" y="38100"/>
                </a:lnTo>
                <a:close/>
              </a:path>
              <a:path w="1222375" h="692150">
                <a:moveTo>
                  <a:pt x="1170340" y="63246"/>
                </a:moveTo>
                <a:lnTo>
                  <a:pt x="1170340" y="38100"/>
                </a:lnTo>
                <a:lnTo>
                  <a:pt x="1159843" y="44001"/>
                </a:lnTo>
                <a:lnTo>
                  <a:pt x="1170340" y="632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62187" y="3936690"/>
            <a:ext cx="1069975" cy="615950"/>
          </a:xfrm>
          <a:custGeom>
            <a:avLst/>
            <a:gdLst/>
            <a:ahLst/>
            <a:cxnLst/>
            <a:rect l="l" t="t" r="r" b="b"/>
            <a:pathLst>
              <a:path w="1069975" h="615950">
                <a:moveTo>
                  <a:pt x="1007217" y="44214"/>
                </a:moveTo>
                <a:lnTo>
                  <a:pt x="1001223" y="33479"/>
                </a:lnTo>
                <a:lnTo>
                  <a:pt x="0" y="604967"/>
                </a:lnTo>
                <a:lnTo>
                  <a:pt x="7620" y="615635"/>
                </a:lnTo>
                <a:lnTo>
                  <a:pt x="1007217" y="44214"/>
                </a:lnTo>
                <a:close/>
              </a:path>
              <a:path w="1069975" h="615950">
                <a:moveTo>
                  <a:pt x="1069756" y="0"/>
                </a:moveTo>
                <a:lnTo>
                  <a:pt x="985936" y="6096"/>
                </a:lnTo>
                <a:lnTo>
                  <a:pt x="1001223" y="33479"/>
                </a:lnTo>
                <a:lnTo>
                  <a:pt x="1011844" y="27416"/>
                </a:lnTo>
                <a:lnTo>
                  <a:pt x="1017940" y="38084"/>
                </a:lnTo>
                <a:lnTo>
                  <a:pt x="1017940" y="63423"/>
                </a:lnTo>
                <a:lnTo>
                  <a:pt x="1022512" y="71612"/>
                </a:lnTo>
                <a:lnTo>
                  <a:pt x="1069756" y="0"/>
                </a:lnTo>
                <a:close/>
              </a:path>
              <a:path w="1069975" h="615950">
                <a:moveTo>
                  <a:pt x="1017940" y="38084"/>
                </a:moveTo>
                <a:lnTo>
                  <a:pt x="1011844" y="27416"/>
                </a:lnTo>
                <a:lnTo>
                  <a:pt x="1001223" y="33479"/>
                </a:lnTo>
                <a:lnTo>
                  <a:pt x="1007217" y="44214"/>
                </a:lnTo>
                <a:lnTo>
                  <a:pt x="1017940" y="38084"/>
                </a:lnTo>
                <a:close/>
              </a:path>
              <a:path w="1069975" h="615950">
                <a:moveTo>
                  <a:pt x="1017940" y="63423"/>
                </a:moveTo>
                <a:lnTo>
                  <a:pt x="1017940" y="38084"/>
                </a:lnTo>
                <a:lnTo>
                  <a:pt x="1007217" y="44214"/>
                </a:lnTo>
                <a:lnTo>
                  <a:pt x="1017940" y="634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08066" y="3903162"/>
            <a:ext cx="1371600" cy="117475"/>
          </a:xfrm>
          <a:custGeom>
            <a:avLst/>
            <a:gdLst/>
            <a:ahLst/>
            <a:cxnLst/>
            <a:rect l="l" t="t" r="r" b="b"/>
            <a:pathLst>
              <a:path w="1371600" h="117475">
                <a:moveTo>
                  <a:pt x="1296463" y="44897"/>
                </a:moveTo>
                <a:lnTo>
                  <a:pt x="1295733" y="32730"/>
                </a:lnTo>
                <a:lnTo>
                  <a:pt x="0" y="103616"/>
                </a:lnTo>
                <a:lnTo>
                  <a:pt x="1524" y="117332"/>
                </a:lnTo>
                <a:lnTo>
                  <a:pt x="1296463" y="44897"/>
                </a:lnTo>
                <a:close/>
              </a:path>
              <a:path w="1371600" h="117475">
                <a:moveTo>
                  <a:pt x="1371493" y="33528"/>
                </a:moveTo>
                <a:lnTo>
                  <a:pt x="1293769" y="0"/>
                </a:lnTo>
                <a:lnTo>
                  <a:pt x="1295733" y="32730"/>
                </a:lnTo>
                <a:lnTo>
                  <a:pt x="1309009" y="32004"/>
                </a:lnTo>
                <a:lnTo>
                  <a:pt x="1309009" y="69963"/>
                </a:lnTo>
                <a:lnTo>
                  <a:pt x="1371493" y="33528"/>
                </a:lnTo>
                <a:close/>
              </a:path>
              <a:path w="1371600" h="117475">
                <a:moveTo>
                  <a:pt x="1309009" y="44196"/>
                </a:moveTo>
                <a:lnTo>
                  <a:pt x="1309009" y="32004"/>
                </a:lnTo>
                <a:lnTo>
                  <a:pt x="1295733" y="32730"/>
                </a:lnTo>
                <a:lnTo>
                  <a:pt x="1296463" y="44897"/>
                </a:lnTo>
                <a:lnTo>
                  <a:pt x="1309009" y="44196"/>
                </a:lnTo>
                <a:close/>
              </a:path>
              <a:path w="1371600" h="117475">
                <a:moveTo>
                  <a:pt x="1309009" y="69963"/>
                </a:moveTo>
                <a:lnTo>
                  <a:pt x="1309009" y="44196"/>
                </a:lnTo>
                <a:lnTo>
                  <a:pt x="1296463" y="44897"/>
                </a:lnTo>
                <a:lnTo>
                  <a:pt x="1298341" y="76184"/>
                </a:lnTo>
                <a:lnTo>
                  <a:pt x="1309009" y="699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70068" y="3913830"/>
            <a:ext cx="2440305" cy="487680"/>
          </a:xfrm>
          <a:custGeom>
            <a:avLst/>
            <a:gdLst/>
            <a:ahLst/>
            <a:cxnLst/>
            <a:rect l="l" t="t" r="r" b="b"/>
            <a:pathLst>
              <a:path w="2440304" h="487679">
                <a:moveTo>
                  <a:pt x="82296" y="0"/>
                </a:moveTo>
                <a:lnTo>
                  <a:pt x="0" y="22860"/>
                </a:lnTo>
                <a:lnTo>
                  <a:pt x="62484" y="70056"/>
                </a:lnTo>
                <a:lnTo>
                  <a:pt x="62484" y="41132"/>
                </a:lnTo>
                <a:lnTo>
                  <a:pt x="64008" y="28956"/>
                </a:lnTo>
                <a:lnTo>
                  <a:pt x="76545" y="31304"/>
                </a:lnTo>
                <a:lnTo>
                  <a:pt x="82296" y="0"/>
                </a:lnTo>
                <a:close/>
              </a:path>
              <a:path w="2440304" h="487679">
                <a:moveTo>
                  <a:pt x="76545" y="31304"/>
                </a:moveTo>
                <a:lnTo>
                  <a:pt x="64008" y="28956"/>
                </a:lnTo>
                <a:lnTo>
                  <a:pt x="62484" y="41132"/>
                </a:lnTo>
                <a:lnTo>
                  <a:pt x="74330" y="43359"/>
                </a:lnTo>
                <a:lnTo>
                  <a:pt x="76545" y="31304"/>
                </a:lnTo>
                <a:close/>
              </a:path>
              <a:path w="2440304" h="487679">
                <a:moveTo>
                  <a:pt x="74330" y="43359"/>
                </a:moveTo>
                <a:lnTo>
                  <a:pt x="62484" y="41132"/>
                </a:lnTo>
                <a:lnTo>
                  <a:pt x="62484" y="70056"/>
                </a:lnTo>
                <a:lnTo>
                  <a:pt x="68580" y="74660"/>
                </a:lnTo>
                <a:lnTo>
                  <a:pt x="74330" y="43359"/>
                </a:lnTo>
                <a:close/>
              </a:path>
              <a:path w="2440304" h="487679">
                <a:moveTo>
                  <a:pt x="2439725" y="473918"/>
                </a:moveTo>
                <a:lnTo>
                  <a:pt x="76545" y="31304"/>
                </a:lnTo>
                <a:lnTo>
                  <a:pt x="74330" y="43359"/>
                </a:lnTo>
                <a:lnTo>
                  <a:pt x="2438201" y="487634"/>
                </a:lnTo>
                <a:lnTo>
                  <a:pt x="2439725" y="4739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843895" y="3809680"/>
            <a:ext cx="1049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36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facialis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10802" y="4114461"/>
            <a:ext cx="1987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Nucleus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salivatorius  superior n.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10690" y="5028783"/>
            <a:ext cx="1388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 nervi  hypoglossi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XII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03422" y="4687946"/>
            <a:ext cx="1755775" cy="626745"/>
          </a:xfrm>
          <a:custGeom>
            <a:avLst/>
            <a:gdLst/>
            <a:ahLst/>
            <a:cxnLst/>
            <a:rect l="l" t="t" r="r" b="b"/>
            <a:pathLst>
              <a:path w="1755775" h="626745">
                <a:moveTo>
                  <a:pt x="85344" y="0"/>
                </a:moveTo>
                <a:lnTo>
                  <a:pt x="0" y="10668"/>
                </a:lnTo>
                <a:lnTo>
                  <a:pt x="57912" y="71549"/>
                </a:lnTo>
                <a:lnTo>
                  <a:pt x="57912" y="38100"/>
                </a:lnTo>
                <a:lnTo>
                  <a:pt x="62484" y="25908"/>
                </a:lnTo>
                <a:lnTo>
                  <a:pt x="74665" y="30151"/>
                </a:lnTo>
                <a:lnTo>
                  <a:pt x="85344" y="0"/>
                </a:lnTo>
                <a:close/>
              </a:path>
              <a:path w="1755775" h="626745">
                <a:moveTo>
                  <a:pt x="74665" y="30151"/>
                </a:moveTo>
                <a:lnTo>
                  <a:pt x="62484" y="25908"/>
                </a:lnTo>
                <a:lnTo>
                  <a:pt x="57912" y="38100"/>
                </a:lnTo>
                <a:lnTo>
                  <a:pt x="70323" y="42412"/>
                </a:lnTo>
                <a:lnTo>
                  <a:pt x="74665" y="30151"/>
                </a:lnTo>
                <a:close/>
              </a:path>
              <a:path w="1755775" h="626745">
                <a:moveTo>
                  <a:pt x="70323" y="42412"/>
                </a:moveTo>
                <a:lnTo>
                  <a:pt x="57912" y="38100"/>
                </a:lnTo>
                <a:lnTo>
                  <a:pt x="57912" y="71549"/>
                </a:lnTo>
                <a:lnTo>
                  <a:pt x="59436" y="73152"/>
                </a:lnTo>
                <a:lnTo>
                  <a:pt x="70323" y="42412"/>
                </a:lnTo>
                <a:close/>
              </a:path>
              <a:path w="1755775" h="626745">
                <a:moveTo>
                  <a:pt x="1755510" y="615650"/>
                </a:moveTo>
                <a:lnTo>
                  <a:pt x="74665" y="30151"/>
                </a:lnTo>
                <a:lnTo>
                  <a:pt x="70323" y="42412"/>
                </a:lnTo>
                <a:lnTo>
                  <a:pt x="1750938" y="626318"/>
                </a:lnTo>
                <a:lnTo>
                  <a:pt x="1755510" y="615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28818" y="4698613"/>
            <a:ext cx="1831975" cy="1225550"/>
          </a:xfrm>
          <a:custGeom>
            <a:avLst/>
            <a:gdLst/>
            <a:ahLst/>
            <a:cxnLst/>
            <a:rect l="l" t="t" r="r" b="b"/>
            <a:pathLst>
              <a:path w="1831975" h="1225550">
                <a:moveTo>
                  <a:pt x="1772745" y="47949"/>
                </a:moveTo>
                <a:lnTo>
                  <a:pt x="1765476" y="37046"/>
                </a:lnTo>
                <a:lnTo>
                  <a:pt x="0" y="1214536"/>
                </a:lnTo>
                <a:lnTo>
                  <a:pt x="7620" y="1225204"/>
                </a:lnTo>
                <a:lnTo>
                  <a:pt x="1772745" y="47949"/>
                </a:lnTo>
                <a:close/>
              </a:path>
              <a:path w="1831975" h="1225550">
                <a:moveTo>
                  <a:pt x="1831710" y="0"/>
                </a:moveTo>
                <a:lnTo>
                  <a:pt x="1747890" y="10668"/>
                </a:lnTo>
                <a:lnTo>
                  <a:pt x="1765476" y="37046"/>
                </a:lnTo>
                <a:lnTo>
                  <a:pt x="1775322" y="30480"/>
                </a:lnTo>
                <a:lnTo>
                  <a:pt x="1782942" y="41148"/>
                </a:lnTo>
                <a:lnTo>
                  <a:pt x="1782942" y="63246"/>
                </a:lnTo>
                <a:lnTo>
                  <a:pt x="1790562" y="74676"/>
                </a:lnTo>
                <a:lnTo>
                  <a:pt x="1831710" y="0"/>
                </a:lnTo>
                <a:close/>
              </a:path>
              <a:path w="1831975" h="1225550">
                <a:moveTo>
                  <a:pt x="1782942" y="41148"/>
                </a:moveTo>
                <a:lnTo>
                  <a:pt x="1775322" y="30480"/>
                </a:lnTo>
                <a:lnTo>
                  <a:pt x="1765476" y="37046"/>
                </a:lnTo>
                <a:lnTo>
                  <a:pt x="1772745" y="47949"/>
                </a:lnTo>
                <a:lnTo>
                  <a:pt x="1782942" y="41148"/>
                </a:lnTo>
                <a:close/>
              </a:path>
              <a:path w="1831975" h="1225550">
                <a:moveTo>
                  <a:pt x="1782942" y="63246"/>
                </a:moveTo>
                <a:lnTo>
                  <a:pt x="1782942" y="41148"/>
                </a:lnTo>
                <a:lnTo>
                  <a:pt x="1772745" y="47949"/>
                </a:lnTo>
                <a:lnTo>
                  <a:pt x="1782942" y="632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30342" y="5003398"/>
            <a:ext cx="1906905" cy="920750"/>
          </a:xfrm>
          <a:custGeom>
            <a:avLst/>
            <a:gdLst/>
            <a:ahLst/>
            <a:cxnLst/>
            <a:rect l="l" t="t" r="r" b="b"/>
            <a:pathLst>
              <a:path w="1906904" h="920750">
                <a:moveTo>
                  <a:pt x="1840914" y="39326"/>
                </a:moveTo>
                <a:lnTo>
                  <a:pt x="1835734" y="28223"/>
                </a:lnTo>
                <a:lnTo>
                  <a:pt x="0" y="909751"/>
                </a:lnTo>
                <a:lnTo>
                  <a:pt x="4572" y="920419"/>
                </a:lnTo>
                <a:lnTo>
                  <a:pt x="1840914" y="39326"/>
                </a:lnTo>
                <a:close/>
              </a:path>
              <a:path w="1906904" h="920750">
                <a:moveTo>
                  <a:pt x="1906371" y="0"/>
                </a:moveTo>
                <a:lnTo>
                  <a:pt x="1822566" y="0"/>
                </a:lnTo>
                <a:lnTo>
                  <a:pt x="1835734" y="28223"/>
                </a:lnTo>
                <a:lnTo>
                  <a:pt x="1846935" y="22844"/>
                </a:lnTo>
                <a:lnTo>
                  <a:pt x="1853031" y="33512"/>
                </a:lnTo>
                <a:lnTo>
                  <a:pt x="1853031" y="65298"/>
                </a:lnTo>
                <a:lnTo>
                  <a:pt x="1854555" y="68564"/>
                </a:lnTo>
                <a:lnTo>
                  <a:pt x="1906371" y="0"/>
                </a:lnTo>
                <a:close/>
              </a:path>
              <a:path w="1906904" h="920750">
                <a:moveTo>
                  <a:pt x="1853031" y="33512"/>
                </a:moveTo>
                <a:lnTo>
                  <a:pt x="1846935" y="22844"/>
                </a:lnTo>
                <a:lnTo>
                  <a:pt x="1835734" y="28223"/>
                </a:lnTo>
                <a:lnTo>
                  <a:pt x="1840914" y="39326"/>
                </a:lnTo>
                <a:lnTo>
                  <a:pt x="1853031" y="33512"/>
                </a:lnTo>
                <a:close/>
              </a:path>
              <a:path w="1906904" h="920750">
                <a:moveTo>
                  <a:pt x="1853031" y="65298"/>
                </a:moveTo>
                <a:lnTo>
                  <a:pt x="1853031" y="33512"/>
                </a:lnTo>
                <a:lnTo>
                  <a:pt x="1840914" y="39326"/>
                </a:lnTo>
                <a:lnTo>
                  <a:pt x="1853031" y="652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30342" y="5294452"/>
            <a:ext cx="2059305" cy="629920"/>
          </a:xfrm>
          <a:custGeom>
            <a:avLst/>
            <a:gdLst/>
            <a:ahLst/>
            <a:cxnLst/>
            <a:rect l="l" t="t" r="r" b="b"/>
            <a:pathLst>
              <a:path w="2059304" h="629920">
                <a:moveTo>
                  <a:pt x="1988034" y="41894"/>
                </a:moveTo>
                <a:lnTo>
                  <a:pt x="1984162" y="29494"/>
                </a:lnTo>
                <a:lnTo>
                  <a:pt x="0" y="617174"/>
                </a:lnTo>
                <a:lnTo>
                  <a:pt x="4572" y="629366"/>
                </a:lnTo>
                <a:lnTo>
                  <a:pt x="1988034" y="41894"/>
                </a:lnTo>
                <a:close/>
              </a:path>
              <a:path w="2059304" h="629920">
                <a:moveTo>
                  <a:pt x="2058756" y="13716"/>
                </a:moveTo>
                <a:lnTo>
                  <a:pt x="1974951" y="0"/>
                </a:lnTo>
                <a:lnTo>
                  <a:pt x="1984162" y="29494"/>
                </a:lnTo>
                <a:lnTo>
                  <a:pt x="1996272" y="25908"/>
                </a:lnTo>
                <a:lnTo>
                  <a:pt x="2000844" y="38100"/>
                </a:lnTo>
                <a:lnTo>
                  <a:pt x="2000844" y="70180"/>
                </a:lnTo>
                <a:lnTo>
                  <a:pt x="2058756" y="13716"/>
                </a:lnTo>
                <a:close/>
              </a:path>
              <a:path w="2059304" h="629920">
                <a:moveTo>
                  <a:pt x="2000844" y="38100"/>
                </a:moveTo>
                <a:lnTo>
                  <a:pt x="1996272" y="25908"/>
                </a:lnTo>
                <a:lnTo>
                  <a:pt x="1984162" y="29494"/>
                </a:lnTo>
                <a:lnTo>
                  <a:pt x="1988034" y="41894"/>
                </a:lnTo>
                <a:lnTo>
                  <a:pt x="2000844" y="38100"/>
                </a:lnTo>
                <a:close/>
              </a:path>
              <a:path w="2059304" h="629920">
                <a:moveTo>
                  <a:pt x="2000844" y="70180"/>
                </a:moveTo>
                <a:lnTo>
                  <a:pt x="2000844" y="38100"/>
                </a:lnTo>
                <a:lnTo>
                  <a:pt x="1988034" y="41894"/>
                </a:lnTo>
                <a:lnTo>
                  <a:pt x="1997796" y="73152"/>
                </a:lnTo>
                <a:lnTo>
                  <a:pt x="2000844" y="70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710687" y="5866908"/>
            <a:ext cx="1301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nervi  accessorii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XI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651038" y="5963427"/>
            <a:ext cx="1906905" cy="190500"/>
          </a:xfrm>
          <a:custGeom>
            <a:avLst/>
            <a:gdLst/>
            <a:ahLst/>
            <a:cxnLst/>
            <a:rect l="l" t="t" r="r" b="b"/>
            <a:pathLst>
              <a:path w="1906904" h="190500">
                <a:moveTo>
                  <a:pt x="79248" y="0"/>
                </a:moveTo>
                <a:lnTo>
                  <a:pt x="0" y="30480"/>
                </a:lnTo>
                <a:lnTo>
                  <a:pt x="64008" y="69151"/>
                </a:lnTo>
                <a:lnTo>
                  <a:pt x="64008" y="30480"/>
                </a:lnTo>
                <a:lnTo>
                  <a:pt x="76677" y="31486"/>
                </a:lnTo>
                <a:lnTo>
                  <a:pt x="79248" y="0"/>
                </a:lnTo>
                <a:close/>
              </a:path>
              <a:path w="1906904" h="190500">
                <a:moveTo>
                  <a:pt x="76677" y="31486"/>
                </a:moveTo>
                <a:lnTo>
                  <a:pt x="64008" y="30480"/>
                </a:lnTo>
                <a:lnTo>
                  <a:pt x="64008" y="42672"/>
                </a:lnTo>
                <a:lnTo>
                  <a:pt x="75688" y="43609"/>
                </a:lnTo>
                <a:lnTo>
                  <a:pt x="76677" y="31486"/>
                </a:lnTo>
                <a:close/>
              </a:path>
              <a:path w="1906904" h="190500">
                <a:moveTo>
                  <a:pt x="75688" y="43609"/>
                </a:moveTo>
                <a:lnTo>
                  <a:pt x="64008" y="42672"/>
                </a:lnTo>
                <a:lnTo>
                  <a:pt x="64008" y="69151"/>
                </a:lnTo>
                <a:lnTo>
                  <a:pt x="73152" y="74676"/>
                </a:lnTo>
                <a:lnTo>
                  <a:pt x="75688" y="43609"/>
                </a:lnTo>
                <a:close/>
              </a:path>
              <a:path w="1906904" h="190500">
                <a:moveTo>
                  <a:pt x="1906371" y="176768"/>
                </a:moveTo>
                <a:lnTo>
                  <a:pt x="76677" y="31486"/>
                </a:lnTo>
                <a:lnTo>
                  <a:pt x="75688" y="43609"/>
                </a:lnTo>
                <a:lnTo>
                  <a:pt x="1904847" y="190484"/>
                </a:lnTo>
                <a:lnTo>
                  <a:pt x="1906371" y="1767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129593" y="6247882"/>
            <a:ext cx="1350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N.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accessorius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927198" y="5231968"/>
            <a:ext cx="76200" cy="1066800"/>
          </a:xfrm>
          <a:custGeom>
            <a:avLst/>
            <a:gdLst/>
            <a:ahLst/>
            <a:cxnLst/>
            <a:rect l="l" t="t" r="r" b="b"/>
            <a:pathLst>
              <a:path w="76200" h="1066800">
                <a:moveTo>
                  <a:pt x="76200" y="76200"/>
                </a:moveTo>
                <a:lnTo>
                  <a:pt x="38100" y="0"/>
                </a:lnTo>
                <a:lnTo>
                  <a:pt x="0" y="76200"/>
                </a:lnTo>
                <a:lnTo>
                  <a:pt x="32004" y="76200"/>
                </a:lnTo>
                <a:lnTo>
                  <a:pt x="32004" y="64008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close/>
              </a:path>
              <a:path w="76200" h="1066800">
                <a:moveTo>
                  <a:pt x="45720" y="76200"/>
                </a:moveTo>
                <a:lnTo>
                  <a:pt x="45720" y="64008"/>
                </a:lnTo>
                <a:lnTo>
                  <a:pt x="32004" y="64008"/>
                </a:lnTo>
                <a:lnTo>
                  <a:pt x="32004" y="76200"/>
                </a:lnTo>
                <a:lnTo>
                  <a:pt x="45720" y="76200"/>
                </a:lnTo>
                <a:close/>
              </a:path>
              <a:path w="76200" h="1066800">
                <a:moveTo>
                  <a:pt x="45720" y="1066723"/>
                </a:moveTo>
                <a:lnTo>
                  <a:pt x="45720" y="76200"/>
                </a:lnTo>
                <a:lnTo>
                  <a:pt x="32004" y="76200"/>
                </a:lnTo>
                <a:lnTo>
                  <a:pt x="32004" y="1066723"/>
                </a:lnTo>
                <a:lnTo>
                  <a:pt x="45720" y="10667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209787" y="4622429"/>
            <a:ext cx="1374775" cy="768350"/>
          </a:xfrm>
          <a:custGeom>
            <a:avLst/>
            <a:gdLst/>
            <a:ahLst/>
            <a:cxnLst/>
            <a:rect l="l" t="t" r="r" b="b"/>
            <a:pathLst>
              <a:path w="1374775" h="768350">
                <a:moveTo>
                  <a:pt x="1311564" y="42776"/>
                </a:moveTo>
                <a:lnTo>
                  <a:pt x="1305680" y="31990"/>
                </a:lnTo>
                <a:lnTo>
                  <a:pt x="0" y="757351"/>
                </a:lnTo>
                <a:lnTo>
                  <a:pt x="6096" y="768019"/>
                </a:lnTo>
                <a:lnTo>
                  <a:pt x="1311564" y="42776"/>
                </a:lnTo>
                <a:close/>
              </a:path>
              <a:path w="1374775" h="768350">
                <a:moveTo>
                  <a:pt x="1374541" y="0"/>
                </a:moveTo>
                <a:lnTo>
                  <a:pt x="1290721" y="4572"/>
                </a:lnTo>
                <a:lnTo>
                  <a:pt x="1305680" y="31990"/>
                </a:lnTo>
                <a:lnTo>
                  <a:pt x="1316629" y="25908"/>
                </a:lnTo>
                <a:lnTo>
                  <a:pt x="1322725" y="36576"/>
                </a:lnTo>
                <a:lnTo>
                  <a:pt x="1322725" y="63232"/>
                </a:lnTo>
                <a:lnTo>
                  <a:pt x="1327297" y="71612"/>
                </a:lnTo>
                <a:lnTo>
                  <a:pt x="1374541" y="0"/>
                </a:lnTo>
                <a:close/>
              </a:path>
              <a:path w="1374775" h="768350">
                <a:moveTo>
                  <a:pt x="1322725" y="36576"/>
                </a:moveTo>
                <a:lnTo>
                  <a:pt x="1316629" y="25908"/>
                </a:lnTo>
                <a:lnTo>
                  <a:pt x="1305680" y="31990"/>
                </a:lnTo>
                <a:lnTo>
                  <a:pt x="1311564" y="42776"/>
                </a:lnTo>
                <a:lnTo>
                  <a:pt x="1322725" y="36576"/>
                </a:lnTo>
                <a:close/>
              </a:path>
              <a:path w="1374775" h="768350">
                <a:moveTo>
                  <a:pt x="1322725" y="63232"/>
                </a:moveTo>
                <a:lnTo>
                  <a:pt x="1322725" y="36576"/>
                </a:lnTo>
                <a:lnTo>
                  <a:pt x="1311564" y="42776"/>
                </a:lnTo>
                <a:lnTo>
                  <a:pt x="1322725" y="63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53266" y="4312566"/>
            <a:ext cx="2513965" cy="177800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850900">
              <a:lnSpc>
                <a:spcPct val="100000"/>
              </a:lnSpc>
              <a:spcBef>
                <a:spcPts val="940"/>
              </a:spcBef>
            </a:pPr>
            <a:r>
              <a:rPr sz="1800" b="1" spc="-5" dirty="0">
                <a:latin typeface="Times New Roman"/>
                <a:cs typeface="Times New Roman"/>
              </a:rPr>
              <a:t>N. abducens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vestibulocochlearis</a:t>
            </a:r>
            <a:r>
              <a:rPr sz="1800" spc="-14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VIII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glossopharyngeus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IX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vagus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hypoglossus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XII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91738" y="368787"/>
            <a:ext cx="51066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6599"/>
                </a:solidFill>
                <a:latin typeface="Times New Roman"/>
                <a:cs typeface="Times New Roman"/>
              </a:rPr>
              <a:t>Ganglion</a:t>
            </a:r>
            <a:r>
              <a:rPr sz="4400" spc="-85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006599"/>
                </a:solidFill>
                <a:latin typeface="Times New Roman"/>
                <a:cs typeface="Times New Roman"/>
              </a:rPr>
              <a:t>trigeminale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29840" y="2057240"/>
            <a:ext cx="2392045" cy="182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 ophthalmicus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(V/1)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88265">
              <a:lnSpc>
                <a:spcPct val="100000"/>
              </a:lnSpc>
              <a:spcBef>
                <a:spcPts val="1540"/>
              </a:spcBef>
            </a:pPr>
            <a:r>
              <a:rPr sz="1800" b="1" spc="-5" dirty="0">
                <a:latin typeface="Times New Roman"/>
                <a:cs typeface="Times New Roman"/>
              </a:rPr>
              <a:t>N. </a:t>
            </a:r>
            <a:r>
              <a:rPr sz="1800" b="1" dirty="0">
                <a:latin typeface="Times New Roman"/>
                <a:cs typeface="Times New Roman"/>
              </a:rPr>
              <a:t>maxillaris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(V/2)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240665">
              <a:lnSpc>
                <a:spcPct val="100000"/>
              </a:lnSpc>
              <a:spcBef>
                <a:spcPts val="1540"/>
              </a:spcBef>
            </a:pPr>
            <a:r>
              <a:rPr sz="1800" b="1" spc="-5" dirty="0">
                <a:latin typeface="Times New Roman"/>
                <a:cs typeface="Times New Roman"/>
              </a:rPr>
              <a:t>N. mandibularis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(V/3)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71828" y="1178472"/>
            <a:ext cx="4868771" cy="2605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41483" y="2408240"/>
            <a:ext cx="2670175" cy="1079500"/>
          </a:xfrm>
          <a:custGeom>
            <a:avLst/>
            <a:gdLst/>
            <a:ahLst/>
            <a:cxnLst/>
            <a:rect l="l" t="t" r="r" b="b"/>
            <a:pathLst>
              <a:path w="2670175" h="1079500">
                <a:moveTo>
                  <a:pt x="69256" y="1037789"/>
                </a:moveTo>
                <a:lnTo>
                  <a:pt x="57912" y="1008796"/>
                </a:lnTo>
                <a:lnTo>
                  <a:pt x="0" y="1071280"/>
                </a:lnTo>
                <a:lnTo>
                  <a:pt x="57912" y="1076451"/>
                </a:lnTo>
                <a:lnTo>
                  <a:pt x="57912" y="1042324"/>
                </a:lnTo>
                <a:lnTo>
                  <a:pt x="69256" y="1037789"/>
                </a:lnTo>
                <a:close/>
              </a:path>
              <a:path w="2670175" h="1079500">
                <a:moveTo>
                  <a:pt x="73998" y="1049906"/>
                </a:moveTo>
                <a:lnTo>
                  <a:pt x="69256" y="1037789"/>
                </a:lnTo>
                <a:lnTo>
                  <a:pt x="57912" y="1042324"/>
                </a:lnTo>
                <a:lnTo>
                  <a:pt x="62484" y="1054516"/>
                </a:lnTo>
                <a:lnTo>
                  <a:pt x="73998" y="1049906"/>
                </a:lnTo>
                <a:close/>
              </a:path>
              <a:path w="2670175" h="1079500">
                <a:moveTo>
                  <a:pt x="85344" y="1078900"/>
                </a:moveTo>
                <a:lnTo>
                  <a:pt x="73998" y="1049906"/>
                </a:lnTo>
                <a:lnTo>
                  <a:pt x="62484" y="1054516"/>
                </a:lnTo>
                <a:lnTo>
                  <a:pt x="57912" y="1042324"/>
                </a:lnTo>
                <a:lnTo>
                  <a:pt x="57912" y="1076451"/>
                </a:lnTo>
                <a:lnTo>
                  <a:pt x="85344" y="1078900"/>
                </a:lnTo>
                <a:close/>
              </a:path>
              <a:path w="2670175" h="1079500">
                <a:moveTo>
                  <a:pt x="2669834" y="10668"/>
                </a:moveTo>
                <a:lnTo>
                  <a:pt x="2665262" y="0"/>
                </a:lnTo>
                <a:lnTo>
                  <a:pt x="69256" y="1037789"/>
                </a:lnTo>
                <a:lnTo>
                  <a:pt x="73998" y="1049906"/>
                </a:lnTo>
                <a:lnTo>
                  <a:pt x="2669834" y="1066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93868" y="3092455"/>
            <a:ext cx="2289175" cy="692150"/>
          </a:xfrm>
          <a:custGeom>
            <a:avLst/>
            <a:gdLst/>
            <a:ahLst/>
            <a:cxnLst/>
            <a:rect l="l" t="t" r="r" b="b"/>
            <a:pathLst>
              <a:path w="2289175" h="692150">
                <a:moveTo>
                  <a:pt x="72232" y="665127"/>
                </a:moveTo>
                <a:lnTo>
                  <a:pt x="62483" y="633938"/>
                </a:lnTo>
                <a:lnTo>
                  <a:pt x="0" y="691835"/>
                </a:lnTo>
                <a:lnTo>
                  <a:pt x="59435" y="691835"/>
                </a:lnTo>
                <a:lnTo>
                  <a:pt x="59435" y="668975"/>
                </a:lnTo>
                <a:lnTo>
                  <a:pt x="72232" y="665127"/>
                </a:lnTo>
                <a:close/>
              </a:path>
              <a:path w="2289175" h="692150">
                <a:moveTo>
                  <a:pt x="75675" y="676142"/>
                </a:moveTo>
                <a:lnTo>
                  <a:pt x="72232" y="665127"/>
                </a:lnTo>
                <a:lnTo>
                  <a:pt x="59435" y="668975"/>
                </a:lnTo>
                <a:lnTo>
                  <a:pt x="64007" y="679643"/>
                </a:lnTo>
                <a:lnTo>
                  <a:pt x="75675" y="676142"/>
                </a:lnTo>
                <a:close/>
              </a:path>
              <a:path w="2289175" h="692150">
                <a:moveTo>
                  <a:pt x="80580" y="691835"/>
                </a:moveTo>
                <a:lnTo>
                  <a:pt x="75675" y="676142"/>
                </a:lnTo>
                <a:lnTo>
                  <a:pt x="64007" y="679643"/>
                </a:lnTo>
                <a:lnTo>
                  <a:pt x="59435" y="668975"/>
                </a:lnTo>
                <a:lnTo>
                  <a:pt x="59435" y="691835"/>
                </a:lnTo>
                <a:lnTo>
                  <a:pt x="80580" y="691835"/>
                </a:lnTo>
                <a:close/>
              </a:path>
              <a:path w="2289175" h="692150">
                <a:moveTo>
                  <a:pt x="2288865" y="12192"/>
                </a:moveTo>
                <a:lnTo>
                  <a:pt x="2284293" y="0"/>
                </a:lnTo>
                <a:lnTo>
                  <a:pt x="72232" y="665127"/>
                </a:lnTo>
                <a:lnTo>
                  <a:pt x="75675" y="676142"/>
                </a:lnTo>
                <a:lnTo>
                  <a:pt x="2288865" y="121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46743" y="3778194"/>
            <a:ext cx="57785" cy="6350"/>
          </a:xfrm>
          <a:custGeom>
            <a:avLst/>
            <a:gdLst/>
            <a:ahLst/>
            <a:cxnLst/>
            <a:rect l="l" t="t" r="r" b="b"/>
            <a:pathLst>
              <a:path w="57784" h="6350">
                <a:moveTo>
                  <a:pt x="57418" y="6095"/>
                </a:moveTo>
                <a:lnTo>
                  <a:pt x="56741" y="0"/>
                </a:lnTo>
                <a:lnTo>
                  <a:pt x="0" y="6095"/>
                </a:lnTo>
                <a:lnTo>
                  <a:pt x="57418" y="60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406027" y="5333559"/>
            <a:ext cx="205803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Ganglion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semilunare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Times New Roman"/>
              <a:cs typeface="Times New Roman"/>
            </a:endParaRPr>
          </a:p>
          <a:p>
            <a:pPr marL="88265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latin typeface="Times New Roman"/>
                <a:cs typeface="Times New Roman"/>
              </a:rPr>
              <a:t>N. trigeminus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(V)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65157" y="3784289"/>
            <a:ext cx="5089733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3868" y="3784290"/>
            <a:ext cx="85725" cy="15240"/>
          </a:xfrm>
          <a:custGeom>
            <a:avLst/>
            <a:gdLst/>
            <a:ahLst/>
            <a:cxnLst/>
            <a:rect l="l" t="t" r="r" b="b"/>
            <a:pathLst>
              <a:path w="85725" h="15239">
                <a:moveTo>
                  <a:pt x="85344" y="15240"/>
                </a:moveTo>
                <a:lnTo>
                  <a:pt x="80580" y="0"/>
                </a:lnTo>
                <a:lnTo>
                  <a:pt x="0" y="0"/>
                </a:lnTo>
                <a:lnTo>
                  <a:pt x="85344" y="152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70068" y="3784290"/>
            <a:ext cx="2135505" cy="259079"/>
          </a:xfrm>
          <a:custGeom>
            <a:avLst/>
            <a:gdLst/>
            <a:ahLst/>
            <a:cxnLst/>
            <a:rect l="l" t="t" r="r" b="b"/>
            <a:pathLst>
              <a:path w="2135504" h="259079">
                <a:moveTo>
                  <a:pt x="76355" y="214902"/>
                </a:moveTo>
                <a:lnTo>
                  <a:pt x="73152" y="182864"/>
                </a:lnTo>
                <a:lnTo>
                  <a:pt x="0" y="228584"/>
                </a:lnTo>
                <a:lnTo>
                  <a:pt x="62484" y="252163"/>
                </a:lnTo>
                <a:lnTo>
                  <a:pt x="62484" y="216392"/>
                </a:lnTo>
                <a:lnTo>
                  <a:pt x="76355" y="214902"/>
                </a:lnTo>
                <a:close/>
              </a:path>
              <a:path w="2135504" h="259079">
                <a:moveTo>
                  <a:pt x="77579" y="227136"/>
                </a:moveTo>
                <a:lnTo>
                  <a:pt x="76355" y="214902"/>
                </a:lnTo>
                <a:lnTo>
                  <a:pt x="62484" y="216392"/>
                </a:lnTo>
                <a:lnTo>
                  <a:pt x="64008" y="228584"/>
                </a:lnTo>
                <a:lnTo>
                  <a:pt x="77579" y="227136"/>
                </a:lnTo>
                <a:close/>
              </a:path>
              <a:path w="2135504" h="259079">
                <a:moveTo>
                  <a:pt x="80772" y="259064"/>
                </a:moveTo>
                <a:lnTo>
                  <a:pt x="77579" y="227136"/>
                </a:lnTo>
                <a:lnTo>
                  <a:pt x="64008" y="228584"/>
                </a:lnTo>
                <a:lnTo>
                  <a:pt x="62484" y="216392"/>
                </a:lnTo>
                <a:lnTo>
                  <a:pt x="62484" y="252163"/>
                </a:lnTo>
                <a:lnTo>
                  <a:pt x="80772" y="259064"/>
                </a:lnTo>
                <a:close/>
              </a:path>
              <a:path w="2135504" h="259079">
                <a:moveTo>
                  <a:pt x="2134941" y="7620"/>
                </a:moveTo>
                <a:lnTo>
                  <a:pt x="2134094" y="0"/>
                </a:lnTo>
                <a:lnTo>
                  <a:pt x="2076675" y="0"/>
                </a:lnTo>
                <a:lnTo>
                  <a:pt x="76355" y="214902"/>
                </a:lnTo>
                <a:lnTo>
                  <a:pt x="77579" y="227136"/>
                </a:lnTo>
                <a:lnTo>
                  <a:pt x="2134941" y="76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17683" y="4165259"/>
            <a:ext cx="2212975" cy="1225550"/>
          </a:xfrm>
          <a:custGeom>
            <a:avLst/>
            <a:gdLst/>
            <a:ahLst/>
            <a:cxnLst/>
            <a:rect l="l" t="t" r="r" b="b"/>
            <a:pathLst>
              <a:path w="2212975" h="1225550">
                <a:moveTo>
                  <a:pt x="85328" y="4572"/>
                </a:moveTo>
                <a:lnTo>
                  <a:pt x="0" y="0"/>
                </a:lnTo>
                <a:lnTo>
                  <a:pt x="48752" y="71628"/>
                </a:lnTo>
                <a:lnTo>
                  <a:pt x="53324" y="63246"/>
                </a:lnTo>
                <a:lnTo>
                  <a:pt x="53324" y="36576"/>
                </a:lnTo>
                <a:lnTo>
                  <a:pt x="59420" y="25908"/>
                </a:lnTo>
                <a:lnTo>
                  <a:pt x="70388" y="31962"/>
                </a:lnTo>
                <a:lnTo>
                  <a:pt x="85328" y="4572"/>
                </a:lnTo>
                <a:close/>
              </a:path>
              <a:path w="2212975" h="1225550">
                <a:moveTo>
                  <a:pt x="70388" y="31962"/>
                </a:moveTo>
                <a:lnTo>
                  <a:pt x="59420" y="25908"/>
                </a:lnTo>
                <a:lnTo>
                  <a:pt x="53324" y="36576"/>
                </a:lnTo>
                <a:lnTo>
                  <a:pt x="64505" y="42747"/>
                </a:lnTo>
                <a:lnTo>
                  <a:pt x="70388" y="31962"/>
                </a:lnTo>
                <a:close/>
              </a:path>
              <a:path w="2212975" h="1225550">
                <a:moveTo>
                  <a:pt x="64505" y="42747"/>
                </a:moveTo>
                <a:lnTo>
                  <a:pt x="53324" y="36576"/>
                </a:lnTo>
                <a:lnTo>
                  <a:pt x="53324" y="63246"/>
                </a:lnTo>
                <a:lnTo>
                  <a:pt x="64505" y="42747"/>
                </a:lnTo>
                <a:close/>
              </a:path>
              <a:path w="2212975" h="1225550">
                <a:moveTo>
                  <a:pt x="2212665" y="1214521"/>
                </a:moveTo>
                <a:lnTo>
                  <a:pt x="70388" y="31962"/>
                </a:lnTo>
                <a:lnTo>
                  <a:pt x="64505" y="42747"/>
                </a:lnTo>
                <a:lnTo>
                  <a:pt x="2206569" y="1225189"/>
                </a:lnTo>
                <a:lnTo>
                  <a:pt x="2212665" y="12145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17683" y="4393844"/>
            <a:ext cx="2290445" cy="1758950"/>
          </a:xfrm>
          <a:custGeom>
            <a:avLst/>
            <a:gdLst/>
            <a:ahLst/>
            <a:cxnLst/>
            <a:rect l="l" t="t" r="r" b="b"/>
            <a:pathLst>
              <a:path w="2290445" h="1758950">
                <a:moveTo>
                  <a:pt x="83804" y="16764"/>
                </a:moveTo>
                <a:lnTo>
                  <a:pt x="0" y="0"/>
                </a:lnTo>
                <a:lnTo>
                  <a:pt x="38100" y="77708"/>
                </a:lnTo>
                <a:lnTo>
                  <a:pt x="47228" y="65536"/>
                </a:lnTo>
                <a:lnTo>
                  <a:pt x="47228" y="44196"/>
                </a:lnTo>
                <a:lnTo>
                  <a:pt x="54848" y="35052"/>
                </a:lnTo>
                <a:lnTo>
                  <a:pt x="64528" y="42468"/>
                </a:lnTo>
                <a:lnTo>
                  <a:pt x="83804" y="16764"/>
                </a:lnTo>
                <a:close/>
              </a:path>
              <a:path w="2290445" h="1758950">
                <a:moveTo>
                  <a:pt x="64528" y="42468"/>
                </a:moveTo>
                <a:lnTo>
                  <a:pt x="54848" y="35052"/>
                </a:lnTo>
                <a:lnTo>
                  <a:pt x="47228" y="44196"/>
                </a:lnTo>
                <a:lnTo>
                  <a:pt x="57389" y="51987"/>
                </a:lnTo>
                <a:lnTo>
                  <a:pt x="64528" y="42468"/>
                </a:lnTo>
                <a:close/>
              </a:path>
              <a:path w="2290445" h="1758950">
                <a:moveTo>
                  <a:pt x="57389" y="51987"/>
                </a:moveTo>
                <a:lnTo>
                  <a:pt x="47228" y="44196"/>
                </a:lnTo>
                <a:lnTo>
                  <a:pt x="47228" y="65536"/>
                </a:lnTo>
                <a:lnTo>
                  <a:pt x="57389" y="51987"/>
                </a:lnTo>
                <a:close/>
              </a:path>
              <a:path w="2290445" h="1758950">
                <a:moveTo>
                  <a:pt x="2290373" y="1747875"/>
                </a:moveTo>
                <a:lnTo>
                  <a:pt x="64528" y="42468"/>
                </a:lnTo>
                <a:lnTo>
                  <a:pt x="57389" y="51987"/>
                </a:lnTo>
                <a:lnTo>
                  <a:pt x="2282753" y="1758543"/>
                </a:lnTo>
                <a:lnTo>
                  <a:pt x="2290373" y="17478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9769" y="373359"/>
            <a:ext cx="823023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Oblasti senzitivní inervace n.</a:t>
            </a:r>
            <a:r>
              <a:rPr sz="4400" spc="25" dirty="0"/>
              <a:t> </a:t>
            </a:r>
            <a:r>
              <a:rPr sz="4400" dirty="0"/>
              <a:t>V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7558414" y="2488483"/>
            <a:ext cx="21977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ophthalmicus</a:t>
            </a:r>
            <a:r>
              <a:rPr sz="2000" b="1" spc="-1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V/1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2768" y="1117518"/>
            <a:ext cx="4906872" cy="2666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9214" y="2869966"/>
            <a:ext cx="337820" cy="914400"/>
          </a:xfrm>
          <a:custGeom>
            <a:avLst/>
            <a:gdLst/>
            <a:ahLst/>
            <a:cxnLst/>
            <a:rect l="l" t="t" r="r" b="b"/>
            <a:pathLst>
              <a:path w="337819" h="914400">
                <a:moveTo>
                  <a:pt x="307516" y="74657"/>
                </a:moveTo>
                <a:lnTo>
                  <a:pt x="295251" y="70313"/>
                </a:lnTo>
                <a:lnTo>
                  <a:pt x="0" y="914323"/>
                </a:lnTo>
                <a:lnTo>
                  <a:pt x="13355" y="914323"/>
                </a:lnTo>
                <a:lnTo>
                  <a:pt x="307516" y="74657"/>
                </a:lnTo>
                <a:close/>
              </a:path>
              <a:path w="337819" h="914400">
                <a:moveTo>
                  <a:pt x="337689" y="85344"/>
                </a:moveTo>
                <a:lnTo>
                  <a:pt x="325497" y="0"/>
                </a:lnTo>
                <a:lnTo>
                  <a:pt x="264537" y="59436"/>
                </a:lnTo>
                <a:lnTo>
                  <a:pt x="295251" y="70313"/>
                </a:lnTo>
                <a:lnTo>
                  <a:pt x="299589" y="57912"/>
                </a:lnTo>
                <a:lnTo>
                  <a:pt x="311781" y="62484"/>
                </a:lnTo>
                <a:lnTo>
                  <a:pt x="311781" y="76168"/>
                </a:lnTo>
                <a:lnTo>
                  <a:pt x="337689" y="85344"/>
                </a:lnTo>
                <a:close/>
              </a:path>
              <a:path w="337819" h="914400">
                <a:moveTo>
                  <a:pt x="311781" y="62484"/>
                </a:moveTo>
                <a:lnTo>
                  <a:pt x="299589" y="57912"/>
                </a:lnTo>
                <a:lnTo>
                  <a:pt x="295251" y="70313"/>
                </a:lnTo>
                <a:lnTo>
                  <a:pt x="307516" y="74657"/>
                </a:lnTo>
                <a:lnTo>
                  <a:pt x="311781" y="62484"/>
                </a:lnTo>
                <a:close/>
              </a:path>
              <a:path w="337819" h="914400">
                <a:moveTo>
                  <a:pt x="311781" y="76168"/>
                </a:moveTo>
                <a:lnTo>
                  <a:pt x="311781" y="62484"/>
                </a:lnTo>
                <a:lnTo>
                  <a:pt x="307516" y="74657"/>
                </a:lnTo>
                <a:lnTo>
                  <a:pt x="311781" y="7616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93868" y="2711485"/>
            <a:ext cx="2289175" cy="634365"/>
          </a:xfrm>
          <a:custGeom>
            <a:avLst/>
            <a:gdLst/>
            <a:ahLst/>
            <a:cxnLst/>
            <a:rect l="l" t="t" r="r" b="b"/>
            <a:pathLst>
              <a:path w="2289175" h="634364">
                <a:moveTo>
                  <a:pt x="72489" y="591232"/>
                </a:moveTo>
                <a:lnTo>
                  <a:pt x="64008" y="559262"/>
                </a:lnTo>
                <a:lnTo>
                  <a:pt x="0" y="615650"/>
                </a:lnTo>
                <a:lnTo>
                  <a:pt x="60960" y="628950"/>
                </a:lnTo>
                <a:lnTo>
                  <a:pt x="60960" y="594314"/>
                </a:lnTo>
                <a:lnTo>
                  <a:pt x="72489" y="591232"/>
                </a:lnTo>
                <a:close/>
              </a:path>
              <a:path w="2289175" h="634364">
                <a:moveTo>
                  <a:pt x="75712" y="603379"/>
                </a:moveTo>
                <a:lnTo>
                  <a:pt x="72489" y="591232"/>
                </a:lnTo>
                <a:lnTo>
                  <a:pt x="60960" y="594314"/>
                </a:lnTo>
                <a:lnTo>
                  <a:pt x="64008" y="606506"/>
                </a:lnTo>
                <a:lnTo>
                  <a:pt x="75712" y="603379"/>
                </a:lnTo>
                <a:close/>
              </a:path>
              <a:path w="2289175" h="634364">
                <a:moveTo>
                  <a:pt x="83820" y="633938"/>
                </a:moveTo>
                <a:lnTo>
                  <a:pt x="75712" y="603379"/>
                </a:lnTo>
                <a:lnTo>
                  <a:pt x="64008" y="606506"/>
                </a:lnTo>
                <a:lnTo>
                  <a:pt x="60960" y="594314"/>
                </a:lnTo>
                <a:lnTo>
                  <a:pt x="60960" y="628950"/>
                </a:lnTo>
                <a:lnTo>
                  <a:pt x="83820" y="633938"/>
                </a:lnTo>
                <a:close/>
              </a:path>
              <a:path w="2289175" h="634364">
                <a:moveTo>
                  <a:pt x="2288865" y="12192"/>
                </a:moveTo>
                <a:lnTo>
                  <a:pt x="2284293" y="0"/>
                </a:lnTo>
                <a:lnTo>
                  <a:pt x="72489" y="591232"/>
                </a:lnTo>
                <a:lnTo>
                  <a:pt x="75712" y="603379"/>
                </a:lnTo>
                <a:lnTo>
                  <a:pt x="2288865" y="121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82227" y="4722489"/>
            <a:ext cx="2184400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maxillaris</a:t>
            </a:r>
            <a:r>
              <a:rPr sz="2000" b="1" spc="-1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V/2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n. mandibularis</a:t>
            </a:r>
            <a:r>
              <a:rPr sz="2000" b="1" spc="-1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V/3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7529" y="3784289"/>
            <a:ext cx="5120214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3431" y="3784290"/>
            <a:ext cx="759460" cy="2136775"/>
          </a:xfrm>
          <a:custGeom>
            <a:avLst/>
            <a:gdLst/>
            <a:ahLst/>
            <a:cxnLst/>
            <a:rect l="l" t="t" r="r" b="b"/>
            <a:pathLst>
              <a:path w="759460" h="2136775">
                <a:moveTo>
                  <a:pt x="759138" y="0"/>
                </a:moveTo>
                <a:lnTo>
                  <a:pt x="745783" y="0"/>
                </a:lnTo>
                <a:lnTo>
                  <a:pt x="0" y="2131908"/>
                </a:lnTo>
                <a:lnTo>
                  <a:pt x="10661" y="2136480"/>
                </a:lnTo>
                <a:lnTo>
                  <a:pt x="75913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53378" y="5865387"/>
            <a:ext cx="13804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occipitalis  </a:t>
            </a:r>
            <a:r>
              <a:rPr sz="2000" b="1" dirty="0">
                <a:latin typeface="Times New Roman"/>
                <a:cs typeface="Times New Roman"/>
              </a:rPr>
              <a:t>major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3868" y="4375556"/>
            <a:ext cx="2135505" cy="559435"/>
          </a:xfrm>
          <a:custGeom>
            <a:avLst/>
            <a:gdLst/>
            <a:ahLst/>
            <a:cxnLst/>
            <a:rect l="l" t="t" r="r" b="b"/>
            <a:pathLst>
              <a:path w="2135504" h="559435">
                <a:moveTo>
                  <a:pt x="83820" y="0"/>
                </a:moveTo>
                <a:lnTo>
                  <a:pt x="0" y="18288"/>
                </a:lnTo>
                <a:lnTo>
                  <a:pt x="60960" y="70727"/>
                </a:lnTo>
                <a:lnTo>
                  <a:pt x="60960" y="41148"/>
                </a:lnTo>
                <a:lnTo>
                  <a:pt x="64008" y="28956"/>
                </a:lnTo>
                <a:lnTo>
                  <a:pt x="75994" y="31946"/>
                </a:lnTo>
                <a:lnTo>
                  <a:pt x="83820" y="0"/>
                </a:lnTo>
                <a:close/>
              </a:path>
              <a:path w="2135504" h="559435">
                <a:moveTo>
                  <a:pt x="75994" y="31946"/>
                </a:moveTo>
                <a:lnTo>
                  <a:pt x="64008" y="28956"/>
                </a:lnTo>
                <a:lnTo>
                  <a:pt x="60960" y="41148"/>
                </a:lnTo>
                <a:lnTo>
                  <a:pt x="73002" y="44160"/>
                </a:lnTo>
                <a:lnTo>
                  <a:pt x="75994" y="31946"/>
                </a:lnTo>
                <a:close/>
              </a:path>
              <a:path w="2135504" h="559435">
                <a:moveTo>
                  <a:pt x="73002" y="44160"/>
                </a:moveTo>
                <a:lnTo>
                  <a:pt x="60960" y="41148"/>
                </a:lnTo>
                <a:lnTo>
                  <a:pt x="60960" y="70727"/>
                </a:lnTo>
                <a:lnTo>
                  <a:pt x="65532" y="74660"/>
                </a:lnTo>
                <a:lnTo>
                  <a:pt x="73002" y="44160"/>
                </a:lnTo>
                <a:close/>
              </a:path>
              <a:path w="2135504" h="559435">
                <a:moveTo>
                  <a:pt x="2134956" y="545546"/>
                </a:moveTo>
                <a:lnTo>
                  <a:pt x="75994" y="31946"/>
                </a:lnTo>
                <a:lnTo>
                  <a:pt x="73002" y="44160"/>
                </a:lnTo>
                <a:lnTo>
                  <a:pt x="2131908" y="559262"/>
                </a:lnTo>
                <a:lnTo>
                  <a:pt x="2134956" y="54554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46268" y="5286832"/>
            <a:ext cx="1830705" cy="410209"/>
          </a:xfrm>
          <a:custGeom>
            <a:avLst/>
            <a:gdLst/>
            <a:ahLst/>
            <a:cxnLst/>
            <a:rect l="l" t="t" r="r" b="b"/>
            <a:pathLst>
              <a:path w="1830704" h="410210">
                <a:moveTo>
                  <a:pt x="83804" y="0"/>
                </a:moveTo>
                <a:lnTo>
                  <a:pt x="0" y="21336"/>
                </a:lnTo>
                <a:lnTo>
                  <a:pt x="60944" y="69825"/>
                </a:lnTo>
                <a:lnTo>
                  <a:pt x="60944" y="41148"/>
                </a:lnTo>
                <a:lnTo>
                  <a:pt x="63992" y="28956"/>
                </a:lnTo>
                <a:lnTo>
                  <a:pt x="76710" y="31600"/>
                </a:lnTo>
                <a:lnTo>
                  <a:pt x="83804" y="0"/>
                </a:lnTo>
                <a:close/>
              </a:path>
              <a:path w="1830704" h="410210">
                <a:moveTo>
                  <a:pt x="76710" y="31600"/>
                </a:moveTo>
                <a:lnTo>
                  <a:pt x="63992" y="28956"/>
                </a:lnTo>
                <a:lnTo>
                  <a:pt x="60944" y="41148"/>
                </a:lnTo>
                <a:lnTo>
                  <a:pt x="73958" y="43862"/>
                </a:lnTo>
                <a:lnTo>
                  <a:pt x="76710" y="31600"/>
                </a:lnTo>
                <a:close/>
              </a:path>
              <a:path w="1830704" h="410210">
                <a:moveTo>
                  <a:pt x="73958" y="43862"/>
                </a:moveTo>
                <a:lnTo>
                  <a:pt x="60944" y="41148"/>
                </a:lnTo>
                <a:lnTo>
                  <a:pt x="60944" y="69825"/>
                </a:lnTo>
                <a:lnTo>
                  <a:pt x="67040" y="74676"/>
                </a:lnTo>
                <a:lnTo>
                  <a:pt x="73958" y="43862"/>
                </a:lnTo>
                <a:close/>
              </a:path>
              <a:path w="1830704" h="410210">
                <a:moveTo>
                  <a:pt x="1830171" y="396209"/>
                </a:moveTo>
                <a:lnTo>
                  <a:pt x="76710" y="31600"/>
                </a:lnTo>
                <a:lnTo>
                  <a:pt x="73958" y="43862"/>
                </a:lnTo>
                <a:lnTo>
                  <a:pt x="1828647" y="409925"/>
                </a:lnTo>
                <a:lnTo>
                  <a:pt x="1830171" y="39620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644091" y="6627323"/>
            <a:ext cx="180911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Plexus</a:t>
            </a:r>
            <a:r>
              <a:rPr sz="2000" b="1" spc="-8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cervicalis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03359" y="6426692"/>
            <a:ext cx="2364105" cy="413384"/>
          </a:xfrm>
          <a:custGeom>
            <a:avLst/>
            <a:gdLst/>
            <a:ahLst/>
            <a:cxnLst/>
            <a:rect l="l" t="t" r="r" b="b"/>
            <a:pathLst>
              <a:path w="2364104" h="413384">
                <a:moveTo>
                  <a:pt x="82296" y="0"/>
                </a:moveTo>
                <a:lnTo>
                  <a:pt x="0" y="24368"/>
                </a:lnTo>
                <a:lnTo>
                  <a:pt x="62484" y="69194"/>
                </a:lnTo>
                <a:lnTo>
                  <a:pt x="62484" y="41132"/>
                </a:lnTo>
                <a:lnTo>
                  <a:pt x="64008" y="28940"/>
                </a:lnTo>
                <a:lnTo>
                  <a:pt x="77222" y="31068"/>
                </a:lnTo>
                <a:lnTo>
                  <a:pt x="82296" y="0"/>
                </a:lnTo>
                <a:close/>
              </a:path>
              <a:path w="2364104" h="413384">
                <a:moveTo>
                  <a:pt x="77222" y="31068"/>
                </a:moveTo>
                <a:lnTo>
                  <a:pt x="64008" y="28940"/>
                </a:lnTo>
                <a:lnTo>
                  <a:pt x="62484" y="41132"/>
                </a:lnTo>
                <a:lnTo>
                  <a:pt x="75242" y="43195"/>
                </a:lnTo>
                <a:lnTo>
                  <a:pt x="77222" y="31068"/>
                </a:lnTo>
                <a:close/>
              </a:path>
              <a:path w="2364104" h="413384">
                <a:moveTo>
                  <a:pt x="75242" y="43195"/>
                </a:moveTo>
                <a:lnTo>
                  <a:pt x="62484" y="41132"/>
                </a:lnTo>
                <a:lnTo>
                  <a:pt x="62484" y="69194"/>
                </a:lnTo>
                <a:lnTo>
                  <a:pt x="70104" y="74660"/>
                </a:lnTo>
                <a:lnTo>
                  <a:pt x="75242" y="43195"/>
                </a:lnTo>
                <a:close/>
              </a:path>
              <a:path w="2364104" h="413384">
                <a:moveTo>
                  <a:pt x="2363525" y="399242"/>
                </a:moveTo>
                <a:lnTo>
                  <a:pt x="77222" y="31068"/>
                </a:lnTo>
                <a:lnTo>
                  <a:pt x="75242" y="43195"/>
                </a:lnTo>
                <a:lnTo>
                  <a:pt x="2362001" y="412958"/>
                </a:lnTo>
                <a:lnTo>
                  <a:pt x="2363525" y="39924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9134" y="480025"/>
            <a:ext cx="68059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CC3200"/>
                </a:solidFill>
                <a:latin typeface="Times New Roman"/>
                <a:cs typeface="Times New Roman"/>
              </a:rPr>
              <a:t>Senzitivní inervace</a:t>
            </a:r>
            <a:r>
              <a:rPr sz="5400" spc="-30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5400" spc="-5" dirty="0">
                <a:solidFill>
                  <a:srgbClr val="CC3200"/>
                </a:solidFill>
                <a:latin typeface="Times New Roman"/>
                <a:cs typeface="Times New Roman"/>
              </a:rPr>
              <a:t>oka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43" y="1736379"/>
            <a:ext cx="8909685" cy="507682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5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N. ophthalmicus V/1 </a:t>
            </a:r>
            <a:r>
              <a:rPr sz="2800" spc="-5" dirty="0">
                <a:solidFill>
                  <a:srgbClr val="006599"/>
                </a:solidFill>
                <a:latin typeface="Times New Roman"/>
                <a:cs typeface="Times New Roman"/>
              </a:rPr>
              <a:t>(čistě senzitivní</a:t>
            </a:r>
            <a:r>
              <a:rPr sz="2800" spc="-30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6599"/>
                </a:solidFill>
                <a:latin typeface="Times New Roman"/>
                <a:cs typeface="Times New Roman"/>
              </a:rPr>
              <a:t>větev)</a:t>
            </a:r>
            <a:endParaRPr sz="2800">
              <a:latin typeface="Times New Roman"/>
              <a:cs typeface="Times New Roman"/>
            </a:endParaRPr>
          </a:p>
          <a:p>
            <a:pPr marL="756285" marR="5080" lvl="1" indent="-287020">
              <a:lnSpc>
                <a:spcPct val="100400"/>
              </a:lnSpc>
              <a:spcBef>
                <a:spcPts val="580"/>
              </a:spcBef>
              <a:buFont typeface="Times New Roman"/>
              <a:buChar char="–"/>
              <a:tabLst>
                <a:tab pos="756285" algn="l"/>
                <a:tab pos="756920" algn="l"/>
                <a:tab pos="8168640" algn="l"/>
              </a:tabLst>
            </a:pP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lacrimalis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– slzná žláza, zevní koutek,</a:t>
            </a:r>
            <a:r>
              <a:rPr sz="2400" spc="-9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9900"/>
                </a:solidFill>
                <a:latin typeface="Times New Roman"/>
                <a:cs typeface="Times New Roman"/>
              </a:rPr>
              <a:t>parasympaticus</a:t>
            </a:r>
            <a:r>
              <a:rPr sz="2400" spc="-1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z	n.</a:t>
            </a:r>
            <a:r>
              <a:rPr sz="2400" spc="-9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9900"/>
                </a:solidFill>
                <a:latin typeface="Times New Roman"/>
                <a:cs typeface="Times New Roman"/>
              </a:rPr>
              <a:t>VII 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(přes </a:t>
            </a:r>
            <a:r>
              <a:rPr sz="2400" spc="-5" dirty="0">
                <a:solidFill>
                  <a:srgbClr val="009900"/>
                </a:solidFill>
                <a:latin typeface="Times New Roman"/>
                <a:cs typeface="Times New Roman"/>
              </a:rPr>
              <a:t>V/2) </a:t>
            </a:r>
            <a:r>
              <a:rPr sz="2400" dirty="0">
                <a:solidFill>
                  <a:srgbClr val="009900"/>
                </a:solidFill>
                <a:latin typeface="Symbol"/>
                <a:cs typeface="Symbol"/>
              </a:rPr>
              <a:t>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 sekrece</a:t>
            </a:r>
            <a:r>
              <a:rPr sz="2400" spc="-5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slz</a:t>
            </a:r>
            <a:endParaRPr sz="2400">
              <a:latin typeface="Times New Roman"/>
              <a:cs typeface="Times New Roman"/>
            </a:endParaRPr>
          </a:p>
          <a:p>
            <a:pPr marL="756285" marR="606425" lvl="1" indent="-287020">
              <a:lnSpc>
                <a:spcPts val="2870"/>
              </a:lnSpc>
              <a:spcBef>
                <a:spcPts val="680"/>
              </a:spcBef>
              <a:buFont typeface="Times New Roman"/>
              <a:buChar char="–"/>
              <a:tabLst>
                <a:tab pos="756285" algn="l"/>
                <a:tab pos="756920" algn="l"/>
              </a:tabLst>
            </a:pP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frontalis </a:t>
            </a:r>
            <a:r>
              <a:rPr sz="2400" dirty="0">
                <a:solidFill>
                  <a:srgbClr val="009900"/>
                </a:solidFill>
                <a:latin typeface="Symbol"/>
                <a:cs typeface="Symbol"/>
              </a:rPr>
              <a:t>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supraorbitalis, </a:t>
            </a: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supratrochlealis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–</a:t>
            </a:r>
            <a:r>
              <a:rPr sz="2400" spc="-14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čelo,  horní víčko , kořen nosu, vnitřní</a:t>
            </a:r>
            <a:r>
              <a:rPr sz="2400" spc="-10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koutek</a:t>
            </a:r>
            <a:endParaRPr sz="2400">
              <a:latin typeface="Times New Roman"/>
              <a:cs typeface="Times New Roman"/>
            </a:endParaRPr>
          </a:p>
          <a:p>
            <a:pPr marL="756285" lvl="1" indent="-287655">
              <a:lnSpc>
                <a:spcPts val="2875"/>
              </a:lnSpc>
              <a:spcBef>
                <a:spcPts val="490"/>
              </a:spcBef>
              <a:buFont typeface="Times New Roman"/>
              <a:buChar char="–"/>
              <a:tabLst>
                <a:tab pos="756285" algn="l"/>
                <a:tab pos="756920" algn="l"/>
              </a:tabLst>
            </a:pP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nasociliaris </a:t>
            </a:r>
            <a:r>
              <a:rPr sz="2400" dirty="0">
                <a:solidFill>
                  <a:srgbClr val="009900"/>
                </a:solidFill>
                <a:latin typeface="Symbol"/>
                <a:cs typeface="Symbol"/>
              </a:rPr>
              <a:t>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ethmoidalis </a:t>
            </a: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ant., n.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ethmoidali</a:t>
            </a:r>
            <a:r>
              <a:rPr sz="2400" b="1" spc="-12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posterior,</a:t>
            </a:r>
            <a:endParaRPr sz="2400">
              <a:latin typeface="Times New Roman"/>
              <a:cs typeface="Times New Roman"/>
            </a:endParaRPr>
          </a:p>
          <a:p>
            <a:pPr marL="756285" marR="608330">
              <a:lnSpc>
                <a:spcPts val="2880"/>
              </a:lnSpc>
              <a:spcBef>
                <a:spcPts val="90"/>
              </a:spcBef>
            </a:pP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infratrochlearis, </a:t>
            </a: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senzitivní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kořen k ciliárnímu gangliu</a:t>
            </a:r>
            <a:r>
              <a:rPr sz="2400" b="1" spc="-17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–  nosní sliznice, víčka, , slzný váček, rohovka</a:t>
            </a:r>
            <a:r>
              <a:rPr sz="2400" spc="-14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…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6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N. maxillaris V/2 </a:t>
            </a:r>
            <a:r>
              <a:rPr sz="2800" spc="-5" dirty="0">
                <a:solidFill>
                  <a:srgbClr val="006599"/>
                </a:solidFill>
                <a:latin typeface="Times New Roman"/>
                <a:cs typeface="Times New Roman"/>
              </a:rPr>
              <a:t>(čistě senzitivní</a:t>
            </a:r>
            <a:r>
              <a:rPr sz="2800" spc="-55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6599"/>
                </a:solidFill>
                <a:latin typeface="Times New Roman"/>
                <a:cs typeface="Times New Roman"/>
              </a:rPr>
              <a:t>větev)</a:t>
            </a:r>
            <a:endParaRPr sz="2800">
              <a:latin typeface="Times New Roman"/>
              <a:cs typeface="Times New Roman"/>
            </a:endParaRPr>
          </a:p>
          <a:p>
            <a:pPr marL="756285" lvl="1" indent="-287655">
              <a:lnSpc>
                <a:spcPct val="100000"/>
              </a:lnSpc>
              <a:spcBef>
                <a:spcPts val="590"/>
              </a:spcBef>
              <a:buFont typeface="Times New Roman"/>
              <a:buChar char="–"/>
              <a:tabLst>
                <a:tab pos="756285" algn="l"/>
                <a:tab pos="756920" algn="l"/>
              </a:tabLst>
            </a:pP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</a:t>
            </a:r>
            <a:r>
              <a:rPr sz="2400" b="1" dirty="0">
                <a:solidFill>
                  <a:srgbClr val="009900"/>
                </a:solidFill>
                <a:latin typeface="Times New Roman"/>
                <a:cs typeface="Times New Roman"/>
              </a:rPr>
              <a:t>infraorbitalis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spojivka dolního</a:t>
            </a:r>
            <a:r>
              <a:rPr sz="2400" spc="-9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víčka</a:t>
            </a:r>
            <a:endParaRPr sz="2400">
              <a:latin typeface="Times New Roman"/>
              <a:cs typeface="Times New Roman"/>
            </a:endParaRPr>
          </a:p>
          <a:p>
            <a:pPr marL="756285" marR="77470" lvl="1" indent="-287020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756285" algn="l"/>
                <a:tab pos="756920" algn="l"/>
              </a:tabLst>
            </a:pPr>
            <a:r>
              <a:rPr sz="24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N. zygomaticus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– sekretorická </a:t>
            </a:r>
            <a:r>
              <a:rPr sz="2400" spc="-5" dirty="0">
                <a:solidFill>
                  <a:srgbClr val="009900"/>
                </a:solidFill>
                <a:latin typeface="Times New Roman"/>
                <a:cs typeface="Times New Roman"/>
              </a:rPr>
              <a:t>parasympatická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vlákna z </a:t>
            </a:r>
            <a:r>
              <a:rPr sz="2400" spc="-5" dirty="0">
                <a:solidFill>
                  <a:srgbClr val="009900"/>
                </a:solidFill>
                <a:latin typeface="Times New Roman"/>
                <a:cs typeface="Times New Roman"/>
              </a:rPr>
              <a:t>n.VII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pro  slznou</a:t>
            </a:r>
            <a:r>
              <a:rPr sz="2400" spc="-3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9900"/>
                </a:solidFill>
                <a:latin typeface="Times New Roman"/>
                <a:cs typeface="Times New Roman"/>
              </a:rPr>
              <a:t>žlázu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85616" y="366129"/>
            <a:ext cx="3722827" cy="34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8148" y="3276338"/>
            <a:ext cx="141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nasociliaris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03296" y="3368283"/>
            <a:ext cx="2819400" cy="119380"/>
          </a:xfrm>
          <a:custGeom>
            <a:avLst/>
            <a:gdLst/>
            <a:ahLst/>
            <a:cxnLst/>
            <a:rect l="l" t="t" r="r" b="b"/>
            <a:pathLst>
              <a:path w="2819400" h="119379">
                <a:moveTo>
                  <a:pt x="2743862" y="44528"/>
                </a:moveTo>
                <a:lnTo>
                  <a:pt x="2743588" y="30819"/>
                </a:lnTo>
                <a:lnTo>
                  <a:pt x="0" y="105140"/>
                </a:lnTo>
                <a:lnTo>
                  <a:pt x="1524" y="118856"/>
                </a:lnTo>
                <a:lnTo>
                  <a:pt x="2743862" y="44528"/>
                </a:lnTo>
                <a:close/>
              </a:path>
              <a:path w="2819400" h="119379">
                <a:moveTo>
                  <a:pt x="2819156" y="35036"/>
                </a:moveTo>
                <a:lnTo>
                  <a:pt x="2742971" y="0"/>
                </a:lnTo>
                <a:lnTo>
                  <a:pt x="2743588" y="30819"/>
                </a:lnTo>
                <a:lnTo>
                  <a:pt x="2756687" y="30464"/>
                </a:lnTo>
                <a:lnTo>
                  <a:pt x="2756687" y="69465"/>
                </a:lnTo>
                <a:lnTo>
                  <a:pt x="2819156" y="35036"/>
                </a:lnTo>
                <a:close/>
              </a:path>
              <a:path w="2819400" h="119379">
                <a:moveTo>
                  <a:pt x="2756687" y="44180"/>
                </a:moveTo>
                <a:lnTo>
                  <a:pt x="2756687" y="30464"/>
                </a:lnTo>
                <a:lnTo>
                  <a:pt x="2743588" y="30819"/>
                </a:lnTo>
                <a:lnTo>
                  <a:pt x="2743862" y="44528"/>
                </a:lnTo>
                <a:lnTo>
                  <a:pt x="2756687" y="44180"/>
                </a:lnTo>
                <a:close/>
              </a:path>
              <a:path w="2819400" h="119379">
                <a:moveTo>
                  <a:pt x="2756687" y="69465"/>
                </a:moveTo>
                <a:lnTo>
                  <a:pt x="2756687" y="44180"/>
                </a:lnTo>
                <a:lnTo>
                  <a:pt x="2743862" y="44528"/>
                </a:lnTo>
                <a:lnTo>
                  <a:pt x="2744495" y="76184"/>
                </a:lnTo>
                <a:lnTo>
                  <a:pt x="2756687" y="69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10802" y="3581100"/>
            <a:ext cx="1271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lacrimalis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12976" y="3599901"/>
            <a:ext cx="1068705" cy="116205"/>
          </a:xfrm>
          <a:custGeom>
            <a:avLst/>
            <a:gdLst/>
            <a:ahLst/>
            <a:cxnLst/>
            <a:rect l="l" t="t" r="r" b="b"/>
            <a:pathLst>
              <a:path w="1068704" h="116204">
                <a:moveTo>
                  <a:pt x="79232" y="0"/>
                </a:moveTo>
                <a:lnTo>
                  <a:pt x="0" y="32004"/>
                </a:lnTo>
                <a:lnTo>
                  <a:pt x="63992" y="69884"/>
                </a:lnTo>
                <a:lnTo>
                  <a:pt x="63992" y="30480"/>
                </a:lnTo>
                <a:lnTo>
                  <a:pt x="77346" y="31432"/>
                </a:lnTo>
                <a:lnTo>
                  <a:pt x="79232" y="0"/>
                </a:lnTo>
                <a:close/>
              </a:path>
              <a:path w="1068704" h="116204">
                <a:moveTo>
                  <a:pt x="77346" y="31432"/>
                </a:moveTo>
                <a:lnTo>
                  <a:pt x="63992" y="30480"/>
                </a:lnTo>
                <a:lnTo>
                  <a:pt x="63992" y="44196"/>
                </a:lnTo>
                <a:lnTo>
                  <a:pt x="76527" y="45091"/>
                </a:lnTo>
                <a:lnTo>
                  <a:pt x="77346" y="31432"/>
                </a:lnTo>
                <a:close/>
              </a:path>
              <a:path w="1068704" h="116204">
                <a:moveTo>
                  <a:pt x="76527" y="45091"/>
                </a:moveTo>
                <a:lnTo>
                  <a:pt x="63992" y="44196"/>
                </a:lnTo>
                <a:lnTo>
                  <a:pt x="63992" y="69884"/>
                </a:lnTo>
                <a:lnTo>
                  <a:pt x="74660" y="76200"/>
                </a:lnTo>
                <a:lnTo>
                  <a:pt x="76527" y="45091"/>
                </a:lnTo>
                <a:close/>
              </a:path>
              <a:path w="1068704" h="116204">
                <a:moveTo>
                  <a:pt x="1068232" y="102108"/>
                </a:moveTo>
                <a:lnTo>
                  <a:pt x="77346" y="31432"/>
                </a:lnTo>
                <a:lnTo>
                  <a:pt x="76527" y="45091"/>
                </a:lnTo>
                <a:lnTo>
                  <a:pt x="1066708" y="115824"/>
                </a:lnTo>
                <a:lnTo>
                  <a:pt x="1068232" y="1021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10802" y="2590589"/>
            <a:ext cx="1125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9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frontalis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79622" y="2755681"/>
            <a:ext cx="1676400" cy="76200"/>
          </a:xfrm>
          <a:custGeom>
            <a:avLst/>
            <a:gdLst/>
            <a:ahLst/>
            <a:cxnLst/>
            <a:rect l="l" t="t" r="r" b="b"/>
            <a:pathLst>
              <a:path w="1676400" h="76200">
                <a:moveTo>
                  <a:pt x="76184" y="32004"/>
                </a:moveTo>
                <a:lnTo>
                  <a:pt x="76184" y="0"/>
                </a:lnTo>
                <a:lnTo>
                  <a:pt x="0" y="38100"/>
                </a:lnTo>
                <a:lnTo>
                  <a:pt x="64008" y="70097"/>
                </a:lnTo>
                <a:lnTo>
                  <a:pt x="64008" y="32004"/>
                </a:lnTo>
                <a:lnTo>
                  <a:pt x="76184" y="32004"/>
                </a:lnTo>
                <a:close/>
              </a:path>
              <a:path w="1676400" h="76200">
                <a:moveTo>
                  <a:pt x="1676262" y="45720"/>
                </a:moveTo>
                <a:lnTo>
                  <a:pt x="1676262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1676262" y="45720"/>
                </a:lnTo>
                <a:close/>
              </a:path>
              <a:path w="1676400" h="76200">
                <a:moveTo>
                  <a:pt x="76184" y="76184"/>
                </a:moveTo>
                <a:lnTo>
                  <a:pt x="76184" y="45720"/>
                </a:lnTo>
                <a:lnTo>
                  <a:pt x="64008" y="45720"/>
                </a:lnTo>
                <a:lnTo>
                  <a:pt x="64008" y="70097"/>
                </a:lnTo>
                <a:lnTo>
                  <a:pt x="76184" y="761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34341" y="685751"/>
            <a:ext cx="1912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supratrochlearis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11311" y="882836"/>
            <a:ext cx="2287905" cy="707390"/>
          </a:xfrm>
          <a:custGeom>
            <a:avLst/>
            <a:gdLst/>
            <a:ahLst/>
            <a:cxnLst/>
            <a:rect l="l" t="t" r="r" b="b"/>
            <a:pathLst>
              <a:path w="2287904" h="707390">
                <a:moveTo>
                  <a:pt x="2216632" y="665128"/>
                </a:moveTo>
                <a:lnTo>
                  <a:pt x="4572" y="0"/>
                </a:lnTo>
                <a:lnTo>
                  <a:pt x="0" y="12192"/>
                </a:lnTo>
                <a:lnTo>
                  <a:pt x="2213189" y="676144"/>
                </a:lnTo>
                <a:lnTo>
                  <a:pt x="2216632" y="665128"/>
                </a:lnTo>
                <a:close/>
              </a:path>
              <a:path w="2287904" h="707390">
                <a:moveTo>
                  <a:pt x="2229429" y="702366"/>
                </a:moveTo>
                <a:lnTo>
                  <a:pt x="2229429" y="668976"/>
                </a:lnTo>
                <a:lnTo>
                  <a:pt x="2224857" y="679644"/>
                </a:lnTo>
                <a:lnTo>
                  <a:pt x="2213189" y="676144"/>
                </a:lnTo>
                <a:lnTo>
                  <a:pt x="2203521" y="707076"/>
                </a:lnTo>
                <a:lnTo>
                  <a:pt x="2229429" y="702366"/>
                </a:lnTo>
                <a:close/>
              </a:path>
              <a:path w="2287904" h="707390">
                <a:moveTo>
                  <a:pt x="2229429" y="668976"/>
                </a:moveTo>
                <a:lnTo>
                  <a:pt x="2216632" y="665128"/>
                </a:lnTo>
                <a:lnTo>
                  <a:pt x="2213189" y="676144"/>
                </a:lnTo>
                <a:lnTo>
                  <a:pt x="2224857" y="679644"/>
                </a:lnTo>
                <a:lnTo>
                  <a:pt x="2229429" y="668976"/>
                </a:lnTo>
                <a:close/>
              </a:path>
              <a:path w="2287904" h="707390">
                <a:moveTo>
                  <a:pt x="2287341" y="691836"/>
                </a:moveTo>
                <a:lnTo>
                  <a:pt x="2226381" y="633936"/>
                </a:lnTo>
                <a:lnTo>
                  <a:pt x="2216632" y="665128"/>
                </a:lnTo>
                <a:lnTo>
                  <a:pt x="2229429" y="668976"/>
                </a:lnTo>
                <a:lnTo>
                  <a:pt x="2229429" y="702366"/>
                </a:lnTo>
                <a:lnTo>
                  <a:pt x="2287341" y="6918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63189" y="685751"/>
            <a:ext cx="167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supraorbitalis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55807" y="960554"/>
            <a:ext cx="1831975" cy="772795"/>
          </a:xfrm>
          <a:custGeom>
            <a:avLst/>
            <a:gdLst/>
            <a:ahLst/>
            <a:cxnLst/>
            <a:rect l="l" t="t" r="r" b="b"/>
            <a:pathLst>
              <a:path w="1831975" h="772794">
                <a:moveTo>
                  <a:pt x="68740" y="732417"/>
                </a:moveTo>
                <a:lnTo>
                  <a:pt x="56388" y="702510"/>
                </a:lnTo>
                <a:lnTo>
                  <a:pt x="0" y="766518"/>
                </a:lnTo>
                <a:lnTo>
                  <a:pt x="56388" y="770546"/>
                </a:lnTo>
                <a:lnTo>
                  <a:pt x="56388" y="737562"/>
                </a:lnTo>
                <a:lnTo>
                  <a:pt x="68740" y="732417"/>
                </a:lnTo>
                <a:close/>
              </a:path>
              <a:path w="1831975" h="772794">
                <a:moveTo>
                  <a:pt x="73393" y="743682"/>
                </a:moveTo>
                <a:lnTo>
                  <a:pt x="68740" y="732417"/>
                </a:lnTo>
                <a:lnTo>
                  <a:pt x="56388" y="737562"/>
                </a:lnTo>
                <a:lnTo>
                  <a:pt x="62484" y="748230"/>
                </a:lnTo>
                <a:lnTo>
                  <a:pt x="73393" y="743682"/>
                </a:lnTo>
                <a:close/>
              </a:path>
              <a:path w="1831975" h="772794">
                <a:moveTo>
                  <a:pt x="85344" y="772614"/>
                </a:moveTo>
                <a:lnTo>
                  <a:pt x="73393" y="743682"/>
                </a:lnTo>
                <a:lnTo>
                  <a:pt x="62484" y="748230"/>
                </a:lnTo>
                <a:lnTo>
                  <a:pt x="56388" y="737562"/>
                </a:lnTo>
                <a:lnTo>
                  <a:pt x="56388" y="770546"/>
                </a:lnTo>
                <a:lnTo>
                  <a:pt x="85344" y="772614"/>
                </a:lnTo>
                <a:close/>
              </a:path>
              <a:path w="1831975" h="772794">
                <a:moveTo>
                  <a:pt x="1831695" y="10668"/>
                </a:moveTo>
                <a:lnTo>
                  <a:pt x="1827123" y="0"/>
                </a:lnTo>
                <a:lnTo>
                  <a:pt x="68740" y="732417"/>
                </a:lnTo>
                <a:lnTo>
                  <a:pt x="73393" y="743682"/>
                </a:lnTo>
                <a:lnTo>
                  <a:pt x="1831695" y="1066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60451" y="2069942"/>
            <a:ext cx="2057400" cy="76200"/>
          </a:xfrm>
          <a:custGeom>
            <a:avLst/>
            <a:gdLst/>
            <a:ahLst/>
            <a:cxnLst/>
            <a:rect l="l" t="t" r="r" b="b"/>
            <a:pathLst>
              <a:path w="2057400" h="76200">
                <a:moveTo>
                  <a:pt x="1994748" y="45704"/>
                </a:moveTo>
                <a:lnTo>
                  <a:pt x="1994748" y="31988"/>
                </a:lnTo>
                <a:lnTo>
                  <a:pt x="0" y="31988"/>
                </a:lnTo>
                <a:lnTo>
                  <a:pt x="0" y="45704"/>
                </a:lnTo>
                <a:lnTo>
                  <a:pt x="1994748" y="45704"/>
                </a:lnTo>
                <a:close/>
              </a:path>
              <a:path w="2057400" h="76200">
                <a:moveTo>
                  <a:pt x="2057232" y="38084"/>
                </a:moveTo>
                <a:lnTo>
                  <a:pt x="1981032" y="0"/>
                </a:lnTo>
                <a:lnTo>
                  <a:pt x="1981032" y="31988"/>
                </a:lnTo>
                <a:lnTo>
                  <a:pt x="1994748" y="31988"/>
                </a:lnTo>
                <a:lnTo>
                  <a:pt x="1994748" y="69326"/>
                </a:lnTo>
                <a:lnTo>
                  <a:pt x="2057232" y="38084"/>
                </a:lnTo>
                <a:close/>
              </a:path>
              <a:path w="2057400" h="76200">
                <a:moveTo>
                  <a:pt x="1994748" y="69326"/>
                </a:moveTo>
                <a:lnTo>
                  <a:pt x="1994748" y="45704"/>
                </a:lnTo>
                <a:lnTo>
                  <a:pt x="1981032" y="45704"/>
                </a:lnTo>
                <a:lnTo>
                  <a:pt x="1981032" y="76184"/>
                </a:lnTo>
                <a:lnTo>
                  <a:pt x="1994748" y="6932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22390" y="2863870"/>
            <a:ext cx="1752600" cy="264160"/>
          </a:xfrm>
          <a:custGeom>
            <a:avLst/>
            <a:gdLst/>
            <a:ahLst/>
            <a:cxnLst/>
            <a:rect l="l" t="t" r="r" b="b"/>
            <a:pathLst>
              <a:path w="1752600" h="264160">
                <a:moveTo>
                  <a:pt x="1678538" y="219269"/>
                </a:moveTo>
                <a:lnTo>
                  <a:pt x="1524" y="0"/>
                </a:lnTo>
                <a:lnTo>
                  <a:pt x="0" y="13716"/>
                </a:lnTo>
                <a:lnTo>
                  <a:pt x="1677073" y="231481"/>
                </a:lnTo>
                <a:lnTo>
                  <a:pt x="1678538" y="219269"/>
                </a:lnTo>
                <a:close/>
              </a:path>
              <a:path w="1752600" h="264160">
                <a:moveTo>
                  <a:pt x="1691502" y="256954"/>
                </a:moveTo>
                <a:lnTo>
                  <a:pt x="1691502" y="220964"/>
                </a:lnTo>
                <a:lnTo>
                  <a:pt x="1689978" y="233156"/>
                </a:lnTo>
                <a:lnTo>
                  <a:pt x="1677073" y="231481"/>
                </a:lnTo>
                <a:lnTo>
                  <a:pt x="1673214" y="263636"/>
                </a:lnTo>
                <a:lnTo>
                  <a:pt x="1691502" y="256954"/>
                </a:lnTo>
                <a:close/>
              </a:path>
              <a:path w="1752600" h="264160">
                <a:moveTo>
                  <a:pt x="1691502" y="220964"/>
                </a:moveTo>
                <a:lnTo>
                  <a:pt x="1678538" y="219269"/>
                </a:lnTo>
                <a:lnTo>
                  <a:pt x="1677073" y="231481"/>
                </a:lnTo>
                <a:lnTo>
                  <a:pt x="1689978" y="233156"/>
                </a:lnTo>
                <a:lnTo>
                  <a:pt x="1691502" y="220964"/>
                </a:lnTo>
                <a:close/>
              </a:path>
              <a:path w="1752600" h="264160">
                <a:moveTo>
                  <a:pt x="1752462" y="234680"/>
                </a:moveTo>
                <a:lnTo>
                  <a:pt x="1682358" y="187436"/>
                </a:lnTo>
                <a:lnTo>
                  <a:pt x="1678538" y="219269"/>
                </a:lnTo>
                <a:lnTo>
                  <a:pt x="1691502" y="220964"/>
                </a:lnTo>
                <a:lnTo>
                  <a:pt x="1691502" y="256954"/>
                </a:lnTo>
                <a:lnTo>
                  <a:pt x="1752462" y="2346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58148" y="1798188"/>
            <a:ext cx="2642870" cy="116840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infratrochlearis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38900"/>
              </a:lnSpc>
            </a:pPr>
            <a:r>
              <a:rPr sz="1800" b="1" spc="-5" dirty="0">
                <a:latin typeface="Times New Roman"/>
                <a:cs typeface="Times New Roman"/>
              </a:rPr>
              <a:t>N. ethmoidalis post. </a:t>
            </a:r>
            <a:r>
              <a:rPr sz="1800" b="1" dirty="0">
                <a:latin typeface="Times New Roman"/>
                <a:cs typeface="Times New Roman"/>
              </a:rPr>
              <a:t>et </a:t>
            </a:r>
            <a:r>
              <a:rPr sz="1800" b="1" spc="-5" dirty="0">
                <a:latin typeface="Times New Roman"/>
                <a:cs typeface="Times New Roman"/>
              </a:rPr>
              <a:t>ant.  Radix senzitiva </a:t>
            </a:r>
            <a:r>
              <a:rPr sz="1800" b="1" dirty="0">
                <a:latin typeface="Times New Roman"/>
                <a:cs typeface="Times New Roman"/>
              </a:rPr>
              <a:t>ggl.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ciliaris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46190" y="2307656"/>
            <a:ext cx="685800" cy="113030"/>
          </a:xfrm>
          <a:custGeom>
            <a:avLst/>
            <a:gdLst/>
            <a:ahLst/>
            <a:cxnLst/>
            <a:rect l="l" t="t" r="r" b="b"/>
            <a:pathLst>
              <a:path w="685800" h="113030">
                <a:moveTo>
                  <a:pt x="611802" y="44133"/>
                </a:moveTo>
                <a:lnTo>
                  <a:pt x="610334" y="31903"/>
                </a:lnTo>
                <a:lnTo>
                  <a:pt x="0" y="99060"/>
                </a:lnTo>
                <a:lnTo>
                  <a:pt x="1524" y="112776"/>
                </a:lnTo>
                <a:lnTo>
                  <a:pt x="611802" y="44133"/>
                </a:lnTo>
                <a:close/>
              </a:path>
              <a:path w="685800" h="113030">
                <a:moveTo>
                  <a:pt x="685754" y="28956"/>
                </a:moveTo>
                <a:lnTo>
                  <a:pt x="606506" y="0"/>
                </a:lnTo>
                <a:lnTo>
                  <a:pt x="610334" y="31903"/>
                </a:lnTo>
                <a:lnTo>
                  <a:pt x="623270" y="30480"/>
                </a:lnTo>
                <a:lnTo>
                  <a:pt x="624794" y="42672"/>
                </a:lnTo>
                <a:lnTo>
                  <a:pt x="624794" y="70037"/>
                </a:lnTo>
                <a:lnTo>
                  <a:pt x="685754" y="28956"/>
                </a:lnTo>
                <a:close/>
              </a:path>
              <a:path w="685800" h="113030">
                <a:moveTo>
                  <a:pt x="624794" y="42672"/>
                </a:moveTo>
                <a:lnTo>
                  <a:pt x="623270" y="30480"/>
                </a:lnTo>
                <a:lnTo>
                  <a:pt x="610334" y="31903"/>
                </a:lnTo>
                <a:lnTo>
                  <a:pt x="611802" y="44133"/>
                </a:lnTo>
                <a:lnTo>
                  <a:pt x="624794" y="42672"/>
                </a:lnTo>
                <a:close/>
              </a:path>
              <a:path w="685800" h="113030">
                <a:moveTo>
                  <a:pt x="624794" y="70037"/>
                </a:moveTo>
                <a:lnTo>
                  <a:pt x="624794" y="42672"/>
                </a:lnTo>
                <a:lnTo>
                  <a:pt x="611802" y="44133"/>
                </a:lnTo>
                <a:lnTo>
                  <a:pt x="615650" y="76200"/>
                </a:lnTo>
                <a:lnTo>
                  <a:pt x="624794" y="7003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85616" y="3784289"/>
            <a:ext cx="3722827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4614" y="2893842"/>
            <a:ext cx="18319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 a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2000" b="1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lacrimalis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78" y="3503391"/>
            <a:ext cx="12509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20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frontalis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378" y="2284293"/>
            <a:ext cx="18637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20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supraorbitalis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378" y="1674747"/>
            <a:ext cx="21272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20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supratrochlearis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378" y="2741457"/>
            <a:ext cx="15646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20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nasociliaris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02610" y="1674744"/>
            <a:ext cx="217487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Glandula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lacrimalis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- pars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orbitalis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34614" y="3503391"/>
            <a:ext cx="16935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A.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ophthalmica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3378" y="836612"/>
            <a:ext cx="18637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A.</a:t>
            </a:r>
            <a:r>
              <a:rPr sz="20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supraorbitalis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60296" y="415732"/>
            <a:ext cx="3702286" cy="3368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08192" y="1949546"/>
            <a:ext cx="1374775" cy="403860"/>
          </a:xfrm>
          <a:custGeom>
            <a:avLst/>
            <a:gdLst/>
            <a:ahLst/>
            <a:cxnLst/>
            <a:rect l="l" t="t" r="r" b="b"/>
            <a:pathLst>
              <a:path w="1374775" h="403860">
                <a:moveTo>
                  <a:pt x="72132" y="360676"/>
                </a:moveTo>
                <a:lnTo>
                  <a:pt x="64008" y="330677"/>
                </a:lnTo>
                <a:lnTo>
                  <a:pt x="0" y="387065"/>
                </a:lnTo>
                <a:lnTo>
                  <a:pt x="59436" y="398952"/>
                </a:lnTo>
                <a:lnTo>
                  <a:pt x="59436" y="364205"/>
                </a:lnTo>
                <a:lnTo>
                  <a:pt x="72132" y="360676"/>
                </a:lnTo>
                <a:close/>
              </a:path>
              <a:path w="1374775" h="403860">
                <a:moveTo>
                  <a:pt x="75523" y="373197"/>
                </a:moveTo>
                <a:lnTo>
                  <a:pt x="72132" y="360676"/>
                </a:lnTo>
                <a:lnTo>
                  <a:pt x="59436" y="364205"/>
                </a:lnTo>
                <a:lnTo>
                  <a:pt x="64008" y="376397"/>
                </a:lnTo>
                <a:lnTo>
                  <a:pt x="75523" y="373197"/>
                </a:lnTo>
                <a:close/>
              </a:path>
              <a:path w="1374775" h="403860">
                <a:moveTo>
                  <a:pt x="83820" y="403829"/>
                </a:moveTo>
                <a:lnTo>
                  <a:pt x="75523" y="373197"/>
                </a:lnTo>
                <a:lnTo>
                  <a:pt x="64008" y="376397"/>
                </a:lnTo>
                <a:lnTo>
                  <a:pt x="59436" y="364205"/>
                </a:lnTo>
                <a:lnTo>
                  <a:pt x="59436" y="398952"/>
                </a:lnTo>
                <a:lnTo>
                  <a:pt x="83820" y="403829"/>
                </a:lnTo>
                <a:close/>
              </a:path>
              <a:path w="1374775" h="403860">
                <a:moveTo>
                  <a:pt x="1374541" y="12192"/>
                </a:moveTo>
                <a:lnTo>
                  <a:pt x="1369969" y="0"/>
                </a:lnTo>
                <a:lnTo>
                  <a:pt x="72132" y="360676"/>
                </a:lnTo>
                <a:lnTo>
                  <a:pt x="75523" y="373197"/>
                </a:lnTo>
                <a:lnTo>
                  <a:pt x="1374541" y="121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03422" y="2842534"/>
            <a:ext cx="1754505" cy="264160"/>
          </a:xfrm>
          <a:custGeom>
            <a:avLst/>
            <a:gdLst/>
            <a:ahLst/>
            <a:cxnLst/>
            <a:rect l="l" t="t" r="r" b="b"/>
            <a:pathLst>
              <a:path w="1754504" h="264160">
                <a:moveTo>
                  <a:pt x="80772" y="0"/>
                </a:moveTo>
                <a:lnTo>
                  <a:pt x="0" y="27432"/>
                </a:lnTo>
                <a:lnTo>
                  <a:pt x="62484" y="69974"/>
                </a:lnTo>
                <a:lnTo>
                  <a:pt x="62484" y="42672"/>
                </a:lnTo>
                <a:lnTo>
                  <a:pt x="64008" y="30480"/>
                </a:lnTo>
                <a:lnTo>
                  <a:pt x="76913" y="32155"/>
                </a:lnTo>
                <a:lnTo>
                  <a:pt x="80772" y="0"/>
                </a:lnTo>
                <a:close/>
              </a:path>
              <a:path w="1754504" h="264160">
                <a:moveTo>
                  <a:pt x="76913" y="32155"/>
                </a:moveTo>
                <a:lnTo>
                  <a:pt x="64008" y="30480"/>
                </a:lnTo>
                <a:lnTo>
                  <a:pt x="62484" y="42672"/>
                </a:lnTo>
                <a:lnTo>
                  <a:pt x="75447" y="44367"/>
                </a:lnTo>
                <a:lnTo>
                  <a:pt x="76913" y="32155"/>
                </a:lnTo>
                <a:close/>
              </a:path>
              <a:path w="1754504" h="264160">
                <a:moveTo>
                  <a:pt x="75447" y="44367"/>
                </a:moveTo>
                <a:lnTo>
                  <a:pt x="62484" y="42672"/>
                </a:lnTo>
                <a:lnTo>
                  <a:pt x="62484" y="69974"/>
                </a:lnTo>
                <a:lnTo>
                  <a:pt x="71628" y="76200"/>
                </a:lnTo>
                <a:lnTo>
                  <a:pt x="75447" y="44367"/>
                </a:lnTo>
                <a:close/>
              </a:path>
              <a:path w="1754504" h="264160">
                <a:moveTo>
                  <a:pt x="1753986" y="249920"/>
                </a:moveTo>
                <a:lnTo>
                  <a:pt x="76913" y="32155"/>
                </a:lnTo>
                <a:lnTo>
                  <a:pt x="75447" y="44367"/>
                </a:lnTo>
                <a:lnTo>
                  <a:pt x="1752462" y="263636"/>
                </a:lnTo>
                <a:lnTo>
                  <a:pt x="1753986" y="2499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4329" y="3374380"/>
            <a:ext cx="2973705" cy="341630"/>
          </a:xfrm>
          <a:custGeom>
            <a:avLst/>
            <a:gdLst/>
            <a:ahLst/>
            <a:cxnLst/>
            <a:rect l="l" t="t" r="r" b="b"/>
            <a:pathLst>
              <a:path w="2973704" h="341629">
                <a:moveTo>
                  <a:pt x="80756" y="0"/>
                </a:moveTo>
                <a:lnTo>
                  <a:pt x="0" y="28940"/>
                </a:lnTo>
                <a:lnTo>
                  <a:pt x="62484" y="67993"/>
                </a:lnTo>
                <a:lnTo>
                  <a:pt x="62484" y="42656"/>
                </a:lnTo>
                <a:lnTo>
                  <a:pt x="64008" y="30464"/>
                </a:lnTo>
                <a:lnTo>
                  <a:pt x="77513" y="31844"/>
                </a:lnTo>
                <a:lnTo>
                  <a:pt x="80756" y="0"/>
                </a:lnTo>
                <a:close/>
              </a:path>
              <a:path w="2973704" h="341629">
                <a:moveTo>
                  <a:pt x="77513" y="31844"/>
                </a:moveTo>
                <a:lnTo>
                  <a:pt x="64008" y="30464"/>
                </a:lnTo>
                <a:lnTo>
                  <a:pt x="62484" y="42656"/>
                </a:lnTo>
                <a:lnTo>
                  <a:pt x="76267" y="44072"/>
                </a:lnTo>
                <a:lnTo>
                  <a:pt x="77513" y="31844"/>
                </a:lnTo>
                <a:close/>
              </a:path>
              <a:path w="2973704" h="341629">
                <a:moveTo>
                  <a:pt x="76267" y="44072"/>
                </a:moveTo>
                <a:lnTo>
                  <a:pt x="62484" y="42656"/>
                </a:lnTo>
                <a:lnTo>
                  <a:pt x="62484" y="67993"/>
                </a:lnTo>
                <a:lnTo>
                  <a:pt x="73152" y="74660"/>
                </a:lnTo>
                <a:lnTo>
                  <a:pt x="76267" y="44072"/>
                </a:lnTo>
                <a:close/>
              </a:path>
              <a:path w="2973704" h="341629">
                <a:moveTo>
                  <a:pt x="2973080" y="327629"/>
                </a:moveTo>
                <a:lnTo>
                  <a:pt x="77513" y="31844"/>
                </a:lnTo>
                <a:lnTo>
                  <a:pt x="76267" y="44072"/>
                </a:lnTo>
                <a:lnTo>
                  <a:pt x="2971556" y="341345"/>
                </a:lnTo>
                <a:lnTo>
                  <a:pt x="2973080" y="32762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46127" y="3670005"/>
            <a:ext cx="2743200" cy="76200"/>
          </a:xfrm>
          <a:custGeom>
            <a:avLst/>
            <a:gdLst/>
            <a:ahLst/>
            <a:cxnLst/>
            <a:rect l="l" t="t" r="r" b="b"/>
            <a:pathLst>
              <a:path w="2743200" h="76200">
                <a:moveTo>
                  <a:pt x="2680487" y="45720"/>
                </a:moveTo>
                <a:lnTo>
                  <a:pt x="2680487" y="32004"/>
                </a:lnTo>
                <a:lnTo>
                  <a:pt x="0" y="32004"/>
                </a:lnTo>
                <a:lnTo>
                  <a:pt x="0" y="45720"/>
                </a:lnTo>
                <a:lnTo>
                  <a:pt x="2680487" y="45720"/>
                </a:lnTo>
                <a:close/>
              </a:path>
              <a:path w="2743200" h="76200">
                <a:moveTo>
                  <a:pt x="2742971" y="38100"/>
                </a:moveTo>
                <a:lnTo>
                  <a:pt x="2666771" y="0"/>
                </a:lnTo>
                <a:lnTo>
                  <a:pt x="2666771" y="32004"/>
                </a:lnTo>
                <a:lnTo>
                  <a:pt x="2680487" y="32004"/>
                </a:lnTo>
                <a:lnTo>
                  <a:pt x="2680487" y="69329"/>
                </a:lnTo>
                <a:lnTo>
                  <a:pt x="2742971" y="38100"/>
                </a:lnTo>
                <a:close/>
              </a:path>
              <a:path w="2743200" h="76200">
                <a:moveTo>
                  <a:pt x="2680487" y="69329"/>
                </a:moveTo>
                <a:lnTo>
                  <a:pt x="2680487" y="45720"/>
                </a:lnTo>
                <a:lnTo>
                  <a:pt x="2666771" y="45720"/>
                </a:lnTo>
                <a:lnTo>
                  <a:pt x="2666771" y="76184"/>
                </a:lnTo>
                <a:lnTo>
                  <a:pt x="2680487" y="6932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01772" y="2940070"/>
            <a:ext cx="1906905" cy="483234"/>
          </a:xfrm>
          <a:custGeom>
            <a:avLst/>
            <a:gdLst/>
            <a:ahLst/>
            <a:cxnLst/>
            <a:rect l="l" t="t" r="r" b="b"/>
            <a:pathLst>
              <a:path w="1906904" h="483235">
                <a:moveTo>
                  <a:pt x="1834513" y="440450"/>
                </a:moveTo>
                <a:lnTo>
                  <a:pt x="3048" y="0"/>
                </a:lnTo>
                <a:lnTo>
                  <a:pt x="0" y="13716"/>
                </a:lnTo>
                <a:lnTo>
                  <a:pt x="1831521" y="452666"/>
                </a:lnTo>
                <a:lnTo>
                  <a:pt x="1834513" y="440450"/>
                </a:lnTo>
                <a:close/>
              </a:path>
              <a:path w="1906904" h="483235">
                <a:moveTo>
                  <a:pt x="1846935" y="477557"/>
                </a:moveTo>
                <a:lnTo>
                  <a:pt x="1846935" y="443438"/>
                </a:lnTo>
                <a:lnTo>
                  <a:pt x="1843887" y="455630"/>
                </a:lnTo>
                <a:lnTo>
                  <a:pt x="1831521" y="452666"/>
                </a:lnTo>
                <a:lnTo>
                  <a:pt x="1824075" y="483062"/>
                </a:lnTo>
                <a:lnTo>
                  <a:pt x="1846935" y="477557"/>
                </a:lnTo>
                <a:close/>
              </a:path>
              <a:path w="1906904" h="483235">
                <a:moveTo>
                  <a:pt x="1846935" y="443438"/>
                </a:moveTo>
                <a:lnTo>
                  <a:pt x="1834513" y="440450"/>
                </a:lnTo>
                <a:lnTo>
                  <a:pt x="1831521" y="452666"/>
                </a:lnTo>
                <a:lnTo>
                  <a:pt x="1843887" y="455630"/>
                </a:lnTo>
                <a:lnTo>
                  <a:pt x="1846935" y="443438"/>
                </a:lnTo>
                <a:close/>
              </a:path>
              <a:path w="1906904" h="483235">
                <a:moveTo>
                  <a:pt x="1906356" y="463250"/>
                </a:moveTo>
                <a:lnTo>
                  <a:pt x="1842363" y="408401"/>
                </a:lnTo>
                <a:lnTo>
                  <a:pt x="1834513" y="440450"/>
                </a:lnTo>
                <a:lnTo>
                  <a:pt x="1846935" y="443438"/>
                </a:lnTo>
                <a:lnTo>
                  <a:pt x="1846935" y="477557"/>
                </a:lnTo>
                <a:lnTo>
                  <a:pt x="1906356" y="4632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55681" y="2377760"/>
            <a:ext cx="2133600" cy="119380"/>
          </a:xfrm>
          <a:custGeom>
            <a:avLst/>
            <a:gdLst/>
            <a:ahLst/>
            <a:cxnLst/>
            <a:rect l="l" t="t" r="r" b="b"/>
            <a:pathLst>
              <a:path w="2133600" h="119380">
                <a:moveTo>
                  <a:pt x="2058110" y="44658"/>
                </a:moveTo>
                <a:lnTo>
                  <a:pt x="2057866" y="32465"/>
                </a:lnTo>
                <a:lnTo>
                  <a:pt x="0" y="105140"/>
                </a:lnTo>
                <a:lnTo>
                  <a:pt x="1524" y="118856"/>
                </a:lnTo>
                <a:lnTo>
                  <a:pt x="2058110" y="44658"/>
                </a:lnTo>
                <a:close/>
              </a:path>
              <a:path w="2133600" h="119380">
                <a:moveTo>
                  <a:pt x="2133417" y="35052"/>
                </a:moveTo>
                <a:lnTo>
                  <a:pt x="2057217" y="0"/>
                </a:lnTo>
                <a:lnTo>
                  <a:pt x="2057866" y="32465"/>
                </a:lnTo>
                <a:lnTo>
                  <a:pt x="2070933" y="32004"/>
                </a:lnTo>
                <a:lnTo>
                  <a:pt x="2070933" y="69469"/>
                </a:lnTo>
                <a:lnTo>
                  <a:pt x="2133417" y="35052"/>
                </a:lnTo>
                <a:close/>
              </a:path>
              <a:path w="2133600" h="119380">
                <a:moveTo>
                  <a:pt x="2070933" y="44196"/>
                </a:moveTo>
                <a:lnTo>
                  <a:pt x="2070933" y="32004"/>
                </a:lnTo>
                <a:lnTo>
                  <a:pt x="2057866" y="32465"/>
                </a:lnTo>
                <a:lnTo>
                  <a:pt x="2058110" y="44658"/>
                </a:lnTo>
                <a:lnTo>
                  <a:pt x="2070933" y="44196"/>
                </a:lnTo>
                <a:close/>
              </a:path>
              <a:path w="2133600" h="119380">
                <a:moveTo>
                  <a:pt x="2070933" y="69469"/>
                </a:moveTo>
                <a:lnTo>
                  <a:pt x="2070933" y="44196"/>
                </a:lnTo>
                <a:lnTo>
                  <a:pt x="2058110" y="44658"/>
                </a:lnTo>
                <a:lnTo>
                  <a:pt x="2058741" y="76184"/>
                </a:lnTo>
                <a:lnTo>
                  <a:pt x="2070933" y="6946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55681" y="2083658"/>
            <a:ext cx="2286000" cy="413384"/>
          </a:xfrm>
          <a:custGeom>
            <a:avLst/>
            <a:gdLst/>
            <a:ahLst/>
            <a:cxnLst/>
            <a:rect l="l" t="t" r="r" b="b"/>
            <a:pathLst>
              <a:path w="2286000" h="413385">
                <a:moveTo>
                  <a:pt x="2212110" y="43264"/>
                </a:moveTo>
                <a:lnTo>
                  <a:pt x="2210130" y="31139"/>
                </a:lnTo>
                <a:lnTo>
                  <a:pt x="0" y="399242"/>
                </a:lnTo>
                <a:lnTo>
                  <a:pt x="1524" y="412958"/>
                </a:lnTo>
                <a:lnTo>
                  <a:pt x="2212110" y="43264"/>
                </a:lnTo>
                <a:close/>
              </a:path>
              <a:path w="2286000" h="413385">
                <a:moveTo>
                  <a:pt x="2285801" y="24368"/>
                </a:moveTo>
                <a:lnTo>
                  <a:pt x="2205045" y="0"/>
                </a:lnTo>
                <a:lnTo>
                  <a:pt x="2210130" y="31139"/>
                </a:lnTo>
                <a:lnTo>
                  <a:pt x="2223333" y="28940"/>
                </a:lnTo>
                <a:lnTo>
                  <a:pt x="2224857" y="41132"/>
                </a:lnTo>
                <a:lnTo>
                  <a:pt x="2224857" y="69071"/>
                </a:lnTo>
                <a:lnTo>
                  <a:pt x="2285801" y="24368"/>
                </a:lnTo>
                <a:close/>
              </a:path>
              <a:path w="2286000" h="413385">
                <a:moveTo>
                  <a:pt x="2224857" y="41132"/>
                </a:moveTo>
                <a:lnTo>
                  <a:pt x="2223333" y="28940"/>
                </a:lnTo>
                <a:lnTo>
                  <a:pt x="2210130" y="31139"/>
                </a:lnTo>
                <a:lnTo>
                  <a:pt x="2212110" y="43264"/>
                </a:lnTo>
                <a:lnTo>
                  <a:pt x="2224857" y="41132"/>
                </a:lnTo>
                <a:close/>
              </a:path>
              <a:path w="2286000" h="413385">
                <a:moveTo>
                  <a:pt x="2224857" y="69071"/>
                </a:moveTo>
                <a:lnTo>
                  <a:pt x="2224857" y="41132"/>
                </a:lnTo>
                <a:lnTo>
                  <a:pt x="2212110" y="43264"/>
                </a:lnTo>
                <a:lnTo>
                  <a:pt x="2217237" y="74660"/>
                </a:lnTo>
                <a:lnTo>
                  <a:pt x="2224857" y="6907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0451" y="1873361"/>
            <a:ext cx="1524000" cy="189230"/>
          </a:xfrm>
          <a:custGeom>
            <a:avLst/>
            <a:gdLst/>
            <a:ahLst/>
            <a:cxnLst/>
            <a:rect l="l" t="t" r="r" b="b"/>
            <a:pathLst>
              <a:path w="1524000" h="189230">
                <a:moveTo>
                  <a:pt x="1449110" y="145057"/>
                </a:moveTo>
                <a:lnTo>
                  <a:pt x="1524" y="0"/>
                </a:lnTo>
                <a:lnTo>
                  <a:pt x="0" y="13700"/>
                </a:lnTo>
                <a:lnTo>
                  <a:pt x="1447876" y="157141"/>
                </a:lnTo>
                <a:lnTo>
                  <a:pt x="1449110" y="145057"/>
                </a:lnTo>
                <a:close/>
              </a:path>
              <a:path w="1524000" h="189230">
                <a:moveTo>
                  <a:pt x="1461394" y="182513"/>
                </a:moveTo>
                <a:lnTo>
                  <a:pt x="1461394" y="158480"/>
                </a:lnTo>
                <a:lnTo>
                  <a:pt x="1447876" y="157141"/>
                </a:lnTo>
                <a:lnTo>
                  <a:pt x="1444630" y="188960"/>
                </a:lnTo>
                <a:lnTo>
                  <a:pt x="1461394" y="182513"/>
                </a:lnTo>
                <a:close/>
              </a:path>
              <a:path w="1524000" h="189230">
                <a:moveTo>
                  <a:pt x="1461394" y="158480"/>
                </a:moveTo>
                <a:lnTo>
                  <a:pt x="1461394" y="146288"/>
                </a:lnTo>
                <a:lnTo>
                  <a:pt x="1449110" y="145057"/>
                </a:lnTo>
                <a:lnTo>
                  <a:pt x="1447876" y="157141"/>
                </a:lnTo>
                <a:lnTo>
                  <a:pt x="1461394" y="158480"/>
                </a:lnTo>
                <a:close/>
              </a:path>
              <a:path w="1524000" h="189230">
                <a:moveTo>
                  <a:pt x="1523878" y="158480"/>
                </a:moveTo>
                <a:lnTo>
                  <a:pt x="1452250" y="114284"/>
                </a:lnTo>
                <a:lnTo>
                  <a:pt x="1449110" y="145057"/>
                </a:lnTo>
                <a:lnTo>
                  <a:pt x="1461394" y="146288"/>
                </a:lnTo>
                <a:lnTo>
                  <a:pt x="1461394" y="182513"/>
                </a:lnTo>
                <a:lnTo>
                  <a:pt x="1523878" y="1584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30342" y="1035224"/>
            <a:ext cx="2211705" cy="707390"/>
          </a:xfrm>
          <a:custGeom>
            <a:avLst/>
            <a:gdLst/>
            <a:ahLst/>
            <a:cxnLst/>
            <a:rect l="l" t="t" r="r" b="b"/>
            <a:pathLst>
              <a:path w="2211704" h="707389">
                <a:moveTo>
                  <a:pt x="2140913" y="663634"/>
                </a:moveTo>
                <a:lnTo>
                  <a:pt x="4572" y="0"/>
                </a:lnTo>
                <a:lnTo>
                  <a:pt x="0" y="12192"/>
                </a:lnTo>
                <a:lnTo>
                  <a:pt x="2137035" y="676041"/>
                </a:lnTo>
                <a:lnTo>
                  <a:pt x="2140913" y="663634"/>
                </a:lnTo>
                <a:close/>
              </a:path>
              <a:path w="2211704" h="707389">
                <a:moveTo>
                  <a:pt x="2153244" y="702366"/>
                </a:moveTo>
                <a:lnTo>
                  <a:pt x="2153244" y="667464"/>
                </a:lnTo>
                <a:lnTo>
                  <a:pt x="2148672" y="679656"/>
                </a:lnTo>
                <a:lnTo>
                  <a:pt x="2137035" y="676041"/>
                </a:lnTo>
                <a:lnTo>
                  <a:pt x="2127336" y="707073"/>
                </a:lnTo>
                <a:lnTo>
                  <a:pt x="2153244" y="702366"/>
                </a:lnTo>
                <a:close/>
              </a:path>
              <a:path w="2211704" h="707389">
                <a:moveTo>
                  <a:pt x="2153244" y="667464"/>
                </a:moveTo>
                <a:lnTo>
                  <a:pt x="2140913" y="663634"/>
                </a:lnTo>
                <a:lnTo>
                  <a:pt x="2137035" y="676041"/>
                </a:lnTo>
                <a:lnTo>
                  <a:pt x="2148672" y="679656"/>
                </a:lnTo>
                <a:lnTo>
                  <a:pt x="2153244" y="667464"/>
                </a:lnTo>
                <a:close/>
              </a:path>
              <a:path w="2211704" h="707389">
                <a:moveTo>
                  <a:pt x="2211141" y="691848"/>
                </a:moveTo>
                <a:lnTo>
                  <a:pt x="2150196" y="633936"/>
                </a:lnTo>
                <a:lnTo>
                  <a:pt x="2140913" y="663634"/>
                </a:lnTo>
                <a:lnTo>
                  <a:pt x="2153244" y="667464"/>
                </a:lnTo>
                <a:lnTo>
                  <a:pt x="2153244" y="702366"/>
                </a:lnTo>
                <a:lnTo>
                  <a:pt x="2211141" y="69184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521838" y="4493902"/>
            <a:ext cx="22402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ophthalmicus</a:t>
            </a:r>
            <a:r>
              <a:rPr sz="2000" b="1" spc="-1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V/1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3378" y="3960552"/>
            <a:ext cx="201548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</a:t>
            </a:r>
            <a:r>
              <a:rPr sz="2000" b="1" spc="-5" dirty="0">
                <a:latin typeface="Times New Roman"/>
                <a:cs typeface="Times New Roman"/>
              </a:rPr>
              <a:t>trochlearis</a:t>
            </a:r>
            <a:r>
              <a:rPr sz="2000" b="1" spc="-1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(IV)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3378" y="5332638"/>
            <a:ext cx="2416175" cy="787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1" dirty="0">
                <a:latin typeface="Times New Roman"/>
                <a:cs typeface="Times New Roman"/>
              </a:rPr>
              <a:t>N. oculomotorius</a:t>
            </a:r>
            <a:r>
              <a:rPr sz="2000" b="1" spc="-13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(III)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000" b="1" dirty="0">
                <a:latin typeface="Times New Roman"/>
                <a:cs typeface="Times New Roman"/>
              </a:rPr>
              <a:t>N. abducens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(VI)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71316" y="3784289"/>
            <a:ext cx="3951396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41483" y="4692518"/>
            <a:ext cx="2440305" cy="192405"/>
          </a:xfrm>
          <a:custGeom>
            <a:avLst/>
            <a:gdLst/>
            <a:ahLst/>
            <a:cxnLst/>
            <a:rect l="l" t="t" r="r" b="b"/>
            <a:pathLst>
              <a:path w="2440304" h="192404">
                <a:moveTo>
                  <a:pt x="76640" y="148542"/>
                </a:moveTo>
                <a:lnTo>
                  <a:pt x="74676" y="115808"/>
                </a:lnTo>
                <a:lnTo>
                  <a:pt x="0" y="158480"/>
                </a:lnTo>
                <a:lnTo>
                  <a:pt x="64008" y="185561"/>
                </a:lnTo>
                <a:lnTo>
                  <a:pt x="64008" y="149336"/>
                </a:lnTo>
                <a:lnTo>
                  <a:pt x="76640" y="148542"/>
                </a:lnTo>
                <a:close/>
              </a:path>
              <a:path w="2440304" h="192404">
                <a:moveTo>
                  <a:pt x="77369" y="160697"/>
                </a:moveTo>
                <a:lnTo>
                  <a:pt x="76640" y="148542"/>
                </a:lnTo>
                <a:lnTo>
                  <a:pt x="64008" y="149336"/>
                </a:lnTo>
                <a:lnTo>
                  <a:pt x="64008" y="161528"/>
                </a:lnTo>
                <a:lnTo>
                  <a:pt x="77369" y="160697"/>
                </a:lnTo>
                <a:close/>
              </a:path>
              <a:path w="2440304" h="192404">
                <a:moveTo>
                  <a:pt x="79248" y="192008"/>
                </a:moveTo>
                <a:lnTo>
                  <a:pt x="77369" y="160697"/>
                </a:lnTo>
                <a:lnTo>
                  <a:pt x="64008" y="161528"/>
                </a:lnTo>
                <a:lnTo>
                  <a:pt x="64008" y="185561"/>
                </a:lnTo>
                <a:lnTo>
                  <a:pt x="79248" y="192008"/>
                </a:lnTo>
                <a:close/>
              </a:path>
              <a:path w="2440304" h="192404">
                <a:moveTo>
                  <a:pt x="2439725" y="13716"/>
                </a:moveTo>
                <a:lnTo>
                  <a:pt x="2438201" y="0"/>
                </a:lnTo>
                <a:lnTo>
                  <a:pt x="76640" y="148542"/>
                </a:lnTo>
                <a:lnTo>
                  <a:pt x="77369" y="160697"/>
                </a:lnTo>
                <a:lnTo>
                  <a:pt x="2439725" y="137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54157" y="5987811"/>
            <a:ext cx="1906905" cy="483234"/>
          </a:xfrm>
          <a:custGeom>
            <a:avLst/>
            <a:gdLst/>
            <a:ahLst/>
            <a:cxnLst/>
            <a:rect l="l" t="t" r="r" b="b"/>
            <a:pathLst>
              <a:path w="1906904" h="483235">
                <a:moveTo>
                  <a:pt x="1834509" y="440465"/>
                </a:moveTo>
                <a:lnTo>
                  <a:pt x="3048" y="0"/>
                </a:lnTo>
                <a:lnTo>
                  <a:pt x="0" y="13716"/>
                </a:lnTo>
                <a:lnTo>
                  <a:pt x="1831517" y="452680"/>
                </a:lnTo>
                <a:lnTo>
                  <a:pt x="1834509" y="440465"/>
                </a:lnTo>
                <a:close/>
              </a:path>
              <a:path w="1906904" h="483235">
                <a:moveTo>
                  <a:pt x="1846935" y="477558"/>
                </a:moveTo>
                <a:lnTo>
                  <a:pt x="1846935" y="443453"/>
                </a:lnTo>
                <a:lnTo>
                  <a:pt x="1843887" y="455645"/>
                </a:lnTo>
                <a:lnTo>
                  <a:pt x="1831517" y="452680"/>
                </a:lnTo>
                <a:lnTo>
                  <a:pt x="1824075" y="483062"/>
                </a:lnTo>
                <a:lnTo>
                  <a:pt x="1846935" y="477558"/>
                </a:lnTo>
                <a:close/>
              </a:path>
              <a:path w="1906904" h="483235">
                <a:moveTo>
                  <a:pt x="1846935" y="443453"/>
                </a:moveTo>
                <a:lnTo>
                  <a:pt x="1834509" y="440465"/>
                </a:lnTo>
                <a:lnTo>
                  <a:pt x="1831517" y="452680"/>
                </a:lnTo>
                <a:lnTo>
                  <a:pt x="1843887" y="455645"/>
                </a:lnTo>
                <a:lnTo>
                  <a:pt x="1846935" y="443453"/>
                </a:lnTo>
                <a:close/>
              </a:path>
              <a:path w="1906904" h="483235">
                <a:moveTo>
                  <a:pt x="1906371" y="463250"/>
                </a:moveTo>
                <a:lnTo>
                  <a:pt x="1842363" y="408401"/>
                </a:lnTo>
                <a:lnTo>
                  <a:pt x="1834509" y="440465"/>
                </a:lnTo>
                <a:lnTo>
                  <a:pt x="1846935" y="443453"/>
                </a:lnTo>
                <a:lnTo>
                  <a:pt x="1846935" y="477558"/>
                </a:lnTo>
                <a:lnTo>
                  <a:pt x="1906371" y="4632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87512" y="5608365"/>
            <a:ext cx="1068705" cy="467995"/>
          </a:xfrm>
          <a:custGeom>
            <a:avLst/>
            <a:gdLst/>
            <a:ahLst/>
            <a:cxnLst/>
            <a:rect l="l" t="t" r="r" b="b"/>
            <a:pathLst>
              <a:path w="1068704" h="467995">
                <a:moveTo>
                  <a:pt x="1001613" y="426229"/>
                </a:moveTo>
                <a:lnTo>
                  <a:pt x="4572" y="0"/>
                </a:lnTo>
                <a:lnTo>
                  <a:pt x="0" y="10668"/>
                </a:lnTo>
                <a:lnTo>
                  <a:pt x="996653" y="438237"/>
                </a:lnTo>
                <a:lnTo>
                  <a:pt x="1001613" y="426229"/>
                </a:lnTo>
                <a:close/>
              </a:path>
              <a:path w="1068704" h="467995">
                <a:moveTo>
                  <a:pt x="1013383" y="465731"/>
                </a:moveTo>
                <a:lnTo>
                  <a:pt x="1013383" y="431261"/>
                </a:lnTo>
                <a:lnTo>
                  <a:pt x="1008811" y="443453"/>
                </a:lnTo>
                <a:lnTo>
                  <a:pt x="996653" y="438237"/>
                </a:lnTo>
                <a:lnTo>
                  <a:pt x="984427" y="467837"/>
                </a:lnTo>
                <a:lnTo>
                  <a:pt x="1013383" y="465731"/>
                </a:lnTo>
                <a:close/>
              </a:path>
              <a:path w="1068704" h="467995">
                <a:moveTo>
                  <a:pt x="1013383" y="431261"/>
                </a:moveTo>
                <a:lnTo>
                  <a:pt x="1001613" y="426229"/>
                </a:lnTo>
                <a:lnTo>
                  <a:pt x="996653" y="438237"/>
                </a:lnTo>
                <a:lnTo>
                  <a:pt x="1008811" y="443453"/>
                </a:lnTo>
                <a:lnTo>
                  <a:pt x="1013383" y="431261"/>
                </a:lnTo>
                <a:close/>
              </a:path>
              <a:path w="1068704" h="467995">
                <a:moveTo>
                  <a:pt x="1068232" y="461741"/>
                </a:moveTo>
                <a:lnTo>
                  <a:pt x="1013383" y="397733"/>
                </a:lnTo>
                <a:lnTo>
                  <a:pt x="1001613" y="426229"/>
                </a:lnTo>
                <a:lnTo>
                  <a:pt x="1013383" y="431261"/>
                </a:lnTo>
                <a:lnTo>
                  <a:pt x="1013383" y="465731"/>
                </a:lnTo>
                <a:lnTo>
                  <a:pt x="1068232" y="4617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84266" y="4159163"/>
            <a:ext cx="1828800" cy="337185"/>
          </a:xfrm>
          <a:custGeom>
            <a:avLst/>
            <a:gdLst/>
            <a:ahLst/>
            <a:cxnLst/>
            <a:rect l="l" t="t" r="r" b="b"/>
            <a:pathLst>
              <a:path w="1828800" h="337185">
                <a:moveTo>
                  <a:pt x="1754943" y="293492"/>
                </a:moveTo>
                <a:lnTo>
                  <a:pt x="1524" y="0"/>
                </a:lnTo>
                <a:lnTo>
                  <a:pt x="0" y="13716"/>
                </a:lnTo>
                <a:lnTo>
                  <a:pt x="1752963" y="305619"/>
                </a:lnTo>
                <a:lnTo>
                  <a:pt x="1754943" y="293492"/>
                </a:lnTo>
                <a:close/>
              </a:path>
              <a:path w="1828800" h="337185">
                <a:moveTo>
                  <a:pt x="1767687" y="330417"/>
                </a:moveTo>
                <a:lnTo>
                  <a:pt x="1767687" y="295625"/>
                </a:lnTo>
                <a:lnTo>
                  <a:pt x="1766163" y="307817"/>
                </a:lnTo>
                <a:lnTo>
                  <a:pt x="1752963" y="305619"/>
                </a:lnTo>
                <a:lnTo>
                  <a:pt x="1747875" y="336773"/>
                </a:lnTo>
                <a:lnTo>
                  <a:pt x="1767687" y="330417"/>
                </a:lnTo>
                <a:close/>
              </a:path>
              <a:path w="1828800" h="337185">
                <a:moveTo>
                  <a:pt x="1767687" y="295625"/>
                </a:moveTo>
                <a:lnTo>
                  <a:pt x="1754943" y="293492"/>
                </a:lnTo>
                <a:lnTo>
                  <a:pt x="1752963" y="305619"/>
                </a:lnTo>
                <a:lnTo>
                  <a:pt x="1766163" y="307817"/>
                </a:lnTo>
                <a:lnTo>
                  <a:pt x="1767687" y="295625"/>
                </a:lnTo>
                <a:close/>
              </a:path>
              <a:path w="1828800" h="337185">
                <a:moveTo>
                  <a:pt x="1828632" y="310865"/>
                </a:moveTo>
                <a:lnTo>
                  <a:pt x="1760067" y="262112"/>
                </a:lnTo>
                <a:lnTo>
                  <a:pt x="1754943" y="293492"/>
                </a:lnTo>
                <a:lnTo>
                  <a:pt x="1767687" y="295625"/>
                </a:lnTo>
                <a:lnTo>
                  <a:pt x="1767687" y="330417"/>
                </a:lnTo>
                <a:lnTo>
                  <a:pt x="1828632" y="3108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79694" y="4162211"/>
            <a:ext cx="1604645" cy="1908175"/>
          </a:xfrm>
          <a:custGeom>
            <a:avLst/>
            <a:gdLst/>
            <a:ahLst/>
            <a:cxnLst/>
            <a:rect l="l" t="t" r="r" b="b"/>
            <a:pathLst>
              <a:path w="1604645" h="1908175">
                <a:moveTo>
                  <a:pt x="1560901" y="1845743"/>
                </a:moveTo>
                <a:lnTo>
                  <a:pt x="10668" y="0"/>
                </a:lnTo>
                <a:lnTo>
                  <a:pt x="0" y="7620"/>
                </a:lnTo>
                <a:lnTo>
                  <a:pt x="1550904" y="1854162"/>
                </a:lnTo>
                <a:lnTo>
                  <a:pt x="1560901" y="1845743"/>
                </a:lnTo>
                <a:close/>
              </a:path>
              <a:path w="1604645" h="1908175">
                <a:moveTo>
                  <a:pt x="1569582" y="1892775"/>
                </a:moveTo>
                <a:lnTo>
                  <a:pt x="1569582" y="1856079"/>
                </a:lnTo>
                <a:lnTo>
                  <a:pt x="1558914" y="1863699"/>
                </a:lnTo>
                <a:lnTo>
                  <a:pt x="1550904" y="1854162"/>
                </a:lnTo>
                <a:lnTo>
                  <a:pt x="1526910" y="1874367"/>
                </a:lnTo>
                <a:lnTo>
                  <a:pt x="1569582" y="1892775"/>
                </a:lnTo>
                <a:close/>
              </a:path>
              <a:path w="1604645" h="1908175">
                <a:moveTo>
                  <a:pt x="1569582" y="1856079"/>
                </a:moveTo>
                <a:lnTo>
                  <a:pt x="1560901" y="1845743"/>
                </a:lnTo>
                <a:lnTo>
                  <a:pt x="1550904" y="1854162"/>
                </a:lnTo>
                <a:lnTo>
                  <a:pt x="1558914" y="1863699"/>
                </a:lnTo>
                <a:lnTo>
                  <a:pt x="1569582" y="1856079"/>
                </a:lnTo>
                <a:close/>
              </a:path>
              <a:path w="1604645" h="1908175">
                <a:moveTo>
                  <a:pt x="1604634" y="1907895"/>
                </a:moveTo>
                <a:lnTo>
                  <a:pt x="1584822" y="1825599"/>
                </a:lnTo>
                <a:lnTo>
                  <a:pt x="1560901" y="1845743"/>
                </a:lnTo>
                <a:lnTo>
                  <a:pt x="1569582" y="1856079"/>
                </a:lnTo>
                <a:lnTo>
                  <a:pt x="1569582" y="1892775"/>
                </a:lnTo>
                <a:lnTo>
                  <a:pt x="1604634" y="19078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78" y="3046229"/>
            <a:ext cx="25431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 ethmoidalis</a:t>
            </a:r>
            <a:r>
              <a:rPr sz="2000" b="1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anterior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78" y="913412"/>
            <a:ext cx="2127250" cy="787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1" dirty="0">
                <a:latin typeface="Times New Roman"/>
                <a:cs typeface="Times New Roman"/>
              </a:rPr>
              <a:t>A.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supratrochlearis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000" b="1" dirty="0">
                <a:latin typeface="Times New Roman"/>
                <a:cs typeface="Times New Roman"/>
              </a:rPr>
              <a:t>A. dorsalis</a:t>
            </a:r>
            <a:r>
              <a:rPr sz="2000" b="1" spc="-7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nasi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3378" y="379454"/>
            <a:ext cx="18637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A.</a:t>
            </a:r>
            <a:r>
              <a:rPr sz="20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supraorbitalis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378" y="1751546"/>
            <a:ext cx="2040255" cy="9398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000" b="1" dirty="0">
                <a:latin typeface="Times New Roman"/>
                <a:cs typeface="Times New Roman"/>
              </a:rPr>
              <a:t>A.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ophthalmica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20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infratrochlearis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12326" y="3579578"/>
            <a:ext cx="1941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 </a:t>
            </a:r>
            <a:r>
              <a:rPr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Ciliares</a:t>
            </a:r>
            <a:r>
              <a:rPr sz="20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breves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12326" y="3046229"/>
            <a:ext cx="18319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A a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2000" b="1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lacrimalis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10802" y="2208093"/>
            <a:ext cx="21748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Glandula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lacrimalis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40574" y="450105"/>
            <a:ext cx="3603751" cy="3334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41562" y="2406716"/>
            <a:ext cx="992505" cy="116205"/>
          </a:xfrm>
          <a:custGeom>
            <a:avLst/>
            <a:gdLst/>
            <a:ahLst/>
            <a:cxnLst/>
            <a:rect l="l" t="t" r="r" b="b"/>
            <a:pathLst>
              <a:path w="992504" h="116205">
                <a:moveTo>
                  <a:pt x="75624" y="70713"/>
                </a:moveTo>
                <a:lnTo>
                  <a:pt x="73136" y="39624"/>
                </a:lnTo>
                <a:lnTo>
                  <a:pt x="0" y="82280"/>
                </a:lnTo>
                <a:lnTo>
                  <a:pt x="63992" y="109359"/>
                </a:lnTo>
                <a:lnTo>
                  <a:pt x="63992" y="71612"/>
                </a:lnTo>
                <a:lnTo>
                  <a:pt x="75624" y="70713"/>
                </a:lnTo>
                <a:close/>
              </a:path>
              <a:path w="992504" h="116205">
                <a:moveTo>
                  <a:pt x="76595" y="82852"/>
                </a:moveTo>
                <a:lnTo>
                  <a:pt x="75624" y="70713"/>
                </a:lnTo>
                <a:lnTo>
                  <a:pt x="63992" y="71612"/>
                </a:lnTo>
                <a:lnTo>
                  <a:pt x="63992" y="83804"/>
                </a:lnTo>
                <a:lnTo>
                  <a:pt x="76595" y="82852"/>
                </a:lnTo>
                <a:close/>
              </a:path>
              <a:path w="992504" h="116205">
                <a:moveTo>
                  <a:pt x="79232" y="115808"/>
                </a:moveTo>
                <a:lnTo>
                  <a:pt x="76595" y="82852"/>
                </a:lnTo>
                <a:lnTo>
                  <a:pt x="63992" y="83804"/>
                </a:lnTo>
                <a:lnTo>
                  <a:pt x="63992" y="109359"/>
                </a:lnTo>
                <a:lnTo>
                  <a:pt x="79232" y="115808"/>
                </a:lnTo>
                <a:close/>
              </a:path>
              <a:path w="992504" h="116205">
                <a:moveTo>
                  <a:pt x="992032" y="13716"/>
                </a:moveTo>
                <a:lnTo>
                  <a:pt x="990508" y="0"/>
                </a:lnTo>
                <a:lnTo>
                  <a:pt x="75624" y="70713"/>
                </a:lnTo>
                <a:lnTo>
                  <a:pt x="76595" y="82852"/>
                </a:lnTo>
                <a:lnTo>
                  <a:pt x="992032" y="137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89161" y="3244839"/>
            <a:ext cx="1221105" cy="116205"/>
          </a:xfrm>
          <a:custGeom>
            <a:avLst/>
            <a:gdLst/>
            <a:ahLst/>
            <a:cxnLst/>
            <a:rect l="l" t="t" r="r" b="b"/>
            <a:pathLst>
              <a:path w="1221104" h="116204">
                <a:moveTo>
                  <a:pt x="76639" y="72352"/>
                </a:moveTo>
                <a:lnTo>
                  <a:pt x="74676" y="39624"/>
                </a:lnTo>
                <a:lnTo>
                  <a:pt x="0" y="82296"/>
                </a:lnTo>
                <a:lnTo>
                  <a:pt x="64008" y="109376"/>
                </a:lnTo>
                <a:lnTo>
                  <a:pt x="64008" y="73152"/>
                </a:lnTo>
                <a:lnTo>
                  <a:pt x="76639" y="72352"/>
                </a:lnTo>
                <a:close/>
              </a:path>
              <a:path w="1221104" h="116204">
                <a:moveTo>
                  <a:pt x="77369" y="84516"/>
                </a:moveTo>
                <a:lnTo>
                  <a:pt x="76639" y="72352"/>
                </a:lnTo>
                <a:lnTo>
                  <a:pt x="64008" y="73152"/>
                </a:lnTo>
                <a:lnTo>
                  <a:pt x="64008" y="85344"/>
                </a:lnTo>
                <a:lnTo>
                  <a:pt x="77369" y="84516"/>
                </a:lnTo>
                <a:close/>
              </a:path>
              <a:path w="1221104" h="116204">
                <a:moveTo>
                  <a:pt x="79248" y="115824"/>
                </a:moveTo>
                <a:lnTo>
                  <a:pt x="77369" y="84516"/>
                </a:lnTo>
                <a:lnTo>
                  <a:pt x="64008" y="85344"/>
                </a:lnTo>
                <a:lnTo>
                  <a:pt x="64008" y="109376"/>
                </a:lnTo>
                <a:lnTo>
                  <a:pt x="79248" y="115824"/>
                </a:lnTo>
                <a:close/>
              </a:path>
              <a:path w="1221104" h="116204">
                <a:moveTo>
                  <a:pt x="1220632" y="13716"/>
                </a:moveTo>
                <a:lnTo>
                  <a:pt x="1219108" y="0"/>
                </a:lnTo>
                <a:lnTo>
                  <a:pt x="76639" y="72352"/>
                </a:lnTo>
                <a:lnTo>
                  <a:pt x="77369" y="84516"/>
                </a:lnTo>
                <a:lnTo>
                  <a:pt x="1220632" y="137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03422" y="3746190"/>
            <a:ext cx="1828800" cy="38100"/>
          </a:xfrm>
          <a:custGeom>
            <a:avLst/>
            <a:gdLst/>
            <a:ahLst/>
            <a:cxnLst/>
            <a:rect l="l" t="t" r="r" b="b"/>
            <a:pathLst>
              <a:path w="1828800" h="38100">
                <a:moveTo>
                  <a:pt x="76199" y="32004"/>
                </a:moveTo>
                <a:lnTo>
                  <a:pt x="76199" y="0"/>
                </a:lnTo>
                <a:lnTo>
                  <a:pt x="0" y="38099"/>
                </a:lnTo>
                <a:lnTo>
                  <a:pt x="64007" y="38099"/>
                </a:lnTo>
                <a:lnTo>
                  <a:pt x="64007" y="32004"/>
                </a:lnTo>
                <a:lnTo>
                  <a:pt x="76199" y="32004"/>
                </a:lnTo>
                <a:close/>
              </a:path>
              <a:path w="1828800" h="38100">
                <a:moveTo>
                  <a:pt x="1828647" y="38099"/>
                </a:moveTo>
                <a:lnTo>
                  <a:pt x="1828647" y="32004"/>
                </a:lnTo>
                <a:lnTo>
                  <a:pt x="64007" y="32004"/>
                </a:lnTo>
                <a:lnTo>
                  <a:pt x="64007" y="38099"/>
                </a:lnTo>
                <a:lnTo>
                  <a:pt x="1828647" y="380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41420" y="3244839"/>
            <a:ext cx="1219200" cy="259079"/>
          </a:xfrm>
          <a:custGeom>
            <a:avLst/>
            <a:gdLst/>
            <a:ahLst/>
            <a:cxnLst/>
            <a:rect l="l" t="t" r="r" b="b"/>
            <a:pathLst>
              <a:path w="1219200" h="259079">
                <a:moveTo>
                  <a:pt x="1146304" y="215685"/>
                </a:moveTo>
                <a:lnTo>
                  <a:pt x="1524" y="0"/>
                </a:lnTo>
                <a:lnTo>
                  <a:pt x="0" y="13716"/>
                </a:lnTo>
                <a:lnTo>
                  <a:pt x="1144085" y="227762"/>
                </a:lnTo>
                <a:lnTo>
                  <a:pt x="1146304" y="215685"/>
                </a:lnTo>
                <a:close/>
              </a:path>
              <a:path w="1219200" h="259079">
                <a:moveTo>
                  <a:pt x="1158148" y="253083"/>
                </a:moveTo>
                <a:lnTo>
                  <a:pt x="1158148" y="217916"/>
                </a:lnTo>
                <a:lnTo>
                  <a:pt x="1156624" y="230108"/>
                </a:lnTo>
                <a:lnTo>
                  <a:pt x="1144085" y="227762"/>
                </a:lnTo>
                <a:lnTo>
                  <a:pt x="1138336" y="259064"/>
                </a:lnTo>
                <a:lnTo>
                  <a:pt x="1158148" y="253083"/>
                </a:lnTo>
                <a:close/>
              </a:path>
              <a:path w="1219200" h="259079">
                <a:moveTo>
                  <a:pt x="1158148" y="217916"/>
                </a:moveTo>
                <a:lnTo>
                  <a:pt x="1146304" y="215685"/>
                </a:lnTo>
                <a:lnTo>
                  <a:pt x="1144085" y="227762"/>
                </a:lnTo>
                <a:lnTo>
                  <a:pt x="1156624" y="230108"/>
                </a:lnTo>
                <a:lnTo>
                  <a:pt x="1158148" y="217916"/>
                </a:lnTo>
                <a:close/>
              </a:path>
              <a:path w="1219200" h="259079">
                <a:moveTo>
                  <a:pt x="1219108" y="234680"/>
                </a:moveTo>
                <a:lnTo>
                  <a:pt x="1152052" y="184388"/>
                </a:lnTo>
                <a:lnTo>
                  <a:pt x="1146304" y="215685"/>
                </a:lnTo>
                <a:lnTo>
                  <a:pt x="1158148" y="217916"/>
                </a:lnTo>
                <a:lnTo>
                  <a:pt x="1158148" y="253083"/>
                </a:lnTo>
                <a:lnTo>
                  <a:pt x="1219108" y="2346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84266" y="2559100"/>
            <a:ext cx="1752600" cy="337185"/>
          </a:xfrm>
          <a:custGeom>
            <a:avLst/>
            <a:gdLst/>
            <a:ahLst/>
            <a:cxnLst/>
            <a:rect l="l" t="t" r="r" b="b"/>
            <a:pathLst>
              <a:path w="1752600" h="337185">
                <a:moveTo>
                  <a:pt x="1678861" y="291904"/>
                </a:moveTo>
                <a:lnTo>
                  <a:pt x="1524" y="0"/>
                </a:lnTo>
                <a:lnTo>
                  <a:pt x="0" y="13716"/>
                </a:lnTo>
                <a:lnTo>
                  <a:pt x="1676922" y="304035"/>
                </a:lnTo>
                <a:lnTo>
                  <a:pt x="1678861" y="291904"/>
                </a:lnTo>
                <a:close/>
              </a:path>
              <a:path w="1752600" h="337185">
                <a:moveTo>
                  <a:pt x="1691487" y="330422"/>
                </a:moveTo>
                <a:lnTo>
                  <a:pt x="1691487" y="294101"/>
                </a:lnTo>
                <a:lnTo>
                  <a:pt x="1689963" y="306293"/>
                </a:lnTo>
                <a:lnTo>
                  <a:pt x="1676922" y="304035"/>
                </a:lnTo>
                <a:lnTo>
                  <a:pt x="1671690" y="336773"/>
                </a:lnTo>
                <a:lnTo>
                  <a:pt x="1691487" y="330422"/>
                </a:lnTo>
                <a:close/>
              </a:path>
              <a:path w="1752600" h="337185">
                <a:moveTo>
                  <a:pt x="1691487" y="294101"/>
                </a:moveTo>
                <a:lnTo>
                  <a:pt x="1678861" y="291904"/>
                </a:lnTo>
                <a:lnTo>
                  <a:pt x="1676922" y="304035"/>
                </a:lnTo>
                <a:lnTo>
                  <a:pt x="1689963" y="306293"/>
                </a:lnTo>
                <a:lnTo>
                  <a:pt x="1691487" y="294101"/>
                </a:lnTo>
                <a:close/>
              </a:path>
              <a:path w="1752600" h="337185">
                <a:moveTo>
                  <a:pt x="1752447" y="310865"/>
                </a:moveTo>
                <a:lnTo>
                  <a:pt x="1683867" y="260573"/>
                </a:lnTo>
                <a:lnTo>
                  <a:pt x="1678861" y="291904"/>
                </a:lnTo>
                <a:lnTo>
                  <a:pt x="1691487" y="294101"/>
                </a:lnTo>
                <a:lnTo>
                  <a:pt x="1691487" y="330422"/>
                </a:lnTo>
                <a:lnTo>
                  <a:pt x="1752447" y="3108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77957" y="2101931"/>
            <a:ext cx="2135505" cy="632460"/>
          </a:xfrm>
          <a:custGeom>
            <a:avLst/>
            <a:gdLst/>
            <a:ahLst/>
            <a:cxnLst/>
            <a:rect l="l" t="t" r="r" b="b"/>
            <a:pathLst>
              <a:path w="2135504" h="632460">
                <a:moveTo>
                  <a:pt x="2064375" y="589166"/>
                </a:moveTo>
                <a:lnTo>
                  <a:pt x="4572" y="0"/>
                </a:lnTo>
                <a:lnTo>
                  <a:pt x="0" y="12192"/>
                </a:lnTo>
                <a:lnTo>
                  <a:pt x="2060981" y="601695"/>
                </a:lnTo>
                <a:lnTo>
                  <a:pt x="2064375" y="589166"/>
                </a:lnTo>
                <a:close/>
              </a:path>
              <a:path w="2135504" h="632460">
                <a:moveTo>
                  <a:pt x="2077044" y="627446"/>
                </a:moveTo>
                <a:lnTo>
                  <a:pt x="2077044" y="592790"/>
                </a:lnTo>
                <a:lnTo>
                  <a:pt x="2072472" y="604982"/>
                </a:lnTo>
                <a:lnTo>
                  <a:pt x="2060981" y="601695"/>
                </a:lnTo>
                <a:lnTo>
                  <a:pt x="2052660" y="632414"/>
                </a:lnTo>
                <a:lnTo>
                  <a:pt x="2077044" y="627446"/>
                </a:lnTo>
                <a:close/>
              </a:path>
              <a:path w="2135504" h="632460">
                <a:moveTo>
                  <a:pt x="2077044" y="592790"/>
                </a:moveTo>
                <a:lnTo>
                  <a:pt x="2064375" y="589166"/>
                </a:lnTo>
                <a:lnTo>
                  <a:pt x="2060981" y="601695"/>
                </a:lnTo>
                <a:lnTo>
                  <a:pt x="2072472" y="604982"/>
                </a:lnTo>
                <a:lnTo>
                  <a:pt x="2077044" y="592790"/>
                </a:lnTo>
                <a:close/>
              </a:path>
              <a:path w="2135504" h="632460">
                <a:moveTo>
                  <a:pt x="2134941" y="615650"/>
                </a:moveTo>
                <a:lnTo>
                  <a:pt x="2072472" y="559277"/>
                </a:lnTo>
                <a:lnTo>
                  <a:pt x="2064375" y="589166"/>
                </a:lnTo>
                <a:lnTo>
                  <a:pt x="2077044" y="592790"/>
                </a:lnTo>
                <a:lnTo>
                  <a:pt x="2077044" y="627446"/>
                </a:lnTo>
                <a:lnTo>
                  <a:pt x="2134941" y="6156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01772" y="1570101"/>
            <a:ext cx="2059305" cy="777240"/>
          </a:xfrm>
          <a:custGeom>
            <a:avLst/>
            <a:gdLst/>
            <a:ahLst/>
            <a:cxnLst/>
            <a:rect l="l" t="t" r="r" b="b"/>
            <a:pathLst>
              <a:path w="2059304" h="777239">
                <a:moveTo>
                  <a:pt x="1990328" y="734624"/>
                </a:moveTo>
                <a:lnTo>
                  <a:pt x="4572" y="0"/>
                </a:lnTo>
                <a:lnTo>
                  <a:pt x="0" y="10668"/>
                </a:lnTo>
                <a:lnTo>
                  <a:pt x="1985902" y="746861"/>
                </a:lnTo>
                <a:lnTo>
                  <a:pt x="1990328" y="734624"/>
                </a:lnTo>
                <a:close/>
              </a:path>
              <a:path w="2059304" h="777239">
                <a:moveTo>
                  <a:pt x="2002368" y="773687"/>
                </a:moveTo>
                <a:lnTo>
                  <a:pt x="2002368" y="739079"/>
                </a:lnTo>
                <a:lnTo>
                  <a:pt x="1997796" y="751271"/>
                </a:lnTo>
                <a:lnTo>
                  <a:pt x="1985902" y="746861"/>
                </a:lnTo>
                <a:lnTo>
                  <a:pt x="1974936" y="777179"/>
                </a:lnTo>
                <a:lnTo>
                  <a:pt x="2002368" y="773687"/>
                </a:lnTo>
                <a:close/>
              </a:path>
              <a:path w="2059304" h="777239">
                <a:moveTo>
                  <a:pt x="2002368" y="739079"/>
                </a:moveTo>
                <a:lnTo>
                  <a:pt x="1990328" y="734624"/>
                </a:lnTo>
                <a:lnTo>
                  <a:pt x="1985902" y="746861"/>
                </a:lnTo>
                <a:lnTo>
                  <a:pt x="1997796" y="751271"/>
                </a:lnTo>
                <a:lnTo>
                  <a:pt x="2002368" y="739079"/>
                </a:lnTo>
                <a:close/>
              </a:path>
              <a:path w="2059304" h="777239">
                <a:moveTo>
                  <a:pt x="2058756" y="766511"/>
                </a:moveTo>
                <a:lnTo>
                  <a:pt x="2000844" y="705551"/>
                </a:lnTo>
                <a:lnTo>
                  <a:pt x="1990328" y="734624"/>
                </a:lnTo>
                <a:lnTo>
                  <a:pt x="2002368" y="739079"/>
                </a:lnTo>
                <a:lnTo>
                  <a:pt x="2002368" y="773687"/>
                </a:lnTo>
                <a:lnTo>
                  <a:pt x="2058756" y="76651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33603" y="1189136"/>
            <a:ext cx="1755775" cy="995680"/>
          </a:xfrm>
          <a:custGeom>
            <a:avLst/>
            <a:gdLst/>
            <a:ahLst/>
            <a:cxnLst/>
            <a:rect l="l" t="t" r="r" b="b"/>
            <a:pathLst>
              <a:path w="1755775" h="995680">
                <a:moveTo>
                  <a:pt x="1693200" y="952592"/>
                </a:moveTo>
                <a:lnTo>
                  <a:pt x="7620" y="0"/>
                </a:lnTo>
                <a:lnTo>
                  <a:pt x="0" y="10668"/>
                </a:lnTo>
                <a:lnTo>
                  <a:pt x="1686684" y="964543"/>
                </a:lnTo>
                <a:lnTo>
                  <a:pt x="1693200" y="952592"/>
                </a:lnTo>
                <a:close/>
              </a:path>
              <a:path w="1755775" h="995680">
                <a:moveTo>
                  <a:pt x="1703679" y="993206"/>
                </a:moveTo>
                <a:lnTo>
                  <a:pt x="1703679" y="958515"/>
                </a:lnTo>
                <a:lnTo>
                  <a:pt x="1697583" y="970707"/>
                </a:lnTo>
                <a:lnTo>
                  <a:pt x="1686684" y="964543"/>
                </a:lnTo>
                <a:lnTo>
                  <a:pt x="1671690" y="992043"/>
                </a:lnTo>
                <a:lnTo>
                  <a:pt x="1703679" y="993206"/>
                </a:lnTo>
                <a:close/>
              </a:path>
              <a:path w="1755775" h="995680">
                <a:moveTo>
                  <a:pt x="1703679" y="958515"/>
                </a:moveTo>
                <a:lnTo>
                  <a:pt x="1693200" y="952592"/>
                </a:lnTo>
                <a:lnTo>
                  <a:pt x="1686684" y="964543"/>
                </a:lnTo>
                <a:lnTo>
                  <a:pt x="1697583" y="970707"/>
                </a:lnTo>
                <a:lnTo>
                  <a:pt x="1703679" y="958515"/>
                </a:lnTo>
                <a:close/>
              </a:path>
              <a:path w="1755775" h="995680">
                <a:moveTo>
                  <a:pt x="1755495" y="995091"/>
                </a:moveTo>
                <a:lnTo>
                  <a:pt x="1708251" y="924987"/>
                </a:lnTo>
                <a:lnTo>
                  <a:pt x="1693200" y="952592"/>
                </a:lnTo>
                <a:lnTo>
                  <a:pt x="1703679" y="958515"/>
                </a:lnTo>
                <a:lnTo>
                  <a:pt x="1703679" y="993206"/>
                </a:lnTo>
                <a:lnTo>
                  <a:pt x="1755495" y="99509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52633" y="655784"/>
            <a:ext cx="2441575" cy="1376680"/>
          </a:xfrm>
          <a:custGeom>
            <a:avLst/>
            <a:gdLst/>
            <a:ahLst/>
            <a:cxnLst/>
            <a:rect l="l" t="t" r="r" b="b"/>
            <a:pathLst>
              <a:path w="2441575" h="1376680">
                <a:moveTo>
                  <a:pt x="2378937" y="1333578"/>
                </a:moveTo>
                <a:lnTo>
                  <a:pt x="7620" y="0"/>
                </a:lnTo>
                <a:lnTo>
                  <a:pt x="0" y="10661"/>
                </a:lnTo>
                <a:lnTo>
                  <a:pt x="2372418" y="1345530"/>
                </a:lnTo>
                <a:lnTo>
                  <a:pt x="2378937" y="1333578"/>
                </a:lnTo>
                <a:close/>
              </a:path>
              <a:path w="2441575" h="1376680">
                <a:moveTo>
                  <a:pt x="2389433" y="1374173"/>
                </a:moveTo>
                <a:lnTo>
                  <a:pt x="2389433" y="1339481"/>
                </a:lnTo>
                <a:lnTo>
                  <a:pt x="2383337" y="1351673"/>
                </a:lnTo>
                <a:lnTo>
                  <a:pt x="2372418" y="1345530"/>
                </a:lnTo>
                <a:lnTo>
                  <a:pt x="2357429" y="1373009"/>
                </a:lnTo>
                <a:lnTo>
                  <a:pt x="2389433" y="1374173"/>
                </a:lnTo>
                <a:close/>
              </a:path>
              <a:path w="2441575" h="1376680">
                <a:moveTo>
                  <a:pt x="2389433" y="1339481"/>
                </a:moveTo>
                <a:lnTo>
                  <a:pt x="2378937" y="1333578"/>
                </a:lnTo>
                <a:lnTo>
                  <a:pt x="2372418" y="1345530"/>
                </a:lnTo>
                <a:lnTo>
                  <a:pt x="2383337" y="1351673"/>
                </a:lnTo>
                <a:lnTo>
                  <a:pt x="2389433" y="1339481"/>
                </a:lnTo>
                <a:close/>
              </a:path>
              <a:path w="2441575" h="1376680">
                <a:moveTo>
                  <a:pt x="2441234" y="1376057"/>
                </a:moveTo>
                <a:lnTo>
                  <a:pt x="2394005" y="1305953"/>
                </a:lnTo>
                <a:lnTo>
                  <a:pt x="2378937" y="1333578"/>
                </a:lnTo>
                <a:lnTo>
                  <a:pt x="2389433" y="1339481"/>
                </a:lnTo>
                <a:lnTo>
                  <a:pt x="2389433" y="1374173"/>
                </a:lnTo>
                <a:lnTo>
                  <a:pt x="2441234" y="137605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53378" y="3655778"/>
            <a:ext cx="15646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20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nasociliaris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3378" y="4189127"/>
            <a:ext cx="26422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 ethmoidalis</a:t>
            </a:r>
            <a:r>
              <a:rPr sz="2000" b="1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posterior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34614" y="4646289"/>
            <a:ext cx="17602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Ganglion</a:t>
            </a:r>
            <a:r>
              <a:rPr sz="2000" b="1" spc="-10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ciliare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3378" y="4722489"/>
            <a:ext cx="183768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ciliaris</a:t>
            </a:r>
            <a:r>
              <a:rPr sz="2000" b="1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longus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10802" y="4112940"/>
            <a:ext cx="18675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abducens</a:t>
            </a:r>
            <a:r>
              <a:rPr sz="2000" b="1" spc="-1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(VI)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46189" y="3784289"/>
            <a:ext cx="3809679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521838" y="5408225"/>
            <a:ext cx="23107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N. Ophthalmicus</a:t>
            </a:r>
            <a:r>
              <a:rPr sz="2000" b="1" spc="-1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V/1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03422" y="3784290"/>
            <a:ext cx="1828800" cy="38100"/>
          </a:xfrm>
          <a:custGeom>
            <a:avLst/>
            <a:gdLst/>
            <a:ahLst/>
            <a:cxnLst/>
            <a:rect l="l" t="t" r="r" b="b"/>
            <a:pathLst>
              <a:path w="1828800" h="38100">
                <a:moveTo>
                  <a:pt x="1828647" y="7620"/>
                </a:moveTo>
                <a:lnTo>
                  <a:pt x="1828647" y="0"/>
                </a:lnTo>
                <a:lnTo>
                  <a:pt x="0" y="0"/>
                </a:lnTo>
                <a:lnTo>
                  <a:pt x="64008" y="32004"/>
                </a:lnTo>
                <a:lnTo>
                  <a:pt x="64008" y="7620"/>
                </a:lnTo>
                <a:lnTo>
                  <a:pt x="1828647" y="7620"/>
                </a:lnTo>
                <a:close/>
              </a:path>
              <a:path w="1828800" h="38100">
                <a:moveTo>
                  <a:pt x="76200" y="38100"/>
                </a:moveTo>
                <a:lnTo>
                  <a:pt x="76200" y="7620"/>
                </a:lnTo>
                <a:lnTo>
                  <a:pt x="64008" y="7620"/>
                </a:lnTo>
                <a:lnTo>
                  <a:pt x="64008" y="32004"/>
                </a:lnTo>
                <a:lnTo>
                  <a:pt x="76200" y="38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08192" y="4063167"/>
            <a:ext cx="1525905" cy="262255"/>
          </a:xfrm>
          <a:custGeom>
            <a:avLst/>
            <a:gdLst/>
            <a:ahLst/>
            <a:cxnLst/>
            <a:rect l="l" t="t" r="r" b="b"/>
            <a:pathLst>
              <a:path w="1525904" h="262254">
                <a:moveTo>
                  <a:pt x="82296" y="0"/>
                </a:moveTo>
                <a:lnTo>
                  <a:pt x="0" y="25908"/>
                </a:lnTo>
                <a:lnTo>
                  <a:pt x="62484" y="70719"/>
                </a:lnTo>
                <a:lnTo>
                  <a:pt x="62484" y="42656"/>
                </a:lnTo>
                <a:lnTo>
                  <a:pt x="64008" y="30464"/>
                </a:lnTo>
                <a:lnTo>
                  <a:pt x="77108" y="32418"/>
                </a:lnTo>
                <a:lnTo>
                  <a:pt x="82296" y="0"/>
                </a:lnTo>
                <a:close/>
              </a:path>
              <a:path w="1525904" h="262254">
                <a:moveTo>
                  <a:pt x="77108" y="32418"/>
                </a:moveTo>
                <a:lnTo>
                  <a:pt x="64008" y="30464"/>
                </a:lnTo>
                <a:lnTo>
                  <a:pt x="62484" y="42656"/>
                </a:lnTo>
                <a:lnTo>
                  <a:pt x="75164" y="44560"/>
                </a:lnTo>
                <a:lnTo>
                  <a:pt x="77108" y="32418"/>
                </a:lnTo>
                <a:close/>
              </a:path>
              <a:path w="1525904" h="262254">
                <a:moveTo>
                  <a:pt x="75164" y="44560"/>
                </a:moveTo>
                <a:lnTo>
                  <a:pt x="62484" y="42656"/>
                </a:lnTo>
                <a:lnTo>
                  <a:pt x="62484" y="70719"/>
                </a:lnTo>
                <a:lnTo>
                  <a:pt x="70104" y="76184"/>
                </a:lnTo>
                <a:lnTo>
                  <a:pt x="75164" y="44560"/>
                </a:lnTo>
                <a:close/>
              </a:path>
              <a:path w="1525904" h="262254">
                <a:moveTo>
                  <a:pt x="1525402" y="248381"/>
                </a:moveTo>
                <a:lnTo>
                  <a:pt x="77108" y="32418"/>
                </a:lnTo>
                <a:lnTo>
                  <a:pt x="75164" y="44560"/>
                </a:lnTo>
                <a:lnTo>
                  <a:pt x="1523878" y="262097"/>
                </a:lnTo>
                <a:lnTo>
                  <a:pt x="1525402" y="24838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51038" y="4153067"/>
            <a:ext cx="1908175" cy="628015"/>
          </a:xfrm>
          <a:custGeom>
            <a:avLst/>
            <a:gdLst/>
            <a:ahLst/>
            <a:cxnLst/>
            <a:rect l="l" t="t" r="r" b="b"/>
            <a:pathLst>
              <a:path w="1908175" h="628014">
                <a:moveTo>
                  <a:pt x="85328" y="0"/>
                </a:moveTo>
                <a:lnTo>
                  <a:pt x="0" y="12192"/>
                </a:lnTo>
                <a:lnTo>
                  <a:pt x="59436" y="71628"/>
                </a:lnTo>
                <a:lnTo>
                  <a:pt x="59436" y="38100"/>
                </a:lnTo>
                <a:lnTo>
                  <a:pt x="62484" y="25908"/>
                </a:lnTo>
                <a:lnTo>
                  <a:pt x="75330" y="30013"/>
                </a:lnTo>
                <a:lnTo>
                  <a:pt x="85328" y="0"/>
                </a:lnTo>
                <a:close/>
              </a:path>
              <a:path w="1908175" h="628014">
                <a:moveTo>
                  <a:pt x="75330" y="30013"/>
                </a:moveTo>
                <a:lnTo>
                  <a:pt x="62484" y="25908"/>
                </a:lnTo>
                <a:lnTo>
                  <a:pt x="59436" y="38100"/>
                </a:lnTo>
                <a:lnTo>
                  <a:pt x="71365" y="41915"/>
                </a:lnTo>
                <a:lnTo>
                  <a:pt x="75330" y="30013"/>
                </a:lnTo>
                <a:close/>
              </a:path>
              <a:path w="1908175" h="628014">
                <a:moveTo>
                  <a:pt x="71365" y="41915"/>
                </a:moveTo>
                <a:lnTo>
                  <a:pt x="59436" y="38100"/>
                </a:lnTo>
                <a:lnTo>
                  <a:pt x="59436" y="71628"/>
                </a:lnTo>
                <a:lnTo>
                  <a:pt x="60960" y="73152"/>
                </a:lnTo>
                <a:lnTo>
                  <a:pt x="71365" y="41915"/>
                </a:lnTo>
                <a:close/>
              </a:path>
              <a:path w="1908175" h="628014">
                <a:moveTo>
                  <a:pt x="1907895" y="615650"/>
                </a:moveTo>
                <a:lnTo>
                  <a:pt x="75330" y="30013"/>
                </a:lnTo>
                <a:lnTo>
                  <a:pt x="71365" y="41915"/>
                </a:lnTo>
                <a:lnTo>
                  <a:pt x="1903323" y="627842"/>
                </a:lnTo>
                <a:lnTo>
                  <a:pt x="1907895" y="6156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51038" y="5503224"/>
            <a:ext cx="1754505" cy="117475"/>
          </a:xfrm>
          <a:custGeom>
            <a:avLst/>
            <a:gdLst/>
            <a:ahLst/>
            <a:cxnLst/>
            <a:rect l="l" t="t" r="r" b="b"/>
            <a:pathLst>
              <a:path w="1754504" h="117475">
                <a:moveTo>
                  <a:pt x="79248" y="0"/>
                </a:moveTo>
                <a:lnTo>
                  <a:pt x="0" y="33528"/>
                </a:lnTo>
                <a:lnTo>
                  <a:pt x="64008" y="70104"/>
                </a:lnTo>
                <a:lnTo>
                  <a:pt x="64008" y="30480"/>
                </a:lnTo>
                <a:lnTo>
                  <a:pt x="77384" y="31058"/>
                </a:lnTo>
                <a:lnTo>
                  <a:pt x="79248" y="0"/>
                </a:lnTo>
                <a:close/>
              </a:path>
              <a:path w="1754504" h="117475">
                <a:moveTo>
                  <a:pt x="77384" y="31058"/>
                </a:moveTo>
                <a:lnTo>
                  <a:pt x="64008" y="30480"/>
                </a:lnTo>
                <a:lnTo>
                  <a:pt x="64008" y="42672"/>
                </a:lnTo>
                <a:lnTo>
                  <a:pt x="76654" y="43231"/>
                </a:lnTo>
                <a:lnTo>
                  <a:pt x="77384" y="31058"/>
                </a:lnTo>
                <a:close/>
              </a:path>
              <a:path w="1754504" h="117475">
                <a:moveTo>
                  <a:pt x="76654" y="43231"/>
                </a:moveTo>
                <a:lnTo>
                  <a:pt x="64008" y="42672"/>
                </a:lnTo>
                <a:lnTo>
                  <a:pt x="64008" y="70104"/>
                </a:lnTo>
                <a:lnTo>
                  <a:pt x="74676" y="76200"/>
                </a:lnTo>
                <a:lnTo>
                  <a:pt x="76654" y="43231"/>
                </a:lnTo>
                <a:close/>
              </a:path>
              <a:path w="1754504" h="117475">
                <a:moveTo>
                  <a:pt x="1753971" y="103616"/>
                </a:moveTo>
                <a:lnTo>
                  <a:pt x="77384" y="31058"/>
                </a:lnTo>
                <a:lnTo>
                  <a:pt x="76654" y="43231"/>
                </a:lnTo>
                <a:lnTo>
                  <a:pt x="1752447" y="117332"/>
                </a:lnTo>
                <a:lnTo>
                  <a:pt x="1753971" y="1036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54157" y="4151543"/>
            <a:ext cx="2516505" cy="782320"/>
          </a:xfrm>
          <a:custGeom>
            <a:avLst/>
            <a:gdLst/>
            <a:ahLst/>
            <a:cxnLst/>
            <a:rect l="l" t="t" r="r" b="b"/>
            <a:pathLst>
              <a:path w="2516504" h="782320">
                <a:moveTo>
                  <a:pt x="2445641" y="43361"/>
                </a:moveTo>
                <a:lnTo>
                  <a:pt x="2441765" y="30959"/>
                </a:lnTo>
                <a:lnTo>
                  <a:pt x="0" y="769559"/>
                </a:lnTo>
                <a:lnTo>
                  <a:pt x="4572" y="781751"/>
                </a:lnTo>
                <a:lnTo>
                  <a:pt x="2445641" y="43361"/>
                </a:lnTo>
                <a:close/>
              </a:path>
              <a:path w="2516504" h="782320">
                <a:moveTo>
                  <a:pt x="2515910" y="13716"/>
                </a:moveTo>
                <a:lnTo>
                  <a:pt x="2432090" y="0"/>
                </a:lnTo>
                <a:lnTo>
                  <a:pt x="2441765" y="30959"/>
                </a:lnTo>
                <a:lnTo>
                  <a:pt x="2453426" y="27432"/>
                </a:lnTo>
                <a:lnTo>
                  <a:pt x="2457998" y="39624"/>
                </a:lnTo>
                <a:lnTo>
                  <a:pt x="2457998" y="70180"/>
                </a:lnTo>
                <a:lnTo>
                  <a:pt x="2515910" y="13716"/>
                </a:lnTo>
                <a:close/>
              </a:path>
              <a:path w="2516504" h="782320">
                <a:moveTo>
                  <a:pt x="2457998" y="39624"/>
                </a:moveTo>
                <a:lnTo>
                  <a:pt x="2453426" y="27432"/>
                </a:lnTo>
                <a:lnTo>
                  <a:pt x="2441765" y="30959"/>
                </a:lnTo>
                <a:lnTo>
                  <a:pt x="2445641" y="43361"/>
                </a:lnTo>
                <a:lnTo>
                  <a:pt x="2457998" y="39624"/>
                </a:lnTo>
                <a:close/>
              </a:path>
              <a:path w="2516504" h="782320">
                <a:moveTo>
                  <a:pt x="2457998" y="70180"/>
                </a:moveTo>
                <a:lnTo>
                  <a:pt x="2457998" y="39624"/>
                </a:lnTo>
                <a:lnTo>
                  <a:pt x="2445641" y="43361"/>
                </a:lnTo>
                <a:lnTo>
                  <a:pt x="2454950" y="73152"/>
                </a:lnTo>
                <a:lnTo>
                  <a:pt x="2457998" y="701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17620" y="4140875"/>
            <a:ext cx="1447800" cy="260985"/>
          </a:xfrm>
          <a:custGeom>
            <a:avLst/>
            <a:gdLst/>
            <a:ahLst/>
            <a:cxnLst/>
            <a:rect l="l" t="t" r="r" b="b"/>
            <a:pathLst>
              <a:path w="1447800" h="260985">
                <a:moveTo>
                  <a:pt x="1373954" y="43170"/>
                </a:moveTo>
                <a:lnTo>
                  <a:pt x="1371973" y="31035"/>
                </a:lnTo>
                <a:lnTo>
                  <a:pt x="0" y="246872"/>
                </a:lnTo>
                <a:lnTo>
                  <a:pt x="1524" y="260588"/>
                </a:lnTo>
                <a:lnTo>
                  <a:pt x="1373954" y="43170"/>
                </a:lnTo>
                <a:close/>
              </a:path>
              <a:path w="1447800" h="260985">
                <a:moveTo>
                  <a:pt x="1447678" y="24384"/>
                </a:moveTo>
                <a:lnTo>
                  <a:pt x="1366906" y="0"/>
                </a:lnTo>
                <a:lnTo>
                  <a:pt x="1371973" y="31035"/>
                </a:lnTo>
                <a:lnTo>
                  <a:pt x="1385194" y="28956"/>
                </a:lnTo>
                <a:lnTo>
                  <a:pt x="1386718" y="41148"/>
                </a:lnTo>
                <a:lnTo>
                  <a:pt x="1386718" y="69088"/>
                </a:lnTo>
                <a:lnTo>
                  <a:pt x="1447678" y="24384"/>
                </a:lnTo>
                <a:close/>
              </a:path>
              <a:path w="1447800" h="260985">
                <a:moveTo>
                  <a:pt x="1386718" y="41148"/>
                </a:moveTo>
                <a:lnTo>
                  <a:pt x="1385194" y="28956"/>
                </a:lnTo>
                <a:lnTo>
                  <a:pt x="1371973" y="31035"/>
                </a:lnTo>
                <a:lnTo>
                  <a:pt x="1373954" y="43170"/>
                </a:lnTo>
                <a:lnTo>
                  <a:pt x="1386718" y="41148"/>
                </a:lnTo>
                <a:close/>
              </a:path>
              <a:path w="1447800" h="260985">
                <a:moveTo>
                  <a:pt x="1386718" y="69088"/>
                </a:moveTo>
                <a:lnTo>
                  <a:pt x="1386718" y="41148"/>
                </a:lnTo>
                <a:lnTo>
                  <a:pt x="1373954" y="43170"/>
                </a:lnTo>
                <a:lnTo>
                  <a:pt x="1379098" y="74676"/>
                </a:lnTo>
                <a:lnTo>
                  <a:pt x="1386718" y="6908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603296" y="3854394"/>
            <a:ext cx="2438400" cy="119380"/>
          </a:xfrm>
          <a:custGeom>
            <a:avLst/>
            <a:gdLst/>
            <a:ahLst/>
            <a:cxnLst/>
            <a:rect l="l" t="t" r="r" b="b"/>
            <a:pathLst>
              <a:path w="2438400" h="119379">
                <a:moveTo>
                  <a:pt x="2362893" y="74272"/>
                </a:moveTo>
                <a:lnTo>
                  <a:pt x="1524" y="0"/>
                </a:lnTo>
                <a:lnTo>
                  <a:pt x="0" y="13716"/>
                </a:lnTo>
                <a:lnTo>
                  <a:pt x="2362649" y="86465"/>
                </a:lnTo>
                <a:lnTo>
                  <a:pt x="2362893" y="74272"/>
                </a:lnTo>
                <a:close/>
              </a:path>
              <a:path w="2438400" h="119379">
                <a:moveTo>
                  <a:pt x="2375717" y="112274"/>
                </a:moveTo>
                <a:lnTo>
                  <a:pt x="2375717" y="86868"/>
                </a:lnTo>
                <a:lnTo>
                  <a:pt x="2362649" y="86465"/>
                </a:lnTo>
                <a:lnTo>
                  <a:pt x="2362001" y="118856"/>
                </a:lnTo>
                <a:lnTo>
                  <a:pt x="2375717" y="112274"/>
                </a:lnTo>
                <a:close/>
              </a:path>
              <a:path w="2438400" h="119379">
                <a:moveTo>
                  <a:pt x="2375717" y="86868"/>
                </a:moveTo>
                <a:lnTo>
                  <a:pt x="2375717" y="74676"/>
                </a:lnTo>
                <a:lnTo>
                  <a:pt x="2362893" y="74272"/>
                </a:lnTo>
                <a:lnTo>
                  <a:pt x="2362649" y="86465"/>
                </a:lnTo>
                <a:lnTo>
                  <a:pt x="2375717" y="86868"/>
                </a:lnTo>
                <a:close/>
              </a:path>
              <a:path w="2438400" h="119379">
                <a:moveTo>
                  <a:pt x="2438186" y="82296"/>
                </a:moveTo>
                <a:lnTo>
                  <a:pt x="2363525" y="42672"/>
                </a:lnTo>
                <a:lnTo>
                  <a:pt x="2362893" y="74272"/>
                </a:lnTo>
                <a:lnTo>
                  <a:pt x="2375717" y="74676"/>
                </a:lnTo>
                <a:lnTo>
                  <a:pt x="2375717" y="112274"/>
                </a:lnTo>
                <a:lnTo>
                  <a:pt x="2438186" y="8229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1569" y="595840"/>
            <a:ext cx="876744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30855" algn="l"/>
                <a:tab pos="6586220" algn="l"/>
              </a:tabLst>
            </a:pP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Nedostatky	Snellenových	optotypů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699128"/>
            <a:ext cx="8820785" cy="519557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903605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Počet písmen na řádku není</a:t>
            </a:r>
            <a:r>
              <a:rPr sz="3200" b="1" spc="-1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konstantní  (chybové</a:t>
            </a:r>
            <a:r>
              <a:rPr sz="3200" b="1" spc="-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skóre)</a:t>
            </a:r>
            <a:endParaRPr sz="3200">
              <a:latin typeface="Arial"/>
              <a:cs typeface="Arial"/>
            </a:endParaRPr>
          </a:p>
          <a:p>
            <a:pPr marL="355600" marR="474345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Není pravidelná progrese změny velikosti  písmen mezi řádky optotypů (není  zohledněn Weber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Fechnerův</a:t>
            </a:r>
            <a:r>
              <a:rPr sz="3200" b="1" spc="-1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zákon)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ts val="3460"/>
              </a:lnSpc>
              <a:spcBef>
                <a:spcPts val="75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Identifikace různých písmen stejné</a:t>
            </a:r>
            <a:r>
              <a:rPr sz="3200" b="1" spc="-1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velikosti  je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různě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obtížná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(různé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minimum</a:t>
            </a:r>
            <a:r>
              <a:rPr sz="3200" b="1" spc="-1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cognibile)</a:t>
            </a:r>
            <a:endParaRPr sz="3200">
              <a:latin typeface="Arial"/>
              <a:cs typeface="Arial"/>
            </a:endParaRPr>
          </a:p>
          <a:p>
            <a:pPr marL="355600" marR="405765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Vysokokontrastní písmena nereprezentují  kontrastní situaci běžného života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–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nevypovídají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každodenní použitelnosti  vizu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838914"/>
            <a:ext cx="9090990" cy="2945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01193" y="914333"/>
            <a:ext cx="1590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Ganglion</a:t>
            </a:r>
            <a:r>
              <a:rPr sz="1800" b="1" spc="-7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ciliare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1997" y="1268379"/>
            <a:ext cx="707390" cy="2440305"/>
          </a:xfrm>
          <a:custGeom>
            <a:avLst/>
            <a:gdLst/>
            <a:ahLst/>
            <a:cxnLst/>
            <a:rect l="l" t="t" r="r" b="b"/>
            <a:pathLst>
              <a:path w="707389" h="2440304">
                <a:moveTo>
                  <a:pt x="30648" y="2365732"/>
                </a:moveTo>
                <a:lnTo>
                  <a:pt x="0" y="2357429"/>
                </a:lnTo>
                <a:lnTo>
                  <a:pt x="15240" y="2439725"/>
                </a:lnTo>
                <a:lnTo>
                  <a:pt x="27416" y="2426584"/>
                </a:lnTo>
                <a:lnTo>
                  <a:pt x="27416" y="2377241"/>
                </a:lnTo>
                <a:lnTo>
                  <a:pt x="30648" y="2365732"/>
                </a:lnTo>
                <a:close/>
              </a:path>
              <a:path w="707389" h="2440304">
                <a:moveTo>
                  <a:pt x="42775" y="2369017"/>
                </a:moveTo>
                <a:lnTo>
                  <a:pt x="30648" y="2365732"/>
                </a:lnTo>
                <a:lnTo>
                  <a:pt x="27416" y="2377241"/>
                </a:lnTo>
                <a:lnTo>
                  <a:pt x="39608" y="2380289"/>
                </a:lnTo>
                <a:lnTo>
                  <a:pt x="42775" y="2369017"/>
                </a:lnTo>
                <a:close/>
              </a:path>
              <a:path w="707389" h="2440304">
                <a:moveTo>
                  <a:pt x="73136" y="2377241"/>
                </a:moveTo>
                <a:lnTo>
                  <a:pt x="42775" y="2369017"/>
                </a:lnTo>
                <a:lnTo>
                  <a:pt x="39608" y="2380289"/>
                </a:lnTo>
                <a:lnTo>
                  <a:pt x="27416" y="2377241"/>
                </a:lnTo>
                <a:lnTo>
                  <a:pt x="27416" y="2426584"/>
                </a:lnTo>
                <a:lnTo>
                  <a:pt x="73136" y="2377241"/>
                </a:lnTo>
                <a:close/>
              </a:path>
              <a:path w="707389" h="2440304">
                <a:moveTo>
                  <a:pt x="707075" y="4572"/>
                </a:moveTo>
                <a:lnTo>
                  <a:pt x="694883" y="0"/>
                </a:lnTo>
                <a:lnTo>
                  <a:pt x="30648" y="2365732"/>
                </a:lnTo>
                <a:lnTo>
                  <a:pt x="42775" y="2369017"/>
                </a:lnTo>
                <a:lnTo>
                  <a:pt x="707075" y="45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6891" y="3784289"/>
            <a:ext cx="8999558" cy="2957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8847" y="2537262"/>
            <a:ext cx="72243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CC3200"/>
                </a:solidFill>
                <a:latin typeface="Times New Roman"/>
                <a:cs typeface="Times New Roman"/>
              </a:rPr>
              <a:t>Autonomní inervace</a:t>
            </a:r>
            <a:r>
              <a:rPr sz="5400" spc="-40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5400" spc="-5" dirty="0">
                <a:solidFill>
                  <a:srgbClr val="CC3200"/>
                </a:solidFill>
                <a:latin typeface="Times New Roman"/>
                <a:cs typeface="Times New Roman"/>
              </a:rPr>
              <a:t>oka</a:t>
            </a:r>
            <a:endParaRPr sz="5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6019" y="491948"/>
            <a:ext cx="4326389" cy="3292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50896" y="3702009"/>
            <a:ext cx="680720" cy="82550"/>
          </a:xfrm>
          <a:custGeom>
            <a:avLst/>
            <a:gdLst/>
            <a:ahLst/>
            <a:cxnLst/>
            <a:rect l="l" t="t" r="r" b="b"/>
            <a:pathLst>
              <a:path w="680719" h="82550">
                <a:moveTo>
                  <a:pt x="680460" y="82280"/>
                </a:moveTo>
                <a:lnTo>
                  <a:pt x="1524" y="0"/>
                </a:lnTo>
                <a:lnTo>
                  <a:pt x="0" y="13716"/>
                </a:lnTo>
                <a:lnTo>
                  <a:pt x="565759" y="82280"/>
                </a:lnTo>
                <a:lnTo>
                  <a:pt x="680460" y="822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63712" y="3093979"/>
            <a:ext cx="1297305" cy="472440"/>
          </a:xfrm>
          <a:custGeom>
            <a:avLst/>
            <a:gdLst/>
            <a:ahLst/>
            <a:cxnLst/>
            <a:rect l="l" t="t" r="r" b="b"/>
            <a:pathLst>
              <a:path w="1297304" h="472439">
                <a:moveTo>
                  <a:pt x="1227836" y="431377"/>
                </a:moveTo>
                <a:lnTo>
                  <a:pt x="4572" y="0"/>
                </a:lnTo>
                <a:lnTo>
                  <a:pt x="0" y="10668"/>
                </a:lnTo>
                <a:lnTo>
                  <a:pt x="1223412" y="443606"/>
                </a:lnTo>
                <a:lnTo>
                  <a:pt x="1227836" y="431377"/>
                </a:lnTo>
                <a:close/>
              </a:path>
              <a:path w="1297304" h="472439">
                <a:moveTo>
                  <a:pt x="1240429" y="468902"/>
                </a:moveTo>
                <a:lnTo>
                  <a:pt x="1240429" y="435818"/>
                </a:lnTo>
                <a:lnTo>
                  <a:pt x="1235857" y="448010"/>
                </a:lnTo>
                <a:lnTo>
                  <a:pt x="1223412" y="443606"/>
                </a:lnTo>
                <a:lnTo>
                  <a:pt x="1212997" y="472394"/>
                </a:lnTo>
                <a:lnTo>
                  <a:pt x="1240429" y="468902"/>
                </a:lnTo>
                <a:close/>
              </a:path>
              <a:path w="1297304" h="472439">
                <a:moveTo>
                  <a:pt x="1240429" y="435818"/>
                </a:moveTo>
                <a:lnTo>
                  <a:pt x="1227836" y="431377"/>
                </a:lnTo>
                <a:lnTo>
                  <a:pt x="1223412" y="443606"/>
                </a:lnTo>
                <a:lnTo>
                  <a:pt x="1235857" y="448010"/>
                </a:lnTo>
                <a:lnTo>
                  <a:pt x="1240429" y="435818"/>
                </a:lnTo>
                <a:close/>
              </a:path>
              <a:path w="1297304" h="472439">
                <a:moveTo>
                  <a:pt x="1296817" y="461726"/>
                </a:moveTo>
                <a:lnTo>
                  <a:pt x="1238905" y="400781"/>
                </a:lnTo>
                <a:lnTo>
                  <a:pt x="1227836" y="431377"/>
                </a:lnTo>
                <a:lnTo>
                  <a:pt x="1240429" y="435818"/>
                </a:lnTo>
                <a:lnTo>
                  <a:pt x="1240429" y="468902"/>
                </a:lnTo>
                <a:lnTo>
                  <a:pt x="1296817" y="461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50896" y="2374712"/>
            <a:ext cx="2514600" cy="76200"/>
          </a:xfrm>
          <a:custGeom>
            <a:avLst/>
            <a:gdLst/>
            <a:ahLst/>
            <a:cxnLst/>
            <a:rect l="l" t="t" r="r" b="b"/>
            <a:pathLst>
              <a:path w="2514600" h="76200">
                <a:moveTo>
                  <a:pt x="2451917" y="45720"/>
                </a:moveTo>
                <a:lnTo>
                  <a:pt x="2451917" y="32004"/>
                </a:lnTo>
                <a:lnTo>
                  <a:pt x="0" y="32004"/>
                </a:lnTo>
                <a:lnTo>
                  <a:pt x="0" y="45720"/>
                </a:lnTo>
                <a:lnTo>
                  <a:pt x="2451917" y="45720"/>
                </a:lnTo>
                <a:close/>
              </a:path>
              <a:path w="2514600" h="76200">
                <a:moveTo>
                  <a:pt x="2514401" y="38100"/>
                </a:moveTo>
                <a:lnTo>
                  <a:pt x="2438201" y="0"/>
                </a:lnTo>
                <a:lnTo>
                  <a:pt x="2438201" y="32004"/>
                </a:lnTo>
                <a:lnTo>
                  <a:pt x="2451917" y="32004"/>
                </a:lnTo>
                <a:lnTo>
                  <a:pt x="2451917" y="69329"/>
                </a:lnTo>
                <a:lnTo>
                  <a:pt x="2514401" y="38100"/>
                </a:lnTo>
                <a:close/>
              </a:path>
              <a:path w="2514600" h="76200">
                <a:moveTo>
                  <a:pt x="2451917" y="69329"/>
                </a:moveTo>
                <a:lnTo>
                  <a:pt x="2451917" y="45720"/>
                </a:lnTo>
                <a:lnTo>
                  <a:pt x="2438201" y="45720"/>
                </a:lnTo>
                <a:lnTo>
                  <a:pt x="2438201" y="76184"/>
                </a:lnTo>
                <a:lnTo>
                  <a:pt x="2451917" y="693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0896" y="1841357"/>
            <a:ext cx="2438400" cy="76200"/>
          </a:xfrm>
          <a:custGeom>
            <a:avLst/>
            <a:gdLst/>
            <a:ahLst/>
            <a:cxnLst/>
            <a:rect l="l" t="t" r="r" b="b"/>
            <a:pathLst>
              <a:path w="2438400" h="76200">
                <a:moveTo>
                  <a:pt x="2375717" y="45704"/>
                </a:moveTo>
                <a:lnTo>
                  <a:pt x="2375717" y="32004"/>
                </a:lnTo>
                <a:lnTo>
                  <a:pt x="0" y="32004"/>
                </a:lnTo>
                <a:lnTo>
                  <a:pt x="0" y="45704"/>
                </a:lnTo>
                <a:lnTo>
                  <a:pt x="2375717" y="45704"/>
                </a:lnTo>
                <a:close/>
              </a:path>
              <a:path w="2438400" h="76200">
                <a:moveTo>
                  <a:pt x="2438201" y="38084"/>
                </a:moveTo>
                <a:lnTo>
                  <a:pt x="2362001" y="0"/>
                </a:lnTo>
                <a:lnTo>
                  <a:pt x="2362001" y="32004"/>
                </a:lnTo>
                <a:lnTo>
                  <a:pt x="2375717" y="32004"/>
                </a:lnTo>
                <a:lnTo>
                  <a:pt x="2375717" y="69326"/>
                </a:lnTo>
                <a:lnTo>
                  <a:pt x="2438201" y="38084"/>
                </a:lnTo>
                <a:close/>
              </a:path>
              <a:path w="2438400" h="76200">
                <a:moveTo>
                  <a:pt x="2375717" y="69326"/>
                </a:moveTo>
                <a:lnTo>
                  <a:pt x="2375717" y="45704"/>
                </a:lnTo>
                <a:lnTo>
                  <a:pt x="2362001" y="45704"/>
                </a:lnTo>
                <a:lnTo>
                  <a:pt x="2362001" y="76184"/>
                </a:lnTo>
                <a:lnTo>
                  <a:pt x="2375717" y="69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9896" y="1036748"/>
            <a:ext cx="1602105" cy="623570"/>
          </a:xfrm>
          <a:custGeom>
            <a:avLst/>
            <a:gdLst/>
            <a:ahLst/>
            <a:cxnLst/>
            <a:rect l="l" t="t" r="r" b="b"/>
            <a:pathLst>
              <a:path w="1602104" h="623569">
                <a:moveTo>
                  <a:pt x="1533498" y="582231"/>
                </a:moveTo>
                <a:lnTo>
                  <a:pt x="4572" y="0"/>
                </a:lnTo>
                <a:lnTo>
                  <a:pt x="0" y="10668"/>
                </a:lnTo>
                <a:lnTo>
                  <a:pt x="1528845" y="594380"/>
                </a:lnTo>
                <a:lnTo>
                  <a:pt x="1533498" y="582231"/>
                </a:lnTo>
                <a:close/>
              </a:path>
              <a:path w="1602104" h="623569">
                <a:moveTo>
                  <a:pt x="1545214" y="620275"/>
                </a:moveTo>
                <a:lnTo>
                  <a:pt x="1545214" y="586692"/>
                </a:lnTo>
                <a:lnTo>
                  <a:pt x="1540642" y="598884"/>
                </a:lnTo>
                <a:lnTo>
                  <a:pt x="1528845" y="594380"/>
                </a:lnTo>
                <a:lnTo>
                  <a:pt x="1517782" y="623268"/>
                </a:lnTo>
                <a:lnTo>
                  <a:pt x="1545214" y="620275"/>
                </a:lnTo>
                <a:close/>
              </a:path>
              <a:path w="1602104" h="623569">
                <a:moveTo>
                  <a:pt x="1545214" y="586692"/>
                </a:moveTo>
                <a:lnTo>
                  <a:pt x="1533498" y="582231"/>
                </a:lnTo>
                <a:lnTo>
                  <a:pt x="1528845" y="594380"/>
                </a:lnTo>
                <a:lnTo>
                  <a:pt x="1540642" y="598884"/>
                </a:lnTo>
                <a:lnTo>
                  <a:pt x="1545214" y="586692"/>
                </a:lnTo>
                <a:close/>
              </a:path>
              <a:path w="1602104" h="623569">
                <a:moveTo>
                  <a:pt x="1601586" y="614124"/>
                </a:moveTo>
                <a:lnTo>
                  <a:pt x="1545214" y="551640"/>
                </a:lnTo>
                <a:lnTo>
                  <a:pt x="1533498" y="582231"/>
                </a:lnTo>
                <a:lnTo>
                  <a:pt x="1545214" y="586692"/>
                </a:lnTo>
                <a:lnTo>
                  <a:pt x="1545214" y="620275"/>
                </a:lnTo>
                <a:lnTo>
                  <a:pt x="1601586" y="6141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34341" y="2971563"/>
            <a:ext cx="2086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Motorické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34341" y="3581100"/>
            <a:ext cx="1138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4341" y="2209614"/>
            <a:ext cx="1143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IV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4341" y="1676262"/>
            <a:ext cx="1155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3378" y="761944"/>
            <a:ext cx="25012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Parasympatické Edinger  </a:t>
            </a:r>
            <a:r>
              <a:rPr sz="18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Westphalovo 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jádro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93868" y="731978"/>
            <a:ext cx="2593975" cy="1004569"/>
          </a:xfrm>
          <a:custGeom>
            <a:avLst/>
            <a:gdLst/>
            <a:ahLst/>
            <a:cxnLst/>
            <a:rect l="l" t="t" r="r" b="b"/>
            <a:pathLst>
              <a:path w="2593975" h="1004569">
                <a:moveTo>
                  <a:pt x="69623" y="963184"/>
                </a:moveTo>
                <a:lnTo>
                  <a:pt x="57912" y="932610"/>
                </a:lnTo>
                <a:lnTo>
                  <a:pt x="0" y="995094"/>
                </a:lnTo>
                <a:lnTo>
                  <a:pt x="57912" y="1001288"/>
                </a:lnTo>
                <a:lnTo>
                  <a:pt x="57912" y="967662"/>
                </a:lnTo>
                <a:lnTo>
                  <a:pt x="69623" y="963184"/>
                </a:lnTo>
                <a:close/>
              </a:path>
              <a:path w="2593975" h="1004569">
                <a:moveTo>
                  <a:pt x="73772" y="974014"/>
                </a:moveTo>
                <a:lnTo>
                  <a:pt x="69623" y="963184"/>
                </a:lnTo>
                <a:lnTo>
                  <a:pt x="57912" y="967662"/>
                </a:lnTo>
                <a:lnTo>
                  <a:pt x="62484" y="978330"/>
                </a:lnTo>
                <a:lnTo>
                  <a:pt x="73772" y="974014"/>
                </a:lnTo>
                <a:close/>
              </a:path>
              <a:path w="2593975" h="1004569">
                <a:moveTo>
                  <a:pt x="85344" y="1004223"/>
                </a:moveTo>
                <a:lnTo>
                  <a:pt x="73772" y="974014"/>
                </a:lnTo>
                <a:lnTo>
                  <a:pt x="62484" y="978330"/>
                </a:lnTo>
                <a:lnTo>
                  <a:pt x="57912" y="967662"/>
                </a:lnTo>
                <a:lnTo>
                  <a:pt x="57912" y="1001288"/>
                </a:lnTo>
                <a:lnTo>
                  <a:pt x="85344" y="1004223"/>
                </a:lnTo>
                <a:close/>
              </a:path>
              <a:path w="2593975" h="1004569">
                <a:moveTo>
                  <a:pt x="2593634" y="10661"/>
                </a:moveTo>
                <a:lnTo>
                  <a:pt x="2589062" y="0"/>
                </a:lnTo>
                <a:lnTo>
                  <a:pt x="69623" y="963184"/>
                </a:lnTo>
                <a:lnTo>
                  <a:pt x="73772" y="974014"/>
                </a:lnTo>
                <a:lnTo>
                  <a:pt x="2593634" y="10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41562" y="1111418"/>
            <a:ext cx="1146175" cy="329565"/>
          </a:xfrm>
          <a:custGeom>
            <a:avLst/>
            <a:gdLst/>
            <a:ahLst/>
            <a:cxnLst/>
            <a:rect l="l" t="t" r="r" b="b"/>
            <a:pathLst>
              <a:path w="1146175" h="329565">
                <a:moveTo>
                  <a:pt x="72471" y="286448"/>
                </a:moveTo>
                <a:lnTo>
                  <a:pt x="63992" y="254491"/>
                </a:lnTo>
                <a:lnTo>
                  <a:pt x="0" y="310873"/>
                </a:lnTo>
                <a:lnTo>
                  <a:pt x="60944" y="324172"/>
                </a:lnTo>
                <a:lnTo>
                  <a:pt x="60944" y="289537"/>
                </a:lnTo>
                <a:lnTo>
                  <a:pt x="72471" y="286448"/>
                </a:lnTo>
                <a:close/>
              </a:path>
              <a:path w="1146175" h="329565">
                <a:moveTo>
                  <a:pt x="75695" y="298597"/>
                </a:moveTo>
                <a:lnTo>
                  <a:pt x="72471" y="286448"/>
                </a:lnTo>
                <a:lnTo>
                  <a:pt x="60944" y="289537"/>
                </a:lnTo>
                <a:lnTo>
                  <a:pt x="63992" y="301729"/>
                </a:lnTo>
                <a:lnTo>
                  <a:pt x="75695" y="298597"/>
                </a:lnTo>
                <a:close/>
              </a:path>
              <a:path w="1146175" h="329565">
                <a:moveTo>
                  <a:pt x="83804" y="329161"/>
                </a:moveTo>
                <a:lnTo>
                  <a:pt x="75695" y="298597"/>
                </a:lnTo>
                <a:lnTo>
                  <a:pt x="63992" y="301729"/>
                </a:lnTo>
                <a:lnTo>
                  <a:pt x="60944" y="289537"/>
                </a:lnTo>
                <a:lnTo>
                  <a:pt x="60944" y="324172"/>
                </a:lnTo>
                <a:lnTo>
                  <a:pt x="83804" y="329161"/>
                </a:lnTo>
                <a:close/>
              </a:path>
              <a:path w="1146175" h="329565">
                <a:moveTo>
                  <a:pt x="1145941" y="12192"/>
                </a:moveTo>
                <a:lnTo>
                  <a:pt x="1141369" y="0"/>
                </a:lnTo>
                <a:lnTo>
                  <a:pt x="72471" y="286448"/>
                </a:lnTo>
                <a:lnTo>
                  <a:pt x="75695" y="298597"/>
                </a:lnTo>
                <a:lnTo>
                  <a:pt x="1145941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36776" y="1492389"/>
            <a:ext cx="1374775" cy="403860"/>
          </a:xfrm>
          <a:custGeom>
            <a:avLst/>
            <a:gdLst/>
            <a:ahLst/>
            <a:cxnLst/>
            <a:rect l="l" t="t" r="r" b="b"/>
            <a:pathLst>
              <a:path w="1374775" h="403860">
                <a:moveTo>
                  <a:pt x="72134" y="360679"/>
                </a:moveTo>
                <a:lnTo>
                  <a:pt x="64008" y="330680"/>
                </a:lnTo>
                <a:lnTo>
                  <a:pt x="0" y="387053"/>
                </a:lnTo>
                <a:lnTo>
                  <a:pt x="59436" y="398940"/>
                </a:lnTo>
                <a:lnTo>
                  <a:pt x="59436" y="364208"/>
                </a:lnTo>
                <a:lnTo>
                  <a:pt x="72134" y="360679"/>
                </a:lnTo>
                <a:close/>
              </a:path>
              <a:path w="1374775" h="403860">
                <a:moveTo>
                  <a:pt x="75525" y="373199"/>
                </a:moveTo>
                <a:lnTo>
                  <a:pt x="72134" y="360679"/>
                </a:lnTo>
                <a:lnTo>
                  <a:pt x="59436" y="364208"/>
                </a:lnTo>
                <a:lnTo>
                  <a:pt x="64008" y="376400"/>
                </a:lnTo>
                <a:lnTo>
                  <a:pt x="75525" y="373199"/>
                </a:lnTo>
                <a:close/>
              </a:path>
              <a:path w="1374775" h="403860">
                <a:moveTo>
                  <a:pt x="83820" y="403817"/>
                </a:moveTo>
                <a:lnTo>
                  <a:pt x="75525" y="373199"/>
                </a:lnTo>
                <a:lnTo>
                  <a:pt x="64008" y="376400"/>
                </a:lnTo>
                <a:lnTo>
                  <a:pt x="59436" y="364208"/>
                </a:lnTo>
                <a:lnTo>
                  <a:pt x="59436" y="398940"/>
                </a:lnTo>
                <a:lnTo>
                  <a:pt x="83820" y="403817"/>
                </a:lnTo>
                <a:close/>
              </a:path>
              <a:path w="1374775" h="403860">
                <a:moveTo>
                  <a:pt x="1374541" y="12192"/>
                </a:moveTo>
                <a:lnTo>
                  <a:pt x="1369969" y="0"/>
                </a:lnTo>
                <a:lnTo>
                  <a:pt x="72134" y="360679"/>
                </a:lnTo>
                <a:lnTo>
                  <a:pt x="75525" y="373199"/>
                </a:lnTo>
                <a:lnTo>
                  <a:pt x="1374541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74916" y="2016602"/>
            <a:ext cx="536575" cy="173990"/>
          </a:xfrm>
          <a:custGeom>
            <a:avLst/>
            <a:gdLst/>
            <a:ahLst/>
            <a:cxnLst/>
            <a:rect l="l" t="t" r="r" b="b"/>
            <a:pathLst>
              <a:path w="536575" h="173989">
                <a:moveTo>
                  <a:pt x="83804" y="0"/>
                </a:moveTo>
                <a:lnTo>
                  <a:pt x="0" y="15240"/>
                </a:lnTo>
                <a:lnTo>
                  <a:pt x="59436" y="69028"/>
                </a:lnTo>
                <a:lnTo>
                  <a:pt x="59436" y="39624"/>
                </a:lnTo>
                <a:lnTo>
                  <a:pt x="63992" y="27432"/>
                </a:lnTo>
                <a:lnTo>
                  <a:pt x="75491" y="30695"/>
                </a:lnTo>
                <a:lnTo>
                  <a:pt x="83804" y="0"/>
                </a:lnTo>
                <a:close/>
              </a:path>
              <a:path w="536575" h="173989">
                <a:moveTo>
                  <a:pt x="75491" y="30695"/>
                </a:moveTo>
                <a:lnTo>
                  <a:pt x="63992" y="27432"/>
                </a:lnTo>
                <a:lnTo>
                  <a:pt x="59436" y="39624"/>
                </a:lnTo>
                <a:lnTo>
                  <a:pt x="72099" y="43218"/>
                </a:lnTo>
                <a:lnTo>
                  <a:pt x="75491" y="30695"/>
                </a:lnTo>
                <a:close/>
              </a:path>
              <a:path w="536575" h="173989">
                <a:moveTo>
                  <a:pt x="72099" y="43218"/>
                </a:moveTo>
                <a:lnTo>
                  <a:pt x="59436" y="39624"/>
                </a:lnTo>
                <a:lnTo>
                  <a:pt x="59436" y="69028"/>
                </a:lnTo>
                <a:lnTo>
                  <a:pt x="63992" y="73152"/>
                </a:lnTo>
                <a:lnTo>
                  <a:pt x="72099" y="43218"/>
                </a:lnTo>
                <a:close/>
              </a:path>
              <a:path w="536575" h="173989">
                <a:moveTo>
                  <a:pt x="536402" y="161528"/>
                </a:moveTo>
                <a:lnTo>
                  <a:pt x="75491" y="30695"/>
                </a:lnTo>
                <a:lnTo>
                  <a:pt x="72099" y="43218"/>
                </a:lnTo>
                <a:lnTo>
                  <a:pt x="531830" y="173720"/>
                </a:lnTo>
                <a:lnTo>
                  <a:pt x="536402" y="16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51038" y="1941926"/>
            <a:ext cx="1984375" cy="629920"/>
          </a:xfrm>
          <a:custGeom>
            <a:avLst/>
            <a:gdLst/>
            <a:ahLst/>
            <a:cxnLst/>
            <a:rect l="l" t="t" r="r" b="b"/>
            <a:pathLst>
              <a:path w="1984375" h="629919">
                <a:moveTo>
                  <a:pt x="85328" y="0"/>
                </a:moveTo>
                <a:lnTo>
                  <a:pt x="0" y="13716"/>
                </a:lnTo>
                <a:lnTo>
                  <a:pt x="59436" y="70252"/>
                </a:lnTo>
                <a:lnTo>
                  <a:pt x="59436" y="39624"/>
                </a:lnTo>
                <a:lnTo>
                  <a:pt x="64008" y="27432"/>
                </a:lnTo>
                <a:lnTo>
                  <a:pt x="75645" y="31006"/>
                </a:lnTo>
                <a:lnTo>
                  <a:pt x="85328" y="0"/>
                </a:lnTo>
                <a:close/>
              </a:path>
              <a:path w="1984375" h="629919">
                <a:moveTo>
                  <a:pt x="75645" y="31006"/>
                </a:moveTo>
                <a:lnTo>
                  <a:pt x="64008" y="27432"/>
                </a:lnTo>
                <a:lnTo>
                  <a:pt x="59436" y="39624"/>
                </a:lnTo>
                <a:lnTo>
                  <a:pt x="71771" y="43412"/>
                </a:lnTo>
                <a:lnTo>
                  <a:pt x="75645" y="31006"/>
                </a:lnTo>
                <a:close/>
              </a:path>
              <a:path w="1984375" h="629919">
                <a:moveTo>
                  <a:pt x="71771" y="43412"/>
                </a:moveTo>
                <a:lnTo>
                  <a:pt x="59436" y="39624"/>
                </a:lnTo>
                <a:lnTo>
                  <a:pt x="59436" y="70252"/>
                </a:lnTo>
                <a:lnTo>
                  <a:pt x="62484" y="73152"/>
                </a:lnTo>
                <a:lnTo>
                  <a:pt x="71771" y="43412"/>
                </a:lnTo>
                <a:close/>
              </a:path>
              <a:path w="1984375" h="629919">
                <a:moveTo>
                  <a:pt x="1984080" y="617174"/>
                </a:moveTo>
                <a:lnTo>
                  <a:pt x="75645" y="31006"/>
                </a:lnTo>
                <a:lnTo>
                  <a:pt x="71771" y="43412"/>
                </a:lnTo>
                <a:lnTo>
                  <a:pt x="1979508" y="629366"/>
                </a:lnTo>
                <a:lnTo>
                  <a:pt x="1984080" y="617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74853" y="2466136"/>
            <a:ext cx="2059305" cy="411480"/>
          </a:xfrm>
          <a:custGeom>
            <a:avLst/>
            <a:gdLst/>
            <a:ahLst/>
            <a:cxnLst/>
            <a:rect l="l" t="t" r="r" b="b"/>
            <a:pathLst>
              <a:path w="2059304" h="411480">
                <a:moveTo>
                  <a:pt x="82280" y="0"/>
                </a:moveTo>
                <a:lnTo>
                  <a:pt x="0" y="22860"/>
                </a:lnTo>
                <a:lnTo>
                  <a:pt x="62468" y="70069"/>
                </a:lnTo>
                <a:lnTo>
                  <a:pt x="62468" y="41148"/>
                </a:lnTo>
                <a:lnTo>
                  <a:pt x="63992" y="28956"/>
                </a:lnTo>
                <a:lnTo>
                  <a:pt x="76536" y="31274"/>
                </a:lnTo>
                <a:lnTo>
                  <a:pt x="82280" y="0"/>
                </a:lnTo>
                <a:close/>
              </a:path>
              <a:path w="2059304" h="411480">
                <a:moveTo>
                  <a:pt x="76536" y="31274"/>
                </a:moveTo>
                <a:lnTo>
                  <a:pt x="63992" y="28956"/>
                </a:lnTo>
                <a:lnTo>
                  <a:pt x="62468" y="41148"/>
                </a:lnTo>
                <a:lnTo>
                  <a:pt x="74318" y="43347"/>
                </a:lnTo>
                <a:lnTo>
                  <a:pt x="76536" y="31274"/>
                </a:lnTo>
                <a:close/>
              </a:path>
              <a:path w="2059304" h="411480">
                <a:moveTo>
                  <a:pt x="74318" y="43347"/>
                </a:moveTo>
                <a:lnTo>
                  <a:pt x="62468" y="41148"/>
                </a:lnTo>
                <a:lnTo>
                  <a:pt x="62468" y="70069"/>
                </a:lnTo>
                <a:lnTo>
                  <a:pt x="68564" y="74676"/>
                </a:lnTo>
                <a:lnTo>
                  <a:pt x="74318" y="43347"/>
                </a:lnTo>
                <a:close/>
              </a:path>
              <a:path w="2059304" h="411480">
                <a:moveTo>
                  <a:pt x="2058741" y="397733"/>
                </a:moveTo>
                <a:lnTo>
                  <a:pt x="76536" y="31274"/>
                </a:lnTo>
                <a:lnTo>
                  <a:pt x="74318" y="43347"/>
                </a:lnTo>
                <a:lnTo>
                  <a:pt x="2057217" y="411449"/>
                </a:lnTo>
                <a:lnTo>
                  <a:pt x="2058741" y="3977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46268" y="2789209"/>
            <a:ext cx="1757045" cy="775970"/>
          </a:xfrm>
          <a:custGeom>
            <a:avLst/>
            <a:gdLst/>
            <a:ahLst/>
            <a:cxnLst/>
            <a:rect l="l" t="t" r="r" b="b"/>
            <a:pathLst>
              <a:path w="1757045" h="775970">
                <a:moveTo>
                  <a:pt x="85328" y="0"/>
                </a:moveTo>
                <a:lnTo>
                  <a:pt x="0" y="4572"/>
                </a:lnTo>
                <a:lnTo>
                  <a:pt x="54848" y="70088"/>
                </a:lnTo>
                <a:lnTo>
                  <a:pt x="54848" y="39608"/>
                </a:lnTo>
                <a:lnTo>
                  <a:pt x="62468" y="21320"/>
                </a:lnTo>
                <a:lnTo>
                  <a:pt x="73894" y="26293"/>
                </a:lnTo>
                <a:lnTo>
                  <a:pt x="85328" y="0"/>
                </a:lnTo>
                <a:close/>
              </a:path>
              <a:path w="1757045" h="775970">
                <a:moveTo>
                  <a:pt x="73894" y="26293"/>
                </a:moveTo>
                <a:lnTo>
                  <a:pt x="62468" y="21320"/>
                </a:lnTo>
                <a:lnTo>
                  <a:pt x="54848" y="39608"/>
                </a:lnTo>
                <a:lnTo>
                  <a:pt x="65997" y="44451"/>
                </a:lnTo>
                <a:lnTo>
                  <a:pt x="73894" y="26293"/>
                </a:lnTo>
                <a:close/>
              </a:path>
              <a:path w="1757045" h="775970">
                <a:moveTo>
                  <a:pt x="65997" y="44451"/>
                </a:moveTo>
                <a:lnTo>
                  <a:pt x="54848" y="39608"/>
                </a:lnTo>
                <a:lnTo>
                  <a:pt x="54848" y="70088"/>
                </a:lnTo>
                <a:lnTo>
                  <a:pt x="65997" y="44451"/>
                </a:lnTo>
                <a:close/>
              </a:path>
              <a:path w="1757045" h="775970">
                <a:moveTo>
                  <a:pt x="1757019" y="758875"/>
                </a:moveTo>
                <a:lnTo>
                  <a:pt x="73894" y="26293"/>
                </a:lnTo>
                <a:lnTo>
                  <a:pt x="65997" y="44451"/>
                </a:lnTo>
                <a:lnTo>
                  <a:pt x="1749399" y="775639"/>
                </a:lnTo>
                <a:lnTo>
                  <a:pt x="1757019" y="758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03422" y="3445992"/>
            <a:ext cx="1297305" cy="120650"/>
          </a:xfrm>
          <a:custGeom>
            <a:avLst/>
            <a:gdLst/>
            <a:ahLst/>
            <a:cxnLst/>
            <a:rect l="l" t="t" r="r" b="b"/>
            <a:pathLst>
              <a:path w="1297304" h="120650">
                <a:moveTo>
                  <a:pt x="79248" y="0"/>
                </a:moveTo>
                <a:lnTo>
                  <a:pt x="0" y="33528"/>
                </a:lnTo>
                <a:lnTo>
                  <a:pt x="64008" y="70090"/>
                </a:lnTo>
                <a:lnTo>
                  <a:pt x="64008" y="28956"/>
                </a:lnTo>
                <a:lnTo>
                  <a:pt x="77463" y="29737"/>
                </a:lnTo>
                <a:lnTo>
                  <a:pt x="79248" y="0"/>
                </a:lnTo>
                <a:close/>
              </a:path>
              <a:path w="1297304" h="120650">
                <a:moveTo>
                  <a:pt x="77463" y="29737"/>
                </a:moveTo>
                <a:lnTo>
                  <a:pt x="64008" y="28956"/>
                </a:lnTo>
                <a:lnTo>
                  <a:pt x="64008" y="47244"/>
                </a:lnTo>
                <a:lnTo>
                  <a:pt x="76368" y="47978"/>
                </a:lnTo>
                <a:lnTo>
                  <a:pt x="77463" y="29737"/>
                </a:lnTo>
                <a:close/>
              </a:path>
              <a:path w="1297304" h="120650">
                <a:moveTo>
                  <a:pt x="76368" y="47978"/>
                </a:moveTo>
                <a:lnTo>
                  <a:pt x="64008" y="47244"/>
                </a:lnTo>
                <a:lnTo>
                  <a:pt x="64008" y="70090"/>
                </a:lnTo>
                <a:lnTo>
                  <a:pt x="74676" y="76184"/>
                </a:lnTo>
                <a:lnTo>
                  <a:pt x="76368" y="47978"/>
                </a:lnTo>
                <a:close/>
              </a:path>
              <a:path w="1297304" h="120650">
                <a:moveTo>
                  <a:pt x="1296817" y="100568"/>
                </a:moveTo>
                <a:lnTo>
                  <a:pt x="77463" y="29737"/>
                </a:lnTo>
                <a:lnTo>
                  <a:pt x="76368" y="47978"/>
                </a:lnTo>
                <a:lnTo>
                  <a:pt x="1295293" y="120380"/>
                </a:lnTo>
                <a:lnTo>
                  <a:pt x="1296817" y="1005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0737" y="3551133"/>
            <a:ext cx="167640" cy="233679"/>
          </a:xfrm>
          <a:custGeom>
            <a:avLst/>
            <a:gdLst/>
            <a:ahLst/>
            <a:cxnLst/>
            <a:rect l="l" t="t" r="r" b="b"/>
            <a:pathLst>
              <a:path w="167640" h="233679">
                <a:moveTo>
                  <a:pt x="167122" y="10668"/>
                </a:moveTo>
                <a:lnTo>
                  <a:pt x="150358" y="0"/>
                </a:lnTo>
                <a:lnTo>
                  <a:pt x="0" y="233156"/>
                </a:lnTo>
                <a:lnTo>
                  <a:pt x="23496" y="233156"/>
                </a:lnTo>
                <a:lnTo>
                  <a:pt x="167122" y="10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183535" y="426678"/>
            <a:ext cx="2652395" cy="334772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615950">
              <a:lnSpc>
                <a:spcPct val="100000"/>
              </a:lnSpc>
              <a:spcBef>
                <a:spcPts val="940"/>
              </a:spcBef>
            </a:pPr>
            <a:r>
              <a:rPr sz="1800" spc="-5" dirty="0">
                <a:latin typeface="Times New Roman"/>
                <a:cs typeface="Times New Roman"/>
              </a:rPr>
              <a:t>Corpus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pineale</a:t>
            </a:r>
            <a:endParaRPr sz="1800">
              <a:latin typeface="Times New Roman"/>
              <a:cs typeface="Times New Roman"/>
            </a:endParaRPr>
          </a:p>
          <a:p>
            <a:pPr marL="615950" marR="178435">
              <a:lnSpc>
                <a:spcPct val="105500"/>
              </a:lnSpc>
              <a:spcBef>
                <a:spcPts val="720"/>
              </a:spcBef>
            </a:pPr>
            <a:r>
              <a:rPr sz="1800" spc="-5" dirty="0">
                <a:latin typeface="Times New Roman"/>
                <a:cs typeface="Times New Roman"/>
              </a:rPr>
              <a:t>Pulvinar </a:t>
            </a:r>
            <a:r>
              <a:rPr sz="1800" dirty="0">
                <a:latin typeface="Times New Roman"/>
                <a:cs typeface="Times New Roman"/>
              </a:rPr>
              <a:t>thalami  </a:t>
            </a:r>
            <a:r>
              <a:rPr sz="1800" spc="-5" dirty="0">
                <a:latin typeface="Times New Roman"/>
                <a:cs typeface="Times New Roman"/>
              </a:rPr>
              <a:t>Corpus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geniculatum  mediale</a:t>
            </a:r>
            <a:endParaRPr sz="1800">
              <a:latin typeface="Times New Roman"/>
              <a:cs typeface="Times New Roman"/>
            </a:endParaRPr>
          </a:p>
          <a:p>
            <a:pPr marL="654050" marR="5080">
              <a:lnSpc>
                <a:spcPct val="100000"/>
              </a:lnSpc>
              <a:spcBef>
                <a:spcPts val="480"/>
              </a:spcBef>
            </a:pPr>
            <a:r>
              <a:rPr sz="1800" b="1" spc="-5" dirty="0">
                <a:latin typeface="Times New Roman"/>
                <a:cs typeface="Times New Roman"/>
              </a:rPr>
              <a:t>Corpus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geniculatum  </a:t>
            </a:r>
            <a:r>
              <a:rPr sz="1800" b="1" dirty="0">
                <a:latin typeface="Times New Roman"/>
                <a:cs typeface="Times New Roman"/>
              </a:rPr>
              <a:t>laterale</a:t>
            </a:r>
            <a:endParaRPr sz="1800">
              <a:latin typeface="Times New Roman"/>
              <a:cs typeface="Times New Roman"/>
            </a:endParaRPr>
          </a:p>
          <a:p>
            <a:pPr marL="539750">
              <a:lnSpc>
                <a:spcPct val="100000"/>
              </a:lnSpc>
              <a:spcBef>
                <a:spcPts val="480"/>
              </a:spcBef>
            </a:pPr>
            <a:r>
              <a:rPr sz="1800" b="1" spc="-5" dirty="0">
                <a:latin typeface="Times New Roman"/>
                <a:cs typeface="Times New Roman"/>
              </a:rPr>
              <a:t>Colliculuc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superior</a:t>
            </a:r>
            <a:endParaRPr sz="1800">
              <a:latin typeface="Times New Roman"/>
              <a:cs typeface="Times New Roman"/>
            </a:endParaRPr>
          </a:p>
          <a:p>
            <a:pPr marL="53975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latin typeface="Times New Roman"/>
                <a:cs typeface="Times New Roman"/>
              </a:rPr>
              <a:t>Colliculuc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inferior</a:t>
            </a:r>
            <a:endParaRPr sz="1800">
              <a:latin typeface="Times New Roman"/>
              <a:cs typeface="Times New Roman"/>
            </a:endParaRPr>
          </a:p>
          <a:p>
            <a:pPr marL="12700" marR="9525">
              <a:lnSpc>
                <a:spcPct val="100000"/>
              </a:lnSpc>
              <a:spcBef>
                <a:spcPts val="144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n.V</a:t>
            </a:r>
            <a:r>
              <a:rPr sz="1800" b="1" spc="-114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(mesencefalické,  </a:t>
            </a:r>
            <a:r>
              <a:rPr sz="1800" b="1" spc="-5" dirty="0">
                <a:latin typeface="Times New Roman"/>
                <a:cs typeface="Times New Roman"/>
              </a:rPr>
              <a:t>pontinní,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spinální)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08066" y="3784289"/>
            <a:ext cx="4794107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22587" y="5231968"/>
            <a:ext cx="1148080" cy="1452245"/>
          </a:xfrm>
          <a:custGeom>
            <a:avLst/>
            <a:gdLst/>
            <a:ahLst/>
            <a:cxnLst/>
            <a:rect l="l" t="t" r="r" b="b"/>
            <a:pathLst>
              <a:path w="1148079" h="1452245">
                <a:moveTo>
                  <a:pt x="1106370" y="64467"/>
                </a:moveTo>
                <a:lnTo>
                  <a:pt x="1096119" y="56319"/>
                </a:lnTo>
                <a:lnTo>
                  <a:pt x="0" y="1444630"/>
                </a:lnTo>
                <a:lnTo>
                  <a:pt x="10668" y="1452250"/>
                </a:lnTo>
                <a:lnTo>
                  <a:pt x="1106370" y="64467"/>
                </a:lnTo>
                <a:close/>
              </a:path>
              <a:path w="1148079" h="1452245">
                <a:moveTo>
                  <a:pt x="1147480" y="0"/>
                </a:moveTo>
                <a:lnTo>
                  <a:pt x="1071280" y="36576"/>
                </a:lnTo>
                <a:lnTo>
                  <a:pt x="1096119" y="56319"/>
                </a:lnTo>
                <a:lnTo>
                  <a:pt x="1103284" y="47244"/>
                </a:lnTo>
                <a:lnTo>
                  <a:pt x="1113952" y="54864"/>
                </a:lnTo>
                <a:lnTo>
                  <a:pt x="1113952" y="70494"/>
                </a:lnTo>
                <a:lnTo>
                  <a:pt x="1130716" y="83820"/>
                </a:lnTo>
                <a:lnTo>
                  <a:pt x="1147480" y="0"/>
                </a:lnTo>
                <a:close/>
              </a:path>
              <a:path w="1148079" h="1452245">
                <a:moveTo>
                  <a:pt x="1113952" y="54864"/>
                </a:moveTo>
                <a:lnTo>
                  <a:pt x="1103284" y="47244"/>
                </a:lnTo>
                <a:lnTo>
                  <a:pt x="1096119" y="56319"/>
                </a:lnTo>
                <a:lnTo>
                  <a:pt x="1106370" y="64467"/>
                </a:lnTo>
                <a:lnTo>
                  <a:pt x="1113952" y="54864"/>
                </a:lnTo>
                <a:close/>
              </a:path>
              <a:path w="1148079" h="1452245">
                <a:moveTo>
                  <a:pt x="1113952" y="70494"/>
                </a:moveTo>
                <a:lnTo>
                  <a:pt x="1113952" y="54864"/>
                </a:lnTo>
                <a:lnTo>
                  <a:pt x="1106370" y="64467"/>
                </a:lnTo>
                <a:lnTo>
                  <a:pt x="1113952" y="704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11311" y="4383176"/>
            <a:ext cx="1602105" cy="550545"/>
          </a:xfrm>
          <a:custGeom>
            <a:avLst/>
            <a:gdLst/>
            <a:ahLst/>
            <a:cxnLst/>
            <a:rect l="l" t="t" r="r" b="b"/>
            <a:pathLst>
              <a:path w="1602104" h="550545">
                <a:moveTo>
                  <a:pt x="1532071" y="41965"/>
                </a:moveTo>
                <a:lnTo>
                  <a:pt x="1528034" y="30110"/>
                </a:lnTo>
                <a:lnTo>
                  <a:pt x="0" y="539450"/>
                </a:lnTo>
                <a:lnTo>
                  <a:pt x="4572" y="550118"/>
                </a:lnTo>
                <a:lnTo>
                  <a:pt x="1532071" y="41965"/>
                </a:lnTo>
                <a:close/>
              </a:path>
              <a:path w="1602104" h="550545">
                <a:moveTo>
                  <a:pt x="1601586" y="10668"/>
                </a:moveTo>
                <a:lnTo>
                  <a:pt x="1517782" y="0"/>
                </a:lnTo>
                <a:lnTo>
                  <a:pt x="1528034" y="30110"/>
                </a:lnTo>
                <a:lnTo>
                  <a:pt x="1540642" y="25908"/>
                </a:lnTo>
                <a:lnTo>
                  <a:pt x="1543690" y="38100"/>
                </a:lnTo>
                <a:lnTo>
                  <a:pt x="1543690" y="70049"/>
                </a:lnTo>
                <a:lnTo>
                  <a:pt x="1601586" y="10668"/>
                </a:lnTo>
                <a:close/>
              </a:path>
              <a:path w="1602104" h="550545">
                <a:moveTo>
                  <a:pt x="1543690" y="38100"/>
                </a:moveTo>
                <a:lnTo>
                  <a:pt x="1540642" y="25908"/>
                </a:lnTo>
                <a:lnTo>
                  <a:pt x="1528034" y="30110"/>
                </a:lnTo>
                <a:lnTo>
                  <a:pt x="1532071" y="41965"/>
                </a:lnTo>
                <a:lnTo>
                  <a:pt x="1543690" y="38100"/>
                </a:lnTo>
                <a:close/>
              </a:path>
              <a:path w="1602104" h="550545">
                <a:moveTo>
                  <a:pt x="1543690" y="70049"/>
                </a:moveTo>
                <a:lnTo>
                  <a:pt x="1543690" y="38100"/>
                </a:lnTo>
                <a:lnTo>
                  <a:pt x="1532071" y="41965"/>
                </a:lnTo>
                <a:lnTo>
                  <a:pt x="1542166" y="71612"/>
                </a:lnTo>
                <a:lnTo>
                  <a:pt x="1543690" y="70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03296" y="4136303"/>
            <a:ext cx="2057400" cy="265430"/>
          </a:xfrm>
          <a:custGeom>
            <a:avLst/>
            <a:gdLst/>
            <a:ahLst/>
            <a:cxnLst/>
            <a:rect l="l" t="t" r="r" b="b"/>
            <a:pathLst>
              <a:path w="2057400" h="265429">
                <a:moveTo>
                  <a:pt x="1983278" y="44121"/>
                </a:moveTo>
                <a:lnTo>
                  <a:pt x="1981813" y="31912"/>
                </a:lnTo>
                <a:lnTo>
                  <a:pt x="0" y="251444"/>
                </a:lnTo>
                <a:lnTo>
                  <a:pt x="1524" y="265160"/>
                </a:lnTo>
                <a:lnTo>
                  <a:pt x="1983278" y="44121"/>
                </a:lnTo>
                <a:close/>
              </a:path>
              <a:path w="2057400" h="265429">
                <a:moveTo>
                  <a:pt x="2057232" y="28956"/>
                </a:moveTo>
                <a:lnTo>
                  <a:pt x="1977984" y="0"/>
                </a:lnTo>
                <a:lnTo>
                  <a:pt x="1981813" y="31912"/>
                </a:lnTo>
                <a:lnTo>
                  <a:pt x="1994748" y="30480"/>
                </a:lnTo>
                <a:lnTo>
                  <a:pt x="1996272" y="42672"/>
                </a:lnTo>
                <a:lnTo>
                  <a:pt x="1996272" y="70037"/>
                </a:lnTo>
                <a:lnTo>
                  <a:pt x="2057232" y="28956"/>
                </a:lnTo>
                <a:close/>
              </a:path>
              <a:path w="2057400" h="265429">
                <a:moveTo>
                  <a:pt x="1996272" y="42672"/>
                </a:moveTo>
                <a:lnTo>
                  <a:pt x="1994748" y="30480"/>
                </a:lnTo>
                <a:lnTo>
                  <a:pt x="1981813" y="31912"/>
                </a:lnTo>
                <a:lnTo>
                  <a:pt x="1983278" y="44121"/>
                </a:lnTo>
                <a:lnTo>
                  <a:pt x="1996272" y="42672"/>
                </a:lnTo>
                <a:close/>
              </a:path>
              <a:path w="2057400" h="265429">
                <a:moveTo>
                  <a:pt x="1996272" y="70037"/>
                </a:moveTo>
                <a:lnTo>
                  <a:pt x="1996272" y="42672"/>
                </a:lnTo>
                <a:lnTo>
                  <a:pt x="1983278" y="44121"/>
                </a:lnTo>
                <a:lnTo>
                  <a:pt x="1987128" y="76200"/>
                </a:lnTo>
                <a:lnTo>
                  <a:pt x="1996272" y="700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16656" y="3784290"/>
            <a:ext cx="1948814" cy="257810"/>
          </a:xfrm>
          <a:custGeom>
            <a:avLst/>
            <a:gdLst/>
            <a:ahLst/>
            <a:cxnLst/>
            <a:rect l="l" t="t" r="r" b="b"/>
            <a:pathLst>
              <a:path w="1948814" h="257810">
                <a:moveTo>
                  <a:pt x="1874810" y="213308"/>
                </a:moveTo>
                <a:lnTo>
                  <a:pt x="114701" y="0"/>
                </a:lnTo>
                <a:lnTo>
                  <a:pt x="0" y="0"/>
                </a:lnTo>
                <a:lnTo>
                  <a:pt x="1873133" y="227006"/>
                </a:lnTo>
                <a:lnTo>
                  <a:pt x="1874810" y="213308"/>
                </a:lnTo>
                <a:close/>
              </a:path>
              <a:path w="1948814" h="257810">
                <a:moveTo>
                  <a:pt x="1887682" y="250858"/>
                </a:moveTo>
                <a:lnTo>
                  <a:pt x="1887682" y="214868"/>
                </a:lnTo>
                <a:lnTo>
                  <a:pt x="1886158" y="228584"/>
                </a:lnTo>
                <a:lnTo>
                  <a:pt x="1873133" y="227006"/>
                </a:lnTo>
                <a:lnTo>
                  <a:pt x="1869394" y="257540"/>
                </a:lnTo>
                <a:lnTo>
                  <a:pt x="1887682" y="250858"/>
                </a:lnTo>
                <a:close/>
              </a:path>
              <a:path w="1948814" h="257810">
                <a:moveTo>
                  <a:pt x="1887682" y="214868"/>
                </a:moveTo>
                <a:lnTo>
                  <a:pt x="1874810" y="213308"/>
                </a:lnTo>
                <a:lnTo>
                  <a:pt x="1873133" y="227006"/>
                </a:lnTo>
                <a:lnTo>
                  <a:pt x="1886158" y="228584"/>
                </a:lnTo>
                <a:lnTo>
                  <a:pt x="1887682" y="214868"/>
                </a:lnTo>
                <a:close/>
              </a:path>
              <a:path w="1948814" h="257810">
                <a:moveTo>
                  <a:pt x="1948642" y="228584"/>
                </a:moveTo>
                <a:lnTo>
                  <a:pt x="1878538" y="182864"/>
                </a:lnTo>
                <a:lnTo>
                  <a:pt x="1874810" y="213308"/>
                </a:lnTo>
                <a:lnTo>
                  <a:pt x="1887682" y="214868"/>
                </a:lnTo>
                <a:lnTo>
                  <a:pt x="1887682" y="250858"/>
                </a:lnTo>
                <a:lnTo>
                  <a:pt x="1948642" y="228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062997" y="6596853"/>
            <a:ext cx="1233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latin typeface="Times New Roman"/>
                <a:cs typeface="Times New Roman"/>
              </a:rPr>
              <a:t>IV. </a:t>
            </a:r>
            <a:r>
              <a:rPr sz="1800" b="1" dirty="0">
                <a:latin typeface="Times New Roman"/>
                <a:cs typeface="Times New Roman"/>
              </a:rPr>
              <a:t>Komora  </a:t>
            </a:r>
            <a:r>
              <a:rPr sz="1800" b="1" spc="-5" dirty="0">
                <a:latin typeface="Times New Roman"/>
                <a:cs typeface="Times New Roman"/>
              </a:rPr>
              <a:t>mozková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74853" y="3784290"/>
            <a:ext cx="1389380" cy="2133600"/>
          </a:xfrm>
          <a:custGeom>
            <a:avLst/>
            <a:gdLst/>
            <a:ahLst/>
            <a:cxnLst/>
            <a:rect l="l" t="t" r="r" b="b"/>
            <a:pathLst>
              <a:path w="1389379" h="2133600">
                <a:moveTo>
                  <a:pt x="34317" y="2064819"/>
                </a:moveTo>
                <a:lnTo>
                  <a:pt x="10668" y="2049612"/>
                </a:lnTo>
                <a:lnTo>
                  <a:pt x="0" y="2133432"/>
                </a:lnTo>
                <a:lnTo>
                  <a:pt x="27416" y="2117762"/>
                </a:lnTo>
                <a:lnTo>
                  <a:pt x="27416" y="2075520"/>
                </a:lnTo>
                <a:lnTo>
                  <a:pt x="34317" y="2064819"/>
                </a:lnTo>
                <a:close/>
              </a:path>
              <a:path w="1389379" h="2133600">
                <a:moveTo>
                  <a:pt x="49958" y="2074876"/>
                </a:moveTo>
                <a:lnTo>
                  <a:pt x="34317" y="2064819"/>
                </a:lnTo>
                <a:lnTo>
                  <a:pt x="27416" y="2075520"/>
                </a:lnTo>
                <a:lnTo>
                  <a:pt x="42656" y="2086188"/>
                </a:lnTo>
                <a:lnTo>
                  <a:pt x="49958" y="2074876"/>
                </a:lnTo>
                <a:close/>
              </a:path>
              <a:path w="1389379" h="2133600">
                <a:moveTo>
                  <a:pt x="74660" y="2090760"/>
                </a:moveTo>
                <a:lnTo>
                  <a:pt x="49958" y="2074876"/>
                </a:lnTo>
                <a:lnTo>
                  <a:pt x="42656" y="2086188"/>
                </a:lnTo>
                <a:lnTo>
                  <a:pt x="27416" y="2075520"/>
                </a:lnTo>
                <a:lnTo>
                  <a:pt x="27416" y="2117762"/>
                </a:lnTo>
                <a:lnTo>
                  <a:pt x="74660" y="2090760"/>
                </a:lnTo>
                <a:close/>
              </a:path>
              <a:path w="1389379" h="2133600">
                <a:moveTo>
                  <a:pt x="1389380" y="0"/>
                </a:moveTo>
                <a:lnTo>
                  <a:pt x="1365884" y="0"/>
                </a:lnTo>
                <a:lnTo>
                  <a:pt x="34317" y="2064819"/>
                </a:lnTo>
                <a:lnTo>
                  <a:pt x="49958" y="2074876"/>
                </a:lnTo>
                <a:lnTo>
                  <a:pt x="13893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939261" y="4571623"/>
            <a:ext cx="1760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cochlearis  posterior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12976" y="4672706"/>
            <a:ext cx="1525905" cy="262255"/>
          </a:xfrm>
          <a:custGeom>
            <a:avLst/>
            <a:gdLst/>
            <a:ahLst/>
            <a:cxnLst/>
            <a:rect l="l" t="t" r="r" b="b"/>
            <a:pathLst>
              <a:path w="1525904" h="262254">
                <a:moveTo>
                  <a:pt x="82280" y="0"/>
                </a:moveTo>
                <a:lnTo>
                  <a:pt x="0" y="25908"/>
                </a:lnTo>
                <a:lnTo>
                  <a:pt x="62468" y="70732"/>
                </a:lnTo>
                <a:lnTo>
                  <a:pt x="62468" y="42672"/>
                </a:lnTo>
                <a:lnTo>
                  <a:pt x="63992" y="30480"/>
                </a:lnTo>
                <a:lnTo>
                  <a:pt x="77091" y="32433"/>
                </a:lnTo>
                <a:lnTo>
                  <a:pt x="82280" y="0"/>
                </a:lnTo>
                <a:close/>
              </a:path>
              <a:path w="1525904" h="262254">
                <a:moveTo>
                  <a:pt x="77091" y="32433"/>
                </a:moveTo>
                <a:lnTo>
                  <a:pt x="63992" y="30480"/>
                </a:lnTo>
                <a:lnTo>
                  <a:pt x="62468" y="42672"/>
                </a:lnTo>
                <a:lnTo>
                  <a:pt x="75148" y="44575"/>
                </a:lnTo>
                <a:lnTo>
                  <a:pt x="77091" y="32433"/>
                </a:lnTo>
                <a:close/>
              </a:path>
              <a:path w="1525904" h="262254">
                <a:moveTo>
                  <a:pt x="75148" y="44575"/>
                </a:moveTo>
                <a:lnTo>
                  <a:pt x="62468" y="42672"/>
                </a:lnTo>
                <a:lnTo>
                  <a:pt x="62468" y="70732"/>
                </a:lnTo>
                <a:lnTo>
                  <a:pt x="70088" y="76200"/>
                </a:lnTo>
                <a:lnTo>
                  <a:pt x="75148" y="44575"/>
                </a:lnTo>
                <a:close/>
              </a:path>
              <a:path w="1525904" h="262254">
                <a:moveTo>
                  <a:pt x="1525402" y="248396"/>
                </a:moveTo>
                <a:lnTo>
                  <a:pt x="77091" y="32433"/>
                </a:lnTo>
                <a:lnTo>
                  <a:pt x="75148" y="44575"/>
                </a:lnTo>
                <a:lnTo>
                  <a:pt x="1523878" y="262112"/>
                </a:lnTo>
                <a:lnTo>
                  <a:pt x="1525402" y="2483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939261" y="5333559"/>
            <a:ext cx="1887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vestibularis  medialis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498653" y="4986634"/>
            <a:ext cx="2365375" cy="634365"/>
          </a:xfrm>
          <a:custGeom>
            <a:avLst/>
            <a:gdLst/>
            <a:ahLst/>
            <a:cxnLst/>
            <a:rect l="l" t="t" r="r" b="b"/>
            <a:pathLst>
              <a:path w="2365375" h="634364">
                <a:moveTo>
                  <a:pt x="83820" y="0"/>
                </a:moveTo>
                <a:lnTo>
                  <a:pt x="0" y="16764"/>
                </a:lnTo>
                <a:lnTo>
                  <a:pt x="60960" y="69203"/>
                </a:lnTo>
                <a:lnTo>
                  <a:pt x="60960" y="39608"/>
                </a:lnTo>
                <a:lnTo>
                  <a:pt x="64008" y="27432"/>
                </a:lnTo>
                <a:lnTo>
                  <a:pt x="76176" y="30566"/>
                </a:lnTo>
                <a:lnTo>
                  <a:pt x="83820" y="0"/>
                </a:lnTo>
                <a:close/>
              </a:path>
              <a:path w="2365375" h="634364">
                <a:moveTo>
                  <a:pt x="76176" y="30566"/>
                </a:moveTo>
                <a:lnTo>
                  <a:pt x="64008" y="27432"/>
                </a:lnTo>
                <a:lnTo>
                  <a:pt x="60960" y="39608"/>
                </a:lnTo>
                <a:lnTo>
                  <a:pt x="73129" y="42753"/>
                </a:lnTo>
                <a:lnTo>
                  <a:pt x="76176" y="30566"/>
                </a:lnTo>
                <a:close/>
              </a:path>
              <a:path w="2365375" h="634364">
                <a:moveTo>
                  <a:pt x="73129" y="42753"/>
                </a:moveTo>
                <a:lnTo>
                  <a:pt x="60960" y="39608"/>
                </a:lnTo>
                <a:lnTo>
                  <a:pt x="60960" y="69203"/>
                </a:lnTo>
                <a:lnTo>
                  <a:pt x="65532" y="73136"/>
                </a:lnTo>
                <a:lnTo>
                  <a:pt x="73129" y="42753"/>
                </a:lnTo>
                <a:close/>
              </a:path>
              <a:path w="2365375" h="634364">
                <a:moveTo>
                  <a:pt x="2365049" y="620207"/>
                </a:moveTo>
                <a:lnTo>
                  <a:pt x="76176" y="30566"/>
                </a:lnTo>
                <a:lnTo>
                  <a:pt x="73129" y="42753"/>
                </a:lnTo>
                <a:lnTo>
                  <a:pt x="2360477" y="633923"/>
                </a:lnTo>
                <a:lnTo>
                  <a:pt x="2365049" y="6202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939261" y="6095495"/>
            <a:ext cx="1670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solitarius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70068" y="6111240"/>
            <a:ext cx="2516505" cy="119380"/>
          </a:xfrm>
          <a:custGeom>
            <a:avLst/>
            <a:gdLst/>
            <a:ahLst/>
            <a:cxnLst/>
            <a:rect l="l" t="t" r="r" b="b"/>
            <a:pathLst>
              <a:path w="2516504" h="119379">
                <a:moveTo>
                  <a:pt x="77724" y="0"/>
                </a:moveTo>
                <a:lnTo>
                  <a:pt x="0" y="35052"/>
                </a:lnTo>
                <a:lnTo>
                  <a:pt x="64008" y="69616"/>
                </a:lnTo>
                <a:lnTo>
                  <a:pt x="64008" y="32004"/>
                </a:lnTo>
                <a:lnTo>
                  <a:pt x="77076" y="32393"/>
                </a:lnTo>
                <a:lnTo>
                  <a:pt x="77724" y="0"/>
                </a:lnTo>
                <a:close/>
              </a:path>
              <a:path w="2516504" h="119379">
                <a:moveTo>
                  <a:pt x="77076" y="32393"/>
                </a:moveTo>
                <a:lnTo>
                  <a:pt x="64008" y="32004"/>
                </a:lnTo>
                <a:lnTo>
                  <a:pt x="64008" y="44196"/>
                </a:lnTo>
                <a:lnTo>
                  <a:pt x="76832" y="44586"/>
                </a:lnTo>
                <a:lnTo>
                  <a:pt x="77076" y="32393"/>
                </a:lnTo>
                <a:close/>
              </a:path>
              <a:path w="2516504" h="119379">
                <a:moveTo>
                  <a:pt x="76832" y="44586"/>
                </a:moveTo>
                <a:lnTo>
                  <a:pt x="64008" y="44196"/>
                </a:lnTo>
                <a:lnTo>
                  <a:pt x="64008" y="69616"/>
                </a:lnTo>
                <a:lnTo>
                  <a:pt x="76200" y="76200"/>
                </a:lnTo>
                <a:lnTo>
                  <a:pt x="76832" y="44586"/>
                </a:lnTo>
                <a:close/>
              </a:path>
              <a:path w="2516504" h="119379">
                <a:moveTo>
                  <a:pt x="2515910" y="105156"/>
                </a:moveTo>
                <a:lnTo>
                  <a:pt x="77076" y="32393"/>
                </a:lnTo>
                <a:lnTo>
                  <a:pt x="76832" y="44586"/>
                </a:lnTo>
                <a:lnTo>
                  <a:pt x="2514386" y="118872"/>
                </a:lnTo>
                <a:lnTo>
                  <a:pt x="2515910" y="1051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35127" y="4697090"/>
            <a:ext cx="1602105" cy="769620"/>
          </a:xfrm>
          <a:custGeom>
            <a:avLst/>
            <a:gdLst/>
            <a:ahLst/>
            <a:cxnLst/>
            <a:rect l="l" t="t" r="r" b="b"/>
            <a:pathLst>
              <a:path w="1602104" h="769620">
                <a:moveTo>
                  <a:pt x="1536357" y="40709"/>
                </a:moveTo>
                <a:lnTo>
                  <a:pt x="1531272" y="29565"/>
                </a:lnTo>
                <a:lnTo>
                  <a:pt x="0" y="758891"/>
                </a:lnTo>
                <a:lnTo>
                  <a:pt x="4572" y="769559"/>
                </a:lnTo>
                <a:lnTo>
                  <a:pt x="1536357" y="40709"/>
                </a:lnTo>
                <a:close/>
              </a:path>
              <a:path w="1602104" h="769620">
                <a:moveTo>
                  <a:pt x="1601586" y="1524"/>
                </a:moveTo>
                <a:lnTo>
                  <a:pt x="1517782" y="0"/>
                </a:lnTo>
                <a:lnTo>
                  <a:pt x="1531272" y="29565"/>
                </a:lnTo>
                <a:lnTo>
                  <a:pt x="1542150" y="24384"/>
                </a:lnTo>
                <a:lnTo>
                  <a:pt x="1548246" y="35052"/>
                </a:lnTo>
                <a:lnTo>
                  <a:pt x="1548246" y="66764"/>
                </a:lnTo>
                <a:lnTo>
                  <a:pt x="1549770" y="70104"/>
                </a:lnTo>
                <a:lnTo>
                  <a:pt x="1601586" y="1524"/>
                </a:lnTo>
                <a:close/>
              </a:path>
              <a:path w="1602104" h="769620">
                <a:moveTo>
                  <a:pt x="1548246" y="35052"/>
                </a:moveTo>
                <a:lnTo>
                  <a:pt x="1542150" y="24384"/>
                </a:lnTo>
                <a:lnTo>
                  <a:pt x="1531272" y="29565"/>
                </a:lnTo>
                <a:lnTo>
                  <a:pt x="1536357" y="40709"/>
                </a:lnTo>
                <a:lnTo>
                  <a:pt x="1548246" y="35052"/>
                </a:lnTo>
                <a:close/>
              </a:path>
              <a:path w="1602104" h="769620">
                <a:moveTo>
                  <a:pt x="1548246" y="66764"/>
                </a:moveTo>
                <a:lnTo>
                  <a:pt x="1548246" y="35052"/>
                </a:lnTo>
                <a:lnTo>
                  <a:pt x="1536357" y="40709"/>
                </a:lnTo>
                <a:lnTo>
                  <a:pt x="1548246" y="66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58147" y="6596854"/>
            <a:ext cx="945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nervi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vagi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373188" y="5303596"/>
            <a:ext cx="2516505" cy="1077595"/>
          </a:xfrm>
          <a:custGeom>
            <a:avLst/>
            <a:gdLst/>
            <a:ahLst/>
            <a:cxnLst/>
            <a:rect l="l" t="t" r="r" b="b"/>
            <a:pathLst>
              <a:path w="2516504" h="1077595">
                <a:moveTo>
                  <a:pt x="2449266" y="41567"/>
                </a:moveTo>
                <a:lnTo>
                  <a:pt x="2444078" y="29000"/>
                </a:lnTo>
                <a:lnTo>
                  <a:pt x="0" y="1066708"/>
                </a:lnTo>
                <a:lnTo>
                  <a:pt x="4572" y="1077376"/>
                </a:lnTo>
                <a:lnTo>
                  <a:pt x="2449266" y="41567"/>
                </a:lnTo>
                <a:close/>
              </a:path>
              <a:path w="2516504" h="1077595">
                <a:moveTo>
                  <a:pt x="2515910" y="4572"/>
                </a:moveTo>
                <a:lnTo>
                  <a:pt x="2432105" y="0"/>
                </a:lnTo>
                <a:lnTo>
                  <a:pt x="2444078" y="29000"/>
                </a:lnTo>
                <a:lnTo>
                  <a:pt x="2454950" y="24384"/>
                </a:lnTo>
                <a:lnTo>
                  <a:pt x="2461046" y="36576"/>
                </a:lnTo>
                <a:lnTo>
                  <a:pt x="2461046" y="70104"/>
                </a:lnTo>
                <a:lnTo>
                  <a:pt x="2515910" y="4572"/>
                </a:lnTo>
                <a:close/>
              </a:path>
              <a:path w="2516504" h="1077595">
                <a:moveTo>
                  <a:pt x="2461046" y="36576"/>
                </a:moveTo>
                <a:lnTo>
                  <a:pt x="2454950" y="24384"/>
                </a:lnTo>
                <a:lnTo>
                  <a:pt x="2444078" y="29000"/>
                </a:lnTo>
                <a:lnTo>
                  <a:pt x="2449266" y="41567"/>
                </a:lnTo>
                <a:lnTo>
                  <a:pt x="2461046" y="36576"/>
                </a:lnTo>
                <a:close/>
              </a:path>
              <a:path w="2516504" h="1077595">
                <a:moveTo>
                  <a:pt x="2461046" y="70104"/>
                </a:moveTo>
                <a:lnTo>
                  <a:pt x="2461046" y="36576"/>
                </a:lnTo>
                <a:lnTo>
                  <a:pt x="2449266" y="41567"/>
                </a:lnTo>
                <a:lnTo>
                  <a:pt x="2461046" y="701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158036" y="4190661"/>
            <a:ext cx="1987550" cy="243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Nucleus</a:t>
            </a:r>
            <a:r>
              <a:rPr sz="18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salivatorius  superior n.</a:t>
            </a:r>
            <a:r>
              <a:rPr sz="18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  <a:p>
            <a:pPr marL="12700" marR="105410" indent="-635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salivatorius  inferior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ambiguus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dorsalis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905018" y="5003398"/>
            <a:ext cx="1755775" cy="996950"/>
          </a:xfrm>
          <a:custGeom>
            <a:avLst/>
            <a:gdLst/>
            <a:ahLst/>
            <a:cxnLst/>
            <a:rect l="l" t="t" r="r" b="b"/>
            <a:pathLst>
              <a:path w="1755775" h="996950">
                <a:moveTo>
                  <a:pt x="1693208" y="44011"/>
                </a:moveTo>
                <a:lnTo>
                  <a:pt x="1686689" y="32062"/>
                </a:lnTo>
                <a:lnTo>
                  <a:pt x="0" y="985936"/>
                </a:lnTo>
                <a:lnTo>
                  <a:pt x="7620" y="996604"/>
                </a:lnTo>
                <a:lnTo>
                  <a:pt x="1693208" y="44011"/>
                </a:lnTo>
                <a:close/>
              </a:path>
              <a:path w="1755775" h="996950">
                <a:moveTo>
                  <a:pt x="1755510" y="0"/>
                </a:moveTo>
                <a:lnTo>
                  <a:pt x="1671690" y="4572"/>
                </a:lnTo>
                <a:lnTo>
                  <a:pt x="1686689" y="32062"/>
                </a:lnTo>
                <a:lnTo>
                  <a:pt x="1697598" y="25892"/>
                </a:lnTo>
                <a:lnTo>
                  <a:pt x="1703694" y="38084"/>
                </a:lnTo>
                <a:lnTo>
                  <a:pt x="1703694" y="63232"/>
                </a:lnTo>
                <a:lnTo>
                  <a:pt x="1708266" y="71612"/>
                </a:lnTo>
                <a:lnTo>
                  <a:pt x="1755510" y="0"/>
                </a:lnTo>
                <a:close/>
              </a:path>
              <a:path w="1755775" h="996950">
                <a:moveTo>
                  <a:pt x="1703694" y="38084"/>
                </a:moveTo>
                <a:lnTo>
                  <a:pt x="1697598" y="25892"/>
                </a:lnTo>
                <a:lnTo>
                  <a:pt x="1686689" y="32062"/>
                </a:lnTo>
                <a:lnTo>
                  <a:pt x="1693208" y="44011"/>
                </a:lnTo>
                <a:lnTo>
                  <a:pt x="1703694" y="38084"/>
                </a:lnTo>
                <a:close/>
              </a:path>
              <a:path w="1755775" h="996950">
                <a:moveTo>
                  <a:pt x="1703694" y="63232"/>
                </a:moveTo>
                <a:lnTo>
                  <a:pt x="1703694" y="38084"/>
                </a:lnTo>
                <a:lnTo>
                  <a:pt x="1693208" y="44011"/>
                </a:lnTo>
                <a:lnTo>
                  <a:pt x="1703694" y="63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215270" y="5943108"/>
            <a:ext cx="1301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nervi  hypoglossi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71726" y="5308168"/>
            <a:ext cx="1069975" cy="692150"/>
          </a:xfrm>
          <a:custGeom>
            <a:avLst/>
            <a:gdLst/>
            <a:ahLst/>
            <a:cxnLst/>
            <a:rect l="l" t="t" r="r" b="b"/>
            <a:pathLst>
              <a:path w="1069975" h="692150">
                <a:moveTo>
                  <a:pt x="1010348" y="47989"/>
                </a:moveTo>
                <a:lnTo>
                  <a:pt x="1002709" y="35825"/>
                </a:lnTo>
                <a:lnTo>
                  <a:pt x="0" y="681167"/>
                </a:lnTo>
                <a:lnTo>
                  <a:pt x="7620" y="691835"/>
                </a:lnTo>
                <a:lnTo>
                  <a:pt x="1010348" y="47989"/>
                </a:lnTo>
                <a:close/>
              </a:path>
              <a:path w="1069975" h="692150">
                <a:moveTo>
                  <a:pt x="1069756" y="0"/>
                </a:moveTo>
                <a:lnTo>
                  <a:pt x="985951" y="9144"/>
                </a:lnTo>
                <a:lnTo>
                  <a:pt x="1002709" y="35825"/>
                </a:lnTo>
                <a:lnTo>
                  <a:pt x="1013383" y="28956"/>
                </a:lnTo>
                <a:lnTo>
                  <a:pt x="1021003" y="41148"/>
                </a:lnTo>
                <a:lnTo>
                  <a:pt x="1021003" y="64954"/>
                </a:lnTo>
                <a:lnTo>
                  <a:pt x="1027099" y="74660"/>
                </a:lnTo>
                <a:lnTo>
                  <a:pt x="1069756" y="0"/>
                </a:lnTo>
                <a:close/>
              </a:path>
              <a:path w="1069975" h="692150">
                <a:moveTo>
                  <a:pt x="1021003" y="41148"/>
                </a:moveTo>
                <a:lnTo>
                  <a:pt x="1013383" y="28956"/>
                </a:lnTo>
                <a:lnTo>
                  <a:pt x="1002709" y="35825"/>
                </a:lnTo>
                <a:lnTo>
                  <a:pt x="1010348" y="47989"/>
                </a:lnTo>
                <a:lnTo>
                  <a:pt x="1021003" y="41148"/>
                </a:lnTo>
                <a:close/>
              </a:path>
              <a:path w="1069975" h="692150">
                <a:moveTo>
                  <a:pt x="1021003" y="64954"/>
                </a:moveTo>
                <a:lnTo>
                  <a:pt x="1021003" y="41148"/>
                </a:lnTo>
                <a:lnTo>
                  <a:pt x="1010348" y="47989"/>
                </a:lnTo>
                <a:lnTo>
                  <a:pt x="1021003" y="649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578112" y="6871148"/>
            <a:ext cx="2261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 nervi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accessorii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965298" y="6801566"/>
            <a:ext cx="2516505" cy="266700"/>
          </a:xfrm>
          <a:custGeom>
            <a:avLst/>
            <a:gdLst/>
            <a:ahLst/>
            <a:cxnLst/>
            <a:rect l="l" t="t" r="r" b="b"/>
            <a:pathLst>
              <a:path w="2516504" h="266700">
                <a:moveTo>
                  <a:pt x="80756" y="0"/>
                </a:moveTo>
                <a:lnTo>
                  <a:pt x="0" y="30464"/>
                </a:lnTo>
                <a:lnTo>
                  <a:pt x="63992" y="70468"/>
                </a:lnTo>
                <a:lnTo>
                  <a:pt x="63992" y="30464"/>
                </a:lnTo>
                <a:lnTo>
                  <a:pt x="77586" y="31698"/>
                </a:lnTo>
                <a:lnTo>
                  <a:pt x="80756" y="0"/>
                </a:lnTo>
                <a:close/>
              </a:path>
              <a:path w="2516504" h="266700">
                <a:moveTo>
                  <a:pt x="77586" y="31698"/>
                </a:moveTo>
                <a:lnTo>
                  <a:pt x="63992" y="30464"/>
                </a:lnTo>
                <a:lnTo>
                  <a:pt x="63992" y="42656"/>
                </a:lnTo>
                <a:lnTo>
                  <a:pt x="76376" y="43788"/>
                </a:lnTo>
                <a:lnTo>
                  <a:pt x="77586" y="31698"/>
                </a:lnTo>
                <a:close/>
              </a:path>
              <a:path w="2516504" h="266700">
                <a:moveTo>
                  <a:pt x="76376" y="43788"/>
                </a:moveTo>
                <a:lnTo>
                  <a:pt x="63992" y="42656"/>
                </a:lnTo>
                <a:lnTo>
                  <a:pt x="63992" y="70468"/>
                </a:lnTo>
                <a:lnTo>
                  <a:pt x="73136" y="76184"/>
                </a:lnTo>
                <a:lnTo>
                  <a:pt x="76376" y="43788"/>
                </a:lnTo>
                <a:close/>
              </a:path>
              <a:path w="2516504" h="266700">
                <a:moveTo>
                  <a:pt x="2515910" y="252953"/>
                </a:moveTo>
                <a:lnTo>
                  <a:pt x="77586" y="31698"/>
                </a:lnTo>
                <a:lnTo>
                  <a:pt x="76376" y="43788"/>
                </a:lnTo>
                <a:lnTo>
                  <a:pt x="2514386" y="266669"/>
                </a:lnTo>
                <a:lnTo>
                  <a:pt x="2515910" y="2529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4328" y="423188"/>
            <a:ext cx="3626001" cy="33611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17542" y="2755681"/>
            <a:ext cx="1905000" cy="76200"/>
          </a:xfrm>
          <a:custGeom>
            <a:avLst/>
            <a:gdLst/>
            <a:ahLst/>
            <a:cxnLst/>
            <a:rect l="l" t="t" r="r" b="b"/>
            <a:pathLst>
              <a:path w="1905000" h="76200">
                <a:moveTo>
                  <a:pt x="1842363" y="45720"/>
                </a:moveTo>
                <a:lnTo>
                  <a:pt x="1842363" y="32004"/>
                </a:lnTo>
                <a:lnTo>
                  <a:pt x="0" y="32004"/>
                </a:lnTo>
                <a:lnTo>
                  <a:pt x="0" y="45720"/>
                </a:lnTo>
                <a:lnTo>
                  <a:pt x="1842363" y="45720"/>
                </a:lnTo>
                <a:close/>
              </a:path>
              <a:path w="1905000" h="76200">
                <a:moveTo>
                  <a:pt x="1904847" y="38100"/>
                </a:moveTo>
                <a:lnTo>
                  <a:pt x="1828647" y="0"/>
                </a:lnTo>
                <a:lnTo>
                  <a:pt x="1828647" y="32004"/>
                </a:lnTo>
                <a:lnTo>
                  <a:pt x="1842363" y="32004"/>
                </a:lnTo>
                <a:lnTo>
                  <a:pt x="1842363" y="69329"/>
                </a:lnTo>
                <a:lnTo>
                  <a:pt x="1904847" y="38100"/>
                </a:lnTo>
                <a:close/>
              </a:path>
              <a:path w="1905000" h="76200">
                <a:moveTo>
                  <a:pt x="1842363" y="69329"/>
                </a:moveTo>
                <a:lnTo>
                  <a:pt x="1842363" y="45720"/>
                </a:lnTo>
                <a:lnTo>
                  <a:pt x="1828647" y="45720"/>
                </a:lnTo>
                <a:lnTo>
                  <a:pt x="1828647" y="76184"/>
                </a:lnTo>
                <a:lnTo>
                  <a:pt x="1842363" y="693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27096" y="2098883"/>
            <a:ext cx="1066800" cy="189230"/>
          </a:xfrm>
          <a:custGeom>
            <a:avLst/>
            <a:gdLst/>
            <a:ahLst/>
            <a:cxnLst/>
            <a:rect l="l" t="t" r="r" b="b"/>
            <a:pathLst>
              <a:path w="1066800" h="189230">
                <a:moveTo>
                  <a:pt x="993689" y="141520"/>
                </a:moveTo>
                <a:lnTo>
                  <a:pt x="1524" y="0"/>
                </a:lnTo>
                <a:lnTo>
                  <a:pt x="0" y="19812"/>
                </a:lnTo>
                <a:lnTo>
                  <a:pt x="990462" y="161304"/>
                </a:lnTo>
                <a:lnTo>
                  <a:pt x="993689" y="141520"/>
                </a:lnTo>
                <a:close/>
              </a:path>
              <a:path w="1066800" h="189230">
                <a:moveTo>
                  <a:pt x="1005748" y="182236"/>
                </a:moveTo>
                <a:lnTo>
                  <a:pt x="1005748" y="143240"/>
                </a:lnTo>
                <a:lnTo>
                  <a:pt x="1002700" y="163052"/>
                </a:lnTo>
                <a:lnTo>
                  <a:pt x="990462" y="161304"/>
                </a:lnTo>
                <a:lnTo>
                  <a:pt x="985951" y="188960"/>
                </a:lnTo>
                <a:lnTo>
                  <a:pt x="1005748" y="182236"/>
                </a:lnTo>
                <a:close/>
              </a:path>
              <a:path w="1066800" h="189230">
                <a:moveTo>
                  <a:pt x="1005748" y="143240"/>
                </a:moveTo>
                <a:lnTo>
                  <a:pt x="993689" y="141520"/>
                </a:lnTo>
                <a:lnTo>
                  <a:pt x="990462" y="161304"/>
                </a:lnTo>
                <a:lnTo>
                  <a:pt x="1002700" y="163052"/>
                </a:lnTo>
                <a:lnTo>
                  <a:pt x="1005748" y="143240"/>
                </a:lnTo>
                <a:close/>
              </a:path>
              <a:path w="1066800" h="189230">
                <a:moveTo>
                  <a:pt x="1066708" y="161528"/>
                </a:moveTo>
                <a:lnTo>
                  <a:pt x="998128" y="114300"/>
                </a:lnTo>
                <a:lnTo>
                  <a:pt x="993689" y="141520"/>
                </a:lnTo>
                <a:lnTo>
                  <a:pt x="1005748" y="143240"/>
                </a:lnTo>
                <a:lnTo>
                  <a:pt x="1005748" y="182236"/>
                </a:lnTo>
                <a:lnTo>
                  <a:pt x="1066708" y="16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36651" y="1384191"/>
            <a:ext cx="1371600" cy="76200"/>
          </a:xfrm>
          <a:custGeom>
            <a:avLst/>
            <a:gdLst/>
            <a:ahLst/>
            <a:cxnLst/>
            <a:rect l="l" t="t" r="r" b="b"/>
            <a:pathLst>
              <a:path w="1371600" h="76200">
                <a:moveTo>
                  <a:pt x="1309009" y="45720"/>
                </a:moveTo>
                <a:lnTo>
                  <a:pt x="1309009" y="32004"/>
                </a:lnTo>
                <a:lnTo>
                  <a:pt x="0" y="32004"/>
                </a:lnTo>
                <a:lnTo>
                  <a:pt x="0" y="45720"/>
                </a:lnTo>
                <a:lnTo>
                  <a:pt x="1309009" y="45720"/>
                </a:lnTo>
                <a:close/>
              </a:path>
              <a:path w="1371600" h="76200">
                <a:moveTo>
                  <a:pt x="1371478" y="38100"/>
                </a:moveTo>
                <a:lnTo>
                  <a:pt x="1295293" y="0"/>
                </a:lnTo>
                <a:lnTo>
                  <a:pt x="1295293" y="32004"/>
                </a:lnTo>
                <a:lnTo>
                  <a:pt x="1309009" y="32004"/>
                </a:lnTo>
                <a:lnTo>
                  <a:pt x="1309009" y="69335"/>
                </a:lnTo>
                <a:lnTo>
                  <a:pt x="1371478" y="38100"/>
                </a:lnTo>
                <a:close/>
              </a:path>
              <a:path w="1371600" h="76200">
                <a:moveTo>
                  <a:pt x="1309009" y="69335"/>
                </a:moveTo>
                <a:lnTo>
                  <a:pt x="1309009" y="45720"/>
                </a:lnTo>
                <a:lnTo>
                  <a:pt x="1295293" y="45720"/>
                </a:lnTo>
                <a:lnTo>
                  <a:pt x="1295293" y="76193"/>
                </a:lnTo>
                <a:lnTo>
                  <a:pt x="1309009" y="6933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31866" y="774644"/>
            <a:ext cx="2057400" cy="76200"/>
          </a:xfrm>
          <a:custGeom>
            <a:avLst/>
            <a:gdLst/>
            <a:ahLst/>
            <a:cxnLst/>
            <a:rect l="l" t="t" r="r" b="b"/>
            <a:pathLst>
              <a:path w="2057400" h="76200">
                <a:moveTo>
                  <a:pt x="1994748" y="45713"/>
                </a:moveTo>
                <a:lnTo>
                  <a:pt x="1994748" y="32004"/>
                </a:lnTo>
                <a:lnTo>
                  <a:pt x="0" y="32004"/>
                </a:lnTo>
                <a:lnTo>
                  <a:pt x="0" y="45713"/>
                </a:lnTo>
                <a:lnTo>
                  <a:pt x="1994748" y="45713"/>
                </a:lnTo>
                <a:close/>
              </a:path>
              <a:path w="2057400" h="76200">
                <a:moveTo>
                  <a:pt x="2057232" y="38093"/>
                </a:moveTo>
                <a:lnTo>
                  <a:pt x="1981032" y="0"/>
                </a:lnTo>
                <a:lnTo>
                  <a:pt x="1981032" y="32004"/>
                </a:lnTo>
                <a:lnTo>
                  <a:pt x="1994748" y="32004"/>
                </a:lnTo>
                <a:lnTo>
                  <a:pt x="1994748" y="69335"/>
                </a:lnTo>
                <a:lnTo>
                  <a:pt x="2057232" y="38093"/>
                </a:lnTo>
                <a:close/>
              </a:path>
              <a:path w="2057400" h="76200">
                <a:moveTo>
                  <a:pt x="1994748" y="69335"/>
                </a:moveTo>
                <a:lnTo>
                  <a:pt x="1994748" y="45713"/>
                </a:lnTo>
                <a:lnTo>
                  <a:pt x="1981032" y="45713"/>
                </a:lnTo>
                <a:lnTo>
                  <a:pt x="1981032" y="76193"/>
                </a:lnTo>
                <a:lnTo>
                  <a:pt x="1994748" y="69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74853" y="654260"/>
            <a:ext cx="2059305" cy="411480"/>
          </a:xfrm>
          <a:custGeom>
            <a:avLst/>
            <a:gdLst/>
            <a:ahLst/>
            <a:cxnLst/>
            <a:rect l="l" t="t" r="r" b="b"/>
            <a:pathLst>
              <a:path w="2059304" h="411480">
                <a:moveTo>
                  <a:pt x="74318" y="368095"/>
                </a:moveTo>
                <a:lnTo>
                  <a:pt x="68564" y="336773"/>
                </a:lnTo>
                <a:lnTo>
                  <a:pt x="0" y="387059"/>
                </a:lnTo>
                <a:lnTo>
                  <a:pt x="62468" y="405572"/>
                </a:lnTo>
                <a:lnTo>
                  <a:pt x="62468" y="370295"/>
                </a:lnTo>
                <a:lnTo>
                  <a:pt x="74318" y="368095"/>
                </a:lnTo>
                <a:close/>
              </a:path>
              <a:path w="2059304" h="411480">
                <a:moveTo>
                  <a:pt x="76535" y="380168"/>
                </a:moveTo>
                <a:lnTo>
                  <a:pt x="74318" y="368095"/>
                </a:lnTo>
                <a:lnTo>
                  <a:pt x="62468" y="370295"/>
                </a:lnTo>
                <a:lnTo>
                  <a:pt x="63992" y="382487"/>
                </a:lnTo>
                <a:lnTo>
                  <a:pt x="76535" y="380168"/>
                </a:lnTo>
                <a:close/>
              </a:path>
              <a:path w="2059304" h="411480">
                <a:moveTo>
                  <a:pt x="82280" y="411443"/>
                </a:moveTo>
                <a:lnTo>
                  <a:pt x="76535" y="380168"/>
                </a:lnTo>
                <a:lnTo>
                  <a:pt x="63992" y="382487"/>
                </a:lnTo>
                <a:lnTo>
                  <a:pt x="62468" y="370295"/>
                </a:lnTo>
                <a:lnTo>
                  <a:pt x="62468" y="405572"/>
                </a:lnTo>
                <a:lnTo>
                  <a:pt x="82280" y="411443"/>
                </a:lnTo>
                <a:close/>
              </a:path>
              <a:path w="2059304" h="411480">
                <a:moveTo>
                  <a:pt x="2058741" y="13709"/>
                </a:moveTo>
                <a:lnTo>
                  <a:pt x="2057217" y="0"/>
                </a:lnTo>
                <a:lnTo>
                  <a:pt x="74318" y="368095"/>
                </a:lnTo>
                <a:lnTo>
                  <a:pt x="76535" y="380168"/>
                </a:lnTo>
                <a:lnTo>
                  <a:pt x="2058741" y="1370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98653" y="655784"/>
            <a:ext cx="2136775" cy="850900"/>
          </a:xfrm>
          <a:custGeom>
            <a:avLst/>
            <a:gdLst/>
            <a:ahLst/>
            <a:cxnLst/>
            <a:rect l="l" t="t" r="r" b="b"/>
            <a:pathLst>
              <a:path w="2136775" h="850900">
                <a:moveTo>
                  <a:pt x="69284" y="809282"/>
                </a:moveTo>
                <a:lnTo>
                  <a:pt x="57912" y="780222"/>
                </a:lnTo>
                <a:lnTo>
                  <a:pt x="0" y="842700"/>
                </a:lnTo>
                <a:lnTo>
                  <a:pt x="57912" y="847871"/>
                </a:lnTo>
                <a:lnTo>
                  <a:pt x="57912" y="813744"/>
                </a:lnTo>
                <a:lnTo>
                  <a:pt x="69284" y="809282"/>
                </a:lnTo>
                <a:close/>
              </a:path>
              <a:path w="2136775" h="850900">
                <a:moveTo>
                  <a:pt x="74026" y="821399"/>
                </a:moveTo>
                <a:lnTo>
                  <a:pt x="69284" y="809282"/>
                </a:lnTo>
                <a:lnTo>
                  <a:pt x="57912" y="813744"/>
                </a:lnTo>
                <a:lnTo>
                  <a:pt x="62484" y="825936"/>
                </a:lnTo>
                <a:lnTo>
                  <a:pt x="74026" y="821399"/>
                </a:lnTo>
                <a:close/>
              </a:path>
              <a:path w="2136775" h="850900">
                <a:moveTo>
                  <a:pt x="85344" y="850320"/>
                </a:moveTo>
                <a:lnTo>
                  <a:pt x="74026" y="821399"/>
                </a:lnTo>
                <a:lnTo>
                  <a:pt x="62484" y="825936"/>
                </a:lnTo>
                <a:lnTo>
                  <a:pt x="57912" y="813744"/>
                </a:lnTo>
                <a:lnTo>
                  <a:pt x="57912" y="847871"/>
                </a:lnTo>
                <a:lnTo>
                  <a:pt x="85344" y="850320"/>
                </a:lnTo>
                <a:close/>
              </a:path>
              <a:path w="2136775" h="850900">
                <a:moveTo>
                  <a:pt x="2136465" y="10661"/>
                </a:moveTo>
                <a:lnTo>
                  <a:pt x="2131893" y="0"/>
                </a:lnTo>
                <a:lnTo>
                  <a:pt x="69284" y="809282"/>
                </a:lnTo>
                <a:lnTo>
                  <a:pt x="74026" y="821399"/>
                </a:lnTo>
                <a:lnTo>
                  <a:pt x="2136465" y="1066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51038" y="1340001"/>
            <a:ext cx="1983105" cy="411480"/>
          </a:xfrm>
          <a:custGeom>
            <a:avLst/>
            <a:gdLst/>
            <a:ahLst/>
            <a:cxnLst/>
            <a:rect l="l" t="t" r="r" b="b"/>
            <a:pathLst>
              <a:path w="1983104" h="411480">
                <a:moveTo>
                  <a:pt x="74473" y="367993"/>
                </a:moveTo>
                <a:lnTo>
                  <a:pt x="68580" y="335255"/>
                </a:lnTo>
                <a:lnTo>
                  <a:pt x="0" y="387071"/>
                </a:lnTo>
                <a:lnTo>
                  <a:pt x="62484" y="405573"/>
                </a:lnTo>
                <a:lnTo>
                  <a:pt x="62484" y="370307"/>
                </a:lnTo>
                <a:lnTo>
                  <a:pt x="74473" y="367993"/>
                </a:lnTo>
                <a:close/>
              </a:path>
              <a:path w="1983104" h="411480">
                <a:moveTo>
                  <a:pt x="76648" y="380069"/>
                </a:moveTo>
                <a:lnTo>
                  <a:pt x="74473" y="367993"/>
                </a:lnTo>
                <a:lnTo>
                  <a:pt x="62484" y="370307"/>
                </a:lnTo>
                <a:lnTo>
                  <a:pt x="64008" y="382499"/>
                </a:lnTo>
                <a:lnTo>
                  <a:pt x="76648" y="380069"/>
                </a:lnTo>
                <a:close/>
              </a:path>
              <a:path w="1983104" h="411480">
                <a:moveTo>
                  <a:pt x="82296" y="411440"/>
                </a:moveTo>
                <a:lnTo>
                  <a:pt x="76648" y="380069"/>
                </a:lnTo>
                <a:lnTo>
                  <a:pt x="64008" y="382499"/>
                </a:lnTo>
                <a:lnTo>
                  <a:pt x="62484" y="370307"/>
                </a:lnTo>
                <a:lnTo>
                  <a:pt x="62484" y="405573"/>
                </a:lnTo>
                <a:lnTo>
                  <a:pt x="82296" y="411440"/>
                </a:lnTo>
                <a:close/>
              </a:path>
              <a:path w="1983104" h="411480">
                <a:moveTo>
                  <a:pt x="1982556" y="13716"/>
                </a:moveTo>
                <a:lnTo>
                  <a:pt x="1981032" y="0"/>
                </a:lnTo>
                <a:lnTo>
                  <a:pt x="74473" y="367993"/>
                </a:lnTo>
                <a:lnTo>
                  <a:pt x="76648" y="380069"/>
                </a:lnTo>
                <a:lnTo>
                  <a:pt x="1982556" y="13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12976" y="1797161"/>
            <a:ext cx="1221105" cy="116205"/>
          </a:xfrm>
          <a:custGeom>
            <a:avLst/>
            <a:gdLst/>
            <a:ahLst/>
            <a:cxnLst/>
            <a:rect l="l" t="t" r="r" b="b"/>
            <a:pathLst>
              <a:path w="1221104" h="116205">
                <a:moveTo>
                  <a:pt x="76624" y="72352"/>
                </a:moveTo>
                <a:lnTo>
                  <a:pt x="74660" y="39624"/>
                </a:lnTo>
                <a:lnTo>
                  <a:pt x="0" y="82280"/>
                </a:lnTo>
                <a:lnTo>
                  <a:pt x="63992" y="109359"/>
                </a:lnTo>
                <a:lnTo>
                  <a:pt x="63992" y="73152"/>
                </a:lnTo>
                <a:lnTo>
                  <a:pt x="76624" y="72352"/>
                </a:lnTo>
                <a:close/>
              </a:path>
              <a:path w="1221104" h="116205">
                <a:moveTo>
                  <a:pt x="77353" y="84501"/>
                </a:moveTo>
                <a:lnTo>
                  <a:pt x="76624" y="72352"/>
                </a:lnTo>
                <a:lnTo>
                  <a:pt x="63992" y="73152"/>
                </a:lnTo>
                <a:lnTo>
                  <a:pt x="63992" y="85328"/>
                </a:lnTo>
                <a:lnTo>
                  <a:pt x="77353" y="84501"/>
                </a:lnTo>
                <a:close/>
              </a:path>
              <a:path w="1221104" h="116205">
                <a:moveTo>
                  <a:pt x="79232" y="115808"/>
                </a:moveTo>
                <a:lnTo>
                  <a:pt x="77353" y="84501"/>
                </a:lnTo>
                <a:lnTo>
                  <a:pt x="63992" y="85328"/>
                </a:lnTo>
                <a:lnTo>
                  <a:pt x="63992" y="109359"/>
                </a:lnTo>
                <a:lnTo>
                  <a:pt x="79232" y="115808"/>
                </a:lnTo>
                <a:close/>
              </a:path>
              <a:path w="1221104" h="116205">
                <a:moveTo>
                  <a:pt x="1220617" y="13716"/>
                </a:moveTo>
                <a:lnTo>
                  <a:pt x="1219093" y="0"/>
                </a:lnTo>
                <a:lnTo>
                  <a:pt x="76624" y="72352"/>
                </a:lnTo>
                <a:lnTo>
                  <a:pt x="77353" y="84501"/>
                </a:lnTo>
                <a:lnTo>
                  <a:pt x="1220617" y="13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3422" y="2527096"/>
            <a:ext cx="1905000" cy="76200"/>
          </a:xfrm>
          <a:custGeom>
            <a:avLst/>
            <a:gdLst/>
            <a:ahLst/>
            <a:cxnLst/>
            <a:rect l="l" t="t" r="r" b="b"/>
            <a:pathLst>
              <a:path w="19050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1905000" h="76200">
                <a:moveTo>
                  <a:pt x="1904847" y="45720"/>
                </a:moveTo>
                <a:lnTo>
                  <a:pt x="1904847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1904847" y="45720"/>
                </a:lnTo>
                <a:close/>
              </a:path>
              <a:path w="19050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08192" y="2831866"/>
            <a:ext cx="1524000" cy="76200"/>
          </a:xfrm>
          <a:custGeom>
            <a:avLst/>
            <a:gdLst/>
            <a:ahLst/>
            <a:cxnLst/>
            <a:rect l="l" t="t" r="r" b="b"/>
            <a:pathLst>
              <a:path w="1524000" h="76200">
                <a:moveTo>
                  <a:pt x="76200" y="3200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4"/>
                </a:lnTo>
                <a:lnTo>
                  <a:pt x="64008" y="32004"/>
                </a:lnTo>
                <a:lnTo>
                  <a:pt x="76200" y="32004"/>
                </a:lnTo>
                <a:close/>
              </a:path>
              <a:path w="1524000" h="76200">
                <a:moveTo>
                  <a:pt x="1523878" y="45720"/>
                </a:moveTo>
                <a:lnTo>
                  <a:pt x="1523878" y="32004"/>
                </a:lnTo>
                <a:lnTo>
                  <a:pt x="64008" y="32004"/>
                </a:lnTo>
                <a:lnTo>
                  <a:pt x="64008" y="45720"/>
                </a:lnTo>
                <a:lnTo>
                  <a:pt x="1523878" y="45720"/>
                </a:lnTo>
                <a:close/>
              </a:path>
              <a:path w="1524000" h="76200">
                <a:moveTo>
                  <a:pt x="76200" y="76200"/>
                </a:moveTo>
                <a:lnTo>
                  <a:pt x="76200" y="45720"/>
                </a:lnTo>
                <a:lnTo>
                  <a:pt x="64008" y="45720"/>
                </a:lnTo>
                <a:lnTo>
                  <a:pt x="64008" y="70104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12976" y="2999506"/>
            <a:ext cx="1297305" cy="259079"/>
          </a:xfrm>
          <a:custGeom>
            <a:avLst/>
            <a:gdLst/>
            <a:ahLst/>
            <a:cxnLst/>
            <a:rect l="l" t="t" r="r" b="b"/>
            <a:pathLst>
              <a:path w="1297304" h="259079">
                <a:moveTo>
                  <a:pt x="82280" y="0"/>
                </a:moveTo>
                <a:lnTo>
                  <a:pt x="0" y="22844"/>
                </a:lnTo>
                <a:lnTo>
                  <a:pt x="62468" y="70053"/>
                </a:lnTo>
                <a:lnTo>
                  <a:pt x="62468" y="41132"/>
                </a:lnTo>
                <a:lnTo>
                  <a:pt x="63992" y="28940"/>
                </a:lnTo>
                <a:lnTo>
                  <a:pt x="76558" y="31146"/>
                </a:lnTo>
                <a:lnTo>
                  <a:pt x="82280" y="0"/>
                </a:lnTo>
                <a:close/>
              </a:path>
              <a:path w="1297304" h="259079">
                <a:moveTo>
                  <a:pt x="76558" y="31146"/>
                </a:moveTo>
                <a:lnTo>
                  <a:pt x="63992" y="28940"/>
                </a:lnTo>
                <a:lnTo>
                  <a:pt x="62468" y="41132"/>
                </a:lnTo>
                <a:lnTo>
                  <a:pt x="74338" y="43230"/>
                </a:lnTo>
                <a:lnTo>
                  <a:pt x="76558" y="31146"/>
                </a:lnTo>
                <a:close/>
              </a:path>
              <a:path w="1297304" h="259079">
                <a:moveTo>
                  <a:pt x="74338" y="43230"/>
                </a:moveTo>
                <a:lnTo>
                  <a:pt x="62468" y="41132"/>
                </a:lnTo>
                <a:lnTo>
                  <a:pt x="62468" y="70053"/>
                </a:lnTo>
                <a:lnTo>
                  <a:pt x="68564" y="74660"/>
                </a:lnTo>
                <a:lnTo>
                  <a:pt x="74338" y="43230"/>
                </a:lnTo>
                <a:close/>
              </a:path>
              <a:path w="1297304" h="259079">
                <a:moveTo>
                  <a:pt x="1296817" y="245333"/>
                </a:moveTo>
                <a:lnTo>
                  <a:pt x="76558" y="31146"/>
                </a:lnTo>
                <a:lnTo>
                  <a:pt x="74338" y="43230"/>
                </a:lnTo>
                <a:lnTo>
                  <a:pt x="1295293" y="259049"/>
                </a:lnTo>
                <a:lnTo>
                  <a:pt x="1296817" y="2453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22453" y="3523701"/>
            <a:ext cx="2211705" cy="192405"/>
          </a:xfrm>
          <a:custGeom>
            <a:avLst/>
            <a:gdLst/>
            <a:ahLst/>
            <a:cxnLst/>
            <a:rect l="l" t="t" r="r" b="b"/>
            <a:pathLst>
              <a:path w="2211704" h="192404">
                <a:moveTo>
                  <a:pt x="79248" y="0"/>
                </a:moveTo>
                <a:lnTo>
                  <a:pt x="0" y="32004"/>
                </a:lnTo>
                <a:lnTo>
                  <a:pt x="64008" y="69886"/>
                </a:lnTo>
                <a:lnTo>
                  <a:pt x="64008" y="30480"/>
                </a:lnTo>
                <a:lnTo>
                  <a:pt x="77364" y="31399"/>
                </a:lnTo>
                <a:lnTo>
                  <a:pt x="79248" y="0"/>
                </a:lnTo>
                <a:close/>
              </a:path>
              <a:path w="2211704" h="192404">
                <a:moveTo>
                  <a:pt x="77364" y="31399"/>
                </a:moveTo>
                <a:lnTo>
                  <a:pt x="64008" y="30480"/>
                </a:lnTo>
                <a:lnTo>
                  <a:pt x="64008" y="42672"/>
                </a:lnTo>
                <a:lnTo>
                  <a:pt x="76634" y="43550"/>
                </a:lnTo>
                <a:lnTo>
                  <a:pt x="77364" y="31399"/>
                </a:lnTo>
                <a:close/>
              </a:path>
              <a:path w="2211704" h="192404">
                <a:moveTo>
                  <a:pt x="76634" y="43550"/>
                </a:moveTo>
                <a:lnTo>
                  <a:pt x="64008" y="42672"/>
                </a:lnTo>
                <a:lnTo>
                  <a:pt x="64008" y="69886"/>
                </a:lnTo>
                <a:lnTo>
                  <a:pt x="74676" y="76200"/>
                </a:lnTo>
                <a:lnTo>
                  <a:pt x="76634" y="43550"/>
                </a:lnTo>
                <a:close/>
              </a:path>
              <a:path w="2211704" h="192404">
                <a:moveTo>
                  <a:pt x="2211141" y="178308"/>
                </a:moveTo>
                <a:lnTo>
                  <a:pt x="77364" y="31399"/>
                </a:lnTo>
                <a:lnTo>
                  <a:pt x="76634" y="43550"/>
                </a:lnTo>
                <a:lnTo>
                  <a:pt x="2209617" y="192024"/>
                </a:lnTo>
                <a:lnTo>
                  <a:pt x="2211141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10537" y="2590589"/>
            <a:ext cx="469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P</a:t>
            </a:r>
            <a:r>
              <a:rPr sz="1800" dirty="0">
                <a:latin typeface="Times New Roman"/>
                <a:cs typeface="Times New Roman"/>
              </a:rPr>
              <a:t>ons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1955" y="1904849"/>
            <a:ext cx="135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trigeminus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10537" y="1219104"/>
            <a:ext cx="17011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18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oculomotorius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86623" y="609557"/>
            <a:ext cx="1313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ruber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66605" y="380975"/>
            <a:ext cx="21659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Parasympatické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a  motorické 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jádro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1800" b="1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10802" y="1142904"/>
            <a:ext cx="185928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IV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trochlearis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- dorzální </a:t>
            </a:r>
            <a:r>
              <a:rPr sz="1800" spc="-5" dirty="0">
                <a:latin typeface="Times New Roman"/>
                <a:cs typeface="Times New Roman"/>
              </a:rPr>
              <a:t>výstup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!!!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10802" y="2331523"/>
            <a:ext cx="2086610" cy="15494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107400"/>
              </a:lnSpc>
              <a:spcBef>
                <a:spcPts val="180"/>
              </a:spcBef>
            </a:pPr>
            <a:r>
              <a:rPr sz="1800" b="1" dirty="0">
                <a:latin typeface="Times New Roman"/>
                <a:cs typeface="Times New Roman"/>
              </a:rPr>
              <a:t>Motorické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 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 VI  </a:t>
            </a:r>
            <a:r>
              <a:rPr sz="1800" spc="-20" dirty="0">
                <a:latin typeface="Times New Roman"/>
                <a:cs typeface="Times New Roman"/>
              </a:rPr>
              <a:t>Ventriculus </a:t>
            </a:r>
            <a:r>
              <a:rPr sz="1800" dirty="0">
                <a:latin typeface="Times New Roman"/>
                <a:cs typeface="Times New Roman"/>
              </a:rPr>
              <a:t>quartus  </a:t>
            </a:r>
            <a:r>
              <a:rPr sz="1800" spc="-60" dirty="0">
                <a:latin typeface="Times New Roman"/>
                <a:cs typeface="Times New Roman"/>
              </a:rPr>
              <a:t>(IV.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komora)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3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07892" y="3784289"/>
            <a:ext cx="3876735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09787" y="4165259"/>
            <a:ext cx="1222375" cy="692150"/>
          </a:xfrm>
          <a:custGeom>
            <a:avLst/>
            <a:gdLst/>
            <a:ahLst/>
            <a:cxnLst/>
            <a:rect l="l" t="t" r="r" b="b"/>
            <a:pathLst>
              <a:path w="1222375" h="692150">
                <a:moveTo>
                  <a:pt x="1159843" y="44001"/>
                </a:moveTo>
                <a:lnTo>
                  <a:pt x="1153326" y="32053"/>
                </a:lnTo>
                <a:lnTo>
                  <a:pt x="0" y="681167"/>
                </a:lnTo>
                <a:lnTo>
                  <a:pt x="7620" y="691835"/>
                </a:lnTo>
                <a:lnTo>
                  <a:pt x="1159843" y="44001"/>
                </a:lnTo>
                <a:close/>
              </a:path>
              <a:path w="1222375" h="692150">
                <a:moveTo>
                  <a:pt x="1222156" y="0"/>
                </a:moveTo>
                <a:lnTo>
                  <a:pt x="1138336" y="4572"/>
                </a:lnTo>
                <a:lnTo>
                  <a:pt x="1153326" y="32053"/>
                </a:lnTo>
                <a:lnTo>
                  <a:pt x="1164244" y="25908"/>
                </a:lnTo>
                <a:lnTo>
                  <a:pt x="1170340" y="38100"/>
                </a:lnTo>
                <a:lnTo>
                  <a:pt x="1170340" y="63246"/>
                </a:lnTo>
                <a:lnTo>
                  <a:pt x="1174912" y="71628"/>
                </a:lnTo>
                <a:lnTo>
                  <a:pt x="1222156" y="0"/>
                </a:lnTo>
                <a:close/>
              </a:path>
              <a:path w="1222375" h="692150">
                <a:moveTo>
                  <a:pt x="1170340" y="38100"/>
                </a:moveTo>
                <a:lnTo>
                  <a:pt x="1164244" y="25908"/>
                </a:lnTo>
                <a:lnTo>
                  <a:pt x="1153326" y="32053"/>
                </a:lnTo>
                <a:lnTo>
                  <a:pt x="1159843" y="44001"/>
                </a:lnTo>
                <a:lnTo>
                  <a:pt x="1170340" y="38100"/>
                </a:lnTo>
                <a:close/>
              </a:path>
              <a:path w="1222375" h="692150">
                <a:moveTo>
                  <a:pt x="1170340" y="63246"/>
                </a:moveTo>
                <a:lnTo>
                  <a:pt x="1170340" y="38100"/>
                </a:lnTo>
                <a:lnTo>
                  <a:pt x="1159843" y="44001"/>
                </a:lnTo>
                <a:lnTo>
                  <a:pt x="1170340" y="632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62187" y="3936690"/>
            <a:ext cx="1069975" cy="615950"/>
          </a:xfrm>
          <a:custGeom>
            <a:avLst/>
            <a:gdLst/>
            <a:ahLst/>
            <a:cxnLst/>
            <a:rect l="l" t="t" r="r" b="b"/>
            <a:pathLst>
              <a:path w="1069975" h="615950">
                <a:moveTo>
                  <a:pt x="1007217" y="44214"/>
                </a:moveTo>
                <a:lnTo>
                  <a:pt x="1001223" y="33479"/>
                </a:lnTo>
                <a:lnTo>
                  <a:pt x="0" y="604967"/>
                </a:lnTo>
                <a:lnTo>
                  <a:pt x="7620" y="615635"/>
                </a:lnTo>
                <a:lnTo>
                  <a:pt x="1007217" y="44214"/>
                </a:lnTo>
                <a:close/>
              </a:path>
              <a:path w="1069975" h="615950">
                <a:moveTo>
                  <a:pt x="1069756" y="0"/>
                </a:moveTo>
                <a:lnTo>
                  <a:pt x="985936" y="6096"/>
                </a:lnTo>
                <a:lnTo>
                  <a:pt x="1001223" y="33479"/>
                </a:lnTo>
                <a:lnTo>
                  <a:pt x="1011844" y="27416"/>
                </a:lnTo>
                <a:lnTo>
                  <a:pt x="1017940" y="38084"/>
                </a:lnTo>
                <a:lnTo>
                  <a:pt x="1017940" y="63423"/>
                </a:lnTo>
                <a:lnTo>
                  <a:pt x="1022512" y="71612"/>
                </a:lnTo>
                <a:lnTo>
                  <a:pt x="1069756" y="0"/>
                </a:lnTo>
                <a:close/>
              </a:path>
              <a:path w="1069975" h="615950">
                <a:moveTo>
                  <a:pt x="1017940" y="38084"/>
                </a:moveTo>
                <a:lnTo>
                  <a:pt x="1011844" y="27416"/>
                </a:lnTo>
                <a:lnTo>
                  <a:pt x="1001223" y="33479"/>
                </a:lnTo>
                <a:lnTo>
                  <a:pt x="1007217" y="44214"/>
                </a:lnTo>
                <a:lnTo>
                  <a:pt x="1017940" y="38084"/>
                </a:lnTo>
                <a:close/>
              </a:path>
              <a:path w="1069975" h="615950">
                <a:moveTo>
                  <a:pt x="1017940" y="63423"/>
                </a:moveTo>
                <a:lnTo>
                  <a:pt x="1017940" y="38084"/>
                </a:lnTo>
                <a:lnTo>
                  <a:pt x="1007217" y="44214"/>
                </a:lnTo>
                <a:lnTo>
                  <a:pt x="1017940" y="634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08066" y="3903162"/>
            <a:ext cx="1371600" cy="117475"/>
          </a:xfrm>
          <a:custGeom>
            <a:avLst/>
            <a:gdLst/>
            <a:ahLst/>
            <a:cxnLst/>
            <a:rect l="l" t="t" r="r" b="b"/>
            <a:pathLst>
              <a:path w="1371600" h="117475">
                <a:moveTo>
                  <a:pt x="1296463" y="44897"/>
                </a:moveTo>
                <a:lnTo>
                  <a:pt x="1295733" y="32730"/>
                </a:lnTo>
                <a:lnTo>
                  <a:pt x="0" y="103616"/>
                </a:lnTo>
                <a:lnTo>
                  <a:pt x="1524" y="117332"/>
                </a:lnTo>
                <a:lnTo>
                  <a:pt x="1296463" y="44897"/>
                </a:lnTo>
                <a:close/>
              </a:path>
              <a:path w="1371600" h="117475">
                <a:moveTo>
                  <a:pt x="1371493" y="33528"/>
                </a:moveTo>
                <a:lnTo>
                  <a:pt x="1293769" y="0"/>
                </a:lnTo>
                <a:lnTo>
                  <a:pt x="1295733" y="32730"/>
                </a:lnTo>
                <a:lnTo>
                  <a:pt x="1309009" y="32004"/>
                </a:lnTo>
                <a:lnTo>
                  <a:pt x="1309009" y="69963"/>
                </a:lnTo>
                <a:lnTo>
                  <a:pt x="1371493" y="33528"/>
                </a:lnTo>
                <a:close/>
              </a:path>
              <a:path w="1371600" h="117475">
                <a:moveTo>
                  <a:pt x="1309009" y="44196"/>
                </a:moveTo>
                <a:lnTo>
                  <a:pt x="1309009" y="32004"/>
                </a:lnTo>
                <a:lnTo>
                  <a:pt x="1295733" y="32730"/>
                </a:lnTo>
                <a:lnTo>
                  <a:pt x="1296463" y="44897"/>
                </a:lnTo>
                <a:lnTo>
                  <a:pt x="1309009" y="44196"/>
                </a:lnTo>
                <a:close/>
              </a:path>
              <a:path w="1371600" h="117475">
                <a:moveTo>
                  <a:pt x="1309009" y="69963"/>
                </a:moveTo>
                <a:lnTo>
                  <a:pt x="1309009" y="44196"/>
                </a:lnTo>
                <a:lnTo>
                  <a:pt x="1296463" y="44897"/>
                </a:lnTo>
                <a:lnTo>
                  <a:pt x="1298341" y="76184"/>
                </a:lnTo>
                <a:lnTo>
                  <a:pt x="1309009" y="6996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70068" y="3913830"/>
            <a:ext cx="2440305" cy="487680"/>
          </a:xfrm>
          <a:custGeom>
            <a:avLst/>
            <a:gdLst/>
            <a:ahLst/>
            <a:cxnLst/>
            <a:rect l="l" t="t" r="r" b="b"/>
            <a:pathLst>
              <a:path w="2440304" h="487679">
                <a:moveTo>
                  <a:pt x="82296" y="0"/>
                </a:moveTo>
                <a:lnTo>
                  <a:pt x="0" y="22860"/>
                </a:lnTo>
                <a:lnTo>
                  <a:pt x="62484" y="70056"/>
                </a:lnTo>
                <a:lnTo>
                  <a:pt x="62484" y="41132"/>
                </a:lnTo>
                <a:lnTo>
                  <a:pt x="64008" y="28956"/>
                </a:lnTo>
                <a:lnTo>
                  <a:pt x="76545" y="31304"/>
                </a:lnTo>
                <a:lnTo>
                  <a:pt x="82296" y="0"/>
                </a:lnTo>
                <a:close/>
              </a:path>
              <a:path w="2440304" h="487679">
                <a:moveTo>
                  <a:pt x="76545" y="31304"/>
                </a:moveTo>
                <a:lnTo>
                  <a:pt x="64008" y="28956"/>
                </a:lnTo>
                <a:lnTo>
                  <a:pt x="62484" y="41132"/>
                </a:lnTo>
                <a:lnTo>
                  <a:pt x="74330" y="43359"/>
                </a:lnTo>
                <a:lnTo>
                  <a:pt x="76545" y="31304"/>
                </a:lnTo>
                <a:close/>
              </a:path>
              <a:path w="2440304" h="487679">
                <a:moveTo>
                  <a:pt x="74330" y="43359"/>
                </a:moveTo>
                <a:lnTo>
                  <a:pt x="62484" y="41132"/>
                </a:lnTo>
                <a:lnTo>
                  <a:pt x="62484" y="70056"/>
                </a:lnTo>
                <a:lnTo>
                  <a:pt x="68580" y="74660"/>
                </a:lnTo>
                <a:lnTo>
                  <a:pt x="74330" y="43359"/>
                </a:lnTo>
                <a:close/>
              </a:path>
              <a:path w="2440304" h="487679">
                <a:moveTo>
                  <a:pt x="2439725" y="473918"/>
                </a:moveTo>
                <a:lnTo>
                  <a:pt x="76545" y="31304"/>
                </a:lnTo>
                <a:lnTo>
                  <a:pt x="74330" y="43359"/>
                </a:lnTo>
                <a:lnTo>
                  <a:pt x="2438201" y="487634"/>
                </a:lnTo>
                <a:lnTo>
                  <a:pt x="2439725" y="47391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843899" y="3809687"/>
            <a:ext cx="1049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1800" b="1" spc="3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facialis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10802" y="4114461"/>
            <a:ext cx="1987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Nucleus</a:t>
            </a:r>
            <a:r>
              <a:rPr sz="18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salivatorius  superior n.</a:t>
            </a:r>
            <a:r>
              <a:rPr sz="18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10687" y="5028785"/>
            <a:ext cx="1388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 nervi  hypoglossi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XII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03422" y="4687946"/>
            <a:ext cx="1755775" cy="626745"/>
          </a:xfrm>
          <a:custGeom>
            <a:avLst/>
            <a:gdLst/>
            <a:ahLst/>
            <a:cxnLst/>
            <a:rect l="l" t="t" r="r" b="b"/>
            <a:pathLst>
              <a:path w="1755775" h="626745">
                <a:moveTo>
                  <a:pt x="85344" y="0"/>
                </a:moveTo>
                <a:lnTo>
                  <a:pt x="0" y="10668"/>
                </a:lnTo>
                <a:lnTo>
                  <a:pt x="57912" y="71549"/>
                </a:lnTo>
                <a:lnTo>
                  <a:pt x="57912" y="38100"/>
                </a:lnTo>
                <a:lnTo>
                  <a:pt x="62484" y="25908"/>
                </a:lnTo>
                <a:lnTo>
                  <a:pt x="74665" y="30151"/>
                </a:lnTo>
                <a:lnTo>
                  <a:pt x="85344" y="0"/>
                </a:lnTo>
                <a:close/>
              </a:path>
              <a:path w="1755775" h="626745">
                <a:moveTo>
                  <a:pt x="74665" y="30151"/>
                </a:moveTo>
                <a:lnTo>
                  <a:pt x="62484" y="25908"/>
                </a:lnTo>
                <a:lnTo>
                  <a:pt x="57912" y="38100"/>
                </a:lnTo>
                <a:lnTo>
                  <a:pt x="70323" y="42412"/>
                </a:lnTo>
                <a:lnTo>
                  <a:pt x="74665" y="30151"/>
                </a:lnTo>
                <a:close/>
              </a:path>
              <a:path w="1755775" h="626745">
                <a:moveTo>
                  <a:pt x="70323" y="42412"/>
                </a:moveTo>
                <a:lnTo>
                  <a:pt x="57912" y="38100"/>
                </a:lnTo>
                <a:lnTo>
                  <a:pt x="57912" y="71549"/>
                </a:lnTo>
                <a:lnTo>
                  <a:pt x="59436" y="73152"/>
                </a:lnTo>
                <a:lnTo>
                  <a:pt x="70323" y="42412"/>
                </a:lnTo>
                <a:close/>
              </a:path>
              <a:path w="1755775" h="626745">
                <a:moveTo>
                  <a:pt x="1755510" y="615650"/>
                </a:moveTo>
                <a:lnTo>
                  <a:pt x="74665" y="30151"/>
                </a:lnTo>
                <a:lnTo>
                  <a:pt x="70323" y="42412"/>
                </a:lnTo>
                <a:lnTo>
                  <a:pt x="1750938" y="626318"/>
                </a:lnTo>
                <a:lnTo>
                  <a:pt x="1755510" y="615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28818" y="4698613"/>
            <a:ext cx="1831975" cy="1225550"/>
          </a:xfrm>
          <a:custGeom>
            <a:avLst/>
            <a:gdLst/>
            <a:ahLst/>
            <a:cxnLst/>
            <a:rect l="l" t="t" r="r" b="b"/>
            <a:pathLst>
              <a:path w="1831975" h="1225550">
                <a:moveTo>
                  <a:pt x="1772745" y="47949"/>
                </a:moveTo>
                <a:lnTo>
                  <a:pt x="1765476" y="37046"/>
                </a:lnTo>
                <a:lnTo>
                  <a:pt x="0" y="1214536"/>
                </a:lnTo>
                <a:lnTo>
                  <a:pt x="7620" y="1225204"/>
                </a:lnTo>
                <a:lnTo>
                  <a:pt x="1772745" y="47949"/>
                </a:lnTo>
                <a:close/>
              </a:path>
              <a:path w="1831975" h="1225550">
                <a:moveTo>
                  <a:pt x="1831710" y="0"/>
                </a:moveTo>
                <a:lnTo>
                  <a:pt x="1747890" y="10668"/>
                </a:lnTo>
                <a:lnTo>
                  <a:pt x="1765476" y="37046"/>
                </a:lnTo>
                <a:lnTo>
                  <a:pt x="1775322" y="30480"/>
                </a:lnTo>
                <a:lnTo>
                  <a:pt x="1782942" y="41148"/>
                </a:lnTo>
                <a:lnTo>
                  <a:pt x="1782942" y="63246"/>
                </a:lnTo>
                <a:lnTo>
                  <a:pt x="1790562" y="74676"/>
                </a:lnTo>
                <a:lnTo>
                  <a:pt x="1831710" y="0"/>
                </a:lnTo>
                <a:close/>
              </a:path>
              <a:path w="1831975" h="1225550">
                <a:moveTo>
                  <a:pt x="1782942" y="41148"/>
                </a:moveTo>
                <a:lnTo>
                  <a:pt x="1775322" y="30480"/>
                </a:lnTo>
                <a:lnTo>
                  <a:pt x="1765476" y="37046"/>
                </a:lnTo>
                <a:lnTo>
                  <a:pt x="1772745" y="47949"/>
                </a:lnTo>
                <a:lnTo>
                  <a:pt x="1782942" y="41148"/>
                </a:lnTo>
                <a:close/>
              </a:path>
              <a:path w="1831975" h="1225550">
                <a:moveTo>
                  <a:pt x="1782942" y="63246"/>
                </a:moveTo>
                <a:lnTo>
                  <a:pt x="1782942" y="41148"/>
                </a:lnTo>
                <a:lnTo>
                  <a:pt x="1772745" y="47949"/>
                </a:lnTo>
                <a:lnTo>
                  <a:pt x="1782942" y="632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30342" y="5003398"/>
            <a:ext cx="1906905" cy="920750"/>
          </a:xfrm>
          <a:custGeom>
            <a:avLst/>
            <a:gdLst/>
            <a:ahLst/>
            <a:cxnLst/>
            <a:rect l="l" t="t" r="r" b="b"/>
            <a:pathLst>
              <a:path w="1906904" h="920750">
                <a:moveTo>
                  <a:pt x="1840914" y="39326"/>
                </a:moveTo>
                <a:lnTo>
                  <a:pt x="1835734" y="28223"/>
                </a:lnTo>
                <a:lnTo>
                  <a:pt x="0" y="909751"/>
                </a:lnTo>
                <a:lnTo>
                  <a:pt x="4572" y="920419"/>
                </a:lnTo>
                <a:lnTo>
                  <a:pt x="1840914" y="39326"/>
                </a:lnTo>
                <a:close/>
              </a:path>
              <a:path w="1906904" h="920750">
                <a:moveTo>
                  <a:pt x="1906371" y="0"/>
                </a:moveTo>
                <a:lnTo>
                  <a:pt x="1822566" y="0"/>
                </a:lnTo>
                <a:lnTo>
                  <a:pt x="1835734" y="28223"/>
                </a:lnTo>
                <a:lnTo>
                  <a:pt x="1846935" y="22844"/>
                </a:lnTo>
                <a:lnTo>
                  <a:pt x="1853031" y="33512"/>
                </a:lnTo>
                <a:lnTo>
                  <a:pt x="1853031" y="65298"/>
                </a:lnTo>
                <a:lnTo>
                  <a:pt x="1854555" y="68564"/>
                </a:lnTo>
                <a:lnTo>
                  <a:pt x="1906371" y="0"/>
                </a:lnTo>
                <a:close/>
              </a:path>
              <a:path w="1906904" h="920750">
                <a:moveTo>
                  <a:pt x="1853031" y="33512"/>
                </a:moveTo>
                <a:lnTo>
                  <a:pt x="1846935" y="22844"/>
                </a:lnTo>
                <a:lnTo>
                  <a:pt x="1835734" y="28223"/>
                </a:lnTo>
                <a:lnTo>
                  <a:pt x="1840914" y="39326"/>
                </a:lnTo>
                <a:lnTo>
                  <a:pt x="1853031" y="33512"/>
                </a:lnTo>
                <a:close/>
              </a:path>
              <a:path w="1906904" h="920750">
                <a:moveTo>
                  <a:pt x="1853031" y="65298"/>
                </a:moveTo>
                <a:lnTo>
                  <a:pt x="1853031" y="33512"/>
                </a:lnTo>
                <a:lnTo>
                  <a:pt x="1840914" y="39326"/>
                </a:lnTo>
                <a:lnTo>
                  <a:pt x="1853031" y="652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30342" y="5294452"/>
            <a:ext cx="2059305" cy="629920"/>
          </a:xfrm>
          <a:custGeom>
            <a:avLst/>
            <a:gdLst/>
            <a:ahLst/>
            <a:cxnLst/>
            <a:rect l="l" t="t" r="r" b="b"/>
            <a:pathLst>
              <a:path w="2059304" h="629920">
                <a:moveTo>
                  <a:pt x="1988034" y="41894"/>
                </a:moveTo>
                <a:lnTo>
                  <a:pt x="1984162" y="29494"/>
                </a:lnTo>
                <a:lnTo>
                  <a:pt x="0" y="617174"/>
                </a:lnTo>
                <a:lnTo>
                  <a:pt x="4572" y="629366"/>
                </a:lnTo>
                <a:lnTo>
                  <a:pt x="1988034" y="41894"/>
                </a:lnTo>
                <a:close/>
              </a:path>
              <a:path w="2059304" h="629920">
                <a:moveTo>
                  <a:pt x="2058756" y="13716"/>
                </a:moveTo>
                <a:lnTo>
                  <a:pt x="1974951" y="0"/>
                </a:lnTo>
                <a:lnTo>
                  <a:pt x="1984162" y="29494"/>
                </a:lnTo>
                <a:lnTo>
                  <a:pt x="1996272" y="25908"/>
                </a:lnTo>
                <a:lnTo>
                  <a:pt x="2000844" y="38100"/>
                </a:lnTo>
                <a:lnTo>
                  <a:pt x="2000844" y="70180"/>
                </a:lnTo>
                <a:lnTo>
                  <a:pt x="2058756" y="13716"/>
                </a:lnTo>
                <a:close/>
              </a:path>
              <a:path w="2059304" h="629920">
                <a:moveTo>
                  <a:pt x="2000844" y="38100"/>
                </a:moveTo>
                <a:lnTo>
                  <a:pt x="1996272" y="25908"/>
                </a:lnTo>
                <a:lnTo>
                  <a:pt x="1984162" y="29494"/>
                </a:lnTo>
                <a:lnTo>
                  <a:pt x="1988034" y="41894"/>
                </a:lnTo>
                <a:lnTo>
                  <a:pt x="2000844" y="38100"/>
                </a:lnTo>
                <a:close/>
              </a:path>
              <a:path w="2059304" h="629920">
                <a:moveTo>
                  <a:pt x="2000844" y="70180"/>
                </a:moveTo>
                <a:lnTo>
                  <a:pt x="2000844" y="38100"/>
                </a:lnTo>
                <a:lnTo>
                  <a:pt x="1988034" y="41894"/>
                </a:lnTo>
                <a:lnTo>
                  <a:pt x="1997796" y="73152"/>
                </a:lnTo>
                <a:lnTo>
                  <a:pt x="2000844" y="70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710687" y="5866908"/>
            <a:ext cx="1301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nervi  accessorii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XI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651038" y="5963427"/>
            <a:ext cx="1906905" cy="190500"/>
          </a:xfrm>
          <a:custGeom>
            <a:avLst/>
            <a:gdLst/>
            <a:ahLst/>
            <a:cxnLst/>
            <a:rect l="l" t="t" r="r" b="b"/>
            <a:pathLst>
              <a:path w="1906904" h="190500">
                <a:moveTo>
                  <a:pt x="79248" y="0"/>
                </a:moveTo>
                <a:lnTo>
                  <a:pt x="0" y="30480"/>
                </a:lnTo>
                <a:lnTo>
                  <a:pt x="64008" y="69151"/>
                </a:lnTo>
                <a:lnTo>
                  <a:pt x="64008" y="30480"/>
                </a:lnTo>
                <a:lnTo>
                  <a:pt x="76677" y="31486"/>
                </a:lnTo>
                <a:lnTo>
                  <a:pt x="79248" y="0"/>
                </a:lnTo>
                <a:close/>
              </a:path>
              <a:path w="1906904" h="190500">
                <a:moveTo>
                  <a:pt x="76677" y="31486"/>
                </a:moveTo>
                <a:lnTo>
                  <a:pt x="64008" y="30480"/>
                </a:lnTo>
                <a:lnTo>
                  <a:pt x="64008" y="42672"/>
                </a:lnTo>
                <a:lnTo>
                  <a:pt x="75688" y="43609"/>
                </a:lnTo>
                <a:lnTo>
                  <a:pt x="76677" y="31486"/>
                </a:lnTo>
                <a:close/>
              </a:path>
              <a:path w="1906904" h="190500">
                <a:moveTo>
                  <a:pt x="75688" y="43609"/>
                </a:moveTo>
                <a:lnTo>
                  <a:pt x="64008" y="42672"/>
                </a:lnTo>
                <a:lnTo>
                  <a:pt x="64008" y="69151"/>
                </a:lnTo>
                <a:lnTo>
                  <a:pt x="73152" y="74676"/>
                </a:lnTo>
                <a:lnTo>
                  <a:pt x="75688" y="43609"/>
                </a:lnTo>
                <a:close/>
              </a:path>
              <a:path w="1906904" h="190500">
                <a:moveTo>
                  <a:pt x="1906371" y="176768"/>
                </a:moveTo>
                <a:lnTo>
                  <a:pt x="76677" y="31486"/>
                </a:lnTo>
                <a:lnTo>
                  <a:pt x="75688" y="43609"/>
                </a:lnTo>
                <a:lnTo>
                  <a:pt x="1904847" y="190484"/>
                </a:lnTo>
                <a:lnTo>
                  <a:pt x="1906371" y="1767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129593" y="6247882"/>
            <a:ext cx="1350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N.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accessorius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X</a:t>
            </a:r>
            <a:r>
              <a:rPr sz="1800" dirty="0">
                <a:latin typeface="Times New Roman"/>
                <a:cs typeface="Times New Roman"/>
              </a:rPr>
              <a:t>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927198" y="5231968"/>
            <a:ext cx="76200" cy="1066800"/>
          </a:xfrm>
          <a:custGeom>
            <a:avLst/>
            <a:gdLst/>
            <a:ahLst/>
            <a:cxnLst/>
            <a:rect l="l" t="t" r="r" b="b"/>
            <a:pathLst>
              <a:path w="76200" h="1066800">
                <a:moveTo>
                  <a:pt x="76200" y="76200"/>
                </a:moveTo>
                <a:lnTo>
                  <a:pt x="38100" y="0"/>
                </a:lnTo>
                <a:lnTo>
                  <a:pt x="0" y="76200"/>
                </a:lnTo>
                <a:lnTo>
                  <a:pt x="32004" y="76200"/>
                </a:lnTo>
                <a:lnTo>
                  <a:pt x="32004" y="64008"/>
                </a:lnTo>
                <a:lnTo>
                  <a:pt x="45720" y="64008"/>
                </a:lnTo>
                <a:lnTo>
                  <a:pt x="45720" y="76200"/>
                </a:lnTo>
                <a:lnTo>
                  <a:pt x="76200" y="76200"/>
                </a:lnTo>
                <a:close/>
              </a:path>
              <a:path w="76200" h="1066800">
                <a:moveTo>
                  <a:pt x="45720" y="76200"/>
                </a:moveTo>
                <a:lnTo>
                  <a:pt x="45720" y="64008"/>
                </a:lnTo>
                <a:lnTo>
                  <a:pt x="32004" y="64008"/>
                </a:lnTo>
                <a:lnTo>
                  <a:pt x="32004" y="76200"/>
                </a:lnTo>
                <a:lnTo>
                  <a:pt x="45720" y="76200"/>
                </a:lnTo>
                <a:close/>
              </a:path>
              <a:path w="76200" h="1066800">
                <a:moveTo>
                  <a:pt x="45720" y="1066723"/>
                </a:moveTo>
                <a:lnTo>
                  <a:pt x="45720" y="76200"/>
                </a:lnTo>
                <a:lnTo>
                  <a:pt x="32004" y="76200"/>
                </a:lnTo>
                <a:lnTo>
                  <a:pt x="32004" y="1066723"/>
                </a:lnTo>
                <a:lnTo>
                  <a:pt x="45720" y="10667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209787" y="4622429"/>
            <a:ext cx="1374775" cy="768350"/>
          </a:xfrm>
          <a:custGeom>
            <a:avLst/>
            <a:gdLst/>
            <a:ahLst/>
            <a:cxnLst/>
            <a:rect l="l" t="t" r="r" b="b"/>
            <a:pathLst>
              <a:path w="1374775" h="768350">
                <a:moveTo>
                  <a:pt x="1311564" y="42776"/>
                </a:moveTo>
                <a:lnTo>
                  <a:pt x="1305680" y="31990"/>
                </a:lnTo>
                <a:lnTo>
                  <a:pt x="0" y="757351"/>
                </a:lnTo>
                <a:lnTo>
                  <a:pt x="6096" y="768019"/>
                </a:lnTo>
                <a:lnTo>
                  <a:pt x="1311564" y="42776"/>
                </a:lnTo>
                <a:close/>
              </a:path>
              <a:path w="1374775" h="768350">
                <a:moveTo>
                  <a:pt x="1374541" y="0"/>
                </a:moveTo>
                <a:lnTo>
                  <a:pt x="1290721" y="4572"/>
                </a:lnTo>
                <a:lnTo>
                  <a:pt x="1305680" y="31990"/>
                </a:lnTo>
                <a:lnTo>
                  <a:pt x="1316629" y="25908"/>
                </a:lnTo>
                <a:lnTo>
                  <a:pt x="1322725" y="36576"/>
                </a:lnTo>
                <a:lnTo>
                  <a:pt x="1322725" y="63232"/>
                </a:lnTo>
                <a:lnTo>
                  <a:pt x="1327297" y="71612"/>
                </a:lnTo>
                <a:lnTo>
                  <a:pt x="1374541" y="0"/>
                </a:lnTo>
                <a:close/>
              </a:path>
              <a:path w="1374775" h="768350">
                <a:moveTo>
                  <a:pt x="1322725" y="36576"/>
                </a:moveTo>
                <a:lnTo>
                  <a:pt x="1316629" y="25908"/>
                </a:lnTo>
                <a:lnTo>
                  <a:pt x="1305680" y="31990"/>
                </a:lnTo>
                <a:lnTo>
                  <a:pt x="1311564" y="42776"/>
                </a:lnTo>
                <a:lnTo>
                  <a:pt x="1322725" y="36576"/>
                </a:lnTo>
                <a:close/>
              </a:path>
              <a:path w="1374775" h="768350">
                <a:moveTo>
                  <a:pt x="1322725" y="63232"/>
                </a:moveTo>
                <a:lnTo>
                  <a:pt x="1322725" y="36576"/>
                </a:lnTo>
                <a:lnTo>
                  <a:pt x="1311564" y="42776"/>
                </a:lnTo>
                <a:lnTo>
                  <a:pt x="1322725" y="63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53266" y="4312566"/>
            <a:ext cx="2513965" cy="177800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850900">
              <a:lnSpc>
                <a:spcPct val="100000"/>
              </a:lnSpc>
              <a:spcBef>
                <a:spcPts val="940"/>
              </a:spcBef>
            </a:pPr>
            <a:r>
              <a:rPr sz="1800" b="1" spc="-5" dirty="0">
                <a:latin typeface="Times New Roman"/>
                <a:cs typeface="Times New Roman"/>
              </a:rPr>
              <a:t>N. abducens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vestibulocochlearis</a:t>
            </a:r>
            <a:r>
              <a:rPr sz="1800" spc="-14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VIII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glossopharyngeus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IX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vagus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800" spc="-5" dirty="0">
                <a:latin typeface="Times New Roman"/>
                <a:cs typeface="Times New Roman"/>
              </a:rPr>
              <a:t>N. </a:t>
            </a:r>
            <a:r>
              <a:rPr sz="1800" dirty="0">
                <a:latin typeface="Times New Roman"/>
                <a:cs typeface="Times New Roman"/>
              </a:rPr>
              <a:t>hypoglossus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XII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6119" y="1674907"/>
            <a:ext cx="6968865" cy="2109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79481" y="1190660"/>
            <a:ext cx="2138045" cy="2212975"/>
          </a:xfrm>
          <a:custGeom>
            <a:avLst/>
            <a:gdLst/>
            <a:ahLst/>
            <a:cxnLst/>
            <a:rect l="l" t="t" r="r" b="b"/>
            <a:pathLst>
              <a:path w="2138045" h="2212975">
                <a:moveTo>
                  <a:pt x="48921" y="2154278"/>
                </a:moveTo>
                <a:lnTo>
                  <a:pt x="25908" y="2131903"/>
                </a:lnTo>
                <a:lnTo>
                  <a:pt x="0" y="2212660"/>
                </a:lnTo>
                <a:lnTo>
                  <a:pt x="39624" y="2199210"/>
                </a:lnTo>
                <a:lnTo>
                  <a:pt x="39624" y="2163907"/>
                </a:lnTo>
                <a:lnTo>
                  <a:pt x="48921" y="2154278"/>
                </a:lnTo>
                <a:close/>
              </a:path>
              <a:path w="2138045" h="2212975">
                <a:moveTo>
                  <a:pt x="57432" y="2162553"/>
                </a:moveTo>
                <a:lnTo>
                  <a:pt x="48921" y="2154278"/>
                </a:lnTo>
                <a:lnTo>
                  <a:pt x="39624" y="2163907"/>
                </a:lnTo>
                <a:lnTo>
                  <a:pt x="48768" y="2171527"/>
                </a:lnTo>
                <a:lnTo>
                  <a:pt x="57432" y="2162553"/>
                </a:lnTo>
                <a:close/>
              </a:path>
              <a:path w="2138045" h="2212975">
                <a:moveTo>
                  <a:pt x="80772" y="2185243"/>
                </a:moveTo>
                <a:lnTo>
                  <a:pt x="57432" y="2162553"/>
                </a:lnTo>
                <a:lnTo>
                  <a:pt x="48768" y="2171527"/>
                </a:lnTo>
                <a:lnTo>
                  <a:pt x="39624" y="2163907"/>
                </a:lnTo>
                <a:lnTo>
                  <a:pt x="39624" y="2199210"/>
                </a:lnTo>
                <a:lnTo>
                  <a:pt x="80772" y="2185243"/>
                </a:lnTo>
                <a:close/>
              </a:path>
              <a:path w="2138045" h="2212975">
                <a:moveTo>
                  <a:pt x="2137989" y="7620"/>
                </a:moveTo>
                <a:lnTo>
                  <a:pt x="2128845" y="0"/>
                </a:lnTo>
                <a:lnTo>
                  <a:pt x="48921" y="2154278"/>
                </a:lnTo>
                <a:lnTo>
                  <a:pt x="57432" y="2162553"/>
                </a:lnTo>
                <a:lnTo>
                  <a:pt x="2137989" y="7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4319" y="1192184"/>
            <a:ext cx="554990" cy="1830705"/>
          </a:xfrm>
          <a:custGeom>
            <a:avLst/>
            <a:gdLst/>
            <a:ahLst/>
            <a:cxnLst/>
            <a:rect l="l" t="t" r="r" b="b"/>
            <a:pathLst>
              <a:path w="554989" h="1830705">
                <a:moveTo>
                  <a:pt x="31012" y="1755409"/>
                </a:moveTo>
                <a:lnTo>
                  <a:pt x="0" y="1746362"/>
                </a:lnTo>
                <a:lnTo>
                  <a:pt x="15240" y="1830167"/>
                </a:lnTo>
                <a:lnTo>
                  <a:pt x="27432" y="1817012"/>
                </a:lnTo>
                <a:lnTo>
                  <a:pt x="27432" y="1767698"/>
                </a:lnTo>
                <a:lnTo>
                  <a:pt x="31012" y="1755409"/>
                </a:lnTo>
                <a:close/>
              </a:path>
              <a:path w="554989" h="1830705">
                <a:moveTo>
                  <a:pt x="43477" y="1759045"/>
                </a:moveTo>
                <a:lnTo>
                  <a:pt x="31012" y="1755409"/>
                </a:lnTo>
                <a:lnTo>
                  <a:pt x="27432" y="1767698"/>
                </a:lnTo>
                <a:lnTo>
                  <a:pt x="39624" y="1772270"/>
                </a:lnTo>
                <a:lnTo>
                  <a:pt x="43477" y="1759045"/>
                </a:lnTo>
                <a:close/>
              </a:path>
              <a:path w="554989" h="1830705">
                <a:moveTo>
                  <a:pt x="73136" y="1767698"/>
                </a:moveTo>
                <a:lnTo>
                  <a:pt x="43477" y="1759045"/>
                </a:lnTo>
                <a:lnTo>
                  <a:pt x="39624" y="1772270"/>
                </a:lnTo>
                <a:lnTo>
                  <a:pt x="27432" y="1767698"/>
                </a:lnTo>
                <a:lnTo>
                  <a:pt x="27432" y="1817012"/>
                </a:lnTo>
                <a:lnTo>
                  <a:pt x="73136" y="1767698"/>
                </a:lnTo>
                <a:close/>
              </a:path>
              <a:path w="554989" h="1830705">
                <a:moveTo>
                  <a:pt x="554675" y="4572"/>
                </a:moveTo>
                <a:lnTo>
                  <a:pt x="542483" y="0"/>
                </a:lnTo>
                <a:lnTo>
                  <a:pt x="31012" y="1755409"/>
                </a:lnTo>
                <a:lnTo>
                  <a:pt x="43477" y="1759045"/>
                </a:lnTo>
                <a:lnTo>
                  <a:pt x="554675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43959" y="914333"/>
            <a:ext cx="181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 trochlearis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(IV)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96418" y="609557"/>
            <a:ext cx="2175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N. oculomotorius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(III)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31944" y="963602"/>
            <a:ext cx="1149350" cy="2211705"/>
          </a:xfrm>
          <a:custGeom>
            <a:avLst/>
            <a:gdLst/>
            <a:ahLst/>
            <a:cxnLst/>
            <a:rect l="l" t="t" r="r" b="b"/>
            <a:pathLst>
              <a:path w="1149350" h="2211705">
                <a:moveTo>
                  <a:pt x="30190" y="2141983"/>
                </a:moveTo>
                <a:lnTo>
                  <a:pt x="1524" y="2127328"/>
                </a:lnTo>
                <a:lnTo>
                  <a:pt x="0" y="2211133"/>
                </a:lnTo>
                <a:lnTo>
                  <a:pt x="24368" y="2194183"/>
                </a:lnTo>
                <a:lnTo>
                  <a:pt x="24368" y="2153236"/>
                </a:lnTo>
                <a:lnTo>
                  <a:pt x="30190" y="2141983"/>
                </a:lnTo>
                <a:close/>
              </a:path>
              <a:path w="1149350" h="2211705">
                <a:moveTo>
                  <a:pt x="40497" y="2147253"/>
                </a:moveTo>
                <a:lnTo>
                  <a:pt x="30190" y="2141983"/>
                </a:lnTo>
                <a:lnTo>
                  <a:pt x="24368" y="2153236"/>
                </a:lnTo>
                <a:lnTo>
                  <a:pt x="35036" y="2157808"/>
                </a:lnTo>
                <a:lnTo>
                  <a:pt x="40497" y="2147253"/>
                </a:lnTo>
                <a:close/>
              </a:path>
              <a:path w="1149350" h="2211705">
                <a:moveTo>
                  <a:pt x="70088" y="2162380"/>
                </a:moveTo>
                <a:lnTo>
                  <a:pt x="40497" y="2147253"/>
                </a:lnTo>
                <a:lnTo>
                  <a:pt x="35036" y="2157808"/>
                </a:lnTo>
                <a:lnTo>
                  <a:pt x="24368" y="2153236"/>
                </a:lnTo>
                <a:lnTo>
                  <a:pt x="24368" y="2194183"/>
                </a:lnTo>
                <a:lnTo>
                  <a:pt x="70088" y="2162380"/>
                </a:lnTo>
                <a:close/>
              </a:path>
              <a:path w="1149350" h="2211705">
                <a:moveTo>
                  <a:pt x="1149004" y="4572"/>
                </a:moveTo>
                <a:lnTo>
                  <a:pt x="1138336" y="0"/>
                </a:lnTo>
                <a:lnTo>
                  <a:pt x="30190" y="2141983"/>
                </a:lnTo>
                <a:lnTo>
                  <a:pt x="40497" y="2147253"/>
                </a:lnTo>
                <a:lnTo>
                  <a:pt x="1149004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44941" y="1192184"/>
            <a:ext cx="469900" cy="1144905"/>
          </a:xfrm>
          <a:custGeom>
            <a:avLst/>
            <a:gdLst/>
            <a:ahLst/>
            <a:cxnLst/>
            <a:rect l="l" t="t" r="r" b="b"/>
            <a:pathLst>
              <a:path w="469900" h="1144905">
                <a:moveTo>
                  <a:pt x="28998" y="1071955"/>
                </a:moveTo>
                <a:lnTo>
                  <a:pt x="0" y="1060608"/>
                </a:lnTo>
                <a:lnTo>
                  <a:pt x="6096" y="1144428"/>
                </a:lnTo>
                <a:lnTo>
                  <a:pt x="24384" y="1128317"/>
                </a:lnTo>
                <a:lnTo>
                  <a:pt x="24384" y="1083468"/>
                </a:lnTo>
                <a:lnTo>
                  <a:pt x="28998" y="1071955"/>
                </a:lnTo>
                <a:close/>
              </a:path>
              <a:path w="469900" h="1144905">
                <a:moveTo>
                  <a:pt x="41108" y="1076693"/>
                </a:moveTo>
                <a:lnTo>
                  <a:pt x="28998" y="1071955"/>
                </a:lnTo>
                <a:lnTo>
                  <a:pt x="24384" y="1083468"/>
                </a:lnTo>
                <a:lnTo>
                  <a:pt x="36576" y="1088040"/>
                </a:lnTo>
                <a:lnTo>
                  <a:pt x="41108" y="1076693"/>
                </a:lnTo>
                <a:close/>
              </a:path>
              <a:path w="469900" h="1144905">
                <a:moveTo>
                  <a:pt x="70104" y="1088040"/>
                </a:moveTo>
                <a:lnTo>
                  <a:pt x="41108" y="1076693"/>
                </a:lnTo>
                <a:lnTo>
                  <a:pt x="36576" y="1088040"/>
                </a:lnTo>
                <a:lnTo>
                  <a:pt x="24384" y="1083468"/>
                </a:lnTo>
                <a:lnTo>
                  <a:pt x="24384" y="1128317"/>
                </a:lnTo>
                <a:lnTo>
                  <a:pt x="70104" y="1088040"/>
                </a:lnTo>
                <a:close/>
              </a:path>
              <a:path w="469900" h="1144905">
                <a:moveTo>
                  <a:pt x="469346" y="4572"/>
                </a:moveTo>
                <a:lnTo>
                  <a:pt x="458678" y="0"/>
                </a:lnTo>
                <a:lnTo>
                  <a:pt x="28998" y="1071955"/>
                </a:lnTo>
                <a:lnTo>
                  <a:pt x="41108" y="1076693"/>
                </a:lnTo>
                <a:lnTo>
                  <a:pt x="469346" y="45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05954" y="807672"/>
            <a:ext cx="308038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>
              <a:lnSpc>
                <a:spcPct val="1389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Radix senzitiva </a:t>
            </a:r>
            <a:r>
              <a:rPr sz="1800" b="1" dirty="0">
                <a:latin typeface="Times New Roman"/>
                <a:cs typeface="Times New Roman"/>
              </a:rPr>
              <a:t>z </a:t>
            </a:r>
            <a:r>
              <a:rPr sz="1800" b="1" spc="-5" dirty="0">
                <a:latin typeface="Times New Roman"/>
                <a:cs typeface="Times New Roman"/>
              </a:rPr>
              <a:t>n. nasociliaris  Ramus superior n.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16767" y="1573149"/>
            <a:ext cx="250190" cy="840105"/>
          </a:xfrm>
          <a:custGeom>
            <a:avLst/>
            <a:gdLst/>
            <a:ahLst/>
            <a:cxnLst/>
            <a:rect l="l" t="t" r="r" b="b"/>
            <a:pathLst>
              <a:path w="250189" h="840105">
                <a:moveTo>
                  <a:pt x="29155" y="765263"/>
                </a:moveTo>
                <a:lnTo>
                  <a:pt x="0" y="757367"/>
                </a:lnTo>
                <a:lnTo>
                  <a:pt x="15240" y="839663"/>
                </a:lnTo>
                <a:lnTo>
                  <a:pt x="25908" y="828152"/>
                </a:lnTo>
                <a:lnTo>
                  <a:pt x="25908" y="777179"/>
                </a:lnTo>
                <a:lnTo>
                  <a:pt x="29155" y="765263"/>
                </a:lnTo>
                <a:close/>
              </a:path>
              <a:path w="250189" h="840105">
                <a:moveTo>
                  <a:pt x="41288" y="768549"/>
                </a:moveTo>
                <a:lnTo>
                  <a:pt x="29155" y="765263"/>
                </a:lnTo>
                <a:lnTo>
                  <a:pt x="25908" y="777179"/>
                </a:lnTo>
                <a:lnTo>
                  <a:pt x="38100" y="780227"/>
                </a:lnTo>
                <a:lnTo>
                  <a:pt x="41288" y="768549"/>
                </a:lnTo>
                <a:close/>
              </a:path>
              <a:path w="250189" h="840105">
                <a:moveTo>
                  <a:pt x="73152" y="777179"/>
                </a:moveTo>
                <a:lnTo>
                  <a:pt x="41288" y="768549"/>
                </a:lnTo>
                <a:lnTo>
                  <a:pt x="38100" y="780227"/>
                </a:lnTo>
                <a:lnTo>
                  <a:pt x="25908" y="777179"/>
                </a:lnTo>
                <a:lnTo>
                  <a:pt x="25908" y="828152"/>
                </a:lnTo>
                <a:lnTo>
                  <a:pt x="73152" y="777179"/>
                </a:lnTo>
                <a:close/>
              </a:path>
              <a:path w="250189" h="840105">
                <a:moveTo>
                  <a:pt x="249920" y="4572"/>
                </a:moveTo>
                <a:lnTo>
                  <a:pt x="237728" y="0"/>
                </a:lnTo>
                <a:lnTo>
                  <a:pt x="29155" y="765263"/>
                </a:lnTo>
                <a:lnTo>
                  <a:pt x="41288" y="768549"/>
                </a:lnTo>
                <a:lnTo>
                  <a:pt x="249920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65362" y="2869966"/>
            <a:ext cx="1347470" cy="914400"/>
          </a:xfrm>
          <a:custGeom>
            <a:avLst/>
            <a:gdLst/>
            <a:ahLst/>
            <a:cxnLst/>
            <a:rect l="l" t="t" r="r" b="b"/>
            <a:pathLst>
              <a:path w="1347470" h="914400">
                <a:moveTo>
                  <a:pt x="85344" y="12192"/>
                </a:moveTo>
                <a:lnTo>
                  <a:pt x="0" y="0"/>
                </a:lnTo>
                <a:lnTo>
                  <a:pt x="42672" y="74676"/>
                </a:lnTo>
                <a:lnTo>
                  <a:pt x="50292" y="63518"/>
                </a:lnTo>
                <a:lnTo>
                  <a:pt x="50292" y="41148"/>
                </a:lnTo>
                <a:lnTo>
                  <a:pt x="56388" y="32004"/>
                </a:lnTo>
                <a:lnTo>
                  <a:pt x="66905" y="39191"/>
                </a:lnTo>
                <a:lnTo>
                  <a:pt x="85344" y="12192"/>
                </a:lnTo>
                <a:close/>
              </a:path>
              <a:path w="1347470" h="914400">
                <a:moveTo>
                  <a:pt x="66905" y="39191"/>
                </a:moveTo>
                <a:lnTo>
                  <a:pt x="56388" y="32004"/>
                </a:lnTo>
                <a:lnTo>
                  <a:pt x="50292" y="41148"/>
                </a:lnTo>
                <a:lnTo>
                  <a:pt x="60698" y="48279"/>
                </a:lnTo>
                <a:lnTo>
                  <a:pt x="66905" y="39191"/>
                </a:lnTo>
                <a:close/>
              </a:path>
              <a:path w="1347470" h="914400">
                <a:moveTo>
                  <a:pt x="60698" y="48279"/>
                </a:moveTo>
                <a:lnTo>
                  <a:pt x="50292" y="41148"/>
                </a:lnTo>
                <a:lnTo>
                  <a:pt x="50292" y="63518"/>
                </a:lnTo>
                <a:lnTo>
                  <a:pt x="60698" y="48279"/>
                </a:lnTo>
                <a:close/>
              </a:path>
              <a:path w="1347470" h="914400">
                <a:moveTo>
                  <a:pt x="1347440" y="914323"/>
                </a:moveTo>
                <a:lnTo>
                  <a:pt x="66905" y="39191"/>
                </a:lnTo>
                <a:lnTo>
                  <a:pt x="60698" y="48279"/>
                </a:lnTo>
                <a:lnTo>
                  <a:pt x="1324533" y="914323"/>
                </a:lnTo>
                <a:lnTo>
                  <a:pt x="1347440" y="9143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93868" y="3327136"/>
            <a:ext cx="356870" cy="457200"/>
          </a:xfrm>
          <a:custGeom>
            <a:avLst/>
            <a:gdLst/>
            <a:ahLst/>
            <a:cxnLst/>
            <a:rect l="l" t="t" r="r" b="b"/>
            <a:pathLst>
              <a:path w="356870" h="457200">
                <a:moveTo>
                  <a:pt x="77724" y="38100"/>
                </a:moveTo>
                <a:lnTo>
                  <a:pt x="0" y="0"/>
                </a:lnTo>
                <a:lnTo>
                  <a:pt x="16764" y="83804"/>
                </a:lnTo>
                <a:lnTo>
                  <a:pt x="33528" y="71235"/>
                </a:lnTo>
                <a:lnTo>
                  <a:pt x="33528" y="54848"/>
                </a:lnTo>
                <a:lnTo>
                  <a:pt x="44196" y="47244"/>
                </a:lnTo>
                <a:lnTo>
                  <a:pt x="51952" y="57422"/>
                </a:lnTo>
                <a:lnTo>
                  <a:pt x="77724" y="38100"/>
                </a:lnTo>
                <a:close/>
              </a:path>
              <a:path w="356870" h="457200">
                <a:moveTo>
                  <a:pt x="51952" y="57422"/>
                </a:moveTo>
                <a:lnTo>
                  <a:pt x="44196" y="47244"/>
                </a:lnTo>
                <a:lnTo>
                  <a:pt x="33528" y="54848"/>
                </a:lnTo>
                <a:lnTo>
                  <a:pt x="41475" y="65277"/>
                </a:lnTo>
                <a:lnTo>
                  <a:pt x="51952" y="57422"/>
                </a:lnTo>
                <a:close/>
              </a:path>
              <a:path w="356870" h="457200">
                <a:moveTo>
                  <a:pt x="41475" y="65277"/>
                </a:moveTo>
                <a:lnTo>
                  <a:pt x="33528" y="54848"/>
                </a:lnTo>
                <a:lnTo>
                  <a:pt x="33528" y="71235"/>
                </a:lnTo>
                <a:lnTo>
                  <a:pt x="41475" y="65277"/>
                </a:lnTo>
                <a:close/>
              </a:path>
              <a:path w="356870" h="457200">
                <a:moveTo>
                  <a:pt x="356569" y="457154"/>
                </a:moveTo>
                <a:lnTo>
                  <a:pt x="51952" y="57422"/>
                </a:lnTo>
                <a:lnTo>
                  <a:pt x="41475" y="65277"/>
                </a:lnTo>
                <a:lnTo>
                  <a:pt x="340103" y="457154"/>
                </a:lnTo>
                <a:lnTo>
                  <a:pt x="356569" y="45715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92429" y="3327136"/>
            <a:ext cx="135890" cy="457200"/>
          </a:xfrm>
          <a:custGeom>
            <a:avLst/>
            <a:gdLst/>
            <a:ahLst/>
            <a:cxnLst/>
            <a:rect l="l" t="t" r="r" b="b"/>
            <a:pathLst>
              <a:path w="135889" h="457200">
                <a:moveTo>
                  <a:pt x="105096" y="76356"/>
                </a:moveTo>
                <a:lnTo>
                  <a:pt x="92882" y="73364"/>
                </a:lnTo>
                <a:lnTo>
                  <a:pt x="0" y="457154"/>
                </a:lnTo>
                <a:lnTo>
                  <a:pt x="13208" y="457154"/>
                </a:lnTo>
                <a:lnTo>
                  <a:pt x="105096" y="76356"/>
                </a:lnTo>
                <a:close/>
              </a:path>
              <a:path w="135889" h="457200">
                <a:moveTo>
                  <a:pt x="135511" y="83804"/>
                </a:moveTo>
                <a:lnTo>
                  <a:pt x="115699" y="0"/>
                </a:lnTo>
                <a:lnTo>
                  <a:pt x="60835" y="65516"/>
                </a:lnTo>
                <a:lnTo>
                  <a:pt x="92882" y="73364"/>
                </a:lnTo>
                <a:lnTo>
                  <a:pt x="95887" y="60944"/>
                </a:lnTo>
                <a:lnTo>
                  <a:pt x="108079" y="63992"/>
                </a:lnTo>
                <a:lnTo>
                  <a:pt x="108079" y="77086"/>
                </a:lnTo>
                <a:lnTo>
                  <a:pt x="135511" y="83804"/>
                </a:lnTo>
                <a:close/>
              </a:path>
              <a:path w="135889" h="457200">
                <a:moveTo>
                  <a:pt x="108079" y="63992"/>
                </a:moveTo>
                <a:lnTo>
                  <a:pt x="95887" y="60944"/>
                </a:lnTo>
                <a:lnTo>
                  <a:pt x="92882" y="73364"/>
                </a:lnTo>
                <a:lnTo>
                  <a:pt x="105096" y="76356"/>
                </a:lnTo>
                <a:lnTo>
                  <a:pt x="108079" y="63992"/>
                </a:lnTo>
                <a:close/>
              </a:path>
              <a:path w="135889" h="457200">
                <a:moveTo>
                  <a:pt x="108079" y="77086"/>
                </a:moveTo>
                <a:lnTo>
                  <a:pt x="108079" y="63992"/>
                </a:lnTo>
                <a:lnTo>
                  <a:pt x="105096" y="76356"/>
                </a:lnTo>
                <a:lnTo>
                  <a:pt x="108079" y="770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52972" y="2869966"/>
            <a:ext cx="366395" cy="914400"/>
          </a:xfrm>
          <a:custGeom>
            <a:avLst/>
            <a:gdLst/>
            <a:ahLst/>
            <a:cxnLst/>
            <a:rect l="l" t="t" r="r" b="b"/>
            <a:pathLst>
              <a:path w="366395" h="914400">
                <a:moveTo>
                  <a:pt x="71612" y="57912"/>
                </a:moveTo>
                <a:lnTo>
                  <a:pt x="7620" y="0"/>
                </a:lnTo>
                <a:lnTo>
                  <a:pt x="0" y="85344"/>
                </a:lnTo>
                <a:lnTo>
                  <a:pt x="25908" y="75419"/>
                </a:lnTo>
                <a:lnTo>
                  <a:pt x="25908" y="62484"/>
                </a:lnTo>
                <a:lnTo>
                  <a:pt x="36576" y="57912"/>
                </a:lnTo>
                <a:lnTo>
                  <a:pt x="41075" y="69609"/>
                </a:lnTo>
                <a:lnTo>
                  <a:pt x="71612" y="57912"/>
                </a:lnTo>
                <a:close/>
              </a:path>
              <a:path w="366395" h="914400">
                <a:moveTo>
                  <a:pt x="41075" y="69609"/>
                </a:moveTo>
                <a:lnTo>
                  <a:pt x="36576" y="57912"/>
                </a:lnTo>
                <a:lnTo>
                  <a:pt x="25908" y="62484"/>
                </a:lnTo>
                <a:lnTo>
                  <a:pt x="30244" y="73758"/>
                </a:lnTo>
                <a:lnTo>
                  <a:pt x="41075" y="69609"/>
                </a:lnTo>
                <a:close/>
              </a:path>
              <a:path w="366395" h="914400">
                <a:moveTo>
                  <a:pt x="30244" y="73758"/>
                </a:moveTo>
                <a:lnTo>
                  <a:pt x="25908" y="62484"/>
                </a:lnTo>
                <a:lnTo>
                  <a:pt x="25908" y="75419"/>
                </a:lnTo>
                <a:lnTo>
                  <a:pt x="30244" y="73758"/>
                </a:lnTo>
                <a:close/>
              </a:path>
              <a:path w="366395" h="914400">
                <a:moveTo>
                  <a:pt x="365964" y="914323"/>
                </a:moveTo>
                <a:lnTo>
                  <a:pt x="41075" y="69609"/>
                </a:lnTo>
                <a:lnTo>
                  <a:pt x="30244" y="73758"/>
                </a:lnTo>
                <a:lnTo>
                  <a:pt x="353537" y="914323"/>
                </a:lnTo>
                <a:lnTo>
                  <a:pt x="365964" y="91432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45154" y="3250935"/>
            <a:ext cx="196215" cy="533400"/>
          </a:xfrm>
          <a:custGeom>
            <a:avLst/>
            <a:gdLst/>
            <a:ahLst/>
            <a:cxnLst/>
            <a:rect l="l" t="t" r="r" b="b"/>
            <a:pathLst>
              <a:path w="196214" h="533400">
                <a:moveTo>
                  <a:pt x="71612" y="60960"/>
                </a:moveTo>
                <a:lnTo>
                  <a:pt x="10652" y="0"/>
                </a:lnTo>
                <a:lnTo>
                  <a:pt x="0" y="85344"/>
                </a:lnTo>
                <a:lnTo>
                  <a:pt x="25892" y="76527"/>
                </a:lnTo>
                <a:lnTo>
                  <a:pt x="25892" y="62484"/>
                </a:lnTo>
                <a:lnTo>
                  <a:pt x="38084" y="59436"/>
                </a:lnTo>
                <a:lnTo>
                  <a:pt x="41948" y="71060"/>
                </a:lnTo>
                <a:lnTo>
                  <a:pt x="71612" y="60960"/>
                </a:lnTo>
                <a:close/>
              </a:path>
              <a:path w="196214" h="533400">
                <a:moveTo>
                  <a:pt x="41948" y="71060"/>
                </a:moveTo>
                <a:lnTo>
                  <a:pt x="38084" y="59436"/>
                </a:lnTo>
                <a:lnTo>
                  <a:pt x="25892" y="62484"/>
                </a:lnTo>
                <a:lnTo>
                  <a:pt x="30096" y="75096"/>
                </a:lnTo>
                <a:lnTo>
                  <a:pt x="41948" y="71060"/>
                </a:lnTo>
                <a:close/>
              </a:path>
              <a:path w="196214" h="533400">
                <a:moveTo>
                  <a:pt x="30096" y="75096"/>
                </a:moveTo>
                <a:lnTo>
                  <a:pt x="25892" y="62484"/>
                </a:lnTo>
                <a:lnTo>
                  <a:pt x="25892" y="76527"/>
                </a:lnTo>
                <a:lnTo>
                  <a:pt x="30096" y="75096"/>
                </a:lnTo>
                <a:close/>
              </a:path>
              <a:path w="196214" h="533400">
                <a:moveTo>
                  <a:pt x="195612" y="533354"/>
                </a:moveTo>
                <a:lnTo>
                  <a:pt x="41948" y="71060"/>
                </a:lnTo>
                <a:lnTo>
                  <a:pt x="30096" y="75096"/>
                </a:lnTo>
                <a:lnTo>
                  <a:pt x="182849" y="533354"/>
                </a:lnTo>
                <a:lnTo>
                  <a:pt x="195612" y="53335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37532" y="3784289"/>
            <a:ext cx="3831590" cy="24912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9895" y="3784290"/>
            <a:ext cx="128270" cy="82550"/>
          </a:xfrm>
          <a:custGeom>
            <a:avLst/>
            <a:gdLst/>
            <a:ahLst/>
            <a:cxnLst/>
            <a:rect l="l" t="t" r="r" b="b"/>
            <a:pathLst>
              <a:path w="128270" h="82550">
                <a:moveTo>
                  <a:pt x="127716" y="71628"/>
                </a:moveTo>
                <a:lnTo>
                  <a:pt x="22906" y="0"/>
                </a:lnTo>
                <a:lnTo>
                  <a:pt x="0" y="0"/>
                </a:lnTo>
                <a:lnTo>
                  <a:pt x="120096" y="82296"/>
                </a:lnTo>
                <a:lnTo>
                  <a:pt x="127716" y="716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33971" y="3784290"/>
            <a:ext cx="885190" cy="1148080"/>
          </a:xfrm>
          <a:custGeom>
            <a:avLst/>
            <a:gdLst/>
            <a:ahLst/>
            <a:cxnLst/>
            <a:rect l="l" t="t" r="r" b="b"/>
            <a:pathLst>
              <a:path w="885189" h="1148079">
                <a:moveTo>
                  <a:pt x="885101" y="1139860"/>
                </a:moveTo>
                <a:lnTo>
                  <a:pt x="16466" y="0"/>
                </a:lnTo>
                <a:lnTo>
                  <a:pt x="0" y="0"/>
                </a:lnTo>
                <a:lnTo>
                  <a:pt x="874433" y="1147480"/>
                </a:lnTo>
                <a:lnTo>
                  <a:pt x="885101" y="11398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45486" y="3860490"/>
            <a:ext cx="256540" cy="992505"/>
          </a:xfrm>
          <a:custGeom>
            <a:avLst/>
            <a:gdLst/>
            <a:ahLst/>
            <a:cxnLst/>
            <a:rect l="l" t="t" r="r" b="b"/>
            <a:pathLst>
              <a:path w="256539" h="992504">
                <a:moveTo>
                  <a:pt x="74676" y="67056"/>
                </a:moveTo>
                <a:lnTo>
                  <a:pt x="19812" y="0"/>
                </a:lnTo>
                <a:lnTo>
                  <a:pt x="0" y="83820"/>
                </a:lnTo>
                <a:lnTo>
                  <a:pt x="28956" y="77319"/>
                </a:lnTo>
                <a:lnTo>
                  <a:pt x="28956" y="64008"/>
                </a:lnTo>
                <a:lnTo>
                  <a:pt x="41148" y="60960"/>
                </a:lnTo>
                <a:lnTo>
                  <a:pt x="44141" y="73910"/>
                </a:lnTo>
                <a:lnTo>
                  <a:pt x="74676" y="67056"/>
                </a:lnTo>
                <a:close/>
              </a:path>
              <a:path w="256539" h="992504">
                <a:moveTo>
                  <a:pt x="44141" y="73910"/>
                </a:moveTo>
                <a:lnTo>
                  <a:pt x="41148" y="60960"/>
                </a:lnTo>
                <a:lnTo>
                  <a:pt x="28956" y="64008"/>
                </a:lnTo>
                <a:lnTo>
                  <a:pt x="31865" y="76666"/>
                </a:lnTo>
                <a:lnTo>
                  <a:pt x="44141" y="73910"/>
                </a:lnTo>
                <a:close/>
              </a:path>
              <a:path w="256539" h="992504">
                <a:moveTo>
                  <a:pt x="31865" y="76666"/>
                </a:moveTo>
                <a:lnTo>
                  <a:pt x="28956" y="64008"/>
                </a:lnTo>
                <a:lnTo>
                  <a:pt x="28956" y="77319"/>
                </a:lnTo>
                <a:lnTo>
                  <a:pt x="31865" y="76666"/>
                </a:lnTo>
                <a:close/>
              </a:path>
              <a:path w="256539" h="992504">
                <a:moveTo>
                  <a:pt x="256001" y="990508"/>
                </a:moveTo>
                <a:lnTo>
                  <a:pt x="44141" y="73910"/>
                </a:lnTo>
                <a:lnTo>
                  <a:pt x="31865" y="76666"/>
                </a:lnTo>
                <a:lnTo>
                  <a:pt x="242285" y="992032"/>
                </a:lnTo>
                <a:lnTo>
                  <a:pt x="256001" y="990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68679" y="3784290"/>
            <a:ext cx="437515" cy="1754505"/>
          </a:xfrm>
          <a:custGeom>
            <a:avLst/>
            <a:gdLst/>
            <a:ahLst/>
            <a:cxnLst/>
            <a:rect l="l" t="t" r="r" b="b"/>
            <a:pathLst>
              <a:path w="437514" h="1754504">
                <a:moveTo>
                  <a:pt x="436959" y="0"/>
                </a:moveTo>
                <a:lnTo>
                  <a:pt x="423750" y="0"/>
                </a:lnTo>
                <a:lnTo>
                  <a:pt x="0" y="1750938"/>
                </a:lnTo>
                <a:lnTo>
                  <a:pt x="13716" y="1753986"/>
                </a:lnTo>
                <a:lnTo>
                  <a:pt x="4369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60451" y="4393844"/>
            <a:ext cx="920750" cy="1148080"/>
          </a:xfrm>
          <a:custGeom>
            <a:avLst/>
            <a:gdLst/>
            <a:ahLst/>
            <a:cxnLst/>
            <a:rect l="l" t="t" r="r" b="b"/>
            <a:pathLst>
              <a:path w="920750" h="1148079">
                <a:moveTo>
                  <a:pt x="77724" y="36576"/>
                </a:moveTo>
                <a:lnTo>
                  <a:pt x="0" y="0"/>
                </a:lnTo>
                <a:lnTo>
                  <a:pt x="18288" y="83804"/>
                </a:lnTo>
                <a:lnTo>
                  <a:pt x="35052" y="70483"/>
                </a:lnTo>
                <a:lnTo>
                  <a:pt x="35052" y="54864"/>
                </a:lnTo>
                <a:lnTo>
                  <a:pt x="45720" y="45720"/>
                </a:lnTo>
                <a:lnTo>
                  <a:pt x="53682" y="55679"/>
                </a:lnTo>
                <a:lnTo>
                  <a:pt x="77724" y="36576"/>
                </a:lnTo>
                <a:close/>
              </a:path>
              <a:path w="920750" h="1148079">
                <a:moveTo>
                  <a:pt x="53682" y="55679"/>
                </a:moveTo>
                <a:lnTo>
                  <a:pt x="45720" y="45720"/>
                </a:lnTo>
                <a:lnTo>
                  <a:pt x="35052" y="54864"/>
                </a:lnTo>
                <a:lnTo>
                  <a:pt x="42694" y="64410"/>
                </a:lnTo>
                <a:lnTo>
                  <a:pt x="53682" y="55679"/>
                </a:lnTo>
                <a:close/>
              </a:path>
              <a:path w="920750" h="1148079">
                <a:moveTo>
                  <a:pt x="42694" y="64410"/>
                </a:moveTo>
                <a:lnTo>
                  <a:pt x="35052" y="54864"/>
                </a:lnTo>
                <a:lnTo>
                  <a:pt x="35052" y="70483"/>
                </a:lnTo>
                <a:lnTo>
                  <a:pt x="42694" y="64410"/>
                </a:lnTo>
                <a:close/>
              </a:path>
              <a:path w="920750" h="1148079">
                <a:moveTo>
                  <a:pt x="920419" y="1139860"/>
                </a:moveTo>
                <a:lnTo>
                  <a:pt x="53682" y="55679"/>
                </a:lnTo>
                <a:lnTo>
                  <a:pt x="42694" y="64410"/>
                </a:lnTo>
                <a:lnTo>
                  <a:pt x="909751" y="1147480"/>
                </a:lnTo>
                <a:lnTo>
                  <a:pt x="920419" y="1139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01120" y="3703010"/>
            <a:ext cx="5923915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6665" marR="5080" indent="-127000">
              <a:lnSpc>
                <a:spcPct val="1389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Ganglion ciliare</a:t>
            </a:r>
            <a:r>
              <a:rPr sz="1800" b="1" spc="-5" dirty="0">
                <a:latin typeface="Times New Roman"/>
                <a:cs typeface="Times New Roman"/>
              </a:rPr>
              <a:t>; </a:t>
            </a:r>
            <a:r>
              <a:rPr sz="1800" b="1" spc="-10" dirty="0">
                <a:latin typeface="Times New Roman"/>
                <a:cs typeface="Times New Roman"/>
              </a:rPr>
              <a:t>nn. </a:t>
            </a:r>
            <a:r>
              <a:rPr sz="1800" b="1" spc="-5" dirty="0">
                <a:latin typeface="Times New Roman"/>
                <a:cs typeface="Times New Roman"/>
              </a:rPr>
              <a:t>Ciliares </a:t>
            </a:r>
            <a:r>
              <a:rPr sz="1800" b="1" spc="-10" dirty="0">
                <a:latin typeface="Times New Roman"/>
                <a:cs typeface="Times New Roman"/>
              </a:rPr>
              <a:t>breves  </a:t>
            </a:r>
            <a:r>
              <a:rPr sz="1800" b="1" spc="-5" dirty="0">
                <a:latin typeface="Times New Roman"/>
                <a:cs typeface="Times New Roman"/>
              </a:rPr>
              <a:t>Ramus </a:t>
            </a:r>
            <a:r>
              <a:rPr sz="1800" b="1" dirty="0">
                <a:latin typeface="Times New Roman"/>
                <a:cs typeface="Times New Roman"/>
              </a:rPr>
              <a:t>inferior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III;</a:t>
            </a:r>
            <a:endParaRPr sz="1800">
              <a:latin typeface="Times New Roman"/>
              <a:cs typeface="Times New Roman"/>
            </a:endParaRPr>
          </a:p>
          <a:p>
            <a:pPr marL="2526665">
              <a:lnSpc>
                <a:spcPct val="100000"/>
              </a:lnSpc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radix</a:t>
            </a:r>
            <a:r>
              <a:rPr sz="18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parasympathica</a:t>
            </a:r>
            <a:endParaRPr sz="1800">
              <a:latin typeface="Times New Roman"/>
              <a:cs typeface="Times New Roman"/>
            </a:endParaRPr>
          </a:p>
          <a:p>
            <a:pPr marL="393065">
              <a:lnSpc>
                <a:spcPct val="100000"/>
              </a:lnSpc>
              <a:spcBef>
                <a:spcPts val="1080"/>
              </a:spcBef>
            </a:pPr>
            <a:r>
              <a:rPr sz="1800" b="1" spc="-5" dirty="0">
                <a:latin typeface="Times New Roman"/>
                <a:cs typeface="Times New Roman"/>
              </a:rPr>
              <a:t>Plexus sympathicus;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radix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sympathica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Times New Roman"/>
                <a:cs typeface="Times New Roman"/>
              </a:rPr>
              <a:t>N. abducens (VI)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606509" y="3784290"/>
            <a:ext cx="41275" cy="79375"/>
          </a:xfrm>
          <a:custGeom>
            <a:avLst/>
            <a:gdLst/>
            <a:ahLst/>
            <a:cxnLst/>
            <a:rect l="l" t="t" r="r" b="b"/>
            <a:pathLst>
              <a:path w="41275" h="79375">
                <a:moveTo>
                  <a:pt x="41147" y="74676"/>
                </a:moveTo>
                <a:lnTo>
                  <a:pt x="12426" y="0"/>
                </a:lnTo>
                <a:lnTo>
                  <a:pt x="0" y="0"/>
                </a:lnTo>
                <a:lnTo>
                  <a:pt x="30479" y="79248"/>
                </a:lnTo>
                <a:lnTo>
                  <a:pt x="41147" y="7467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28004" y="3784290"/>
            <a:ext cx="215265" cy="612775"/>
          </a:xfrm>
          <a:custGeom>
            <a:avLst/>
            <a:gdLst/>
            <a:ahLst/>
            <a:cxnLst/>
            <a:rect l="l" t="t" r="r" b="b"/>
            <a:pathLst>
              <a:path w="215264" h="612775">
                <a:moveTo>
                  <a:pt x="214868" y="608030"/>
                </a:moveTo>
                <a:lnTo>
                  <a:pt x="12762" y="0"/>
                </a:lnTo>
                <a:lnTo>
                  <a:pt x="0" y="0"/>
                </a:lnTo>
                <a:lnTo>
                  <a:pt x="204200" y="612602"/>
                </a:lnTo>
                <a:lnTo>
                  <a:pt x="214868" y="60803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4090" marR="5080" indent="-222186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Parasympatická sekretorická vlákna pro  slznou žlázu </a:t>
            </a:r>
            <a:r>
              <a:rPr dirty="0"/>
              <a:t>z </a:t>
            </a:r>
            <a:r>
              <a:rPr spc="-5" dirty="0"/>
              <a:t>n.</a:t>
            </a:r>
            <a:r>
              <a:rPr spc="-10" dirty="0"/>
              <a:t> </a:t>
            </a:r>
            <a:r>
              <a:rPr spc="-5" dirty="0"/>
              <a:t>VII</a:t>
            </a:r>
          </a:p>
        </p:txBody>
      </p:sp>
      <p:sp>
        <p:nvSpPr>
          <p:cNvPr id="3" name="object 3"/>
          <p:cNvSpPr/>
          <p:nvPr/>
        </p:nvSpPr>
        <p:spPr>
          <a:xfrm>
            <a:off x="3542387" y="2645806"/>
            <a:ext cx="5674565" cy="1138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6050" y="2560624"/>
            <a:ext cx="1406525" cy="1224280"/>
          </a:xfrm>
          <a:custGeom>
            <a:avLst/>
            <a:gdLst/>
            <a:ahLst/>
            <a:cxnLst/>
            <a:rect l="l" t="t" r="r" b="b"/>
            <a:pathLst>
              <a:path w="1406525" h="1224279">
                <a:moveTo>
                  <a:pt x="1405927" y="1223665"/>
                </a:moveTo>
                <a:lnTo>
                  <a:pt x="7620" y="0"/>
                </a:lnTo>
                <a:lnTo>
                  <a:pt x="0" y="10668"/>
                </a:lnTo>
                <a:lnTo>
                  <a:pt x="1386286" y="1223665"/>
                </a:lnTo>
                <a:lnTo>
                  <a:pt x="1405927" y="12236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96346" y="2131906"/>
            <a:ext cx="181546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maxillaris</a:t>
            </a:r>
            <a:r>
              <a:rPr sz="2000" b="1" spc="-1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V/2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8150" y="2817652"/>
            <a:ext cx="19335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</a:t>
            </a:r>
            <a:r>
              <a:rPr sz="2000" b="1" spc="-5" dirty="0">
                <a:latin typeface="Times New Roman"/>
                <a:cs typeface="Times New Roman"/>
              </a:rPr>
              <a:t>petrosus</a:t>
            </a:r>
            <a:r>
              <a:rPr sz="2000" b="1" spc="-114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major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33603" y="3093979"/>
            <a:ext cx="1249045" cy="690880"/>
          </a:xfrm>
          <a:custGeom>
            <a:avLst/>
            <a:gdLst/>
            <a:ahLst/>
            <a:cxnLst/>
            <a:rect l="l" t="t" r="r" b="b"/>
            <a:pathLst>
              <a:path w="1249045" h="690879">
                <a:moveTo>
                  <a:pt x="1248653" y="690311"/>
                </a:moveTo>
                <a:lnTo>
                  <a:pt x="6096" y="0"/>
                </a:lnTo>
                <a:lnTo>
                  <a:pt x="0" y="10668"/>
                </a:lnTo>
                <a:lnTo>
                  <a:pt x="1223355" y="690311"/>
                </a:lnTo>
                <a:lnTo>
                  <a:pt x="1248653" y="69031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482227" y="2131906"/>
            <a:ext cx="17341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infraorbitalis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23448" y="2563672"/>
            <a:ext cx="348615" cy="1221105"/>
          </a:xfrm>
          <a:custGeom>
            <a:avLst/>
            <a:gdLst/>
            <a:ahLst/>
            <a:cxnLst/>
            <a:rect l="l" t="t" r="r" b="b"/>
            <a:pathLst>
              <a:path w="348615" h="1221104">
                <a:moveTo>
                  <a:pt x="348072" y="4572"/>
                </a:moveTo>
                <a:lnTo>
                  <a:pt x="335880" y="0"/>
                </a:lnTo>
                <a:lnTo>
                  <a:pt x="0" y="1220617"/>
                </a:lnTo>
                <a:lnTo>
                  <a:pt x="13212" y="1220617"/>
                </a:lnTo>
                <a:lnTo>
                  <a:pt x="348072" y="45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59328" y="2565196"/>
            <a:ext cx="187960" cy="1219200"/>
          </a:xfrm>
          <a:custGeom>
            <a:avLst/>
            <a:gdLst/>
            <a:ahLst/>
            <a:cxnLst/>
            <a:rect l="l" t="t" r="r" b="b"/>
            <a:pathLst>
              <a:path w="187959" h="1219200">
                <a:moveTo>
                  <a:pt x="187771" y="1219093"/>
                </a:moveTo>
                <a:lnTo>
                  <a:pt x="13716" y="0"/>
                </a:lnTo>
                <a:lnTo>
                  <a:pt x="0" y="1524"/>
                </a:lnTo>
                <a:lnTo>
                  <a:pt x="173837" y="1219093"/>
                </a:lnTo>
                <a:lnTo>
                  <a:pt x="187771" y="121909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81508" y="3784289"/>
            <a:ext cx="6509907" cy="3049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7233" y="4698613"/>
            <a:ext cx="1150620" cy="1911350"/>
          </a:xfrm>
          <a:custGeom>
            <a:avLst/>
            <a:gdLst/>
            <a:ahLst/>
            <a:cxnLst/>
            <a:rect l="l" t="t" r="r" b="b"/>
            <a:pathLst>
              <a:path w="1150620" h="1911350">
                <a:moveTo>
                  <a:pt x="1119599" y="70334"/>
                </a:moveTo>
                <a:lnTo>
                  <a:pt x="1104381" y="61130"/>
                </a:lnTo>
                <a:lnTo>
                  <a:pt x="0" y="1900275"/>
                </a:lnTo>
                <a:lnTo>
                  <a:pt x="16764" y="1910943"/>
                </a:lnTo>
                <a:lnTo>
                  <a:pt x="1119599" y="70334"/>
                </a:lnTo>
                <a:close/>
              </a:path>
              <a:path w="1150620" h="1911350">
                <a:moveTo>
                  <a:pt x="1150513" y="0"/>
                </a:moveTo>
                <a:lnTo>
                  <a:pt x="1078900" y="45720"/>
                </a:lnTo>
                <a:lnTo>
                  <a:pt x="1104381" y="61130"/>
                </a:lnTo>
                <a:lnTo>
                  <a:pt x="1110889" y="50292"/>
                </a:lnTo>
                <a:lnTo>
                  <a:pt x="1126129" y="59436"/>
                </a:lnTo>
                <a:lnTo>
                  <a:pt x="1126129" y="74283"/>
                </a:lnTo>
                <a:lnTo>
                  <a:pt x="1144417" y="85344"/>
                </a:lnTo>
                <a:lnTo>
                  <a:pt x="1150513" y="0"/>
                </a:lnTo>
                <a:close/>
              </a:path>
              <a:path w="1150620" h="1911350">
                <a:moveTo>
                  <a:pt x="1126129" y="59436"/>
                </a:moveTo>
                <a:lnTo>
                  <a:pt x="1110889" y="50292"/>
                </a:lnTo>
                <a:lnTo>
                  <a:pt x="1104381" y="61130"/>
                </a:lnTo>
                <a:lnTo>
                  <a:pt x="1119599" y="70334"/>
                </a:lnTo>
                <a:lnTo>
                  <a:pt x="1126129" y="59436"/>
                </a:lnTo>
                <a:close/>
              </a:path>
              <a:path w="1150620" h="1911350">
                <a:moveTo>
                  <a:pt x="1126129" y="74283"/>
                </a:moveTo>
                <a:lnTo>
                  <a:pt x="1126129" y="59436"/>
                </a:lnTo>
                <a:lnTo>
                  <a:pt x="1119599" y="70334"/>
                </a:lnTo>
                <a:lnTo>
                  <a:pt x="1126129" y="7428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55681" y="4463933"/>
            <a:ext cx="1752600" cy="264160"/>
          </a:xfrm>
          <a:custGeom>
            <a:avLst/>
            <a:gdLst/>
            <a:ahLst/>
            <a:cxnLst/>
            <a:rect l="l" t="t" r="r" b="b"/>
            <a:pathLst>
              <a:path w="1752600" h="264160">
                <a:moveTo>
                  <a:pt x="1678539" y="219269"/>
                </a:moveTo>
                <a:lnTo>
                  <a:pt x="1524" y="0"/>
                </a:lnTo>
                <a:lnTo>
                  <a:pt x="0" y="13716"/>
                </a:lnTo>
                <a:lnTo>
                  <a:pt x="1677074" y="231481"/>
                </a:lnTo>
                <a:lnTo>
                  <a:pt x="1678539" y="219269"/>
                </a:lnTo>
                <a:close/>
              </a:path>
              <a:path w="1752600" h="264160">
                <a:moveTo>
                  <a:pt x="1691502" y="256953"/>
                </a:moveTo>
                <a:lnTo>
                  <a:pt x="1691502" y="220964"/>
                </a:lnTo>
                <a:lnTo>
                  <a:pt x="1689978" y="233156"/>
                </a:lnTo>
                <a:lnTo>
                  <a:pt x="1677074" y="231481"/>
                </a:lnTo>
                <a:lnTo>
                  <a:pt x="1673214" y="263636"/>
                </a:lnTo>
                <a:lnTo>
                  <a:pt x="1691502" y="256953"/>
                </a:lnTo>
                <a:close/>
              </a:path>
              <a:path w="1752600" h="264160">
                <a:moveTo>
                  <a:pt x="1691502" y="220964"/>
                </a:moveTo>
                <a:lnTo>
                  <a:pt x="1678539" y="219269"/>
                </a:lnTo>
                <a:lnTo>
                  <a:pt x="1677074" y="231481"/>
                </a:lnTo>
                <a:lnTo>
                  <a:pt x="1689978" y="233156"/>
                </a:lnTo>
                <a:lnTo>
                  <a:pt x="1691502" y="220964"/>
                </a:lnTo>
                <a:close/>
              </a:path>
              <a:path w="1752600" h="264160">
                <a:moveTo>
                  <a:pt x="1752447" y="234680"/>
                </a:moveTo>
                <a:lnTo>
                  <a:pt x="1682358" y="187452"/>
                </a:lnTo>
                <a:lnTo>
                  <a:pt x="1678539" y="219269"/>
                </a:lnTo>
                <a:lnTo>
                  <a:pt x="1691502" y="220964"/>
                </a:lnTo>
                <a:lnTo>
                  <a:pt x="1691502" y="256953"/>
                </a:lnTo>
                <a:lnTo>
                  <a:pt x="1752447" y="2346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72336" y="3784290"/>
            <a:ext cx="445770" cy="381000"/>
          </a:xfrm>
          <a:custGeom>
            <a:avLst/>
            <a:gdLst/>
            <a:ahLst/>
            <a:cxnLst/>
            <a:rect l="l" t="t" r="r" b="b"/>
            <a:pathLst>
              <a:path w="445770" h="381000">
                <a:moveTo>
                  <a:pt x="392705" y="326470"/>
                </a:moveTo>
                <a:lnTo>
                  <a:pt x="19641" y="0"/>
                </a:lnTo>
                <a:lnTo>
                  <a:pt x="0" y="0"/>
                </a:lnTo>
                <a:lnTo>
                  <a:pt x="384116" y="336101"/>
                </a:lnTo>
                <a:lnTo>
                  <a:pt x="392705" y="326470"/>
                </a:lnTo>
                <a:close/>
              </a:path>
              <a:path w="445770" h="381000">
                <a:moveTo>
                  <a:pt x="402737" y="369904"/>
                </a:moveTo>
                <a:lnTo>
                  <a:pt x="402737" y="335249"/>
                </a:lnTo>
                <a:lnTo>
                  <a:pt x="393593" y="344393"/>
                </a:lnTo>
                <a:lnTo>
                  <a:pt x="384116" y="336101"/>
                </a:lnTo>
                <a:lnTo>
                  <a:pt x="363128" y="359633"/>
                </a:lnTo>
                <a:lnTo>
                  <a:pt x="402737" y="369904"/>
                </a:lnTo>
                <a:close/>
              </a:path>
              <a:path w="445770" h="381000">
                <a:moveTo>
                  <a:pt x="402737" y="335249"/>
                </a:moveTo>
                <a:lnTo>
                  <a:pt x="392705" y="326470"/>
                </a:lnTo>
                <a:lnTo>
                  <a:pt x="384116" y="336101"/>
                </a:lnTo>
                <a:lnTo>
                  <a:pt x="393593" y="344393"/>
                </a:lnTo>
                <a:lnTo>
                  <a:pt x="402737" y="335249"/>
                </a:lnTo>
                <a:close/>
              </a:path>
              <a:path w="445770" h="381000">
                <a:moveTo>
                  <a:pt x="445409" y="380969"/>
                </a:moveTo>
                <a:lnTo>
                  <a:pt x="413405" y="303260"/>
                </a:lnTo>
                <a:lnTo>
                  <a:pt x="392705" y="326470"/>
                </a:lnTo>
                <a:lnTo>
                  <a:pt x="402737" y="335249"/>
                </a:lnTo>
                <a:lnTo>
                  <a:pt x="402737" y="369904"/>
                </a:lnTo>
                <a:lnTo>
                  <a:pt x="445409" y="38096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53377" y="4189127"/>
            <a:ext cx="249682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2729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facialis VII  </a:t>
            </a:r>
            <a:r>
              <a:rPr sz="2000" b="1" spc="-5" dirty="0">
                <a:latin typeface="Times New Roman"/>
                <a:cs typeface="Times New Roman"/>
              </a:rPr>
              <a:t>(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nucleus</a:t>
            </a:r>
            <a:r>
              <a:rPr sz="20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salivatorius 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superior</a:t>
            </a:r>
            <a:r>
              <a:rPr sz="20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–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Times New Roman"/>
                <a:cs typeface="Times New Roman"/>
              </a:rPr>
              <a:t>parasympatické</a:t>
            </a:r>
            <a:r>
              <a:rPr sz="2000" b="1" spc="-7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jádro)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29635" y="6551136"/>
            <a:ext cx="30384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Ganglion</a:t>
            </a:r>
            <a:r>
              <a:rPr sz="20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pterygopalatinum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56958" y="3784290"/>
            <a:ext cx="836930" cy="457200"/>
          </a:xfrm>
          <a:custGeom>
            <a:avLst/>
            <a:gdLst/>
            <a:ahLst/>
            <a:cxnLst/>
            <a:rect l="l" t="t" r="r" b="b"/>
            <a:pathLst>
              <a:path w="836929" h="457200">
                <a:moveTo>
                  <a:pt x="773944" y="415915"/>
                </a:moveTo>
                <a:lnTo>
                  <a:pt x="25298" y="0"/>
                </a:lnTo>
                <a:lnTo>
                  <a:pt x="0" y="0"/>
                </a:lnTo>
                <a:lnTo>
                  <a:pt x="768061" y="426701"/>
                </a:lnTo>
                <a:lnTo>
                  <a:pt x="773944" y="415915"/>
                </a:lnTo>
                <a:close/>
              </a:path>
              <a:path w="836929" h="457200">
                <a:moveTo>
                  <a:pt x="785108" y="455285"/>
                </a:moveTo>
                <a:lnTo>
                  <a:pt x="785108" y="422117"/>
                </a:lnTo>
                <a:lnTo>
                  <a:pt x="779012" y="432785"/>
                </a:lnTo>
                <a:lnTo>
                  <a:pt x="768061" y="426701"/>
                </a:lnTo>
                <a:lnTo>
                  <a:pt x="753104" y="454121"/>
                </a:lnTo>
                <a:lnTo>
                  <a:pt x="785108" y="455285"/>
                </a:lnTo>
                <a:close/>
              </a:path>
              <a:path w="836929" h="457200">
                <a:moveTo>
                  <a:pt x="785108" y="422117"/>
                </a:moveTo>
                <a:lnTo>
                  <a:pt x="773944" y="415915"/>
                </a:lnTo>
                <a:lnTo>
                  <a:pt x="768061" y="426701"/>
                </a:lnTo>
                <a:lnTo>
                  <a:pt x="779012" y="432785"/>
                </a:lnTo>
                <a:lnTo>
                  <a:pt x="785108" y="422117"/>
                </a:lnTo>
                <a:close/>
              </a:path>
              <a:path w="836929" h="457200">
                <a:moveTo>
                  <a:pt x="836909" y="457169"/>
                </a:moveTo>
                <a:lnTo>
                  <a:pt x="789680" y="387065"/>
                </a:lnTo>
                <a:lnTo>
                  <a:pt x="773944" y="415915"/>
                </a:lnTo>
                <a:lnTo>
                  <a:pt x="785108" y="422117"/>
                </a:lnTo>
                <a:lnTo>
                  <a:pt x="785108" y="455285"/>
                </a:lnTo>
                <a:lnTo>
                  <a:pt x="836909" y="45716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40645" y="3784290"/>
            <a:ext cx="296545" cy="990600"/>
          </a:xfrm>
          <a:custGeom>
            <a:avLst/>
            <a:gdLst/>
            <a:ahLst/>
            <a:cxnLst/>
            <a:rect l="l" t="t" r="r" b="b"/>
            <a:pathLst>
              <a:path w="296545" h="990600">
                <a:moveTo>
                  <a:pt x="30602" y="916517"/>
                </a:moveTo>
                <a:lnTo>
                  <a:pt x="0" y="908227"/>
                </a:lnTo>
                <a:lnTo>
                  <a:pt x="15240" y="990523"/>
                </a:lnTo>
                <a:lnTo>
                  <a:pt x="27432" y="977365"/>
                </a:lnTo>
                <a:lnTo>
                  <a:pt x="27432" y="928039"/>
                </a:lnTo>
                <a:lnTo>
                  <a:pt x="30602" y="916517"/>
                </a:lnTo>
                <a:close/>
              </a:path>
              <a:path w="296545" h="990600">
                <a:moveTo>
                  <a:pt x="42731" y="919803"/>
                </a:moveTo>
                <a:lnTo>
                  <a:pt x="30602" y="916517"/>
                </a:lnTo>
                <a:lnTo>
                  <a:pt x="27432" y="928039"/>
                </a:lnTo>
                <a:lnTo>
                  <a:pt x="39624" y="931087"/>
                </a:lnTo>
                <a:lnTo>
                  <a:pt x="42731" y="919803"/>
                </a:lnTo>
                <a:close/>
              </a:path>
              <a:path w="296545" h="990600">
                <a:moveTo>
                  <a:pt x="73136" y="928039"/>
                </a:moveTo>
                <a:lnTo>
                  <a:pt x="42731" y="919803"/>
                </a:lnTo>
                <a:lnTo>
                  <a:pt x="39624" y="931087"/>
                </a:lnTo>
                <a:lnTo>
                  <a:pt x="27432" y="928039"/>
                </a:lnTo>
                <a:lnTo>
                  <a:pt x="27432" y="977365"/>
                </a:lnTo>
                <a:lnTo>
                  <a:pt x="73136" y="928039"/>
                </a:lnTo>
                <a:close/>
              </a:path>
              <a:path w="296545" h="990600">
                <a:moveTo>
                  <a:pt x="296015" y="0"/>
                </a:moveTo>
                <a:lnTo>
                  <a:pt x="282802" y="0"/>
                </a:lnTo>
                <a:lnTo>
                  <a:pt x="30602" y="916517"/>
                </a:lnTo>
                <a:lnTo>
                  <a:pt x="42731" y="919803"/>
                </a:lnTo>
                <a:lnTo>
                  <a:pt x="29601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33166" y="3784290"/>
            <a:ext cx="240665" cy="1447800"/>
          </a:xfrm>
          <a:custGeom>
            <a:avLst/>
            <a:gdLst/>
            <a:ahLst/>
            <a:cxnLst/>
            <a:rect l="l" t="t" r="r" b="b"/>
            <a:pathLst>
              <a:path w="240665" h="1447800">
                <a:moveTo>
                  <a:pt x="209814" y="1371958"/>
                </a:moveTo>
                <a:lnTo>
                  <a:pt x="13933" y="0"/>
                </a:lnTo>
                <a:lnTo>
                  <a:pt x="0" y="0"/>
                </a:lnTo>
                <a:lnTo>
                  <a:pt x="196197" y="1374181"/>
                </a:lnTo>
                <a:lnTo>
                  <a:pt x="209814" y="1371958"/>
                </a:lnTo>
                <a:close/>
              </a:path>
              <a:path w="240665" h="1447800">
                <a:moveTo>
                  <a:pt x="211703" y="1445465"/>
                </a:moveTo>
                <a:lnTo>
                  <a:pt x="211703" y="1385194"/>
                </a:lnTo>
                <a:lnTo>
                  <a:pt x="197987" y="1386718"/>
                </a:lnTo>
                <a:lnTo>
                  <a:pt x="196197" y="1374181"/>
                </a:lnTo>
                <a:lnTo>
                  <a:pt x="165999" y="1379113"/>
                </a:lnTo>
                <a:lnTo>
                  <a:pt x="211703" y="1445465"/>
                </a:lnTo>
                <a:close/>
              </a:path>
              <a:path w="240665" h="1447800">
                <a:moveTo>
                  <a:pt x="211703" y="1385194"/>
                </a:moveTo>
                <a:lnTo>
                  <a:pt x="209814" y="1371958"/>
                </a:lnTo>
                <a:lnTo>
                  <a:pt x="196197" y="1374181"/>
                </a:lnTo>
                <a:lnTo>
                  <a:pt x="197987" y="1386718"/>
                </a:lnTo>
                <a:lnTo>
                  <a:pt x="211703" y="1385194"/>
                </a:lnTo>
                <a:close/>
              </a:path>
              <a:path w="240665" h="1447800">
                <a:moveTo>
                  <a:pt x="240659" y="1366921"/>
                </a:moveTo>
                <a:lnTo>
                  <a:pt x="209814" y="1371958"/>
                </a:lnTo>
                <a:lnTo>
                  <a:pt x="211703" y="1385194"/>
                </a:lnTo>
                <a:lnTo>
                  <a:pt x="211703" y="1445465"/>
                </a:lnTo>
                <a:lnTo>
                  <a:pt x="213227" y="1447678"/>
                </a:lnTo>
                <a:lnTo>
                  <a:pt x="240659" y="13669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32125" marR="5080" indent="-30099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Parasympatická sekretorická vlákna pro  slznou</a:t>
            </a:r>
            <a:r>
              <a:rPr spc="-15" dirty="0"/>
              <a:t> </a:t>
            </a:r>
            <a:r>
              <a:rPr spc="-5" dirty="0"/>
              <a:t>žlázu</a:t>
            </a:r>
          </a:p>
        </p:txBody>
      </p:sp>
      <p:sp>
        <p:nvSpPr>
          <p:cNvPr id="3" name="object 3"/>
          <p:cNvSpPr/>
          <p:nvPr/>
        </p:nvSpPr>
        <p:spPr>
          <a:xfrm>
            <a:off x="2172450" y="2321717"/>
            <a:ext cx="7013453" cy="1462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98850" y="3325612"/>
            <a:ext cx="214629" cy="459105"/>
          </a:xfrm>
          <a:custGeom>
            <a:avLst/>
            <a:gdLst/>
            <a:ahLst/>
            <a:cxnLst/>
            <a:rect l="l" t="t" r="r" b="b"/>
            <a:pathLst>
              <a:path w="214629" h="459104">
                <a:moveTo>
                  <a:pt x="214409" y="458678"/>
                </a:moveTo>
                <a:lnTo>
                  <a:pt x="10668" y="0"/>
                </a:lnTo>
                <a:lnTo>
                  <a:pt x="0" y="4572"/>
                </a:lnTo>
                <a:lnTo>
                  <a:pt x="201711" y="458678"/>
                </a:lnTo>
                <a:lnTo>
                  <a:pt x="214409" y="45867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82095" y="2970029"/>
            <a:ext cx="16789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zygomaticus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13039" y="2179655"/>
            <a:ext cx="1071880" cy="995680"/>
          </a:xfrm>
          <a:custGeom>
            <a:avLst/>
            <a:gdLst/>
            <a:ahLst/>
            <a:cxnLst/>
            <a:rect l="l" t="t" r="r" b="b"/>
            <a:pathLst>
              <a:path w="1071879" h="995680">
                <a:moveTo>
                  <a:pt x="51959" y="939229"/>
                </a:moveTo>
                <a:lnTo>
                  <a:pt x="30480" y="915847"/>
                </a:lnTo>
                <a:lnTo>
                  <a:pt x="0" y="995080"/>
                </a:lnTo>
                <a:lnTo>
                  <a:pt x="42672" y="983232"/>
                </a:lnTo>
                <a:lnTo>
                  <a:pt x="42672" y="947851"/>
                </a:lnTo>
                <a:lnTo>
                  <a:pt x="51959" y="939229"/>
                </a:lnTo>
                <a:close/>
              </a:path>
              <a:path w="1071879" h="995680">
                <a:moveTo>
                  <a:pt x="60702" y="948746"/>
                </a:moveTo>
                <a:lnTo>
                  <a:pt x="51959" y="939229"/>
                </a:lnTo>
                <a:lnTo>
                  <a:pt x="42672" y="947851"/>
                </a:lnTo>
                <a:lnTo>
                  <a:pt x="51816" y="956995"/>
                </a:lnTo>
                <a:lnTo>
                  <a:pt x="60702" y="948746"/>
                </a:lnTo>
                <a:close/>
              </a:path>
              <a:path w="1071879" h="995680">
                <a:moveTo>
                  <a:pt x="82280" y="972235"/>
                </a:moveTo>
                <a:lnTo>
                  <a:pt x="60702" y="948746"/>
                </a:lnTo>
                <a:lnTo>
                  <a:pt x="51816" y="956995"/>
                </a:lnTo>
                <a:lnTo>
                  <a:pt x="42672" y="947851"/>
                </a:lnTo>
                <a:lnTo>
                  <a:pt x="42672" y="983232"/>
                </a:lnTo>
                <a:lnTo>
                  <a:pt x="82280" y="972235"/>
                </a:lnTo>
                <a:close/>
              </a:path>
              <a:path w="1071879" h="995680">
                <a:moveTo>
                  <a:pt x="1071280" y="10668"/>
                </a:moveTo>
                <a:lnTo>
                  <a:pt x="1063660" y="0"/>
                </a:lnTo>
                <a:lnTo>
                  <a:pt x="51959" y="939229"/>
                </a:lnTo>
                <a:lnTo>
                  <a:pt x="60702" y="948746"/>
                </a:lnTo>
                <a:lnTo>
                  <a:pt x="1071280" y="1066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78098" y="2103455"/>
            <a:ext cx="1144905" cy="469900"/>
          </a:xfrm>
          <a:custGeom>
            <a:avLst/>
            <a:gdLst/>
            <a:ahLst/>
            <a:cxnLst/>
            <a:rect l="l" t="t" r="r" b="b"/>
            <a:pathLst>
              <a:path w="1144904" h="469900">
                <a:moveTo>
                  <a:pt x="1076698" y="428253"/>
                </a:moveTo>
                <a:lnTo>
                  <a:pt x="4572" y="0"/>
                </a:lnTo>
                <a:lnTo>
                  <a:pt x="0" y="10668"/>
                </a:lnTo>
                <a:lnTo>
                  <a:pt x="1071959" y="440362"/>
                </a:lnTo>
                <a:lnTo>
                  <a:pt x="1076698" y="428253"/>
                </a:lnTo>
                <a:close/>
              </a:path>
              <a:path w="1144904" h="469900">
                <a:moveTo>
                  <a:pt x="1088044" y="466867"/>
                </a:moveTo>
                <a:lnTo>
                  <a:pt x="1088044" y="432785"/>
                </a:lnTo>
                <a:lnTo>
                  <a:pt x="1083472" y="444977"/>
                </a:lnTo>
                <a:lnTo>
                  <a:pt x="1071959" y="440362"/>
                </a:lnTo>
                <a:lnTo>
                  <a:pt x="1060612" y="469361"/>
                </a:lnTo>
                <a:lnTo>
                  <a:pt x="1088044" y="466867"/>
                </a:lnTo>
                <a:close/>
              </a:path>
              <a:path w="1144904" h="469900">
                <a:moveTo>
                  <a:pt x="1088044" y="432785"/>
                </a:moveTo>
                <a:lnTo>
                  <a:pt x="1076698" y="428253"/>
                </a:lnTo>
                <a:lnTo>
                  <a:pt x="1071959" y="440362"/>
                </a:lnTo>
                <a:lnTo>
                  <a:pt x="1083472" y="444977"/>
                </a:lnTo>
                <a:lnTo>
                  <a:pt x="1088044" y="432785"/>
                </a:lnTo>
                <a:close/>
              </a:path>
              <a:path w="1144904" h="469900">
                <a:moveTo>
                  <a:pt x="1144417" y="461741"/>
                </a:moveTo>
                <a:lnTo>
                  <a:pt x="1088044" y="399257"/>
                </a:lnTo>
                <a:lnTo>
                  <a:pt x="1076698" y="428253"/>
                </a:lnTo>
                <a:lnTo>
                  <a:pt x="1088044" y="432785"/>
                </a:lnTo>
                <a:lnTo>
                  <a:pt x="1088044" y="466867"/>
                </a:lnTo>
                <a:lnTo>
                  <a:pt x="1144417" y="4617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8263" y="2409764"/>
            <a:ext cx="947419" cy="1374775"/>
          </a:xfrm>
          <a:custGeom>
            <a:avLst/>
            <a:gdLst/>
            <a:ahLst/>
            <a:cxnLst/>
            <a:rect l="l" t="t" r="r" b="b"/>
            <a:pathLst>
              <a:path w="947420" h="1374775">
                <a:moveTo>
                  <a:pt x="946791" y="1374526"/>
                </a:moveTo>
                <a:lnTo>
                  <a:pt x="10668" y="0"/>
                </a:lnTo>
                <a:lnTo>
                  <a:pt x="0" y="7620"/>
                </a:lnTo>
                <a:lnTo>
                  <a:pt x="933091" y="1374526"/>
                </a:lnTo>
                <a:lnTo>
                  <a:pt x="946791" y="137452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77319" y="1827131"/>
            <a:ext cx="21507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lacrimalis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(z N.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ophthalmicus)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29838" y="1446167"/>
            <a:ext cx="23495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Ramus</a:t>
            </a:r>
            <a:r>
              <a:rPr sz="2000" b="1" spc="-10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communicans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29838" y="1750943"/>
            <a:ext cx="22117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cum nervo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lacrimali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86736" y="2055713"/>
            <a:ext cx="18580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maxillaris</a:t>
            </a:r>
            <a:r>
              <a:rPr sz="2000" b="1" spc="-1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V/2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00222" y="3784289"/>
            <a:ext cx="7275801" cy="26928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0561" y="3784290"/>
            <a:ext cx="112202" cy="228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46268" y="4622429"/>
            <a:ext cx="1530350" cy="1909445"/>
          </a:xfrm>
          <a:custGeom>
            <a:avLst/>
            <a:gdLst/>
            <a:ahLst/>
            <a:cxnLst/>
            <a:rect l="l" t="t" r="r" b="b"/>
            <a:pathLst>
              <a:path w="1530350" h="1909445">
                <a:moveTo>
                  <a:pt x="77708" y="36576"/>
                </a:moveTo>
                <a:lnTo>
                  <a:pt x="0" y="0"/>
                </a:lnTo>
                <a:lnTo>
                  <a:pt x="18288" y="83804"/>
                </a:lnTo>
                <a:lnTo>
                  <a:pt x="35036" y="70492"/>
                </a:lnTo>
                <a:lnTo>
                  <a:pt x="35036" y="54848"/>
                </a:lnTo>
                <a:lnTo>
                  <a:pt x="45704" y="45704"/>
                </a:lnTo>
                <a:lnTo>
                  <a:pt x="53678" y="55675"/>
                </a:lnTo>
                <a:lnTo>
                  <a:pt x="77708" y="36576"/>
                </a:lnTo>
                <a:close/>
              </a:path>
              <a:path w="1530350" h="1909445">
                <a:moveTo>
                  <a:pt x="53678" y="55675"/>
                </a:moveTo>
                <a:lnTo>
                  <a:pt x="45704" y="45704"/>
                </a:lnTo>
                <a:lnTo>
                  <a:pt x="35036" y="54848"/>
                </a:lnTo>
                <a:lnTo>
                  <a:pt x="42689" y="64410"/>
                </a:lnTo>
                <a:lnTo>
                  <a:pt x="53678" y="55675"/>
                </a:lnTo>
                <a:close/>
              </a:path>
              <a:path w="1530350" h="1909445">
                <a:moveTo>
                  <a:pt x="42689" y="64410"/>
                </a:moveTo>
                <a:lnTo>
                  <a:pt x="35036" y="54848"/>
                </a:lnTo>
                <a:lnTo>
                  <a:pt x="35036" y="70492"/>
                </a:lnTo>
                <a:lnTo>
                  <a:pt x="42689" y="64410"/>
                </a:lnTo>
                <a:close/>
              </a:path>
              <a:path w="1530350" h="1909445">
                <a:moveTo>
                  <a:pt x="1529958" y="1901784"/>
                </a:moveTo>
                <a:lnTo>
                  <a:pt x="53678" y="55675"/>
                </a:lnTo>
                <a:lnTo>
                  <a:pt x="42689" y="64410"/>
                </a:lnTo>
                <a:lnTo>
                  <a:pt x="1519290" y="1909404"/>
                </a:lnTo>
                <a:lnTo>
                  <a:pt x="1529958" y="19017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41355" y="3784290"/>
            <a:ext cx="214629" cy="304800"/>
          </a:xfrm>
          <a:custGeom>
            <a:avLst/>
            <a:gdLst/>
            <a:ahLst/>
            <a:cxnLst/>
            <a:rect l="l" t="t" r="r" b="b"/>
            <a:pathLst>
              <a:path w="214629" h="304800">
                <a:moveTo>
                  <a:pt x="176740" y="239395"/>
                </a:moveTo>
                <a:lnTo>
                  <a:pt x="13699" y="0"/>
                </a:lnTo>
                <a:lnTo>
                  <a:pt x="0" y="0"/>
                </a:lnTo>
                <a:lnTo>
                  <a:pt x="167654" y="245601"/>
                </a:lnTo>
                <a:lnTo>
                  <a:pt x="176740" y="239395"/>
                </a:lnTo>
                <a:close/>
              </a:path>
              <a:path w="214629" h="304800">
                <a:moveTo>
                  <a:pt x="183908" y="287636"/>
                </a:moveTo>
                <a:lnTo>
                  <a:pt x="183908" y="249920"/>
                </a:lnTo>
                <a:lnTo>
                  <a:pt x="174764" y="256016"/>
                </a:lnTo>
                <a:lnTo>
                  <a:pt x="167654" y="245601"/>
                </a:lnTo>
                <a:lnTo>
                  <a:pt x="141252" y="263636"/>
                </a:lnTo>
                <a:lnTo>
                  <a:pt x="183908" y="287636"/>
                </a:lnTo>
                <a:close/>
              </a:path>
              <a:path w="214629" h="304800">
                <a:moveTo>
                  <a:pt x="183908" y="249920"/>
                </a:moveTo>
                <a:lnTo>
                  <a:pt x="176740" y="239395"/>
                </a:lnTo>
                <a:lnTo>
                  <a:pt x="167654" y="245601"/>
                </a:lnTo>
                <a:lnTo>
                  <a:pt x="174764" y="256016"/>
                </a:lnTo>
                <a:lnTo>
                  <a:pt x="183908" y="249920"/>
                </a:lnTo>
                <a:close/>
              </a:path>
              <a:path w="214629" h="304800">
                <a:moveTo>
                  <a:pt x="214388" y="304784"/>
                </a:moveTo>
                <a:lnTo>
                  <a:pt x="203720" y="220964"/>
                </a:lnTo>
                <a:lnTo>
                  <a:pt x="176740" y="239395"/>
                </a:lnTo>
                <a:lnTo>
                  <a:pt x="183908" y="249920"/>
                </a:lnTo>
                <a:lnTo>
                  <a:pt x="183908" y="287636"/>
                </a:lnTo>
                <a:lnTo>
                  <a:pt x="214388" y="3047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078943" y="5866021"/>
            <a:ext cx="463740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60040">
              <a:lnSpc>
                <a:spcPct val="150000"/>
              </a:lnSpc>
              <a:spcBef>
                <a:spcPts val="95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infraorbitalis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Ganglion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pterygopalatinum</a:t>
            </a:r>
            <a:r>
              <a:rPr sz="2000" b="1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přepo-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jení na </a:t>
            </a:r>
            <a:r>
              <a:rPr sz="2000" b="1" spc="-5" dirty="0">
                <a:latin typeface="Times New Roman"/>
                <a:cs typeface="Times New Roman"/>
              </a:rPr>
              <a:t>postganglionární</a:t>
            </a:r>
            <a:r>
              <a:rPr sz="2000" b="1" spc="-10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neuron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12976" y="4470029"/>
            <a:ext cx="1530350" cy="1680845"/>
          </a:xfrm>
          <a:custGeom>
            <a:avLst/>
            <a:gdLst/>
            <a:ahLst/>
            <a:cxnLst/>
            <a:rect l="l" t="t" r="r" b="b"/>
            <a:pathLst>
              <a:path w="1530350" h="1680845">
                <a:moveTo>
                  <a:pt x="80756" y="32004"/>
                </a:moveTo>
                <a:lnTo>
                  <a:pt x="0" y="0"/>
                </a:lnTo>
                <a:lnTo>
                  <a:pt x="24384" y="82296"/>
                </a:lnTo>
                <a:lnTo>
                  <a:pt x="38084" y="70073"/>
                </a:lnTo>
                <a:lnTo>
                  <a:pt x="38084" y="51816"/>
                </a:lnTo>
                <a:lnTo>
                  <a:pt x="48752" y="42672"/>
                </a:lnTo>
                <a:lnTo>
                  <a:pt x="57726" y="52550"/>
                </a:lnTo>
                <a:lnTo>
                  <a:pt x="80756" y="32004"/>
                </a:lnTo>
                <a:close/>
              </a:path>
              <a:path w="1530350" h="1680845">
                <a:moveTo>
                  <a:pt x="57726" y="52550"/>
                </a:moveTo>
                <a:lnTo>
                  <a:pt x="48752" y="42672"/>
                </a:lnTo>
                <a:lnTo>
                  <a:pt x="38084" y="51816"/>
                </a:lnTo>
                <a:lnTo>
                  <a:pt x="47250" y="61896"/>
                </a:lnTo>
                <a:lnTo>
                  <a:pt x="57726" y="52550"/>
                </a:lnTo>
                <a:close/>
              </a:path>
              <a:path w="1530350" h="1680845">
                <a:moveTo>
                  <a:pt x="47250" y="61896"/>
                </a:moveTo>
                <a:lnTo>
                  <a:pt x="38084" y="51816"/>
                </a:lnTo>
                <a:lnTo>
                  <a:pt x="38084" y="70073"/>
                </a:lnTo>
                <a:lnTo>
                  <a:pt x="47250" y="61896"/>
                </a:lnTo>
                <a:close/>
              </a:path>
              <a:path w="1530350" h="1680845">
                <a:moveTo>
                  <a:pt x="1529974" y="1673214"/>
                </a:moveTo>
                <a:lnTo>
                  <a:pt x="57726" y="52550"/>
                </a:lnTo>
                <a:lnTo>
                  <a:pt x="47250" y="61896"/>
                </a:lnTo>
                <a:lnTo>
                  <a:pt x="1519306" y="1680834"/>
                </a:lnTo>
                <a:lnTo>
                  <a:pt x="1529974" y="16732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2283" y="4850998"/>
            <a:ext cx="546100" cy="1298575"/>
          </a:xfrm>
          <a:custGeom>
            <a:avLst/>
            <a:gdLst/>
            <a:ahLst/>
            <a:cxnLst/>
            <a:rect l="l" t="t" r="r" b="b"/>
            <a:pathLst>
              <a:path w="546100" h="1298575">
                <a:moveTo>
                  <a:pt x="515265" y="73102"/>
                </a:moveTo>
                <a:lnTo>
                  <a:pt x="503972" y="68537"/>
                </a:lnTo>
                <a:lnTo>
                  <a:pt x="0" y="1293769"/>
                </a:lnTo>
                <a:lnTo>
                  <a:pt x="10668" y="1298341"/>
                </a:lnTo>
                <a:lnTo>
                  <a:pt x="515265" y="73102"/>
                </a:lnTo>
                <a:close/>
              </a:path>
              <a:path w="546100" h="1298575">
                <a:moveTo>
                  <a:pt x="545546" y="85344"/>
                </a:moveTo>
                <a:lnTo>
                  <a:pt x="537926" y="0"/>
                </a:lnTo>
                <a:lnTo>
                  <a:pt x="473918" y="56388"/>
                </a:lnTo>
                <a:lnTo>
                  <a:pt x="503972" y="68537"/>
                </a:lnTo>
                <a:lnTo>
                  <a:pt x="508970" y="56388"/>
                </a:lnTo>
                <a:lnTo>
                  <a:pt x="519638" y="62484"/>
                </a:lnTo>
                <a:lnTo>
                  <a:pt x="519638" y="74870"/>
                </a:lnTo>
                <a:lnTo>
                  <a:pt x="545546" y="85344"/>
                </a:lnTo>
                <a:close/>
              </a:path>
              <a:path w="546100" h="1298575">
                <a:moveTo>
                  <a:pt x="519638" y="62484"/>
                </a:moveTo>
                <a:lnTo>
                  <a:pt x="508970" y="56388"/>
                </a:lnTo>
                <a:lnTo>
                  <a:pt x="503972" y="68537"/>
                </a:lnTo>
                <a:lnTo>
                  <a:pt x="515265" y="73102"/>
                </a:lnTo>
                <a:lnTo>
                  <a:pt x="519638" y="62484"/>
                </a:lnTo>
                <a:close/>
              </a:path>
              <a:path w="546100" h="1298575">
                <a:moveTo>
                  <a:pt x="519638" y="74870"/>
                </a:moveTo>
                <a:lnTo>
                  <a:pt x="519638" y="62484"/>
                </a:lnTo>
                <a:lnTo>
                  <a:pt x="515265" y="73102"/>
                </a:lnTo>
                <a:lnTo>
                  <a:pt x="519638" y="748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Zornicové reakce </a:t>
            </a:r>
            <a:r>
              <a:rPr sz="4400" dirty="0"/>
              <a:t>-  </a:t>
            </a:r>
            <a:r>
              <a:rPr sz="4400" spc="-5" dirty="0"/>
              <a:t>parasympatická pupilomotorická  vlákna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3212835" y="2412812"/>
            <a:ext cx="4362846" cy="1372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12835" y="3784091"/>
            <a:ext cx="4362846" cy="3276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7873" y="527271"/>
            <a:ext cx="349186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1210" marR="5080" indent="-779145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CC3200"/>
                </a:solidFill>
                <a:latin typeface="Times New Roman"/>
                <a:cs typeface="Times New Roman"/>
              </a:rPr>
              <a:t>Autonomní</a:t>
            </a:r>
            <a:r>
              <a:rPr sz="3200" spc="-85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C3200"/>
                </a:solidFill>
                <a:latin typeface="Times New Roman"/>
                <a:cs typeface="Times New Roman"/>
              </a:rPr>
              <a:t>nervový  systém</a:t>
            </a:r>
            <a:r>
              <a:rPr sz="3200" spc="-50" dirty="0">
                <a:solidFill>
                  <a:srgbClr val="CC32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C3200"/>
                </a:solidFill>
                <a:latin typeface="Times New Roman"/>
                <a:cs typeface="Times New Roman"/>
              </a:rPr>
              <a:t>oka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23803" y="355579"/>
            <a:ext cx="3994068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3378" y="1964279"/>
            <a:ext cx="4898390" cy="459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6599"/>
                </a:solidFill>
                <a:latin typeface="Times New Roman"/>
                <a:cs typeface="Times New Roman"/>
              </a:rPr>
              <a:t>Sympaticus </a:t>
            </a:r>
            <a:r>
              <a:rPr sz="2000" dirty="0">
                <a:solidFill>
                  <a:srgbClr val="006599"/>
                </a:solidFill>
                <a:latin typeface="Times New Roman"/>
                <a:cs typeface="Times New Roman"/>
              </a:rPr>
              <a:t>(nikde </a:t>
            </a:r>
            <a:r>
              <a:rPr sz="2000" spc="-5" dirty="0">
                <a:solidFill>
                  <a:srgbClr val="006599"/>
                </a:solidFill>
                <a:latin typeface="Times New Roman"/>
                <a:cs typeface="Times New Roman"/>
              </a:rPr>
              <a:t>se</a:t>
            </a:r>
            <a:r>
              <a:rPr sz="2000" spc="-105" dirty="0">
                <a:solidFill>
                  <a:srgbClr val="00659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6599"/>
                </a:solidFill>
                <a:latin typeface="Times New Roman"/>
                <a:cs typeface="Times New Roman"/>
              </a:rPr>
              <a:t>nekříží)</a:t>
            </a:r>
            <a:endParaRPr sz="2000">
              <a:latin typeface="Times New Roman"/>
              <a:cs typeface="Times New Roman"/>
            </a:endParaRPr>
          </a:p>
          <a:p>
            <a:pPr marL="469265" marR="5080">
              <a:lnSpc>
                <a:spcPct val="100000"/>
              </a:lnSpc>
              <a:buAutoNum type="arabicPeriod"/>
              <a:tabLst>
                <a:tab pos="723265" algn="l"/>
              </a:tabLst>
            </a:pPr>
            <a:r>
              <a:rPr sz="20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Neuron (centrální)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začíná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v </a:t>
            </a:r>
            <a:r>
              <a:rPr sz="2000" u="sng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zadním  </a:t>
            </a:r>
            <a:r>
              <a:rPr sz="2000" u="sng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hypothalamu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,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sestupuje nezkříženě  mozkovým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kmenem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a končí v </a:t>
            </a:r>
            <a:r>
              <a:rPr sz="2000" u="sng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Budgeho  </a:t>
            </a:r>
            <a:r>
              <a:rPr sz="2000" u="sng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ciliospinárním centru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 míchy </a:t>
            </a:r>
            <a:r>
              <a:rPr sz="2000" spc="-10" dirty="0">
                <a:solidFill>
                  <a:srgbClr val="009900"/>
                </a:solidFill>
                <a:latin typeface="Times New Roman"/>
                <a:cs typeface="Times New Roman"/>
              </a:rPr>
              <a:t>mezi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C8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a</a:t>
            </a:r>
            <a:r>
              <a:rPr sz="2000" spc="-7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Th2</a:t>
            </a:r>
            <a:endParaRPr sz="2000">
              <a:latin typeface="Times New Roman"/>
              <a:cs typeface="Times New Roman"/>
            </a:endParaRPr>
          </a:p>
          <a:p>
            <a:pPr marL="469265" marR="267335">
              <a:lnSpc>
                <a:spcPct val="100000"/>
              </a:lnSpc>
              <a:buAutoNum type="arabicPeriod"/>
              <a:tabLst>
                <a:tab pos="723265" algn="l"/>
              </a:tabLst>
            </a:pPr>
            <a:r>
              <a:rPr sz="20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Neuron (pregangliový)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vystupuje z  Budgeova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ciliospinálního centra míchy</a:t>
            </a:r>
            <a:r>
              <a:rPr sz="2000" spc="-9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a  končí v </a:t>
            </a:r>
            <a:r>
              <a:rPr sz="2000" u="sng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ganglion </a:t>
            </a:r>
            <a:r>
              <a:rPr sz="2000" u="sng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cervicale </a:t>
            </a:r>
            <a:r>
              <a:rPr sz="2000" u="sng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superius</a:t>
            </a:r>
            <a:r>
              <a:rPr sz="2000" spc="-165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krku</a:t>
            </a:r>
            <a:endParaRPr sz="2000">
              <a:latin typeface="Times New Roman"/>
              <a:cs typeface="Times New Roman"/>
            </a:endParaRPr>
          </a:p>
          <a:p>
            <a:pPr marL="469265" marR="37465">
              <a:lnSpc>
                <a:spcPct val="100000"/>
              </a:lnSpc>
              <a:buAutoNum type="arabicPeriod"/>
              <a:tabLst>
                <a:tab pos="723265" algn="l"/>
              </a:tabLst>
            </a:pPr>
            <a:r>
              <a:rPr sz="2000" b="1" spc="-5" dirty="0">
                <a:solidFill>
                  <a:srgbClr val="009900"/>
                </a:solidFill>
                <a:latin typeface="Times New Roman"/>
                <a:cs typeface="Times New Roman"/>
              </a:rPr>
              <a:t>Neuron (postgangliový)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vystupuje  podél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a. carotis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a přidává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se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k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oftalmické 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větvi n.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trigeminus. Cestou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n.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nasociliaris</a:t>
            </a:r>
            <a:r>
              <a:rPr sz="2000" spc="-12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a  nn.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ciliares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longi dosahuje k </a:t>
            </a:r>
            <a:r>
              <a:rPr sz="2000" u="sng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dilatátoru  </a:t>
            </a:r>
            <a:r>
              <a:rPr sz="2000" u="sng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zornice a corpus</a:t>
            </a:r>
            <a:r>
              <a:rPr sz="2000" u="sng" spc="-100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Times New Roman"/>
                <a:cs typeface="Times New Roman"/>
              </a:rPr>
              <a:t>ciliare</a:t>
            </a:r>
            <a:endParaRPr sz="2000">
              <a:latin typeface="Times New Roman"/>
              <a:cs typeface="Times New Roman"/>
            </a:endParaRPr>
          </a:p>
          <a:p>
            <a:pPr marL="469265" marR="351155">
              <a:lnSpc>
                <a:spcPct val="100000"/>
              </a:lnSpc>
            </a:pP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Sympatická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vlákna přes ganglion</a:t>
            </a:r>
            <a:r>
              <a:rPr sz="2000" spc="-14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ciliare 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pouze probíhají, nepřepojují </a:t>
            </a:r>
            <a:r>
              <a:rPr sz="2000" spc="-5" dirty="0">
                <a:solidFill>
                  <a:srgbClr val="009900"/>
                </a:solidFill>
                <a:latin typeface="Times New Roman"/>
                <a:cs typeface="Times New Roman"/>
              </a:rPr>
              <a:t>se</a:t>
            </a:r>
            <a:r>
              <a:rPr sz="2000" spc="-17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9900"/>
                </a:solidFill>
                <a:latin typeface="Times New Roman"/>
                <a:cs typeface="Times New Roman"/>
              </a:rPr>
              <a:t>zde!!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8973" y="355579"/>
            <a:ext cx="7314590" cy="6857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612" y="1650873"/>
            <a:ext cx="2447345" cy="4952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4329" y="2565192"/>
            <a:ext cx="5190317" cy="40763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39316" y="1904846"/>
            <a:ext cx="1970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000000"/>
                </a:solidFill>
                <a:latin typeface="Arial"/>
                <a:cs typeface="Arial"/>
              </a:rPr>
              <a:t>ETDRS</a:t>
            </a:r>
            <a:r>
              <a:rPr sz="2400" b="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spc="-5" dirty="0">
                <a:solidFill>
                  <a:srgbClr val="000000"/>
                </a:solidFill>
                <a:latin typeface="Arial"/>
                <a:cs typeface="Arial"/>
              </a:rPr>
              <a:t>tabule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6543" y="398545"/>
            <a:ext cx="4550405" cy="3385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89036" y="3534369"/>
            <a:ext cx="1137285" cy="250190"/>
          </a:xfrm>
          <a:custGeom>
            <a:avLst/>
            <a:gdLst/>
            <a:ahLst/>
            <a:cxnLst/>
            <a:rect l="l" t="t" r="r" b="b"/>
            <a:pathLst>
              <a:path w="1137285" h="250189">
                <a:moveTo>
                  <a:pt x="83820" y="0"/>
                </a:moveTo>
                <a:lnTo>
                  <a:pt x="0" y="21336"/>
                </a:lnTo>
                <a:lnTo>
                  <a:pt x="60960" y="69826"/>
                </a:lnTo>
                <a:lnTo>
                  <a:pt x="60960" y="44196"/>
                </a:lnTo>
                <a:lnTo>
                  <a:pt x="65532" y="25908"/>
                </a:lnTo>
                <a:lnTo>
                  <a:pt x="77444" y="28399"/>
                </a:lnTo>
                <a:lnTo>
                  <a:pt x="83820" y="0"/>
                </a:lnTo>
                <a:close/>
              </a:path>
              <a:path w="1137285" h="250189">
                <a:moveTo>
                  <a:pt x="77444" y="28399"/>
                </a:moveTo>
                <a:lnTo>
                  <a:pt x="65532" y="25908"/>
                </a:lnTo>
                <a:lnTo>
                  <a:pt x="60960" y="44196"/>
                </a:lnTo>
                <a:lnTo>
                  <a:pt x="73317" y="46785"/>
                </a:lnTo>
                <a:lnTo>
                  <a:pt x="77444" y="28399"/>
                </a:lnTo>
                <a:close/>
              </a:path>
              <a:path w="1137285" h="250189">
                <a:moveTo>
                  <a:pt x="73317" y="46785"/>
                </a:moveTo>
                <a:lnTo>
                  <a:pt x="60960" y="44196"/>
                </a:lnTo>
                <a:lnTo>
                  <a:pt x="60960" y="69826"/>
                </a:lnTo>
                <a:lnTo>
                  <a:pt x="67056" y="74676"/>
                </a:lnTo>
                <a:lnTo>
                  <a:pt x="73317" y="46785"/>
                </a:lnTo>
                <a:close/>
              </a:path>
              <a:path w="1137285" h="250189">
                <a:moveTo>
                  <a:pt x="1136812" y="249920"/>
                </a:moveTo>
                <a:lnTo>
                  <a:pt x="77444" y="28399"/>
                </a:lnTo>
                <a:lnTo>
                  <a:pt x="73317" y="46785"/>
                </a:lnTo>
                <a:lnTo>
                  <a:pt x="1042556" y="249920"/>
                </a:lnTo>
                <a:lnTo>
                  <a:pt x="1136812" y="24992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17620" y="1864217"/>
            <a:ext cx="3203575" cy="939165"/>
          </a:xfrm>
          <a:custGeom>
            <a:avLst/>
            <a:gdLst/>
            <a:ahLst/>
            <a:cxnLst/>
            <a:rect l="l" t="t" r="r" b="b"/>
            <a:pathLst>
              <a:path w="3203575" h="939164">
                <a:moveTo>
                  <a:pt x="83804" y="0"/>
                </a:moveTo>
                <a:lnTo>
                  <a:pt x="0" y="15224"/>
                </a:lnTo>
                <a:lnTo>
                  <a:pt x="59420" y="68999"/>
                </a:lnTo>
                <a:lnTo>
                  <a:pt x="59420" y="42656"/>
                </a:lnTo>
                <a:lnTo>
                  <a:pt x="63992" y="24368"/>
                </a:lnTo>
                <a:lnTo>
                  <a:pt x="76255" y="27869"/>
                </a:lnTo>
                <a:lnTo>
                  <a:pt x="83804" y="0"/>
                </a:lnTo>
                <a:close/>
              </a:path>
              <a:path w="3203575" h="939164">
                <a:moveTo>
                  <a:pt x="76255" y="27869"/>
                </a:moveTo>
                <a:lnTo>
                  <a:pt x="63992" y="24368"/>
                </a:lnTo>
                <a:lnTo>
                  <a:pt x="59420" y="42656"/>
                </a:lnTo>
                <a:lnTo>
                  <a:pt x="71328" y="46055"/>
                </a:lnTo>
                <a:lnTo>
                  <a:pt x="76255" y="27869"/>
                </a:lnTo>
                <a:close/>
              </a:path>
              <a:path w="3203575" h="939164">
                <a:moveTo>
                  <a:pt x="71328" y="46055"/>
                </a:moveTo>
                <a:lnTo>
                  <a:pt x="59420" y="42656"/>
                </a:lnTo>
                <a:lnTo>
                  <a:pt x="59420" y="68999"/>
                </a:lnTo>
                <a:lnTo>
                  <a:pt x="63992" y="73136"/>
                </a:lnTo>
                <a:lnTo>
                  <a:pt x="71328" y="46055"/>
                </a:lnTo>
                <a:close/>
              </a:path>
              <a:path w="3203575" h="939164">
                <a:moveTo>
                  <a:pt x="3203173" y="920419"/>
                </a:moveTo>
                <a:lnTo>
                  <a:pt x="76255" y="27869"/>
                </a:lnTo>
                <a:lnTo>
                  <a:pt x="71328" y="46055"/>
                </a:lnTo>
                <a:lnTo>
                  <a:pt x="3198601" y="938707"/>
                </a:lnTo>
                <a:lnTo>
                  <a:pt x="3203173" y="9204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11718" y="2589068"/>
            <a:ext cx="30283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Ganglion </a:t>
            </a:r>
            <a:r>
              <a:rPr sz="2000" spc="-5" dirty="0">
                <a:solidFill>
                  <a:srgbClr val="000000"/>
                </a:solidFill>
                <a:latin typeface="Times New Roman"/>
                <a:cs typeface="Times New Roman"/>
              </a:rPr>
              <a:t>cervicale</a:t>
            </a:r>
            <a:r>
              <a:rPr sz="20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Times New Roman"/>
                <a:cs typeface="Times New Roman"/>
              </a:rPr>
              <a:t>superius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0586" y="3784289"/>
            <a:ext cx="4859489" cy="3334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1592" y="3784290"/>
            <a:ext cx="2237105" cy="467995"/>
          </a:xfrm>
          <a:custGeom>
            <a:avLst/>
            <a:gdLst/>
            <a:ahLst/>
            <a:cxnLst/>
            <a:rect l="l" t="t" r="r" b="b"/>
            <a:pathLst>
              <a:path w="2237104" h="467995">
                <a:moveTo>
                  <a:pt x="2236816" y="448025"/>
                </a:moveTo>
                <a:lnTo>
                  <a:pt x="94255" y="0"/>
                </a:lnTo>
                <a:lnTo>
                  <a:pt x="0" y="0"/>
                </a:lnTo>
                <a:lnTo>
                  <a:pt x="2232244" y="467837"/>
                </a:lnTo>
                <a:lnTo>
                  <a:pt x="2236816" y="44802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11718" y="4112940"/>
            <a:ext cx="29991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Ganglion </a:t>
            </a:r>
            <a:r>
              <a:rPr sz="2000" b="1" spc="-5" dirty="0">
                <a:latin typeface="Times New Roman"/>
                <a:cs typeface="Times New Roman"/>
              </a:rPr>
              <a:t>cervicale</a:t>
            </a:r>
            <a:r>
              <a:rPr sz="2000" b="1" spc="-9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medium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694" y="2223337"/>
            <a:ext cx="7551420" cy="14852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indent="624205">
              <a:lnSpc>
                <a:spcPts val="5740"/>
              </a:lnSpc>
              <a:spcBef>
                <a:spcPts val="305"/>
              </a:spcBef>
              <a:tabLst>
                <a:tab pos="2385695" algn="l"/>
                <a:tab pos="3961129" algn="l"/>
                <a:tab pos="6576059" algn="l"/>
              </a:tabLst>
            </a:pPr>
            <a:r>
              <a:rPr sz="4800" spc="-5" dirty="0">
                <a:solidFill>
                  <a:srgbClr val="CC3200"/>
                </a:solidFill>
              </a:rPr>
              <a:t>Fyziologie	sekrece	</a:t>
            </a:r>
            <a:r>
              <a:rPr sz="4800" dirty="0">
                <a:solidFill>
                  <a:srgbClr val="CC3200"/>
                </a:solidFill>
              </a:rPr>
              <a:t>a  </a:t>
            </a:r>
            <a:r>
              <a:rPr sz="4800" spc="-5" dirty="0">
                <a:solidFill>
                  <a:srgbClr val="CC3200"/>
                </a:solidFill>
              </a:rPr>
              <a:t>odtoku	slz </a:t>
            </a:r>
            <a:r>
              <a:rPr sz="4800" dirty="0">
                <a:solidFill>
                  <a:srgbClr val="CC3200"/>
                </a:solidFill>
              </a:rPr>
              <a:t>- </a:t>
            </a:r>
            <a:r>
              <a:rPr sz="4800" spc="-5" dirty="0">
                <a:solidFill>
                  <a:srgbClr val="CC3200"/>
                </a:solidFill>
              </a:rPr>
              <a:t>slzný</a:t>
            </a:r>
            <a:r>
              <a:rPr sz="4800" spc="-15" dirty="0">
                <a:solidFill>
                  <a:srgbClr val="CC3200"/>
                </a:solidFill>
              </a:rPr>
              <a:t> </a:t>
            </a:r>
            <a:r>
              <a:rPr sz="4800" spc="-10" dirty="0">
                <a:solidFill>
                  <a:srgbClr val="CC3200"/>
                </a:solidFill>
              </a:rPr>
              <a:t>systém</a:t>
            </a:r>
            <a:endParaRPr sz="4800"/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4936" y="608035"/>
            <a:ext cx="73806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84730" algn="l"/>
                <a:tab pos="4897120" algn="l"/>
              </a:tabLst>
            </a:pPr>
            <a:r>
              <a:rPr sz="4800" spc="-5" dirty="0">
                <a:solidFill>
                  <a:srgbClr val="FF0000"/>
                </a:solidFill>
              </a:rPr>
              <a:t>Složky	slzného	</a:t>
            </a:r>
            <a:r>
              <a:rPr sz="4800" spc="-10" dirty="0">
                <a:solidFill>
                  <a:srgbClr val="FF0000"/>
                </a:solidFill>
              </a:rPr>
              <a:t>systému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3" y="1562133"/>
            <a:ext cx="7919720" cy="551180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Sekreční</a:t>
            </a:r>
            <a:endParaRPr sz="3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Hlavní slzná</a:t>
            </a:r>
            <a:r>
              <a:rPr sz="32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žláza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Přídatné slzné</a:t>
            </a:r>
            <a:r>
              <a:rPr sz="3200" b="1"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žlázy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Slzný</a:t>
            </a:r>
            <a:r>
              <a:rPr sz="3600" b="1" spc="-10" dirty="0">
                <a:solidFill>
                  <a:srgbClr val="219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bazén</a:t>
            </a:r>
            <a:endParaRPr sz="3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Slzy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ve fornixech</a:t>
            </a:r>
            <a:r>
              <a:rPr sz="3200" b="1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spojivky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Slzný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film (preokulární,</a:t>
            </a:r>
            <a:r>
              <a:rPr sz="3200" b="1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prekorneální)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65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Slzné</a:t>
            </a:r>
            <a:r>
              <a:rPr sz="32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proužky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Exkreční</a:t>
            </a:r>
            <a:endParaRPr sz="3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5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Odvodné slzné</a:t>
            </a:r>
            <a:r>
              <a:rPr sz="3200" b="1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cesty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281" y="684224"/>
            <a:ext cx="65716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88565" algn="l"/>
                <a:tab pos="5102860" algn="l"/>
              </a:tabLst>
            </a:pPr>
            <a:r>
              <a:rPr sz="4800" spc="-5" dirty="0">
                <a:solidFill>
                  <a:srgbClr val="FF0000"/>
                </a:solidFill>
              </a:rPr>
              <a:t>Fun</a:t>
            </a:r>
            <a:r>
              <a:rPr sz="4800" spc="-10" dirty="0">
                <a:solidFill>
                  <a:srgbClr val="FF0000"/>
                </a:solidFill>
              </a:rPr>
              <a:t>kc</a:t>
            </a:r>
            <a:r>
              <a:rPr sz="4800" dirty="0">
                <a:solidFill>
                  <a:srgbClr val="FF0000"/>
                </a:solidFill>
              </a:rPr>
              <a:t>e	</a:t>
            </a:r>
            <a:r>
              <a:rPr sz="4800" spc="-10" dirty="0">
                <a:solidFill>
                  <a:srgbClr val="FF0000"/>
                </a:solidFill>
              </a:rPr>
              <a:t>s</a:t>
            </a:r>
            <a:r>
              <a:rPr sz="4800" spc="-5" dirty="0">
                <a:solidFill>
                  <a:srgbClr val="FF0000"/>
                </a:solidFill>
              </a:rPr>
              <a:t>l</a:t>
            </a:r>
            <a:r>
              <a:rPr sz="4800" dirty="0">
                <a:solidFill>
                  <a:srgbClr val="FF0000"/>
                </a:solidFill>
              </a:rPr>
              <a:t>z</a:t>
            </a:r>
            <a:r>
              <a:rPr sz="4800" spc="-5" dirty="0">
                <a:solidFill>
                  <a:srgbClr val="FF0000"/>
                </a:solidFill>
              </a:rPr>
              <a:t>n</a:t>
            </a:r>
            <a:r>
              <a:rPr sz="4800" spc="-10" dirty="0">
                <a:solidFill>
                  <a:srgbClr val="FF0000"/>
                </a:solidFill>
              </a:rPr>
              <a:t>é</a:t>
            </a:r>
            <a:r>
              <a:rPr sz="4800" spc="5" dirty="0">
                <a:solidFill>
                  <a:srgbClr val="FF0000"/>
                </a:solidFill>
              </a:rPr>
              <a:t>h</a:t>
            </a:r>
            <a:r>
              <a:rPr sz="4800" dirty="0">
                <a:solidFill>
                  <a:srgbClr val="FF0000"/>
                </a:solidFill>
              </a:rPr>
              <a:t>o	</a:t>
            </a:r>
            <a:r>
              <a:rPr sz="4800" spc="-5" dirty="0">
                <a:solidFill>
                  <a:srgbClr val="FF0000"/>
                </a:solidFill>
              </a:rPr>
              <a:t>fil</a:t>
            </a:r>
            <a:r>
              <a:rPr sz="4800" dirty="0">
                <a:solidFill>
                  <a:srgbClr val="FF0000"/>
                </a:solidFill>
              </a:rPr>
              <a:t>mu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1" y="1540648"/>
            <a:ext cx="8544560" cy="545655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689610" indent="-343535">
              <a:lnSpc>
                <a:spcPts val="3890"/>
              </a:lnSpc>
              <a:spcBef>
                <a:spcPts val="585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Zvlhčování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svlažování rohovky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spojivky </a:t>
            </a:r>
            <a:r>
              <a:rPr sz="3600" dirty="0">
                <a:solidFill>
                  <a:srgbClr val="6500CC"/>
                </a:solidFill>
                <a:latin typeface="Arial"/>
                <a:cs typeface="Arial"/>
              </a:rPr>
              <a:t>(lubrikační</a:t>
            </a:r>
            <a:r>
              <a:rPr sz="3600" spc="-45" dirty="0">
                <a:solidFill>
                  <a:srgbClr val="6500CC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6500CC"/>
                </a:solidFill>
                <a:latin typeface="Arial"/>
                <a:cs typeface="Arial"/>
              </a:rPr>
              <a:t>funkce)</a:t>
            </a:r>
            <a:endParaRPr sz="3600">
              <a:latin typeface="Arial"/>
              <a:cs typeface="Arial"/>
            </a:endParaRPr>
          </a:p>
          <a:p>
            <a:pPr marL="355600" marR="1045844" indent="-343535">
              <a:lnSpc>
                <a:spcPts val="3890"/>
              </a:lnSpc>
              <a:spcBef>
                <a:spcPts val="8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Odstraňování odumřelých buněk  rohovky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bakterií </a:t>
            </a:r>
            <a:r>
              <a:rPr sz="3600" spc="-5" dirty="0">
                <a:solidFill>
                  <a:srgbClr val="6500CC"/>
                </a:solidFill>
                <a:latin typeface="Arial"/>
                <a:cs typeface="Arial"/>
              </a:rPr>
              <a:t>(čistící</a:t>
            </a:r>
            <a:r>
              <a:rPr sz="3600" spc="-15" dirty="0">
                <a:solidFill>
                  <a:srgbClr val="6500CC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6500CC"/>
                </a:solidFill>
                <a:latin typeface="Arial"/>
                <a:cs typeface="Arial"/>
              </a:rPr>
              <a:t>funkce)</a:t>
            </a:r>
            <a:endParaRPr sz="3600">
              <a:latin typeface="Arial"/>
              <a:cs typeface="Arial"/>
            </a:endParaRPr>
          </a:p>
          <a:p>
            <a:pPr marL="355600" marR="5080" indent="-343535">
              <a:lnSpc>
                <a:spcPts val="3890"/>
              </a:lnSpc>
              <a:spcBef>
                <a:spcPts val="860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Výživa rohovky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okysličování epitelu  rohovky </a:t>
            </a:r>
            <a:r>
              <a:rPr sz="3600" dirty="0">
                <a:solidFill>
                  <a:srgbClr val="6500CC"/>
                </a:solidFill>
                <a:latin typeface="Arial"/>
                <a:cs typeface="Arial"/>
              </a:rPr>
              <a:t>(výživná</a:t>
            </a:r>
            <a:r>
              <a:rPr sz="3600" spc="-30" dirty="0">
                <a:solidFill>
                  <a:srgbClr val="6500CC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6500CC"/>
                </a:solidFill>
                <a:latin typeface="Arial"/>
                <a:cs typeface="Arial"/>
              </a:rPr>
              <a:t>funkce)</a:t>
            </a:r>
            <a:endParaRPr sz="3600">
              <a:latin typeface="Arial"/>
              <a:cs typeface="Arial"/>
            </a:endParaRPr>
          </a:p>
          <a:p>
            <a:pPr marL="355600" marR="323850" indent="-343535">
              <a:lnSpc>
                <a:spcPts val="3890"/>
              </a:lnSpc>
              <a:spcBef>
                <a:spcPts val="8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Ochrana oka proti infekci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(lysozym, 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lactiferrin, Ig,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β-lysin, </a:t>
            </a:r>
            <a:r>
              <a:rPr sz="3600" dirty="0">
                <a:solidFill>
                  <a:srgbClr val="6500CC"/>
                </a:solidFill>
                <a:latin typeface="Arial"/>
                <a:cs typeface="Arial"/>
              </a:rPr>
              <a:t>ochranná</a:t>
            </a:r>
            <a:r>
              <a:rPr sz="3600" spc="-75" dirty="0">
                <a:solidFill>
                  <a:srgbClr val="6500CC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6500CC"/>
                </a:solidFill>
                <a:latin typeface="Arial"/>
                <a:cs typeface="Arial"/>
              </a:rPr>
              <a:t>funkce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sz="3600">
              <a:latin typeface="Arial"/>
              <a:cs typeface="Arial"/>
            </a:endParaRPr>
          </a:p>
          <a:p>
            <a:pPr marL="355600" indent="-343535">
              <a:lnSpc>
                <a:spcPts val="4105"/>
              </a:lnSpc>
              <a:spcBef>
                <a:spcPts val="37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Zajištění hladkého povrchu oka</a:t>
            </a:r>
            <a:r>
              <a:rPr sz="36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Symbol"/>
                <a:cs typeface="Symbol"/>
              </a:rPr>
              <a:t></a:t>
            </a:r>
            <a:endParaRPr sz="3600">
              <a:latin typeface="Symbol"/>
              <a:cs typeface="Symbol"/>
            </a:endParaRPr>
          </a:p>
          <a:p>
            <a:pPr marL="355600">
              <a:lnSpc>
                <a:spcPts val="4105"/>
              </a:lnSpc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optimalizace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refrakce </a:t>
            </a:r>
            <a:r>
              <a:rPr sz="3600" spc="-5" dirty="0">
                <a:solidFill>
                  <a:srgbClr val="6500CC"/>
                </a:solidFill>
                <a:latin typeface="Arial"/>
                <a:cs typeface="Arial"/>
              </a:rPr>
              <a:t>(optická</a:t>
            </a:r>
            <a:r>
              <a:rPr sz="3600" spc="-40" dirty="0">
                <a:solidFill>
                  <a:srgbClr val="6500CC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6500CC"/>
                </a:solidFill>
                <a:latin typeface="Arial"/>
                <a:cs typeface="Arial"/>
              </a:rPr>
              <a:t>funkce)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5188" y="353547"/>
            <a:ext cx="88804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</a:rPr>
              <a:t>Produkce, distribuce </a:t>
            </a:r>
            <a:r>
              <a:rPr sz="4400" dirty="0">
                <a:solidFill>
                  <a:srgbClr val="FF0000"/>
                </a:solidFill>
              </a:rPr>
              <a:t>a </a:t>
            </a:r>
            <a:r>
              <a:rPr sz="4400" spc="-5" dirty="0">
                <a:solidFill>
                  <a:srgbClr val="FF0000"/>
                </a:solidFill>
              </a:rPr>
              <a:t>drenáž</a:t>
            </a:r>
            <a:r>
              <a:rPr sz="4400" spc="10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slz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40633" y="1214538"/>
            <a:ext cx="8902700" cy="584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1524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689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Produkce slz: 1-2mm</a:t>
            </a:r>
            <a:r>
              <a:rPr sz="3600" b="1" spc="-7" baseline="25462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/min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(při dráždění 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předního očního segmentu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emočním 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vzrušení se sekrece zvyšuje až 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několikasetnásobně)</a:t>
            </a:r>
            <a:endParaRPr sz="3600">
              <a:latin typeface="Arial"/>
              <a:cs typeface="Arial"/>
            </a:endParaRPr>
          </a:p>
          <a:p>
            <a:pPr marL="368300" indent="-343535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689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Drenážní kapacita slzných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cest</a:t>
            </a:r>
            <a:r>
              <a:rPr sz="36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:</a:t>
            </a:r>
            <a:endParaRPr sz="3600">
              <a:latin typeface="Arial"/>
              <a:cs typeface="Arial"/>
            </a:endParaRPr>
          </a:p>
          <a:p>
            <a:pPr marL="368300">
              <a:lnSpc>
                <a:spcPct val="100000"/>
              </a:lnSpc>
            </a:pPr>
            <a:r>
              <a:rPr sz="3600" b="1" spc="-5" dirty="0">
                <a:solidFill>
                  <a:srgbClr val="0000FF"/>
                </a:solidFill>
                <a:latin typeface="Symbol"/>
                <a:cs typeface="Symbol"/>
              </a:rPr>
              <a:t>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50mm</a:t>
            </a:r>
            <a:r>
              <a:rPr sz="3600" b="1" spc="-7" baseline="25462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/min</a:t>
            </a:r>
            <a:endParaRPr sz="3600">
              <a:latin typeface="Arial"/>
              <a:cs typeface="Arial"/>
            </a:endParaRPr>
          </a:p>
          <a:p>
            <a:pPr marL="368300" indent="-343535">
              <a:lnSpc>
                <a:spcPct val="100000"/>
              </a:lnSpc>
              <a:spcBef>
                <a:spcPts val="865"/>
              </a:spcBef>
              <a:buChar char="•"/>
              <a:tabLst>
                <a:tab pos="368935" algn="l"/>
              </a:tabLst>
            </a:pP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Mrkání </a:t>
            </a:r>
            <a:r>
              <a:rPr sz="3600" dirty="0">
                <a:solidFill>
                  <a:srgbClr val="0000FF"/>
                </a:solidFill>
                <a:latin typeface="Symbol"/>
                <a:cs typeface="Symbol"/>
              </a:rPr>
              <a:t></a:t>
            </a:r>
            <a:r>
              <a:rPr sz="36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na rohovce a bulbu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slzný film</a:t>
            </a:r>
            <a:r>
              <a:rPr sz="36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  <a:p>
            <a:pPr marL="367665">
              <a:lnSpc>
                <a:spcPct val="100000"/>
              </a:lnSpc>
            </a:pPr>
            <a:r>
              <a:rPr sz="3600" b="1" i="1" spc="-5" dirty="0">
                <a:solidFill>
                  <a:srgbClr val="0000FF"/>
                </a:solidFill>
                <a:latin typeface="Arial"/>
                <a:cs typeface="Arial"/>
              </a:rPr>
              <a:t>prekorneální,</a:t>
            </a:r>
            <a:r>
              <a:rPr sz="3600" b="1" i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i="1" spc="-5" dirty="0">
                <a:solidFill>
                  <a:srgbClr val="0000FF"/>
                </a:solidFill>
                <a:latin typeface="Arial"/>
                <a:cs typeface="Arial"/>
              </a:rPr>
              <a:t>preokulární</a:t>
            </a:r>
            <a:endParaRPr sz="3600">
              <a:latin typeface="Arial"/>
              <a:cs typeface="Arial"/>
            </a:endParaRPr>
          </a:p>
          <a:p>
            <a:pPr marL="368300" marR="17780" indent="-343535">
              <a:lnSpc>
                <a:spcPct val="100000"/>
              </a:lnSpc>
              <a:spcBef>
                <a:spcPts val="860"/>
              </a:spcBef>
              <a:buChar char="•"/>
              <a:tabLst>
                <a:tab pos="368935" algn="l"/>
              </a:tabLst>
            </a:pP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Odtok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slz, absorpce slz (spojivka,  slzovod), vypařování slz (10-25%</a:t>
            </a:r>
            <a:r>
              <a:rPr sz="3600" spc="-1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objemu)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5188" y="487648"/>
            <a:ext cx="8881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</a:rPr>
              <a:t>Sekreční </a:t>
            </a:r>
            <a:r>
              <a:rPr sz="4400" dirty="0">
                <a:solidFill>
                  <a:srgbClr val="FF0000"/>
                </a:solidFill>
              </a:rPr>
              <a:t>složka </a:t>
            </a:r>
            <a:r>
              <a:rPr sz="4400" spc="-5" dirty="0">
                <a:solidFill>
                  <a:srgbClr val="FF0000"/>
                </a:solidFill>
              </a:rPr>
              <a:t>slzného</a:t>
            </a:r>
            <a:r>
              <a:rPr sz="4400" spc="-25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systému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3" y="1333531"/>
            <a:ext cx="8976995" cy="543877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Glandula</a:t>
            </a:r>
            <a:r>
              <a:rPr sz="3600" b="1" dirty="0">
                <a:solidFill>
                  <a:srgbClr val="219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lacrimalis</a:t>
            </a:r>
            <a:endParaRPr sz="3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5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pars</a:t>
            </a:r>
            <a:r>
              <a:rPr sz="32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orbitalis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65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pars</a:t>
            </a:r>
            <a:r>
              <a:rPr sz="32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palpebralis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tuboalveolární serózní</a:t>
            </a:r>
            <a:r>
              <a:rPr sz="32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žláza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65"/>
              </a:spcBef>
              <a:buChar char="–"/>
              <a:tabLst>
                <a:tab pos="756920" algn="l"/>
              </a:tabLst>
            </a:pP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vývody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vyúsťují do fornix conj.</a:t>
            </a:r>
            <a:r>
              <a:rPr sz="32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superior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vodná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složka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slzného</a:t>
            </a:r>
            <a:r>
              <a:rPr sz="32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filmu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Glandullae accesoriae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(sliznice</a:t>
            </a:r>
            <a:r>
              <a:rPr sz="36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spojivky)</a:t>
            </a:r>
            <a:endParaRPr sz="3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Krauseho žlázky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sliznice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fornixu</a:t>
            </a:r>
            <a:r>
              <a:rPr sz="3200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spojivky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65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Wolfringovy žlázky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při orbitálním okraji</a:t>
            </a:r>
            <a:r>
              <a:rPr sz="3200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tarsů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1291" y="1693072"/>
            <a:ext cx="5943555" cy="2091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87057" y="3327136"/>
            <a:ext cx="945515" cy="457200"/>
          </a:xfrm>
          <a:custGeom>
            <a:avLst/>
            <a:gdLst/>
            <a:ahLst/>
            <a:cxnLst/>
            <a:rect l="l" t="t" r="r" b="b"/>
            <a:pathLst>
              <a:path w="945514" h="457200">
                <a:moveTo>
                  <a:pt x="880853" y="40321"/>
                </a:moveTo>
                <a:lnTo>
                  <a:pt x="874870" y="28080"/>
                </a:lnTo>
                <a:lnTo>
                  <a:pt x="0" y="457154"/>
                </a:lnTo>
                <a:lnTo>
                  <a:pt x="29913" y="457154"/>
                </a:lnTo>
                <a:lnTo>
                  <a:pt x="880853" y="40321"/>
                </a:lnTo>
                <a:close/>
              </a:path>
              <a:path w="945514" h="457200">
                <a:moveTo>
                  <a:pt x="944950" y="0"/>
                </a:moveTo>
                <a:lnTo>
                  <a:pt x="861145" y="0"/>
                </a:lnTo>
                <a:lnTo>
                  <a:pt x="874870" y="28080"/>
                </a:lnTo>
                <a:lnTo>
                  <a:pt x="885514" y="22860"/>
                </a:lnTo>
                <a:lnTo>
                  <a:pt x="891610" y="35052"/>
                </a:lnTo>
                <a:lnTo>
                  <a:pt x="891610" y="62328"/>
                </a:lnTo>
                <a:lnTo>
                  <a:pt x="894658" y="68564"/>
                </a:lnTo>
                <a:lnTo>
                  <a:pt x="944950" y="0"/>
                </a:lnTo>
                <a:close/>
              </a:path>
              <a:path w="945514" h="457200">
                <a:moveTo>
                  <a:pt x="891610" y="35052"/>
                </a:moveTo>
                <a:lnTo>
                  <a:pt x="885514" y="22860"/>
                </a:lnTo>
                <a:lnTo>
                  <a:pt x="874870" y="28080"/>
                </a:lnTo>
                <a:lnTo>
                  <a:pt x="880853" y="40321"/>
                </a:lnTo>
                <a:lnTo>
                  <a:pt x="891610" y="35052"/>
                </a:lnTo>
                <a:close/>
              </a:path>
              <a:path w="945514" h="457200">
                <a:moveTo>
                  <a:pt x="891610" y="62328"/>
                </a:moveTo>
                <a:lnTo>
                  <a:pt x="891610" y="35052"/>
                </a:lnTo>
                <a:lnTo>
                  <a:pt x="880853" y="40321"/>
                </a:lnTo>
                <a:lnTo>
                  <a:pt x="891610" y="623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3378" y="1520836"/>
            <a:ext cx="2772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0000"/>
                </a:solidFill>
                <a:latin typeface="Times New Roman"/>
                <a:cs typeface="Times New Roman"/>
              </a:rPr>
              <a:t>Aponeuroza</a:t>
            </a:r>
            <a:r>
              <a:rPr sz="2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levátoru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19279" y="1951070"/>
            <a:ext cx="2441575" cy="1376680"/>
          </a:xfrm>
          <a:custGeom>
            <a:avLst/>
            <a:gdLst/>
            <a:ahLst/>
            <a:cxnLst/>
            <a:rect l="l" t="t" r="r" b="b"/>
            <a:pathLst>
              <a:path w="2441575" h="1376679">
                <a:moveTo>
                  <a:pt x="2378937" y="1333586"/>
                </a:moveTo>
                <a:lnTo>
                  <a:pt x="7620" y="0"/>
                </a:lnTo>
                <a:lnTo>
                  <a:pt x="0" y="10668"/>
                </a:lnTo>
                <a:lnTo>
                  <a:pt x="2372418" y="1345537"/>
                </a:lnTo>
                <a:lnTo>
                  <a:pt x="2378937" y="1333586"/>
                </a:lnTo>
                <a:close/>
              </a:path>
              <a:path w="2441575" h="1376679">
                <a:moveTo>
                  <a:pt x="2389433" y="1374181"/>
                </a:moveTo>
                <a:lnTo>
                  <a:pt x="2389433" y="1339489"/>
                </a:lnTo>
                <a:lnTo>
                  <a:pt x="2383337" y="1351681"/>
                </a:lnTo>
                <a:lnTo>
                  <a:pt x="2372418" y="1345537"/>
                </a:lnTo>
                <a:lnTo>
                  <a:pt x="2357429" y="1373017"/>
                </a:lnTo>
                <a:lnTo>
                  <a:pt x="2389433" y="1374181"/>
                </a:lnTo>
                <a:close/>
              </a:path>
              <a:path w="2441575" h="1376679">
                <a:moveTo>
                  <a:pt x="2389433" y="1339489"/>
                </a:moveTo>
                <a:lnTo>
                  <a:pt x="2378937" y="1333586"/>
                </a:lnTo>
                <a:lnTo>
                  <a:pt x="2372418" y="1345537"/>
                </a:lnTo>
                <a:lnTo>
                  <a:pt x="2383337" y="1351681"/>
                </a:lnTo>
                <a:lnTo>
                  <a:pt x="2389433" y="1339489"/>
                </a:lnTo>
                <a:close/>
              </a:path>
              <a:path w="2441575" h="1376679">
                <a:moveTo>
                  <a:pt x="2441249" y="1376065"/>
                </a:moveTo>
                <a:lnTo>
                  <a:pt x="2394005" y="1305961"/>
                </a:lnTo>
                <a:lnTo>
                  <a:pt x="2378937" y="1333586"/>
                </a:lnTo>
                <a:lnTo>
                  <a:pt x="2389433" y="1339489"/>
                </a:lnTo>
                <a:lnTo>
                  <a:pt x="2389433" y="1374181"/>
                </a:lnTo>
                <a:lnTo>
                  <a:pt x="2441249" y="13760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98512" y="3168639"/>
            <a:ext cx="1828800" cy="264160"/>
          </a:xfrm>
          <a:custGeom>
            <a:avLst/>
            <a:gdLst/>
            <a:ahLst/>
            <a:cxnLst/>
            <a:rect l="l" t="t" r="r" b="b"/>
            <a:pathLst>
              <a:path w="1828800" h="264160">
                <a:moveTo>
                  <a:pt x="1754731" y="219341"/>
                </a:moveTo>
                <a:lnTo>
                  <a:pt x="1524" y="0"/>
                </a:lnTo>
                <a:lnTo>
                  <a:pt x="0" y="13716"/>
                </a:lnTo>
                <a:lnTo>
                  <a:pt x="1753265" y="231552"/>
                </a:lnTo>
                <a:lnTo>
                  <a:pt x="1754731" y="219341"/>
                </a:lnTo>
                <a:close/>
              </a:path>
              <a:path w="1828800" h="264160">
                <a:moveTo>
                  <a:pt x="1767702" y="256953"/>
                </a:moveTo>
                <a:lnTo>
                  <a:pt x="1767702" y="220964"/>
                </a:lnTo>
                <a:lnTo>
                  <a:pt x="1766178" y="233156"/>
                </a:lnTo>
                <a:lnTo>
                  <a:pt x="1753265" y="231552"/>
                </a:lnTo>
                <a:lnTo>
                  <a:pt x="1749414" y="263636"/>
                </a:lnTo>
                <a:lnTo>
                  <a:pt x="1767702" y="256953"/>
                </a:lnTo>
                <a:close/>
              </a:path>
              <a:path w="1828800" h="264160">
                <a:moveTo>
                  <a:pt x="1767702" y="220964"/>
                </a:moveTo>
                <a:lnTo>
                  <a:pt x="1754731" y="219341"/>
                </a:lnTo>
                <a:lnTo>
                  <a:pt x="1753265" y="231552"/>
                </a:lnTo>
                <a:lnTo>
                  <a:pt x="1766178" y="233156"/>
                </a:lnTo>
                <a:lnTo>
                  <a:pt x="1767702" y="220964"/>
                </a:lnTo>
                <a:close/>
              </a:path>
              <a:path w="1828800" h="264160">
                <a:moveTo>
                  <a:pt x="1828647" y="234680"/>
                </a:moveTo>
                <a:lnTo>
                  <a:pt x="1758558" y="187452"/>
                </a:lnTo>
                <a:lnTo>
                  <a:pt x="1754731" y="219341"/>
                </a:lnTo>
                <a:lnTo>
                  <a:pt x="1767702" y="220964"/>
                </a:lnTo>
                <a:lnTo>
                  <a:pt x="1767702" y="256953"/>
                </a:lnTo>
                <a:lnTo>
                  <a:pt x="1828647" y="2346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98512" y="3168639"/>
            <a:ext cx="1981200" cy="485140"/>
          </a:xfrm>
          <a:custGeom>
            <a:avLst/>
            <a:gdLst/>
            <a:ahLst/>
            <a:cxnLst/>
            <a:rect l="l" t="t" r="r" b="b"/>
            <a:pathLst>
              <a:path w="1981200" h="485139">
                <a:moveTo>
                  <a:pt x="1908660" y="440462"/>
                </a:moveTo>
                <a:lnTo>
                  <a:pt x="1524" y="0"/>
                </a:lnTo>
                <a:lnTo>
                  <a:pt x="0" y="13716"/>
                </a:lnTo>
                <a:lnTo>
                  <a:pt x="1905906" y="452730"/>
                </a:lnTo>
                <a:lnTo>
                  <a:pt x="1908660" y="440462"/>
                </a:lnTo>
                <a:close/>
              </a:path>
              <a:path w="1981200" h="485139">
                <a:moveTo>
                  <a:pt x="1921611" y="478674"/>
                </a:moveTo>
                <a:lnTo>
                  <a:pt x="1921611" y="443453"/>
                </a:lnTo>
                <a:lnTo>
                  <a:pt x="1918563" y="455645"/>
                </a:lnTo>
                <a:lnTo>
                  <a:pt x="1905906" y="452730"/>
                </a:lnTo>
                <a:lnTo>
                  <a:pt x="1898751" y="484601"/>
                </a:lnTo>
                <a:lnTo>
                  <a:pt x="1921611" y="478674"/>
                </a:lnTo>
                <a:close/>
              </a:path>
              <a:path w="1981200" h="485139">
                <a:moveTo>
                  <a:pt x="1921611" y="443453"/>
                </a:moveTo>
                <a:lnTo>
                  <a:pt x="1908660" y="440462"/>
                </a:lnTo>
                <a:lnTo>
                  <a:pt x="1905906" y="452730"/>
                </a:lnTo>
                <a:lnTo>
                  <a:pt x="1918563" y="455645"/>
                </a:lnTo>
                <a:lnTo>
                  <a:pt x="1921611" y="443453"/>
                </a:lnTo>
                <a:close/>
              </a:path>
              <a:path w="1981200" h="485139">
                <a:moveTo>
                  <a:pt x="1981047" y="463265"/>
                </a:moveTo>
                <a:lnTo>
                  <a:pt x="1915515" y="409925"/>
                </a:lnTo>
                <a:lnTo>
                  <a:pt x="1908660" y="440462"/>
                </a:lnTo>
                <a:lnTo>
                  <a:pt x="1921611" y="443453"/>
                </a:lnTo>
                <a:lnTo>
                  <a:pt x="1921611" y="478674"/>
                </a:lnTo>
                <a:lnTo>
                  <a:pt x="1981047" y="4632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40070" y="3784289"/>
            <a:ext cx="6112566" cy="3241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4603" y="3784290"/>
            <a:ext cx="2972435" cy="1454150"/>
          </a:xfrm>
          <a:custGeom>
            <a:avLst/>
            <a:gdLst/>
            <a:ahLst/>
            <a:cxnLst/>
            <a:rect l="l" t="t" r="r" b="b"/>
            <a:pathLst>
              <a:path w="2972435" h="1454150">
                <a:moveTo>
                  <a:pt x="2972366" y="0"/>
                </a:moveTo>
                <a:lnTo>
                  <a:pt x="2942453" y="0"/>
                </a:lnTo>
                <a:lnTo>
                  <a:pt x="0" y="1443106"/>
                </a:lnTo>
                <a:lnTo>
                  <a:pt x="4572" y="1453774"/>
                </a:lnTo>
                <a:lnTo>
                  <a:pt x="29723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6127" y="5225872"/>
            <a:ext cx="2667000" cy="193675"/>
          </a:xfrm>
          <a:custGeom>
            <a:avLst/>
            <a:gdLst/>
            <a:ahLst/>
            <a:cxnLst/>
            <a:rect l="l" t="t" r="r" b="b"/>
            <a:pathLst>
              <a:path w="2667000" h="193675">
                <a:moveTo>
                  <a:pt x="2591757" y="148632"/>
                </a:moveTo>
                <a:lnTo>
                  <a:pt x="1524" y="0"/>
                </a:lnTo>
                <a:lnTo>
                  <a:pt x="0" y="13716"/>
                </a:lnTo>
                <a:lnTo>
                  <a:pt x="2591028" y="160775"/>
                </a:lnTo>
                <a:lnTo>
                  <a:pt x="2591757" y="148632"/>
                </a:lnTo>
                <a:close/>
              </a:path>
              <a:path w="2667000" h="193675">
                <a:moveTo>
                  <a:pt x="2604302" y="186658"/>
                </a:moveTo>
                <a:lnTo>
                  <a:pt x="2604302" y="161528"/>
                </a:lnTo>
                <a:lnTo>
                  <a:pt x="2591028" y="160775"/>
                </a:lnTo>
                <a:lnTo>
                  <a:pt x="2589062" y="193532"/>
                </a:lnTo>
                <a:lnTo>
                  <a:pt x="2604302" y="186658"/>
                </a:lnTo>
                <a:close/>
              </a:path>
              <a:path w="2667000" h="193675">
                <a:moveTo>
                  <a:pt x="2604302" y="161528"/>
                </a:moveTo>
                <a:lnTo>
                  <a:pt x="2604302" y="149352"/>
                </a:lnTo>
                <a:lnTo>
                  <a:pt x="2591757" y="148632"/>
                </a:lnTo>
                <a:lnTo>
                  <a:pt x="2591028" y="160775"/>
                </a:lnTo>
                <a:lnTo>
                  <a:pt x="2604302" y="161528"/>
                </a:lnTo>
                <a:close/>
              </a:path>
              <a:path w="2667000" h="193675">
                <a:moveTo>
                  <a:pt x="2666771" y="158480"/>
                </a:moveTo>
                <a:lnTo>
                  <a:pt x="2593634" y="117348"/>
                </a:lnTo>
                <a:lnTo>
                  <a:pt x="2591757" y="148632"/>
                </a:lnTo>
                <a:lnTo>
                  <a:pt x="2604302" y="149352"/>
                </a:lnTo>
                <a:lnTo>
                  <a:pt x="2604302" y="186658"/>
                </a:lnTo>
                <a:lnTo>
                  <a:pt x="2666771" y="1584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059772" y="5482905"/>
            <a:ext cx="17030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L</a:t>
            </a:r>
            <a:r>
              <a:rPr sz="2400" b="1" spc="5" dirty="0">
                <a:latin typeface="Times New Roman"/>
                <a:cs typeface="Times New Roman"/>
              </a:rPr>
              <a:t>i</a:t>
            </a:r>
            <a:r>
              <a:rPr sz="2400" b="1" dirty="0">
                <a:latin typeface="Times New Roman"/>
                <a:cs typeface="Times New Roman"/>
              </a:rPr>
              <a:t>game</a:t>
            </a:r>
            <a:r>
              <a:rPr sz="2400" b="1" spc="-5" dirty="0">
                <a:latin typeface="Times New Roman"/>
                <a:cs typeface="Times New Roman"/>
              </a:rPr>
              <a:t>n</a:t>
            </a:r>
            <a:r>
              <a:rPr sz="2400" b="1" dirty="0">
                <a:latin typeface="Times New Roman"/>
                <a:cs typeface="Times New Roman"/>
              </a:rPr>
              <a:t>t</a:t>
            </a:r>
            <a:r>
              <a:rPr sz="2400" b="1" spc="-5" dirty="0">
                <a:latin typeface="Times New Roman"/>
                <a:cs typeface="Times New Roman"/>
              </a:rPr>
              <a:t>u</a:t>
            </a:r>
            <a:r>
              <a:rPr sz="2400" b="1" dirty="0">
                <a:latin typeface="Times New Roman"/>
                <a:cs typeface="Times New Roman"/>
              </a:rPr>
              <a:t>m  </a:t>
            </a:r>
            <a:r>
              <a:rPr sz="2400" b="1" spc="-5" dirty="0">
                <a:latin typeface="Times New Roman"/>
                <a:cs typeface="Times New Roman"/>
              </a:rPr>
              <a:t>Palpebrale  </a:t>
            </a:r>
            <a:r>
              <a:rPr sz="2400" b="1" dirty="0">
                <a:latin typeface="Times New Roman"/>
                <a:cs typeface="Times New Roman"/>
              </a:rPr>
              <a:t>mediale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22728" y="4241459"/>
            <a:ext cx="696595" cy="1603375"/>
          </a:xfrm>
          <a:custGeom>
            <a:avLst/>
            <a:gdLst/>
            <a:ahLst/>
            <a:cxnLst/>
            <a:rect l="l" t="t" r="r" b="b"/>
            <a:pathLst>
              <a:path w="696595" h="1603375">
                <a:moveTo>
                  <a:pt x="70088" y="56388"/>
                </a:moveTo>
                <a:lnTo>
                  <a:pt x="4572" y="0"/>
                </a:lnTo>
                <a:lnTo>
                  <a:pt x="0" y="85328"/>
                </a:lnTo>
                <a:lnTo>
                  <a:pt x="24384" y="75260"/>
                </a:lnTo>
                <a:lnTo>
                  <a:pt x="24384" y="60960"/>
                </a:lnTo>
                <a:lnTo>
                  <a:pt x="36576" y="56388"/>
                </a:lnTo>
                <a:lnTo>
                  <a:pt x="41607" y="68148"/>
                </a:lnTo>
                <a:lnTo>
                  <a:pt x="70088" y="56388"/>
                </a:lnTo>
                <a:close/>
              </a:path>
              <a:path w="696595" h="1603375">
                <a:moveTo>
                  <a:pt x="41607" y="68148"/>
                </a:moveTo>
                <a:lnTo>
                  <a:pt x="36576" y="56388"/>
                </a:lnTo>
                <a:lnTo>
                  <a:pt x="24384" y="60960"/>
                </a:lnTo>
                <a:lnTo>
                  <a:pt x="29594" y="73108"/>
                </a:lnTo>
                <a:lnTo>
                  <a:pt x="41607" y="68148"/>
                </a:lnTo>
                <a:close/>
              </a:path>
              <a:path w="696595" h="1603375">
                <a:moveTo>
                  <a:pt x="29594" y="73108"/>
                </a:moveTo>
                <a:lnTo>
                  <a:pt x="24384" y="60960"/>
                </a:lnTo>
                <a:lnTo>
                  <a:pt x="24384" y="75260"/>
                </a:lnTo>
                <a:lnTo>
                  <a:pt x="29594" y="73108"/>
                </a:lnTo>
                <a:close/>
              </a:path>
              <a:path w="696595" h="1603375">
                <a:moveTo>
                  <a:pt x="696407" y="1598538"/>
                </a:moveTo>
                <a:lnTo>
                  <a:pt x="41607" y="68148"/>
                </a:lnTo>
                <a:lnTo>
                  <a:pt x="29594" y="73108"/>
                </a:lnTo>
                <a:lnTo>
                  <a:pt x="685739" y="1603110"/>
                </a:lnTo>
                <a:lnTo>
                  <a:pt x="696407" y="15985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53378" y="2892322"/>
            <a:ext cx="1864995" cy="2661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Glandula  lacrimalis  </a:t>
            </a:r>
            <a:r>
              <a:rPr sz="2400" b="1" spc="-5" dirty="0">
                <a:latin typeface="Times New Roman"/>
                <a:cs typeface="Times New Roman"/>
              </a:rPr>
              <a:t>(pars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orbitalis  a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palpebralis)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 marR="826135">
              <a:lnSpc>
                <a:spcPct val="100000"/>
              </a:lnSpc>
            </a:pPr>
            <a:r>
              <a:rPr sz="2400" b="1" spc="-5" dirty="0">
                <a:latin typeface="Times New Roman"/>
                <a:cs typeface="Times New Roman"/>
              </a:rPr>
              <a:t>Septum  </a:t>
            </a:r>
            <a:r>
              <a:rPr sz="2400" b="1" dirty="0">
                <a:latin typeface="Times New Roman"/>
                <a:cs typeface="Times New Roman"/>
              </a:rPr>
              <a:t>or</a:t>
            </a:r>
            <a:r>
              <a:rPr sz="2400" b="1" spc="-5" dirty="0">
                <a:latin typeface="Times New Roman"/>
                <a:cs typeface="Times New Roman"/>
              </a:rPr>
              <a:t>b</a:t>
            </a:r>
            <a:r>
              <a:rPr sz="2400" b="1" spc="5" dirty="0">
                <a:latin typeface="Times New Roman"/>
                <a:cs typeface="Times New Roman"/>
              </a:rPr>
              <a:t>i</a:t>
            </a:r>
            <a:r>
              <a:rPr sz="2400" b="1" dirty="0">
                <a:latin typeface="Times New Roman"/>
                <a:cs typeface="Times New Roman"/>
              </a:rPr>
              <a:t>ta</a:t>
            </a:r>
            <a:r>
              <a:rPr sz="2400" b="1" spc="5" dirty="0">
                <a:latin typeface="Times New Roman"/>
                <a:cs typeface="Times New Roman"/>
              </a:rPr>
              <a:t>l</a:t>
            </a:r>
            <a:r>
              <a:rPr sz="2400" b="1" dirty="0">
                <a:latin typeface="Times New Roman"/>
                <a:cs typeface="Times New Roman"/>
              </a:rPr>
              <a:t>e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2772" y="355579"/>
            <a:ext cx="7619359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1166" y="1173386"/>
            <a:ext cx="53079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14625" algn="l"/>
              </a:tabLst>
            </a:pPr>
            <a:r>
              <a:rPr sz="4400" spc="-5" dirty="0">
                <a:solidFill>
                  <a:srgbClr val="FF0000"/>
                </a:solidFill>
              </a:rPr>
              <a:t>Glandula	lacrimalis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069942" y="2565193"/>
            <a:ext cx="6476466" cy="4210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0624" y="1017951"/>
            <a:ext cx="85699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45535" algn="l"/>
                <a:tab pos="4765675" algn="l"/>
                <a:tab pos="6845934" algn="l"/>
              </a:tabLst>
            </a:pPr>
            <a:r>
              <a:rPr sz="4400" spc="-5" dirty="0">
                <a:solidFill>
                  <a:srgbClr val="FF0000"/>
                </a:solidFill>
              </a:rPr>
              <a:t>H</a:t>
            </a:r>
            <a:r>
              <a:rPr sz="4400" dirty="0">
                <a:solidFill>
                  <a:srgbClr val="FF0000"/>
                </a:solidFill>
              </a:rPr>
              <a:t>i</a:t>
            </a:r>
            <a:r>
              <a:rPr sz="4400" spc="-5" dirty="0">
                <a:solidFill>
                  <a:srgbClr val="FF0000"/>
                </a:solidFill>
              </a:rPr>
              <a:t>sto</a:t>
            </a:r>
            <a:r>
              <a:rPr sz="4400" dirty="0">
                <a:solidFill>
                  <a:srgbClr val="FF0000"/>
                </a:solidFill>
              </a:rPr>
              <a:t>l</a:t>
            </a:r>
            <a:r>
              <a:rPr sz="4400" spc="-5" dirty="0">
                <a:solidFill>
                  <a:srgbClr val="FF0000"/>
                </a:solidFill>
              </a:rPr>
              <a:t>og</a:t>
            </a:r>
            <a:r>
              <a:rPr sz="4400" dirty="0">
                <a:solidFill>
                  <a:srgbClr val="FF0000"/>
                </a:solidFill>
              </a:rPr>
              <a:t>i</a:t>
            </a:r>
            <a:r>
              <a:rPr sz="4400" spc="-5" dirty="0">
                <a:solidFill>
                  <a:srgbClr val="FF0000"/>
                </a:solidFill>
              </a:rPr>
              <a:t>ck</a:t>
            </a:r>
            <a:r>
              <a:rPr sz="4400" dirty="0">
                <a:solidFill>
                  <a:srgbClr val="FF0000"/>
                </a:solidFill>
              </a:rPr>
              <a:t>ý	ř</a:t>
            </a:r>
            <a:r>
              <a:rPr sz="4400" spc="-5" dirty="0">
                <a:solidFill>
                  <a:srgbClr val="FF0000"/>
                </a:solidFill>
              </a:rPr>
              <a:t>e</a:t>
            </a:r>
            <a:r>
              <a:rPr sz="4400" dirty="0">
                <a:solidFill>
                  <a:srgbClr val="FF0000"/>
                </a:solidFill>
              </a:rPr>
              <a:t>z	</a:t>
            </a:r>
            <a:r>
              <a:rPr sz="4400" spc="-5" dirty="0">
                <a:solidFill>
                  <a:srgbClr val="FF0000"/>
                </a:solidFill>
              </a:rPr>
              <a:t>s</a:t>
            </a:r>
            <a:r>
              <a:rPr sz="4400" dirty="0">
                <a:solidFill>
                  <a:srgbClr val="FF0000"/>
                </a:solidFill>
              </a:rPr>
              <a:t>l</a:t>
            </a:r>
            <a:r>
              <a:rPr sz="4400" spc="5" dirty="0">
                <a:solidFill>
                  <a:srgbClr val="FF0000"/>
                </a:solidFill>
              </a:rPr>
              <a:t>z</a:t>
            </a:r>
            <a:r>
              <a:rPr sz="4400" spc="-5" dirty="0">
                <a:solidFill>
                  <a:srgbClr val="FF0000"/>
                </a:solidFill>
              </a:rPr>
              <a:t>no</a:t>
            </a:r>
            <a:r>
              <a:rPr sz="4400" dirty="0">
                <a:solidFill>
                  <a:srgbClr val="FF0000"/>
                </a:solidFill>
              </a:rPr>
              <a:t>u	</a:t>
            </a:r>
            <a:r>
              <a:rPr sz="4400" spc="5" dirty="0">
                <a:solidFill>
                  <a:srgbClr val="FF0000"/>
                </a:solidFill>
              </a:rPr>
              <a:t>ž</a:t>
            </a:r>
            <a:r>
              <a:rPr sz="4400" dirty="0">
                <a:solidFill>
                  <a:srgbClr val="FF0000"/>
                </a:solidFill>
              </a:rPr>
              <a:t>l</a:t>
            </a:r>
            <a:r>
              <a:rPr sz="4400" spc="-5" dirty="0">
                <a:solidFill>
                  <a:srgbClr val="FF0000"/>
                </a:solidFill>
              </a:rPr>
              <a:t>á</a:t>
            </a:r>
            <a:r>
              <a:rPr sz="4400" spc="5" dirty="0">
                <a:solidFill>
                  <a:srgbClr val="FF0000"/>
                </a:solidFill>
              </a:rPr>
              <a:t>z</a:t>
            </a:r>
            <a:r>
              <a:rPr sz="4400" spc="-5" dirty="0">
                <a:solidFill>
                  <a:srgbClr val="FF0000"/>
                </a:solidFill>
              </a:rPr>
              <a:t>o</a:t>
            </a:r>
            <a:r>
              <a:rPr sz="4400" dirty="0">
                <a:solidFill>
                  <a:srgbClr val="FF0000"/>
                </a:solidFill>
              </a:rPr>
              <a:t>u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222327" y="2260412"/>
            <a:ext cx="6476466" cy="4343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7406" rIns="0" bIns="0" rtlCol="0">
            <a:spAutoFit/>
          </a:bodyPr>
          <a:lstStyle/>
          <a:p>
            <a:pPr marL="1755139" marR="5080" indent="-1694814">
              <a:lnSpc>
                <a:spcPct val="100000"/>
              </a:lnSpc>
              <a:spcBef>
                <a:spcPts val="95"/>
              </a:spcBef>
            </a:pP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Optotypy 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s uplatněním logaritmické  řady (tabule log</a:t>
            </a:r>
            <a:r>
              <a:rPr sz="4000" i="1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MÚR)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7" y="2308677"/>
            <a:ext cx="8752840" cy="422021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Odstupňování velikosti znaků mezi řádky</a:t>
            </a:r>
            <a:r>
              <a:rPr sz="3200" b="1" spc="-1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je  identické (ekvidistální). Velikost znaků se  liší řádek od řádku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faktor 0,1log jednotek  (je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souladu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Weber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Fechnerovým  zákonem)</a:t>
            </a:r>
            <a:endParaRPr sz="3200">
              <a:latin typeface="Arial"/>
              <a:cs typeface="Arial"/>
            </a:endParaRPr>
          </a:p>
          <a:p>
            <a:pPr marL="355600" marR="654685" indent="-343535">
              <a:lnSpc>
                <a:spcPts val="346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Stejná čitelnost písmen či Landoltových  prstenců</a:t>
            </a:r>
            <a:endParaRPr sz="3200">
              <a:latin typeface="Arial"/>
              <a:cs typeface="Arial"/>
            </a:endParaRPr>
          </a:p>
          <a:p>
            <a:pPr marL="355600" marR="1050290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stejný počet písmen na řádku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=</a:t>
            </a:r>
            <a:r>
              <a:rPr sz="3200" b="1" spc="-1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stejné  chybové skóre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všech</a:t>
            </a:r>
            <a:r>
              <a:rPr sz="3200" b="1" spc="-7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řádků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6818" y="835084"/>
            <a:ext cx="856996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3632835" algn="l"/>
                <a:tab pos="4752975" algn="l"/>
                <a:tab pos="6833234" algn="l"/>
              </a:tabLst>
            </a:pPr>
            <a:r>
              <a:rPr sz="4400" spc="-5" dirty="0">
                <a:solidFill>
                  <a:srgbClr val="FF0000"/>
                </a:solidFill>
              </a:rPr>
              <a:t>H</a:t>
            </a:r>
            <a:r>
              <a:rPr sz="4400" dirty="0">
                <a:solidFill>
                  <a:srgbClr val="FF0000"/>
                </a:solidFill>
              </a:rPr>
              <a:t>i</a:t>
            </a:r>
            <a:r>
              <a:rPr sz="4400" spc="-5" dirty="0">
                <a:solidFill>
                  <a:srgbClr val="FF0000"/>
                </a:solidFill>
              </a:rPr>
              <a:t>sto</a:t>
            </a:r>
            <a:r>
              <a:rPr sz="4400" dirty="0">
                <a:solidFill>
                  <a:srgbClr val="FF0000"/>
                </a:solidFill>
              </a:rPr>
              <a:t>l</a:t>
            </a:r>
            <a:r>
              <a:rPr sz="4400" spc="-5" dirty="0">
                <a:solidFill>
                  <a:srgbClr val="FF0000"/>
                </a:solidFill>
              </a:rPr>
              <a:t>og</a:t>
            </a:r>
            <a:r>
              <a:rPr sz="4400" dirty="0">
                <a:solidFill>
                  <a:srgbClr val="FF0000"/>
                </a:solidFill>
              </a:rPr>
              <a:t>i</a:t>
            </a:r>
            <a:r>
              <a:rPr sz="4400" spc="-5" dirty="0">
                <a:solidFill>
                  <a:srgbClr val="FF0000"/>
                </a:solidFill>
              </a:rPr>
              <a:t>ck</a:t>
            </a:r>
            <a:r>
              <a:rPr sz="4400" dirty="0">
                <a:solidFill>
                  <a:srgbClr val="FF0000"/>
                </a:solidFill>
              </a:rPr>
              <a:t>ý	ř</a:t>
            </a:r>
            <a:r>
              <a:rPr sz="4400" spc="-5" dirty="0">
                <a:solidFill>
                  <a:srgbClr val="FF0000"/>
                </a:solidFill>
              </a:rPr>
              <a:t>e</a:t>
            </a:r>
            <a:r>
              <a:rPr sz="4400" dirty="0">
                <a:solidFill>
                  <a:srgbClr val="FF0000"/>
                </a:solidFill>
              </a:rPr>
              <a:t>z	</a:t>
            </a:r>
            <a:r>
              <a:rPr sz="4400" spc="-5" dirty="0">
                <a:solidFill>
                  <a:srgbClr val="FF0000"/>
                </a:solidFill>
              </a:rPr>
              <a:t>s</a:t>
            </a:r>
            <a:r>
              <a:rPr sz="4400" dirty="0">
                <a:solidFill>
                  <a:srgbClr val="FF0000"/>
                </a:solidFill>
              </a:rPr>
              <a:t>l</a:t>
            </a:r>
            <a:r>
              <a:rPr sz="4400" spc="5" dirty="0">
                <a:solidFill>
                  <a:srgbClr val="FF0000"/>
                </a:solidFill>
              </a:rPr>
              <a:t>z</a:t>
            </a:r>
            <a:r>
              <a:rPr sz="4400" spc="-5" dirty="0">
                <a:solidFill>
                  <a:srgbClr val="FF0000"/>
                </a:solidFill>
              </a:rPr>
              <a:t>no</a:t>
            </a:r>
            <a:r>
              <a:rPr sz="4400" dirty="0">
                <a:solidFill>
                  <a:srgbClr val="FF0000"/>
                </a:solidFill>
              </a:rPr>
              <a:t>u	</a:t>
            </a:r>
            <a:r>
              <a:rPr sz="4400" spc="5" dirty="0">
                <a:solidFill>
                  <a:srgbClr val="FF0000"/>
                </a:solidFill>
              </a:rPr>
              <a:t>ž</a:t>
            </a:r>
            <a:r>
              <a:rPr sz="4400" dirty="0">
                <a:solidFill>
                  <a:srgbClr val="FF0000"/>
                </a:solidFill>
              </a:rPr>
              <a:t>l</a:t>
            </a:r>
            <a:r>
              <a:rPr sz="4400" spc="-5" dirty="0">
                <a:solidFill>
                  <a:srgbClr val="FF0000"/>
                </a:solidFill>
              </a:rPr>
              <a:t>á</a:t>
            </a:r>
            <a:r>
              <a:rPr sz="4400" spc="5" dirty="0">
                <a:solidFill>
                  <a:srgbClr val="FF0000"/>
                </a:solidFill>
              </a:rPr>
              <a:t>z</a:t>
            </a:r>
            <a:r>
              <a:rPr sz="4400" spc="-5" dirty="0">
                <a:solidFill>
                  <a:srgbClr val="FF0000"/>
                </a:solidFill>
              </a:rPr>
              <a:t>o</a:t>
            </a:r>
            <a:r>
              <a:rPr sz="4400" dirty="0">
                <a:solidFill>
                  <a:srgbClr val="FF0000"/>
                </a:solidFill>
              </a:rPr>
              <a:t>u</a:t>
            </a:r>
            <a:endParaRPr sz="4400"/>
          </a:p>
          <a:p>
            <a:pPr algn="ctr">
              <a:lnSpc>
                <a:spcPct val="100000"/>
              </a:lnSpc>
            </a:pP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detail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9035" y="2793773"/>
            <a:ext cx="4343034" cy="3314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132" rIns="0" bIns="0" rtlCol="0">
            <a:spAutoFit/>
          </a:bodyPr>
          <a:lstStyle/>
          <a:p>
            <a:pPr marL="2011045" marR="5080" indent="-1135380">
              <a:lnSpc>
                <a:spcPts val="5260"/>
              </a:lnSpc>
              <a:spcBef>
                <a:spcPts val="295"/>
              </a:spcBef>
            </a:pPr>
            <a:r>
              <a:rPr sz="4400" spc="-5" dirty="0">
                <a:solidFill>
                  <a:srgbClr val="FF0000"/>
                </a:solidFill>
              </a:rPr>
              <a:t>Struktury sekreční </a:t>
            </a:r>
            <a:r>
              <a:rPr sz="4400" dirty="0">
                <a:solidFill>
                  <a:srgbClr val="FF0000"/>
                </a:solidFill>
              </a:rPr>
              <a:t>složky  </a:t>
            </a:r>
            <a:r>
              <a:rPr sz="4400" spc="-5" dirty="0">
                <a:solidFill>
                  <a:srgbClr val="FF0000"/>
                </a:solidFill>
              </a:rPr>
              <a:t>slzného</a:t>
            </a:r>
            <a:r>
              <a:rPr sz="4400" spc="-25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systému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917542" y="2260412"/>
            <a:ext cx="6933620" cy="1523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17542" y="3784289"/>
            <a:ext cx="6933620" cy="32854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20086" y="2532069"/>
            <a:ext cx="1886585" cy="263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Glandula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lacrimalis  Krauseho</a:t>
            </a:r>
            <a:r>
              <a:rPr sz="1600" b="1" spc="-20" dirty="0">
                <a:solidFill>
                  <a:srgbClr val="CCEC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Pohárkové</a:t>
            </a:r>
            <a:r>
              <a:rPr sz="1600" b="1" spc="-30" dirty="0">
                <a:solidFill>
                  <a:srgbClr val="CCEC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buňky</a:t>
            </a:r>
            <a:endParaRPr sz="1600">
              <a:latin typeface="Arial"/>
              <a:cs typeface="Arial"/>
            </a:endParaRPr>
          </a:p>
          <a:p>
            <a:pPr marL="12700" marR="161290">
              <a:lnSpc>
                <a:spcPct val="93700"/>
              </a:lnSpc>
              <a:spcBef>
                <a:spcPts val="600"/>
              </a:spcBef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Wolfringovy 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  Meibomská</a:t>
            </a:r>
            <a:r>
              <a:rPr sz="1600" b="1" spc="370" dirty="0">
                <a:solidFill>
                  <a:srgbClr val="CCEC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CCECFF"/>
                </a:solidFill>
                <a:latin typeface="Arial"/>
                <a:cs typeface="Arial"/>
              </a:rPr>
              <a:t>žláza</a:t>
            </a:r>
            <a:endParaRPr sz="1600">
              <a:latin typeface="Arial"/>
              <a:cs typeface="Arial"/>
            </a:endParaRPr>
          </a:p>
          <a:p>
            <a:pPr marL="12700" marR="454659">
              <a:lnSpc>
                <a:spcPct val="125000"/>
              </a:lnSpc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Mollovy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  </a:t>
            </a: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Zeisovy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5188" y="487648"/>
            <a:ext cx="8881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</a:rPr>
              <a:t>Sekreční </a:t>
            </a:r>
            <a:r>
              <a:rPr sz="4400" dirty="0">
                <a:solidFill>
                  <a:srgbClr val="FF0000"/>
                </a:solidFill>
              </a:rPr>
              <a:t>složka </a:t>
            </a:r>
            <a:r>
              <a:rPr sz="4400" spc="-5" dirty="0">
                <a:solidFill>
                  <a:srgbClr val="FF0000"/>
                </a:solidFill>
              </a:rPr>
              <a:t>slzného</a:t>
            </a:r>
            <a:r>
              <a:rPr sz="4400" spc="-25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systému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3" y="1333531"/>
            <a:ext cx="8799830" cy="556069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55600" indent="-343535" algn="just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Glandulae tarsales </a:t>
            </a:r>
            <a:r>
              <a:rPr sz="3600" b="1" dirty="0">
                <a:solidFill>
                  <a:srgbClr val="219000"/>
                </a:solidFill>
                <a:latin typeface="Arial"/>
                <a:cs typeface="Arial"/>
              </a:rPr>
              <a:t>- </a:t>
            </a: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Maibomské</a:t>
            </a:r>
            <a:r>
              <a:rPr sz="3600" b="1" spc="-15" dirty="0">
                <a:solidFill>
                  <a:srgbClr val="219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žlázky</a:t>
            </a:r>
            <a:endParaRPr sz="3600">
              <a:latin typeface="Arial"/>
              <a:cs typeface="Arial"/>
            </a:endParaRPr>
          </a:p>
          <a:p>
            <a:pPr marL="756285" lvl="1" indent="-287655" algn="just">
              <a:lnSpc>
                <a:spcPct val="100000"/>
              </a:lnSpc>
              <a:spcBef>
                <a:spcPts val="775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modifikované tukové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žlázky (vývodný</a:t>
            </a:r>
            <a:r>
              <a:rPr sz="3200" spc="-1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kanál</a:t>
            </a:r>
            <a:endParaRPr sz="3200">
              <a:latin typeface="Arial"/>
              <a:cs typeface="Arial"/>
            </a:endParaRPr>
          </a:p>
          <a:p>
            <a:pPr marL="756285" algn="just">
              <a:lnSpc>
                <a:spcPct val="100000"/>
              </a:lnSpc>
            </a:pP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10-15</a:t>
            </a:r>
            <a:r>
              <a:rPr sz="32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acinů)</a:t>
            </a:r>
            <a:endParaRPr sz="3200">
              <a:latin typeface="Arial"/>
              <a:cs typeface="Arial"/>
            </a:endParaRPr>
          </a:p>
          <a:p>
            <a:pPr marL="756285" lvl="1" indent="-287655" algn="just">
              <a:lnSpc>
                <a:spcPct val="100000"/>
              </a:lnSpc>
              <a:spcBef>
                <a:spcPts val="765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uloženy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tarzálních</a:t>
            </a:r>
            <a:r>
              <a:rPr sz="32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ploténkách</a:t>
            </a:r>
            <a:endParaRPr sz="3200">
              <a:latin typeface="Arial"/>
              <a:cs typeface="Arial"/>
            </a:endParaRPr>
          </a:p>
          <a:p>
            <a:pPr marL="756285" marR="194310" lvl="1" indent="-287020" algn="just">
              <a:lnSpc>
                <a:spcPct val="100000"/>
              </a:lnSpc>
              <a:spcBef>
                <a:spcPts val="770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vyúsťují na margu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víčka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(horní tarsus</a:t>
            </a:r>
            <a:r>
              <a:rPr sz="3200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30-40 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žlázek,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dolní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tarsus 20-30</a:t>
            </a:r>
            <a:r>
              <a:rPr sz="3200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žlázek)</a:t>
            </a:r>
            <a:endParaRPr sz="3200">
              <a:latin typeface="Arial"/>
              <a:cs typeface="Arial"/>
            </a:endParaRPr>
          </a:p>
          <a:p>
            <a:pPr marL="756285" marR="503555" lvl="1" indent="-287020" algn="just">
              <a:lnSpc>
                <a:spcPct val="100099"/>
              </a:lnSpc>
              <a:spcBef>
                <a:spcPts val="760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distální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část vývodu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obklopena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svalovými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vlákny m. orbicularis oculi (Riolanův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sval -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stah </a:t>
            </a:r>
            <a:r>
              <a:rPr sz="3200" dirty="0">
                <a:solidFill>
                  <a:srgbClr val="0000FF"/>
                </a:solidFill>
                <a:latin typeface="Symbol"/>
                <a:cs typeface="Symbol"/>
              </a:rPr>
              <a:t></a:t>
            </a:r>
            <a:r>
              <a:rPr sz="32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vytláčení tuku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ze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žlázky)</a:t>
            </a:r>
            <a:endParaRPr sz="3200">
              <a:latin typeface="Arial"/>
              <a:cs typeface="Arial"/>
            </a:endParaRPr>
          </a:p>
          <a:p>
            <a:pPr marL="756285" lvl="1" indent="-287655" algn="just">
              <a:lnSpc>
                <a:spcPct val="100000"/>
              </a:lnSpc>
              <a:spcBef>
                <a:spcPts val="755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tuková (lipidová)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složka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slzného</a:t>
            </a:r>
            <a:r>
              <a:rPr sz="3200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filmu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5188" y="640035"/>
            <a:ext cx="8881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</a:rPr>
              <a:t>Sekreční </a:t>
            </a:r>
            <a:r>
              <a:rPr sz="4400" dirty="0">
                <a:solidFill>
                  <a:srgbClr val="FF0000"/>
                </a:solidFill>
              </a:rPr>
              <a:t>složka </a:t>
            </a:r>
            <a:r>
              <a:rPr sz="4400" spc="-5" dirty="0">
                <a:solidFill>
                  <a:srgbClr val="FF0000"/>
                </a:solidFill>
              </a:rPr>
              <a:t>slzného</a:t>
            </a:r>
            <a:r>
              <a:rPr sz="4400" spc="-25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systému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3" y="1562133"/>
            <a:ext cx="8617585" cy="426847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Glandullae sebaceae </a:t>
            </a:r>
            <a:r>
              <a:rPr sz="3600" b="1" dirty="0">
                <a:solidFill>
                  <a:srgbClr val="219000"/>
                </a:solidFill>
                <a:latin typeface="Arial"/>
                <a:cs typeface="Arial"/>
              </a:rPr>
              <a:t>- </a:t>
            </a: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Zeisovy</a:t>
            </a:r>
            <a:r>
              <a:rPr sz="3600" b="1" spc="-30" dirty="0">
                <a:solidFill>
                  <a:srgbClr val="219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žlázky</a:t>
            </a:r>
            <a:endParaRPr sz="3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ústí do pochev</a:t>
            </a:r>
            <a:r>
              <a:rPr sz="3200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řas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tuková (lipidová)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složka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slzného</a:t>
            </a:r>
            <a:r>
              <a:rPr sz="3200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filmu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Glandullae ciliares </a:t>
            </a:r>
            <a:r>
              <a:rPr sz="3600" b="1" dirty="0">
                <a:solidFill>
                  <a:srgbClr val="219000"/>
                </a:solidFill>
                <a:latin typeface="Arial"/>
                <a:cs typeface="Arial"/>
              </a:rPr>
              <a:t>- </a:t>
            </a: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Mollovy žlázky</a:t>
            </a:r>
            <a:endParaRPr sz="3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změněné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potní</a:t>
            </a:r>
            <a:r>
              <a:rPr sz="3200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žlázky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ústí do folikul řas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nebo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volně na okraji</a:t>
            </a:r>
            <a:r>
              <a:rPr sz="3200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víček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65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tuková (lipidová)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složka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slzného</a:t>
            </a:r>
            <a:r>
              <a:rPr sz="3200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filmu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132" rIns="0" bIns="0" rtlCol="0">
            <a:spAutoFit/>
          </a:bodyPr>
          <a:lstStyle/>
          <a:p>
            <a:pPr marL="2011045" marR="5080" indent="-1135380">
              <a:lnSpc>
                <a:spcPts val="5260"/>
              </a:lnSpc>
              <a:spcBef>
                <a:spcPts val="295"/>
              </a:spcBef>
            </a:pPr>
            <a:r>
              <a:rPr sz="4400" spc="-5" dirty="0">
                <a:solidFill>
                  <a:srgbClr val="FF0000"/>
                </a:solidFill>
              </a:rPr>
              <a:t>Struktury sekreční </a:t>
            </a:r>
            <a:r>
              <a:rPr sz="4400" dirty="0">
                <a:solidFill>
                  <a:srgbClr val="FF0000"/>
                </a:solidFill>
              </a:rPr>
              <a:t>složky  </a:t>
            </a:r>
            <a:r>
              <a:rPr sz="4400" spc="-5" dirty="0">
                <a:solidFill>
                  <a:srgbClr val="FF0000"/>
                </a:solidFill>
              </a:rPr>
              <a:t>slzného</a:t>
            </a:r>
            <a:r>
              <a:rPr sz="4400" spc="-25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systému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917542" y="2260412"/>
            <a:ext cx="6933620" cy="1523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17542" y="3784289"/>
            <a:ext cx="6933620" cy="32854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20086" y="2532069"/>
            <a:ext cx="1886585" cy="263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Glandula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lacrimalis  Krauseho</a:t>
            </a:r>
            <a:r>
              <a:rPr sz="1600" b="1" spc="-20" dirty="0">
                <a:solidFill>
                  <a:srgbClr val="CCEC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Pohárkové</a:t>
            </a:r>
            <a:r>
              <a:rPr sz="1600" b="1" spc="-30" dirty="0">
                <a:solidFill>
                  <a:srgbClr val="CCEC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buňky</a:t>
            </a:r>
            <a:endParaRPr sz="1600">
              <a:latin typeface="Arial"/>
              <a:cs typeface="Arial"/>
            </a:endParaRPr>
          </a:p>
          <a:p>
            <a:pPr marL="12700" marR="161290">
              <a:lnSpc>
                <a:spcPct val="93700"/>
              </a:lnSpc>
              <a:spcBef>
                <a:spcPts val="600"/>
              </a:spcBef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Wolfringovy 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  Meibomská</a:t>
            </a:r>
            <a:r>
              <a:rPr sz="1600" b="1" spc="370" dirty="0">
                <a:solidFill>
                  <a:srgbClr val="CCEC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CCECFF"/>
                </a:solidFill>
                <a:latin typeface="Arial"/>
                <a:cs typeface="Arial"/>
              </a:rPr>
              <a:t>žláza</a:t>
            </a:r>
            <a:endParaRPr sz="1600">
              <a:latin typeface="Arial"/>
              <a:cs typeface="Arial"/>
            </a:endParaRPr>
          </a:p>
          <a:p>
            <a:pPr marL="12700" marR="454659">
              <a:lnSpc>
                <a:spcPct val="125000"/>
              </a:lnSpc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Mollovy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  </a:t>
            </a: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Zeisovy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9956" y="446504"/>
            <a:ext cx="409765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5860" algn="l"/>
              </a:tabLst>
            </a:pPr>
            <a:r>
              <a:rPr sz="4400" spc="-5" dirty="0">
                <a:solidFill>
                  <a:srgbClr val="006599"/>
                </a:solidFill>
              </a:rPr>
              <a:t>Ta</a:t>
            </a:r>
            <a:r>
              <a:rPr sz="4400" dirty="0">
                <a:solidFill>
                  <a:srgbClr val="006599"/>
                </a:solidFill>
              </a:rPr>
              <a:t>r</a:t>
            </a:r>
            <a:r>
              <a:rPr sz="4400" spc="5" dirty="0">
                <a:solidFill>
                  <a:srgbClr val="006599"/>
                </a:solidFill>
              </a:rPr>
              <a:t>z</a:t>
            </a:r>
            <a:r>
              <a:rPr sz="4400" spc="-5" dirty="0">
                <a:solidFill>
                  <a:srgbClr val="006599"/>
                </a:solidFill>
              </a:rPr>
              <a:t>á</a:t>
            </a:r>
            <a:r>
              <a:rPr sz="4400" dirty="0">
                <a:solidFill>
                  <a:srgbClr val="006599"/>
                </a:solidFill>
              </a:rPr>
              <a:t>l</a:t>
            </a:r>
            <a:r>
              <a:rPr sz="4400" spc="-5" dirty="0">
                <a:solidFill>
                  <a:srgbClr val="006599"/>
                </a:solidFill>
              </a:rPr>
              <a:t>n</a:t>
            </a:r>
            <a:r>
              <a:rPr sz="4400" dirty="0">
                <a:solidFill>
                  <a:srgbClr val="006599"/>
                </a:solidFill>
              </a:rPr>
              <a:t>í	</a:t>
            </a:r>
            <a:r>
              <a:rPr sz="4400" spc="5" dirty="0">
                <a:solidFill>
                  <a:srgbClr val="006599"/>
                </a:solidFill>
              </a:rPr>
              <a:t>ž</a:t>
            </a:r>
            <a:r>
              <a:rPr sz="4400" dirty="0">
                <a:solidFill>
                  <a:srgbClr val="006599"/>
                </a:solidFill>
              </a:rPr>
              <a:t>l</a:t>
            </a:r>
            <a:r>
              <a:rPr sz="4400" spc="-5" dirty="0">
                <a:solidFill>
                  <a:srgbClr val="006599"/>
                </a:solidFill>
              </a:rPr>
              <a:t>á</a:t>
            </a:r>
            <a:r>
              <a:rPr sz="4400" spc="5" dirty="0">
                <a:solidFill>
                  <a:srgbClr val="006599"/>
                </a:solidFill>
              </a:rPr>
              <a:t>z</a:t>
            </a:r>
            <a:r>
              <a:rPr sz="4400" spc="-5" dirty="0">
                <a:solidFill>
                  <a:srgbClr val="006599"/>
                </a:solidFill>
              </a:rPr>
              <a:t>k</a:t>
            </a:r>
            <a:r>
              <a:rPr sz="4400" dirty="0">
                <a:solidFill>
                  <a:srgbClr val="006599"/>
                </a:solidFill>
              </a:rPr>
              <a:t>y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231806" y="1280571"/>
            <a:ext cx="8076529" cy="5932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30207" y="449552"/>
            <a:ext cx="54298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15085" algn="l"/>
                <a:tab pos="3520440" algn="l"/>
              </a:tabLst>
            </a:pPr>
            <a:r>
              <a:rPr sz="4400" spc="-5" dirty="0">
                <a:solidFill>
                  <a:srgbClr val="CC0000"/>
                </a:solidFill>
              </a:rPr>
              <a:t>Řez	horním	víčkem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3453612" y="1269903"/>
            <a:ext cx="3955968" cy="59430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6127" y="2336612"/>
            <a:ext cx="6285981" cy="4207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6286" y="979851"/>
            <a:ext cx="661098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15085" algn="l"/>
              </a:tabLst>
            </a:pPr>
            <a:r>
              <a:rPr sz="4400" i="1" spc="-5" dirty="0">
                <a:solidFill>
                  <a:srgbClr val="0000FF"/>
                </a:solidFill>
                <a:latin typeface="Arial"/>
                <a:cs typeface="Arial"/>
              </a:rPr>
              <a:t>Řez	Meibomskou</a:t>
            </a:r>
            <a:r>
              <a:rPr sz="4400" i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4400" i="1" dirty="0">
                <a:solidFill>
                  <a:srgbClr val="0000FF"/>
                </a:solidFill>
                <a:latin typeface="Arial"/>
                <a:cs typeface="Arial"/>
              </a:rPr>
              <a:t>žlázou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0912" y="1346088"/>
            <a:ext cx="6247881" cy="4724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4712" y="1574672"/>
            <a:ext cx="6019296" cy="4571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8973" y="355579"/>
            <a:ext cx="7314590" cy="6857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5188" y="868612"/>
            <a:ext cx="88811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</a:rPr>
              <a:t>Sekreční </a:t>
            </a:r>
            <a:r>
              <a:rPr sz="4400" dirty="0">
                <a:solidFill>
                  <a:srgbClr val="FF0000"/>
                </a:solidFill>
              </a:rPr>
              <a:t>složka </a:t>
            </a:r>
            <a:r>
              <a:rPr sz="4400" spc="-5" dirty="0">
                <a:solidFill>
                  <a:srgbClr val="FF0000"/>
                </a:solidFill>
              </a:rPr>
              <a:t>slzného</a:t>
            </a:r>
            <a:r>
              <a:rPr sz="4400" spc="-25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systému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3" y="2095468"/>
            <a:ext cx="8618855" cy="351282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Pohárkové</a:t>
            </a:r>
            <a:r>
              <a:rPr sz="3600" b="1" spc="-20" dirty="0">
                <a:solidFill>
                  <a:srgbClr val="219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219000"/>
                </a:solidFill>
                <a:latin typeface="Arial"/>
                <a:cs typeface="Arial"/>
              </a:rPr>
              <a:t>buňky</a:t>
            </a:r>
            <a:endParaRPr sz="3600">
              <a:latin typeface="Arial"/>
              <a:cs typeface="Arial"/>
            </a:endParaRPr>
          </a:p>
          <a:p>
            <a:pPr marL="755650" lvl="1" indent="-287020">
              <a:lnSpc>
                <a:spcPct val="100000"/>
              </a:lnSpc>
              <a:spcBef>
                <a:spcPts val="775"/>
              </a:spcBef>
              <a:buChar char="–"/>
              <a:tabLst>
                <a:tab pos="756285" algn="l"/>
              </a:tabLst>
            </a:pP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jednobuněčné</a:t>
            </a:r>
            <a:r>
              <a:rPr sz="32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žlázky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65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uloženy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bulbární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spojivce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spojivce</a:t>
            </a:r>
            <a:r>
              <a:rPr sz="32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víček</a:t>
            </a:r>
            <a:endParaRPr sz="3200">
              <a:latin typeface="Arial"/>
              <a:cs typeface="Arial"/>
            </a:endParaRPr>
          </a:p>
          <a:p>
            <a:pPr marL="755650" marR="501650" lvl="1" indent="-286385">
              <a:lnSpc>
                <a:spcPct val="100000"/>
              </a:lnSpc>
              <a:spcBef>
                <a:spcPts val="770"/>
              </a:spcBef>
              <a:buChar char="–"/>
              <a:tabLst>
                <a:tab pos="756920" algn="l"/>
              </a:tabLst>
            </a:pP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u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osob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starších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70 let dochází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ke</a:t>
            </a:r>
            <a:r>
              <a:rPr sz="3200"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snížení  jejich</a:t>
            </a:r>
            <a:r>
              <a:rPr sz="32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počtu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65"/>
              </a:spcBef>
              <a:buChar char="–"/>
              <a:tabLst>
                <a:tab pos="75692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hlenová (mucinová)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složka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slzného</a:t>
            </a:r>
            <a:r>
              <a:rPr sz="3200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filmu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132" rIns="0" bIns="0" rtlCol="0">
            <a:spAutoFit/>
          </a:bodyPr>
          <a:lstStyle/>
          <a:p>
            <a:pPr marL="2011045" marR="5080" indent="-1135380">
              <a:lnSpc>
                <a:spcPts val="5260"/>
              </a:lnSpc>
              <a:spcBef>
                <a:spcPts val="295"/>
              </a:spcBef>
            </a:pPr>
            <a:r>
              <a:rPr sz="4400" spc="-5" dirty="0">
                <a:solidFill>
                  <a:srgbClr val="FF0000"/>
                </a:solidFill>
              </a:rPr>
              <a:t>Struktury sekreční </a:t>
            </a:r>
            <a:r>
              <a:rPr sz="4400" dirty="0">
                <a:solidFill>
                  <a:srgbClr val="FF0000"/>
                </a:solidFill>
              </a:rPr>
              <a:t>složky  </a:t>
            </a:r>
            <a:r>
              <a:rPr sz="4400" spc="-5" dirty="0">
                <a:solidFill>
                  <a:srgbClr val="FF0000"/>
                </a:solidFill>
              </a:rPr>
              <a:t>slzného</a:t>
            </a:r>
            <a:r>
              <a:rPr sz="4400" spc="-25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systému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917542" y="2260412"/>
            <a:ext cx="6933620" cy="1523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17542" y="3784289"/>
            <a:ext cx="6933620" cy="32854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20086" y="2532069"/>
            <a:ext cx="1886585" cy="263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Glandula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lacrimalis  Krauseho</a:t>
            </a:r>
            <a:r>
              <a:rPr sz="1600" b="1" spc="-20" dirty="0">
                <a:solidFill>
                  <a:srgbClr val="CCEC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Pohárkové</a:t>
            </a:r>
            <a:r>
              <a:rPr sz="1600" b="1" spc="-30" dirty="0">
                <a:solidFill>
                  <a:srgbClr val="CCEC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buňky</a:t>
            </a:r>
            <a:endParaRPr sz="1600">
              <a:latin typeface="Arial"/>
              <a:cs typeface="Arial"/>
            </a:endParaRPr>
          </a:p>
          <a:p>
            <a:pPr marL="12700" marR="161290">
              <a:lnSpc>
                <a:spcPct val="93700"/>
              </a:lnSpc>
              <a:spcBef>
                <a:spcPts val="600"/>
              </a:spcBef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Wolfringovy 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  Meibomská</a:t>
            </a:r>
            <a:r>
              <a:rPr sz="1600" b="1" spc="370" dirty="0">
                <a:solidFill>
                  <a:srgbClr val="CCEC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CCECFF"/>
                </a:solidFill>
                <a:latin typeface="Arial"/>
                <a:cs typeface="Arial"/>
              </a:rPr>
              <a:t>žláza</a:t>
            </a:r>
            <a:endParaRPr sz="1600">
              <a:latin typeface="Arial"/>
              <a:cs typeface="Arial"/>
            </a:endParaRPr>
          </a:p>
          <a:p>
            <a:pPr marL="12700" marR="454659">
              <a:lnSpc>
                <a:spcPct val="125000"/>
              </a:lnSpc>
            </a:pP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Mollovy </a:t>
            </a: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  </a:t>
            </a:r>
            <a:r>
              <a:rPr sz="1600" b="1" spc="-10" dirty="0">
                <a:solidFill>
                  <a:srgbClr val="CCECFF"/>
                </a:solidFill>
                <a:latin typeface="Arial"/>
                <a:cs typeface="Arial"/>
              </a:rPr>
              <a:t>Zeisovy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CCECFF"/>
                </a:solidFill>
                <a:latin typeface="Arial"/>
                <a:cs typeface="Arial"/>
              </a:rPr>
              <a:t>žlázky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3395" y="684224"/>
            <a:ext cx="36836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45005" algn="l"/>
              </a:tabLst>
            </a:pPr>
            <a:r>
              <a:rPr sz="4800" dirty="0">
                <a:solidFill>
                  <a:srgbClr val="FF0000"/>
                </a:solidFill>
              </a:rPr>
              <a:t>S</a:t>
            </a:r>
            <a:r>
              <a:rPr sz="4800" spc="-5" dirty="0">
                <a:solidFill>
                  <a:srgbClr val="FF0000"/>
                </a:solidFill>
              </a:rPr>
              <a:t>l</a:t>
            </a:r>
            <a:r>
              <a:rPr sz="4800" dirty="0">
                <a:solidFill>
                  <a:srgbClr val="FF0000"/>
                </a:solidFill>
              </a:rPr>
              <a:t>z</a:t>
            </a:r>
            <a:r>
              <a:rPr sz="4800" spc="-5" dirty="0">
                <a:solidFill>
                  <a:srgbClr val="FF0000"/>
                </a:solidFill>
              </a:rPr>
              <a:t>n</a:t>
            </a:r>
            <a:r>
              <a:rPr sz="4800" dirty="0">
                <a:solidFill>
                  <a:srgbClr val="FF0000"/>
                </a:solidFill>
              </a:rPr>
              <a:t>ý	</a:t>
            </a:r>
            <a:r>
              <a:rPr sz="4800" spc="-5" dirty="0">
                <a:solidFill>
                  <a:srgbClr val="FF0000"/>
                </a:solidFill>
              </a:rPr>
              <a:t>b</a:t>
            </a:r>
            <a:r>
              <a:rPr sz="4800" spc="-10" dirty="0">
                <a:solidFill>
                  <a:srgbClr val="FF0000"/>
                </a:solidFill>
              </a:rPr>
              <a:t>a</a:t>
            </a:r>
            <a:r>
              <a:rPr sz="4800" dirty="0">
                <a:solidFill>
                  <a:srgbClr val="FF0000"/>
                </a:solidFill>
              </a:rPr>
              <a:t>z</a:t>
            </a:r>
            <a:r>
              <a:rPr sz="4800" spc="-10" dirty="0">
                <a:solidFill>
                  <a:srgbClr val="FF0000"/>
                </a:solidFill>
              </a:rPr>
              <a:t>é</a:t>
            </a:r>
            <a:r>
              <a:rPr sz="4800" dirty="0">
                <a:solidFill>
                  <a:srgbClr val="FF0000"/>
                </a:solidFill>
              </a:rPr>
              <a:t>n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40633" y="1790694"/>
            <a:ext cx="8323580" cy="463423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68300" indent="-343535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68935" algn="l"/>
              </a:tabLst>
            </a:pP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Slzy </a:t>
            </a:r>
            <a:r>
              <a:rPr sz="3600" b="1" dirty="0">
                <a:solidFill>
                  <a:srgbClr val="009900"/>
                </a:solidFill>
                <a:latin typeface="Arial"/>
                <a:cs typeface="Arial"/>
              </a:rPr>
              <a:t>ve </a:t>
            </a: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fornixech</a:t>
            </a:r>
            <a:r>
              <a:rPr sz="3600" b="1" spc="-35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spojivky</a:t>
            </a:r>
            <a:endParaRPr sz="3600">
              <a:latin typeface="Arial"/>
              <a:cs typeface="Arial"/>
            </a:endParaRPr>
          </a:p>
          <a:p>
            <a:pPr marL="880110" lvl="1" indent="-398780">
              <a:lnSpc>
                <a:spcPct val="100000"/>
              </a:lnSpc>
              <a:spcBef>
                <a:spcPts val="775"/>
              </a:spcBef>
              <a:buFont typeface="Arial"/>
              <a:buChar char="–"/>
              <a:tabLst>
                <a:tab pos="880110" algn="l"/>
                <a:tab pos="880744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kapacita</a:t>
            </a:r>
            <a:r>
              <a:rPr sz="32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3-4mm</a:t>
            </a:r>
            <a:r>
              <a:rPr sz="3150" b="1" spc="-7" baseline="25132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endParaRPr sz="3150" baseline="25132">
              <a:latin typeface="Arial"/>
              <a:cs typeface="Arial"/>
            </a:endParaRPr>
          </a:p>
          <a:p>
            <a:pPr marL="368300" indent="-343535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368935" algn="l"/>
              </a:tabLst>
            </a:pP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Slzný</a:t>
            </a:r>
            <a:r>
              <a:rPr sz="3600" b="1" spc="-10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film</a:t>
            </a:r>
            <a:endParaRPr sz="3600">
              <a:latin typeface="Arial"/>
              <a:cs typeface="Arial"/>
            </a:endParaRPr>
          </a:p>
          <a:p>
            <a:pPr marL="368300" indent="-343535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68935" algn="l"/>
              </a:tabLst>
            </a:pP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Slzné</a:t>
            </a:r>
            <a:r>
              <a:rPr sz="3600" b="1" spc="-10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proužky</a:t>
            </a:r>
            <a:endParaRPr sz="3600">
              <a:latin typeface="Arial"/>
              <a:cs typeface="Arial"/>
            </a:endParaRPr>
          </a:p>
          <a:p>
            <a:pPr marL="768985" marR="17780" lvl="1" indent="-287020">
              <a:lnSpc>
                <a:spcPct val="100000"/>
              </a:lnSpc>
              <a:spcBef>
                <a:spcPts val="770"/>
              </a:spcBef>
              <a:buFont typeface="Arial"/>
              <a:buChar char="–"/>
              <a:tabLst>
                <a:tab pos="76962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při mrkání jdou přebytečné slzy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(po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vytvoření slzného filmu na rohovce)</a:t>
            </a:r>
            <a:r>
              <a:rPr sz="3200" b="1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do  trojúhelníkovitého okrajového slzného  proužku při margu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víčka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z="3200" b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2-3mm</a:t>
            </a:r>
            <a:r>
              <a:rPr sz="3150" b="1" spc="-7" baseline="25132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endParaRPr sz="3150" baseline="2513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4920" y="684224"/>
            <a:ext cx="30416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45005" algn="l"/>
              </a:tabLst>
            </a:pPr>
            <a:r>
              <a:rPr sz="4800" dirty="0">
                <a:solidFill>
                  <a:srgbClr val="FF0000"/>
                </a:solidFill>
              </a:rPr>
              <a:t>S</a:t>
            </a:r>
            <a:r>
              <a:rPr sz="4800" spc="-5" dirty="0">
                <a:solidFill>
                  <a:srgbClr val="FF0000"/>
                </a:solidFill>
              </a:rPr>
              <a:t>l</a:t>
            </a:r>
            <a:r>
              <a:rPr sz="4800" dirty="0">
                <a:solidFill>
                  <a:srgbClr val="FF0000"/>
                </a:solidFill>
              </a:rPr>
              <a:t>z</a:t>
            </a:r>
            <a:r>
              <a:rPr sz="4800" spc="-5" dirty="0">
                <a:solidFill>
                  <a:srgbClr val="FF0000"/>
                </a:solidFill>
              </a:rPr>
              <a:t>n</a:t>
            </a:r>
            <a:r>
              <a:rPr sz="4800" dirty="0">
                <a:solidFill>
                  <a:srgbClr val="FF0000"/>
                </a:solidFill>
              </a:rPr>
              <a:t>ý	</a:t>
            </a:r>
            <a:r>
              <a:rPr sz="4800" spc="-5" dirty="0">
                <a:solidFill>
                  <a:srgbClr val="FF0000"/>
                </a:solidFill>
              </a:rPr>
              <a:t>fil</a:t>
            </a:r>
            <a:r>
              <a:rPr sz="4800" dirty="0">
                <a:solidFill>
                  <a:srgbClr val="FF0000"/>
                </a:solidFill>
              </a:rPr>
              <a:t>m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3" y="2357436"/>
            <a:ext cx="8131175" cy="320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  <a:tab pos="438340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Tloušťka slzného	filmu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4,5-8,7</a:t>
            </a:r>
            <a:r>
              <a:rPr sz="3600" b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65" dirty="0">
                <a:solidFill>
                  <a:srgbClr val="0000FF"/>
                </a:solidFill>
                <a:latin typeface="Arial"/>
                <a:cs typeface="Arial"/>
              </a:rPr>
              <a:t>µm</a:t>
            </a:r>
            <a:endParaRPr sz="36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  <a:tab pos="2537460" algn="l"/>
              </a:tabLst>
            </a:pP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TUKOVÁ	VRSTVA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0,1-0,25</a:t>
            </a:r>
            <a:r>
              <a:rPr sz="36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65" dirty="0">
                <a:solidFill>
                  <a:srgbClr val="0000FF"/>
                </a:solidFill>
                <a:latin typeface="Arial"/>
                <a:cs typeface="Arial"/>
              </a:rPr>
              <a:t>µm</a:t>
            </a:r>
            <a:endParaRPr sz="3600"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5600" algn="l"/>
                <a:tab pos="2258060" algn="l"/>
              </a:tabLst>
            </a:pP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VODNÁ	VRSTVA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4-8,5</a:t>
            </a:r>
            <a:r>
              <a:rPr sz="36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65" dirty="0">
                <a:solidFill>
                  <a:srgbClr val="0000FF"/>
                </a:solidFill>
                <a:latin typeface="Arial"/>
                <a:cs typeface="Arial"/>
              </a:rPr>
              <a:t>µm</a:t>
            </a:r>
            <a:endParaRPr sz="36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  <a:tab pos="2842260" algn="l"/>
              </a:tabLst>
            </a:pP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HLENOVÁ	VRSTVA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0,02-0,05</a:t>
            </a:r>
            <a:r>
              <a:rPr sz="36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65" dirty="0">
                <a:solidFill>
                  <a:srgbClr val="0000FF"/>
                </a:solidFill>
                <a:latin typeface="Arial"/>
                <a:cs typeface="Arial"/>
              </a:rPr>
              <a:t>µm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9888" y="560793"/>
            <a:ext cx="27908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83080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Sl</a:t>
            </a:r>
            <a:r>
              <a:rPr sz="4400" i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ý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ilm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22327" y="2717580"/>
            <a:ext cx="3334237" cy="3657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15516" y="2822222"/>
            <a:ext cx="216979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Lipidová </a:t>
            </a:r>
            <a:r>
              <a:rPr sz="1600" spc="-5" dirty="0">
                <a:latin typeface="Arial"/>
                <a:cs typeface="Arial"/>
              </a:rPr>
              <a:t>(tuková)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vrstva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15516" y="4117507"/>
            <a:ext cx="119761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Arial"/>
                <a:cs typeface="Arial"/>
              </a:rPr>
              <a:t>Vodná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vrstva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15516" y="5260411"/>
            <a:ext cx="2428875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Hlenová (mucinová)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vrstva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Epitel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rohovky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6533" y="303259"/>
            <a:ext cx="81991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FF0000"/>
                </a:solidFill>
              </a:rPr>
              <a:t>Tuková vrstva </a:t>
            </a:r>
            <a:r>
              <a:rPr sz="4800" spc="-5" dirty="0">
                <a:solidFill>
                  <a:srgbClr val="FF0000"/>
                </a:solidFill>
              </a:rPr>
              <a:t>slzného</a:t>
            </a:r>
            <a:r>
              <a:rPr sz="4800" spc="105" dirty="0">
                <a:solidFill>
                  <a:srgbClr val="FF0000"/>
                </a:solidFill>
              </a:rPr>
              <a:t> </a:t>
            </a:r>
            <a:r>
              <a:rPr sz="4800" spc="-5" dirty="0">
                <a:solidFill>
                  <a:srgbClr val="FF0000"/>
                </a:solidFill>
              </a:rPr>
              <a:t>filmu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27" y="1290725"/>
            <a:ext cx="8570595" cy="584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8897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Tvořena: Meibomskými,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Zeisovými, 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Mollovými</a:t>
            </a:r>
            <a:r>
              <a:rPr sz="3600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žlázkami</a:t>
            </a:r>
            <a:endParaRPr sz="3600">
              <a:latin typeface="Arial"/>
              <a:cs typeface="Arial"/>
            </a:endParaRPr>
          </a:p>
          <a:p>
            <a:pPr marL="355600" marR="131445" indent="-342900">
              <a:lnSpc>
                <a:spcPct val="100000"/>
              </a:lnSpc>
              <a:spcBef>
                <a:spcPts val="1725"/>
              </a:spcBef>
              <a:buChar char="•"/>
              <a:tabLst>
                <a:tab pos="355600" algn="l"/>
              </a:tabLst>
            </a:pP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Estery, sterol, triglyceroly,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volné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mastné 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kyseliny</a:t>
            </a:r>
            <a:endParaRPr sz="36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725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Zabraňuje vypařování vodné</a:t>
            </a:r>
            <a:r>
              <a:rPr sz="36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vrstvy!</a:t>
            </a:r>
            <a:endParaRPr sz="36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173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Symbol"/>
                <a:cs typeface="Symbol"/>
              </a:rPr>
              <a:t></a:t>
            </a:r>
            <a:r>
              <a:rPr sz="36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povrchové napětí filmu </a:t>
            </a:r>
            <a:r>
              <a:rPr sz="3600" b="1" spc="-5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6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stabilita  slzného filmu, zabraňuje přetékání slz  přes okraj dolního</a:t>
            </a:r>
            <a:r>
              <a:rPr sz="36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víčka</a:t>
            </a:r>
            <a:endParaRPr sz="36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725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Zvlhčuje</a:t>
            </a:r>
            <a:r>
              <a:rPr sz="36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víčka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84535"/>
            <a:ext cx="7390790" cy="3399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66605" y="612603"/>
            <a:ext cx="171259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Arial"/>
                <a:cs typeface="Arial"/>
              </a:rPr>
              <a:t>Povrchní lipidová  </a:t>
            </a:r>
            <a:r>
              <a:rPr sz="1600" b="1" spc="-15" dirty="0">
                <a:latin typeface="Arial"/>
                <a:cs typeface="Arial"/>
              </a:rPr>
              <a:t>vrstva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6896" y="2898406"/>
            <a:ext cx="127825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0" dirty="0">
                <a:latin typeface="Arial"/>
                <a:cs typeface="Arial"/>
              </a:rPr>
              <a:t>Vodná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vrstva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4644" y="3784289"/>
            <a:ext cx="7390790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787002" y="5031830"/>
            <a:ext cx="1921510" cy="1762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Arial"/>
                <a:cs typeface="Arial"/>
              </a:rPr>
              <a:t>Hlenová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vrstva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Mikroklky epitelu  </a:t>
            </a:r>
            <a:r>
              <a:rPr sz="1600" b="1" spc="-15" dirty="0">
                <a:latin typeface="Arial"/>
                <a:cs typeface="Arial"/>
              </a:rPr>
              <a:t>rohovky</a:t>
            </a:r>
            <a:r>
              <a:rPr sz="1600" spc="-15" dirty="0">
                <a:latin typeface="Arial"/>
                <a:cs typeface="Arial"/>
              </a:rPr>
              <a:t>- </a:t>
            </a:r>
            <a:r>
              <a:rPr sz="1600" spc="-5" dirty="0">
                <a:latin typeface="Arial"/>
                <a:cs typeface="Arial"/>
              </a:rPr>
              <a:t>vybíhají do  hlenové vrstvy a  stabilizují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ji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1861" y="531841"/>
            <a:ext cx="79267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0000"/>
                </a:solidFill>
              </a:rPr>
              <a:t>Vodná </a:t>
            </a:r>
            <a:r>
              <a:rPr sz="4800" spc="-10" dirty="0">
                <a:solidFill>
                  <a:srgbClr val="FF0000"/>
                </a:solidFill>
              </a:rPr>
              <a:t>vrstva </a:t>
            </a:r>
            <a:r>
              <a:rPr sz="4800" spc="-5" dirty="0">
                <a:solidFill>
                  <a:srgbClr val="FF0000"/>
                </a:solidFill>
              </a:rPr>
              <a:t>slzného</a:t>
            </a:r>
            <a:r>
              <a:rPr sz="4800" spc="65" dirty="0">
                <a:solidFill>
                  <a:srgbClr val="FF0000"/>
                </a:solidFill>
              </a:rPr>
              <a:t> </a:t>
            </a:r>
            <a:r>
              <a:rPr sz="4800" spc="-5" dirty="0">
                <a:solidFill>
                  <a:srgbClr val="FF0000"/>
                </a:solidFill>
              </a:rPr>
              <a:t>filmu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40624" y="1519309"/>
            <a:ext cx="8827135" cy="529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14351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67665" algn="l"/>
                <a:tab pos="368935" algn="l"/>
                <a:tab pos="230505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Tvořena:	slznou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žlázou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(95%)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Krauseho</a:t>
            </a:r>
            <a:r>
              <a:rPr sz="3200" spc="-1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Wolfringovy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žlázky</a:t>
            </a:r>
            <a:r>
              <a:rPr sz="3200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(5%)</a:t>
            </a:r>
            <a:endParaRPr sz="3200">
              <a:latin typeface="Arial"/>
              <a:cs typeface="Arial"/>
            </a:endParaRPr>
          </a:p>
          <a:p>
            <a:pPr marL="368300" marR="154305" indent="-342900">
              <a:lnSpc>
                <a:spcPct val="100000"/>
              </a:lnSpc>
              <a:spcBef>
                <a:spcPts val="2305"/>
              </a:spcBef>
              <a:buChar char="•"/>
              <a:tabLst>
                <a:tab pos="367665" algn="l"/>
                <a:tab pos="368300" algn="l"/>
              </a:tabLst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Elektrolyty, minerály,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enzymy,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bílkoviny  (albumin), laktoferin,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lysozym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, 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imunoglobuliny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(IgA, IgG, IgM),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epidermální  růstový faktor,</a:t>
            </a:r>
            <a:r>
              <a:rPr sz="3200" b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cytokiny</a:t>
            </a:r>
            <a:endParaRPr sz="3200">
              <a:latin typeface="Arial"/>
              <a:cs typeface="Arial"/>
            </a:endParaRPr>
          </a:p>
          <a:p>
            <a:pPr marL="368300" indent="-343535">
              <a:lnSpc>
                <a:spcPct val="100000"/>
              </a:lnSpc>
              <a:spcBef>
                <a:spcPts val="2305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Dodává </a:t>
            </a:r>
            <a:r>
              <a:rPr sz="3200" b="1" spc="1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3150" b="1" spc="15" baseline="-21164" dirty="0">
                <a:solidFill>
                  <a:srgbClr val="0000FF"/>
                </a:solidFill>
                <a:latin typeface="Arial"/>
                <a:cs typeface="Arial"/>
              </a:rPr>
              <a:t>2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epitelu rohovky</a:t>
            </a:r>
            <a:r>
              <a:rPr sz="3200" b="1" spc="-40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!</a:t>
            </a:r>
            <a:endParaRPr sz="3200">
              <a:latin typeface="Arial"/>
              <a:cs typeface="Arial"/>
            </a:endParaRPr>
          </a:p>
          <a:p>
            <a:pPr marL="368300" marR="17780" indent="-343535">
              <a:lnSpc>
                <a:spcPct val="100000"/>
              </a:lnSpc>
              <a:spcBef>
                <a:spcPts val="2300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Antibakteriální působení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(laktoferin,</a:t>
            </a:r>
            <a:r>
              <a:rPr sz="3200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lysozym,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betalysin,</a:t>
            </a:r>
            <a:r>
              <a:rPr sz="32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Ig)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1861" y="912799"/>
            <a:ext cx="79267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0000"/>
                </a:solidFill>
              </a:rPr>
              <a:t>Vodná </a:t>
            </a:r>
            <a:r>
              <a:rPr sz="4800" spc="-10" dirty="0">
                <a:solidFill>
                  <a:srgbClr val="FF0000"/>
                </a:solidFill>
              </a:rPr>
              <a:t>vrstva </a:t>
            </a:r>
            <a:r>
              <a:rPr sz="4800" spc="-5" dirty="0">
                <a:solidFill>
                  <a:srgbClr val="FF0000"/>
                </a:solidFill>
              </a:rPr>
              <a:t>slzného</a:t>
            </a:r>
            <a:r>
              <a:rPr sz="4800" spc="65" dirty="0">
                <a:solidFill>
                  <a:srgbClr val="FF0000"/>
                </a:solidFill>
              </a:rPr>
              <a:t> </a:t>
            </a:r>
            <a:r>
              <a:rPr sz="4800" spc="-5" dirty="0">
                <a:solidFill>
                  <a:srgbClr val="FF0000"/>
                </a:solidFill>
              </a:rPr>
              <a:t>filmu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3" y="2890798"/>
            <a:ext cx="8698230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Optimálně vyhlazuje povrch rohovky</a:t>
            </a:r>
            <a:endParaRPr sz="36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(refrakce)</a:t>
            </a:r>
            <a:endParaRPr sz="36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Odplavuje zbytky odumřelých buněk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bakterií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6076" y="868612"/>
            <a:ext cx="27908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83080" algn="l"/>
              </a:tabLst>
            </a:pP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Sl</a:t>
            </a:r>
            <a:r>
              <a:rPr sz="4400" i="1" spc="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ý	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4400" i="1" dirty="0">
                <a:solidFill>
                  <a:srgbClr val="FF0000"/>
                </a:solidFill>
                <a:latin typeface="Arial"/>
                <a:cs typeface="Arial"/>
              </a:rPr>
              <a:t>ilm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27096" y="1946498"/>
            <a:ext cx="5485942" cy="5266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4807" y="748227"/>
            <a:ext cx="414274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16735" algn="l"/>
                <a:tab pos="2717800" algn="l"/>
              </a:tabLst>
            </a:pP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V</a:t>
            </a:r>
            <a:r>
              <a:rPr sz="4000" i="1" dirty="0">
                <a:solidFill>
                  <a:srgbClr val="007F00"/>
                </a:solidFill>
                <a:latin typeface="Arial"/>
                <a:cs typeface="Arial"/>
              </a:rPr>
              <a:t>i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děn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í</a:t>
            </a:r>
            <a:r>
              <a:rPr sz="4000" i="1" dirty="0">
                <a:solidFill>
                  <a:srgbClr val="007F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d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o</a:t>
            </a:r>
            <a:r>
              <a:rPr sz="4000" i="1" dirty="0">
                <a:solidFill>
                  <a:srgbClr val="007F00"/>
                </a:solidFill>
                <a:latin typeface="Arial"/>
                <a:cs typeface="Arial"/>
              </a:rPr>
              <a:t>	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b</a:t>
            </a:r>
            <a:r>
              <a:rPr sz="4000" i="1" dirty="0">
                <a:solidFill>
                  <a:srgbClr val="007F00"/>
                </a:solidFill>
                <a:latin typeface="Arial"/>
                <a:cs typeface="Arial"/>
              </a:rPr>
              <a:t>líz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k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a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7" y="1851515"/>
            <a:ext cx="8935085" cy="465899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26034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Hodnotíme schopnost číst (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minimum  legibile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)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vykonávat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práci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jemnými</a:t>
            </a:r>
            <a:r>
              <a:rPr sz="3200" b="1" spc="-10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detaily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Jägrovy tabulky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se souvislým tištěným  textem. Odstavce jsou vytištěny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v různé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velikosti písma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jsou označeny</a:t>
            </a:r>
            <a:r>
              <a:rPr sz="3200" b="1" spc="-15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pořadovými  </a:t>
            </a: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čísly.</a:t>
            </a:r>
            <a:endParaRPr sz="3200">
              <a:latin typeface="Arial"/>
              <a:cs typeface="Arial"/>
            </a:endParaRPr>
          </a:p>
          <a:p>
            <a:pPr marL="355600" marR="524510" indent="-343535">
              <a:lnSpc>
                <a:spcPts val="346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Existují optotypy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pro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visus do blízka  obdobné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ETDRS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tabulím či tabulím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s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Landoltovými kruhy do dálky (Priegel</a:t>
            </a:r>
            <a:r>
              <a:rPr sz="3200" b="1" spc="-1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test  zrakové kapacity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pro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jemné</a:t>
            </a:r>
            <a:r>
              <a:rPr sz="3200" b="1" spc="-10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detaily)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7674" y="760412"/>
            <a:ext cx="84366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0000"/>
                </a:solidFill>
              </a:rPr>
              <a:t>Hlenová </a:t>
            </a:r>
            <a:r>
              <a:rPr sz="4800" spc="-10" dirty="0">
                <a:solidFill>
                  <a:srgbClr val="FF0000"/>
                </a:solidFill>
              </a:rPr>
              <a:t>vrstva </a:t>
            </a:r>
            <a:r>
              <a:rPr sz="4800" spc="-5" dirty="0">
                <a:solidFill>
                  <a:srgbClr val="FF0000"/>
                </a:solidFill>
              </a:rPr>
              <a:t>slzného</a:t>
            </a:r>
            <a:r>
              <a:rPr sz="4800" spc="80" dirty="0">
                <a:solidFill>
                  <a:srgbClr val="FF0000"/>
                </a:solidFill>
              </a:rPr>
              <a:t> </a:t>
            </a:r>
            <a:r>
              <a:rPr sz="4800" spc="-5" dirty="0">
                <a:solidFill>
                  <a:srgbClr val="FF0000"/>
                </a:solidFill>
              </a:rPr>
              <a:t>filmu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5" y="1851515"/>
            <a:ext cx="8984615" cy="49028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Tvořena pohárkovými buňkami spojivky,  Henleovými kryptami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Manzovými</a:t>
            </a:r>
            <a:r>
              <a:rPr sz="3200" b="1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žlázkami.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3204"/>
              </a:lnSpc>
            </a:pP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Nově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zjištěná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sekrece </a:t>
            </a:r>
            <a:r>
              <a:rPr sz="3200" spc="-10" dirty="0">
                <a:solidFill>
                  <a:srgbClr val="0000FF"/>
                </a:solidFill>
                <a:latin typeface="Arial"/>
                <a:cs typeface="Arial"/>
              </a:rPr>
              <a:t>hlenu</a:t>
            </a:r>
            <a:r>
              <a:rPr sz="3200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dlaždicovými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3650"/>
              </a:lnSpc>
            </a:pP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bb. epitelu rohovky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32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spojivky.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Mucin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MUC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1,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MUC</a:t>
            </a:r>
            <a:r>
              <a:rPr sz="32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5AC</a:t>
            </a:r>
            <a:endParaRPr sz="3200">
              <a:latin typeface="Arial"/>
              <a:cs typeface="Arial"/>
            </a:endParaRPr>
          </a:p>
          <a:p>
            <a:pPr marL="355600" marR="283845" indent="-343535">
              <a:lnSpc>
                <a:spcPct val="90000"/>
              </a:lnSpc>
              <a:spcBef>
                <a:spcPts val="23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Upraví hydrofobní povrch epitelu rohovky  na hydrofilní </a:t>
            </a:r>
            <a:r>
              <a:rPr sz="3200" b="1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umožní svlažování rohovky  vodnou</a:t>
            </a:r>
            <a:r>
              <a:rPr sz="32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vrstvou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Intaktní slzný film </a:t>
            </a:r>
            <a:r>
              <a:rPr sz="3200" b="1" spc="-10" dirty="0">
                <a:solidFill>
                  <a:srgbClr val="0000FF"/>
                </a:solidFill>
                <a:latin typeface="Arial"/>
                <a:cs typeface="Arial"/>
              </a:rPr>
              <a:t>15-25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sec</a:t>
            </a:r>
            <a:r>
              <a:rPr sz="3200" b="1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(BUT)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2522" y="1168814"/>
            <a:ext cx="896683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6500FF"/>
                </a:solidFill>
                <a:latin typeface="Times New Roman"/>
                <a:cs typeface="Times New Roman"/>
              </a:rPr>
              <a:t>Funkce </a:t>
            </a:r>
            <a:r>
              <a:rPr sz="4400" dirty="0">
                <a:solidFill>
                  <a:srgbClr val="6500FF"/>
                </a:solidFill>
                <a:latin typeface="Times New Roman"/>
                <a:cs typeface="Times New Roman"/>
              </a:rPr>
              <a:t>mukózní vrstvy slzného</a:t>
            </a:r>
            <a:r>
              <a:rPr sz="4400" spc="-135" dirty="0">
                <a:solidFill>
                  <a:srgbClr val="6500FF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6500FF"/>
                </a:solidFill>
                <a:latin typeface="Times New Roman"/>
                <a:cs typeface="Times New Roman"/>
              </a:rPr>
              <a:t>filmu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18497" y="2388428"/>
            <a:ext cx="6650187" cy="4824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16491" y="6691328"/>
            <a:ext cx="2382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Deficit </a:t>
            </a:r>
            <a:r>
              <a:rPr sz="1800" b="1" spc="-10" dirty="0">
                <a:latin typeface="Arial"/>
                <a:cs typeface="Arial"/>
              </a:rPr>
              <a:t>hlenové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vrstvy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3896" y="6691328"/>
            <a:ext cx="1915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Fyziologický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stav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6009" y="547075"/>
            <a:ext cx="6160135" cy="14852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045844" marR="5080" indent="-1033780">
              <a:lnSpc>
                <a:spcPts val="5740"/>
              </a:lnSpc>
              <a:spcBef>
                <a:spcPts val="305"/>
              </a:spcBef>
              <a:tabLst>
                <a:tab pos="3202305" algn="l"/>
                <a:tab pos="3657600" algn="l"/>
              </a:tabLst>
            </a:pPr>
            <a:r>
              <a:rPr sz="4800" spc="-5" dirty="0">
                <a:solidFill>
                  <a:srgbClr val="FF0000"/>
                </a:solidFill>
              </a:rPr>
              <a:t>In</a:t>
            </a:r>
            <a:r>
              <a:rPr sz="4800" spc="-10" dirty="0">
                <a:solidFill>
                  <a:srgbClr val="FF0000"/>
                </a:solidFill>
              </a:rPr>
              <a:t>s</a:t>
            </a:r>
            <a:r>
              <a:rPr sz="4800" spc="-5" dirty="0">
                <a:solidFill>
                  <a:srgbClr val="FF0000"/>
                </a:solidFill>
              </a:rPr>
              <a:t>t</a:t>
            </a:r>
            <a:r>
              <a:rPr sz="4800" spc="-10" dirty="0">
                <a:solidFill>
                  <a:srgbClr val="FF0000"/>
                </a:solidFill>
              </a:rPr>
              <a:t>a</a:t>
            </a:r>
            <a:r>
              <a:rPr sz="4800" spc="-5" dirty="0">
                <a:solidFill>
                  <a:srgbClr val="FF0000"/>
                </a:solidFill>
              </a:rPr>
              <a:t>bi</a:t>
            </a:r>
            <a:r>
              <a:rPr sz="4800" spc="10" dirty="0">
                <a:solidFill>
                  <a:srgbClr val="FF0000"/>
                </a:solidFill>
              </a:rPr>
              <a:t>l</a:t>
            </a:r>
            <a:r>
              <a:rPr sz="4800" spc="-5" dirty="0">
                <a:solidFill>
                  <a:srgbClr val="FF0000"/>
                </a:solidFill>
              </a:rPr>
              <a:t>i</a:t>
            </a:r>
            <a:r>
              <a:rPr sz="4800" spc="5" dirty="0">
                <a:solidFill>
                  <a:srgbClr val="FF0000"/>
                </a:solidFill>
              </a:rPr>
              <a:t>t</a:t>
            </a:r>
            <a:r>
              <a:rPr sz="4800" dirty="0">
                <a:solidFill>
                  <a:srgbClr val="FF0000"/>
                </a:solidFill>
              </a:rPr>
              <a:t>a	</a:t>
            </a:r>
            <a:r>
              <a:rPr sz="4800" spc="-5" dirty="0">
                <a:solidFill>
                  <a:srgbClr val="FF0000"/>
                </a:solidFill>
              </a:rPr>
              <a:t>(</a:t>
            </a:r>
            <a:r>
              <a:rPr sz="4800" dirty="0">
                <a:solidFill>
                  <a:srgbClr val="FF0000"/>
                </a:solidFill>
              </a:rPr>
              <a:t>r</a:t>
            </a:r>
            <a:r>
              <a:rPr sz="4800" spc="-5" dirty="0">
                <a:solidFill>
                  <a:srgbClr val="FF0000"/>
                </a:solidFill>
              </a:rPr>
              <a:t>o</a:t>
            </a:r>
            <a:r>
              <a:rPr sz="4800" dirty="0">
                <a:solidFill>
                  <a:srgbClr val="FF0000"/>
                </a:solidFill>
              </a:rPr>
              <a:t>z</a:t>
            </a:r>
            <a:r>
              <a:rPr sz="4800" spc="-5" dirty="0">
                <a:solidFill>
                  <a:srgbClr val="FF0000"/>
                </a:solidFill>
              </a:rPr>
              <a:t>t</a:t>
            </a:r>
            <a:r>
              <a:rPr sz="4800" dirty="0">
                <a:solidFill>
                  <a:srgbClr val="FF0000"/>
                </a:solidFill>
              </a:rPr>
              <a:t>rž</a:t>
            </a:r>
            <a:r>
              <a:rPr sz="4800" spc="-10" dirty="0">
                <a:solidFill>
                  <a:srgbClr val="FF0000"/>
                </a:solidFill>
              </a:rPr>
              <a:t>e</a:t>
            </a:r>
            <a:r>
              <a:rPr sz="4800" spc="-5" dirty="0">
                <a:solidFill>
                  <a:srgbClr val="FF0000"/>
                </a:solidFill>
              </a:rPr>
              <a:t>ní</a:t>
            </a:r>
            <a:r>
              <a:rPr sz="4800" dirty="0">
                <a:solidFill>
                  <a:srgbClr val="FF0000"/>
                </a:solidFill>
              </a:rPr>
              <a:t>)  </a:t>
            </a:r>
            <a:r>
              <a:rPr sz="4800" spc="-5" dirty="0">
                <a:solidFill>
                  <a:srgbClr val="FF0000"/>
                </a:solidFill>
              </a:rPr>
              <a:t>slzného	filmu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2374712" y="2412805"/>
            <a:ext cx="6057396" cy="4544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485" y="856428"/>
            <a:ext cx="7950834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0000"/>
                </a:solidFill>
              </a:rPr>
              <a:t>„Současný“ model </a:t>
            </a:r>
            <a:r>
              <a:rPr sz="4000" spc="-5" dirty="0">
                <a:solidFill>
                  <a:srgbClr val="FF0000"/>
                </a:solidFill>
              </a:rPr>
              <a:t>slzného</a:t>
            </a:r>
            <a:r>
              <a:rPr sz="4000" spc="35" dirty="0">
                <a:solidFill>
                  <a:srgbClr val="FF0000"/>
                </a:solidFill>
              </a:rPr>
              <a:t> </a:t>
            </a:r>
            <a:r>
              <a:rPr sz="4000" spc="-5" dirty="0">
                <a:solidFill>
                  <a:srgbClr val="FF0000"/>
                </a:solidFill>
              </a:rPr>
              <a:t>filmu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177956" y="1980113"/>
            <a:ext cx="8348345" cy="431673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Nejde </a:t>
            </a:r>
            <a:r>
              <a:rPr sz="3200" b="1" dirty="0">
                <a:solidFill>
                  <a:srgbClr val="0032CC"/>
                </a:solidFill>
                <a:latin typeface="Arial"/>
                <a:cs typeface="Arial"/>
              </a:rPr>
              <a:t>o 3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přesně oddělené</a:t>
            </a:r>
            <a:r>
              <a:rPr sz="3200" b="1" spc="-120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vrstvy</a:t>
            </a:r>
            <a:endParaRPr sz="3200">
              <a:latin typeface="Arial"/>
              <a:cs typeface="Arial"/>
            </a:endParaRPr>
          </a:p>
          <a:p>
            <a:pPr marL="354965" marR="32893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u="heavy" spc="-5" dirty="0">
                <a:solidFill>
                  <a:srgbClr val="6500CC"/>
                </a:solidFill>
                <a:uFill>
                  <a:solidFill>
                    <a:srgbClr val="6500CC"/>
                  </a:solidFill>
                </a:uFill>
                <a:latin typeface="Arial"/>
                <a:cs typeface="Arial"/>
              </a:rPr>
              <a:t>Muciny</a:t>
            </a:r>
            <a:r>
              <a:rPr sz="3200" b="1" spc="-5" dirty="0">
                <a:solidFill>
                  <a:srgbClr val="6500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jsou zastoupeny </a:t>
            </a:r>
            <a:r>
              <a:rPr sz="3200" b="1" dirty="0">
                <a:solidFill>
                  <a:srgbClr val="0032CC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celé</a:t>
            </a:r>
            <a:r>
              <a:rPr sz="3200" b="1" spc="-145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tloušťce  slzného</a:t>
            </a:r>
            <a:r>
              <a:rPr sz="3200" b="1" spc="-45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filmu</a:t>
            </a:r>
            <a:endParaRPr sz="3200">
              <a:latin typeface="Arial"/>
              <a:cs typeface="Arial"/>
            </a:endParaRPr>
          </a:p>
          <a:p>
            <a:pPr marL="354965" marR="657225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5" dirty="0">
                <a:solidFill>
                  <a:srgbClr val="0032CC"/>
                </a:solidFill>
                <a:latin typeface="Arial"/>
                <a:cs typeface="Arial"/>
              </a:rPr>
              <a:t>Mucinové molekuly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vytvářejí </a:t>
            </a:r>
            <a:r>
              <a:rPr sz="3200" b="1" dirty="0">
                <a:solidFill>
                  <a:srgbClr val="0032CC"/>
                </a:solidFill>
                <a:latin typeface="Arial"/>
                <a:cs typeface="Arial"/>
              </a:rPr>
              <a:t>v</a:t>
            </a:r>
            <a:r>
              <a:rPr sz="3200" b="1" spc="-135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slzném  filmu</a:t>
            </a:r>
            <a:r>
              <a:rPr sz="3200" b="1" spc="-35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0032CC"/>
                </a:solidFill>
                <a:latin typeface="Arial"/>
                <a:cs typeface="Arial"/>
              </a:rPr>
              <a:t>gradient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Model lipidové vrstvy </a:t>
            </a:r>
            <a:r>
              <a:rPr sz="3200" b="1" dirty="0">
                <a:solidFill>
                  <a:srgbClr val="00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vrstvy vodné</a:t>
            </a:r>
            <a:r>
              <a:rPr sz="3200" b="1" spc="-155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2CC"/>
                </a:solidFill>
                <a:latin typeface="Arial"/>
                <a:cs typeface="Arial"/>
              </a:rPr>
              <a:t>fáze  s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difundovaným mucinem </a:t>
            </a:r>
            <a:r>
              <a:rPr sz="3200" b="1" dirty="0">
                <a:solidFill>
                  <a:srgbClr val="0032CC"/>
                </a:solidFill>
                <a:latin typeface="Arial"/>
                <a:cs typeface="Arial"/>
              </a:rPr>
              <a:t>v různé  </a:t>
            </a:r>
            <a:r>
              <a:rPr sz="3200" b="1" spc="-5" dirty="0">
                <a:solidFill>
                  <a:srgbClr val="0032CC"/>
                </a:solidFill>
                <a:latin typeface="Arial"/>
                <a:cs typeface="Arial"/>
              </a:rPr>
              <a:t>koncentraci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3" y="1519312"/>
            <a:ext cx="3059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pH 7,3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7,7</a:t>
            </a:r>
            <a:r>
              <a:rPr sz="3600" b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;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68611" y="1519312"/>
            <a:ext cx="213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99%</a:t>
            </a:r>
            <a:r>
              <a:rPr sz="3600" b="1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voda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22493" y="531841"/>
            <a:ext cx="12458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</a:rPr>
              <a:t>S</a:t>
            </a:r>
            <a:r>
              <a:rPr sz="4800" spc="-5" dirty="0">
                <a:solidFill>
                  <a:srgbClr val="FF0000"/>
                </a:solidFill>
              </a:rPr>
              <a:t>l</a:t>
            </a:r>
            <a:r>
              <a:rPr sz="4800" dirty="0">
                <a:solidFill>
                  <a:srgbClr val="FF0000"/>
                </a:solidFill>
              </a:rPr>
              <a:t>zy</a:t>
            </a:r>
            <a:endParaRPr sz="4800"/>
          </a:p>
        </p:txBody>
      </p:sp>
      <p:sp>
        <p:nvSpPr>
          <p:cNvPr id="5" name="object 5"/>
          <p:cNvSpPr txBox="1"/>
          <p:nvPr/>
        </p:nvSpPr>
        <p:spPr>
          <a:xfrm>
            <a:off x="853333" y="2397065"/>
            <a:ext cx="8952865" cy="4194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Bazální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sekrece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slz: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je klidová</a:t>
            </a:r>
            <a:r>
              <a:rPr sz="3600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konstantní 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sekrece na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níž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podílejí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akcesorní slzné  žlázy i hlavní slzná žláza jako jeden</a:t>
            </a:r>
            <a:r>
              <a:rPr sz="3600" spc="-1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celek</a:t>
            </a:r>
            <a:endParaRPr sz="3600">
              <a:latin typeface="Arial"/>
              <a:cs typeface="Arial"/>
            </a:endParaRPr>
          </a:p>
          <a:p>
            <a:pPr marL="355600" marR="544195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Reflexní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sekrece: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je zajišťována</a:t>
            </a:r>
            <a:r>
              <a:rPr sz="3600" spc="-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hlavní  slznou žlázou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drážděním n.V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nebo  emoční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excitací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či silným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osvětlením  sítnice.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2493" y="531841"/>
            <a:ext cx="12458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</a:rPr>
              <a:t>S</a:t>
            </a:r>
            <a:r>
              <a:rPr sz="4800" spc="-5" dirty="0">
                <a:solidFill>
                  <a:srgbClr val="FF0000"/>
                </a:solidFill>
              </a:rPr>
              <a:t>l</a:t>
            </a:r>
            <a:r>
              <a:rPr sz="4800" dirty="0">
                <a:solidFill>
                  <a:srgbClr val="FF0000"/>
                </a:solidFill>
              </a:rPr>
              <a:t>zy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0" y="1519312"/>
            <a:ext cx="7983220" cy="4853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Spánek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pouze bazální</a:t>
            </a:r>
            <a:r>
              <a:rPr sz="36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sekrece</a:t>
            </a:r>
            <a:endParaRPr sz="3600">
              <a:latin typeface="Arial"/>
              <a:cs typeface="Arial"/>
            </a:endParaRPr>
          </a:p>
          <a:p>
            <a:pPr marL="355600" marR="128905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Novorozenci nemají ještě vyvinutu  reflexní</a:t>
            </a:r>
            <a:r>
              <a:rPr sz="36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sekreci</a:t>
            </a:r>
            <a:endParaRPr sz="3600">
              <a:latin typeface="Arial"/>
              <a:cs typeface="Arial"/>
            </a:endParaRPr>
          </a:p>
          <a:p>
            <a:pPr marL="355600" marR="52069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Při stimulaci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produkce slz může  zvýšit</a:t>
            </a:r>
            <a:r>
              <a:rPr sz="36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několikasetnásobně</a:t>
            </a:r>
            <a:endParaRPr sz="36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Po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40.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roce </a:t>
            </a:r>
            <a:r>
              <a:rPr sz="3600" b="1" spc="-5" dirty="0">
                <a:solidFill>
                  <a:srgbClr val="0000FF"/>
                </a:solidFill>
                <a:latin typeface="Symbol"/>
                <a:cs typeface="Symbol"/>
              </a:rPr>
              <a:t></a:t>
            </a:r>
            <a:r>
              <a:rPr sz="36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kvantity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i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kvality slz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dysfunkce slzných</a:t>
            </a:r>
            <a:r>
              <a:rPr sz="36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pump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1116" y="821368"/>
            <a:ext cx="748093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FF0000"/>
                </a:solidFill>
                <a:latin typeface="Arial"/>
                <a:cs typeface="Arial"/>
              </a:rPr>
              <a:t>Slzný film a </a:t>
            </a:r>
            <a:r>
              <a:rPr sz="4400" b="1" spc="-5" dirty="0">
                <a:solidFill>
                  <a:srgbClr val="FF0000"/>
                </a:solidFill>
                <a:latin typeface="Arial"/>
                <a:cs typeface="Arial"/>
              </a:rPr>
              <a:t>kontaktní</a:t>
            </a:r>
            <a:r>
              <a:rPr sz="44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FF0000"/>
                </a:solidFill>
                <a:latin typeface="Arial"/>
                <a:cs typeface="Arial"/>
              </a:rPr>
              <a:t>čočka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60450" y="3250935"/>
            <a:ext cx="4400946" cy="2695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06916" y="2150194"/>
            <a:ext cx="82772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Arial"/>
                <a:cs typeface="Arial"/>
              </a:rPr>
              <a:t>Prelentikulární </a:t>
            </a:r>
            <a:r>
              <a:rPr sz="3200" b="1" dirty="0">
                <a:latin typeface="Arial"/>
                <a:cs typeface="Arial"/>
              </a:rPr>
              <a:t>a </a:t>
            </a:r>
            <a:r>
              <a:rPr sz="3200" b="1" spc="-5" dirty="0">
                <a:latin typeface="Arial"/>
                <a:cs typeface="Arial"/>
              </a:rPr>
              <a:t>postlentikulární slzný</a:t>
            </a:r>
            <a:r>
              <a:rPr sz="3200" b="1" spc="-12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film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1820" y="836612"/>
            <a:ext cx="59270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47570" algn="l"/>
                <a:tab pos="4762500" algn="l"/>
              </a:tabLst>
            </a:pPr>
            <a:r>
              <a:rPr sz="4800" dirty="0">
                <a:solidFill>
                  <a:srgbClr val="FF0000"/>
                </a:solidFill>
              </a:rPr>
              <a:t>Ř</a:t>
            </a:r>
            <a:r>
              <a:rPr sz="4800" spc="-5" dirty="0">
                <a:solidFill>
                  <a:srgbClr val="FF0000"/>
                </a:solidFill>
              </a:rPr>
              <a:t>í</a:t>
            </a:r>
            <a:r>
              <a:rPr sz="4800" dirty="0">
                <a:solidFill>
                  <a:srgbClr val="FF0000"/>
                </a:solidFill>
              </a:rPr>
              <a:t>z</a:t>
            </a:r>
            <a:r>
              <a:rPr sz="4800" spc="-10" dirty="0">
                <a:solidFill>
                  <a:srgbClr val="FF0000"/>
                </a:solidFill>
              </a:rPr>
              <a:t>e</a:t>
            </a:r>
            <a:r>
              <a:rPr sz="4800" spc="-5" dirty="0">
                <a:solidFill>
                  <a:srgbClr val="FF0000"/>
                </a:solidFill>
              </a:rPr>
              <a:t>n</a:t>
            </a:r>
            <a:r>
              <a:rPr sz="4800" dirty="0">
                <a:solidFill>
                  <a:srgbClr val="FF0000"/>
                </a:solidFill>
              </a:rPr>
              <a:t>í	</a:t>
            </a:r>
            <a:r>
              <a:rPr sz="4800" spc="-10" dirty="0">
                <a:solidFill>
                  <a:srgbClr val="FF0000"/>
                </a:solidFill>
              </a:rPr>
              <a:t>sek</a:t>
            </a:r>
            <a:r>
              <a:rPr sz="4800" dirty="0">
                <a:solidFill>
                  <a:srgbClr val="FF0000"/>
                </a:solidFill>
              </a:rPr>
              <a:t>r</a:t>
            </a:r>
            <a:r>
              <a:rPr sz="4800" spc="-10" dirty="0">
                <a:solidFill>
                  <a:srgbClr val="FF0000"/>
                </a:solidFill>
              </a:rPr>
              <a:t>e</a:t>
            </a:r>
            <a:r>
              <a:rPr sz="4800" spc="5" dirty="0">
                <a:solidFill>
                  <a:srgbClr val="FF0000"/>
                </a:solidFill>
              </a:rPr>
              <a:t>c</a:t>
            </a:r>
            <a:r>
              <a:rPr sz="4800" dirty="0">
                <a:solidFill>
                  <a:srgbClr val="FF0000"/>
                </a:solidFill>
              </a:rPr>
              <a:t>e	</a:t>
            </a:r>
            <a:r>
              <a:rPr sz="4800" spc="-10" dirty="0">
                <a:solidFill>
                  <a:srgbClr val="FF0000"/>
                </a:solidFill>
              </a:rPr>
              <a:t>s</a:t>
            </a:r>
            <a:r>
              <a:rPr sz="4800" spc="-5" dirty="0">
                <a:solidFill>
                  <a:srgbClr val="FF0000"/>
                </a:solidFill>
              </a:rPr>
              <a:t>l</a:t>
            </a:r>
            <a:r>
              <a:rPr sz="4800" dirty="0">
                <a:solidFill>
                  <a:srgbClr val="FF0000"/>
                </a:solidFill>
              </a:rPr>
              <a:t>zy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3" y="2128849"/>
            <a:ext cx="8529955" cy="362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Reflexní</a:t>
            </a:r>
            <a:r>
              <a:rPr sz="36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oblouk</a:t>
            </a:r>
            <a:endParaRPr sz="3600">
              <a:latin typeface="Arial"/>
              <a:cs typeface="Arial"/>
            </a:endParaRPr>
          </a:p>
          <a:p>
            <a:pPr marL="756285" marR="438150" lvl="1" indent="-287020">
              <a:lnSpc>
                <a:spcPct val="100000"/>
              </a:lnSpc>
              <a:spcBef>
                <a:spcPts val="2500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spc="-5" dirty="0">
                <a:solidFill>
                  <a:srgbClr val="009900"/>
                </a:solidFill>
                <a:latin typeface="Arial"/>
                <a:cs typeface="Arial"/>
              </a:rPr>
              <a:t>Aferentní složka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: stimulace n. 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V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(podráždění 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rohovky)</a:t>
            </a:r>
            <a:r>
              <a:rPr sz="3200" b="1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stimulace</a:t>
            </a:r>
            <a:r>
              <a:rPr sz="3200" b="1" spc="-1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sítnice 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(jasné světlo)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, centrální řízení</a:t>
            </a:r>
            <a:r>
              <a:rPr sz="3200" b="1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(emoce)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2300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spc="-5" dirty="0">
                <a:solidFill>
                  <a:srgbClr val="009900"/>
                </a:solidFill>
                <a:latin typeface="Arial"/>
                <a:cs typeface="Arial"/>
              </a:rPr>
              <a:t>Eferentní složka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: parasympatické</a:t>
            </a:r>
            <a:r>
              <a:rPr sz="3200" b="1" spc="-1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jádro</a:t>
            </a:r>
            <a:endParaRPr sz="3200">
              <a:latin typeface="Arial"/>
              <a:cs typeface="Arial"/>
            </a:endParaRPr>
          </a:p>
          <a:p>
            <a:pPr marL="756285">
              <a:lnSpc>
                <a:spcPct val="100000"/>
              </a:lnSpc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n.VII </a:t>
            </a:r>
            <a:r>
              <a:rPr sz="3200" spc="-5" dirty="0">
                <a:solidFill>
                  <a:srgbClr val="0000FF"/>
                </a:solidFill>
                <a:latin typeface="Arial"/>
                <a:cs typeface="Arial"/>
              </a:rPr>
              <a:t>(pons Varoli)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, ggl.</a:t>
            </a:r>
            <a:r>
              <a:rPr sz="32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Pterygopalatinum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6019" y="491948"/>
            <a:ext cx="4326389" cy="3292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50896" y="3702009"/>
            <a:ext cx="680720" cy="82550"/>
          </a:xfrm>
          <a:custGeom>
            <a:avLst/>
            <a:gdLst/>
            <a:ahLst/>
            <a:cxnLst/>
            <a:rect l="l" t="t" r="r" b="b"/>
            <a:pathLst>
              <a:path w="680719" h="82550">
                <a:moveTo>
                  <a:pt x="680460" y="82280"/>
                </a:moveTo>
                <a:lnTo>
                  <a:pt x="1524" y="0"/>
                </a:lnTo>
                <a:lnTo>
                  <a:pt x="0" y="13716"/>
                </a:lnTo>
                <a:lnTo>
                  <a:pt x="565759" y="82280"/>
                </a:lnTo>
                <a:lnTo>
                  <a:pt x="680460" y="822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63712" y="3093979"/>
            <a:ext cx="1297305" cy="472440"/>
          </a:xfrm>
          <a:custGeom>
            <a:avLst/>
            <a:gdLst/>
            <a:ahLst/>
            <a:cxnLst/>
            <a:rect l="l" t="t" r="r" b="b"/>
            <a:pathLst>
              <a:path w="1297304" h="472439">
                <a:moveTo>
                  <a:pt x="1227836" y="431377"/>
                </a:moveTo>
                <a:lnTo>
                  <a:pt x="4572" y="0"/>
                </a:lnTo>
                <a:lnTo>
                  <a:pt x="0" y="10668"/>
                </a:lnTo>
                <a:lnTo>
                  <a:pt x="1223412" y="443606"/>
                </a:lnTo>
                <a:lnTo>
                  <a:pt x="1227836" y="431377"/>
                </a:lnTo>
                <a:close/>
              </a:path>
              <a:path w="1297304" h="472439">
                <a:moveTo>
                  <a:pt x="1240429" y="468902"/>
                </a:moveTo>
                <a:lnTo>
                  <a:pt x="1240429" y="435818"/>
                </a:lnTo>
                <a:lnTo>
                  <a:pt x="1235857" y="448010"/>
                </a:lnTo>
                <a:lnTo>
                  <a:pt x="1223412" y="443606"/>
                </a:lnTo>
                <a:lnTo>
                  <a:pt x="1212997" y="472394"/>
                </a:lnTo>
                <a:lnTo>
                  <a:pt x="1240429" y="468902"/>
                </a:lnTo>
                <a:close/>
              </a:path>
              <a:path w="1297304" h="472439">
                <a:moveTo>
                  <a:pt x="1240429" y="435818"/>
                </a:moveTo>
                <a:lnTo>
                  <a:pt x="1227836" y="431377"/>
                </a:lnTo>
                <a:lnTo>
                  <a:pt x="1223412" y="443606"/>
                </a:lnTo>
                <a:lnTo>
                  <a:pt x="1235857" y="448010"/>
                </a:lnTo>
                <a:lnTo>
                  <a:pt x="1240429" y="435818"/>
                </a:lnTo>
                <a:close/>
              </a:path>
              <a:path w="1297304" h="472439">
                <a:moveTo>
                  <a:pt x="1296817" y="461726"/>
                </a:moveTo>
                <a:lnTo>
                  <a:pt x="1238905" y="400781"/>
                </a:lnTo>
                <a:lnTo>
                  <a:pt x="1227836" y="431377"/>
                </a:lnTo>
                <a:lnTo>
                  <a:pt x="1240429" y="435818"/>
                </a:lnTo>
                <a:lnTo>
                  <a:pt x="1240429" y="468902"/>
                </a:lnTo>
                <a:lnTo>
                  <a:pt x="1296817" y="461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50896" y="2374712"/>
            <a:ext cx="2514600" cy="76200"/>
          </a:xfrm>
          <a:custGeom>
            <a:avLst/>
            <a:gdLst/>
            <a:ahLst/>
            <a:cxnLst/>
            <a:rect l="l" t="t" r="r" b="b"/>
            <a:pathLst>
              <a:path w="2514600" h="76200">
                <a:moveTo>
                  <a:pt x="2451917" y="45720"/>
                </a:moveTo>
                <a:lnTo>
                  <a:pt x="2451917" y="32004"/>
                </a:lnTo>
                <a:lnTo>
                  <a:pt x="0" y="32004"/>
                </a:lnTo>
                <a:lnTo>
                  <a:pt x="0" y="45720"/>
                </a:lnTo>
                <a:lnTo>
                  <a:pt x="2451917" y="45720"/>
                </a:lnTo>
                <a:close/>
              </a:path>
              <a:path w="2514600" h="76200">
                <a:moveTo>
                  <a:pt x="2514401" y="38100"/>
                </a:moveTo>
                <a:lnTo>
                  <a:pt x="2438201" y="0"/>
                </a:lnTo>
                <a:lnTo>
                  <a:pt x="2438201" y="32004"/>
                </a:lnTo>
                <a:lnTo>
                  <a:pt x="2451917" y="32004"/>
                </a:lnTo>
                <a:lnTo>
                  <a:pt x="2451917" y="69329"/>
                </a:lnTo>
                <a:lnTo>
                  <a:pt x="2514401" y="38100"/>
                </a:lnTo>
                <a:close/>
              </a:path>
              <a:path w="2514600" h="76200">
                <a:moveTo>
                  <a:pt x="2451917" y="69329"/>
                </a:moveTo>
                <a:lnTo>
                  <a:pt x="2451917" y="45720"/>
                </a:lnTo>
                <a:lnTo>
                  <a:pt x="2438201" y="45720"/>
                </a:lnTo>
                <a:lnTo>
                  <a:pt x="2438201" y="76184"/>
                </a:lnTo>
                <a:lnTo>
                  <a:pt x="2451917" y="693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0896" y="1841357"/>
            <a:ext cx="2438400" cy="76200"/>
          </a:xfrm>
          <a:custGeom>
            <a:avLst/>
            <a:gdLst/>
            <a:ahLst/>
            <a:cxnLst/>
            <a:rect l="l" t="t" r="r" b="b"/>
            <a:pathLst>
              <a:path w="2438400" h="76200">
                <a:moveTo>
                  <a:pt x="2375717" y="45704"/>
                </a:moveTo>
                <a:lnTo>
                  <a:pt x="2375717" y="32004"/>
                </a:lnTo>
                <a:lnTo>
                  <a:pt x="0" y="32004"/>
                </a:lnTo>
                <a:lnTo>
                  <a:pt x="0" y="45704"/>
                </a:lnTo>
                <a:lnTo>
                  <a:pt x="2375717" y="45704"/>
                </a:lnTo>
                <a:close/>
              </a:path>
              <a:path w="2438400" h="76200">
                <a:moveTo>
                  <a:pt x="2438201" y="38084"/>
                </a:moveTo>
                <a:lnTo>
                  <a:pt x="2362001" y="0"/>
                </a:lnTo>
                <a:lnTo>
                  <a:pt x="2362001" y="32004"/>
                </a:lnTo>
                <a:lnTo>
                  <a:pt x="2375717" y="32004"/>
                </a:lnTo>
                <a:lnTo>
                  <a:pt x="2375717" y="69326"/>
                </a:lnTo>
                <a:lnTo>
                  <a:pt x="2438201" y="38084"/>
                </a:lnTo>
                <a:close/>
              </a:path>
              <a:path w="2438400" h="76200">
                <a:moveTo>
                  <a:pt x="2375717" y="69326"/>
                </a:moveTo>
                <a:lnTo>
                  <a:pt x="2375717" y="45704"/>
                </a:lnTo>
                <a:lnTo>
                  <a:pt x="2362001" y="45704"/>
                </a:lnTo>
                <a:lnTo>
                  <a:pt x="2362001" y="76184"/>
                </a:lnTo>
                <a:lnTo>
                  <a:pt x="2375717" y="69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9896" y="1036748"/>
            <a:ext cx="1602105" cy="623570"/>
          </a:xfrm>
          <a:custGeom>
            <a:avLst/>
            <a:gdLst/>
            <a:ahLst/>
            <a:cxnLst/>
            <a:rect l="l" t="t" r="r" b="b"/>
            <a:pathLst>
              <a:path w="1602104" h="623569">
                <a:moveTo>
                  <a:pt x="1533498" y="582231"/>
                </a:moveTo>
                <a:lnTo>
                  <a:pt x="4572" y="0"/>
                </a:lnTo>
                <a:lnTo>
                  <a:pt x="0" y="10668"/>
                </a:lnTo>
                <a:lnTo>
                  <a:pt x="1528845" y="594380"/>
                </a:lnTo>
                <a:lnTo>
                  <a:pt x="1533498" y="582231"/>
                </a:lnTo>
                <a:close/>
              </a:path>
              <a:path w="1602104" h="623569">
                <a:moveTo>
                  <a:pt x="1545214" y="620275"/>
                </a:moveTo>
                <a:lnTo>
                  <a:pt x="1545214" y="586692"/>
                </a:lnTo>
                <a:lnTo>
                  <a:pt x="1540642" y="598884"/>
                </a:lnTo>
                <a:lnTo>
                  <a:pt x="1528845" y="594380"/>
                </a:lnTo>
                <a:lnTo>
                  <a:pt x="1517782" y="623268"/>
                </a:lnTo>
                <a:lnTo>
                  <a:pt x="1545214" y="620275"/>
                </a:lnTo>
                <a:close/>
              </a:path>
              <a:path w="1602104" h="623569">
                <a:moveTo>
                  <a:pt x="1545214" y="586692"/>
                </a:moveTo>
                <a:lnTo>
                  <a:pt x="1533498" y="582231"/>
                </a:lnTo>
                <a:lnTo>
                  <a:pt x="1528845" y="594380"/>
                </a:lnTo>
                <a:lnTo>
                  <a:pt x="1540642" y="598884"/>
                </a:lnTo>
                <a:lnTo>
                  <a:pt x="1545214" y="586692"/>
                </a:lnTo>
                <a:close/>
              </a:path>
              <a:path w="1602104" h="623569">
                <a:moveTo>
                  <a:pt x="1601586" y="614124"/>
                </a:moveTo>
                <a:lnTo>
                  <a:pt x="1545214" y="551640"/>
                </a:lnTo>
                <a:lnTo>
                  <a:pt x="1533498" y="582231"/>
                </a:lnTo>
                <a:lnTo>
                  <a:pt x="1545214" y="586692"/>
                </a:lnTo>
                <a:lnTo>
                  <a:pt x="1545214" y="620275"/>
                </a:lnTo>
                <a:lnTo>
                  <a:pt x="1601586" y="6141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34341" y="2971563"/>
            <a:ext cx="2086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Motorické </a:t>
            </a: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34341" y="3581100"/>
            <a:ext cx="1138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1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4341" y="2209614"/>
            <a:ext cx="1143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IV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4341" y="1676262"/>
            <a:ext cx="1155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8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3378" y="761944"/>
            <a:ext cx="25012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Parasympatické Edinger  </a:t>
            </a:r>
            <a:r>
              <a:rPr sz="18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Westphalovo 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jádro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n.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III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93868" y="731978"/>
            <a:ext cx="2593975" cy="1004569"/>
          </a:xfrm>
          <a:custGeom>
            <a:avLst/>
            <a:gdLst/>
            <a:ahLst/>
            <a:cxnLst/>
            <a:rect l="l" t="t" r="r" b="b"/>
            <a:pathLst>
              <a:path w="2593975" h="1004569">
                <a:moveTo>
                  <a:pt x="69623" y="963184"/>
                </a:moveTo>
                <a:lnTo>
                  <a:pt x="57912" y="932610"/>
                </a:lnTo>
                <a:lnTo>
                  <a:pt x="0" y="995094"/>
                </a:lnTo>
                <a:lnTo>
                  <a:pt x="57912" y="1001288"/>
                </a:lnTo>
                <a:lnTo>
                  <a:pt x="57912" y="967662"/>
                </a:lnTo>
                <a:lnTo>
                  <a:pt x="69623" y="963184"/>
                </a:lnTo>
                <a:close/>
              </a:path>
              <a:path w="2593975" h="1004569">
                <a:moveTo>
                  <a:pt x="73772" y="974014"/>
                </a:moveTo>
                <a:lnTo>
                  <a:pt x="69623" y="963184"/>
                </a:lnTo>
                <a:lnTo>
                  <a:pt x="57912" y="967662"/>
                </a:lnTo>
                <a:lnTo>
                  <a:pt x="62484" y="978330"/>
                </a:lnTo>
                <a:lnTo>
                  <a:pt x="73772" y="974014"/>
                </a:lnTo>
                <a:close/>
              </a:path>
              <a:path w="2593975" h="1004569">
                <a:moveTo>
                  <a:pt x="85344" y="1004223"/>
                </a:moveTo>
                <a:lnTo>
                  <a:pt x="73772" y="974014"/>
                </a:lnTo>
                <a:lnTo>
                  <a:pt x="62484" y="978330"/>
                </a:lnTo>
                <a:lnTo>
                  <a:pt x="57912" y="967662"/>
                </a:lnTo>
                <a:lnTo>
                  <a:pt x="57912" y="1001288"/>
                </a:lnTo>
                <a:lnTo>
                  <a:pt x="85344" y="1004223"/>
                </a:lnTo>
                <a:close/>
              </a:path>
              <a:path w="2593975" h="1004569">
                <a:moveTo>
                  <a:pt x="2593634" y="10661"/>
                </a:moveTo>
                <a:lnTo>
                  <a:pt x="2589062" y="0"/>
                </a:lnTo>
                <a:lnTo>
                  <a:pt x="69623" y="963184"/>
                </a:lnTo>
                <a:lnTo>
                  <a:pt x="73772" y="974014"/>
                </a:lnTo>
                <a:lnTo>
                  <a:pt x="2593634" y="10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41562" y="1111418"/>
            <a:ext cx="1146175" cy="329565"/>
          </a:xfrm>
          <a:custGeom>
            <a:avLst/>
            <a:gdLst/>
            <a:ahLst/>
            <a:cxnLst/>
            <a:rect l="l" t="t" r="r" b="b"/>
            <a:pathLst>
              <a:path w="1146175" h="329565">
                <a:moveTo>
                  <a:pt x="72471" y="286448"/>
                </a:moveTo>
                <a:lnTo>
                  <a:pt x="63992" y="254491"/>
                </a:lnTo>
                <a:lnTo>
                  <a:pt x="0" y="310873"/>
                </a:lnTo>
                <a:lnTo>
                  <a:pt x="60944" y="324172"/>
                </a:lnTo>
                <a:lnTo>
                  <a:pt x="60944" y="289537"/>
                </a:lnTo>
                <a:lnTo>
                  <a:pt x="72471" y="286448"/>
                </a:lnTo>
                <a:close/>
              </a:path>
              <a:path w="1146175" h="329565">
                <a:moveTo>
                  <a:pt x="75695" y="298597"/>
                </a:moveTo>
                <a:lnTo>
                  <a:pt x="72471" y="286448"/>
                </a:lnTo>
                <a:lnTo>
                  <a:pt x="60944" y="289537"/>
                </a:lnTo>
                <a:lnTo>
                  <a:pt x="63992" y="301729"/>
                </a:lnTo>
                <a:lnTo>
                  <a:pt x="75695" y="298597"/>
                </a:lnTo>
                <a:close/>
              </a:path>
              <a:path w="1146175" h="329565">
                <a:moveTo>
                  <a:pt x="83804" y="329161"/>
                </a:moveTo>
                <a:lnTo>
                  <a:pt x="75695" y="298597"/>
                </a:lnTo>
                <a:lnTo>
                  <a:pt x="63992" y="301729"/>
                </a:lnTo>
                <a:lnTo>
                  <a:pt x="60944" y="289537"/>
                </a:lnTo>
                <a:lnTo>
                  <a:pt x="60944" y="324172"/>
                </a:lnTo>
                <a:lnTo>
                  <a:pt x="83804" y="329161"/>
                </a:lnTo>
                <a:close/>
              </a:path>
              <a:path w="1146175" h="329565">
                <a:moveTo>
                  <a:pt x="1145941" y="12192"/>
                </a:moveTo>
                <a:lnTo>
                  <a:pt x="1141369" y="0"/>
                </a:lnTo>
                <a:lnTo>
                  <a:pt x="72471" y="286448"/>
                </a:lnTo>
                <a:lnTo>
                  <a:pt x="75695" y="298597"/>
                </a:lnTo>
                <a:lnTo>
                  <a:pt x="1145941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36776" y="1492389"/>
            <a:ext cx="1374775" cy="403860"/>
          </a:xfrm>
          <a:custGeom>
            <a:avLst/>
            <a:gdLst/>
            <a:ahLst/>
            <a:cxnLst/>
            <a:rect l="l" t="t" r="r" b="b"/>
            <a:pathLst>
              <a:path w="1374775" h="403860">
                <a:moveTo>
                  <a:pt x="72134" y="360679"/>
                </a:moveTo>
                <a:lnTo>
                  <a:pt x="64008" y="330680"/>
                </a:lnTo>
                <a:lnTo>
                  <a:pt x="0" y="387053"/>
                </a:lnTo>
                <a:lnTo>
                  <a:pt x="59436" y="398940"/>
                </a:lnTo>
                <a:lnTo>
                  <a:pt x="59436" y="364208"/>
                </a:lnTo>
                <a:lnTo>
                  <a:pt x="72134" y="360679"/>
                </a:lnTo>
                <a:close/>
              </a:path>
              <a:path w="1374775" h="403860">
                <a:moveTo>
                  <a:pt x="75525" y="373199"/>
                </a:moveTo>
                <a:lnTo>
                  <a:pt x="72134" y="360679"/>
                </a:lnTo>
                <a:lnTo>
                  <a:pt x="59436" y="364208"/>
                </a:lnTo>
                <a:lnTo>
                  <a:pt x="64008" y="376400"/>
                </a:lnTo>
                <a:lnTo>
                  <a:pt x="75525" y="373199"/>
                </a:lnTo>
                <a:close/>
              </a:path>
              <a:path w="1374775" h="403860">
                <a:moveTo>
                  <a:pt x="83820" y="403817"/>
                </a:moveTo>
                <a:lnTo>
                  <a:pt x="75525" y="373199"/>
                </a:lnTo>
                <a:lnTo>
                  <a:pt x="64008" y="376400"/>
                </a:lnTo>
                <a:lnTo>
                  <a:pt x="59436" y="364208"/>
                </a:lnTo>
                <a:lnTo>
                  <a:pt x="59436" y="398940"/>
                </a:lnTo>
                <a:lnTo>
                  <a:pt x="83820" y="403817"/>
                </a:lnTo>
                <a:close/>
              </a:path>
              <a:path w="1374775" h="403860">
                <a:moveTo>
                  <a:pt x="1374541" y="12192"/>
                </a:moveTo>
                <a:lnTo>
                  <a:pt x="1369969" y="0"/>
                </a:lnTo>
                <a:lnTo>
                  <a:pt x="72134" y="360679"/>
                </a:lnTo>
                <a:lnTo>
                  <a:pt x="75525" y="373199"/>
                </a:lnTo>
                <a:lnTo>
                  <a:pt x="1374541" y="12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74916" y="2016602"/>
            <a:ext cx="536575" cy="173990"/>
          </a:xfrm>
          <a:custGeom>
            <a:avLst/>
            <a:gdLst/>
            <a:ahLst/>
            <a:cxnLst/>
            <a:rect l="l" t="t" r="r" b="b"/>
            <a:pathLst>
              <a:path w="536575" h="173989">
                <a:moveTo>
                  <a:pt x="83804" y="0"/>
                </a:moveTo>
                <a:lnTo>
                  <a:pt x="0" y="15240"/>
                </a:lnTo>
                <a:lnTo>
                  <a:pt x="59436" y="69028"/>
                </a:lnTo>
                <a:lnTo>
                  <a:pt x="59436" y="39624"/>
                </a:lnTo>
                <a:lnTo>
                  <a:pt x="63992" y="27432"/>
                </a:lnTo>
                <a:lnTo>
                  <a:pt x="75491" y="30695"/>
                </a:lnTo>
                <a:lnTo>
                  <a:pt x="83804" y="0"/>
                </a:lnTo>
                <a:close/>
              </a:path>
              <a:path w="536575" h="173989">
                <a:moveTo>
                  <a:pt x="75491" y="30695"/>
                </a:moveTo>
                <a:lnTo>
                  <a:pt x="63992" y="27432"/>
                </a:lnTo>
                <a:lnTo>
                  <a:pt x="59436" y="39624"/>
                </a:lnTo>
                <a:lnTo>
                  <a:pt x="72099" y="43218"/>
                </a:lnTo>
                <a:lnTo>
                  <a:pt x="75491" y="30695"/>
                </a:lnTo>
                <a:close/>
              </a:path>
              <a:path w="536575" h="173989">
                <a:moveTo>
                  <a:pt x="72099" y="43218"/>
                </a:moveTo>
                <a:lnTo>
                  <a:pt x="59436" y="39624"/>
                </a:lnTo>
                <a:lnTo>
                  <a:pt x="59436" y="69028"/>
                </a:lnTo>
                <a:lnTo>
                  <a:pt x="63992" y="73152"/>
                </a:lnTo>
                <a:lnTo>
                  <a:pt x="72099" y="43218"/>
                </a:lnTo>
                <a:close/>
              </a:path>
              <a:path w="536575" h="173989">
                <a:moveTo>
                  <a:pt x="536402" y="161528"/>
                </a:moveTo>
                <a:lnTo>
                  <a:pt x="75491" y="30695"/>
                </a:lnTo>
                <a:lnTo>
                  <a:pt x="72099" y="43218"/>
                </a:lnTo>
                <a:lnTo>
                  <a:pt x="531830" y="173720"/>
                </a:lnTo>
                <a:lnTo>
                  <a:pt x="536402" y="16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51038" y="1941926"/>
            <a:ext cx="1984375" cy="629920"/>
          </a:xfrm>
          <a:custGeom>
            <a:avLst/>
            <a:gdLst/>
            <a:ahLst/>
            <a:cxnLst/>
            <a:rect l="l" t="t" r="r" b="b"/>
            <a:pathLst>
              <a:path w="1984375" h="629919">
                <a:moveTo>
                  <a:pt x="85328" y="0"/>
                </a:moveTo>
                <a:lnTo>
                  <a:pt x="0" y="13716"/>
                </a:lnTo>
                <a:lnTo>
                  <a:pt x="59436" y="70252"/>
                </a:lnTo>
                <a:lnTo>
                  <a:pt x="59436" y="39624"/>
                </a:lnTo>
                <a:lnTo>
                  <a:pt x="64008" y="27432"/>
                </a:lnTo>
                <a:lnTo>
                  <a:pt x="75645" y="31006"/>
                </a:lnTo>
                <a:lnTo>
                  <a:pt x="85328" y="0"/>
                </a:lnTo>
                <a:close/>
              </a:path>
              <a:path w="1984375" h="629919">
                <a:moveTo>
                  <a:pt x="75645" y="31006"/>
                </a:moveTo>
                <a:lnTo>
                  <a:pt x="64008" y="27432"/>
                </a:lnTo>
                <a:lnTo>
                  <a:pt x="59436" y="39624"/>
                </a:lnTo>
                <a:lnTo>
                  <a:pt x="71771" y="43412"/>
                </a:lnTo>
                <a:lnTo>
                  <a:pt x="75645" y="31006"/>
                </a:lnTo>
                <a:close/>
              </a:path>
              <a:path w="1984375" h="629919">
                <a:moveTo>
                  <a:pt x="71771" y="43412"/>
                </a:moveTo>
                <a:lnTo>
                  <a:pt x="59436" y="39624"/>
                </a:lnTo>
                <a:lnTo>
                  <a:pt x="59436" y="70252"/>
                </a:lnTo>
                <a:lnTo>
                  <a:pt x="62484" y="73152"/>
                </a:lnTo>
                <a:lnTo>
                  <a:pt x="71771" y="43412"/>
                </a:lnTo>
                <a:close/>
              </a:path>
              <a:path w="1984375" h="629919">
                <a:moveTo>
                  <a:pt x="1984080" y="617174"/>
                </a:moveTo>
                <a:lnTo>
                  <a:pt x="75645" y="31006"/>
                </a:lnTo>
                <a:lnTo>
                  <a:pt x="71771" y="43412"/>
                </a:lnTo>
                <a:lnTo>
                  <a:pt x="1979508" y="629366"/>
                </a:lnTo>
                <a:lnTo>
                  <a:pt x="1984080" y="617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74853" y="2466136"/>
            <a:ext cx="2059305" cy="411480"/>
          </a:xfrm>
          <a:custGeom>
            <a:avLst/>
            <a:gdLst/>
            <a:ahLst/>
            <a:cxnLst/>
            <a:rect l="l" t="t" r="r" b="b"/>
            <a:pathLst>
              <a:path w="2059304" h="411480">
                <a:moveTo>
                  <a:pt x="82280" y="0"/>
                </a:moveTo>
                <a:lnTo>
                  <a:pt x="0" y="22860"/>
                </a:lnTo>
                <a:lnTo>
                  <a:pt x="62468" y="70069"/>
                </a:lnTo>
                <a:lnTo>
                  <a:pt x="62468" y="41148"/>
                </a:lnTo>
                <a:lnTo>
                  <a:pt x="63992" y="28956"/>
                </a:lnTo>
                <a:lnTo>
                  <a:pt x="76536" y="31274"/>
                </a:lnTo>
                <a:lnTo>
                  <a:pt x="82280" y="0"/>
                </a:lnTo>
                <a:close/>
              </a:path>
              <a:path w="2059304" h="411480">
                <a:moveTo>
                  <a:pt x="76536" y="31274"/>
                </a:moveTo>
                <a:lnTo>
                  <a:pt x="63992" y="28956"/>
                </a:lnTo>
                <a:lnTo>
                  <a:pt x="62468" y="41148"/>
                </a:lnTo>
                <a:lnTo>
                  <a:pt x="74318" y="43347"/>
                </a:lnTo>
                <a:lnTo>
                  <a:pt x="76536" y="31274"/>
                </a:lnTo>
                <a:close/>
              </a:path>
              <a:path w="2059304" h="411480">
                <a:moveTo>
                  <a:pt x="74318" y="43347"/>
                </a:moveTo>
                <a:lnTo>
                  <a:pt x="62468" y="41148"/>
                </a:lnTo>
                <a:lnTo>
                  <a:pt x="62468" y="70069"/>
                </a:lnTo>
                <a:lnTo>
                  <a:pt x="68564" y="74676"/>
                </a:lnTo>
                <a:lnTo>
                  <a:pt x="74318" y="43347"/>
                </a:lnTo>
                <a:close/>
              </a:path>
              <a:path w="2059304" h="411480">
                <a:moveTo>
                  <a:pt x="2058741" y="397733"/>
                </a:moveTo>
                <a:lnTo>
                  <a:pt x="76536" y="31274"/>
                </a:lnTo>
                <a:lnTo>
                  <a:pt x="74318" y="43347"/>
                </a:lnTo>
                <a:lnTo>
                  <a:pt x="2057217" y="411449"/>
                </a:lnTo>
                <a:lnTo>
                  <a:pt x="2058741" y="3977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46268" y="2789209"/>
            <a:ext cx="1757045" cy="775970"/>
          </a:xfrm>
          <a:custGeom>
            <a:avLst/>
            <a:gdLst/>
            <a:ahLst/>
            <a:cxnLst/>
            <a:rect l="l" t="t" r="r" b="b"/>
            <a:pathLst>
              <a:path w="1757045" h="775970">
                <a:moveTo>
                  <a:pt x="85328" y="0"/>
                </a:moveTo>
                <a:lnTo>
                  <a:pt x="0" y="4572"/>
                </a:lnTo>
                <a:lnTo>
                  <a:pt x="54848" y="70088"/>
                </a:lnTo>
                <a:lnTo>
                  <a:pt x="54848" y="39608"/>
                </a:lnTo>
                <a:lnTo>
                  <a:pt x="62468" y="21320"/>
                </a:lnTo>
                <a:lnTo>
                  <a:pt x="73894" y="26293"/>
                </a:lnTo>
                <a:lnTo>
                  <a:pt x="85328" y="0"/>
                </a:lnTo>
                <a:close/>
              </a:path>
              <a:path w="1757045" h="775970">
                <a:moveTo>
                  <a:pt x="73894" y="26293"/>
                </a:moveTo>
                <a:lnTo>
                  <a:pt x="62468" y="21320"/>
                </a:lnTo>
                <a:lnTo>
                  <a:pt x="54848" y="39608"/>
                </a:lnTo>
                <a:lnTo>
                  <a:pt x="65997" y="44451"/>
                </a:lnTo>
                <a:lnTo>
                  <a:pt x="73894" y="26293"/>
                </a:lnTo>
                <a:close/>
              </a:path>
              <a:path w="1757045" h="775970">
                <a:moveTo>
                  <a:pt x="65997" y="44451"/>
                </a:moveTo>
                <a:lnTo>
                  <a:pt x="54848" y="39608"/>
                </a:lnTo>
                <a:lnTo>
                  <a:pt x="54848" y="70088"/>
                </a:lnTo>
                <a:lnTo>
                  <a:pt x="65997" y="44451"/>
                </a:lnTo>
                <a:close/>
              </a:path>
              <a:path w="1757045" h="775970">
                <a:moveTo>
                  <a:pt x="1757019" y="758875"/>
                </a:moveTo>
                <a:lnTo>
                  <a:pt x="73894" y="26293"/>
                </a:lnTo>
                <a:lnTo>
                  <a:pt x="65997" y="44451"/>
                </a:lnTo>
                <a:lnTo>
                  <a:pt x="1749399" y="775639"/>
                </a:lnTo>
                <a:lnTo>
                  <a:pt x="1757019" y="758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03422" y="3445992"/>
            <a:ext cx="1297305" cy="120650"/>
          </a:xfrm>
          <a:custGeom>
            <a:avLst/>
            <a:gdLst/>
            <a:ahLst/>
            <a:cxnLst/>
            <a:rect l="l" t="t" r="r" b="b"/>
            <a:pathLst>
              <a:path w="1297304" h="120650">
                <a:moveTo>
                  <a:pt x="79248" y="0"/>
                </a:moveTo>
                <a:lnTo>
                  <a:pt x="0" y="33528"/>
                </a:lnTo>
                <a:lnTo>
                  <a:pt x="64008" y="70090"/>
                </a:lnTo>
                <a:lnTo>
                  <a:pt x="64008" y="28956"/>
                </a:lnTo>
                <a:lnTo>
                  <a:pt x="77463" y="29737"/>
                </a:lnTo>
                <a:lnTo>
                  <a:pt x="79248" y="0"/>
                </a:lnTo>
                <a:close/>
              </a:path>
              <a:path w="1297304" h="120650">
                <a:moveTo>
                  <a:pt x="77463" y="29737"/>
                </a:moveTo>
                <a:lnTo>
                  <a:pt x="64008" y="28956"/>
                </a:lnTo>
                <a:lnTo>
                  <a:pt x="64008" y="47244"/>
                </a:lnTo>
                <a:lnTo>
                  <a:pt x="76368" y="47978"/>
                </a:lnTo>
                <a:lnTo>
                  <a:pt x="77463" y="29737"/>
                </a:lnTo>
                <a:close/>
              </a:path>
              <a:path w="1297304" h="120650">
                <a:moveTo>
                  <a:pt x="76368" y="47978"/>
                </a:moveTo>
                <a:lnTo>
                  <a:pt x="64008" y="47244"/>
                </a:lnTo>
                <a:lnTo>
                  <a:pt x="64008" y="70090"/>
                </a:lnTo>
                <a:lnTo>
                  <a:pt x="74676" y="76184"/>
                </a:lnTo>
                <a:lnTo>
                  <a:pt x="76368" y="47978"/>
                </a:lnTo>
                <a:close/>
              </a:path>
              <a:path w="1297304" h="120650">
                <a:moveTo>
                  <a:pt x="1296817" y="100568"/>
                </a:moveTo>
                <a:lnTo>
                  <a:pt x="77463" y="29737"/>
                </a:lnTo>
                <a:lnTo>
                  <a:pt x="76368" y="47978"/>
                </a:lnTo>
                <a:lnTo>
                  <a:pt x="1295293" y="120380"/>
                </a:lnTo>
                <a:lnTo>
                  <a:pt x="1296817" y="1005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0737" y="3551133"/>
            <a:ext cx="167640" cy="233679"/>
          </a:xfrm>
          <a:custGeom>
            <a:avLst/>
            <a:gdLst/>
            <a:ahLst/>
            <a:cxnLst/>
            <a:rect l="l" t="t" r="r" b="b"/>
            <a:pathLst>
              <a:path w="167640" h="233679">
                <a:moveTo>
                  <a:pt x="167122" y="10668"/>
                </a:moveTo>
                <a:lnTo>
                  <a:pt x="150358" y="0"/>
                </a:lnTo>
                <a:lnTo>
                  <a:pt x="0" y="233156"/>
                </a:lnTo>
                <a:lnTo>
                  <a:pt x="23496" y="233156"/>
                </a:lnTo>
                <a:lnTo>
                  <a:pt x="167122" y="10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183535" y="426678"/>
            <a:ext cx="2652395" cy="334772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615950">
              <a:lnSpc>
                <a:spcPct val="100000"/>
              </a:lnSpc>
              <a:spcBef>
                <a:spcPts val="940"/>
              </a:spcBef>
            </a:pPr>
            <a:r>
              <a:rPr sz="1800" spc="-5" dirty="0">
                <a:latin typeface="Times New Roman"/>
                <a:cs typeface="Times New Roman"/>
              </a:rPr>
              <a:t>Corpus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pineale</a:t>
            </a:r>
            <a:endParaRPr sz="1800">
              <a:latin typeface="Times New Roman"/>
              <a:cs typeface="Times New Roman"/>
            </a:endParaRPr>
          </a:p>
          <a:p>
            <a:pPr marL="615950" marR="178435">
              <a:lnSpc>
                <a:spcPct val="105500"/>
              </a:lnSpc>
              <a:spcBef>
                <a:spcPts val="720"/>
              </a:spcBef>
            </a:pPr>
            <a:r>
              <a:rPr sz="1800" spc="-5" dirty="0">
                <a:latin typeface="Times New Roman"/>
                <a:cs typeface="Times New Roman"/>
              </a:rPr>
              <a:t>Pulvinar </a:t>
            </a:r>
            <a:r>
              <a:rPr sz="1800" dirty="0">
                <a:latin typeface="Times New Roman"/>
                <a:cs typeface="Times New Roman"/>
              </a:rPr>
              <a:t>thalami  </a:t>
            </a:r>
            <a:r>
              <a:rPr sz="1800" spc="-5" dirty="0">
                <a:latin typeface="Times New Roman"/>
                <a:cs typeface="Times New Roman"/>
              </a:rPr>
              <a:t>Corpus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geniculatum  mediale</a:t>
            </a:r>
            <a:endParaRPr sz="1800">
              <a:latin typeface="Times New Roman"/>
              <a:cs typeface="Times New Roman"/>
            </a:endParaRPr>
          </a:p>
          <a:p>
            <a:pPr marL="654050" marR="5080">
              <a:lnSpc>
                <a:spcPct val="100000"/>
              </a:lnSpc>
              <a:spcBef>
                <a:spcPts val="480"/>
              </a:spcBef>
            </a:pPr>
            <a:r>
              <a:rPr sz="1800" b="1" spc="-5" dirty="0">
                <a:latin typeface="Times New Roman"/>
                <a:cs typeface="Times New Roman"/>
              </a:rPr>
              <a:t>Corpus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geniculatum  </a:t>
            </a:r>
            <a:r>
              <a:rPr sz="1800" b="1" dirty="0">
                <a:latin typeface="Times New Roman"/>
                <a:cs typeface="Times New Roman"/>
              </a:rPr>
              <a:t>laterale</a:t>
            </a:r>
            <a:endParaRPr sz="1800">
              <a:latin typeface="Times New Roman"/>
              <a:cs typeface="Times New Roman"/>
            </a:endParaRPr>
          </a:p>
          <a:p>
            <a:pPr marL="539750">
              <a:lnSpc>
                <a:spcPct val="100000"/>
              </a:lnSpc>
              <a:spcBef>
                <a:spcPts val="480"/>
              </a:spcBef>
            </a:pPr>
            <a:r>
              <a:rPr sz="1800" b="1" spc="-5" dirty="0">
                <a:latin typeface="Times New Roman"/>
                <a:cs typeface="Times New Roman"/>
              </a:rPr>
              <a:t>Colliculuc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superior</a:t>
            </a:r>
            <a:endParaRPr sz="1800">
              <a:latin typeface="Times New Roman"/>
              <a:cs typeface="Times New Roman"/>
            </a:endParaRPr>
          </a:p>
          <a:p>
            <a:pPr marL="53975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latin typeface="Times New Roman"/>
                <a:cs typeface="Times New Roman"/>
              </a:rPr>
              <a:t>Colliculuc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inferior</a:t>
            </a:r>
            <a:endParaRPr sz="1800">
              <a:latin typeface="Times New Roman"/>
              <a:cs typeface="Times New Roman"/>
            </a:endParaRPr>
          </a:p>
          <a:p>
            <a:pPr marL="12700" marR="9525">
              <a:lnSpc>
                <a:spcPct val="100000"/>
              </a:lnSpc>
              <a:spcBef>
                <a:spcPts val="144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n.V</a:t>
            </a:r>
            <a:r>
              <a:rPr sz="1800" b="1" spc="-114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(mesencefalické,  </a:t>
            </a:r>
            <a:r>
              <a:rPr sz="1800" b="1" spc="-5" dirty="0">
                <a:latin typeface="Times New Roman"/>
                <a:cs typeface="Times New Roman"/>
              </a:rPr>
              <a:t>pontinní,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spinální)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08066" y="3784289"/>
            <a:ext cx="4794107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22587" y="5231968"/>
            <a:ext cx="1148080" cy="1452245"/>
          </a:xfrm>
          <a:custGeom>
            <a:avLst/>
            <a:gdLst/>
            <a:ahLst/>
            <a:cxnLst/>
            <a:rect l="l" t="t" r="r" b="b"/>
            <a:pathLst>
              <a:path w="1148079" h="1452245">
                <a:moveTo>
                  <a:pt x="1106370" y="64467"/>
                </a:moveTo>
                <a:lnTo>
                  <a:pt x="1096119" y="56319"/>
                </a:lnTo>
                <a:lnTo>
                  <a:pt x="0" y="1444630"/>
                </a:lnTo>
                <a:lnTo>
                  <a:pt x="10668" y="1452250"/>
                </a:lnTo>
                <a:lnTo>
                  <a:pt x="1106370" y="64467"/>
                </a:lnTo>
                <a:close/>
              </a:path>
              <a:path w="1148079" h="1452245">
                <a:moveTo>
                  <a:pt x="1147480" y="0"/>
                </a:moveTo>
                <a:lnTo>
                  <a:pt x="1071280" y="36576"/>
                </a:lnTo>
                <a:lnTo>
                  <a:pt x="1096119" y="56319"/>
                </a:lnTo>
                <a:lnTo>
                  <a:pt x="1103284" y="47244"/>
                </a:lnTo>
                <a:lnTo>
                  <a:pt x="1113952" y="54864"/>
                </a:lnTo>
                <a:lnTo>
                  <a:pt x="1113952" y="70494"/>
                </a:lnTo>
                <a:lnTo>
                  <a:pt x="1130716" y="83820"/>
                </a:lnTo>
                <a:lnTo>
                  <a:pt x="1147480" y="0"/>
                </a:lnTo>
                <a:close/>
              </a:path>
              <a:path w="1148079" h="1452245">
                <a:moveTo>
                  <a:pt x="1113952" y="54864"/>
                </a:moveTo>
                <a:lnTo>
                  <a:pt x="1103284" y="47244"/>
                </a:lnTo>
                <a:lnTo>
                  <a:pt x="1096119" y="56319"/>
                </a:lnTo>
                <a:lnTo>
                  <a:pt x="1106370" y="64467"/>
                </a:lnTo>
                <a:lnTo>
                  <a:pt x="1113952" y="54864"/>
                </a:lnTo>
                <a:close/>
              </a:path>
              <a:path w="1148079" h="1452245">
                <a:moveTo>
                  <a:pt x="1113952" y="70494"/>
                </a:moveTo>
                <a:lnTo>
                  <a:pt x="1113952" y="54864"/>
                </a:lnTo>
                <a:lnTo>
                  <a:pt x="1106370" y="64467"/>
                </a:lnTo>
                <a:lnTo>
                  <a:pt x="1113952" y="704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11311" y="4383176"/>
            <a:ext cx="1602105" cy="550545"/>
          </a:xfrm>
          <a:custGeom>
            <a:avLst/>
            <a:gdLst/>
            <a:ahLst/>
            <a:cxnLst/>
            <a:rect l="l" t="t" r="r" b="b"/>
            <a:pathLst>
              <a:path w="1602104" h="550545">
                <a:moveTo>
                  <a:pt x="1532071" y="41965"/>
                </a:moveTo>
                <a:lnTo>
                  <a:pt x="1528034" y="30110"/>
                </a:lnTo>
                <a:lnTo>
                  <a:pt x="0" y="539450"/>
                </a:lnTo>
                <a:lnTo>
                  <a:pt x="4572" y="550118"/>
                </a:lnTo>
                <a:lnTo>
                  <a:pt x="1532071" y="41965"/>
                </a:lnTo>
                <a:close/>
              </a:path>
              <a:path w="1602104" h="550545">
                <a:moveTo>
                  <a:pt x="1601586" y="10668"/>
                </a:moveTo>
                <a:lnTo>
                  <a:pt x="1517782" y="0"/>
                </a:lnTo>
                <a:lnTo>
                  <a:pt x="1528034" y="30110"/>
                </a:lnTo>
                <a:lnTo>
                  <a:pt x="1540642" y="25908"/>
                </a:lnTo>
                <a:lnTo>
                  <a:pt x="1543690" y="38100"/>
                </a:lnTo>
                <a:lnTo>
                  <a:pt x="1543690" y="70049"/>
                </a:lnTo>
                <a:lnTo>
                  <a:pt x="1601586" y="10668"/>
                </a:lnTo>
                <a:close/>
              </a:path>
              <a:path w="1602104" h="550545">
                <a:moveTo>
                  <a:pt x="1543690" y="38100"/>
                </a:moveTo>
                <a:lnTo>
                  <a:pt x="1540642" y="25908"/>
                </a:lnTo>
                <a:lnTo>
                  <a:pt x="1528034" y="30110"/>
                </a:lnTo>
                <a:lnTo>
                  <a:pt x="1532071" y="41965"/>
                </a:lnTo>
                <a:lnTo>
                  <a:pt x="1543690" y="38100"/>
                </a:lnTo>
                <a:close/>
              </a:path>
              <a:path w="1602104" h="550545">
                <a:moveTo>
                  <a:pt x="1543690" y="70049"/>
                </a:moveTo>
                <a:lnTo>
                  <a:pt x="1543690" y="38100"/>
                </a:lnTo>
                <a:lnTo>
                  <a:pt x="1532071" y="41965"/>
                </a:lnTo>
                <a:lnTo>
                  <a:pt x="1542166" y="71612"/>
                </a:lnTo>
                <a:lnTo>
                  <a:pt x="1543690" y="70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03296" y="4136303"/>
            <a:ext cx="2057400" cy="265430"/>
          </a:xfrm>
          <a:custGeom>
            <a:avLst/>
            <a:gdLst/>
            <a:ahLst/>
            <a:cxnLst/>
            <a:rect l="l" t="t" r="r" b="b"/>
            <a:pathLst>
              <a:path w="2057400" h="265429">
                <a:moveTo>
                  <a:pt x="1983278" y="44121"/>
                </a:moveTo>
                <a:lnTo>
                  <a:pt x="1981813" y="31912"/>
                </a:lnTo>
                <a:lnTo>
                  <a:pt x="0" y="251444"/>
                </a:lnTo>
                <a:lnTo>
                  <a:pt x="1524" y="265160"/>
                </a:lnTo>
                <a:lnTo>
                  <a:pt x="1983278" y="44121"/>
                </a:lnTo>
                <a:close/>
              </a:path>
              <a:path w="2057400" h="265429">
                <a:moveTo>
                  <a:pt x="2057232" y="28956"/>
                </a:moveTo>
                <a:lnTo>
                  <a:pt x="1977984" y="0"/>
                </a:lnTo>
                <a:lnTo>
                  <a:pt x="1981813" y="31912"/>
                </a:lnTo>
                <a:lnTo>
                  <a:pt x="1994748" y="30480"/>
                </a:lnTo>
                <a:lnTo>
                  <a:pt x="1996272" y="42672"/>
                </a:lnTo>
                <a:lnTo>
                  <a:pt x="1996272" y="70037"/>
                </a:lnTo>
                <a:lnTo>
                  <a:pt x="2057232" y="28956"/>
                </a:lnTo>
                <a:close/>
              </a:path>
              <a:path w="2057400" h="265429">
                <a:moveTo>
                  <a:pt x="1996272" y="42672"/>
                </a:moveTo>
                <a:lnTo>
                  <a:pt x="1994748" y="30480"/>
                </a:lnTo>
                <a:lnTo>
                  <a:pt x="1981813" y="31912"/>
                </a:lnTo>
                <a:lnTo>
                  <a:pt x="1983278" y="44121"/>
                </a:lnTo>
                <a:lnTo>
                  <a:pt x="1996272" y="42672"/>
                </a:lnTo>
                <a:close/>
              </a:path>
              <a:path w="2057400" h="265429">
                <a:moveTo>
                  <a:pt x="1996272" y="70037"/>
                </a:moveTo>
                <a:lnTo>
                  <a:pt x="1996272" y="42672"/>
                </a:lnTo>
                <a:lnTo>
                  <a:pt x="1983278" y="44121"/>
                </a:lnTo>
                <a:lnTo>
                  <a:pt x="1987128" y="76200"/>
                </a:lnTo>
                <a:lnTo>
                  <a:pt x="1996272" y="700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16656" y="3784290"/>
            <a:ext cx="1948814" cy="257810"/>
          </a:xfrm>
          <a:custGeom>
            <a:avLst/>
            <a:gdLst/>
            <a:ahLst/>
            <a:cxnLst/>
            <a:rect l="l" t="t" r="r" b="b"/>
            <a:pathLst>
              <a:path w="1948814" h="257810">
                <a:moveTo>
                  <a:pt x="1874810" y="213308"/>
                </a:moveTo>
                <a:lnTo>
                  <a:pt x="114701" y="0"/>
                </a:lnTo>
                <a:lnTo>
                  <a:pt x="0" y="0"/>
                </a:lnTo>
                <a:lnTo>
                  <a:pt x="1873133" y="227006"/>
                </a:lnTo>
                <a:lnTo>
                  <a:pt x="1874810" y="213308"/>
                </a:lnTo>
                <a:close/>
              </a:path>
              <a:path w="1948814" h="257810">
                <a:moveTo>
                  <a:pt x="1887682" y="250858"/>
                </a:moveTo>
                <a:lnTo>
                  <a:pt x="1887682" y="214868"/>
                </a:lnTo>
                <a:lnTo>
                  <a:pt x="1886158" y="228584"/>
                </a:lnTo>
                <a:lnTo>
                  <a:pt x="1873133" y="227006"/>
                </a:lnTo>
                <a:lnTo>
                  <a:pt x="1869394" y="257540"/>
                </a:lnTo>
                <a:lnTo>
                  <a:pt x="1887682" y="250858"/>
                </a:lnTo>
                <a:close/>
              </a:path>
              <a:path w="1948814" h="257810">
                <a:moveTo>
                  <a:pt x="1887682" y="214868"/>
                </a:moveTo>
                <a:lnTo>
                  <a:pt x="1874810" y="213308"/>
                </a:lnTo>
                <a:lnTo>
                  <a:pt x="1873133" y="227006"/>
                </a:lnTo>
                <a:lnTo>
                  <a:pt x="1886158" y="228584"/>
                </a:lnTo>
                <a:lnTo>
                  <a:pt x="1887682" y="214868"/>
                </a:lnTo>
                <a:close/>
              </a:path>
              <a:path w="1948814" h="257810">
                <a:moveTo>
                  <a:pt x="1948642" y="228584"/>
                </a:moveTo>
                <a:lnTo>
                  <a:pt x="1878538" y="182864"/>
                </a:lnTo>
                <a:lnTo>
                  <a:pt x="1874810" y="213308"/>
                </a:lnTo>
                <a:lnTo>
                  <a:pt x="1887682" y="214868"/>
                </a:lnTo>
                <a:lnTo>
                  <a:pt x="1887682" y="250858"/>
                </a:lnTo>
                <a:lnTo>
                  <a:pt x="1948642" y="228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062997" y="6596853"/>
            <a:ext cx="1233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latin typeface="Times New Roman"/>
                <a:cs typeface="Times New Roman"/>
              </a:rPr>
              <a:t>IV. </a:t>
            </a:r>
            <a:r>
              <a:rPr sz="1800" b="1" dirty="0">
                <a:latin typeface="Times New Roman"/>
                <a:cs typeface="Times New Roman"/>
              </a:rPr>
              <a:t>Komora  </a:t>
            </a:r>
            <a:r>
              <a:rPr sz="1800" b="1" spc="-5" dirty="0">
                <a:latin typeface="Times New Roman"/>
                <a:cs typeface="Times New Roman"/>
              </a:rPr>
              <a:t>mozková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74853" y="3784290"/>
            <a:ext cx="1389380" cy="2133600"/>
          </a:xfrm>
          <a:custGeom>
            <a:avLst/>
            <a:gdLst/>
            <a:ahLst/>
            <a:cxnLst/>
            <a:rect l="l" t="t" r="r" b="b"/>
            <a:pathLst>
              <a:path w="1389379" h="2133600">
                <a:moveTo>
                  <a:pt x="34317" y="2064819"/>
                </a:moveTo>
                <a:lnTo>
                  <a:pt x="10668" y="2049612"/>
                </a:lnTo>
                <a:lnTo>
                  <a:pt x="0" y="2133432"/>
                </a:lnTo>
                <a:lnTo>
                  <a:pt x="27416" y="2117762"/>
                </a:lnTo>
                <a:lnTo>
                  <a:pt x="27416" y="2075520"/>
                </a:lnTo>
                <a:lnTo>
                  <a:pt x="34317" y="2064819"/>
                </a:lnTo>
                <a:close/>
              </a:path>
              <a:path w="1389379" h="2133600">
                <a:moveTo>
                  <a:pt x="49958" y="2074876"/>
                </a:moveTo>
                <a:lnTo>
                  <a:pt x="34317" y="2064819"/>
                </a:lnTo>
                <a:lnTo>
                  <a:pt x="27416" y="2075520"/>
                </a:lnTo>
                <a:lnTo>
                  <a:pt x="42656" y="2086188"/>
                </a:lnTo>
                <a:lnTo>
                  <a:pt x="49958" y="2074876"/>
                </a:lnTo>
                <a:close/>
              </a:path>
              <a:path w="1389379" h="2133600">
                <a:moveTo>
                  <a:pt x="74660" y="2090760"/>
                </a:moveTo>
                <a:lnTo>
                  <a:pt x="49958" y="2074876"/>
                </a:lnTo>
                <a:lnTo>
                  <a:pt x="42656" y="2086188"/>
                </a:lnTo>
                <a:lnTo>
                  <a:pt x="27416" y="2075520"/>
                </a:lnTo>
                <a:lnTo>
                  <a:pt x="27416" y="2117762"/>
                </a:lnTo>
                <a:lnTo>
                  <a:pt x="74660" y="2090760"/>
                </a:lnTo>
                <a:close/>
              </a:path>
              <a:path w="1389379" h="2133600">
                <a:moveTo>
                  <a:pt x="1389380" y="0"/>
                </a:moveTo>
                <a:lnTo>
                  <a:pt x="1365884" y="0"/>
                </a:lnTo>
                <a:lnTo>
                  <a:pt x="34317" y="2064819"/>
                </a:lnTo>
                <a:lnTo>
                  <a:pt x="49958" y="2074876"/>
                </a:lnTo>
                <a:lnTo>
                  <a:pt x="13893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939261" y="4571623"/>
            <a:ext cx="1760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cochlearis  posterior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12976" y="4672706"/>
            <a:ext cx="1525905" cy="262255"/>
          </a:xfrm>
          <a:custGeom>
            <a:avLst/>
            <a:gdLst/>
            <a:ahLst/>
            <a:cxnLst/>
            <a:rect l="l" t="t" r="r" b="b"/>
            <a:pathLst>
              <a:path w="1525904" h="262254">
                <a:moveTo>
                  <a:pt x="82280" y="0"/>
                </a:moveTo>
                <a:lnTo>
                  <a:pt x="0" y="25908"/>
                </a:lnTo>
                <a:lnTo>
                  <a:pt x="62468" y="70732"/>
                </a:lnTo>
                <a:lnTo>
                  <a:pt x="62468" y="42672"/>
                </a:lnTo>
                <a:lnTo>
                  <a:pt x="63992" y="30480"/>
                </a:lnTo>
                <a:lnTo>
                  <a:pt x="77091" y="32433"/>
                </a:lnTo>
                <a:lnTo>
                  <a:pt x="82280" y="0"/>
                </a:lnTo>
                <a:close/>
              </a:path>
              <a:path w="1525904" h="262254">
                <a:moveTo>
                  <a:pt x="77091" y="32433"/>
                </a:moveTo>
                <a:lnTo>
                  <a:pt x="63992" y="30480"/>
                </a:lnTo>
                <a:lnTo>
                  <a:pt x="62468" y="42672"/>
                </a:lnTo>
                <a:lnTo>
                  <a:pt x="75148" y="44575"/>
                </a:lnTo>
                <a:lnTo>
                  <a:pt x="77091" y="32433"/>
                </a:lnTo>
                <a:close/>
              </a:path>
              <a:path w="1525904" h="262254">
                <a:moveTo>
                  <a:pt x="75148" y="44575"/>
                </a:moveTo>
                <a:lnTo>
                  <a:pt x="62468" y="42672"/>
                </a:lnTo>
                <a:lnTo>
                  <a:pt x="62468" y="70732"/>
                </a:lnTo>
                <a:lnTo>
                  <a:pt x="70088" y="76200"/>
                </a:lnTo>
                <a:lnTo>
                  <a:pt x="75148" y="44575"/>
                </a:lnTo>
                <a:close/>
              </a:path>
              <a:path w="1525904" h="262254">
                <a:moveTo>
                  <a:pt x="1525402" y="248396"/>
                </a:moveTo>
                <a:lnTo>
                  <a:pt x="77091" y="32433"/>
                </a:lnTo>
                <a:lnTo>
                  <a:pt x="75148" y="44575"/>
                </a:lnTo>
                <a:lnTo>
                  <a:pt x="1523878" y="262112"/>
                </a:lnTo>
                <a:lnTo>
                  <a:pt x="1525402" y="2483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939261" y="5333559"/>
            <a:ext cx="1887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vestibularis  medialis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498653" y="4986634"/>
            <a:ext cx="2365375" cy="634365"/>
          </a:xfrm>
          <a:custGeom>
            <a:avLst/>
            <a:gdLst/>
            <a:ahLst/>
            <a:cxnLst/>
            <a:rect l="l" t="t" r="r" b="b"/>
            <a:pathLst>
              <a:path w="2365375" h="634364">
                <a:moveTo>
                  <a:pt x="83820" y="0"/>
                </a:moveTo>
                <a:lnTo>
                  <a:pt x="0" y="16764"/>
                </a:lnTo>
                <a:lnTo>
                  <a:pt x="60960" y="69203"/>
                </a:lnTo>
                <a:lnTo>
                  <a:pt x="60960" y="39608"/>
                </a:lnTo>
                <a:lnTo>
                  <a:pt x="64008" y="27432"/>
                </a:lnTo>
                <a:lnTo>
                  <a:pt x="76176" y="30566"/>
                </a:lnTo>
                <a:lnTo>
                  <a:pt x="83820" y="0"/>
                </a:lnTo>
                <a:close/>
              </a:path>
              <a:path w="2365375" h="634364">
                <a:moveTo>
                  <a:pt x="76176" y="30566"/>
                </a:moveTo>
                <a:lnTo>
                  <a:pt x="64008" y="27432"/>
                </a:lnTo>
                <a:lnTo>
                  <a:pt x="60960" y="39608"/>
                </a:lnTo>
                <a:lnTo>
                  <a:pt x="73129" y="42753"/>
                </a:lnTo>
                <a:lnTo>
                  <a:pt x="76176" y="30566"/>
                </a:lnTo>
                <a:close/>
              </a:path>
              <a:path w="2365375" h="634364">
                <a:moveTo>
                  <a:pt x="73129" y="42753"/>
                </a:moveTo>
                <a:lnTo>
                  <a:pt x="60960" y="39608"/>
                </a:lnTo>
                <a:lnTo>
                  <a:pt x="60960" y="69203"/>
                </a:lnTo>
                <a:lnTo>
                  <a:pt x="65532" y="73136"/>
                </a:lnTo>
                <a:lnTo>
                  <a:pt x="73129" y="42753"/>
                </a:lnTo>
                <a:close/>
              </a:path>
              <a:path w="2365375" h="634364">
                <a:moveTo>
                  <a:pt x="2365049" y="620207"/>
                </a:moveTo>
                <a:lnTo>
                  <a:pt x="76176" y="30566"/>
                </a:lnTo>
                <a:lnTo>
                  <a:pt x="73129" y="42753"/>
                </a:lnTo>
                <a:lnTo>
                  <a:pt x="2360477" y="633923"/>
                </a:lnTo>
                <a:lnTo>
                  <a:pt x="2365049" y="6202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939261" y="6095495"/>
            <a:ext cx="1670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solitarius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70068" y="6111240"/>
            <a:ext cx="2516505" cy="119380"/>
          </a:xfrm>
          <a:custGeom>
            <a:avLst/>
            <a:gdLst/>
            <a:ahLst/>
            <a:cxnLst/>
            <a:rect l="l" t="t" r="r" b="b"/>
            <a:pathLst>
              <a:path w="2516504" h="119379">
                <a:moveTo>
                  <a:pt x="77724" y="0"/>
                </a:moveTo>
                <a:lnTo>
                  <a:pt x="0" y="35052"/>
                </a:lnTo>
                <a:lnTo>
                  <a:pt x="64008" y="69616"/>
                </a:lnTo>
                <a:lnTo>
                  <a:pt x="64008" y="32004"/>
                </a:lnTo>
                <a:lnTo>
                  <a:pt x="77076" y="32393"/>
                </a:lnTo>
                <a:lnTo>
                  <a:pt x="77724" y="0"/>
                </a:lnTo>
                <a:close/>
              </a:path>
              <a:path w="2516504" h="119379">
                <a:moveTo>
                  <a:pt x="77076" y="32393"/>
                </a:moveTo>
                <a:lnTo>
                  <a:pt x="64008" y="32004"/>
                </a:lnTo>
                <a:lnTo>
                  <a:pt x="64008" y="44196"/>
                </a:lnTo>
                <a:lnTo>
                  <a:pt x="76832" y="44586"/>
                </a:lnTo>
                <a:lnTo>
                  <a:pt x="77076" y="32393"/>
                </a:lnTo>
                <a:close/>
              </a:path>
              <a:path w="2516504" h="119379">
                <a:moveTo>
                  <a:pt x="76832" y="44586"/>
                </a:moveTo>
                <a:lnTo>
                  <a:pt x="64008" y="44196"/>
                </a:lnTo>
                <a:lnTo>
                  <a:pt x="64008" y="69616"/>
                </a:lnTo>
                <a:lnTo>
                  <a:pt x="76200" y="76200"/>
                </a:lnTo>
                <a:lnTo>
                  <a:pt x="76832" y="44586"/>
                </a:lnTo>
                <a:close/>
              </a:path>
              <a:path w="2516504" h="119379">
                <a:moveTo>
                  <a:pt x="2515910" y="105156"/>
                </a:moveTo>
                <a:lnTo>
                  <a:pt x="77076" y="32393"/>
                </a:lnTo>
                <a:lnTo>
                  <a:pt x="76832" y="44586"/>
                </a:lnTo>
                <a:lnTo>
                  <a:pt x="2514386" y="118872"/>
                </a:lnTo>
                <a:lnTo>
                  <a:pt x="2515910" y="1051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35127" y="4697090"/>
            <a:ext cx="1602105" cy="769620"/>
          </a:xfrm>
          <a:custGeom>
            <a:avLst/>
            <a:gdLst/>
            <a:ahLst/>
            <a:cxnLst/>
            <a:rect l="l" t="t" r="r" b="b"/>
            <a:pathLst>
              <a:path w="1602104" h="769620">
                <a:moveTo>
                  <a:pt x="1536357" y="40709"/>
                </a:moveTo>
                <a:lnTo>
                  <a:pt x="1531272" y="29565"/>
                </a:lnTo>
                <a:lnTo>
                  <a:pt x="0" y="758891"/>
                </a:lnTo>
                <a:lnTo>
                  <a:pt x="4572" y="769559"/>
                </a:lnTo>
                <a:lnTo>
                  <a:pt x="1536357" y="40709"/>
                </a:lnTo>
                <a:close/>
              </a:path>
              <a:path w="1602104" h="769620">
                <a:moveTo>
                  <a:pt x="1601586" y="1524"/>
                </a:moveTo>
                <a:lnTo>
                  <a:pt x="1517782" y="0"/>
                </a:lnTo>
                <a:lnTo>
                  <a:pt x="1531272" y="29565"/>
                </a:lnTo>
                <a:lnTo>
                  <a:pt x="1542150" y="24384"/>
                </a:lnTo>
                <a:lnTo>
                  <a:pt x="1548246" y="35052"/>
                </a:lnTo>
                <a:lnTo>
                  <a:pt x="1548246" y="66764"/>
                </a:lnTo>
                <a:lnTo>
                  <a:pt x="1549770" y="70104"/>
                </a:lnTo>
                <a:lnTo>
                  <a:pt x="1601586" y="1524"/>
                </a:lnTo>
                <a:close/>
              </a:path>
              <a:path w="1602104" h="769620">
                <a:moveTo>
                  <a:pt x="1548246" y="35052"/>
                </a:moveTo>
                <a:lnTo>
                  <a:pt x="1542150" y="24384"/>
                </a:lnTo>
                <a:lnTo>
                  <a:pt x="1531272" y="29565"/>
                </a:lnTo>
                <a:lnTo>
                  <a:pt x="1536357" y="40709"/>
                </a:lnTo>
                <a:lnTo>
                  <a:pt x="1548246" y="35052"/>
                </a:lnTo>
                <a:close/>
              </a:path>
              <a:path w="1602104" h="769620">
                <a:moveTo>
                  <a:pt x="1548246" y="66764"/>
                </a:moveTo>
                <a:lnTo>
                  <a:pt x="1548246" y="35052"/>
                </a:lnTo>
                <a:lnTo>
                  <a:pt x="1536357" y="40709"/>
                </a:lnTo>
                <a:lnTo>
                  <a:pt x="1548246" y="66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58147" y="6596854"/>
            <a:ext cx="945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nervi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vagi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373188" y="5303596"/>
            <a:ext cx="2516505" cy="1077595"/>
          </a:xfrm>
          <a:custGeom>
            <a:avLst/>
            <a:gdLst/>
            <a:ahLst/>
            <a:cxnLst/>
            <a:rect l="l" t="t" r="r" b="b"/>
            <a:pathLst>
              <a:path w="2516504" h="1077595">
                <a:moveTo>
                  <a:pt x="2449266" y="41567"/>
                </a:moveTo>
                <a:lnTo>
                  <a:pt x="2444078" y="29000"/>
                </a:lnTo>
                <a:lnTo>
                  <a:pt x="0" y="1066708"/>
                </a:lnTo>
                <a:lnTo>
                  <a:pt x="4572" y="1077376"/>
                </a:lnTo>
                <a:lnTo>
                  <a:pt x="2449266" y="41567"/>
                </a:lnTo>
                <a:close/>
              </a:path>
              <a:path w="2516504" h="1077595">
                <a:moveTo>
                  <a:pt x="2515910" y="4572"/>
                </a:moveTo>
                <a:lnTo>
                  <a:pt x="2432105" y="0"/>
                </a:lnTo>
                <a:lnTo>
                  <a:pt x="2444078" y="29000"/>
                </a:lnTo>
                <a:lnTo>
                  <a:pt x="2454950" y="24384"/>
                </a:lnTo>
                <a:lnTo>
                  <a:pt x="2461046" y="36576"/>
                </a:lnTo>
                <a:lnTo>
                  <a:pt x="2461046" y="70104"/>
                </a:lnTo>
                <a:lnTo>
                  <a:pt x="2515910" y="4572"/>
                </a:lnTo>
                <a:close/>
              </a:path>
              <a:path w="2516504" h="1077595">
                <a:moveTo>
                  <a:pt x="2461046" y="36576"/>
                </a:moveTo>
                <a:lnTo>
                  <a:pt x="2454950" y="24384"/>
                </a:lnTo>
                <a:lnTo>
                  <a:pt x="2444078" y="29000"/>
                </a:lnTo>
                <a:lnTo>
                  <a:pt x="2449266" y="41567"/>
                </a:lnTo>
                <a:lnTo>
                  <a:pt x="2461046" y="36576"/>
                </a:lnTo>
                <a:close/>
              </a:path>
              <a:path w="2516504" h="1077595">
                <a:moveTo>
                  <a:pt x="2461046" y="70104"/>
                </a:moveTo>
                <a:lnTo>
                  <a:pt x="2461046" y="36576"/>
                </a:lnTo>
                <a:lnTo>
                  <a:pt x="2449266" y="41567"/>
                </a:lnTo>
                <a:lnTo>
                  <a:pt x="2461046" y="701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158036" y="4190661"/>
            <a:ext cx="1987550" cy="243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Jádro </a:t>
            </a:r>
            <a:r>
              <a:rPr sz="1800" b="1" spc="-5" dirty="0">
                <a:latin typeface="Times New Roman"/>
                <a:cs typeface="Times New Roman"/>
              </a:rPr>
              <a:t>n.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Nucleus</a:t>
            </a:r>
            <a:r>
              <a:rPr sz="18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salivatorius  superior n.</a:t>
            </a:r>
            <a:r>
              <a:rPr sz="18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VII</a:t>
            </a:r>
            <a:endParaRPr sz="1800">
              <a:latin typeface="Times New Roman"/>
              <a:cs typeface="Times New Roman"/>
            </a:endParaRPr>
          </a:p>
          <a:p>
            <a:pPr marL="12700" marR="105410" indent="-635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salivatorius  inferior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ambiguus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dorsalis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905018" y="5003398"/>
            <a:ext cx="1755775" cy="996950"/>
          </a:xfrm>
          <a:custGeom>
            <a:avLst/>
            <a:gdLst/>
            <a:ahLst/>
            <a:cxnLst/>
            <a:rect l="l" t="t" r="r" b="b"/>
            <a:pathLst>
              <a:path w="1755775" h="996950">
                <a:moveTo>
                  <a:pt x="1693208" y="44011"/>
                </a:moveTo>
                <a:lnTo>
                  <a:pt x="1686689" y="32062"/>
                </a:lnTo>
                <a:lnTo>
                  <a:pt x="0" y="985936"/>
                </a:lnTo>
                <a:lnTo>
                  <a:pt x="7620" y="996604"/>
                </a:lnTo>
                <a:lnTo>
                  <a:pt x="1693208" y="44011"/>
                </a:lnTo>
                <a:close/>
              </a:path>
              <a:path w="1755775" h="996950">
                <a:moveTo>
                  <a:pt x="1755510" y="0"/>
                </a:moveTo>
                <a:lnTo>
                  <a:pt x="1671690" y="4572"/>
                </a:lnTo>
                <a:lnTo>
                  <a:pt x="1686689" y="32062"/>
                </a:lnTo>
                <a:lnTo>
                  <a:pt x="1697598" y="25892"/>
                </a:lnTo>
                <a:lnTo>
                  <a:pt x="1703694" y="38084"/>
                </a:lnTo>
                <a:lnTo>
                  <a:pt x="1703694" y="63232"/>
                </a:lnTo>
                <a:lnTo>
                  <a:pt x="1708266" y="71612"/>
                </a:lnTo>
                <a:lnTo>
                  <a:pt x="1755510" y="0"/>
                </a:lnTo>
                <a:close/>
              </a:path>
              <a:path w="1755775" h="996950">
                <a:moveTo>
                  <a:pt x="1703694" y="38084"/>
                </a:moveTo>
                <a:lnTo>
                  <a:pt x="1697598" y="25892"/>
                </a:lnTo>
                <a:lnTo>
                  <a:pt x="1686689" y="32062"/>
                </a:lnTo>
                <a:lnTo>
                  <a:pt x="1693208" y="44011"/>
                </a:lnTo>
                <a:lnTo>
                  <a:pt x="1703694" y="38084"/>
                </a:lnTo>
                <a:close/>
              </a:path>
              <a:path w="1755775" h="996950">
                <a:moveTo>
                  <a:pt x="1703694" y="63232"/>
                </a:moveTo>
                <a:lnTo>
                  <a:pt x="1703694" y="38084"/>
                </a:lnTo>
                <a:lnTo>
                  <a:pt x="1693208" y="44011"/>
                </a:lnTo>
                <a:lnTo>
                  <a:pt x="1703694" y="63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215270" y="5943108"/>
            <a:ext cx="1301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nervi  hypoglossi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71726" y="5308168"/>
            <a:ext cx="1069975" cy="692150"/>
          </a:xfrm>
          <a:custGeom>
            <a:avLst/>
            <a:gdLst/>
            <a:ahLst/>
            <a:cxnLst/>
            <a:rect l="l" t="t" r="r" b="b"/>
            <a:pathLst>
              <a:path w="1069975" h="692150">
                <a:moveTo>
                  <a:pt x="1010348" y="47989"/>
                </a:moveTo>
                <a:lnTo>
                  <a:pt x="1002709" y="35825"/>
                </a:lnTo>
                <a:lnTo>
                  <a:pt x="0" y="681167"/>
                </a:lnTo>
                <a:lnTo>
                  <a:pt x="7620" y="691835"/>
                </a:lnTo>
                <a:lnTo>
                  <a:pt x="1010348" y="47989"/>
                </a:lnTo>
                <a:close/>
              </a:path>
              <a:path w="1069975" h="692150">
                <a:moveTo>
                  <a:pt x="1069756" y="0"/>
                </a:moveTo>
                <a:lnTo>
                  <a:pt x="985951" y="9144"/>
                </a:lnTo>
                <a:lnTo>
                  <a:pt x="1002709" y="35825"/>
                </a:lnTo>
                <a:lnTo>
                  <a:pt x="1013383" y="28956"/>
                </a:lnTo>
                <a:lnTo>
                  <a:pt x="1021003" y="41148"/>
                </a:lnTo>
                <a:lnTo>
                  <a:pt x="1021003" y="64954"/>
                </a:lnTo>
                <a:lnTo>
                  <a:pt x="1027099" y="74660"/>
                </a:lnTo>
                <a:lnTo>
                  <a:pt x="1069756" y="0"/>
                </a:lnTo>
                <a:close/>
              </a:path>
              <a:path w="1069975" h="692150">
                <a:moveTo>
                  <a:pt x="1021003" y="41148"/>
                </a:moveTo>
                <a:lnTo>
                  <a:pt x="1013383" y="28956"/>
                </a:lnTo>
                <a:lnTo>
                  <a:pt x="1002709" y="35825"/>
                </a:lnTo>
                <a:lnTo>
                  <a:pt x="1010348" y="47989"/>
                </a:lnTo>
                <a:lnTo>
                  <a:pt x="1021003" y="41148"/>
                </a:lnTo>
                <a:close/>
              </a:path>
              <a:path w="1069975" h="692150">
                <a:moveTo>
                  <a:pt x="1021003" y="64954"/>
                </a:moveTo>
                <a:lnTo>
                  <a:pt x="1021003" y="41148"/>
                </a:lnTo>
                <a:lnTo>
                  <a:pt x="1010348" y="47989"/>
                </a:lnTo>
                <a:lnTo>
                  <a:pt x="1021003" y="649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578112" y="6871148"/>
            <a:ext cx="2261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Nucleus nervi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accessorii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965298" y="6801566"/>
            <a:ext cx="2516505" cy="266700"/>
          </a:xfrm>
          <a:custGeom>
            <a:avLst/>
            <a:gdLst/>
            <a:ahLst/>
            <a:cxnLst/>
            <a:rect l="l" t="t" r="r" b="b"/>
            <a:pathLst>
              <a:path w="2516504" h="266700">
                <a:moveTo>
                  <a:pt x="80756" y="0"/>
                </a:moveTo>
                <a:lnTo>
                  <a:pt x="0" y="30464"/>
                </a:lnTo>
                <a:lnTo>
                  <a:pt x="63992" y="70468"/>
                </a:lnTo>
                <a:lnTo>
                  <a:pt x="63992" y="30464"/>
                </a:lnTo>
                <a:lnTo>
                  <a:pt x="77586" y="31698"/>
                </a:lnTo>
                <a:lnTo>
                  <a:pt x="80756" y="0"/>
                </a:lnTo>
                <a:close/>
              </a:path>
              <a:path w="2516504" h="266700">
                <a:moveTo>
                  <a:pt x="77586" y="31698"/>
                </a:moveTo>
                <a:lnTo>
                  <a:pt x="63992" y="30464"/>
                </a:lnTo>
                <a:lnTo>
                  <a:pt x="63992" y="42656"/>
                </a:lnTo>
                <a:lnTo>
                  <a:pt x="76376" y="43788"/>
                </a:lnTo>
                <a:lnTo>
                  <a:pt x="77586" y="31698"/>
                </a:lnTo>
                <a:close/>
              </a:path>
              <a:path w="2516504" h="266700">
                <a:moveTo>
                  <a:pt x="76376" y="43788"/>
                </a:moveTo>
                <a:lnTo>
                  <a:pt x="63992" y="42656"/>
                </a:lnTo>
                <a:lnTo>
                  <a:pt x="63992" y="70468"/>
                </a:lnTo>
                <a:lnTo>
                  <a:pt x="73136" y="76184"/>
                </a:lnTo>
                <a:lnTo>
                  <a:pt x="76376" y="43788"/>
                </a:lnTo>
                <a:close/>
              </a:path>
              <a:path w="2516504" h="266700">
                <a:moveTo>
                  <a:pt x="2515910" y="252953"/>
                </a:moveTo>
                <a:lnTo>
                  <a:pt x="77586" y="31698"/>
                </a:lnTo>
                <a:lnTo>
                  <a:pt x="76376" y="43788"/>
                </a:lnTo>
                <a:lnTo>
                  <a:pt x="2514386" y="266669"/>
                </a:lnTo>
                <a:lnTo>
                  <a:pt x="2515910" y="2529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4090" marR="5080" indent="-222186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Parasympatická sekretorická vlákna pro  slznou žlázu </a:t>
            </a:r>
            <a:r>
              <a:rPr dirty="0"/>
              <a:t>z </a:t>
            </a:r>
            <a:r>
              <a:rPr spc="-5" dirty="0"/>
              <a:t>n.</a:t>
            </a:r>
            <a:r>
              <a:rPr spc="-10" dirty="0"/>
              <a:t> </a:t>
            </a:r>
            <a:r>
              <a:rPr spc="-5" dirty="0"/>
              <a:t>VII</a:t>
            </a:r>
          </a:p>
        </p:txBody>
      </p:sp>
      <p:sp>
        <p:nvSpPr>
          <p:cNvPr id="3" name="object 3"/>
          <p:cNvSpPr/>
          <p:nvPr/>
        </p:nvSpPr>
        <p:spPr>
          <a:xfrm>
            <a:off x="3542387" y="2645806"/>
            <a:ext cx="5674565" cy="1138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6050" y="2560624"/>
            <a:ext cx="1406525" cy="1224280"/>
          </a:xfrm>
          <a:custGeom>
            <a:avLst/>
            <a:gdLst/>
            <a:ahLst/>
            <a:cxnLst/>
            <a:rect l="l" t="t" r="r" b="b"/>
            <a:pathLst>
              <a:path w="1406525" h="1224279">
                <a:moveTo>
                  <a:pt x="1405927" y="1223665"/>
                </a:moveTo>
                <a:lnTo>
                  <a:pt x="7620" y="0"/>
                </a:lnTo>
                <a:lnTo>
                  <a:pt x="0" y="10668"/>
                </a:lnTo>
                <a:lnTo>
                  <a:pt x="1386286" y="1223665"/>
                </a:lnTo>
                <a:lnTo>
                  <a:pt x="1405927" y="12236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96346" y="2131906"/>
            <a:ext cx="181546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maxillaris</a:t>
            </a:r>
            <a:r>
              <a:rPr sz="2000" b="1" spc="-1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V/2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8150" y="2817652"/>
            <a:ext cx="19335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</a:t>
            </a:r>
            <a:r>
              <a:rPr sz="2000" b="1" spc="-5" dirty="0">
                <a:latin typeface="Times New Roman"/>
                <a:cs typeface="Times New Roman"/>
              </a:rPr>
              <a:t>petrosus</a:t>
            </a:r>
            <a:r>
              <a:rPr sz="2000" b="1" spc="-114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major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33603" y="3093979"/>
            <a:ext cx="1249045" cy="690880"/>
          </a:xfrm>
          <a:custGeom>
            <a:avLst/>
            <a:gdLst/>
            <a:ahLst/>
            <a:cxnLst/>
            <a:rect l="l" t="t" r="r" b="b"/>
            <a:pathLst>
              <a:path w="1249045" h="690879">
                <a:moveTo>
                  <a:pt x="1248653" y="690311"/>
                </a:moveTo>
                <a:lnTo>
                  <a:pt x="6096" y="0"/>
                </a:lnTo>
                <a:lnTo>
                  <a:pt x="0" y="10668"/>
                </a:lnTo>
                <a:lnTo>
                  <a:pt x="1223355" y="690311"/>
                </a:lnTo>
                <a:lnTo>
                  <a:pt x="1248653" y="69031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482227" y="2131906"/>
            <a:ext cx="17341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infraorbitalis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23448" y="2563672"/>
            <a:ext cx="348615" cy="1221105"/>
          </a:xfrm>
          <a:custGeom>
            <a:avLst/>
            <a:gdLst/>
            <a:ahLst/>
            <a:cxnLst/>
            <a:rect l="l" t="t" r="r" b="b"/>
            <a:pathLst>
              <a:path w="348615" h="1221104">
                <a:moveTo>
                  <a:pt x="348072" y="4572"/>
                </a:moveTo>
                <a:lnTo>
                  <a:pt x="335880" y="0"/>
                </a:lnTo>
                <a:lnTo>
                  <a:pt x="0" y="1220617"/>
                </a:lnTo>
                <a:lnTo>
                  <a:pt x="13212" y="1220617"/>
                </a:lnTo>
                <a:lnTo>
                  <a:pt x="348072" y="45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59328" y="2565196"/>
            <a:ext cx="187960" cy="1219200"/>
          </a:xfrm>
          <a:custGeom>
            <a:avLst/>
            <a:gdLst/>
            <a:ahLst/>
            <a:cxnLst/>
            <a:rect l="l" t="t" r="r" b="b"/>
            <a:pathLst>
              <a:path w="187959" h="1219200">
                <a:moveTo>
                  <a:pt x="187771" y="1219093"/>
                </a:moveTo>
                <a:lnTo>
                  <a:pt x="13716" y="0"/>
                </a:lnTo>
                <a:lnTo>
                  <a:pt x="0" y="1524"/>
                </a:lnTo>
                <a:lnTo>
                  <a:pt x="173837" y="1219093"/>
                </a:lnTo>
                <a:lnTo>
                  <a:pt x="187771" y="121909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81508" y="3784289"/>
            <a:ext cx="6509907" cy="3049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7233" y="4698613"/>
            <a:ext cx="1150620" cy="1911350"/>
          </a:xfrm>
          <a:custGeom>
            <a:avLst/>
            <a:gdLst/>
            <a:ahLst/>
            <a:cxnLst/>
            <a:rect l="l" t="t" r="r" b="b"/>
            <a:pathLst>
              <a:path w="1150620" h="1911350">
                <a:moveTo>
                  <a:pt x="1119599" y="70334"/>
                </a:moveTo>
                <a:lnTo>
                  <a:pt x="1104381" y="61130"/>
                </a:lnTo>
                <a:lnTo>
                  <a:pt x="0" y="1900275"/>
                </a:lnTo>
                <a:lnTo>
                  <a:pt x="16764" y="1910943"/>
                </a:lnTo>
                <a:lnTo>
                  <a:pt x="1119599" y="70334"/>
                </a:lnTo>
                <a:close/>
              </a:path>
              <a:path w="1150620" h="1911350">
                <a:moveTo>
                  <a:pt x="1150513" y="0"/>
                </a:moveTo>
                <a:lnTo>
                  <a:pt x="1078900" y="45720"/>
                </a:lnTo>
                <a:lnTo>
                  <a:pt x="1104381" y="61130"/>
                </a:lnTo>
                <a:lnTo>
                  <a:pt x="1110889" y="50292"/>
                </a:lnTo>
                <a:lnTo>
                  <a:pt x="1126129" y="59436"/>
                </a:lnTo>
                <a:lnTo>
                  <a:pt x="1126129" y="74283"/>
                </a:lnTo>
                <a:lnTo>
                  <a:pt x="1144417" y="85344"/>
                </a:lnTo>
                <a:lnTo>
                  <a:pt x="1150513" y="0"/>
                </a:lnTo>
                <a:close/>
              </a:path>
              <a:path w="1150620" h="1911350">
                <a:moveTo>
                  <a:pt x="1126129" y="59436"/>
                </a:moveTo>
                <a:lnTo>
                  <a:pt x="1110889" y="50292"/>
                </a:lnTo>
                <a:lnTo>
                  <a:pt x="1104381" y="61130"/>
                </a:lnTo>
                <a:lnTo>
                  <a:pt x="1119599" y="70334"/>
                </a:lnTo>
                <a:lnTo>
                  <a:pt x="1126129" y="59436"/>
                </a:lnTo>
                <a:close/>
              </a:path>
              <a:path w="1150620" h="1911350">
                <a:moveTo>
                  <a:pt x="1126129" y="74283"/>
                </a:moveTo>
                <a:lnTo>
                  <a:pt x="1126129" y="59436"/>
                </a:lnTo>
                <a:lnTo>
                  <a:pt x="1119599" y="70334"/>
                </a:lnTo>
                <a:lnTo>
                  <a:pt x="1126129" y="7428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55681" y="4463933"/>
            <a:ext cx="1752600" cy="264160"/>
          </a:xfrm>
          <a:custGeom>
            <a:avLst/>
            <a:gdLst/>
            <a:ahLst/>
            <a:cxnLst/>
            <a:rect l="l" t="t" r="r" b="b"/>
            <a:pathLst>
              <a:path w="1752600" h="264160">
                <a:moveTo>
                  <a:pt x="1678539" y="219269"/>
                </a:moveTo>
                <a:lnTo>
                  <a:pt x="1524" y="0"/>
                </a:lnTo>
                <a:lnTo>
                  <a:pt x="0" y="13716"/>
                </a:lnTo>
                <a:lnTo>
                  <a:pt x="1677074" y="231481"/>
                </a:lnTo>
                <a:lnTo>
                  <a:pt x="1678539" y="219269"/>
                </a:lnTo>
                <a:close/>
              </a:path>
              <a:path w="1752600" h="264160">
                <a:moveTo>
                  <a:pt x="1691502" y="256953"/>
                </a:moveTo>
                <a:lnTo>
                  <a:pt x="1691502" y="220964"/>
                </a:lnTo>
                <a:lnTo>
                  <a:pt x="1689978" y="233156"/>
                </a:lnTo>
                <a:lnTo>
                  <a:pt x="1677074" y="231481"/>
                </a:lnTo>
                <a:lnTo>
                  <a:pt x="1673214" y="263636"/>
                </a:lnTo>
                <a:lnTo>
                  <a:pt x="1691502" y="256953"/>
                </a:lnTo>
                <a:close/>
              </a:path>
              <a:path w="1752600" h="264160">
                <a:moveTo>
                  <a:pt x="1691502" y="220964"/>
                </a:moveTo>
                <a:lnTo>
                  <a:pt x="1678539" y="219269"/>
                </a:lnTo>
                <a:lnTo>
                  <a:pt x="1677074" y="231481"/>
                </a:lnTo>
                <a:lnTo>
                  <a:pt x="1689978" y="233156"/>
                </a:lnTo>
                <a:lnTo>
                  <a:pt x="1691502" y="220964"/>
                </a:lnTo>
                <a:close/>
              </a:path>
              <a:path w="1752600" h="264160">
                <a:moveTo>
                  <a:pt x="1752447" y="234680"/>
                </a:moveTo>
                <a:lnTo>
                  <a:pt x="1682358" y="187452"/>
                </a:lnTo>
                <a:lnTo>
                  <a:pt x="1678539" y="219269"/>
                </a:lnTo>
                <a:lnTo>
                  <a:pt x="1691502" y="220964"/>
                </a:lnTo>
                <a:lnTo>
                  <a:pt x="1691502" y="256953"/>
                </a:lnTo>
                <a:lnTo>
                  <a:pt x="1752447" y="2346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72336" y="3784290"/>
            <a:ext cx="445770" cy="381000"/>
          </a:xfrm>
          <a:custGeom>
            <a:avLst/>
            <a:gdLst/>
            <a:ahLst/>
            <a:cxnLst/>
            <a:rect l="l" t="t" r="r" b="b"/>
            <a:pathLst>
              <a:path w="445770" h="381000">
                <a:moveTo>
                  <a:pt x="392705" y="326470"/>
                </a:moveTo>
                <a:lnTo>
                  <a:pt x="19641" y="0"/>
                </a:lnTo>
                <a:lnTo>
                  <a:pt x="0" y="0"/>
                </a:lnTo>
                <a:lnTo>
                  <a:pt x="384116" y="336101"/>
                </a:lnTo>
                <a:lnTo>
                  <a:pt x="392705" y="326470"/>
                </a:lnTo>
                <a:close/>
              </a:path>
              <a:path w="445770" h="381000">
                <a:moveTo>
                  <a:pt x="402737" y="369904"/>
                </a:moveTo>
                <a:lnTo>
                  <a:pt x="402737" y="335249"/>
                </a:lnTo>
                <a:lnTo>
                  <a:pt x="393593" y="344393"/>
                </a:lnTo>
                <a:lnTo>
                  <a:pt x="384116" y="336101"/>
                </a:lnTo>
                <a:lnTo>
                  <a:pt x="363128" y="359633"/>
                </a:lnTo>
                <a:lnTo>
                  <a:pt x="402737" y="369904"/>
                </a:lnTo>
                <a:close/>
              </a:path>
              <a:path w="445770" h="381000">
                <a:moveTo>
                  <a:pt x="402737" y="335249"/>
                </a:moveTo>
                <a:lnTo>
                  <a:pt x="392705" y="326470"/>
                </a:lnTo>
                <a:lnTo>
                  <a:pt x="384116" y="336101"/>
                </a:lnTo>
                <a:lnTo>
                  <a:pt x="393593" y="344393"/>
                </a:lnTo>
                <a:lnTo>
                  <a:pt x="402737" y="335249"/>
                </a:lnTo>
                <a:close/>
              </a:path>
              <a:path w="445770" h="381000">
                <a:moveTo>
                  <a:pt x="445409" y="380969"/>
                </a:moveTo>
                <a:lnTo>
                  <a:pt x="413405" y="303260"/>
                </a:lnTo>
                <a:lnTo>
                  <a:pt x="392705" y="326470"/>
                </a:lnTo>
                <a:lnTo>
                  <a:pt x="402737" y="335249"/>
                </a:lnTo>
                <a:lnTo>
                  <a:pt x="402737" y="369904"/>
                </a:lnTo>
                <a:lnTo>
                  <a:pt x="445409" y="38096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53377" y="4189127"/>
            <a:ext cx="249682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2729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facialis VII  </a:t>
            </a:r>
            <a:r>
              <a:rPr sz="2000" b="1" spc="-5" dirty="0">
                <a:latin typeface="Times New Roman"/>
                <a:cs typeface="Times New Roman"/>
              </a:rPr>
              <a:t>(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nucleus</a:t>
            </a:r>
            <a:r>
              <a:rPr sz="20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salivatorius 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superior</a:t>
            </a:r>
            <a:r>
              <a:rPr sz="20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–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Times New Roman"/>
                <a:cs typeface="Times New Roman"/>
              </a:rPr>
              <a:t>parasympatické</a:t>
            </a:r>
            <a:r>
              <a:rPr sz="2000" b="1" spc="-7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jádro)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29635" y="6551136"/>
            <a:ext cx="30384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Ganglion</a:t>
            </a:r>
            <a:r>
              <a:rPr sz="20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pterygopalatinum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56958" y="3784290"/>
            <a:ext cx="836930" cy="457200"/>
          </a:xfrm>
          <a:custGeom>
            <a:avLst/>
            <a:gdLst/>
            <a:ahLst/>
            <a:cxnLst/>
            <a:rect l="l" t="t" r="r" b="b"/>
            <a:pathLst>
              <a:path w="836929" h="457200">
                <a:moveTo>
                  <a:pt x="773944" y="415915"/>
                </a:moveTo>
                <a:lnTo>
                  <a:pt x="25298" y="0"/>
                </a:lnTo>
                <a:lnTo>
                  <a:pt x="0" y="0"/>
                </a:lnTo>
                <a:lnTo>
                  <a:pt x="768061" y="426701"/>
                </a:lnTo>
                <a:lnTo>
                  <a:pt x="773944" y="415915"/>
                </a:lnTo>
                <a:close/>
              </a:path>
              <a:path w="836929" h="457200">
                <a:moveTo>
                  <a:pt x="785108" y="455285"/>
                </a:moveTo>
                <a:lnTo>
                  <a:pt x="785108" y="422117"/>
                </a:lnTo>
                <a:lnTo>
                  <a:pt x="779012" y="432785"/>
                </a:lnTo>
                <a:lnTo>
                  <a:pt x="768061" y="426701"/>
                </a:lnTo>
                <a:lnTo>
                  <a:pt x="753104" y="454121"/>
                </a:lnTo>
                <a:lnTo>
                  <a:pt x="785108" y="455285"/>
                </a:lnTo>
                <a:close/>
              </a:path>
              <a:path w="836929" h="457200">
                <a:moveTo>
                  <a:pt x="785108" y="422117"/>
                </a:moveTo>
                <a:lnTo>
                  <a:pt x="773944" y="415915"/>
                </a:lnTo>
                <a:lnTo>
                  <a:pt x="768061" y="426701"/>
                </a:lnTo>
                <a:lnTo>
                  <a:pt x="779012" y="432785"/>
                </a:lnTo>
                <a:lnTo>
                  <a:pt x="785108" y="422117"/>
                </a:lnTo>
                <a:close/>
              </a:path>
              <a:path w="836929" h="457200">
                <a:moveTo>
                  <a:pt x="836909" y="457169"/>
                </a:moveTo>
                <a:lnTo>
                  <a:pt x="789680" y="387065"/>
                </a:lnTo>
                <a:lnTo>
                  <a:pt x="773944" y="415915"/>
                </a:lnTo>
                <a:lnTo>
                  <a:pt x="785108" y="422117"/>
                </a:lnTo>
                <a:lnTo>
                  <a:pt x="785108" y="455285"/>
                </a:lnTo>
                <a:lnTo>
                  <a:pt x="836909" y="45716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40645" y="3784290"/>
            <a:ext cx="296545" cy="990600"/>
          </a:xfrm>
          <a:custGeom>
            <a:avLst/>
            <a:gdLst/>
            <a:ahLst/>
            <a:cxnLst/>
            <a:rect l="l" t="t" r="r" b="b"/>
            <a:pathLst>
              <a:path w="296545" h="990600">
                <a:moveTo>
                  <a:pt x="30602" y="916517"/>
                </a:moveTo>
                <a:lnTo>
                  <a:pt x="0" y="908227"/>
                </a:lnTo>
                <a:lnTo>
                  <a:pt x="15240" y="990523"/>
                </a:lnTo>
                <a:lnTo>
                  <a:pt x="27432" y="977365"/>
                </a:lnTo>
                <a:lnTo>
                  <a:pt x="27432" y="928039"/>
                </a:lnTo>
                <a:lnTo>
                  <a:pt x="30602" y="916517"/>
                </a:lnTo>
                <a:close/>
              </a:path>
              <a:path w="296545" h="990600">
                <a:moveTo>
                  <a:pt x="42731" y="919803"/>
                </a:moveTo>
                <a:lnTo>
                  <a:pt x="30602" y="916517"/>
                </a:lnTo>
                <a:lnTo>
                  <a:pt x="27432" y="928039"/>
                </a:lnTo>
                <a:lnTo>
                  <a:pt x="39624" y="931087"/>
                </a:lnTo>
                <a:lnTo>
                  <a:pt x="42731" y="919803"/>
                </a:lnTo>
                <a:close/>
              </a:path>
              <a:path w="296545" h="990600">
                <a:moveTo>
                  <a:pt x="73136" y="928039"/>
                </a:moveTo>
                <a:lnTo>
                  <a:pt x="42731" y="919803"/>
                </a:lnTo>
                <a:lnTo>
                  <a:pt x="39624" y="931087"/>
                </a:lnTo>
                <a:lnTo>
                  <a:pt x="27432" y="928039"/>
                </a:lnTo>
                <a:lnTo>
                  <a:pt x="27432" y="977365"/>
                </a:lnTo>
                <a:lnTo>
                  <a:pt x="73136" y="928039"/>
                </a:lnTo>
                <a:close/>
              </a:path>
              <a:path w="296545" h="990600">
                <a:moveTo>
                  <a:pt x="296015" y="0"/>
                </a:moveTo>
                <a:lnTo>
                  <a:pt x="282802" y="0"/>
                </a:lnTo>
                <a:lnTo>
                  <a:pt x="30602" y="916517"/>
                </a:lnTo>
                <a:lnTo>
                  <a:pt x="42731" y="919803"/>
                </a:lnTo>
                <a:lnTo>
                  <a:pt x="29601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33166" y="3784290"/>
            <a:ext cx="240665" cy="1447800"/>
          </a:xfrm>
          <a:custGeom>
            <a:avLst/>
            <a:gdLst/>
            <a:ahLst/>
            <a:cxnLst/>
            <a:rect l="l" t="t" r="r" b="b"/>
            <a:pathLst>
              <a:path w="240665" h="1447800">
                <a:moveTo>
                  <a:pt x="209814" y="1371958"/>
                </a:moveTo>
                <a:lnTo>
                  <a:pt x="13933" y="0"/>
                </a:lnTo>
                <a:lnTo>
                  <a:pt x="0" y="0"/>
                </a:lnTo>
                <a:lnTo>
                  <a:pt x="196197" y="1374181"/>
                </a:lnTo>
                <a:lnTo>
                  <a:pt x="209814" y="1371958"/>
                </a:lnTo>
                <a:close/>
              </a:path>
              <a:path w="240665" h="1447800">
                <a:moveTo>
                  <a:pt x="211703" y="1445465"/>
                </a:moveTo>
                <a:lnTo>
                  <a:pt x="211703" y="1385194"/>
                </a:lnTo>
                <a:lnTo>
                  <a:pt x="197987" y="1386718"/>
                </a:lnTo>
                <a:lnTo>
                  <a:pt x="196197" y="1374181"/>
                </a:lnTo>
                <a:lnTo>
                  <a:pt x="165999" y="1379113"/>
                </a:lnTo>
                <a:lnTo>
                  <a:pt x="211703" y="1445465"/>
                </a:lnTo>
                <a:close/>
              </a:path>
              <a:path w="240665" h="1447800">
                <a:moveTo>
                  <a:pt x="211703" y="1385194"/>
                </a:moveTo>
                <a:lnTo>
                  <a:pt x="209814" y="1371958"/>
                </a:lnTo>
                <a:lnTo>
                  <a:pt x="196197" y="1374181"/>
                </a:lnTo>
                <a:lnTo>
                  <a:pt x="197987" y="1386718"/>
                </a:lnTo>
                <a:lnTo>
                  <a:pt x="211703" y="1385194"/>
                </a:lnTo>
                <a:close/>
              </a:path>
              <a:path w="240665" h="1447800">
                <a:moveTo>
                  <a:pt x="240659" y="1366921"/>
                </a:moveTo>
                <a:lnTo>
                  <a:pt x="209814" y="1371958"/>
                </a:lnTo>
                <a:lnTo>
                  <a:pt x="211703" y="1385194"/>
                </a:lnTo>
                <a:lnTo>
                  <a:pt x="211703" y="1445465"/>
                </a:lnTo>
                <a:lnTo>
                  <a:pt x="213227" y="1447678"/>
                </a:lnTo>
                <a:lnTo>
                  <a:pt x="240659" y="13669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48454" y="563841"/>
            <a:ext cx="31940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Akomodace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6" y="1927702"/>
            <a:ext cx="8531860" cy="45612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815975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Akomodace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schopnost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vidět</a:t>
            </a:r>
            <a:r>
              <a:rPr sz="3200" spc="-1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ostře  předměty na různou</a:t>
            </a:r>
            <a:r>
              <a:rPr sz="32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vzdálenost.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90000"/>
              </a:lnSpc>
              <a:spcBef>
                <a:spcPts val="710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Stah cirkulárních vláken ciliárního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svalu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(Mullerův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sval;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parasympaticus) </a:t>
            </a:r>
            <a:r>
              <a:rPr sz="3200" dirty="0">
                <a:solidFill>
                  <a:srgbClr val="FF0000"/>
                </a:solidFill>
                <a:latin typeface="Symbol"/>
                <a:cs typeface="Symbol"/>
              </a:rPr>
              <a:t>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uvolnění  závěsného aparátu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 </a:t>
            </a:r>
            <a:r>
              <a:rPr sz="3200" dirty="0">
                <a:solidFill>
                  <a:srgbClr val="FF0000"/>
                </a:solidFill>
                <a:latin typeface="Symbol"/>
                <a:cs typeface="Symbol"/>
              </a:rPr>
              <a:t>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díky elasticitě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plasticitě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dochází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jejímu vyklenutí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snad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i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posunu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více lomivých čočkových</a:t>
            </a:r>
            <a:r>
              <a:rPr sz="3200" spc="-1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lamel  do optické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osy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(nitročočkový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=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vnitřní  akomodační mechanismus)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Na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vyklenutí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 se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podílí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i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tlak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sklivce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 ekvátor</a:t>
            </a:r>
            <a:r>
              <a:rPr sz="32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32125" marR="5080" indent="-30099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Parasympatická sekretorická vlákna pro  slznou</a:t>
            </a:r>
            <a:r>
              <a:rPr spc="-15" dirty="0"/>
              <a:t> </a:t>
            </a:r>
            <a:r>
              <a:rPr spc="-5" dirty="0"/>
              <a:t>žlázu</a:t>
            </a:r>
          </a:p>
        </p:txBody>
      </p:sp>
      <p:sp>
        <p:nvSpPr>
          <p:cNvPr id="3" name="object 3"/>
          <p:cNvSpPr/>
          <p:nvPr/>
        </p:nvSpPr>
        <p:spPr>
          <a:xfrm>
            <a:off x="2172450" y="2321717"/>
            <a:ext cx="7013453" cy="1462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98850" y="3325612"/>
            <a:ext cx="214629" cy="459105"/>
          </a:xfrm>
          <a:custGeom>
            <a:avLst/>
            <a:gdLst/>
            <a:ahLst/>
            <a:cxnLst/>
            <a:rect l="l" t="t" r="r" b="b"/>
            <a:pathLst>
              <a:path w="214629" h="459104">
                <a:moveTo>
                  <a:pt x="214409" y="458678"/>
                </a:moveTo>
                <a:lnTo>
                  <a:pt x="10668" y="0"/>
                </a:lnTo>
                <a:lnTo>
                  <a:pt x="0" y="4572"/>
                </a:lnTo>
                <a:lnTo>
                  <a:pt x="201711" y="458678"/>
                </a:lnTo>
                <a:lnTo>
                  <a:pt x="214409" y="45867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82095" y="2970029"/>
            <a:ext cx="16789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zygomaticus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13039" y="2179655"/>
            <a:ext cx="1071880" cy="995680"/>
          </a:xfrm>
          <a:custGeom>
            <a:avLst/>
            <a:gdLst/>
            <a:ahLst/>
            <a:cxnLst/>
            <a:rect l="l" t="t" r="r" b="b"/>
            <a:pathLst>
              <a:path w="1071879" h="995680">
                <a:moveTo>
                  <a:pt x="51959" y="939229"/>
                </a:moveTo>
                <a:lnTo>
                  <a:pt x="30480" y="915847"/>
                </a:lnTo>
                <a:lnTo>
                  <a:pt x="0" y="995080"/>
                </a:lnTo>
                <a:lnTo>
                  <a:pt x="42672" y="983232"/>
                </a:lnTo>
                <a:lnTo>
                  <a:pt x="42672" y="947851"/>
                </a:lnTo>
                <a:lnTo>
                  <a:pt x="51959" y="939229"/>
                </a:lnTo>
                <a:close/>
              </a:path>
              <a:path w="1071879" h="995680">
                <a:moveTo>
                  <a:pt x="60702" y="948746"/>
                </a:moveTo>
                <a:lnTo>
                  <a:pt x="51959" y="939229"/>
                </a:lnTo>
                <a:lnTo>
                  <a:pt x="42672" y="947851"/>
                </a:lnTo>
                <a:lnTo>
                  <a:pt x="51816" y="956995"/>
                </a:lnTo>
                <a:lnTo>
                  <a:pt x="60702" y="948746"/>
                </a:lnTo>
                <a:close/>
              </a:path>
              <a:path w="1071879" h="995680">
                <a:moveTo>
                  <a:pt x="82280" y="972235"/>
                </a:moveTo>
                <a:lnTo>
                  <a:pt x="60702" y="948746"/>
                </a:lnTo>
                <a:lnTo>
                  <a:pt x="51816" y="956995"/>
                </a:lnTo>
                <a:lnTo>
                  <a:pt x="42672" y="947851"/>
                </a:lnTo>
                <a:lnTo>
                  <a:pt x="42672" y="983232"/>
                </a:lnTo>
                <a:lnTo>
                  <a:pt x="82280" y="972235"/>
                </a:lnTo>
                <a:close/>
              </a:path>
              <a:path w="1071879" h="995680">
                <a:moveTo>
                  <a:pt x="1071280" y="10668"/>
                </a:moveTo>
                <a:lnTo>
                  <a:pt x="1063660" y="0"/>
                </a:lnTo>
                <a:lnTo>
                  <a:pt x="51959" y="939229"/>
                </a:lnTo>
                <a:lnTo>
                  <a:pt x="60702" y="948746"/>
                </a:lnTo>
                <a:lnTo>
                  <a:pt x="1071280" y="1066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78098" y="2103455"/>
            <a:ext cx="1144905" cy="469900"/>
          </a:xfrm>
          <a:custGeom>
            <a:avLst/>
            <a:gdLst/>
            <a:ahLst/>
            <a:cxnLst/>
            <a:rect l="l" t="t" r="r" b="b"/>
            <a:pathLst>
              <a:path w="1144904" h="469900">
                <a:moveTo>
                  <a:pt x="1076698" y="428253"/>
                </a:moveTo>
                <a:lnTo>
                  <a:pt x="4572" y="0"/>
                </a:lnTo>
                <a:lnTo>
                  <a:pt x="0" y="10668"/>
                </a:lnTo>
                <a:lnTo>
                  <a:pt x="1071959" y="440362"/>
                </a:lnTo>
                <a:lnTo>
                  <a:pt x="1076698" y="428253"/>
                </a:lnTo>
                <a:close/>
              </a:path>
              <a:path w="1144904" h="469900">
                <a:moveTo>
                  <a:pt x="1088044" y="466867"/>
                </a:moveTo>
                <a:lnTo>
                  <a:pt x="1088044" y="432785"/>
                </a:lnTo>
                <a:lnTo>
                  <a:pt x="1083472" y="444977"/>
                </a:lnTo>
                <a:lnTo>
                  <a:pt x="1071959" y="440362"/>
                </a:lnTo>
                <a:lnTo>
                  <a:pt x="1060612" y="469361"/>
                </a:lnTo>
                <a:lnTo>
                  <a:pt x="1088044" y="466867"/>
                </a:lnTo>
                <a:close/>
              </a:path>
              <a:path w="1144904" h="469900">
                <a:moveTo>
                  <a:pt x="1088044" y="432785"/>
                </a:moveTo>
                <a:lnTo>
                  <a:pt x="1076698" y="428253"/>
                </a:lnTo>
                <a:lnTo>
                  <a:pt x="1071959" y="440362"/>
                </a:lnTo>
                <a:lnTo>
                  <a:pt x="1083472" y="444977"/>
                </a:lnTo>
                <a:lnTo>
                  <a:pt x="1088044" y="432785"/>
                </a:lnTo>
                <a:close/>
              </a:path>
              <a:path w="1144904" h="469900">
                <a:moveTo>
                  <a:pt x="1144417" y="461741"/>
                </a:moveTo>
                <a:lnTo>
                  <a:pt x="1088044" y="399257"/>
                </a:lnTo>
                <a:lnTo>
                  <a:pt x="1076698" y="428253"/>
                </a:lnTo>
                <a:lnTo>
                  <a:pt x="1088044" y="432785"/>
                </a:lnTo>
                <a:lnTo>
                  <a:pt x="1088044" y="466867"/>
                </a:lnTo>
                <a:lnTo>
                  <a:pt x="1144417" y="4617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8263" y="2409764"/>
            <a:ext cx="947419" cy="1374775"/>
          </a:xfrm>
          <a:custGeom>
            <a:avLst/>
            <a:gdLst/>
            <a:ahLst/>
            <a:cxnLst/>
            <a:rect l="l" t="t" r="r" b="b"/>
            <a:pathLst>
              <a:path w="947420" h="1374775">
                <a:moveTo>
                  <a:pt x="946791" y="1374526"/>
                </a:moveTo>
                <a:lnTo>
                  <a:pt x="10668" y="0"/>
                </a:lnTo>
                <a:lnTo>
                  <a:pt x="0" y="7620"/>
                </a:lnTo>
                <a:lnTo>
                  <a:pt x="933091" y="1374526"/>
                </a:lnTo>
                <a:lnTo>
                  <a:pt x="946791" y="137452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77319" y="1827131"/>
            <a:ext cx="21507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lacrimalis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(z N.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ophthalmicus)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29838" y="1446167"/>
            <a:ext cx="23495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Ramus</a:t>
            </a:r>
            <a:r>
              <a:rPr sz="2000" b="1" spc="-10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communicans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29838" y="1750943"/>
            <a:ext cx="22117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cum nervo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lacrimali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86736" y="2055713"/>
            <a:ext cx="18580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N. maxillaris</a:t>
            </a:r>
            <a:r>
              <a:rPr sz="2000" b="1" spc="-1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V/2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00222" y="3784289"/>
            <a:ext cx="7275801" cy="26928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0561" y="3784290"/>
            <a:ext cx="112202" cy="228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46268" y="4622429"/>
            <a:ext cx="1530350" cy="1909445"/>
          </a:xfrm>
          <a:custGeom>
            <a:avLst/>
            <a:gdLst/>
            <a:ahLst/>
            <a:cxnLst/>
            <a:rect l="l" t="t" r="r" b="b"/>
            <a:pathLst>
              <a:path w="1530350" h="1909445">
                <a:moveTo>
                  <a:pt x="77708" y="36576"/>
                </a:moveTo>
                <a:lnTo>
                  <a:pt x="0" y="0"/>
                </a:lnTo>
                <a:lnTo>
                  <a:pt x="18288" y="83804"/>
                </a:lnTo>
                <a:lnTo>
                  <a:pt x="35036" y="70492"/>
                </a:lnTo>
                <a:lnTo>
                  <a:pt x="35036" y="54848"/>
                </a:lnTo>
                <a:lnTo>
                  <a:pt x="45704" y="45704"/>
                </a:lnTo>
                <a:lnTo>
                  <a:pt x="53678" y="55675"/>
                </a:lnTo>
                <a:lnTo>
                  <a:pt x="77708" y="36576"/>
                </a:lnTo>
                <a:close/>
              </a:path>
              <a:path w="1530350" h="1909445">
                <a:moveTo>
                  <a:pt x="53678" y="55675"/>
                </a:moveTo>
                <a:lnTo>
                  <a:pt x="45704" y="45704"/>
                </a:lnTo>
                <a:lnTo>
                  <a:pt x="35036" y="54848"/>
                </a:lnTo>
                <a:lnTo>
                  <a:pt x="42689" y="64410"/>
                </a:lnTo>
                <a:lnTo>
                  <a:pt x="53678" y="55675"/>
                </a:lnTo>
                <a:close/>
              </a:path>
              <a:path w="1530350" h="1909445">
                <a:moveTo>
                  <a:pt x="42689" y="64410"/>
                </a:moveTo>
                <a:lnTo>
                  <a:pt x="35036" y="54848"/>
                </a:lnTo>
                <a:lnTo>
                  <a:pt x="35036" y="70492"/>
                </a:lnTo>
                <a:lnTo>
                  <a:pt x="42689" y="64410"/>
                </a:lnTo>
                <a:close/>
              </a:path>
              <a:path w="1530350" h="1909445">
                <a:moveTo>
                  <a:pt x="1529958" y="1901784"/>
                </a:moveTo>
                <a:lnTo>
                  <a:pt x="53678" y="55675"/>
                </a:lnTo>
                <a:lnTo>
                  <a:pt x="42689" y="64410"/>
                </a:lnTo>
                <a:lnTo>
                  <a:pt x="1519290" y="1909404"/>
                </a:lnTo>
                <a:lnTo>
                  <a:pt x="1529958" y="19017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41355" y="3784290"/>
            <a:ext cx="214629" cy="304800"/>
          </a:xfrm>
          <a:custGeom>
            <a:avLst/>
            <a:gdLst/>
            <a:ahLst/>
            <a:cxnLst/>
            <a:rect l="l" t="t" r="r" b="b"/>
            <a:pathLst>
              <a:path w="214629" h="304800">
                <a:moveTo>
                  <a:pt x="176740" y="239395"/>
                </a:moveTo>
                <a:lnTo>
                  <a:pt x="13699" y="0"/>
                </a:lnTo>
                <a:lnTo>
                  <a:pt x="0" y="0"/>
                </a:lnTo>
                <a:lnTo>
                  <a:pt x="167654" y="245601"/>
                </a:lnTo>
                <a:lnTo>
                  <a:pt x="176740" y="239395"/>
                </a:lnTo>
                <a:close/>
              </a:path>
              <a:path w="214629" h="304800">
                <a:moveTo>
                  <a:pt x="183908" y="287636"/>
                </a:moveTo>
                <a:lnTo>
                  <a:pt x="183908" y="249920"/>
                </a:lnTo>
                <a:lnTo>
                  <a:pt x="174764" y="256016"/>
                </a:lnTo>
                <a:lnTo>
                  <a:pt x="167654" y="245601"/>
                </a:lnTo>
                <a:lnTo>
                  <a:pt x="141252" y="263636"/>
                </a:lnTo>
                <a:lnTo>
                  <a:pt x="183908" y="287636"/>
                </a:lnTo>
                <a:close/>
              </a:path>
              <a:path w="214629" h="304800">
                <a:moveTo>
                  <a:pt x="183908" y="249920"/>
                </a:moveTo>
                <a:lnTo>
                  <a:pt x="176740" y="239395"/>
                </a:lnTo>
                <a:lnTo>
                  <a:pt x="167654" y="245601"/>
                </a:lnTo>
                <a:lnTo>
                  <a:pt x="174764" y="256016"/>
                </a:lnTo>
                <a:lnTo>
                  <a:pt x="183908" y="249920"/>
                </a:lnTo>
                <a:close/>
              </a:path>
              <a:path w="214629" h="304800">
                <a:moveTo>
                  <a:pt x="214388" y="304784"/>
                </a:moveTo>
                <a:lnTo>
                  <a:pt x="203720" y="220964"/>
                </a:lnTo>
                <a:lnTo>
                  <a:pt x="176740" y="239395"/>
                </a:lnTo>
                <a:lnTo>
                  <a:pt x="183908" y="249920"/>
                </a:lnTo>
                <a:lnTo>
                  <a:pt x="183908" y="287636"/>
                </a:lnTo>
                <a:lnTo>
                  <a:pt x="214388" y="3047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078943" y="5866021"/>
            <a:ext cx="463740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60040">
              <a:lnSpc>
                <a:spcPct val="150000"/>
              </a:lnSpc>
              <a:spcBef>
                <a:spcPts val="95"/>
              </a:spcBef>
            </a:pPr>
            <a:r>
              <a:rPr sz="2000" b="1" dirty="0">
                <a:latin typeface="Times New Roman"/>
                <a:cs typeface="Times New Roman"/>
              </a:rPr>
              <a:t>N.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infraorbitalis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Ganglion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pterygopalatinum</a:t>
            </a:r>
            <a:r>
              <a:rPr sz="2000" b="1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přepo-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jení na </a:t>
            </a:r>
            <a:r>
              <a:rPr sz="2000" b="1" spc="-5" dirty="0">
                <a:latin typeface="Times New Roman"/>
                <a:cs typeface="Times New Roman"/>
              </a:rPr>
              <a:t>postganglionární</a:t>
            </a:r>
            <a:r>
              <a:rPr sz="2000" b="1" spc="-10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neuron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12976" y="4470029"/>
            <a:ext cx="1530350" cy="1680845"/>
          </a:xfrm>
          <a:custGeom>
            <a:avLst/>
            <a:gdLst/>
            <a:ahLst/>
            <a:cxnLst/>
            <a:rect l="l" t="t" r="r" b="b"/>
            <a:pathLst>
              <a:path w="1530350" h="1680845">
                <a:moveTo>
                  <a:pt x="80756" y="32004"/>
                </a:moveTo>
                <a:lnTo>
                  <a:pt x="0" y="0"/>
                </a:lnTo>
                <a:lnTo>
                  <a:pt x="24384" y="82296"/>
                </a:lnTo>
                <a:lnTo>
                  <a:pt x="38084" y="70073"/>
                </a:lnTo>
                <a:lnTo>
                  <a:pt x="38084" y="51816"/>
                </a:lnTo>
                <a:lnTo>
                  <a:pt x="48752" y="42672"/>
                </a:lnTo>
                <a:lnTo>
                  <a:pt x="57726" y="52550"/>
                </a:lnTo>
                <a:lnTo>
                  <a:pt x="80756" y="32004"/>
                </a:lnTo>
                <a:close/>
              </a:path>
              <a:path w="1530350" h="1680845">
                <a:moveTo>
                  <a:pt x="57726" y="52550"/>
                </a:moveTo>
                <a:lnTo>
                  <a:pt x="48752" y="42672"/>
                </a:lnTo>
                <a:lnTo>
                  <a:pt x="38084" y="51816"/>
                </a:lnTo>
                <a:lnTo>
                  <a:pt x="47250" y="61896"/>
                </a:lnTo>
                <a:lnTo>
                  <a:pt x="57726" y="52550"/>
                </a:lnTo>
                <a:close/>
              </a:path>
              <a:path w="1530350" h="1680845">
                <a:moveTo>
                  <a:pt x="47250" y="61896"/>
                </a:moveTo>
                <a:lnTo>
                  <a:pt x="38084" y="51816"/>
                </a:lnTo>
                <a:lnTo>
                  <a:pt x="38084" y="70073"/>
                </a:lnTo>
                <a:lnTo>
                  <a:pt x="47250" y="61896"/>
                </a:lnTo>
                <a:close/>
              </a:path>
              <a:path w="1530350" h="1680845">
                <a:moveTo>
                  <a:pt x="1529974" y="1673214"/>
                </a:moveTo>
                <a:lnTo>
                  <a:pt x="57726" y="52550"/>
                </a:lnTo>
                <a:lnTo>
                  <a:pt x="47250" y="61896"/>
                </a:lnTo>
                <a:lnTo>
                  <a:pt x="1519306" y="1680834"/>
                </a:lnTo>
                <a:lnTo>
                  <a:pt x="1529974" y="167321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2283" y="4850998"/>
            <a:ext cx="546100" cy="1298575"/>
          </a:xfrm>
          <a:custGeom>
            <a:avLst/>
            <a:gdLst/>
            <a:ahLst/>
            <a:cxnLst/>
            <a:rect l="l" t="t" r="r" b="b"/>
            <a:pathLst>
              <a:path w="546100" h="1298575">
                <a:moveTo>
                  <a:pt x="515265" y="73102"/>
                </a:moveTo>
                <a:lnTo>
                  <a:pt x="503972" y="68537"/>
                </a:lnTo>
                <a:lnTo>
                  <a:pt x="0" y="1293769"/>
                </a:lnTo>
                <a:lnTo>
                  <a:pt x="10668" y="1298341"/>
                </a:lnTo>
                <a:lnTo>
                  <a:pt x="515265" y="73102"/>
                </a:lnTo>
                <a:close/>
              </a:path>
              <a:path w="546100" h="1298575">
                <a:moveTo>
                  <a:pt x="545546" y="85344"/>
                </a:moveTo>
                <a:lnTo>
                  <a:pt x="537926" y="0"/>
                </a:lnTo>
                <a:lnTo>
                  <a:pt x="473918" y="56388"/>
                </a:lnTo>
                <a:lnTo>
                  <a:pt x="503972" y="68537"/>
                </a:lnTo>
                <a:lnTo>
                  <a:pt x="508970" y="56388"/>
                </a:lnTo>
                <a:lnTo>
                  <a:pt x="519638" y="62484"/>
                </a:lnTo>
                <a:lnTo>
                  <a:pt x="519638" y="74870"/>
                </a:lnTo>
                <a:lnTo>
                  <a:pt x="545546" y="85344"/>
                </a:lnTo>
                <a:close/>
              </a:path>
              <a:path w="546100" h="1298575">
                <a:moveTo>
                  <a:pt x="519638" y="62484"/>
                </a:moveTo>
                <a:lnTo>
                  <a:pt x="508970" y="56388"/>
                </a:lnTo>
                <a:lnTo>
                  <a:pt x="503972" y="68537"/>
                </a:lnTo>
                <a:lnTo>
                  <a:pt x="515265" y="73102"/>
                </a:lnTo>
                <a:lnTo>
                  <a:pt x="519638" y="62484"/>
                </a:lnTo>
                <a:close/>
              </a:path>
              <a:path w="546100" h="1298575">
                <a:moveTo>
                  <a:pt x="519638" y="74870"/>
                </a:moveTo>
                <a:lnTo>
                  <a:pt x="519638" y="62484"/>
                </a:lnTo>
                <a:lnTo>
                  <a:pt x="515265" y="73102"/>
                </a:lnTo>
                <a:lnTo>
                  <a:pt x="519638" y="748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1357" y="2641386"/>
            <a:ext cx="7076861" cy="4292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8674" y="2846598"/>
            <a:ext cx="63950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45105" algn="l"/>
                <a:tab pos="4455160" algn="l"/>
              </a:tabLst>
            </a:pPr>
            <a:r>
              <a:rPr sz="4400" i="1" spc="-5" dirty="0">
                <a:solidFill>
                  <a:srgbClr val="00CC99"/>
                </a:solidFill>
                <a:latin typeface="Arial"/>
                <a:cs typeface="Arial"/>
              </a:rPr>
              <a:t>Odvodn</a:t>
            </a:r>
            <a:r>
              <a:rPr sz="4400" i="1" dirty="0">
                <a:solidFill>
                  <a:srgbClr val="00CC99"/>
                </a:solidFill>
                <a:latin typeface="Arial"/>
                <a:cs typeface="Arial"/>
              </a:rPr>
              <a:t>ý	</a:t>
            </a:r>
            <a:r>
              <a:rPr sz="4400" i="1" spc="-5" dirty="0">
                <a:solidFill>
                  <a:srgbClr val="00CC99"/>
                </a:solidFill>
                <a:latin typeface="Arial"/>
                <a:cs typeface="Arial"/>
              </a:rPr>
              <a:t>s</a:t>
            </a:r>
            <a:r>
              <a:rPr sz="4400" i="1" dirty="0">
                <a:solidFill>
                  <a:srgbClr val="00CC99"/>
                </a:solidFill>
                <a:latin typeface="Arial"/>
                <a:cs typeface="Arial"/>
              </a:rPr>
              <a:t>l</a:t>
            </a:r>
            <a:r>
              <a:rPr sz="4400" i="1" spc="5" dirty="0">
                <a:solidFill>
                  <a:srgbClr val="00CC99"/>
                </a:solidFill>
                <a:latin typeface="Arial"/>
                <a:cs typeface="Arial"/>
              </a:rPr>
              <a:t>z</a:t>
            </a:r>
            <a:r>
              <a:rPr sz="4400" i="1" spc="-5" dirty="0">
                <a:solidFill>
                  <a:srgbClr val="00CC99"/>
                </a:solidFill>
                <a:latin typeface="Arial"/>
                <a:cs typeface="Arial"/>
              </a:rPr>
              <a:t>n</a:t>
            </a:r>
            <a:r>
              <a:rPr sz="4400" i="1" dirty="0">
                <a:solidFill>
                  <a:srgbClr val="00CC99"/>
                </a:solidFill>
                <a:latin typeface="Arial"/>
                <a:cs typeface="Arial"/>
              </a:rPr>
              <a:t>ý	</a:t>
            </a:r>
            <a:r>
              <a:rPr sz="4400" i="1" spc="-5" dirty="0">
                <a:solidFill>
                  <a:srgbClr val="00CC99"/>
                </a:solidFill>
                <a:latin typeface="Arial"/>
                <a:cs typeface="Arial"/>
              </a:rPr>
              <a:t>systé</a:t>
            </a:r>
            <a:r>
              <a:rPr sz="4400" i="1" dirty="0">
                <a:solidFill>
                  <a:srgbClr val="00CC99"/>
                </a:solidFill>
                <a:latin typeface="Arial"/>
                <a:cs typeface="Arial"/>
              </a:rPr>
              <a:t>m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6752" y="354185"/>
            <a:ext cx="9166306" cy="687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95640" y="3862459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9003" y="0"/>
                </a:lnTo>
              </a:path>
            </a:pathLst>
          </a:custGeom>
          <a:ln w="61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97301" y="3862459"/>
            <a:ext cx="198755" cy="0"/>
          </a:xfrm>
          <a:custGeom>
            <a:avLst/>
            <a:gdLst/>
            <a:ahLst/>
            <a:cxnLst/>
            <a:rect l="l" t="t" r="r" b="b"/>
            <a:pathLst>
              <a:path w="198754">
                <a:moveTo>
                  <a:pt x="0" y="0"/>
                </a:moveTo>
                <a:lnTo>
                  <a:pt x="198338" y="0"/>
                </a:lnTo>
              </a:path>
            </a:pathLst>
          </a:custGeom>
          <a:ln w="183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97301" y="3605980"/>
            <a:ext cx="0" cy="153035"/>
          </a:xfrm>
          <a:custGeom>
            <a:avLst/>
            <a:gdLst/>
            <a:ahLst/>
            <a:cxnLst/>
            <a:rect l="l" t="t" r="r" b="b"/>
            <a:pathLst>
              <a:path h="153035">
                <a:moveTo>
                  <a:pt x="0" y="0"/>
                </a:moveTo>
                <a:lnTo>
                  <a:pt x="0" y="152666"/>
                </a:lnTo>
              </a:path>
            </a:pathLst>
          </a:custGeom>
          <a:ln w="488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28781" y="3605980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4">
                <a:moveTo>
                  <a:pt x="0" y="0"/>
                </a:moveTo>
                <a:lnTo>
                  <a:pt x="268520" y="0"/>
                </a:lnTo>
              </a:path>
            </a:pathLst>
          </a:custGeom>
          <a:ln w="701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6726" y="3758646"/>
            <a:ext cx="415290" cy="0"/>
          </a:xfrm>
          <a:custGeom>
            <a:avLst/>
            <a:gdLst/>
            <a:ahLst/>
            <a:cxnLst/>
            <a:rect l="l" t="t" r="r" b="b"/>
            <a:pathLst>
              <a:path w="415289">
                <a:moveTo>
                  <a:pt x="0" y="0"/>
                </a:moveTo>
                <a:lnTo>
                  <a:pt x="414986" y="0"/>
                </a:lnTo>
              </a:path>
            </a:pathLst>
          </a:custGeom>
          <a:ln w="183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56938" y="3572393"/>
            <a:ext cx="0" cy="290195"/>
          </a:xfrm>
          <a:custGeom>
            <a:avLst/>
            <a:gdLst/>
            <a:ahLst/>
            <a:cxnLst/>
            <a:rect l="l" t="t" r="r" b="b"/>
            <a:pathLst>
              <a:path h="290195">
                <a:moveTo>
                  <a:pt x="0" y="0"/>
                </a:moveTo>
                <a:lnTo>
                  <a:pt x="0" y="290066"/>
                </a:lnTo>
              </a:path>
            </a:pathLst>
          </a:custGeom>
          <a:ln w="183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5133" y="3581553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0"/>
                </a:moveTo>
                <a:lnTo>
                  <a:pt x="0" y="48853"/>
                </a:lnTo>
              </a:path>
            </a:pathLst>
          </a:custGeom>
          <a:ln w="47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76908" y="3581553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906"/>
                </a:lnTo>
              </a:path>
            </a:pathLst>
          </a:custGeom>
          <a:ln w="244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41817" y="3566286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386"/>
                </a:lnTo>
              </a:path>
            </a:pathLst>
          </a:custGeom>
          <a:ln w="79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532536" y="2442836"/>
            <a:ext cx="323850" cy="13017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945"/>
              </a:lnSpc>
            </a:pPr>
            <a:r>
              <a:rPr sz="650" i="1" dirty="0">
                <a:solidFill>
                  <a:srgbClr val="3FA5B1"/>
                </a:solidFill>
                <a:latin typeface="Times New Roman"/>
                <a:cs typeface="Times New Roman"/>
              </a:rPr>
              <a:t>_</a:t>
            </a:r>
            <a:r>
              <a:rPr sz="650" i="1" spc="-35" dirty="0">
                <a:solidFill>
                  <a:srgbClr val="3FA5B1"/>
                </a:solidFill>
                <a:latin typeface="Times New Roman"/>
                <a:cs typeface="Times New Roman"/>
              </a:rPr>
              <a:t>,</a:t>
            </a:r>
            <a:r>
              <a:rPr sz="3150" spc="-480" baseline="-13227" dirty="0">
                <a:solidFill>
                  <a:srgbClr val="2A8595"/>
                </a:solidFill>
                <a:latin typeface="Arial"/>
                <a:cs typeface="Arial"/>
              </a:rPr>
              <a:t>'</a:t>
            </a:r>
            <a:r>
              <a:rPr sz="650" i="1" dirty="0">
                <a:solidFill>
                  <a:srgbClr val="3FA5B1"/>
                </a:solidFill>
                <a:latin typeface="Times New Roman"/>
                <a:cs typeface="Times New Roman"/>
              </a:rPr>
              <a:t>,,I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10985" y="4993655"/>
            <a:ext cx="328295" cy="1651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50"/>
              </a:lnSpc>
            </a:pPr>
            <a:r>
              <a:rPr sz="2150" dirty="0">
                <a:solidFill>
                  <a:srgbClr val="166074"/>
                </a:solidFill>
                <a:latin typeface="Times New Roman"/>
                <a:cs typeface="Times New Roman"/>
              </a:rPr>
              <a:t>....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35628" y="5003431"/>
            <a:ext cx="222885" cy="1447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dirty="0">
                <a:solidFill>
                  <a:srgbClr val="1C7282"/>
                </a:solidFill>
                <a:latin typeface="Times New Roman"/>
                <a:cs typeface="Times New Roman"/>
              </a:rPr>
              <a:t>C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16114" y="3313295"/>
            <a:ext cx="412750" cy="14224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105"/>
              </a:lnSpc>
            </a:pPr>
            <a:r>
              <a:rPr sz="2750" u="heavy" dirty="0">
                <a:solidFill>
                  <a:srgbClr val="1C7282"/>
                </a:solidFill>
                <a:uFill>
                  <a:solidFill>
                    <a:srgbClr val="1C7282"/>
                  </a:solidFill>
                </a:uFill>
                <a:latin typeface="Times New Roman"/>
                <a:cs typeface="Times New Roman"/>
              </a:rPr>
              <a:t>-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98466" y="5002255"/>
            <a:ext cx="260350" cy="1701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925"/>
              </a:lnSpc>
            </a:pPr>
            <a:r>
              <a:rPr sz="1650" spc="-5" dirty="0">
                <a:solidFill>
                  <a:srgbClr val="1C7282"/>
                </a:solidFill>
                <a:latin typeface="Arial"/>
                <a:cs typeface="Arial"/>
              </a:rPr>
              <a:t>en</a:t>
            </a:r>
            <a:endParaRPr sz="1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20691" y="2191265"/>
            <a:ext cx="167640" cy="100330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i="1" spc="-5" dirty="0">
                <a:solidFill>
                  <a:srgbClr val="1C7282"/>
                </a:solidFill>
                <a:latin typeface="Arial"/>
                <a:cs typeface="Arial"/>
              </a:rPr>
              <a:t>V,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36130" y="3343173"/>
            <a:ext cx="323850" cy="17907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100" dirty="0">
                <a:solidFill>
                  <a:srgbClr val="1C7282"/>
                </a:solidFill>
                <a:latin typeface="Arial"/>
                <a:cs typeface="Arial"/>
              </a:rPr>
              <a:t>E</a:t>
            </a:r>
            <a:endParaRPr sz="2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63592" y="4463743"/>
            <a:ext cx="543560" cy="182245"/>
          </a:xfrm>
          <a:prstGeom prst="rect">
            <a:avLst/>
          </a:prstGeom>
        </p:spPr>
        <p:txBody>
          <a:bodyPr vert="vert" wrap="square" lIns="0" tIns="88265" rIns="0" bIns="0" rtlCol="0">
            <a:spAutoFit/>
          </a:bodyPr>
          <a:lstStyle/>
          <a:p>
            <a:pPr marL="15240" marR="5080" indent="-3175">
              <a:lnSpc>
                <a:spcPct val="68600"/>
              </a:lnSpc>
              <a:spcBef>
                <a:spcPts val="695"/>
              </a:spcBef>
            </a:pPr>
            <a:r>
              <a:rPr sz="2100" dirty="0">
                <a:solidFill>
                  <a:srgbClr val="1C7282"/>
                </a:solidFill>
                <a:latin typeface="Arial"/>
                <a:cs typeface="Arial"/>
              </a:rPr>
              <a:t>E  E</a:t>
            </a:r>
            <a:endParaRPr sz="2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84000" y="3244856"/>
            <a:ext cx="306705" cy="28638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15"/>
              </a:lnSpc>
            </a:pPr>
            <a:r>
              <a:rPr sz="1950" spc="-505" dirty="0">
                <a:solidFill>
                  <a:srgbClr val="3FA5B1"/>
                </a:solidFill>
                <a:latin typeface="Courier New"/>
                <a:cs typeface="Courier New"/>
              </a:rPr>
              <a:t>·</a:t>
            </a:r>
            <a:r>
              <a:rPr sz="1950" dirty="0">
                <a:solidFill>
                  <a:srgbClr val="1C7282"/>
                </a:solidFill>
                <a:latin typeface="Courier New"/>
                <a:cs typeface="Courier New"/>
              </a:rPr>
              <a:t>c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41537" y="3660719"/>
            <a:ext cx="553085" cy="186055"/>
          </a:xfrm>
          <a:prstGeom prst="rect">
            <a:avLst/>
          </a:prstGeom>
        </p:spPr>
        <p:txBody>
          <a:bodyPr vert="vert" wrap="square" lIns="0" tIns="78740" rIns="0" bIns="0" rtlCol="0">
            <a:spAutoFit/>
          </a:bodyPr>
          <a:lstStyle/>
          <a:p>
            <a:pPr marL="15240" marR="5080" indent="-3175">
              <a:lnSpc>
                <a:spcPct val="71500"/>
              </a:lnSpc>
              <a:spcBef>
                <a:spcPts val="620"/>
              </a:spcBef>
            </a:pPr>
            <a:r>
              <a:rPr sz="2100" dirty="0">
                <a:solidFill>
                  <a:srgbClr val="1C7282"/>
                </a:solidFill>
                <a:latin typeface="Arial"/>
                <a:cs typeface="Arial"/>
              </a:rPr>
              <a:t>E  E</a:t>
            </a:r>
            <a:endParaRPr sz="2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53196" y="2202552"/>
            <a:ext cx="201930" cy="11874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465"/>
              </a:lnSpc>
            </a:pPr>
            <a:r>
              <a:rPr sz="1250" spc="-5" dirty="0">
                <a:solidFill>
                  <a:srgbClr val="1C7282"/>
                </a:solidFill>
                <a:latin typeface="Times New Roman"/>
                <a:cs typeface="Times New Roman"/>
              </a:rPr>
              <a:t>:J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82704" y="3318395"/>
            <a:ext cx="196215" cy="1003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dirty="0">
                <a:solidFill>
                  <a:srgbClr val="1C7282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09195" y="3581975"/>
            <a:ext cx="245745" cy="12192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14"/>
              </a:lnSpc>
            </a:pPr>
            <a:r>
              <a:rPr sz="1550" dirty="0">
                <a:solidFill>
                  <a:srgbClr val="1C7282"/>
                </a:solidFill>
                <a:latin typeface="Arial"/>
                <a:cs typeface="Arial"/>
              </a:rPr>
              <a:t>0</a:t>
            </a:r>
            <a:endParaRPr sz="1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89813" y="4146198"/>
            <a:ext cx="579755" cy="1778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algn="ctr">
              <a:lnSpc>
                <a:spcPts val="2425"/>
              </a:lnSpc>
            </a:pPr>
            <a:r>
              <a:rPr sz="2100" dirty="0">
                <a:solidFill>
                  <a:srgbClr val="1C7282"/>
                </a:solidFill>
                <a:latin typeface="Arial"/>
                <a:cs typeface="Arial"/>
              </a:rPr>
              <a:t>E</a:t>
            </a:r>
            <a:endParaRPr sz="2100">
              <a:latin typeface="Arial"/>
              <a:cs typeface="Arial"/>
            </a:endParaRPr>
          </a:p>
          <a:p>
            <a:pPr marL="50165" algn="ctr">
              <a:lnSpc>
                <a:spcPts val="385"/>
              </a:lnSpc>
              <a:spcBef>
                <a:spcPts val="165"/>
              </a:spcBef>
            </a:pPr>
            <a:r>
              <a:rPr sz="350" dirty="0">
                <a:solidFill>
                  <a:srgbClr val="3FA5B1"/>
                </a:solidFill>
                <a:latin typeface="Times New Roman"/>
                <a:cs typeface="Times New Roman"/>
              </a:rPr>
              <a:t>~</a:t>
            </a:r>
            <a:endParaRPr sz="350">
              <a:latin typeface="Times New Roman"/>
              <a:cs typeface="Times New Roman"/>
            </a:endParaRPr>
          </a:p>
          <a:p>
            <a:pPr marL="20955" algn="ctr">
              <a:lnSpc>
                <a:spcPts val="1465"/>
              </a:lnSpc>
            </a:pPr>
            <a:r>
              <a:rPr sz="1250" spc="-5" dirty="0">
                <a:solidFill>
                  <a:srgbClr val="1C7282"/>
                </a:solidFill>
                <a:latin typeface="Times New Roman"/>
                <a:cs typeface="Times New Roman"/>
              </a:rPr>
              <a:t>CJ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96275" y="4961074"/>
            <a:ext cx="542290" cy="16764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9050">
              <a:lnSpc>
                <a:spcPts val="1814"/>
              </a:lnSpc>
            </a:pPr>
            <a:r>
              <a:rPr sz="1550" dirty="0">
                <a:solidFill>
                  <a:srgbClr val="166074"/>
                </a:solidFill>
                <a:latin typeface="Arial"/>
                <a:cs typeface="Arial"/>
              </a:rPr>
              <a:t>J: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350" dirty="0">
                <a:solidFill>
                  <a:srgbClr val="1C7282"/>
                </a:solidFill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69643" y="3655972"/>
            <a:ext cx="250825" cy="1562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45"/>
              </a:lnSpc>
            </a:pPr>
            <a:r>
              <a:rPr sz="1600" dirty="0">
                <a:solidFill>
                  <a:srgbClr val="1C7282"/>
                </a:solidFill>
                <a:latin typeface="Times New Roman"/>
                <a:cs typeface="Times New Roman"/>
              </a:rPr>
              <a:t>rt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46907" y="3322118"/>
            <a:ext cx="504190" cy="1771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815"/>
              </a:lnSpc>
            </a:pPr>
            <a:r>
              <a:rPr sz="3400" dirty="0">
                <a:solidFill>
                  <a:srgbClr val="1C7282"/>
                </a:solidFill>
                <a:latin typeface="Times New Roman"/>
                <a:cs typeface="Times New Roman"/>
              </a:rPr>
              <a:t>-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58640" y="4434787"/>
            <a:ext cx="800100" cy="2654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6105"/>
              </a:lnSpc>
            </a:pPr>
            <a:r>
              <a:rPr sz="5500" dirty="0">
                <a:solidFill>
                  <a:srgbClr val="2A8595"/>
                </a:solidFill>
                <a:latin typeface="Times New Roman"/>
                <a:cs typeface="Times New Roman"/>
              </a:rPr>
              <a:t>-</a:t>
            </a:r>
            <a:endParaRPr sz="55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39961" y="3369279"/>
            <a:ext cx="217170" cy="1238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595"/>
              </a:lnSpc>
            </a:pPr>
            <a:r>
              <a:rPr sz="1350" dirty="0">
                <a:solidFill>
                  <a:srgbClr val="1C7282"/>
                </a:solidFill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54291" y="3626699"/>
            <a:ext cx="772160" cy="25717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5890"/>
              </a:lnSpc>
            </a:pPr>
            <a:r>
              <a:rPr sz="5300" dirty="0">
                <a:solidFill>
                  <a:srgbClr val="2A8595"/>
                </a:solidFill>
                <a:latin typeface="Times New Roman"/>
                <a:cs typeface="Times New Roman"/>
              </a:rPr>
              <a:t>-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52166" y="4118355"/>
            <a:ext cx="217170" cy="1257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595"/>
              </a:lnSpc>
            </a:pPr>
            <a:r>
              <a:rPr sz="1350" dirty="0">
                <a:solidFill>
                  <a:srgbClr val="1C7282"/>
                </a:solidFill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152447" y="4452764"/>
            <a:ext cx="335280" cy="1962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505"/>
              </a:lnSpc>
            </a:pPr>
            <a:r>
              <a:rPr sz="2200" dirty="0">
                <a:solidFill>
                  <a:srgbClr val="1C7282"/>
                </a:solidFill>
                <a:latin typeface="Times New Roman"/>
                <a:cs typeface="Times New Roman"/>
              </a:rPr>
              <a:t>...,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17832" y="2142592"/>
            <a:ext cx="1950720" cy="232410"/>
          </a:xfrm>
          <a:prstGeom prst="rect">
            <a:avLst/>
          </a:prstGeom>
        </p:spPr>
        <p:txBody>
          <a:bodyPr vert="vert" wrap="square" lIns="0" tIns="85090" rIns="0" bIns="0" rtlCol="0">
            <a:spAutoFit/>
          </a:bodyPr>
          <a:lstStyle/>
          <a:p>
            <a:pPr marL="43815" marR="20320" indent="-3175">
              <a:lnSpc>
                <a:spcPct val="69600"/>
              </a:lnSpc>
              <a:spcBef>
                <a:spcPts val="670"/>
              </a:spcBef>
            </a:pPr>
            <a:r>
              <a:rPr sz="2100" dirty="0">
                <a:solidFill>
                  <a:srgbClr val="1C7282"/>
                </a:solidFill>
                <a:latin typeface="Arial"/>
                <a:cs typeface="Arial"/>
              </a:rPr>
              <a:t>E  E</a:t>
            </a:r>
            <a:endParaRPr sz="2100">
              <a:latin typeface="Arial"/>
              <a:cs typeface="Arial"/>
            </a:endParaRPr>
          </a:p>
          <a:p>
            <a:pPr marL="17145">
              <a:lnSpc>
                <a:spcPts val="1939"/>
              </a:lnSpc>
            </a:pPr>
            <a:r>
              <a:rPr sz="1700" spc="-105" dirty="0">
                <a:solidFill>
                  <a:srgbClr val="1C7282"/>
                </a:solidFill>
                <a:latin typeface="Times New Roman"/>
                <a:cs typeface="Times New Roman"/>
              </a:rPr>
              <a:t>00</a:t>
            </a:r>
            <a:endParaRPr sz="1700">
              <a:latin typeface="Times New Roman"/>
              <a:cs typeface="Times New Roman"/>
            </a:endParaRPr>
          </a:p>
          <a:p>
            <a:pPr marL="67945">
              <a:lnSpc>
                <a:spcPts val="1335"/>
              </a:lnSpc>
              <a:spcBef>
                <a:spcPts val="1455"/>
              </a:spcBef>
            </a:pPr>
            <a:r>
              <a:rPr sz="1400" spc="-5" dirty="0">
                <a:solidFill>
                  <a:srgbClr val="1C7282"/>
                </a:solidFill>
                <a:latin typeface="Times New Roman"/>
                <a:cs typeface="Times New Roman"/>
              </a:rPr>
              <a:t>::,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3375"/>
              </a:lnSpc>
            </a:pPr>
            <a:r>
              <a:rPr sz="3450" spc="-855" baseline="-28985" dirty="0">
                <a:solidFill>
                  <a:srgbClr val="3FA5B1"/>
                </a:solidFill>
                <a:latin typeface="Arial"/>
                <a:cs typeface="Arial"/>
              </a:rPr>
              <a:t>·</a:t>
            </a:r>
            <a:r>
              <a:rPr sz="4650" spc="-1110" baseline="-28673" dirty="0">
                <a:solidFill>
                  <a:srgbClr val="1C7282"/>
                </a:solidFill>
                <a:latin typeface="Times New Roman"/>
                <a:cs typeface="Times New Roman"/>
              </a:rPr>
              <a:t>-</a:t>
            </a:r>
            <a:r>
              <a:rPr sz="950" spc="-320" dirty="0">
                <a:solidFill>
                  <a:srgbClr val="1C7282"/>
                </a:solidFill>
                <a:latin typeface="Times New Roman"/>
                <a:cs typeface="Times New Roman"/>
              </a:rPr>
              <a:t>(</a:t>
            </a:r>
            <a:r>
              <a:rPr sz="3450" spc="-735" baseline="-28985" dirty="0">
                <a:solidFill>
                  <a:srgbClr val="1C7282"/>
                </a:solidFill>
                <a:latin typeface="Arial"/>
                <a:cs typeface="Arial"/>
              </a:rPr>
              <a:t>-</a:t>
            </a:r>
            <a:r>
              <a:rPr sz="950" dirty="0">
                <a:solidFill>
                  <a:srgbClr val="1C7282"/>
                </a:solidFill>
                <a:latin typeface="Times New Roman"/>
                <a:cs typeface="Times New Roman"/>
              </a:rPr>
              <a:t>.)</a:t>
            </a:r>
            <a:endParaRPr sz="95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1395"/>
              </a:spcBef>
            </a:pPr>
            <a:r>
              <a:rPr sz="1300" dirty="0">
                <a:solidFill>
                  <a:srgbClr val="1C7282"/>
                </a:solidFill>
                <a:latin typeface="Times New Roman"/>
                <a:cs typeface="Times New Roman"/>
              </a:rPr>
              <a:t>C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51188" y="3371276"/>
            <a:ext cx="166370" cy="1581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190"/>
              </a:lnSpc>
            </a:pPr>
            <a:r>
              <a:rPr sz="1000" dirty="0">
                <a:solidFill>
                  <a:srgbClr val="1C7282"/>
                </a:solidFill>
                <a:latin typeface="Times New Roman"/>
                <a:cs typeface="Times New Roman"/>
              </a:rPr>
              <a:t>(</a:t>
            </a:r>
            <a:r>
              <a:rPr sz="1000" spc="-5" dirty="0">
                <a:solidFill>
                  <a:srgbClr val="1C7282"/>
                </a:solidFill>
                <a:latin typeface="Times New Roman"/>
                <a:cs typeface="Times New Roman"/>
              </a:rPr>
              <a:t>/J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51527" y="3696856"/>
            <a:ext cx="286385" cy="1517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20"/>
              </a:lnSpc>
            </a:pPr>
            <a:r>
              <a:rPr sz="1850" dirty="0">
                <a:solidFill>
                  <a:srgbClr val="1C7282"/>
                </a:solidFill>
                <a:latin typeface="Times New Roman"/>
                <a:cs typeface="Times New Roman"/>
              </a:rPr>
              <a:t>u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88464" y="4145071"/>
            <a:ext cx="260350" cy="1828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925"/>
              </a:lnSpc>
            </a:pPr>
            <a:r>
              <a:rPr sz="1650" i="1" spc="-5" dirty="0">
                <a:solidFill>
                  <a:srgbClr val="1C7282"/>
                </a:solidFill>
                <a:latin typeface="Arial"/>
                <a:cs typeface="Arial"/>
              </a:rPr>
              <a:t>"&gt;</a:t>
            </a:r>
            <a:endParaRPr sz="1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06690" y="4448126"/>
            <a:ext cx="196215" cy="9334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dirty="0">
                <a:solidFill>
                  <a:srgbClr val="2A8595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674287" y="3342651"/>
            <a:ext cx="377825" cy="1384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830"/>
              </a:lnSpc>
            </a:pPr>
            <a:r>
              <a:rPr sz="2500" dirty="0">
                <a:solidFill>
                  <a:srgbClr val="1C7282"/>
                </a:solidFill>
                <a:latin typeface="Times New Roman"/>
                <a:cs typeface="Times New Roman"/>
              </a:rPr>
              <a:t>z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687866" y="4136644"/>
            <a:ext cx="370840" cy="1365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75"/>
              </a:lnSpc>
            </a:pPr>
            <a:r>
              <a:rPr sz="2450" dirty="0">
                <a:solidFill>
                  <a:srgbClr val="1C7282"/>
                </a:solidFill>
                <a:latin typeface="Times New Roman"/>
                <a:cs typeface="Times New Roman"/>
              </a:rPr>
              <a:t>z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86698" y="4493818"/>
            <a:ext cx="217170" cy="1784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595"/>
              </a:lnSpc>
            </a:pPr>
            <a:r>
              <a:rPr sz="1350" spc="-5" dirty="0">
                <a:solidFill>
                  <a:srgbClr val="1C7282"/>
                </a:solidFill>
                <a:latin typeface="Arial"/>
                <a:cs typeface="Arial"/>
              </a:rPr>
              <a:t>::,</a:t>
            </a:r>
            <a:endParaRPr sz="13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21567" y="4458547"/>
            <a:ext cx="203200" cy="1771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485"/>
              </a:lnSpc>
            </a:pPr>
            <a:r>
              <a:rPr sz="1250" dirty="0">
                <a:solidFill>
                  <a:srgbClr val="1C7282"/>
                </a:solidFill>
                <a:latin typeface="Arial"/>
                <a:cs typeface="Arial"/>
              </a:rPr>
              <a:t>-0</a:t>
            </a:r>
            <a:endParaRPr sz="12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664529" y="4980035"/>
            <a:ext cx="349250" cy="198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610"/>
              </a:lnSpc>
            </a:pPr>
            <a:r>
              <a:rPr sz="2300" dirty="0">
                <a:solidFill>
                  <a:srgbClr val="1C7282"/>
                </a:solidFill>
                <a:latin typeface="Times New Roman"/>
                <a:cs typeface="Times New Roman"/>
              </a:rPr>
              <a:t>&gt;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191756" y="5041967"/>
            <a:ext cx="152400" cy="1390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2A8595"/>
                </a:solidFill>
                <a:latin typeface="Times New Roman"/>
                <a:cs typeface="Times New Roman"/>
              </a:rPr>
              <a:t>(</a:t>
            </a:r>
            <a:r>
              <a:rPr sz="900" spc="-5" dirty="0">
                <a:solidFill>
                  <a:srgbClr val="2A8595"/>
                </a:solidFill>
                <a:latin typeface="Times New Roman"/>
                <a:cs typeface="Times New Roman"/>
              </a:rPr>
              <a:t>/</a:t>
            </a:r>
            <a:r>
              <a:rPr sz="900" dirty="0">
                <a:solidFill>
                  <a:srgbClr val="2A8595"/>
                </a:solidFill>
                <a:latin typeface="Times New Roman"/>
                <a:cs typeface="Times New Roman"/>
              </a:rPr>
              <a:t>)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044170" y="5043990"/>
            <a:ext cx="210185" cy="1739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540"/>
              </a:lnSpc>
            </a:pPr>
            <a:r>
              <a:rPr sz="1300" spc="-5" dirty="0">
                <a:solidFill>
                  <a:srgbClr val="1C7282"/>
                </a:solidFill>
                <a:latin typeface="Arial"/>
                <a:cs typeface="Arial"/>
              </a:rPr>
              <a:t>:::,</a:t>
            </a:r>
            <a:endParaRPr sz="13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857102" y="4998731"/>
            <a:ext cx="412750" cy="80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105"/>
              </a:lnSpc>
            </a:pPr>
            <a:r>
              <a:rPr sz="2750" spc="-315" dirty="0">
                <a:solidFill>
                  <a:srgbClr val="1C7282"/>
                </a:solidFill>
                <a:latin typeface="Times New Roman"/>
                <a:cs typeface="Times New Roman"/>
              </a:rPr>
              <a:t>-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842356" y="5043558"/>
            <a:ext cx="222885" cy="18034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1C7282"/>
                </a:solidFill>
                <a:latin typeface="Times New Roman"/>
                <a:cs typeface="Times New Roman"/>
              </a:rPr>
              <a:t>::,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685456" y="5007899"/>
            <a:ext cx="203200" cy="6604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485"/>
              </a:lnSpc>
            </a:pPr>
            <a:r>
              <a:rPr sz="1250" spc="-434" dirty="0">
                <a:solidFill>
                  <a:srgbClr val="1C7282"/>
                </a:solidFill>
                <a:latin typeface="Arial"/>
                <a:cs typeface="Arial"/>
              </a:rPr>
              <a:t>0</a:t>
            </a:r>
            <a:endParaRPr sz="12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329267" y="4408351"/>
            <a:ext cx="772160" cy="2705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5890"/>
              </a:lnSpc>
            </a:pPr>
            <a:r>
              <a:rPr sz="5300" dirty="0">
                <a:solidFill>
                  <a:srgbClr val="2A8595"/>
                </a:solidFill>
                <a:latin typeface="Times New Roman"/>
                <a:cs typeface="Times New Roman"/>
              </a:rPr>
              <a:t>-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23263" y="4980709"/>
            <a:ext cx="366395" cy="1866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spc="-140" dirty="0">
                <a:solidFill>
                  <a:srgbClr val="3FA5B1"/>
                </a:solidFill>
                <a:latin typeface="Arial"/>
                <a:cs typeface="Arial"/>
              </a:rPr>
              <a:t>·</a:t>
            </a:r>
            <a:r>
              <a:rPr sz="2400" dirty="0">
                <a:solidFill>
                  <a:srgbClr val="1C7282"/>
                </a:solidFill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30343" y="5004501"/>
            <a:ext cx="504190" cy="311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algn="ctr">
              <a:lnSpc>
                <a:spcPts val="3815"/>
              </a:lnSpc>
            </a:pPr>
            <a:r>
              <a:rPr sz="3400" spc="-960" dirty="0">
                <a:solidFill>
                  <a:srgbClr val="1C7282"/>
                </a:solidFill>
                <a:latin typeface="Times New Roman"/>
                <a:cs typeface="Times New Roman"/>
              </a:rPr>
              <a:t>-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137411" y="4418262"/>
            <a:ext cx="504190" cy="1162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815"/>
              </a:lnSpc>
            </a:pPr>
            <a:r>
              <a:rPr sz="3400" dirty="0">
                <a:solidFill>
                  <a:srgbClr val="1C7282"/>
                </a:solidFill>
                <a:latin typeface="Times New Roman"/>
                <a:cs typeface="Times New Roman"/>
              </a:rPr>
              <a:t>-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96229" y="5053531"/>
            <a:ext cx="382270" cy="1714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89"/>
              </a:lnSpc>
            </a:pPr>
            <a:r>
              <a:rPr sz="1650" spc="-325" dirty="0">
                <a:solidFill>
                  <a:srgbClr val="1C7282"/>
                </a:solidFill>
                <a:latin typeface="Arial"/>
                <a:cs typeface="Arial"/>
              </a:rPr>
              <a:t>co</a:t>
            </a:r>
            <a:endParaRPr sz="1650">
              <a:latin typeface="Arial"/>
              <a:cs typeface="Arial"/>
            </a:endParaRPr>
          </a:p>
          <a:p>
            <a:pPr marL="13335">
              <a:lnSpc>
                <a:spcPts val="1205"/>
              </a:lnSpc>
            </a:pPr>
            <a:r>
              <a:rPr sz="1200" spc="-5" dirty="0">
                <a:solidFill>
                  <a:srgbClr val="1C7282"/>
                </a:solidFill>
                <a:latin typeface="Arial"/>
                <a:cs typeface="Arial"/>
              </a:rPr>
              <a:t>C: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076384" y="4409102"/>
            <a:ext cx="504190" cy="717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815"/>
              </a:lnSpc>
            </a:pPr>
            <a:r>
              <a:rPr sz="3400" spc="-715" dirty="0">
                <a:solidFill>
                  <a:srgbClr val="1C7282"/>
                </a:solidFill>
                <a:latin typeface="Times New Roman"/>
                <a:cs typeface="Times New Roman"/>
              </a:rPr>
              <a:t>-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096447" y="4450665"/>
            <a:ext cx="229870" cy="1841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85"/>
              </a:lnSpc>
            </a:pPr>
            <a:r>
              <a:rPr sz="1450" spc="-5" dirty="0">
                <a:solidFill>
                  <a:srgbClr val="1C7282"/>
                </a:solidFill>
                <a:latin typeface="Times New Roman"/>
                <a:cs typeface="Times New Roman"/>
              </a:rPr>
              <a:t>::,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927095" y="4458973"/>
            <a:ext cx="260350" cy="2127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925"/>
              </a:lnSpc>
            </a:pPr>
            <a:r>
              <a:rPr sz="1650" spc="-5" dirty="0">
                <a:solidFill>
                  <a:srgbClr val="1C7282"/>
                </a:solidFill>
                <a:latin typeface="Arial"/>
                <a:cs typeface="Arial"/>
              </a:rPr>
              <a:t>a.</a:t>
            </a:r>
            <a:endParaRPr sz="16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686118" y="4451530"/>
            <a:ext cx="323850" cy="18224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25"/>
              </a:lnSpc>
            </a:pPr>
            <a:r>
              <a:rPr sz="2100" dirty="0">
                <a:solidFill>
                  <a:srgbClr val="1C7282"/>
                </a:solidFill>
                <a:latin typeface="Arial"/>
                <a:cs typeface="Arial"/>
              </a:rPr>
              <a:t>E</a:t>
            </a:r>
            <a:endParaRPr sz="21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537576" y="4431034"/>
            <a:ext cx="279400" cy="1955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solidFill>
                  <a:srgbClr val="1C7282"/>
                </a:solidFill>
                <a:latin typeface="Times New Roman"/>
                <a:cs typeface="Times New Roman"/>
              </a:rPr>
              <a:t>ct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642246" y="5006874"/>
            <a:ext cx="217170" cy="1308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595"/>
              </a:lnSpc>
            </a:pPr>
            <a:r>
              <a:rPr sz="1350" dirty="0">
                <a:solidFill>
                  <a:srgbClr val="1C7282"/>
                </a:solidFill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402340" y="5049982"/>
            <a:ext cx="596265" cy="1860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8415">
              <a:lnSpc>
                <a:spcPts val="1465"/>
              </a:lnSpc>
            </a:pPr>
            <a:r>
              <a:rPr sz="1250" dirty="0">
                <a:solidFill>
                  <a:srgbClr val="1C7282"/>
                </a:solidFill>
                <a:latin typeface="Times New Roman"/>
                <a:cs typeface="Times New Roman"/>
              </a:rPr>
              <a:t>C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100" dirty="0">
                <a:solidFill>
                  <a:srgbClr val="1C7282"/>
                </a:solidFill>
                <a:latin typeface="Arial"/>
                <a:cs typeface="Arial"/>
              </a:rPr>
              <a:t>E</a:t>
            </a:r>
            <a:endParaRPr sz="21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172140" y="5052533"/>
            <a:ext cx="330835" cy="1898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480"/>
              </a:lnSpc>
            </a:pPr>
            <a:r>
              <a:rPr sz="2150" dirty="0">
                <a:solidFill>
                  <a:srgbClr val="1C7282"/>
                </a:solidFill>
                <a:latin typeface="Arial"/>
                <a:cs typeface="Arial"/>
              </a:rPr>
              <a:t>E</a:t>
            </a:r>
            <a:endParaRPr sz="21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112623" y="3068036"/>
            <a:ext cx="455295" cy="1968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830"/>
              </a:lnSpc>
            </a:pPr>
            <a:r>
              <a:rPr sz="4575" baseline="-10928" dirty="0">
                <a:solidFill>
                  <a:srgbClr val="1C7282"/>
                </a:solidFill>
                <a:latin typeface="Times New Roman"/>
                <a:cs typeface="Times New Roman"/>
              </a:rPr>
              <a:t>.</a:t>
            </a:r>
            <a:r>
              <a:rPr sz="4575" spc="-209" baseline="-10928" dirty="0">
                <a:solidFill>
                  <a:srgbClr val="1C7282"/>
                </a:solidFill>
                <a:latin typeface="Times New Roman"/>
                <a:cs typeface="Times New Roman"/>
              </a:rPr>
              <a:t>.</a:t>
            </a:r>
            <a:r>
              <a:rPr sz="1350" spc="-5" dirty="0">
                <a:solidFill>
                  <a:srgbClr val="1C7282"/>
                </a:solidFill>
                <a:latin typeface="Arial"/>
                <a:cs typeface="Arial"/>
              </a:rPr>
              <a:t>.,</a:t>
            </a:r>
            <a:endParaRPr sz="13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23647" y="5021307"/>
            <a:ext cx="497205" cy="224154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760"/>
              </a:lnSpc>
            </a:pPr>
            <a:r>
              <a:rPr sz="3350" i="1" dirty="0">
                <a:solidFill>
                  <a:srgbClr val="1C7282"/>
                </a:solidFill>
                <a:latin typeface="Times New Roman"/>
                <a:cs typeface="Times New Roman"/>
              </a:rPr>
              <a:t>8</a:t>
            </a:r>
            <a:endParaRPr sz="3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8973" y="367771"/>
            <a:ext cx="7314590" cy="6833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8973" y="355579"/>
            <a:ext cx="7390790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7096" y="355579"/>
            <a:ext cx="5757199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51100" y="5606841"/>
            <a:ext cx="840105" cy="114300"/>
          </a:xfrm>
          <a:custGeom>
            <a:avLst/>
            <a:gdLst/>
            <a:ahLst/>
            <a:cxnLst/>
            <a:rect l="l" t="t" r="r" b="b"/>
            <a:pathLst>
              <a:path w="840104" h="114300">
                <a:moveTo>
                  <a:pt x="76390" y="70482"/>
                </a:moveTo>
                <a:lnTo>
                  <a:pt x="73152" y="38100"/>
                </a:lnTo>
                <a:lnTo>
                  <a:pt x="0" y="82296"/>
                </a:lnTo>
                <a:lnTo>
                  <a:pt x="64008" y="107657"/>
                </a:lnTo>
                <a:lnTo>
                  <a:pt x="64008" y="71628"/>
                </a:lnTo>
                <a:lnTo>
                  <a:pt x="76390" y="70482"/>
                </a:lnTo>
                <a:close/>
              </a:path>
              <a:path w="840104" h="114300">
                <a:moveTo>
                  <a:pt x="77601" y="82591"/>
                </a:moveTo>
                <a:lnTo>
                  <a:pt x="76390" y="70482"/>
                </a:lnTo>
                <a:lnTo>
                  <a:pt x="64008" y="71628"/>
                </a:lnTo>
                <a:lnTo>
                  <a:pt x="64008" y="83820"/>
                </a:lnTo>
                <a:lnTo>
                  <a:pt x="77601" y="82591"/>
                </a:lnTo>
                <a:close/>
              </a:path>
              <a:path w="840104" h="114300">
                <a:moveTo>
                  <a:pt x="80772" y="114300"/>
                </a:moveTo>
                <a:lnTo>
                  <a:pt x="77601" y="82591"/>
                </a:lnTo>
                <a:lnTo>
                  <a:pt x="64008" y="83820"/>
                </a:lnTo>
                <a:lnTo>
                  <a:pt x="64008" y="107657"/>
                </a:lnTo>
                <a:lnTo>
                  <a:pt x="80772" y="114300"/>
                </a:lnTo>
                <a:close/>
              </a:path>
              <a:path w="840104" h="114300">
                <a:moveTo>
                  <a:pt x="839663" y="13716"/>
                </a:moveTo>
                <a:lnTo>
                  <a:pt x="838139" y="0"/>
                </a:lnTo>
                <a:lnTo>
                  <a:pt x="76390" y="70482"/>
                </a:lnTo>
                <a:lnTo>
                  <a:pt x="77601" y="82591"/>
                </a:lnTo>
                <a:lnTo>
                  <a:pt x="839663" y="137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41562" y="5765322"/>
            <a:ext cx="1450975" cy="768350"/>
          </a:xfrm>
          <a:custGeom>
            <a:avLst/>
            <a:gdLst/>
            <a:ahLst/>
            <a:cxnLst/>
            <a:rect l="l" t="t" r="r" b="b"/>
            <a:pathLst>
              <a:path w="1450975" h="768350">
                <a:moveTo>
                  <a:pt x="85328" y="3048"/>
                </a:moveTo>
                <a:lnTo>
                  <a:pt x="0" y="0"/>
                </a:lnTo>
                <a:lnTo>
                  <a:pt x="50276" y="70104"/>
                </a:lnTo>
                <a:lnTo>
                  <a:pt x="53324" y="64273"/>
                </a:lnTo>
                <a:lnTo>
                  <a:pt x="53324" y="36576"/>
                </a:lnTo>
                <a:lnTo>
                  <a:pt x="59420" y="24384"/>
                </a:lnTo>
                <a:lnTo>
                  <a:pt x="70989" y="30478"/>
                </a:lnTo>
                <a:lnTo>
                  <a:pt x="85328" y="3048"/>
                </a:lnTo>
                <a:close/>
              </a:path>
              <a:path w="1450975" h="768350">
                <a:moveTo>
                  <a:pt x="70989" y="30478"/>
                </a:moveTo>
                <a:lnTo>
                  <a:pt x="59420" y="24384"/>
                </a:lnTo>
                <a:lnTo>
                  <a:pt x="53324" y="36576"/>
                </a:lnTo>
                <a:lnTo>
                  <a:pt x="64684" y="42541"/>
                </a:lnTo>
                <a:lnTo>
                  <a:pt x="70989" y="30478"/>
                </a:lnTo>
                <a:close/>
              </a:path>
              <a:path w="1450975" h="768350">
                <a:moveTo>
                  <a:pt x="64684" y="42541"/>
                </a:moveTo>
                <a:lnTo>
                  <a:pt x="53324" y="36576"/>
                </a:lnTo>
                <a:lnTo>
                  <a:pt x="53324" y="64273"/>
                </a:lnTo>
                <a:lnTo>
                  <a:pt x="64684" y="42541"/>
                </a:lnTo>
                <a:close/>
              </a:path>
              <a:path w="1450975" h="768350">
                <a:moveTo>
                  <a:pt x="1450726" y="757367"/>
                </a:moveTo>
                <a:lnTo>
                  <a:pt x="70989" y="30478"/>
                </a:lnTo>
                <a:lnTo>
                  <a:pt x="64684" y="42541"/>
                </a:lnTo>
                <a:lnTo>
                  <a:pt x="1446154" y="768035"/>
                </a:lnTo>
                <a:lnTo>
                  <a:pt x="1450726" y="75736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134435" y="4187607"/>
            <a:ext cx="1624965" cy="274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320" marR="5270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Plica  </a:t>
            </a:r>
            <a:r>
              <a:rPr sz="2400" b="1" spc="5" dirty="0">
                <a:latin typeface="Times New Roman"/>
                <a:cs typeface="Times New Roman"/>
              </a:rPr>
              <a:t>l</a:t>
            </a:r>
            <a:r>
              <a:rPr sz="2400" b="1" dirty="0">
                <a:latin typeface="Times New Roman"/>
                <a:cs typeface="Times New Roman"/>
              </a:rPr>
              <a:t>acr</a:t>
            </a:r>
            <a:r>
              <a:rPr sz="2400" b="1" spc="5" dirty="0">
                <a:latin typeface="Times New Roman"/>
                <a:cs typeface="Times New Roman"/>
              </a:rPr>
              <a:t>i</a:t>
            </a:r>
            <a:r>
              <a:rPr sz="2400" b="1" dirty="0">
                <a:latin typeface="Times New Roman"/>
                <a:cs typeface="Times New Roman"/>
              </a:rPr>
              <a:t>ma</a:t>
            </a:r>
            <a:r>
              <a:rPr sz="2400" b="1" spc="-10" dirty="0">
                <a:latin typeface="Times New Roman"/>
                <a:cs typeface="Times New Roman"/>
              </a:rPr>
              <a:t>l</a:t>
            </a:r>
            <a:r>
              <a:rPr sz="2400" b="1" spc="5" dirty="0">
                <a:latin typeface="Times New Roman"/>
                <a:cs typeface="Times New Roman"/>
              </a:rPr>
              <a:t>i</a:t>
            </a:r>
            <a:r>
              <a:rPr sz="2400" b="1" dirty="0">
                <a:latin typeface="Times New Roman"/>
                <a:cs typeface="Times New Roman"/>
              </a:rPr>
              <a:t>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ts val="2590"/>
              </a:lnSpc>
              <a:spcBef>
                <a:spcPts val="5"/>
              </a:spcBef>
            </a:pPr>
            <a:r>
              <a:rPr sz="2400" b="1" spc="-5" dirty="0">
                <a:latin typeface="Times New Roman"/>
                <a:cs typeface="Times New Roman"/>
              </a:rPr>
              <a:t>Concha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nasi  </a:t>
            </a:r>
            <a:r>
              <a:rPr sz="2400" b="1" dirty="0">
                <a:latin typeface="Times New Roman"/>
                <a:cs typeface="Times New Roman"/>
              </a:rPr>
              <a:t>inferior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50">
              <a:latin typeface="Times New Roman"/>
              <a:cs typeface="Times New Roman"/>
            </a:endParaRPr>
          </a:p>
          <a:p>
            <a:pPr marL="47625" marR="5080">
              <a:lnSpc>
                <a:spcPts val="2590"/>
              </a:lnSpc>
            </a:pPr>
            <a:r>
              <a:rPr sz="2400" b="1" spc="-5" dirty="0">
                <a:latin typeface="Times New Roman"/>
                <a:cs typeface="Times New Roman"/>
              </a:rPr>
              <a:t>Meatus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nasi  </a:t>
            </a:r>
            <a:r>
              <a:rPr sz="2400" b="1" dirty="0">
                <a:latin typeface="Times New Roman"/>
                <a:cs typeface="Times New Roman"/>
              </a:rPr>
              <a:t>inferior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5362" y="4616333"/>
            <a:ext cx="1679575" cy="480059"/>
          </a:xfrm>
          <a:custGeom>
            <a:avLst/>
            <a:gdLst/>
            <a:ahLst/>
            <a:cxnLst/>
            <a:rect l="l" t="t" r="r" b="b"/>
            <a:pathLst>
              <a:path w="1679575" h="480060">
                <a:moveTo>
                  <a:pt x="72253" y="437308"/>
                </a:moveTo>
                <a:lnTo>
                  <a:pt x="64008" y="406862"/>
                </a:lnTo>
                <a:lnTo>
                  <a:pt x="0" y="463250"/>
                </a:lnTo>
                <a:lnTo>
                  <a:pt x="60960" y="475442"/>
                </a:lnTo>
                <a:lnTo>
                  <a:pt x="60960" y="440390"/>
                </a:lnTo>
                <a:lnTo>
                  <a:pt x="72253" y="437308"/>
                </a:lnTo>
                <a:close/>
              </a:path>
              <a:path w="1679575" h="480060">
                <a:moveTo>
                  <a:pt x="75920" y="450847"/>
                </a:moveTo>
                <a:lnTo>
                  <a:pt x="72253" y="437308"/>
                </a:lnTo>
                <a:lnTo>
                  <a:pt x="60960" y="440390"/>
                </a:lnTo>
                <a:lnTo>
                  <a:pt x="64008" y="454106"/>
                </a:lnTo>
                <a:lnTo>
                  <a:pt x="75920" y="450847"/>
                </a:lnTo>
                <a:close/>
              </a:path>
              <a:path w="1679575" h="480060">
                <a:moveTo>
                  <a:pt x="83820" y="480014"/>
                </a:moveTo>
                <a:lnTo>
                  <a:pt x="75920" y="450847"/>
                </a:lnTo>
                <a:lnTo>
                  <a:pt x="64008" y="454106"/>
                </a:lnTo>
                <a:lnTo>
                  <a:pt x="60960" y="440390"/>
                </a:lnTo>
                <a:lnTo>
                  <a:pt x="60960" y="475442"/>
                </a:lnTo>
                <a:lnTo>
                  <a:pt x="83820" y="480014"/>
                </a:lnTo>
                <a:close/>
              </a:path>
              <a:path w="1679575" h="480060">
                <a:moveTo>
                  <a:pt x="1679310" y="12192"/>
                </a:moveTo>
                <a:lnTo>
                  <a:pt x="1674738" y="0"/>
                </a:lnTo>
                <a:lnTo>
                  <a:pt x="72253" y="437308"/>
                </a:lnTo>
                <a:lnTo>
                  <a:pt x="75920" y="450847"/>
                </a:lnTo>
                <a:lnTo>
                  <a:pt x="1679310" y="121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7759" y="379452"/>
            <a:ext cx="39554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45005" algn="l"/>
              </a:tabLst>
            </a:pPr>
            <a:r>
              <a:rPr sz="4800" dirty="0">
                <a:solidFill>
                  <a:srgbClr val="FF0000"/>
                </a:solidFill>
              </a:rPr>
              <a:t>S</a:t>
            </a:r>
            <a:r>
              <a:rPr sz="4800" spc="-5" dirty="0">
                <a:solidFill>
                  <a:srgbClr val="FF0000"/>
                </a:solidFill>
              </a:rPr>
              <a:t>l</a:t>
            </a:r>
            <a:r>
              <a:rPr sz="4800" dirty="0">
                <a:solidFill>
                  <a:srgbClr val="FF0000"/>
                </a:solidFill>
              </a:rPr>
              <a:t>z</a:t>
            </a:r>
            <a:r>
              <a:rPr sz="4800" spc="-5" dirty="0">
                <a:solidFill>
                  <a:srgbClr val="FF0000"/>
                </a:solidFill>
              </a:rPr>
              <a:t>n</a:t>
            </a:r>
            <a:r>
              <a:rPr sz="4800" dirty="0">
                <a:solidFill>
                  <a:srgbClr val="FF0000"/>
                </a:solidFill>
              </a:rPr>
              <a:t>á	</a:t>
            </a:r>
            <a:r>
              <a:rPr sz="4800" spc="-5" dirty="0">
                <a:solidFill>
                  <a:srgbClr val="FF0000"/>
                </a:solidFill>
              </a:rPr>
              <a:t>pu</a:t>
            </a:r>
            <a:r>
              <a:rPr sz="4800" dirty="0">
                <a:solidFill>
                  <a:srgbClr val="FF0000"/>
                </a:solidFill>
              </a:rPr>
              <a:t>m</a:t>
            </a:r>
            <a:r>
              <a:rPr sz="4800" spc="-5" dirty="0">
                <a:solidFill>
                  <a:srgbClr val="FF0000"/>
                </a:solidFill>
              </a:rPr>
              <a:t>p</a:t>
            </a:r>
            <a:r>
              <a:rPr sz="4800" dirty="0">
                <a:solidFill>
                  <a:srgbClr val="FF0000"/>
                </a:solidFill>
              </a:rPr>
              <a:t>a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3" y="1138338"/>
            <a:ext cx="8975725" cy="5987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Aktivní složka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činnost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orbicularis  oculi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podtlak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v slzných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cestách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při  pohybu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víček </a:t>
            </a:r>
            <a:r>
              <a:rPr sz="3600" dirty="0">
                <a:solidFill>
                  <a:srgbClr val="0000FF"/>
                </a:solidFill>
                <a:latin typeface="Symbol"/>
                <a:cs typeface="Symbol"/>
              </a:rPr>
              <a:t></a:t>
            </a:r>
            <a:r>
              <a:rPr sz="36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nasávání slz ( palpebrální  pumpa, ampulokanalikulární pumpa,  sakální</a:t>
            </a:r>
            <a:r>
              <a:rPr sz="36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pumpa)</a:t>
            </a:r>
            <a:endParaRPr sz="36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Pasivní</a:t>
            </a:r>
            <a:r>
              <a:rPr sz="3600" b="1" spc="-25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složka</a:t>
            </a:r>
            <a:endParaRPr sz="3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chlopně 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(Hasnerova, zabránění zpětnému toku</a:t>
            </a:r>
            <a:r>
              <a:rPr sz="2600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slz)</a:t>
            </a:r>
            <a:endParaRPr sz="26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65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absorpce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Font typeface="Arial"/>
              <a:buChar char="–"/>
              <a:tabLst>
                <a:tab pos="756920" algn="l"/>
                <a:tab pos="289560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gravitace;	kapilarita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770"/>
              </a:spcBef>
              <a:buFont typeface="Arial"/>
              <a:buChar char="–"/>
              <a:tabLst>
                <a:tab pos="756920" algn="l"/>
              </a:tabLst>
            </a:pP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Bernoulliho</a:t>
            </a:r>
            <a:r>
              <a:rPr sz="32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Arial"/>
                <a:cs typeface="Arial"/>
              </a:rPr>
              <a:t>princip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238" cy="684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238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1954" y="528794"/>
            <a:ext cx="49879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63060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El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ek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tr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ma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gn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ck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á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1954" y="1016432"/>
            <a:ext cx="49758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5880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oscilujícího	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elektrického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82224" y="528794"/>
            <a:ext cx="322961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1930">
              <a:lnSpc>
                <a:spcPct val="100000"/>
              </a:lnSpc>
              <a:spcBef>
                <a:spcPts val="100"/>
              </a:spcBef>
              <a:tabLst>
                <a:tab pos="1195070" algn="l"/>
                <a:tab pos="2741930" algn="l"/>
                <a:tab pos="3010535" algn="l"/>
              </a:tabLst>
            </a:pPr>
            <a:r>
              <a:rPr sz="3200" spc="-10" dirty="0">
                <a:solidFill>
                  <a:srgbClr val="FF0000"/>
                </a:solidFill>
              </a:rPr>
              <a:t>s</a:t>
            </a:r>
            <a:r>
              <a:rPr sz="3200" dirty="0">
                <a:solidFill>
                  <a:srgbClr val="FF0000"/>
                </a:solidFill>
              </a:rPr>
              <a:t>e	</a:t>
            </a:r>
            <a:r>
              <a:rPr sz="3200" spc="-805" dirty="0">
                <a:solidFill>
                  <a:srgbClr val="FF0000"/>
                </a:solidFill>
              </a:rPr>
              <a:t> </a:t>
            </a:r>
            <a:r>
              <a:rPr sz="3200" spc="-10" dirty="0">
                <a:solidFill>
                  <a:srgbClr val="FF0000"/>
                </a:solidFill>
              </a:rPr>
              <a:t>sk</a:t>
            </a:r>
            <a:r>
              <a:rPr sz="3200" spc="-5" dirty="0">
                <a:solidFill>
                  <a:srgbClr val="FF0000"/>
                </a:solidFill>
              </a:rPr>
              <a:t>l</a:t>
            </a:r>
            <a:r>
              <a:rPr sz="3200" spc="-10" dirty="0">
                <a:solidFill>
                  <a:srgbClr val="FF0000"/>
                </a:solidFill>
              </a:rPr>
              <a:t>á</a:t>
            </a:r>
            <a:r>
              <a:rPr sz="3200" spc="-5" dirty="0">
                <a:solidFill>
                  <a:srgbClr val="FF0000"/>
                </a:solidFill>
              </a:rPr>
              <a:t>d</a:t>
            </a:r>
            <a:r>
              <a:rPr sz="3200" dirty="0">
                <a:solidFill>
                  <a:srgbClr val="FF0000"/>
                </a:solidFill>
              </a:rPr>
              <a:t>á		z  </a:t>
            </a:r>
            <a:r>
              <a:rPr sz="3200" spc="-15" dirty="0">
                <a:solidFill>
                  <a:srgbClr val="FF0000"/>
                </a:solidFill>
              </a:rPr>
              <a:t>p</a:t>
            </a:r>
            <a:r>
              <a:rPr sz="3200" spc="-5" dirty="0">
                <a:solidFill>
                  <a:srgbClr val="FF0000"/>
                </a:solidFill>
              </a:rPr>
              <a:t>o</a:t>
            </a:r>
            <a:r>
              <a:rPr sz="3200" spc="-15" dirty="0">
                <a:solidFill>
                  <a:srgbClr val="FF0000"/>
                </a:solidFill>
              </a:rPr>
              <a:t>l</a:t>
            </a:r>
            <a:r>
              <a:rPr sz="3200" dirty="0">
                <a:solidFill>
                  <a:srgbClr val="FF0000"/>
                </a:solidFill>
              </a:rPr>
              <a:t>e	</a:t>
            </a:r>
            <a:r>
              <a:rPr sz="3200" spc="-10" dirty="0">
                <a:solidFill>
                  <a:srgbClr val="FF0000"/>
                </a:solidFill>
              </a:rPr>
              <a:t>k</a:t>
            </a:r>
            <a:r>
              <a:rPr sz="3200" spc="-5" dirty="0">
                <a:solidFill>
                  <a:srgbClr val="FF0000"/>
                </a:solidFill>
              </a:rPr>
              <a:t>ol</a:t>
            </a:r>
            <a:r>
              <a:rPr sz="3200" spc="-10" dirty="0">
                <a:solidFill>
                  <a:srgbClr val="FF0000"/>
                </a:solidFill>
              </a:rPr>
              <a:t>m</a:t>
            </a:r>
            <a:r>
              <a:rPr sz="3200" dirty="0">
                <a:solidFill>
                  <a:srgbClr val="FF0000"/>
                </a:solidFill>
              </a:rPr>
              <a:t>o	</a:t>
            </a:r>
            <a:r>
              <a:rPr sz="3200" spc="-5" dirty="0">
                <a:solidFill>
                  <a:srgbClr val="FF0000"/>
                </a:solidFill>
              </a:rPr>
              <a:t>n</a:t>
            </a:r>
            <a:r>
              <a:rPr sz="3200" dirty="0">
                <a:solidFill>
                  <a:srgbClr val="FF0000"/>
                </a:solidFill>
              </a:rPr>
              <a:t>a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1081954" y="1504070"/>
            <a:ext cx="8529320" cy="1976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oscilující magnetické</a:t>
            </a:r>
            <a:r>
              <a:rPr sz="320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pole</a:t>
            </a:r>
            <a:endParaRPr sz="32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Směr šíření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elektromagnetické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vlny je  kolmý jak na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směr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kmitání 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elektrického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tak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i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magnetického</a:t>
            </a:r>
            <a:r>
              <a:rPr sz="32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pole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4644" y="3708097"/>
            <a:ext cx="4219605" cy="3305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1483" y="3991538"/>
            <a:ext cx="4876388" cy="25082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588" y="355579"/>
            <a:ext cx="7619359" cy="6857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01193" y="5943108"/>
            <a:ext cx="17951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Cirkulární</a:t>
            </a:r>
            <a:r>
              <a:rPr sz="1800" b="1" spc="-7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vlákna  ciliárního svalu  (Mullerův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sval)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65298" y="4850998"/>
            <a:ext cx="1150620" cy="1150620"/>
          </a:xfrm>
          <a:custGeom>
            <a:avLst/>
            <a:gdLst/>
            <a:ahLst/>
            <a:cxnLst/>
            <a:rect l="l" t="t" r="r" b="b"/>
            <a:pathLst>
              <a:path w="1150620" h="1150620">
                <a:moveTo>
                  <a:pt x="82280" y="27432"/>
                </a:moveTo>
                <a:lnTo>
                  <a:pt x="0" y="0"/>
                </a:lnTo>
                <a:lnTo>
                  <a:pt x="27432" y="82296"/>
                </a:lnTo>
                <a:lnTo>
                  <a:pt x="39624" y="70100"/>
                </a:lnTo>
                <a:lnTo>
                  <a:pt x="39624" y="51816"/>
                </a:lnTo>
                <a:lnTo>
                  <a:pt x="51816" y="39624"/>
                </a:lnTo>
                <a:lnTo>
                  <a:pt x="60961" y="48757"/>
                </a:lnTo>
                <a:lnTo>
                  <a:pt x="82280" y="27432"/>
                </a:lnTo>
                <a:close/>
              </a:path>
              <a:path w="1150620" h="1150620">
                <a:moveTo>
                  <a:pt x="60961" y="48757"/>
                </a:moveTo>
                <a:lnTo>
                  <a:pt x="51816" y="39624"/>
                </a:lnTo>
                <a:lnTo>
                  <a:pt x="39624" y="51816"/>
                </a:lnTo>
                <a:lnTo>
                  <a:pt x="48758" y="60963"/>
                </a:lnTo>
                <a:lnTo>
                  <a:pt x="60961" y="48757"/>
                </a:lnTo>
                <a:close/>
              </a:path>
              <a:path w="1150620" h="1150620">
                <a:moveTo>
                  <a:pt x="48758" y="60963"/>
                </a:moveTo>
                <a:lnTo>
                  <a:pt x="39624" y="51816"/>
                </a:lnTo>
                <a:lnTo>
                  <a:pt x="39624" y="70100"/>
                </a:lnTo>
                <a:lnTo>
                  <a:pt x="48758" y="60963"/>
                </a:lnTo>
                <a:close/>
              </a:path>
              <a:path w="1150620" h="1150620">
                <a:moveTo>
                  <a:pt x="1150513" y="1136812"/>
                </a:moveTo>
                <a:lnTo>
                  <a:pt x="60961" y="48757"/>
                </a:lnTo>
                <a:lnTo>
                  <a:pt x="48758" y="60963"/>
                </a:lnTo>
                <a:lnTo>
                  <a:pt x="1136797" y="1150528"/>
                </a:lnTo>
                <a:lnTo>
                  <a:pt x="1150513" y="11368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34410" y="5943108"/>
            <a:ext cx="22917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Meridionální (radiální)  vlákna ciliárního svalu  (Bruckeův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sval)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86185" y="4622429"/>
            <a:ext cx="693420" cy="1300480"/>
          </a:xfrm>
          <a:custGeom>
            <a:avLst/>
            <a:gdLst/>
            <a:ahLst/>
            <a:cxnLst/>
            <a:rect l="l" t="t" r="r" b="b"/>
            <a:pathLst>
              <a:path w="693420" h="1300479">
                <a:moveTo>
                  <a:pt x="666225" y="71934"/>
                </a:moveTo>
                <a:lnTo>
                  <a:pt x="649309" y="63091"/>
                </a:lnTo>
                <a:lnTo>
                  <a:pt x="0" y="1292245"/>
                </a:lnTo>
                <a:lnTo>
                  <a:pt x="16764" y="1299865"/>
                </a:lnTo>
                <a:lnTo>
                  <a:pt x="666225" y="71934"/>
                </a:lnTo>
                <a:close/>
              </a:path>
              <a:path w="693420" h="1300479">
                <a:moveTo>
                  <a:pt x="693374" y="0"/>
                </a:moveTo>
                <a:lnTo>
                  <a:pt x="624794" y="50276"/>
                </a:lnTo>
                <a:lnTo>
                  <a:pt x="649309" y="63091"/>
                </a:lnTo>
                <a:lnTo>
                  <a:pt x="655274" y="51800"/>
                </a:lnTo>
                <a:lnTo>
                  <a:pt x="672038" y="60944"/>
                </a:lnTo>
                <a:lnTo>
                  <a:pt x="672038" y="74972"/>
                </a:lnTo>
                <a:lnTo>
                  <a:pt x="691850" y="85328"/>
                </a:lnTo>
                <a:lnTo>
                  <a:pt x="693374" y="0"/>
                </a:lnTo>
                <a:close/>
              </a:path>
              <a:path w="693420" h="1300479">
                <a:moveTo>
                  <a:pt x="672038" y="60944"/>
                </a:moveTo>
                <a:lnTo>
                  <a:pt x="655274" y="51800"/>
                </a:lnTo>
                <a:lnTo>
                  <a:pt x="649309" y="63091"/>
                </a:lnTo>
                <a:lnTo>
                  <a:pt x="666225" y="71934"/>
                </a:lnTo>
                <a:lnTo>
                  <a:pt x="672038" y="60944"/>
                </a:lnTo>
                <a:close/>
              </a:path>
              <a:path w="693420" h="1300479">
                <a:moveTo>
                  <a:pt x="672038" y="74972"/>
                </a:moveTo>
                <a:lnTo>
                  <a:pt x="672038" y="60944"/>
                </a:lnTo>
                <a:lnTo>
                  <a:pt x="666225" y="71934"/>
                </a:lnTo>
                <a:lnTo>
                  <a:pt x="672038" y="749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238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238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8321" y="1168814"/>
            <a:ext cx="47136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Sondáž slzných</a:t>
            </a:r>
            <a:r>
              <a:rPr sz="4400" spc="-13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0000"/>
                </a:solidFill>
                <a:latin typeface="Times New Roman"/>
                <a:cs typeface="Times New Roman"/>
              </a:rPr>
              <a:t>cest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82292" y="2336612"/>
            <a:ext cx="7527934" cy="411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238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22453" y="355579"/>
            <a:ext cx="4495418" cy="3430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4644" y="355579"/>
            <a:ext cx="4419234" cy="3430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15384" y="373357"/>
            <a:ext cx="4671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0360" algn="l"/>
              </a:tabLst>
            </a:pPr>
            <a:r>
              <a:rPr dirty="0">
                <a:solidFill>
                  <a:srgbClr val="3232CC"/>
                </a:solidFill>
                <a:latin typeface="Times New Roman"/>
                <a:cs typeface="Times New Roman"/>
              </a:rPr>
              <a:t>Akutní	</a:t>
            </a:r>
            <a:r>
              <a:rPr spc="-5" dirty="0">
                <a:solidFill>
                  <a:srgbClr val="3232CC"/>
                </a:solidFill>
                <a:latin typeface="Times New Roman"/>
                <a:cs typeface="Times New Roman"/>
              </a:rPr>
              <a:t>dakryocystitida</a:t>
            </a:r>
          </a:p>
        </p:txBody>
      </p:sp>
      <p:sp>
        <p:nvSpPr>
          <p:cNvPr id="5" name="object 5"/>
          <p:cNvSpPr/>
          <p:nvPr/>
        </p:nvSpPr>
        <p:spPr>
          <a:xfrm>
            <a:off x="5422453" y="3784091"/>
            <a:ext cx="4495418" cy="3428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4644" y="3784091"/>
            <a:ext cx="4419234" cy="3428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9086" y="2814598"/>
            <a:ext cx="48729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36290" algn="l"/>
              </a:tabLst>
            </a:pPr>
            <a:r>
              <a:rPr sz="4800" i="1" spc="-5" dirty="0">
                <a:solidFill>
                  <a:srgbClr val="7F0000"/>
                </a:solidFill>
                <a:latin typeface="Arial"/>
                <a:cs typeface="Arial"/>
              </a:rPr>
              <a:t>F</a:t>
            </a:r>
            <a:r>
              <a:rPr sz="4800" i="1" spc="-10" dirty="0">
                <a:solidFill>
                  <a:srgbClr val="7F0000"/>
                </a:solidFill>
                <a:latin typeface="Arial"/>
                <a:cs typeface="Arial"/>
              </a:rPr>
              <a:t>y</a:t>
            </a:r>
            <a:r>
              <a:rPr sz="4800" i="1" dirty="0">
                <a:solidFill>
                  <a:srgbClr val="7F0000"/>
                </a:solidFill>
                <a:latin typeface="Arial"/>
                <a:cs typeface="Arial"/>
              </a:rPr>
              <a:t>z</a:t>
            </a:r>
            <a:r>
              <a:rPr sz="4800" i="1" spc="-5" dirty="0">
                <a:solidFill>
                  <a:srgbClr val="7F0000"/>
                </a:solidFill>
                <a:latin typeface="Arial"/>
                <a:cs typeface="Arial"/>
              </a:rPr>
              <a:t>iolog</a:t>
            </a:r>
            <a:r>
              <a:rPr sz="4800" i="1" spc="10" dirty="0">
                <a:solidFill>
                  <a:srgbClr val="7F0000"/>
                </a:solidFill>
                <a:latin typeface="Arial"/>
                <a:cs typeface="Arial"/>
              </a:rPr>
              <a:t>i</a:t>
            </a:r>
            <a:r>
              <a:rPr sz="4800" i="1" dirty="0">
                <a:solidFill>
                  <a:srgbClr val="7F0000"/>
                </a:solidFill>
                <a:latin typeface="Arial"/>
                <a:cs typeface="Arial"/>
              </a:rPr>
              <a:t>e	</a:t>
            </a:r>
            <a:r>
              <a:rPr sz="4800" i="1" spc="-10" dirty="0">
                <a:solidFill>
                  <a:srgbClr val="7F0000"/>
                </a:solidFill>
                <a:latin typeface="Arial"/>
                <a:cs typeface="Arial"/>
              </a:rPr>
              <a:t>v</a:t>
            </a:r>
            <a:r>
              <a:rPr sz="4800" i="1" spc="-5" dirty="0">
                <a:solidFill>
                  <a:srgbClr val="7F0000"/>
                </a:solidFill>
                <a:latin typeface="Arial"/>
                <a:cs typeface="Arial"/>
              </a:rPr>
              <a:t>í</a:t>
            </a:r>
            <a:r>
              <a:rPr sz="4800" i="1" spc="-10" dirty="0">
                <a:solidFill>
                  <a:srgbClr val="7F0000"/>
                </a:solidFill>
                <a:latin typeface="Arial"/>
                <a:cs typeface="Arial"/>
              </a:rPr>
              <a:t>če</a:t>
            </a:r>
            <a:r>
              <a:rPr sz="4800" i="1" dirty="0">
                <a:solidFill>
                  <a:srgbClr val="7F0000"/>
                </a:solidFill>
                <a:latin typeface="Arial"/>
                <a:cs typeface="Arial"/>
              </a:rPr>
              <a:t>k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9086" y="684224"/>
            <a:ext cx="48729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36290" algn="l"/>
              </a:tabLst>
            </a:pPr>
            <a:r>
              <a:rPr sz="4800" spc="-5" dirty="0">
                <a:solidFill>
                  <a:srgbClr val="FF0000"/>
                </a:solidFill>
              </a:rPr>
              <a:t>F</a:t>
            </a:r>
            <a:r>
              <a:rPr sz="4800" spc="-10" dirty="0">
                <a:solidFill>
                  <a:srgbClr val="FF0000"/>
                </a:solidFill>
              </a:rPr>
              <a:t>y</a:t>
            </a:r>
            <a:r>
              <a:rPr sz="4800" dirty="0">
                <a:solidFill>
                  <a:srgbClr val="FF0000"/>
                </a:solidFill>
              </a:rPr>
              <a:t>z</a:t>
            </a:r>
            <a:r>
              <a:rPr sz="4800" spc="-5" dirty="0">
                <a:solidFill>
                  <a:srgbClr val="FF0000"/>
                </a:solidFill>
              </a:rPr>
              <a:t>iolog</a:t>
            </a:r>
            <a:r>
              <a:rPr sz="4800" spc="10" dirty="0">
                <a:solidFill>
                  <a:srgbClr val="FF0000"/>
                </a:solidFill>
              </a:rPr>
              <a:t>i</a:t>
            </a:r>
            <a:r>
              <a:rPr sz="4800" dirty="0">
                <a:solidFill>
                  <a:srgbClr val="FF0000"/>
                </a:solidFill>
              </a:rPr>
              <a:t>e	</a:t>
            </a:r>
            <a:r>
              <a:rPr sz="4800" spc="-10" dirty="0">
                <a:solidFill>
                  <a:srgbClr val="FF0000"/>
                </a:solidFill>
              </a:rPr>
              <a:t>v</a:t>
            </a:r>
            <a:r>
              <a:rPr sz="4800" spc="-5" dirty="0">
                <a:solidFill>
                  <a:srgbClr val="FF0000"/>
                </a:solidFill>
              </a:rPr>
              <a:t>í</a:t>
            </a:r>
            <a:r>
              <a:rPr sz="4800" spc="-10" dirty="0">
                <a:solidFill>
                  <a:srgbClr val="FF0000"/>
                </a:solidFill>
              </a:rPr>
              <a:t>če</a:t>
            </a:r>
            <a:r>
              <a:rPr sz="4800" dirty="0">
                <a:solidFill>
                  <a:srgbClr val="FF0000"/>
                </a:solidFill>
              </a:rPr>
              <a:t>k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3" y="1485777"/>
            <a:ext cx="7522209" cy="51822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7F0000"/>
                </a:solidFill>
                <a:latin typeface="Arial"/>
                <a:cs typeface="Arial"/>
              </a:rPr>
              <a:t>Anatomie:</a:t>
            </a:r>
            <a:endParaRPr sz="36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865"/>
              </a:spcBef>
            </a:pPr>
            <a:r>
              <a:rPr sz="3600" spc="35" dirty="0">
                <a:solidFill>
                  <a:srgbClr val="0000FF"/>
                </a:solidFill>
                <a:latin typeface="Arial"/>
                <a:cs typeface="Arial"/>
              </a:rPr>
              <a:t>–septum</a:t>
            </a:r>
            <a:r>
              <a:rPr sz="36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orbitale</a:t>
            </a:r>
            <a:endParaRPr sz="36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865"/>
              </a:spcBef>
            </a:pPr>
            <a:r>
              <a:rPr sz="3600" spc="35" dirty="0">
                <a:solidFill>
                  <a:srgbClr val="0000FF"/>
                </a:solidFill>
                <a:latin typeface="Arial"/>
                <a:cs typeface="Arial"/>
              </a:rPr>
              <a:t>–tarsus</a:t>
            </a:r>
            <a:endParaRPr sz="3600">
              <a:latin typeface="Arial"/>
              <a:cs typeface="Arial"/>
            </a:endParaRPr>
          </a:p>
          <a:p>
            <a:pPr marL="756285" marR="5080" indent="-287020">
              <a:lnSpc>
                <a:spcPct val="100000"/>
              </a:lnSpc>
              <a:spcBef>
                <a:spcPts val="865"/>
              </a:spcBef>
            </a:pPr>
            <a:r>
              <a:rPr sz="3600" spc="20" dirty="0">
                <a:solidFill>
                  <a:srgbClr val="0000FF"/>
                </a:solidFill>
                <a:latin typeface="Arial"/>
                <a:cs typeface="Arial"/>
              </a:rPr>
              <a:t>–ligamentum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palpebrale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laterale</a:t>
            </a:r>
            <a:r>
              <a:rPr sz="3600" spc="-1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et  mediale</a:t>
            </a:r>
            <a:endParaRPr sz="36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860"/>
              </a:spcBef>
            </a:pPr>
            <a:r>
              <a:rPr sz="3600" spc="80" dirty="0">
                <a:solidFill>
                  <a:srgbClr val="0000FF"/>
                </a:solidFill>
                <a:latin typeface="Arial"/>
                <a:cs typeface="Arial"/>
              </a:rPr>
              <a:t>–m.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orbicularis</a:t>
            </a:r>
            <a:r>
              <a:rPr sz="3600" spc="-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oculi</a:t>
            </a:r>
            <a:endParaRPr sz="36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865"/>
              </a:spcBef>
            </a:pPr>
            <a:r>
              <a:rPr sz="3600" spc="80" dirty="0">
                <a:solidFill>
                  <a:srgbClr val="0000FF"/>
                </a:solidFill>
                <a:latin typeface="Arial"/>
                <a:cs typeface="Arial"/>
              </a:rPr>
              <a:t>–m.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levator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palp.</a:t>
            </a:r>
            <a:r>
              <a:rPr sz="3600" spc="-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sup.</a:t>
            </a:r>
            <a:endParaRPr sz="36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865"/>
              </a:spcBef>
            </a:pPr>
            <a:r>
              <a:rPr sz="3600" spc="80" dirty="0">
                <a:solidFill>
                  <a:srgbClr val="0000FF"/>
                </a:solidFill>
                <a:latin typeface="Arial"/>
                <a:cs typeface="Arial"/>
              </a:rPr>
              <a:t>–m.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tarsalis</a:t>
            </a:r>
            <a:r>
              <a:rPr sz="3600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Mülleri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1291" y="1693072"/>
            <a:ext cx="5943555" cy="2091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87057" y="3327136"/>
            <a:ext cx="945515" cy="457200"/>
          </a:xfrm>
          <a:custGeom>
            <a:avLst/>
            <a:gdLst/>
            <a:ahLst/>
            <a:cxnLst/>
            <a:rect l="l" t="t" r="r" b="b"/>
            <a:pathLst>
              <a:path w="945514" h="457200">
                <a:moveTo>
                  <a:pt x="880853" y="40321"/>
                </a:moveTo>
                <a:lnTo>
                  <a:pt x="874870" y="28080"/>
                </a:lnTo>
                <a:lnTo>
                  <a:pt x="0" y="457154"/>
                </a:lnTo>
                <a:lnTo>
                  <a:pt x="29913" y="457154"/>
                </a:lnTo>
                <a:lnTo>
                  <a:pt x="880853" y="40321"/>
                </a:lnTo>
                <a:close/>
              </a:path>
              <a:path w="945514" h="457200">
                <a:moveTo>
                  <a:pt x="944950" y="0"/>
                </a:moveTo>
                <a:lnTo>
                  <a:pt x="861145" y="0"/>
                </a:lnTo>
                <a:lnTo>
                  <a:pt x="874870" y="28080"/>
                </a:lnTo>
                <a:lnTo>
                  <a:pt x="885514" y="22860"/>
                </a:lnTo>
                <a:lnTo>
                  <a:pt x="891610" y="35052"/>
                </a:lnTo>
                <a:lnTo>
                  <a:pt x="891610" y="62328"/>
                </a:lnTo>
                <a:lnTo>
                  <a:pt x="894658" y="68564"/>
                </a:lnTo>
                <a:lnTo>
                  <a:pt x="944950" y="0"/>
                </a:lnTo>
                <a:close/>
              </a:path>
              <a:path w="945514" h="457200">
                <a:moveTo>
                  <a:pt x="891610" y="35052"/>
                </a:moveTo>
                <a:lnTo>
                  <a:pt x="885514" y="22860"/>
                </a:lnTo>
                <a:lnTo>
                  <a:pt x="874870" y="28080"/>
                </a:lnTo>
                <a:lnTo>
                  <a:pt x="880853" y="40321"/>
                </a:lnTo>
                <a:lnTo>
                  <a:pt x="891610" y="35052"/>
                </a:lnTo>
                <a:close/>
              </a:path>
              <a:path w="945514" h="457200">
                <a:moveTo>
                  <a:pt x="891610" y="62328"/>
                </a:moveTo>
                <a:lnTo>
                  <a:pt x="891610" y="35052"/>
                </a:lnTo>
                <a:lnTo>
                  <a:pt x="880853" y="40321"/>
                </a:lnTo>
                <a:lnTo>
                  <a:pt x="891610" y="623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3378" y="1520836"/>
            <a:ext cx="2772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0000"/>
                </a:solidFill>
                <a:latin typeface="Times New Roman"/>
                <a:cs typeface="Times New Roman"/>
              </a:rPr>
              <a:t>Aponeuroza</a:t>
            </a:r>
            <a:r>
              <a:rPr sz="2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levátoru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19279" y="1951070"/>
            <a:ext cx="2441575" cy="1376680"/>
          </a:xfrm>
          <a:custGeom>
            <a:avLst/>
            <a:gdLst/>
            <a:ahLst/>
            <a:cxnLst/>
            <a:rect l="l" t="t" r="r" b="b"/>
            <a:pathLst>
              <a:path w="2441575" h="1376679">
                <a:moveTo>
                  <a:pt x="2378937" y="1333586"/>
                </a:moveTo>
                <a:lnTo>
                  <a:pt x="7620" y="0"/>
                </a:lnTo>
                <a:lnTo>
                  <a:pt x="0" y="10668"/>
                </a:lnTo>
                <a:lnTo>
                  <a:pt x="2372418" y="1345537"/>
                </a:lnTo>
                <a:lnTo>
                  <a:pt x="2378937" y="1333586"/>
                </a:lnTo>
                <a:close/>
              </a:path>
              <a:path w="2441575" h="1376679">
                <a:moveTo>
                  <a:pt x="2389433" y="1374181"/>
                </a:moveTo>
                <a:lnTo>
                  <a:pt x="2389433" y="1339489"/>
                </a:lnTo>
                <a:lnTo>
                  <a:pt x="2383337" y="1351681"/>
                </a:lnTo>
                <a:lnTo>
                  <a:pt x="2372418" y="1345537"/>
                </a:lnTo>
                <a:lnTo>
                  <a:pt x="2357429" y="1373017"/>
                </a:lnTo>
                <a:lnTo>
                  <a:pt x="2389433" y="1374181"/>
                </a:lnTo>
                <a:close/>
              </a:path>
              <a:path w="2441575" h="1376679">
                <a:moveTo>
                  <a:pt x="2389433" y="1339489"/>
                </a:moveTo>
                <a:lnTo>
                  <a:pt x="2378937" y="1333586"/>
                </a:lnTo>
                <a:lnTo>
                  <a:pt x="2372418" y="1345537"/>
                </a:lnTo>
                <a:lnTo>
                  <a:pt x="2383337" y="1351681"/>
                </a:lnTo>
                <a:lnTo>
                  <a:pt x="2389433" y="1339489"/>
                </a:lnTo>
                <a:close/>
              </a:path>
              <a:path w="2441575" h="1376679">
                <a:moveTo>
                  <a:pt x="2441249" y="1376065"/>
                </a:moveTo>
                <a:lnTo>
                  <a:pt x="2394005" y="1305961"/>
                </a:lnTo>
                <a:lnTo>
                  <a:pt x="2378937" y="1333586"/>
                </a:lnTo>
                <a:lnTo>
                  <a:pt x="2389433" y="1339489"/>
                </a:lnTo>
                <a:lnTo>
                  <a:pt x="2389433" y="1374181"/>
                </a:lnTo>
                <a:lnTo>
                  <a:pt x="2441249" y="13760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98512" y="3168639"/>
            <a:ext cx="1828800" cy="264160"/>
          </a:xfrm>
          <a:custGeom>
            <a:avLst/>
            <a:gdLst/>
            <a:ahLst/>
            <a:cxnLst/>
            <a:rect l="l" t="t" r="r" b="b"/>
            <a:pathLst>
              <a:path w="1828800" h="264160">
                <a:moveTo>
                  <a:pt x="1754731" y="219341"/>
                </a:moveTo>
                <a:lnTo>
                  <a:pt x="1524" y="0"/>
                </a:lnTo>
                <a:lnTo>
                  <a:pt x="0" y="13716"/>
                </a:lnTo>
                <a:lnTo>
                  <a:pt x="1753265" y="231552"/>
                </a:lnTo>
                <a:lnTo>
                  <a:pt x="1754731" y="219341"/>
                </a:lnTo>
                <a:close/>
              </a:path>
              <a:path w="1828800" h="264160">
                <a:moveTo>
                  <a:pt x="1767702" y="256953"/>
                </a:moveTo>
                <a:lnTo>
                  <a:pt x="1767702" y="220964"/>
                </a:lnTo>
                <a:lnTo>
                  <a:pt x="1766178" y="233156"/>
                </a:lnTo>
                <a:lnTo>
                  <a:pt x="1753265" y="231552"/>
                </a:lnTo>
                <a:lnTo>
                  <a:pt x="1749414" y="263636"/>
                </a:lnTo>
                <a:lnTo>
                  <a:pt x="1767702" y="256953"/>
                </a:lnTo>
                <a:close/>
              </a:path>
              <a:path w="1828800" h="264160">
                <a:moveTo>
                  <a:pt x="1767702" y="220964"/>
                </a:moveTo>
                <a:lnTo>
                  <a:pt x="1754731" y="219341"/>
                </a:lnTo>
                <a:lnTo>
                  <a:pt x="1753265" y="231552"/>
                </a:lnTo>
                <a:lnTo>
                  <a:pt x="1766178" y="233156"/>
                </a:lnTo>
                <a:lnTo>
                  <a:pt x="1767702" y="220964"/>
                </a:lnTo>
                <a:close/>
              </a:path>
              <a:path w="1828800" h="264160">
                <a:moveTo>
                  <a:pt x="1828647" y="234680"/>
                </a:moveTo>
                <a:lnTo>
                  <a:pt x="1758558" y="187452"/>
                </a:lnTo>
                <a:lnTo>
                  <a:pt x="1754731" y="219341"/>
                </a:lnTo>
                <a:lnTo>
                  <a:pt x="1767702" y="220964"/>
                </a:lnTo>
                <a:lnTo>
                  <a:pt x="1767702" y="256953"/>
                </a:lnTo>
                <a:lnTo>
                  <a:pt x="1828647" y="2346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98512" y="3168639"/>
            <a:ext cx="1981200" cy="485140"/>
          </a:xfrm>
          <a:custGeom>
            <a:avLst/>
            <a:gdLst/>
            <a:ahLst/>
            <a:cxnLst/>
            <a:rect l="l" t="t" r="r" b="b"/>
            <a:pathLst>
              <a:path w="1981200" h="485139">
                <a:moveTo>
                  <a:pt x="1908660" y="440462"/>
                </a:moveTo>
                <a:lnTo>
                  <a:pt x="1524" y="0"/>
                </a:lnTo>
                <a:lnTo>
                  <a:pt x="0" y="13716"/>
                </a:lnTo>
                <a:lnTo>
                  <a:pt x="1905906" y="452730"/>
                </a:lnTo>
                <a:lnTo>
                  <a:pt x="1908660" y="440462"/>
                </a:lnTo>
                <a:close/>
              </a:path>
              <a:path w="1981200" h="485139">
                <a:moveTo>
                  <a:pt x="1921611" y="478674"/>
                </a:moveTo>
                <a:lnTo>
                  <a:pt x="1921611" y="443453"/>
                </a:lnTo>
                <a:lnTo>
                  <a:pt x="1918563" y="455645"/>
                </a:lnTo>
                <a:lnTo>
                  <a:pt x="1905906" y="452730"/>
                </a:lnTo>
                <a:lnTo>
                  <a:pt x="1898751" y="484601"/>
                </a:lnTo>
                <a:lnTo>
                  <a:pt x="1921611" y="478674"/>
                </a:lnTo>
                <a:close/>
              </a:path>
              <a:path w="1981200" h="485139">
                <a:moveTo>
                  <a:pt x="1921611" y="443453"/>
                </a:moveTo>
                <a:lnTo>
                  <a:pt x="1908660" y="440462"/>
                </a:lnTo>
                <a:lnTo>
                  <a:pt x="1905906" y="452730"/>
                </a:lnTo>
                <a:lnTo>
                  <a:pt x="1918563" y="455645"/>
                </a:lnTo>
                <a:lnTo>
                  <a:pt x="1921611" y="443453"/>
                </a:lnTo>
                <a:close/>
              </a:path>
              <a:path w="1981200" h="485139">
                <a:moveTo>
                  <a:pt x="1981047" y="463265"/>
                </a:moveTo>
                <a:lnTo>
                  <a:pt x="1915515" y="409925"/>
                </a:lnTo>
                <a:lnTo>
                  <a:pt x="1908660" y="440462"/>
                </a:lnTo>
                <a:lnTo>
                  <a:pt x="1921611" y="443453"/>
                </a:lnTo>
                <a:lnTo>
                  <a:pt x="1921611" y="478674"/>
                </a:lnTo>
                <a:lnTo>
                  <a:pt x="1981047" y="4632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40070" y="3784289"/>
            <a:ext cx="6112566" cy="3241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4603" y="3784290"/>
            <a:ext cx="2972435" cy="1454150"/>
          </a:xfrm>
          <a:custGeom>
            <a:avLst/>
            <a:gdLst/>
            <a:ahLst/>
            <a:cxnLst/>
            <a:rect l="l" t="t" r="r" b="b"/>
            <a:pathLst>
              <a:path w="2972435" h="1454150">
                <a:moveTo>
                  <a:pt x="2972366" y="0"/>
                </a:moveTo>
                <a:lnTo>
                  <a:pt x="2942453" y="0"/>
                </a:lnTo>
                <a:lnTo>
                  <a:pt x="0" y="1443106"/>
                </a:lnTo>
                <a:lnTo>
                  <a:pt x="4572" y="1453774"/>
                </a:lnTo>
                <a:lnTo>
                  <a:pt x="29723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6127" y="5225872"/>
            <a:ext cx="2667000" cy="193675"/>
          </a:xfrm>
          <a:custGeom>
            <a:avLst/>
            <a:gdLst/>
            <a:ahLst/>
            <a:cxnLst/>
            <a:rect l="l" t="t" r="r" b="b"/>
            <a:pathLst>
              <a:path w="2667000" h="193675">
                <a:moveTo>
                  <a:pt x="2591757" y="148632"/>
                </a:moveTo>
                <a:lnTo>
                  <a:pt x="1524" y="0"/>
                </a:lnTo>
                <a:lnTo>
                  <a:pt x="0" y="13716"/>
                </a:lnTo>
                <a:lnTo>
                  <a:pt x="2591028" y="160775"/>
                </a:lnTo>
                <a:lnTo>
                  <a:pt x="2591757" y="148632"/>
                </a:lnTo>
                <a:close/>
              </a:path>
              <a:path w="2667000" h="193675">
                <a:moveTo>
                  <a:pt x="2604302" y="186658"/>
                </a:moveTo>
                <a:lnTo>
                  <a:pt x="2604302" y="161528"/>
                </a:lnTo>
                <a:lnTo>
                  <a:pt x="2591028" y="160775"/>
                </a:lnTo>
                <a:lnTo>
                  <a:pt x="2589062" y="193532"/>
                </a:lnTo>
                <a:lnTo>
                  <a:pt x="2604302" y="186658"/>
                </a:lnTo>
                <a:close/>
              </a:path>
              <a:path w="2667000" h="193675">
                <a:moveTo>
                  <a:pt x="2604302" y="161528"/>
                </a:moveTo>
                <a:lnTo>
                  <a:pt x="2604302" y="149352"/>
                </a:lnTo>
                <a:lnTo>
                  <a:pt x="2591757" y="148632"/>
                </a:lnTo>
                <a:lnTo>
                  <a:pt x="2591028" y="160775"/>
                </a:lnTo>
                <a:lnTo>
                  <a:pt x="2604302" y="161528"/>
                </a:lnTo>
                <a:close/>
              </a:path>
              <a:path w="2667000" h="193675">
                <a:moveTo>
                  <a:pt x="2666771" y="158480"/>
                </a:moveTo>
                <a:lnTo>
                  <a:pt x="2593634" y="117348"/>
                </a:lnTo>
                <a:lnTo>
                  <a:pt x="2591757" y="148632"/>
                </a:lnTo>
                <a:lnTo>
                  <a:pt x="2604302" y="149352"/>
                </a:lnTo>
                <a:lnTo>
                  <a:pt x="2604302" y="186658"/>
                </a:lnTo>
                <a:lnTo>
                  <a:pt x="2666771" y="15848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059772" y="5482905"/>
            <a:ext cx="17030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L</a:t>
            </a:r>
            <a:r>
              <a:rPr sz="2400" b="1" spc="5" dirty="0">
                <a:latin typeface="Times New Roman"/>
                <a:cs typeface="Times New Roman"/>
              </a:rPr>
              <a:t>i</a:t>
            </a:r>
            <a:r>
              <a:rPr sz="2400" b="1" dirty="0">
                <a:latin typeface="Times New Roman"/>
                <a:cs typeface="Times New Roman"/>
              </a:rPr>
              <a:t>game</a:t>
            </a:r>
            <a:r>
              <a:rPr sz="2400" b="1" spc="-5" dirty="0">
                <a:latin typeface="Times New Roman"/>
                <a:cs typeface="Times New Roman"/>
              </a:rPr>
              <a:t>n</a:t>
            </a:r>
            <a:r>
              <a:rPr sz="2400" b="1" dirty="0">
                <a:latin typeface="Times New Roman"/>
                <a:cs typeface="Times New Roman"/>
              </a:rPr>
              <a:t>t</a:t>
            </a:r>
            <a:r>
              <a:rPr sz="2400" b="1" spc="-5" dirty="0">
                <a:latin typeface="Times New Roman"/>
                <a:cs typeface="Times New Roman"/>
              </a:rPr>
              <a:t>u</a:t>
            </a:r>
            <a:r>
              <a:rPr sz="2400" b="1" dirty="0">
                <a:latin typeface="Times New Roman"/>
                <a:cs typeface="Times New Roman"/>
              </a:rPr>
              <a:t>m  </a:t>
            </a:r>
            <a:r>
              <a:rPr sz="2400" b="1" spc="-5" dirty="0">
                <a:latin typeface="Times New Roman"/>
                <a:cs typeface="Times New Roman"/>
              </a:rPr>
              <a:t>Palpebrale  </a:t>
            </a:r>
            <a:r>
              <a:rPr sz="2400" b="1" dirty="0">
                <a:latin typeface="Times New Roman"/>
                <a:cs typeface="Times New Roman"/>
              </a:rPr>
              <a:t>mediale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22728" y="4241459"/>
            <a:ext cx="696595" cy="1603375"/>
          </a:xfrm>
          <a:custGeom>
            <a:avLst/>
            <a:gdLst/>
            <a:ahLst/>
            <a:cxnLst/>
            <a:rect l="l" t="t" r="r" b="b"/>
            <a:pathLst>
              <a:path w="696595" h="1603375">
                <a:moveTo>
                  <a:pt x="70088" y="56388"/>
                </a:moveTo>
                <a:lnTo>
                  <a:pt x="4572" y="0"/>
                </a:lnTo>
                <a:lnTo>
                  <a:pt x="0" y="85328"/>
                </a:lnTo>
                <a:lnTo>
                  <a:pt x="24384" y="75260"/>
                </a:lnTo>
                <a:lnTo>
                  <a:pt x="24384" y="60960"/>
                </a:lnTo>
                <a:lnTo>
                  <a:pt x="36576" y="56388"/>
                </a:lnTo>
                <a:lnTo>
                  <a:pt x="41607" y="68148"/>
                </a:lnTo>
                <a:lnTo>
                  <a:pt x="70088" y="56388"/>
                </a:lnTo>
                <a:close/>
              </a:path>
              <a:path w="696595" h="1603375">
                <a:moveTo>
                  <a:pt x="41607" y="68148"/>
                </a:moveTo>
                <a:lnTo>
                  <a:pt x="36576" y="56388"/>
                </a:lnTo>
                <a:lnTo>
                  <a:pt x="24384" y="60960"/>
                </a:lnTo>
                <a:lnTo>
                  <a:pt x="29594" y="73108"/>
                </a:lnTo>
                <a:lnTo>
                  <a:pt x="41607" y="68148"/>
                </a:lnTo>
                <a:close/>
              </a:path>
              <a:path w="696595" h="1603375">
                <a:moveTo>
                  <a:pt x="29594" y="73108"/>
                </a:moveTo>
                <a:lnTo>
                  <a:pt x="24384" y="60960"/>
                </a:lnTo>
                <a:lnTo>
                  <a:pt x="24384" y="75260"/>
                </a:lnTo>
                <a:lnTo>
                  <a:pt x="29594" y="73108"/>
                </a:lnTo>
                <a:close/>
              </a:path>
              <a:path w="696595" h="1603375">
                <a:moveTo>
                  <a:pt x="696407" y="1598538"/>
                </a:moveTo>
                <a:lnTo>
                  <a:pt x="41607" y="68148"/>
                </a:lnTo>
                <a:lnTo>
                  <a:pt x="29594" y="73108"/>
                </a:lnTo>
                <a:lnTo>
                  <a:pt x="685739" y="1603110"/>
                </a:lnTo>
                <a:lnTo>
                  <a:pt x="696407" y="15985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53378" y="2892322"/>
            <a:ext cx="1864995" cy="2661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Glandula  lacrimalis  </a:t>
            </a:r>
            <a:r>
              <a:rPr sz="2400" b="1" spc="-5" dirty="0">
                <a:latin typeface="Times New Roman"/>
                <a:cs typeface="Times New Roman"/>
              </a:rPr>
              <a:t>(pars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orbitalis  a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palpebralis)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 marR="826135">
              <a:lnSpc>
                <a:spcPct val="100000"/>
              </a:lnSpc>
            </a:pPr>
            <a:r>
              <a:rPr sz="2400" b="1" spc="-5" dirty="0">
                <a:latin typeface="Times New Roman"/>
                <a:cs typeface="Times New Roman"/>
              </a:rPr>
              <a:t>Septum  </a:t>
            </a:r>
            <a:r>
              <a:rPr sz="2400" b="1" dirty="0">
                <a:latin typeface="Times New Roman"/>
                <a:cs typeface="Times New Roman"/>
              </a:rPr>
              <a:t>or</a:t>
            </a:r>
            <a:r>
              <a:rPr sz="2400" b="1" spc="-5" dirty="0">
                <a:latin typeface="Times New Roman"/>
                <a:cs typeface="Times New Roman"/>
              </a:rPr>
              <a:t>b</a:t>
            </a:r>
            <a:r>
              <a:rPr sz="2400" b="1" spc="5" dirty="0">
                <a:latin typeface="Times New Roman"/>
                <a:cs typeface="Times New Roman"/>
              </a:rPr>
              <a:t>i</a:t>
            </a:r>
            <a:r>
              <a:rPr sz="2400" b="1" dirty="0">
                <a:latin typeface="Times New Roman"/>
                <a:cs typeface="Times New Roman"/>
              </a:rPr>
              <a:t>ta</a:t>
            </a:r>
            <a:r>
              <a:rPr sz="2400" b="1" spc="5" dirty="0">
                <a:latin typeface="Times New Roman"/>
                <a:cs typeface="Times New Roman"/>
              </a:rPr>
              <a:t>l</a:t>
            </a:r>
            <a:r>
              <a:rPr sz="2400" b="1" dirty="0">
                <a:latin typeface="Times New Roman"/>
                <a:cs typeface="Times New Roman"/>
              </a:rPr>
              <a:t>e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1210467"/>
            <a:ext cx="9143238" cy="51491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238" cy="3428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4644" y="1041320"/>
            <a:ext cx="1725295" cy="457200"/>
          </a:xfrm>
          <a:custGeom>
            <a:avLst/>
            <a:gdLst/>
            <a:ahLst/>
            <a:cxnLst/>
            <a:rect l="l" t="t" r="r" b="b"/>
            <a:pathLst>
              <a:path w="1725295" h="457200">
                <a:moveTo>
                  <a:pt x="0" y="0"/>
                </a:moveTo>
                <a:lnTo>
                  <a:pt x="0" y="457164"/>
                </a:lnTo>
                <a:lnTo>
                  <a:pt x="1725030" y="457164"/>
                </a:lnTo>
                <a:lnTo>
                  <a:pt x="172503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4644" y="1063662"/>
            <a:ext cx="1725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M.</a:t>
            </a:r>
            <a:r>
              <a:rPr sz="2400" b="1" spc="-6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frontalis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54289" y="507969"/>
            <a:ext cx="996950" cy="622300"/>
          </a:xfrm>
          <a:custGeom>
            <a:avLst/>
            <a:gdLst/>
            <a:ahLst/>
            <a:cxnLst/>
            <a:rect l="l" t="t" r="r" b="b"/>
            <a:pathLst>
              <a:path w="996950" h="622300">
                <a:moveTo>
                  <a:pt x="931405" y="57587"/>
                </a:moveTo>
                <a:lnTo>
                  <a:pt x="916947" y="33659"/>
                </a:lnTo>
                <a:lnTo>
                  <a:pt x="0" y="597353"/>
                </a:lnTo>
                <a:lnTo>
                  <a:pt x="13716" y="621737"/>
                </a:lnTo>
                <a:lnTo>
                  <a:pt x="931405" y="57587"/>
                </a:lnTo>
                <a:close/>
              </a:path>
              <a:path w="996950" h="622300">
                <a:moveTo>
                  <a:pt x="996607" y="0"/>
                </a:moveTo>
                <a:lnTo>
                  <a:pt x="902134" y="9144"/>
                </a:lnTo>
                <a:lnTo>
                  <a:pt x="916947" y="33659"/>
                </a:lnTo>
                <a:lnTo>
                  <a:pt x="929566" y="25901"/>
                </a:lnTo>
                <a:lnTo>
                  <a:pt x="943282" y="50285"/>
                </a:lnTo>
                <a:lnTo>
                  <a:pt x="943282" y="77245"/>
                </a:lnTo>
                <a:lnTo>
                  <a:pt x="946330" y="82289"/>
                </a:lnTo>
                <a:lnTo>
                  <a:pt x="996607" y="0"/>
                </a:lnTo>
                <a:close/>
              </a:path>
              <a:path w="996950" h="622300">
                <a:moveTo>
                  <a:pt x="943282" y="50285"/>
                </a:moveTo>
                <a:lnTo>
                  <a:pt x="929566" y="25901"/>
                </a:lnTo>
                <a:lnTo>
                  <a:pt x="916947" y="33659"/>
                </a:lnTo>
                <a:lnTo>
                  <a:pt x="931405" y="57587"/>
                </a:lnTo>
                <a:lnTo>
                  <a:pt x="943282" y="50285"/>
                </a:lnTo>
                <a:close/>
              </a:path>
              <a:path w="996950" h="622300">
                <a:moveTo>
                  <a:pt x="943282" y="77245"/>
                </a:moveTo>
                <a:lnTo>
                  <a:pt x="943282" y="50285"/>
                </a:lnTo>
                <a:lnTo>
                  <a:pt x="931405" y="57587"/>
                </a:lnTo>
                <a:lnTo>
                  <a:pt x="943282" y="772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55744" y="355579"/>
            <a:ext cx="2045335" cy="774700"/>
          </a:xfrm>
          <a:custGeom>
            <a:avLst/>
            <a:gdLst/>
            <a:ahLst/>
            <a:cxnLst/>
            <a:rect l="l" t="t" r="r" b="b"/>
            <a:pathLst>
              <a:path w="2045335" h="774700">
                <a:moveTo>
                  <a:pt x="2045040" y="0"/>
                </a:moveTo>
                <a:lnTo>
                  <a:pt x="0" y="0"/>
                </a:lnTo>
                <a:lnTo>
                  <a:pt x="0" y="774126"/>
                </a:lnTo>
                <a:lnTo>
                  <a:pt x="2045040" y="774126"/>
                </a:lnTo>
                <a:lnTo>
                  <a:pt x="2045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55744" y="329165"/>
            <a:ext cx="20453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marR="8382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M.</a:t>
            </a:r>
            <a:r>
              <a:rPr sz="240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corrugator  supercilii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00374" y="799028"/>
            <a:ext cx="1374775" cy="342900"/>
          </a:xfrm>
          <a:custGeom>
            <a:avLst/>
            <a:gdLst/>
            <a:ahLst/>
            <a:cxnLst/>
            <a:rect l="l" t="t" r="r" b="b"/>
            <a:pathLst>
              <a:path w="1374775" h="342900">
                <a:moveTo>
                  <a:pt x="1294925" y="286402"/>
                </a:moveTo>
                <a:lnTo>
                  <a:pt x="7620" y="0"/>
                </a:lnTo>
                <a:lnTo>
                  <a:pt x="0" y="28949"/>
                </a:lnTo>
                <a:lnTo>
                  <a:pt x="1288456" y="313765"/>
                </a:lnTo>
                <a:lnTo>
                  <a:pt x="1294925" y="286402"/>
                </a:lnTo>
                <a:close/>
              </a:path>
              <a:path w="1374775" h="342900">
                <a:moveTo>
                  <a:pt x="1309009" y="335674"/>
                </a:moveTo>
                <a:lnTo>
                  <a:pt x="1309009" y="289535"/>
                </a:lnTo>
                <a:lnTo>
                  <a:pt x="1302913" y="316961"/>
                </a:lnTo>
                <a:lnTo>
                  <a:pt x="1288456" y="313765"/>
                </a:lnTo>
                <a:lnTo>
                  <a:pt x="1281577" y="342869"/>
                </a:lnTo>
                <a:lnTo>
                  <a:pt x="1309009" y="335674"/>
                </a:lnTo>
                <a:close/>
              </a:path>
              <a:path w="1374775" h="342900">
                <a:moveTo>
                  <a:pt x="1309009" y="289535"/>
                </a:moveTo>
                <a:lnTo>
                  <a:pt x="1294925" y="286402"/>
                </a:lnTo>
                <a:lnTo>
                  <a:pt x="1288456" y="313765"/>
                </a:lnTo>
                <a:lnTo>
                  <a:pt x="1302913" y="316961"/>
                </a:lnTo>
                <a:lnTo>
                  <a:pt x="1309009" y="289535"/>
                </a:lnTo>
                <a:close/>
              </a:path>
              <a:path w="1374775" h="342900">
                <a:moveTo>
                  <a:pt x="1374541" y="318485"/>
                </a:moveTo>
                <a:lnTo>
                  <a:pt x="1301389" y="259055"/>
                </a:lnTo>
                <a:lnTo>
                  <a:pt x="1294925" y="286402"/>
                </a:lnTo>
                <a:lnTo>
                  <a:pt x="1309009" y="289535"/>
                </a:lnTo>
                <a:lnTo>
                  <a:pt x="1309009" y="335674"/>
                </a:lnTo>
                <a:lnTo>
                  <a:pt x="1374541" y="3184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56020" y="3098551"/>
            <a:ext cx="314960" cy="685800"/>
          </a:xfrm>
          <a:custGeom>
            <a:avLst/>
            <a:gdLst/>
            <a:ahLst/>
            <a:cxnLst/>
            <a:rect l="l" t="t" r="r" b="b"/>
            <a:pathLst>
              <a:path w="314959" h="685800">
                <a:moveTo>
                  <a:pt x="77708" y="62484"/>
                </a:moveTo>
                <a:lnTo>
                  <a:pt x="4572" y="0"/>
                </a:lnTo>
                <a:lnTo>
                  <a:pt x="0" y="95996"/>
                </a:lnTo>
                <a:lnTo>
                  <a:pt x="19812" y="87452"/>
                </a:lnTo>
                <a:lnTo>
                  <a:pt x="19812" y="71612"/>
                </a:lnTo>
                <a:lnTo>
                  <a:pt x="47244" y="60960"/>
                </a:lnTo>
                <a:lnTo>
                  <a:pt x="52543" y="73336"/>
                </a:lnTo>
                <a:lnTo>
                  <a:pt x="77708" y="62484"/>
                </a:lnTo>
                <a:close/>
              </a:path>
              <a:path w="314959" h="685800">
                <a:moveTo>
                  <a:pt x="52543" y="73336"/>
                </a:moveTo>
                <a:lnTo>
                  <a:pt x="47244" y="60960"/>
                </a:lnTo>
                <a:lnTo>
                  <a:pt x="19812" y="71612"/>
                </a:lnTo>
                <a:lnTo>
                  <a:pt x="25545" y="84980"/>
                </a:lnTo>
                <a:lnTo>
                  <a:pt x="52543" y="73336"/>
                </a:lnTo>
                <a:close/>
              </a:path>
              <a:path w="314959" h="685800">
                <a:moveTo>
                  <a:pt x="25545" y="84980"/>
                </a:moveTo>
                <a:lnTo>
                  <a:pt x="19812" y="71612"/>
                </a:lnTo>
                <a:lnTo>
                  <a:pt x="19812" y="87452"/>
                </a:lnTo>
                <a:lnTo>
                  <a:pt x="25545" y="84980"/>
                </a:lnTo>
                <a:close/>
              </a:path>
              <a:path w="314959" h="685800">
                <a:moveTo>
                  <a:pt x="314743" y="685739"/>
                </a:moveTo>
                <a:lnTo>
                  <a:pt x="52543" y="73336"/>
                </a:lnTo>
                <a:lnTo>
                  <a:pt x="25545" y="84980"/>
                </a:lnTo>
                <a:lnTo>
                  <a:pt x="283201" y="685739"/>
                </a:lnTo>
                <a:lnTo>
                  <a:pt x="314743" y="6857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92546" y="1650873"/>
            <a:ext cx="845819" cy="2133600"/>
          </a:xfrm>
          <a:custGeom>
            <a:avLst/>
            <a:gdLst/>
            <a:ahLst/>
            <a:cxnLst/>
            <a:rect l="l" t="t" r="r" b="b"/>
            <a:pathLst>
              <a:path w="845819" h="2133600">
                <a:moveTo>
                  <a:pt x="817581" y="85572"/>
                </a:moveTo>
                <a:lnTo>
                  <a:pt x="791372" y="75687"/>
                </a:lnTo>
                <a:lnTo>
                  <a:pt x="0" y="2133417"/>
                </a:lnTo>
                <a:lnTo>
                  <a:pt x="30010" y="2133417"/>
                </a:lnTo>
                <a:lnTo>
                  <a:pt x="817581" y="85572"/>
                </a:lnTo>
                <a:close/>
              </a:path>
              <a:path w="845819" h="2133600">
                <a:moveTo>
                  <a:pt x="845218" y="95996"/>
                </a:moveTo>
                <a:lnTo>
                  <a:pt x="834550" y="0"/>
                </a:lnTo>
                <a:lnTo>
                  <a:pt x="764446" y="65532"/>
                </a:lnTo>
                <a:lnTo>
                  <a:pt x="791372" y="75687"/>
                </a:lnTo>
                <a:lnTo>
                  <a:pt x="796450" y="62484"/>
                </a:lnTo>
                <a:lnTo>
                  <a:pt x="822358" y="73152"/>
                </a:lnTo>
                <a:lnTo>
                  <a:pt x="822358" y="87374"/>
                </a:lnTo>
                <a:lnTo>
                  <a:pt x="845218" y="95996"/>
                </a:lnTo>
                <a:close/>
              </a:path>
              <a:path w="845819" h="2133600">
                <a:moveTo>
                  <a:pt x="822358" y="73152"/>
                </a:moveTo>
                <a:lnTo>
                  <a:pt x="796450" y="62484"/>
                </a:lnTo>
                <a:lnTo>
                  <a:pt x="791372" y="75687"/>
                </a:lnTo>
                <a:lnTo>
                  <a:pt x="817581" y="85572"/>
                </a:lnTo>
                <a:lnTo>
                  <a:pt x="822358" y="73152"/>
                </a:lnTo>
                <a:close/>
              </a:path>
              <a:path w="845819" h="2133600">
                <a:moveTo>
                  <a:pt x="822358" y="87374"/>
                </a:moveTo>
                <a:lnTo>
                  <a:pt x="822358" y="73152"/>
                </a:lnTo>
                <a:lnTo>
                  <a:pt x="817581" y="85572"/>
                </a:lnTo>
                <a:lnTo>
                  <a:pt x="822358" y="873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41420" y="1955642"/>
            <a:ext cx="1062355" cy="1828800"/>
          </a:xfrm>
          <a:custGeom>
            <a:avLst/>
            <a:gdLst/>
            <a:ahLst/>
            <a:cxnLst/>
            <a:rect l="l" t="t" r="r" b="b"/>
            <a:pathLst>
              <a:path w="1062354" h="1828800">
                <a:moveTo>
                  <a:pt x="80756" y="53340"/>
                </a:moveTo>
                <a:lnTo>
                  <a:pt x="0" y="0"/>
                </a:lnTo>
                <a:lnTo>
                  <a:pt x="6096" y="96012"/>
                </a:lnTo>
                <a:lnTo>
                  <a:pt x="24384" y="85559"/>
                </a:lnTo>
                <a:lnTo>
                  <a:pt x="24384" y="70104"/>
                </a:lnTo>
                <a:lnTo>
                  <a:pt x="48768" y="56388"/>
                </a:lnTo>
                <a:lnTo>
                  <a:pt x="55332" y="67871"/>
                </a:lnTo>
                <a:lnTo>
                  <a:pt x="80756" y="53340"/>
                </a:lnTo>
                <a:close/>
              </a:path>
              <a:path w="1062354" h="1828800">
                <a:moveTo>
                  <a:pt x="55332" y="67871"/>
                </a:moveTo>
                <a:lnTo>
                  <a:pt x="48768" y="56388"/>
                </a:lnTo>
                <a:lnTo>
                  <a:pt x="24384" y="70104"/>
                </a:lnTo>
                <a:lnTo>
                  <a:pt x="31038" y="81756"/>
                </a:lnTo>
                <a:lnTo>
                  <a:pt x="55332" y="67871"/>
                </a:lnTo>
                <a:close/>
              </a:path>
              <a:path w="1062354" h="1828800">
                <a:moveTo>
                  <a:pt x="31038" y="81756"/>
                </a:moveTo>
                <a:lnTo>
                  <a:pt x="24384" y="70104"/>
                </a:lnTo>
                <a:lnTo>
                  <a:pt x="24384" y="85559"/>
                </a:lnTo>
                <a:lnTo>
                  <a:pt x="31038" y="81756"/>
                </a:lnTo>
                <a:close/>
              </a:path>
              <a:path w="1062354" h="1828800">
                <a:moveTo>
                  <a:pt x="1061932" y="1828647"/>
                </a:moveTo>
                <a:lnTo>
                  <a:pt x="55332" y="67871"/>
                </a:lnTo>
                <a:lnTo>
                  <a:pt x="31038" y="81756"/>
                </a:lnTo>
                <a:lnTo>
                  <a:pt x="1028678" y="1828647"/>
                </a:lnTo>
                <a:lnTo>
                  <a:pt x="1061932" y="18286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43858" y="2488996"/>
            <a:ext cx="86360" cy="1295400"/>
          </a:xfrm>
          <a:custGeom>
            <a:avLst/>
            <a:gdLst/>
            <a:ahLst/>
            <a:cxnLst/>
            <a:rect l="l" t="t" r="r" b="b"/>
            <a:pathLst>
              <a:path w="86360" h="1295400">
                <a:moveTo>
                  <a:pt x="58569" y="86372"/>
                </a:moveTo>
                <a:lnTo>
                  <a:pt x="29589" y="85854"/>
                </a:lnTo>
                <a:lnTo>
                  <a:pt x="0" y="1295293"/>
                </a:lnTo>
                <a:lnTo>
                  <a:pt x="28993" y="1295293"/>
                </a:lnTo>
                <a:lnTo>
                  <a:pt x="58569" y="86372"/>
                </a:lnTo>
                <a:close/>
              </a:path>
              <a:path w="86360" h="1295400">
                <a:moveTo>
                  <a:pt x="86325" y="86868"/>
                </a:moveTo>
                <a:lnTo>
                  <a:pt x="45177" y="0"/>
                </a:lnTo>
                <a:lnTo>
                  <a:pt x="981" y="85344"/>
                </a:lnTo>
                <a:lnTo>
                  <a:pt x="29589" y="85854"/>
                </a:lnTo>
                <a:lnTo>
                  <a:pt x="29937" y="71628"/>
                </a:lnTo>
                <a:lnTo>
                  <a:pt x="58893" y="73152"/>
                </a:lnTo>
                <a:lnTo>
                  <a:pt x="58893" y="86378"/>
                </a:lnTo>
                <a:lnTo>
                  <a:pt x="86325" y="86868"/>
                </a:lnTo>
                <a:close/>
              </a:path>
              <a:path w="86360" h="1295400">
                <a:moveTo>
                  <a:pt x="58893" y="73152"/>
                </a:moveTo>
                <a:lnTo>
                  <a:pt x="29937" y="71628"/>
                </a:lnTo>
                <a:lnTo>
                  <a:pt x="29589" y="85854"/>
                </a:lnTo>
                <a:lnTo>
                  <a:pt x="58569" y="86372"/>
                </a:lnTo>
                <a:lnTo>
                  <a:pt x="58893" y="73152"/>
                </a:lnTo>
                <a:close/>
              </a:path>
              <a:path w="86360" h="1295400">
                <a:moveTo>
                  <a:pt x="58893" y="86378"/>
                </a:moveTo>
                <a:lnTo>
                  <a:pt x="58893" y="73152"/>
                </a:lnTo>
                <a:lnTo>
                  <a:pt x="58569" y="86372"/>
                </a:lnTo>
                <a:lnTo>
                  <a:pt x="58893" y="863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4644" y="3784289"/>
            <a:ext cx="9143238" cy="342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174916" y="5231968"/>
            <a:ext cx="1937385" cy="11887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925" rIns="0" bIns="0" rtlCol="0">
            <a:spAutoFit/>
          </a:bodyPr>
          <a:lstStyle/>
          <a:p>
            <a:pPr marL="90805" marR="160020">
              <a:lnSpc>
                <a:spcPct val="100000"/>
              </a:lnSpc>
              <a:spcBef>
                <a:spcPts val="275"/>
              </a:spcBef>
            </a:pPr>
            <a:r>
              <a:rPr sz="2400" b="1" spc="-5" dirty="0">
                <a:latin typeface="Times New Roman"/>
                <a:cs typeface="Times New Roman"/>
              </a:rPr>
              <a:t>L</a:t>
            </a:r>
            <a:r>
              <a:rPr sz="2400" b="1" spc="5" dirty="0">
                <a:latin typeface="Times New Roman"/>
                <a:cs typeface="Times New Roman"/>
              </a:rPr>
              <a:t>i</a:t>
            </a:r>
            <a:r>
              <a:rPr sz="2400" b="1" dirty="0">
                <a:latin typeface="Times New Roman"/>
                <a:cs typeface="Times New Roman"/>
              </a:rPr>
              <a:t>game</a:t>
            </a:r>
            <a:r>
              <a:rPr sz="2400" b="1" spc="-5" dirty="0">
                <a:latin typeface="Times New Roman"/>
                <a:cs typeface="Times New Roman"/>
              </a:rPr>
              <a:t>n</a:t>
            </a:r>
            <a:r>
              <a:rPr sz="2400" b="1" dirty="0">
                <a:latin typeface="Times New Roman"/>
                <a:cs typeface="Times New Roman"/>
              </a:rPr>
              <a:t>t</a:t>
            </a:r>
            <a:r>
              <a:rPr sz="2400" b="1" spc="-5" dirty="0">
                <a:latin typeface="Times New Roman"/>
                <a:cs typeface="Times New Roman"/>
              </a:rPr>
              <a:t>u</a:t>
            </a:r>
            <a:r>
              <a:rPr sz="2400" b="1" dirty="0">
                <a:latin typeface="Times New Roman"/>
                <a:cs typeface="Times New Roman"/>
              </a:rPr>
              <a:t>m  </a:t>
            </a:r>
            <a:r>
              <a:rPr sz="2400" b="1" spc="-5" dirty="0">
                <a:latin typeface="Times New Roman"/>
                <a:cs typeface="Times New Roman"/>
              </a:rPr>
              <a:t>Palpebrale  </a:t>
            </a:r>
            <a:r>
              <a:rPr sz="2400" b="1" dirty="0">
                <a:latin typeface="Times New Roman"/>
                <a:cs typeface="Times New Roman"/>
              </a:rPr>
              <a:t>mediale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39221" y="3784290"/>
            <a:ext cx="649605" cy="1454150"/>
          </a:xfrm>
          <a:custGeom>
            <a:avLst/>
            <a:gdLst/>
            <a:ahLst/>
            <a:cxnLst/>
            <a:rect l="l" t="t" r="r" b="b"/>
            <a:pathLst>
              <a:path w="649604" h="1454150">
                <a:moveTo>
                  <a:pt x="649410" y="1443106"/>
                </a:moveTo>
                <a:lnTo>
                  <a:pt x="31542" y="0"/>
                </a:lnTo>
                <a:lnTo>
                  <a:pt x="0" y="0"/>
                </a:lnTo>
                <a:lnTo>
                  <a:pt x="623502" y="1453774"/>
                </a:lnTo>
                <a:lnTo>
                  <a:pt x="649410" y="14431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36651" y="5536753"/>
            <a:ext cx="2223770" cy="457200"/>
          </a:xfrm>
          <a:custGeom>
            <a:avLst/>
            <a:gdLst/>
            <a:ahLst/>
            <a:cxnLst/>
            <a:rect l="l" t="t" r="r" b="b"/>
            <a:pathLst>
              <a:path w="2223770" h="457200">
                <a:moveTo>
                  <a:pt x="0" y="0"/>
                </a:moveTo>
                <a:lnTo>
                  <a:pt x="0" y="457164"/>
                </a:lnTo>
                <a:lnTo>
                  <a:pt x="2223333" y="457164"/>
                </a:lnTo>
                <a:lnTo>
                  <a:pt x="222333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136651" y="5559092"/>
            <a:ext cx="2223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Pretarsální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část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31944" y="4546229"/>
            <a:ext cx="2240280" cy="457200"/>
          </a:xfrm>
          <a:custGeom>
            <a:avLst/>
            <a:gdLst/>
            <a:ahLst/>
            <a:cxnLst/>
            <a:rect l="l" t="t" r="r" b="b"/>
            <a:pathLst>
              <a:path w="2240279" h="457200">
                <a:moveTo>
                  <a:pt x="0" y="0"/>
                </a:moveTo>
                <a:lnTo>
                  <a:pt x="0" y="457164"/>
                </a:lnTo>
                <a:lnTo>
                  <a:pt x="2240097" y="457164"/>
                </a:lnTo>
                <a:lnTo>
                  <a:pt x="22400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431944" y="4568569"/>
            <a:ext cx="2240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Preseptální</a:t>
            </a:r>
            <a:r>
              <a:rPr sz="2400" b="1" spc="-8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část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4644" y="5536753"/>
            <a:ext cx="1987550" cy="457200"/>
          </a:xfrm>
          <a:custGeom>
            <a:avLst/>
            <a:gdLst/>
            <a:ahLst/>
            <a:cxnLst/>
            <a:rect l="l" t="t" r="r" b="b"/>
            <a:pathLst>
              <a:path w="1987550" h="457200">
                <a:moveTo>
                  <a:pt x="0" y="0"/>
                </a:moveTo>
                <a:lnTo>
                  <a:pt x="0" y="457164"/>
                </a:lnTo>
                <a:lnTo>
                  <a:pt x="1987128" y="457164"/>
                </a:lnTo>
                <a:lnTo>
                  <a:pt x="19871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74644" y="5559092"/>
            <a:ext cx="1987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Orbitální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část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91034" y="3784290"/>
            <a:ext cx="731520" cy="1835150"/>
          </a:xfrm>
          <a:custGeom>
            <a:avLst/>
            <a:gdLst/>
            <a:ahLst/>
            <a:cxnLst/>
            <a:rect l="l" t="t" r="r" b="b"/>
            <a:pathLst>
              <a:path w="731519" h="1835150">
                <a:moveTo>
                  <a:pt x="731523" y="0"/>
                </a:moveTo>
                <a:lnTo>
                  <a:pt x="701512" y="0"/>
                </a:lnTo>
                <a:lnTo>
                  <a:pt x="0" y="1824075"/>
                </a:lnTo>
                <a:lnTo>
                  <a:pt x="25908" y="1834743"/>
                </a:lnTo>
                <a:lnTo>
                  <a:pt x="7315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70098" y="3784290"/>
            <a:ext cx="509270" cy="845819"/>
          </a:xfrm>
          <a:custGeom>
            <a:avLst/>
            <a:gdLst/>
            <a:ahLst/>
            <a:cxnLst/>
            <a:rect l="l" t="t" r="r" b="b"/>
            <a:pathLst>
              <a:path w="509270" h="845820">
                <a:moveTo>
                  <a:pt x="508916" y="832043"/>
                </a:moveTo>
                <a:lnTo>
                  <a:pt x="33254" y="0"/>
                </a:lnTo>
                <a:lnTo>
                  <a:pt x="0" y="0"/>
                </a:lnTo>
                <a:lnTo>
                  <a:pt x="483008" y="845759"/>
                </a:lnTo>
                <a:lnTo>
                  <a:pt x="508916" y="832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99119" y="3784290"/>
            <a:ext cx="74295" cy="1830705"/>
          </a:xfrm>
          <a:custGeom>
            <a:avLst/>
            <a:gdLst/>
            <a:ahLst/>
            <a:cxnLst/>
            <a:rect l="l" t="t" r="r" b="b"/>
            <a:pathLst>
              <a:path w="74295" h="1830704">
                <a:moveTo>
                  <a:pt x="73731" y="0"/>
                </a:moveTo>
                <a:lnTo>
                  <a:pt x="44738" y="0"/>
                </a:lnTo>
                <a:lnTo>
                  <a:pt x="0" y="1828647"/>
                </a:lnTo>
                <a:lnTo>
                  <a:pt x="28956" y="1830171"/>
                </a:lnTo>
                <a:lnTo>
                  <a:pt x="737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4712" y="2260412"/>
            <a:ext cx="6186921" cy="3607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1831" y="436938"/>
            <a:ext cx="5916402" cy="3347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74916" y="2869966"/>
            <a:ext cx="762000" cy="914400"/>
          </a:xfrm>
          <a:custGeom>
            <a:avLst/>
            <a:gdLst/>
            <a:ahLst/>
            <a:cxnLst/>
            <a:rect l="l" t="t" r="r" b="b"/>
            <a:pathLst>
              <a:path w="762000" h="914400">
                <a:moveTo>
                  <a:pt x="79232" y="35052"/>
                </a:moveTo>
                <a:lnTo>
                  <a:pt x="0" y="0"/>
                </a:lnTo>
                <a:lnTo>
                  <a:pt x="19812" y="83820"/>
                </a:lnTo>
                <a:lnTo>
                  <a:pt x="36576" y="70061"/>
                </a:lnTo>
                <a:lnTo>
                  <a:pt x="36576" y="53340"/>
                </a:lnTo>
                <a:lnTo>
                  <a:pt x="45720" y="45720"/>
                </a:lnTo>
                <a:lnTo>
                  <a:pt x="53996" y="55764"/>
                </a:lnTo>
                <a:lnTo>
                  <a:pt x="79232" y="35052"/>
                </a:lnTo>
                <a:close/>
              </a:path>
              <a:path w="762000" h="914400">
                <a:moveTo>
                  <a:pt x="53996" y="55764"/>
                </a:moveTo>
                <a:lnTo>
                  <a:pt x="45720" y="45720"/>
                </a:lnTo>
                <a:lnTo>
                  <a:pt x="36576" y="53340"/>
                </a:lnTo>
                <a:lnTo>
                  <a:pt x="44788" y="63321"/>
                </a:lnTo>
                <a:lnTo>
                  <a:pt x="53996" y="55764"/>
                </a:lnTo>
                <a:close/>
              </a:path>
              <a:path w="762000" h="914400">
                <a:moveTo>
                  <a:pt x="44788" y="63321"/>
                </a:moveTo>
                <a:lnTo>
                  <a:pt x="36576" y="53340"/>
                </a:lnTo>
                <a:lnTo>
                  <a:pt x="36576" y="70061"/>
                </a:lnTo>
                <a:lnTo>
                  <a:pt x="44788" y="63321"/>
                </a:lnTo>
                <a:close/>
              </a:path>
              <a:path w="762000" h="914400">
                <a:moveTo>
                  <a:pt x="761413" y="914323"/>
                </a:moveTo>
                <a:lnTo>
                  <a:pt x="53996" y="55764"/>
                </a:lnTo>
                <a:lnTo>
                  <a:pt x="44788" y="63321"/>
                </a:lnTo>
                <a:lnTo>
                  <a:pt x="744937" y="914323"/>
                </a:lnTo>
                <a:lnTo>
                  <a:pt x="761413" y="9143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78" y="1217582"/>
            <a:ext cx="10985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Glandula  </a:t>
            </a:r>
            <a:r>
              <a:rPr sz="2000" b="1" spc="-5" dirty="0">
                <a:latin typeface="Times New Roman"/>
                <a:cs typeface="Times New Roman"/>
              </a:rPr>
              <a:t>l</a:t>
            </a:r>
            <a:r>
              <a:rPr sz="2000" b="1" spc="5" dirty="0">
                <a:latin typeface="Times New Roman"/>
                <a:cs typeface="Times New Roman"/>
              </a:rPr>
              <a:t>a</a:t>
            </a:r>
            <a:r>
              <a:rPr sz="2000" b="1" spc="-5" dirty="0">
                <a:latin typeface="Times New Roman"/>
                <a:cs typeface="Times New Roman"/>
              </a:rPr>
              <a:t>crim</a:t>
            </a:r>
            <a:r>
              <a:rPr sz="2000" b="1" spc="5" dirty="0">
                <a:latin typeface="Times New Roman"/>
                <a:cs typeface="Times New Roman"/>
              </a:rPr>
              <a:t>a</a:t>
            </a:r>
            <a:r>
              <a:rPr sz="2000" b="1" spc="-5" dirty="0">
                <a:latin typeface="Times New Roman"/>
                <a:cs typeface="Times New Roman"/>
              </a:rPr>
              <a:t>li</a:t>
            </a:r>
            <a:r>
              <a:rPr sz="2000" b="1" dirty="0"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2218" y="1644777"/>
            <a:ext cx="1906905" cy="629920"/>
          </a:xfrm>
          <a:custGeom>
            <a:avLst/>
            <a:gdLst/>
            <a:ahLst/>
            <a:cxnLst/>
            <a:rect l="l" t="t" r="r" b="b"/>
            <a:pathLst>
              <a:path w="1906904" h="629919">
                <a:moveTo>
                  <a:pt x="1835735" y="587171"/>
                </a:moveTo>
                <a:lnTo>
                  <a:pt x="4572" y="0"/>
                </a:lnTo>
                <a:lnTo>
                  <a:pt x="0" y="12192"/>
                </a:lnTo>
                <a:lnTo>
                  <a:pt x="1831993" y="599143"/>
                </a:lnTo>
                <a:lnTo>
                  <a:pt x="1835735" y="587171"/>
                </a:lnTo>
                <a:close/>
              </a:path>
              <a:path w="1906904" h="629919">
                <a:moveTo>
                  <a:pt x="1848459" y="625111"/>
                </a:moveTo>
                <a:lnTo>
                  <a:pt x="1848459" y="591251"/>
                </a:lnTo>
                <a:lnTo>
                  <a:pt x="1845411" y="603443"/>
                </a:lnTo>
                <a:lnTo>
                  <a:pt x="1831993" y="599143"/>
                </a:lnTo>
                <a:lnTo>
                  <a:pt x="1822551" y="629351"/>
                </a:lnTo>
                <a:lnTo>
                  <a:pt x="1848459" y="625111"/>
                </a:lnTo>
                <a:close/>
              </a:path>
              <a:path w="1906904" h="629919">
                <a:moveTo>
                  <a:pt x="1848459" y="591251"/>
                </a:moveTo>
                <a:lnTo>
                  <a:pt x="1835735" y="587171"/>
                </a:lnTo>
                <a:lnTo>
                  <a:pt x="1831993" y="599143"/>
                </a:lnTo>
                <a:lnTo>
                  <a:pt x="1845411" y="603443"/>
                </a:lnTo>
                <a:lnTo>
                  <a:pt x="1848459" y="591251"/>
                </a:lnTo>
                <a:close/>
              </a:path>
              <a:path w="1906904" h="629919">
                <a:moveTo>
                  <a:pt x="1906371" y="615635"/>
                </a:moveTo>
                <a:lnTo>
                  <a:pt x="1845411" y="556214"/>
                </a:lnTo>
                <a:lnTo>
                  <a:pt x="1835735" y="587171"/>
                </a:lnTo>
                <a:lnTo>
                  <a:pt x="1848459" y="591251"/>
                </a:lnTo>
                <a:lnTo>
                  <a:pt x="1848459" y="625111"/>
                </a:lnTo>
                <a:lnTo>
                  <a:pt x="1906371" y="6156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3378" y="2284293"/>
            <a:ext cx="142621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imes New Roman"/>
                <a:cs typeface="Times New Roman"/>
              </a:rPr>
              <a:t>Li</a:t>
            </a:r>
            <a:r>
              <a:rPr sz="2000" b="1" spc="5" dirty="0">
                <a:latin typeface="Times New Roman"/>
                <a:cs typeface="Times New Roman"/>
              </a:rPr>
              <a:t>ga</a:t>
            </a:r>
            <a:r>
              <a:rPr sz="2000" b="1" spc="-5" dirty="0">
                <a:latin typeface="Times New Roman"/>
                <a:cs typeface="Times New Roman"/>
              </a:rPr>
              <a:t>me</a:t>
            </a:r>
            <a:r>
              <a:rPr sz="2000" b="1" dirty="0">
                <a:latin typeface="Times New Roman"/>
                <a:cs typeface="Times New Roman"/>
              </a:rPr>
              <a:t>ntum  palpebrale  laterale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46127" y="2787685"/>
            <a:ext cx="1524000" cy="334010"/>
          </a:xfrm>
          <a:custGeom>
            <a:avLst/>
            <a:gdLst/>
            <a:ahLst/>
            <a:cxnLst/>
            <a:rect l="l" t="t" r="r" b="b"/>
            <a:pathLst>
              <a:path w="1524000" h="334010">
                <a:moveTo>
                  <a:pt x="1451098" y="290211"/>
                </a:moveTo>
                <a:lnTo>
                  <a:pt x="1524" y="0"/>
                </a:lnTo>
                <a:lnTo>
                  <a:pt x="0" y="13716"/>
                </a:lnTo>
                <a:lnTo>
                  <a:pt x="1448882" y="302277"/>
                </a:lnTo>
                <a:lnTo>
                  <a:pt x="1451098" y="290211"/>
                </a:lnTo>
                <a:close/>
              </a:path>
              <a:path w="1524000" h="334010">
                <a:moveTo>
                  <a:pt x="1462918" y="328118"/>
                </a:moveTo>
                <a:lnTo>
                  <a:pt x="1462918" y="292577"/>
                </a:lnTo>
                <a:lnTo>
                  <a:pt x="1461394" y="304769"/>
                </a:lnTo>
                <a:lnTo>
                  <a:pt x="1448882" y="302277"/>
                </a:lnTo>
                <a:lnTo>
                  <a:pt x="1443106" y="333725"/>
                </a:lnTo>
                <a:lnTo>
                  <a:pt x="1462918" y="328118"/>
                </a:lnTo>
                <a:close/>
              </a:path>
              <a:path w="1524000" h="334010">
                <a:moveTo>
                  <a:pt x="1462918" y="292577"/>
                </a:moveTo>
                <a:lnTo>
                  <a:pt x="1451098" y="290211"/>
                </a:lnTo>
                <a:lnTo>
                  <a:pt x="1448882" y="302277"/>
                </a:lnTo>
                <a:lnTo>
                  <a:pt x="1461394" y="304769"/>
                </a:lnTo>
                <a:lnTo>
                  <a:pt x="1462918" y="292577"/>
                </a:lnTo>
                <a:close/>
              </a:path>
              <a:path w="1524000" h="334010">
                <a:moveTo>
                  <a:pt x="1523878" y="310865"/>
                </a:moveTo>
                <a:lnTo>
                  <a:pt x="1456822" y="259049"/>
                </a:lnTo>
                <a:lnTo>
                  <a:pt x="1451098" y="290211"/>
                </a:lnTo>
                <a:lnTo>
                  <a:pt x="1462918" y="292577"/>
                </a:lnTo>
                <a:lnTo>
                  <a:pt x="1462918" y="328118"/>
                </a:lnTo>
                <a:lnTo>
                  <a:pt x="1523878" y="3108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01325" y="1827131"/>
            <a:ext cx="10985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Saccus  </a:t>
            </a:r>
            <a:r>
              <a:rPr sz="2000" b="1" spc="-5" dirty="0">
                <a:latin typeface="Times New Roman"/>
                <a:cs typeface="Times New Roman"/>
              </a:rPr>
              <a:t>l</a:t>
            </a:r>
            <a:r>
              <a:rPr sz="2000" b="1" spc="5" dirty="0">
                <a:latin typeface="Times New Roman"/>
                <a:cs typeface="Times New Roman"/>
              </a:rPr>
              <a:t>a</a:t>
            </a:r>
            <a:r>
              <a:rPr sz="2000" b="1" spc="-5" dirty="0">
                <a:latin typeface="Times New Roman"/>
                <a:cs typeface="Times New Roman"/>
              </a:rPr>
              <a:t>crim</a:t>
            </a:r>
            <a:r>
              <a:rPr sz="2000" b="1" spc="5" dirty="0">
                <a:latin typeface="Times New Roman"/>
                <a:cs typeface="Times New Roman"/>
              </a:rPr>
              <a:t>a</a:t>
            </a:r>
            <a:r>
              <a:rPr sz="2000" b="1" spc="-5" dirty="0">
                <a:latin typeface="Times New Roman"/>
                <a:cs typeface="Times New Roman"/>
              </a:rPr>
              <a:t>li</a:t>
            </a:r>
            <a:r>
              <a:rPr sz="2000" b="1" dirty="0"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79685" y="2179655"/>
            <a:ext cx="1224280" cy="690880"/>
          </a:xfrm>
          <a:custGeom>
            <a:avLst/>
            <a:gdLst/>
            <a:ahLst/>
            <a:cxnLst/>
            <a:rect l="l" t="t" r="r" b="b"/>
            <a:pathLst>
              <a:path w="1224279" h="690880">
                <a:moveTo>
                  <a:pt x="63833" y="647835"/>
                </a:moveTo>
                <a:lnTo>
                  <a:pt x="48768" y="620222"/>
                </a:lnTo>
                <a:lnTo>
                  <a:pt x="0" y="690311"/>
                </a:lnTo>
                <a:lnTo>
                  <a:pt x="53340" y="688406"/>
                </a:lnTo>
                <a:lnTo>
                  <a:pt x="53340" y="653735"/>
                </a:lnTo>
                <a:lnTo>
                  <a:pt x="63833" y="647835"/>
                </a:lnTo>
                <a:close/>
              </a:path>
              <a:path w="1224279" h="690880">
                <a:moveTo>
                  <a:pt x="70351" y="659783"/>
                </a:moveTo>
                <a:lnTo>
                  <a:pt x="63833" y="647835"/>
                </a:lnTo>
                <a:lnTo>
                  <a:pt x="53340" y="653735"/>
                </a:lnTo>
                <a:lnTo>
                  <a:pt x="59436" y="665927"/>
                </a:lnTo>
                <a:lnTo>
                  <a:pt x="70351" y="659783"/>
                </a:lnTo>
                <a:close/>
              </a:path>
              <a:path w="1224279" h="690880">
                <a:moveTo>
                  <a:pt x="85344" y="687263"/>
                </a:moveTo>
                <a:lnTo>
                  <a:pt x="70351" y="659783"/>
                </a:lnTo>
                <a:lnTo>
                  <a:pt x="59436" y="665927"/>
                </a:lnTo>
                <a:lnTo>
                  <a:pt x="53340" y="653735"/>
                </a:lnTo>
                <a:lnTo>
                  <a:pt x="53340" y="688406"/>
                </a:lnTo>
                <a:lnTo>
                  <a:pt x="85344" y="687263"/>
                </a:lnTo>
                <a:close/>
              </a:path>
              <a:path w="1224279" h="690880">
                <a:moveTo>
                  <a:pt x="1223665" y="10668"/>
                </a:moveTo>
                <a:lnTo>
                  <a:pt x="1216045" y="0"/>
                </a:lnTo>
                <a:lnTo>
                  <a:pt x="63833" y="647835"/>
                </a:lnTo>
                <a:lnTo>
                  <a:pt x="70351" y="659783"/>
                </a:lnTo>
                <a:lnTo>
                  <a:pt x="1223665" y="10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55558" y="2946166"/>
            <a:ext cx="1372235" cy="838200"/>
          </a:xfrm>
          <a:custGeom>
            <a:avLst/>
            <a:gdLst/>
            <a:ahLst/>
            <a:cxnLst/>
            <a:rect l="l" t="t" r="r" b="b"/>
            <a:pathLst>
              <a:path w="1372235" h="838200">
                <a:moveTo>
                  <a:pt x="1311055" y="45982"/>
                </a:moveTo>
                <a:lnTo>
                  <a:pt x="1304699" y="35471"/>
                </a:lnTo>
                <a:lnTo>
                  <a:pt x="0" y="838123"/>
                </a:lnTo>
                <a:lnTo>
                  <a:pt x="23942" y="838123"/>
                </a:lnTo>
                <a:lnTo>
                  <a:pt x="1311055" y="45982"/>
                </a:lnTo>
                <a:close/>
              </a:path>
              <a:path w="1372235" h="838200">
                <a:moveTo>
                  <a:pt x="1371679" y="0"/>
                </a:moveTo>
                <a:lnTo>
                  <a:pt x="1287859" y="7620"/>
                </a:lnTo>
                <a:lnTo>
                  <a:pt x="1304699" y="35471"/>
                </a:lnTo>
                <a:lnTo>
                  <a:pt x="1315291" y="28956"/>
                </a:lnTo>
                <a:lnTo>
                  <a:pt x="1321387" y="39624"/>
                </a:lnTo>
                <a:lnTo>
                  <a:pt x="1321387" y="63070"/>
                </a:lnTo>
                <a:lnTo>
                  <a:pt x="1327483" y="73152"/>
                </a:lnTo>
                <a:lnTo>
                  <a:pt x="1371679" y="0"/>
                </a:lnTo>
                <a:close/>
              </a:path>
              <a:path w="1372235" h="838200">
                <a:moveTo>
                  <a:pt x="1321387" y="39624"/>
                </a:moveTo>
                <a:lnTo>
                  <a:pt x="1315291" y="28956"/>
                </a:lnTo>
                <a:lnTo>
                  <a:pt x="1304699" y="35471"/>
                </a:lnTo>
                <a:lnTo>
                  <a:pt x="1311055" y="45982"/>
                </a:lnTo>
                <a:lnTo>
                  <a:pt x="1321387" y="39624"/>
                </a:lnTo>
                <a:close/>
              </a:path>
              <a:path w="1372235" h="838200">
                <a:moveTo>
                  <a:pt x="1321387" y="63070"/>
                </a:moveTo>
                <a:lnTo>
                  <a:pt x="1321387" y="39624"/>
                </a:lnTo>
                <a:lnTo>
                  <a:pt x="1311055" y="45982"/>
                </a:lnTo>
                <a:lnTo>
                  <a:pt x="1321387" y="630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17059" y="3705057"/>
            <a:ext cx="181593" cy="79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08270" y="3250935"/>
            <a:ext cx="319405" cy="533400"/>
          </a:xfrm>
          <a:custGeom>
            <a:avLst/>
            <a:gdLst/>
            <a:ahLst/>
            <a:cxnLst/>
            <a:rect l="l" t="t" r="r" b="b"/>
            <a:pathLst>
              <a:path w="319404" h="533400">
                <a:moveTo>
                  <a:pt x="71612" y="47244"/>
                </a:moveTo>
                <a:lnTo>
                  <a:pt x="0" y="0"/>
                </a:lnTo>
                <a:lnTo>
                  <a:pt x="6096" y="85344"/>
                </a:lnTo>
                <a:lnTo>
                  <a:pt x="27432" y="72936"/>
                </a:lnTo>
                <a:lnTo>
                  <a:pt x="27432" y="59436"/>
                </a:lnTo>
                <a:lnTo>
                  <a:pt x="38084" y="51816"/>
                </a:lnTo>
                <a:lnTo>
                  <a:pt x="44586" y="62960"/>
                </a:lnTo>
                <a:lnTo>
                  <a:pt x="71612" y="47244"/>
                </a:lnTo>
                <a:close/>
              </a:path>
              <a:path w="319404" h="533400">
                <a:moveTo>
                  <a:pt x="44586" y="62960"/>
                </a:moveTo>
                <a:lnTo>
                  <a:pt x="38084" y="51816"/>
                </a:lnTo>
                <a:lnTo>
                  <a:pt x="27432" y="59436"/>
                </a:lnTo>
                <a:lnTo>
                  <a:pt x="33312" y="69516"/>
                </a:lnTo>
                <a:lnTo>
                  <a:pt x="44586" y="62960"/>
                </a:lnTo>
                <a:close/>
              </a:path>
              <a:path w="319404" h="533400">
                <a:moveTo>
                  <a:pt x="33312" y="69516"/>
                </a:moveTo>
                <a:lnTo>
                  <a:pt x="27432" y="59436"/>
                </a:lnTo>
                <a:lnTo>
                  <a:pt x="27432" y="72936"/>
                </a:lnTo>
                <a:lnTo>
                  <a:pt x="33312" y="69516"/>
                </a:lnTo>
                <a:close/>
              </a:path>
              <a:path w="319404" h="533400">
                <a:moveTo>
                  <a:pt x="318989" y="533354"/>
                </a:moveTo>
                <a:lnTo>
                  <a:pt x="44586" y="62960"/>
                </a:lnTo>
                <a:lnTo>
                  <a:pt x="33312" y="69516"/>
                </a:lnTo>
                <a:lnTo>
                  <a:pt x="303883" y="533354"/>
                </a:lnTo>
                <a:lnTo>
                  <a:pt x="318989" y="533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53378" y="379454"/>
            <a:ext cx="22999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M. levator</a:t>
            </a:r>
            <a:r>
              <a:rPr sz="2000" b="1" spc="-17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palpebrae  </a:t>
            </a:r>
            <a:r>
              <a:rPr sz="2000" b="1" spc="-5" dirty="0">
                <a:latin typeface="Times New Roman"/>
                <a:cs typeface="Times New Roman"/>
              </a:rPr>
              <a:t>superioris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46127" y="806648"/>
            <a:ext cx="3276600" cy="640080"/>
          </a:xfrm>
          <a:custGeom>
            <a:avLst/>
            <a:gdLst/>
            <a:ahLst/>
            <a:cxnLst/>
            <a:rect l="l" t="t" r="r" b="b"/>
            <a:pathLst>
              <a:path w="3276600" h="640080">
                <a:moveTo>
                  <a:pt x="3203532" y="596670"/>
                </a:moveTo>
                <a:lnTo>
                  <a:pt x="1524" y="0"/>
                </a:lnTo>
                <a:lnTo>
                  <a:pt x="0" y="13709"/>
                </a:lnTo>
                <a:lnTo>
                  <a:pt x="3201316" y="608739"/>
                </a:lnTo>
                <a:lnTo>
                  <a:pt x="3203532" y="596670"/>
                </a:lnTo>
                <a:close/>
              </a:path>
              <a:path w="3276600" h="640080">
                <a:moveTo>
                  <a:pt x="3215381" y="634044"/>
                </a:moveTo>
                <a:lnTo>
                  <a:pt x="3215381" y="598878"/>
                </a:lnTo>
                <a:lnTo>
                  <a:pt x="3213857" y="611070"/>
                </a:lnTo>
                <a:lnTo>
                  <a:pt x="3201316" y="608739"/>
                </a:lnTo>
                <a:lnTo>
                  <a:pt x="3195569" y="640026"/>
                </a:lnTo>
                <a:lnTo>
                  <a:pt x="3215381" y="634044"/>
                </a:lnTo>
                <a:close/>
              </a:path>
              <a:path w="3276600" h="640080">
                <a:moveTo>
                  <a:pt x="3215381" y="598878"/>
                </a:moveTo>
                <a:lnTo>
                  <a:pt x="3203532" y="596670"/>
                </a:lnTo>
                <a:lnTo>
                  <a:pt x="3201316" y="608739"/>
                </a:lnTo>
                <a:lnTo>
                  <a:pt x="3213857" y="611070"/>
                </a:lnTo>
                <a:lnTo>
                  <a:pt x="3215381" y="598878"/>
                </a:lnTo>
                <a:close/>
              </a:path>
              <a:path w="3276600" h="640080">
                <a:moveTo>
                  <a:pt x="3276325" y="615642"/>
                </a:moveTo>
                <a:lnTo>
                  <a:pt x="3209285" y="565356"/>
                </a:lnTo>
                <a:lnTo>
                  <a:pt x="3203532" y="596670"/>
                </a:lnTo>
                <a:lnTo>
                  <a:pt x="3215381" y="598878"/>
                </a:lnTo>
                <a:lnTo>
                  <a:pt x="3215381" y="634044"/>
                </a:lnTo>
                <a:lnTo>
                  <a:pt x="3276325" y="615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847616" y="379454"/>
            <a:ext cx="93091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2000" spc="-5" dirty="0">
                <a:solidFill>
                  <a:srgbClr val="000000"/>
                </a:solidFill>
                <a:latin typeface="Times New Roman"/>
                <a:cs typeface="Times New Roman"/>
              </a:rPr>
              <a:t>cis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u</a:t>
            </a:r>
            <a:r>
              <a:rPr sz="2000" spc="-5" dirty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a  supra-  </a:t>
            </a:r>
            <a:r>
              <a:rPr sz="2000" spc="5" dirty="0">
                <a:solidFill>
                  <a:srgbClr val="000000"/>
                </a:solidFill>
                <a:latin typeface="Times New Roman"/>
                <a:cs typeface="Times New Roman"/>
              </a:rPr>
              <a:t>o</a:t>
            </a:r>
            <a:r>
              <a:rPr sz="2000" spc="-5" dirty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sz="2000" spc="-5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000" spc="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000" spc="-5" dirty="0">
                <a:solidFill>
                  <a:srgbClr val="000000"/>
                </a:solidFill>
                <a:latin typeface="Times New Roman"/>
                <a:cs typeface="Times New Roman"/>
              </a:rPr>
              <a:t>li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79622" y="806648"/>
            <a:ext cx="2897505" cy="266700"/>
          </a:xfrm>
          <a:custGeom>
            <a:avLst/>
            <a:gdLst/>
            <a:ahLst/>
            <a:cxnLst/>
            <a:rect l="l" t="t" r="r" b="b"/>
            <a:pathLst>
              <a:path w="2897504" h="266700">
                <a:moveTo>
                  <a:pt x="75673" y="223080"/>
                </a:moveTo>
                <a:lnTo>
                  <a:pt x="73136" y="192005"/>
                </a:lnTo>
                <a:lnTo>
                  <a:pt x="0" y="234671"/>
                </a:lnTo>
                <a:lnTo>
                  <a:pt x="64008" y="260525"/>
                </a:lnTo>
                <a:lnTo>
                  <a:pt x="64008" y="224003"/>
                </a:lnTo>
                <a:lnTo>
                  <a:pt x="75673" y="223080"/>
                </a:lnTo>
                <a:close/>
              </a:path>
              <a:path w="2897504" h="266700">
                <a:moveTo>
                  <a:pt x="76663" y="235201"/>
                </a:moveTo>
                <a:lnTo>
                  <a:pt x="75673" y="223080"/>
                </a:lnTo>
                <a:lnTo>
                  <a:pt x="64008" y="224003"/>
                </a:lnTo>
                <a:lnTo>
                  <a:pt x="64008" y="236195"/>
                </a:lnTo>
                <a:lnTo>
                  <a:pt x="76663" y="235201"/>
                </a:lnTo>
                <a:close/>
              </a:path>
              <a:path w="2897504" h="266700">
                <a:moveTo>
                  <a:pt x="79232" y="266675"/>
                </a:moveTo>
                <a:lnTo>
                  <a:pt x="76663" y="235201"/>
                </a:lnTo>
                <a:lnTo>
                  <a:pt x="64008" y="236195"/>
                </a:lnTo>
                <a:lnTo>
                  <a:pt x="64008" y="260525"/>
                </a:lnTo>
                <a:lnTo>
                  <a:pt x="79232" y="266675"/>
                </a:lnTo>
                <a:close/>
              </a:path>
              <a:path w="2897504" h="266700">
                <a:moveTo>
                  <a:pt x="2896880" y="13709"/>
                </a:moveTo>
                <a:lnTo>
                  <a:pt x="2895356" y="0"/>
                </a:lnTo>
                <a:lnTo>
                  <a:pt x="75673" y="223080"/>
                </a:lnTo>
                <a:lnTo>
                  <a:pt x="76663" y="235201"/>
                </a:lnTo>
                <a:lnTo>
                  <a:pt x="2896880" y="137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19359" y="3784289"/>
            <a:ext cx="5811789" cy="31738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353879" y="3731978"/>
            <a:ext cx="142621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Li</a:t>
            </a:r>
            <a:r>
              <a:rPr sz="20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ga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me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ntum  palpebrale 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mediale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919853" y="3784290"/>
            <a:ext cx="328295" cy="386080"/>
          </a:xfrm>
          <a:custGeom>
            <a:avLst/>
            <a:gdLst/>
            <a:ahLst/>
            <a:cxnLst/>
            <a:rect l="l" t="t" r="r" b="b"/>
            <a:pathLst>
              <a:path w="328295" h="386079">
                <a:moveTo>
                  <a:pt x="327866" y="377921"/>
                </a:moveTo>
                <a:lnTo>
                  <a:pt x="16475" y="0"/>
                </a:lnTo>
                <a:lnTo>
                  <a:pt x="0" y="0"/>
                </a:lnTo>
                <a:lnTo>
                  <a:pt x="317198" y="385541"/>
                </a:lnTo>
                <a:lnTo>
                  <a:pt x="327866" y="3779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53378" y="3884365"/>
            <a:ext cx="108775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Corpus  </a:t>
            </a:r>
            <a:r>
              <a:rPr sz="2000" b="1" spc="5" dirty="0">
                <a:latin typeface="Times New Roman"/>
                <a:cs typeface="Times New Roman"/>
              </a:rPr>
              <a:t>a</a:t>
            </a:r>
            <a:r>
              <a:rPr sz="2000" b="1" dirty="0">
                <a:latin typeface="Times New Roman"/>
                <a:cs typeface="Times New Roman"/>
              </a:rPr>
              <a:t>d</a:t>
            </a:r>
            <a:r>
              <a:rPr sz="2000" b="1" spc="-5" dirty="0">
                <a:latin typeface="Times New Roman"/>
                <a:cs typeface="Times New Roman"/>
              </a:rPr>
              <a:t>i</a:t>
            </a:r>
            <a:r>
              <a:rPr sz="2000" b="1" dirty="0">
                <a:latin typeface="Times New Roman"/>
                <a:cs typeface="Times New Roman"/>
              </a:rPr>
              <a:t>p</a:t>
            </a:r>
            <a:r>
              <a:rPr sz="2000" b="1" spc="5" dirty="0">
                <a:latin typeface="Times New Roman"/>
                <a:cs typeface="Times New Roman"/>
              </a:rPr>
              <a:t>o</a:t>
            </a:r>
            <a:r>
              <a:rPr sz="2000" b="1" spc="-5" dirty="0">
                <a:latin typeface="Times New Roman"/>
                <a:cs typeface="Times New Roman"/>
              </a:rPr>
              <a:t>s</a:t>
            </a:r>
            <a:r>
              <a:rPr sz="2000" b="1" dirty="0">
                <a:latin typeface="Times New Roman"/>
                <a:cs typeface="Times New Roman"/>
              </a:rPr>
              <a:t>um  orbitae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93742" y="3839154"/>
            <a:ext cx="1905000" cy="410209"/>
          </a:xfrm>
          <a:custGeom>
            <a:avLst/>
            <a:gdLst/>
            <a:ahLst/>
            <a:cxnLst/>
            <a:rect l="l" t="t" r="r" b="b"/>
            <a:pathLst>
              <a:path w="1905000" h="410210">
                <a:moveTo>
                  <a:pt x="1832068" y="43513"/>
                </a:moveTo>
                <a:lnTo>
                  <a:pt x="1829852" y="31450"/>
                </a:lnTo>
                <a:lnTo>
                  <a:pt x="0" y="396209"/>
                </a:lnTo>
                <a:lnTo>
                  <a:pt x="1524" y="409925"/>
                </a:lnTo>
                <a:lnTo>
                  <a:pt x="1832068" y="43513"/>
                </a:lnTo>
                <a:close/>
              </a:path>
              <a:path w="1905000" h="410210">
                <a:moveTo>
                  <a:pt x="1904847" y="21336"/>
                </a:moveTo>
                <a:lnTo>
                  <a:pt x="1824075" y="0"/>
                </a:lnTo>
                <a:lnTo>
                  <a:pt x="1829852" y="31450"/>
                </a:lnTo>
                <a:lnTo>
                  <a:pt x="1842363" y="28956"/>
                </a:lnTo>
                <a:lnTo>
                  <a:pt x="1843887" y="41148"/>
                </a:lnTo>
                <a:lnTo>
                  <a:pt x="1843887" y="69826"/>
                </a:lnTo>
                <a:lnTo>
                  <a:pt x="1904847" y="21336"/>
                </a:lnTo>
                <a:close/>
              </a:path>
              <a:path w="1905000" h="410210">
                <a:moveTo>
                  <a:pt x="1843887" y="41148"/>
                </a:moveTo>
                <a:lnTo>
                  <a:pt x="1842363" y="28956"/>
                </a:lnTo>
                <a:lnTo>
                  <a:pt x="1829852" y="31450"/>
                </a:lnTo>
                <a:lnTo>
                  <a:pt x="1832068" y="43513"/>
                </a:lnTo>
                <a:lnTo>
                  <a:pt x="1843887" y="41148"/>
                </a:lnTo>
                <a:close/>
              </a:path>
              <a:path w="1905000" h="410210">
                <a:moveTo>
                  <a:pt x="1843887" y="69826"/>
                </a:moveTo>
                <a:lnTo>
                  <a:pt x="1843887" y="41148"/>
                </a:lnTo>
                <a:lnTo>
                  <a:pt x="1832068" y="43513"/>
                </a:lnTo>
                <a:lnTo>
                  <a:pt x="1837791" y="74676"/>
                </a:lnTo>
                <a:lnTo>
                  <a:pt x="1843887" y="69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244151" y="5332038"/>
            <a:ext cx="13252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M.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obliquus  </a:t>
            </a:r>
            <a:r>
              <a:rPr sz="2000" b="1" spc="-5" dirty="0">
                <a:latin typeface="Times New Roman"/>
                <a:cs typeface="Times New Roman"/>
              </a:rPr>
              <a:t>inferior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32007" y="4470029"/>
            <a:ext cx="2060575" cy="1149350"/>
          </a:xfrm>
          <a:custGeom>
            <a:avLst/>
            <a:gdLst/>
            <a:ahLst/>
            <a:cxnLst/>
            <a:rect l="l" t="t" r="r" b="b"/>
            <a:pathLst>
              <a:path w="2060575" h="1149350">
                <a:moveTo>
                  <a:pt x="85328" y="4572"/>
                </a:moveTo>
                <a:lnTo>
                  <a:pt x="0" y="0"/>
                </a:lnTo>
                <a:lnTo>
                  <a:pt x="48768" y="71628"/>
                </a:lnTo>
                <a:lnTo>
                  <a:pt x="53340" y="63242"/>
                </a:lnTo>
                <a:lnTo>
                  <a:pt x="53340" y="36576"/>
                </a:lnTo>
                <a:lnTo>
                  <a:pt x="59436" y="25908"/>
                </a:lnTo>
                <a:lnTo>
                  <a:pt x="70378" y="31991"/>
                </a:lnTo>
                <a:lnTo>
                  <a:pt x="85328" y="4572"/>
                </a:lnTo>
                <a:close/>
              </a:path>
              <a:path w="2060575" h="1149350">
                <a:moveTo>
                  <a:pt x="70378" y="31991"/>
                </a:moveTo>
                <a:lnTo>
                  <a:pt x="59436" y="25908"/>
                </a:lnTo>
                <a:lnTo>
                  <a:pt x="53340" y="36576"/>
                </a:lnTo>
                <a:lnTo>
                  <a:pt x="64497" y="42779"/>
                </a:lnTo>
                <a:lnTo>
                  <a:pt x="70378" y="31991"/>
                </a:lnTo>
                <a:close/>
              </a:path>
              <a:path w="2060575" h="1149350">
                <a:moveTo>
                  <a:pt x="64497" y="42779"/>
                </a:moveTo>
                <a:lnTo>
                  <a:pt x="53340" y="36576"/>
                </a:lnTo>
                <a:lnTo>
                  <a:pt x="53340" y="63242"/>
                </a:lnTo>
                <a:lnTo>
                  <a:pt x="64497" y="42779"/>
                </a:lnTo>
                <a:close/>
              </a:path>
              <a:path w="2060575" h="1149350">
                <a:moveTo>
                  <a:pt x="2060280" y="1138336"/>
                </a:moveTo>
                <a:lnTo>
                  <a:pt x="70378" y="31991"/>
                </a:lnTo>
                <a:lnTo>
                  <a:pt x="64497" y="42779"/>
                </a:lnTo>
                <a:lnTo>
                  <a:pt x="2054184" y="1149004"/>
                </a:lnTo>
                <a:lnTo>
                  <a:pt x="2060280" y="1138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53378" y="6322561"/>
            <a:ext cx="24612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Foramen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infraorbitale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63712" y="5748558"/>
            <a:ext cx="2897505" cy="784860"/>
          </a:xfrm>
          <a:custGeom>
            <a:avLst/>
            <a:gdLst/>
            <a:ahLst/>
            <a:cxnLst/>
            <a:rect l="l" t="t" r="r" b="b"/>
            <a:pathLst>
              <a:path w="2897504" h="784859">
                <a:moveTo>
                  <a:pt x="2825289" y="42821"/>
                </a:moveTo>
                <a:lnTo>
                  <a:pt x="2822241" y="30627"/>
                </a:lnTo>
                <a:lnTo>
                  <a:pt x="0" y="772607"/>
                </a:lnTo>
                <a:lnTo>
                  <a:pt x="4572" y="784799"/>
                </a:lnTo>
                <a:lnTo>
                  <a:pt x="2825289" y="42821"/>
                </a:lnTo>
                <a:close/>
              </a:path>
              <a:path w="2897504" h="784859">
                <a:moveTo>
                  <a:pt x="2896880" y="16764"/>
                </a:moveTo>
                <a:lnTo>
                  <a:pt x="2814584" y="0"/>
                </a:lnTo>
                <a:lnTo>
                  <a:pt x="2822241" y="30627"/>
                </a:lnTo>
                <a:lnTo>
                  <a:pt x="2834396" y="27432"/>
                </a:lnTo>
                <a:lnTo>
                  <a:pt x="2837444" y="39624"/>
                </a:lnTo>
                <a:lnTo>
                  <a:pt x="2837444" y="69124"/>
                </a:lnTo>
                <a:lnTo>
                  <a:pt x="2896880" y="16764"/>
                </a:lnTo>
                <a:close/>
              </a:path>
              <a:path w="2897504" h="784859">
                <a:moveTo>
                  <a:pt x="2837444" y="39624"/>
                </a:moveTo>
                <a:lnTo>
                  <a:pt x="2834396" y="27432"/>
                </a:lnTo>
                <a:lnTo>
                  <a:pt x="2822241" y="30627"/>
                </a:lnTo>
                <a:lnTo>
                  <a:pt x="2825289" y="42821"/>
                </a:lnTo>
                <a:lnTo>
                  <a:pt x="2837444" y="39624"/>
                </a:lnTo>
                <a:close/>
              </a:path>
              <a:path w="2897504" h="784859">
                <a:moveTo>
                  <a:pt x="2837444" y="69124"/>
                </a:moveTo>
                <a:lnTo>
                  <a:pt x="2837444" y="39624"/>
                </a:lnTo>
                <a:lnTo>
                  <a:pt x="2825289" y="42821"/>
                </a:lnTo>
                <a:lnTo>
                  <a:pt x="2832872" y="73152"/>
                </a:lnTo>
                <a:lnTo>
                  <a:pt x="2837444" y="691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53378" y="5179650"/>
            <a:ext cx="7524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85" dirty="0">
                <a:latin typeface="Times New Roman"/>
                <a:cs typeface="Times New Roman"/>
              </a:rPr>
              <a:t>T</a:t>
            </a:r>
            <a:r>
              <a:rPr sz="2000" b="1" spc="5" dirty="0">
                <a:latin typeface="Times New Roman"/>
                <a:cs typeface="Times New Roman"/>
              </a:rPr>
              <a:t>a</a:t>
            </a:r>
            <a:r>
              <a:rPr sz="2000" b="1" spc="-5" dirty="0">
                <a:latin typeface="Times New Roman"/>
                <a:cs typeface="Times New Roman"/>
              </a:rPr>
              <a:t>rs</a:t>
            </a:r>
            <a:r>
              <a:rPr sz="2000" b="1" dirty="0">
                <a:latin typeface="Times New Roman"/>
                <a:cs typeface="Times New Roman"/>
              </a:rPr>
              <a:t>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2109" y="3784290"/>
            <a:ext cx="2617470" cy="1606550"/>
          </a:xfrm>
          <a:custGeom>
            <a:avLst/>
            <a:gdLst/>
            <a:ahLst/>
            <a:cxnLst/>
            <a:rect l="l" t="t" r="r" b="b"/>
            <a:pathLst>
              <a:path w="2617470" h="1606550">
                <a:moveTo>
                  <a:pt x="2617391" y="0"/>
                </a:moveTo>
                <a:lnTo>
                  <a:pt x="2593448" y="0"/>
                </a:lnTo>
                <a:lnTo>
                  <a:pt x="0" y="1595490"/>
                </a:lnTo>
                <a:lnTo>
                  <a:pt x="7620" y="1606158"/>
                </a:lnTo>
                <a:lnTo>
                  <a:pt x="2617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63633" y="3784290"/>
            <a:ext cx="3582035" cy="1606550"/>
          </a:xfrm>
          <a:custGeom>
            <a:avLst/>
            <a:gdLst/>
            <a:ahLst/>
            <a:cxnLst/>
            <a:rect l="l" t="t" r="r" b="b"/>
            <a:pathLst>
              <a:path w="3582035" h="1606550">
                <a:moveTo>
                  <a:pt x="3581724" y="0"/>
                </a:moveTo>
                <a:lnTo>
                  <a:pt x="3553426" y="0"/>
                </a:lnTo>
                <a:lnTo>
                  <a:pt x="0" y="1595490"/>
                </a:lnTo>
                <a:lnTo>
                  <a:pt x="4572" y="1606158"/>
                </a:lnTo>
                <a:lnTo>
                  <a:pt x="35817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12153" y="3784290"/>
            <a:ext cx="235585" cy="386080"/>
          </a:xfrm>
          <a:custGeom>
            <a:avLst/>
            <a:gdLst/>
            <a:ahLst/>
            <a:cxnLst/>
            <a:rect l="l" t="t" r="r" b="b"/>
            <a:pathLst>
              <a:path w="235584" h="386079">
                <a:moveTo>
                  <a:pt x="235566" y="377921"/>
                </a:moveTo>
                <a:lnTo>
                  <a:pt x="15106" y="0"/>
                </a:lnTo>
                <a:lnTo>
                  <a:pt x="0" y="0"/>
                </a:lnTo>
                <a:lnTo>
                  <a:pt x="224898" y="385541"/>
                </a:lnTo>
                <a:lnTo>
                  <a:pt x="235566" y="3779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98823" y="297166"/>
            <a:ext cx="36925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80285" algn="l"/>
              </a:tabLst>
            </a:pPr>
            <a:r>
              <a:rPr sz="4400" spc="-5" dirty="0">
                <a:solidFill>
                  <a:srgbClr val="7F0000"/>
                </a:solidFill>
              </a:rPr>
              <a:t>Funkc</a:t>
            </a:r>
            <a:r>
              <a:rPr sz="4400" dirty="0">
                <a:solidFill>
                  <a:srgbClr val="7F0000"/>
                </a:solidFill>
              </a:rPr>
              <a:t>e	</a:t>
            </a:r>
            <a:r>
              <a:rPr sz="4400" spc="-5" dirty="0">
                <a:solidFill>
                  <a:srgbClr val="7F0000"/>
                </a:solidFill>
              </a:rPr>
              <a:t>v</a:t>
            </a:r>
            <a:r>
              <a:rPr sz="4400" dirty="0">
                <a:solidFill>
                  <a:srgbClr val="7F0000"/>
                </a:solidFill>
              </a:rPr>
              <a:t>í</a:t>
            </a:r>
            <a:r>
              <a:rPr sz="4400" spc="-5" dirty="0">
                <a:solidFill>
                  <a:srgbClr val="7F0000"/>
                </a:solidFill>
              </a:rPr>
              <a:t>če</a:t>
            </a:r>
            <a:r>
              <a:rPr sz="4400" dirty="0">
                <a:solidFill>
                  <a:srgbClr val="7F0000"/>
                </a:solidFill>
              </a:rPr>
              <a:t>k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28" y="909764"/>
            <a:ext cx="8978265" cy="616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Mechanická </a:t>
            </a: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ochrana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očního bulbu před  úrazy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(reflektorické</a:t>
            </a:r>
            <a:r>
              <a:rPr sz="36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sevření)</a:t>
            </a:r>
            <a:endParaRPr sz="3600">
              <a:latin typeface="Arial"/>
              <a:cs typeface="Arial"/>
            </a:endParaRPr>
          </a:p>
          <a:p>
            <a:pPr marL="355600" marR="666750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Mrkáním dochází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ke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svlažování  rohovky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spojivky slzami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roztírání  slzného filmu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(rohovka se svlažuje při 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otevírání víček,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kdy se slzy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natahují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na  rohovku ze slzných</a:t>
            </a:r>
            <a:r>
              <a:rPr sz="36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proužků)</a:t>
            </a:r>
            <a:endParaRPr sz="3600">
              <a:latin typeface="Arial"/>
              <a:cs typeface="Arial"/>
            </a:endParaRPr>
          </a:p>
          <a:p>
            <a:pPr marL="355600" marR="81915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Podílí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se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na aktivní složce </a:t>
            </a: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slzné pumpy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(drenáž; eliminace slz slznými </a:t>
            </a: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cestami)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-  činnost zejména m. orbicularis</a:t>
            </a:r>
            <a:r>
              <a:rPr sz="3600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oculi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6648" y="531841"/>
            <a:ext cx="74180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3585" algn="l"/>
                <a:tab pos="4965700" algn="l"/>
              </a:tabLst>
            </a:pPr>
            <a:r>
              <a:rPr sz="4800" spc="-5" dirty="0">
                <a:solidFill>
                  <a:srgbClr val="FF0000"/>
                </a:solidFill>
              </a:rPr>
              <a:t>Cévní	zásobení	spojivky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3" y="1519312"/>
            <a:ext cx="8265795" cy="5401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Palpebrální spojivka: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konečné</a:t>
            </a:r>
            <a:r>
              <a:rPr sz="36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větve</a:t>
            </a:r>
            <a:endParaRPr sz="36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a.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ophthalmica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 a.</a:t>
            </a:r>
            <a:r>
              <a:rPr sz="36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facialis</a:t>
            </a:r>
            <a:endParaRPr sz="3600">
              <a:latin typeface="Arial"/>
              <a:cs typeface="Arial"/>
            </a:endParaRPr>
          </a:p>
          <a:p>
            <a:pPr marL="355600" marR="182245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009900"/>
                </a:solidFill>
                <a:latin typeface="Arial"/>
                <a:cs typeface="Arial"/>
              </a:rPr>
              <a:t>Bulbární spojivka: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větve aa.</a:t>
            </a:r>
            <a:r>
              <a:rPr sz="36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ciliares  anteriores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(z a.</a:t>
            </a:r>
            <a:r>
              <a:rPr sz="36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ophthalmica)</a:t>
            </a:r>
            <a:endParaRPr sz="3600">
              <a:latin typeface="Arial"/>
              <a:cs typeface="Arial"/>
            </a:endParaRPr>
          </a:p>
          <a:p>
            <a:pPr marL="355600" marR="184150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solidFill>
                  <a:srgbClr val="3299FF"/>
                </a:solidFill>
                <a:latin typeface="Arial"/>
                <a:cs typeface="Arial"/>
              </a:rPr>
              <a:t>Venózní </a:t>
            </a:r>
            <a:r>
              <a:rPr sz="3600" b="1" dirty="0">
                <a:solidFill>
                  <a:srgbClr val="3299FF"/>
                </a:solidFill>
                <a:latin typeface="Arial"/>
                <a:cs typeface="Arial"/>
              </a:rPr>
              <a:t>krev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odchází do venózního  plexu</a:t>
            </a:r>
            <a:r>
              <a:rPr sz="36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episkléry</a:t>
            </a:r>
            <a:endParaRPr sz="36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235" algn="l"/>
              </a:tabLst>
            </a:pPr>
            <a:r>
              <a:rPr sz="3600" b="1" spc="-5" dirty="0">
                <a:solidFill>
                  <a:srgbClr val="7F0000"/>
                </a:solidFill>
                <a:latin typeface="Arial"/>
                <a:cs typeface="Arial"/>
              </a:rPr>
              <a:t>Lymfatická drenáž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jde do submandi-  bulárních </a:t>
            </a:r>
            <a:r>
              <a:rPr sz="3600" b="1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preaurikulárních</a:t>
            </a:r>
            <a:r>
              <a:rPr sz="36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FF"/>
                </a:solidFill>
                <a:latin typeface="Arial"/>
                <a:cs typeface="Arial"/>
              </a:rPr>
              <a:t>uzlin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48454" y="411452"/>
            <a:ext cx="31940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Akomodace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165766"/>
            <a:ext cx="8733155" cy="597535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5600" marR="208915" indent="-343535">
              <a:lnSpc>
                <a:spcPct val="90000"/>
              </a:lnSpc>
              <a:spcBef>
                <a:spcPts val="48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Akomodace 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pro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vidění do dálky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</a:t>
            </a:r>
            <a:r>
              <a:rPr sz="3200" spc="-1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aktivní  pochod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stah meridionálních (radiálních)  vláken ciliárního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svalu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(Bruckeův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sval;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sympaticus) </a:t>
            </a:r>
            <a:r>
              <a:rPr sz="3200" dirty="0">
                <a:solidFill>
                  <a:srgbClr val="FF0000"/>
                </a:solidFill>
                <a:latin typeface="Symbol"/>
                <a:cs typeface="Symbol"/>
              </a:rPr>
              <a:t>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zvýšení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napětí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zonulárních  vláken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Fyzikální akomodace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zajištěna elasticitou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(fyzikální deformací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čočky) 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měří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v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Dpt. Po 65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roce věku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již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čočka svůj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tvar při  relaxaci zonul</a:t>
            </a:r>
            <a:r>
              <a:rPr sz="32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nemění</a:t>
            </a:r>
            <a:endParaRPr sz="3200">
              <a:latin typeface="Arial"/>
              <a:cs typeface="Arial"/>
            </a:endParaRPr>
          </a:p>
          <a:p>
            <a:pPr marL="354965" marR="635635" indent="-342900">
              <a:lnSpc>
                <a:spcPts val="3460"/>
              </a:lnSpc>
              <a:spcBef>
                <a:spcPts val="75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Fyziologická akomodace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zajištěna  činností ciliárního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svalu 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měří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v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myodioptriích (kontrakce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svalu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potřebná</a:t>
            </a:r>
            <a:r>
              <a:rPr sz="3200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ke  zvýšení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refrakce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 o</a:t>
            </a:r>
            <a:r>
              <a:rPr sz="3200" spc="-1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Dpt)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8" y="1241966"/>
            <a:ext cx="8822690" cy="509778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20701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Daleký bod (punctum remotum)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 nejvzdálenější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bod,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který ještě jasně vidíme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relaxovaném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stavu (u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emetropa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3200" spc="-1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nekonečnu)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75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Blízký bod (punctum proximum)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nejbližší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bod,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který vidíme ostře při maximální  akomodaci (Princeovo pravítko; akomodometr  dle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Monjého;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bod rozmlžení</a:t>
            </a:r>
            <a:r>
              <a:rPr sz="32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textu)</a:t>
            </a:r>
            <a:endParaRPr sz="3200">
              <a:latin typeface="Arial"/>
              <a:cs typeface="Arial"/>
            </a:endParaRPr>
          </a:p>
          <a:p>
            <a:pPr marL="355600" marR="158750" indent="-343535">
              <a:lnSpc>
                <a:spcPts val="346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Akomodační oblast (interval)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vzdálenost  mezi dalekým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blízkým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bodem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mírou  využitelnosti akomodace. Jedná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o</a:t>
            </a:r>
            <a:r>
              <a:rPr sz="32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rozmezí,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kterém vidí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oko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jednotlivé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body</a:t>
            </a:r>
            <a:r>
              <a:rPr sz="32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ostře.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8" y="860992"/>
            <a:ext cx="8868410" cy="597535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177165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Statická refrakce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lomivost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oka</a:t>
            </a:r>
            <a:r>
              <a:rPr sz="32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bez  akomodace</a:t>
            </a:r>
            <a:endParaRPr sz="3200">
              <a:latin typeface="Arial"/>
              <a:cs typeface="Arial"/>
            </a:endParaRPr>
          </a:p>
          <a:p>
            <a:pPr marL="355600" marR="168910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Dynamická refrakce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lomivost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oka</a:t>
            </a:r>
            <a:r>
              <a:rPr sz="3200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změněná  maximální</a:t>
            </a:r>
            <a:r>
              <a:rPr sz="32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akomodací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  <a:tab pos="328549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Akomodační šíře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mírou akomodační  schopnosti</a:t>
            </a:r>
            <a:r>
              <a:rPr sz="32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oka	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vyjadřuje největší možný  přírůstek optické mohutnosti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oka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podmíněný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akomodací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(v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dioptriích).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Je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to rozdíl</a:t>
            </a:r>
            <a:r>
              <a:rPr sz="32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maximální  dynamické refrakce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refrakce statické. Rovná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rozdílu převrácených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hodnot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blízkého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dalekého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(v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metrech).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Je-li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daleký bod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(r)  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nekonečnu: 1/r= 0, je-li blízký bod (p) 10cm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0,1m, pak 1/p=</a:t>
            </a:r>
            <a:r>
              <a:rPr sz="32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10Dpt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9159" y="1170338"/>
            <a:ext cx="65512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76015" algn="l"/>
                <a:tab pos="4983480" algn="l"/>
                <a:tab pos="5605780" algn="l"/>
              </a:tabLst>
            </a:pP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A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komodačn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í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š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íře	a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vě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k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99831" y="2872737"/>
            <a:ext cx="5270257" cy="911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99831" y="3784289"/>
            <a:ext cx="6277806" cy="3072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39253" y="6784290"/>
            <a:ext cx="94678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Věk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(roky)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82330" y="3397875"/>
            <a:ext cx="252095" cy="28409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spc="-5" dirty="0">
                <a:latin typeface="Arial"/>
                <a:cs typeface="Arial"/>
              </a:rPr>
              <a:t>Akomodační šíře (v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dioptriích)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29708" y="3050796"/>
            <a:ext cx="3428365" cy="1792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= 5cm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Blízký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bod</a:t>
            </a:r>
            <a:endParaRPr sz="1600">
              <a:latin typeface="Arial"/>
              <a:cs typeface="Arial"/>
            </a:endParaRPr>
          </a:p>
          <a:p>
            <a:pPr marR="284480" algn="ctr">
              <a:lnSpc>
                <a:spcPct val="100000"/>
              </a:lnSpc>
              <a:spcBef>
                <a:spcPts val="1080"/>
              </a:spcBef>
            </a:pPr>
            <a:r>
              <a:rPr sz="1600" spc="-5" dirty="0">
                <a:latin typeface="Arial"/>
                <a:cs typeface="Arial"/>
              </a:rPr>
              <a:t>= 10cm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410"/>
              </a:spcBef>
            </a:pP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25-30cm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01321" y="5565184"/>
            <a:ext cx="48260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4m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338" y="1089579"/>
            <a:ext cx="8801735" cy="49999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362585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Presbyopie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 stařecká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vetchozrakost  představuje fyziologický úbytek akomodační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šíře s věkem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(snižuje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elasticita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200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plasticita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 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akceschopnost ciliárního svalu).  Dochází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posunu blízkého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směrem od  oka.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Akomodační astenopie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bolesti hlavy, slzení,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pálení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očí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při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zrakové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práci do blízka.  Nedochází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ní, pokud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využívá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pouze 2/3  maximální akomodace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1/3 akomodace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zůstává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jako</a:t>
            </a:r>
            <a:r>
              <a:rPr sz="3200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rezerva.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1917" y="377927"/>
            <a:ext cx="7814309" cy="679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5430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i="1" spc="-5" dirty="0">
                <a:solidFill>
                  <a:srgbClr val="3232CC"/>
                </a:solidFill>
                <a:latin typeface="Arial"/>
                <a:cs typeface="Arial"/>
              </a:rPr>
              <a:t>Akomodační exces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- u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mladých myopů</a:t>
            </a:r>
            <a:r>
              <a:rPr sz="300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po  dlouhém čtení </a:t>
            </a:r>
            <a:r>
              <a:rPr sz="3000" dirty="0">
                <a:solidFill>
                  <a:srgbClr val="FF0000"/>
                </a:solidFill>
                <a:latin typeface="Symbol"/>
                <a:cs typeface="Symbol"/>
              </a:rPr>
              <a:t>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arteficiální myopizace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exces</a:t>
            </a:r>
            <a:r>
              <a:rPr sz="30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konvergence</a:t>
            </a:r>
            <a:endParaRPr sz="300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5600" algn="l"/>
              </a:tabLst>
            </a:pPr>
            <a:r>
              <a:rPr sz="3000" b="1" i="1" spc="-5" dirty="0">
                <a:solidFill>
                  <a:srgbClr val="3232CC"/>
                </a:solidFill>
                <a:latin typeface="Arial"/>
                <a:cs typeface="Arial"/>
              </a:rPr>
              <a:t>Akomodační spasmus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-u hypermetropů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ze 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snahy překonat refrakční vadu </a:t>
            </a:r>
            <a:r>
              <a:rPr sz="3000" dirty="0">
                <a:solidFill>
                  <a:srgbClr val="FF0000"/>
                </a:solidFill>
                <a:latin typeface="Symbol"/>
                <a:cs typeface="Symbol"/>
              </a:rPr>
              <a:t>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arteficiální  myopizace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0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makropsie</a:t>
            </a:r>
            <a:endParaRPr sz="3000">
              <a:latin typeface="Arial"/>
              <a:cs typeface="Arial"/>
            </a:endParaRPr>
          </a:p>
          <a:p>
            <a:pPr marL="355600" marR="728980" indent="-343535">
              <a:lnSpc>
                <a:spcPct val="100299"/>
              </a:lnSpc>
              <a:spcBef>
                <a:spcPts val="70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i="1" spc="-5" dirty="0">
                <a:solidFill>
                  <a:srgbClr val="3232CC"/>
                </a:solidFill>
                <a:latin typeface="Arial"/>
                <a:cs typeface="Arial"/>
              </a:rPr>
              <a:t>Insuficience akomodace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neefektivní  akomodační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úsilí </a:t>
            </a:r>
            <a:r>
              <a:rPr sz="3000" dirty="0">
                <a:solidFill>
                  <a:srgbClr val="FF0000"/>
                </a:solidFill>
                <a:latin typeface="Symbol"/>
                <a:cs typeface="Symbol"/>
              </a:rPr>
              <a:t></a:t>
            </a:r>
            <a:r>
              <a:rPr sz="3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exces</a:t>
            </a:r>
            <a:r>
              <a:rPr sz="30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konvergence</a:t>
            </a:r>
            <a:endParaRPr sz="3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000" b="1" i="1" spc="-5" dirty="0">
                <a:solidFill>
                  <a:srgbClr val="3232CC"/>
                </a:solidFill>
                <a:latin typeface="Arial"/>
                <a:cs typeface="Arial"/>
              </a:rPr>
              <a:t>Obrna akomodace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(cykloplegie, úraz oka,  trauma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či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infekce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CNS, DM) +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mydriáza (z  obrny parasympatiku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z="3000" b="1" i="1" spc="-5" dirty="0">
                <a:solidFill>
                  <a:srgbClr val="FF0000"/>
                </a:solidFill>
                <a:latin typeface="Arial"/>
                <a:cs typeface="Arial"/>
              </a:rPr>
              <a:t>ophthalmoplegia  interna.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Obrna n.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III</a:t>
            </a:r>
            <a:endParaRPr sz="3000">
              <a:latin typeface="Arial"/>
              <a:cs typeface="Arial"/>
            </a:endParaRPr>
          </a:p>
          <a:p>
            <a:pPr marL="354965" marR="4699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i="1" spc="-5" dirty="0">
                <a:solidFill>
                  <a:srgbClr val="3232CC"/>
                </a:solidFill>
                <a:latin typeface="Arial"/>
                <a:cs typeface="Arial"/>
              </a:rPr>
              <a:t>Akomodativní strabismus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nepoměr mezi  AC/A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30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hypermetropie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1294" y="563841"/>
            <a:ext cx="356742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Konvergence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927702"/>
            <a:ext cx="8574405" cy="43173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81534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Konvergence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rotace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obou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očí</a:t>
            </a:r>
            <a:r>
              <a:rPr sz="32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směrem  dovnitř.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Akomodačně konvergenční reflex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akomodace je reflexně spjata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konvergencí  (aby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při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pohledu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do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blízka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zachovala  projekce předmětu do fovei)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zúžením</a:t>
            </a:r>
            <a:r>
              <a:rPr sz="3200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zornic  (omezení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sférické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aberace</a:t>
            </a:r>
            <a:r>
              <a:rPr sz="3200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čočky).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Volní</a:t>
            </a:r>
            <a:r>
              <a:rPr sz="3200" b="1" i="1" spc="-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konvergence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Reflexní</a:t>
            </a:r>
            <a:r>
              <a:rPr sz="3200" b="1" i="1" spc="-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konvergence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4449" y="563841"/>
            <a:ext cx="77628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9614" algn="l"/>
                <a:tab pos="430085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Dělení	reflexní	konvergence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699128"/>
            <a:ext cx="8712200" cy="49999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4965" marR="5080" indent="-3429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Tonická konvergence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udržuje klidové  postavení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očí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 základě impulzů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 mozkové  kůry. Je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dána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základním tonem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MRI u očí v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primárním postavení.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Jde o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konvergenci,</a:t>
            </a:r>
            <a:r>
              <a:rPr sz="3200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která  je zapotřebí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bdělém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stavu k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rovnoběžnému  postavení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očí (ve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spánku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oči stáčejí</a:t>
            </a:r>
            <a:r>
              <a:rPr sz="3200" spc="-1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nahoru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2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zevně).</a:t>
            </a:r>
            <a:endParaRPr sz="3200">
              <a:latin typeface="Arial"/>
              <a:cs typeface="Arial"/>
            </a:endParaRPr>
          </a:p>
          <a:p>
            <a:pPr marL="354965" marR="241300" indent="-342900">
              <a:lnSpc>
                <a:spcPts val="3460"/>
              </a:lnSpc>
              <a:spcBef>
                <a:spcPts val="735"/>
              </a:spcBef>
              <a:buFont typeface="Arial"/>
              <a:buChar char="•"/>
              <a:tabLst>
                <a:tab pos="354965" algn="l"/>
                <a:tab pos="355600" algn="l"/>
                <a:tab pos="562927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Akomodační</a:t>
            </a:r>
            <a:r>
              <a:rPr sz="3200" b="1" i="1" spc="-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konvergence	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vyvolána  akomodací (akomodace je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podnětem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ke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konvergenci)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 AC.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1Dpt akomodace</a:t>
            </a:r>
            <a:r>
              <a:rPr sz="3200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připadá  na 3,5-4 pDpt</a:t>
            </a:r>
            <a:r>
              <a:rPr sz="32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konvergence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63426" y="449552"/>
            <a:ext cx="176466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10" dirty="0">
                <a:solidFill>
                  <a:srgbClr val="3232CC"/>
                </a:solidFill>
                <a:latin typeface="Arial"/>
                <a:cs typeface="Arial"/>
              </a:rPr>
              <a:t>O</a:t>
            </a:r>
            <a:r>
              <a:rPr sz="4400" i="1" dirty="0">
                <a:solidFill>
                  <a:srgbClr val="3232CC"/>
                </a:solidFill>
                <a:latin typeface="Arial"/>
                <a:cs typeface="Arial"/>
              </a:rPr>
              <a:t>p</a:t>
            </a: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t</a:t>
            </a:r>
            <a:r>
              <a:rPr sz="4400" i="1" dirty="0">
                <a:solidFill>
                  <a:srgbClr val="3232CC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k</a:t>
            </a:r>
            <a:r>
              <a:rPr sz="4400" i="1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7936" y="1290728"/>
            <a:ext cx="8885555" cy="573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98488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80365" algn="l"/>
                <a:tab pos="3816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Vlnová optika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zabývá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jevy potvrzující  vlnovou povahu světla.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Rychlost světla</a:t>
            </a:r>
            <a:r>
              <a:rPr sz="3200" spc="-1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ve  vakuu </a:t>
            </a:r>
            <a:r>
              <a:rPr sz="3200" i="1" dirty="0">
                <a:solidFill>
                  <a:srgbClr val="FF0000"/>
                </a:solidFill>
                <a:latin typeface="Arial"/>
                <a:cs typeface="Arial"/>
              </a:rPr>
              <a:t>c=</a:t>
            </a:r>
            <a:r>
              <a:rPr sz="3200" i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0000"/>
                </a:solidFill>
                <a:latin typeface="Arial"/>
                <a:cs typeface="Arial"/>
              </a:rPr>
              <a:t>3x10</a:t>
            </a:r>
            <a:r>
              <a:rPr sz="3150" i="1" baseline="25132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3200" i="1" dirty="0">
                <a:solidFill>
                  <a:srgbClr val="FF0000"/>
                </a:solidFill>
                <a:latin typeface="Arial"/>
                <a:cs typeface="Arial"/>
              </a:rPr>
              <a:t>ms</a:t>
            </a:r>
            <a:r>
              <a:rPr sz="3150" i="1" baseline="25132" dirty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endParaRPr sz="3150" baseline="25132">
              <a:latin typeface="Arial"/>
              <a:cs typeface="Arial"/>
            </a:endParaRPr>
          </a:p>
          <a:p>
            <a:pPr marL="381000" marR="583565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80365" algn="l"/>
                <a:tab pos="3816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Geometrická optika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používá modelu  světelného paprsku.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1. Zákon přímočarého  šíření </a:t>
            </a:r>
            <a:r>
              <a:rPr sz="3200" i="1" dirty="0">
                <a:solidFill>
                  <a:srgbClr val="FF0000"/>
                </a:solidFill>
                <a:latin typeface="Arial"/>
                <a:cs typeface="Arial"/>
              </a:rPr>
              <a:t>světla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.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Zákon odrazu 3. Zákon</a:t>
            </a:r>
            <a:r>
              <a:rPr sz="3200" i="1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lomu</a:t>
            </a:r>
            <a:endParaRPr sz="3200">
              <a:latin typeface="Arial"/>
              <a:cs typeface="Arial"/>
            </a:endParaRPr>
          </a:p>
          <a:p>
            <a:pPr marL="381000" marR="1778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80365" algn="l"/>
                <a:tab pos="3816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Kvantová optika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vychází z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objevu M.</a:t>
            </a:r>
            <a:r>
              <a:rPr sz="3200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Plancka,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že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energie tělesa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může měnit nespojitě jen  po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určitých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hodnotách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kvantech. Fotony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kvanta elektromagnetického</a:t>
            </a:r>
            <a:r>
              <a:rPr sz="32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pole.</a:t>
            </a:r>
            <a:endParaRPr sz="32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1695"/>
              </a:spcBef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Světlo </a:t>
            </a:r>
            <a:r>
              <a:rPr sz="2800" spc="-10" dirty="0">
                <a:solidFill>
                  <a:srgbClr val="FF0000"/>
                </a:solidFill>
                <a:latin typeface="Arial"/>
                <a:cs typeface="Arial"/>
              </a:rPr>
              <a:t>má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vlnovou i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částicovou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(kvantovou)</a:t>
            </a:r>
            <a:r>
              <a:rPr sz="2800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povahu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4449" y="1020999"/>
            <a:ext cx="77628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9614" algn="l"/>
                <a:tab pos="430085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Dělení	reflexní	konvergence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2384864"/>
            <a:ext cx="8891270" cy="324485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Fúzní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konvergence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doplňuje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akomodační  konvergenci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upravuje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osy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vidění tak, aby</a:t>
            </a:r>
            <a:r>
              <a:rPr sz="3200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byla  možná</a:t>
            </a:r>
            <a:r>
              <a:rPr sz="32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fúze</a:t>
            </a:r>
            <a:endParaRPr sz="3200">
              <a:latin typeface="Arial"/>
              <a:cs typeface="Arial"/>
            </a:endParaRPr>
          </a:p>
          <a:p>
            <a:pPr marL="355600" marR="98425" indent="-343535">
              <a:lnSpc>
                <a:spcPts val="3460"/>
              </a:lnSpc>
              <a:spcBef>
                <a:spcPts val="755"/>
              </a:spcBef>
              <a:buFont typeface="Arial"/>
              <a:buChar char="•"/>
              <a:tabLst>
                <a:tab pos="354965" algn="l"/>
                <a:tab pos="356235" algn="l"/>
                <a:tab pos="846836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P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r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oxi</a:t>
            </a:r>
            <a:r>
              <a:rPr sz="3200" b="1" i="1" spc="-10" dirty="0">
                <a:solidFill>
                  <a:srgbClr val="3232CC"/>
                </a:solidFill>
                <a:latin typeface="Arial"/>
                <a:cs typeface="Arial"/>
              </a:rPr>
              <a:t>má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ln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í</a:t>
            </a:r>
            <a:r>
              <a:rPr sz="3200" b="1" i="1" spc="-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(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p</a:t>
            </a:r>
            <a:r>
              <a:rPr sz="3200" b="1" i="1" spc="-10" dirty="0">
                <a:solidFill>
                  <a:srgbClr val="3232CC"/>
                </a:solidFill>
                <a:latin typeface="Arial"/>
                <a:cs typeface="Arial"/>
              </a:rPr>
              <a:t>syc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hologi</a:t>
            </a:r>
            <a:r>
              <a:rPr sz="3200" b="1" i="1" spc="-10" dirty="0">
                <a:solidFill>
                  <a:srgbClr val="3232CC"/>
                </a:solidFill>
                <a:latin typeface="Arial"/>
                <a:cs typeface="Arial"/>
              </a:rPr>
              <a:t>cká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)</a:t>
            </a:r>
            <a:r>
              <a:rPr sz="3200" b="1" i="1" spc="-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spc="-10" dirty="0">
                <a:solidFill>
                  <a:srgbClr val="3232CC"/>
                </a:solidFill>
                <a:latin typeface="Arial"/>
                <a:cs typeface="Arial"/>
              </a:rPr>
              <a:t>k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on</a:t>
            </a:r>
            <a:r>
              <a:rPr sz="3200" b="1" i="1" spc="-10" dirty="0">
                <a:solidFill>
                  <a:srgbClr val="3232CC"/>
                </a:solidFill>
                <a:latin typeface="Arial"/>
                <a:cs typeface="Arial"/>
              </a:rPr>
              <a:t>ve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r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g</a:t>
            </a:r>
            <a:r>
              <a:rPr sz="3200" b="1" i="1" spc="-10" dirty="0">
                <a:solidFill>
                  <a:srgbClr val="3232CC"/>
                </a:solidFill>
                <a:latin typeface="Arial"/>
                <a:cs typeface="Arial"/>
              </a:rPr>
              <a:t>e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n</a:t>
            </a:r>
            <a:r>
              <a:rPr sz="3200" b="1" i="1" spc="-10" dirty="0">
                <a:solidFill>
                  <a:srgbClr val="3232CC"/>
                </a:solidFill>
                <a:latin typeface="Arial"/>
                <a:cs typeface="Arial"/>
              </a:rPr>
              <a:t>c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e	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e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psychogenně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podmíněna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vědomím blízkého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(je navozena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smyslem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pro vzdálenost  předmětu).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1294" y="563841"/>
            <a:ext cx="356742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Konvergence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927702"/>
            <a:ext cx="8981440" cy="45612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29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Blízký bod konvergence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nejmenší  vzdálenost předmětu před očima,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kterém  tento ještě vidíme jednoduše (ne dvojitě). Jedná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o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měřítko výkonnosti konvergence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(asi 8cm  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dospělých;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5cm 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dětí).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Konvergometr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bod  rozdvojení.</a:t>
            </a:r>
            <a:endParaRPr sz="3200">
              <a:latin typeface="Arial"/>
              <a:cs typeface="Arial"/>
            </a:endParaRPr>
          </a:p>
          <a:p>
            <a:pPr marL="355600" marR="40005" indent="-343535">
              <a:lnSpc>
                <a:spcPts val="346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Metrový úhel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jednotkou konvergence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úhel,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který spolu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svírají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obě oči při fixaci předmětu  vzdáleného 1m. Normální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šíře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konvergence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bývá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10,5</a:t>
            </a:r>
            <a:r>
              <a:rPr sz="3200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m.ú.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4576" y="944812"/>
            <a:ext cx="60210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905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Poruchy	konvergence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2689639"/>
            <a:ext cx="8825865" cy="256222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Insuficience konvergence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(exoforie na blízký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bod)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nedostatečná akomodační</a:t>
            </a:r>
            <a:r>
              <a:rPr sz="32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konvergence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Exces konvergence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(esoforie na</a:t>
            </a:r>
            <a:r>
              <a:rPr sz="320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blízko)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Insuficience divergence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(esoforie na</a:t>
            </a:r>
            <a:r>
              <a:rPr sz="3200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dálku)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Exces divergence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(exoforie na</a:t>
            </a:r>
            <a:r>
              <a:rPr sz="320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dálku)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6445" y="297166"/>
            <a:ext cx="30378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7452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Zo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n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é	p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o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le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013379"/>
            <a:ext cx="8958580" cy="617029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77216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Zorné pole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ona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část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prostoru, které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oko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přehlédne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při fixování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pohledu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přímo</a:t>
            </a:r>
            <a:r>
              <a:rPr sz="32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vpřed.</a:t>
            </a:r>
            <a:endParaRPr sz="3200">
              <a:latin typeface="Arial"/>
              <a:cs typeface="Arial"/>
            </a:endParaRPr>
          </a:p>
          <a:p>
            <a:pPr marL="354965" marR="387350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Normální rozsah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zorného pole je</a:t>
            </a:r>
            <a:r>
              <a:rPr sz="32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temporálně  90-100°, nasálně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nahoře 60°, dole 70°.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Rozsah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zorného pole je limitován očnicí,  nosem,</a:t>
            </a:r>
            <a:r>
              <a:rPr sz="32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víčky.</a:t>
            </a:r>
            <a:endParaRPr sz="3200">
              <a:latin typeface="Arial"/>
              <a:cs typeface="Arial"/>
            </a:endParaRPr>
          </a:p>
          <a:p>
            <a:pPr marL="355600" marR="95250" indent="-343535">
              <a:lnSpc>
                <a:spcPts val="346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Centrální 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zorné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pole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slouží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ostrému vidění</a:t>
            </a:r>
            <a:r>
              <a:rPr sz="3200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 k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vidění barev</a:t>
            </a:r>
            <a:r>
              <a:rPr sz="32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(čípky)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6235" algn="l"/>
                <a:tab pos="436753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Periferní</a:t>
            </a:r>
            <a:r>
              <a:rPr sz="3200" b="1" i="1" spc="-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zorné</a:t>
            </a:r>
            <a:r>
              <a:rPr sz="3200" b="1" i="1" spc="-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pole	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slouží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orientaci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prostoru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ve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tmě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 barvoslepé</a:t>
            </a:r>
            <a:r>
              <a:rPr sz="3200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(tyčinky)</a:t>
            </a:r>
            <a:endParaRPr sz="3200">
              <a:latin typeface="Arial"/>
              <a:cs typeface="Arial"/>
            </a:endParaRPr>
          </a:p>
          <a:p>
            <a:pPr marL="355600" marR="5080">
              <a:lnSpc>
                <a:spcPts val="3460"/>
              </a:lnSpc>
              <a:spcBef>
                <a:spcPts val="760"/>
              </a:spcBef>
            </a:pP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Nejdříve vnímá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oko 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zorném poli pohyb,</a:t>
            </a:r>
            <a:r>
              <a:rPr sz="3200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potom  postupně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bílou,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modrou, červenou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zelenou  barvu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5128" y="678128"/>
            <a:ext cx="27609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Perimetrie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699128"/>
            <a:ext cx="8963660" cy="49028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Kinetická (isopterová) perimetrie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vyšetřovaný  fixuje centrální značku. Lékař pohybuje po  oblouku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různých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meridiánech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periferie do  centra značkou (bílou, barevnými)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zaznamenáme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okamžik, kdy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pacient rozezná  pohyb bílé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značky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nebo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barvu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dále místa,</a:t>
            </a:r>
            <a:r>
              <a:rPr sz="3200" spc="-1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kde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3190"/>
              </a:lnSpc>
              <a:tabLst>
                <a:tab pos="3983354" algn="l"/>
              </a:tabLst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„mu</a:t>
            </a:r>
            <a:r>
              <a:rPr sz="32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značka</a:t>
            </a:r>
            <a:r>
              <a:rPr sz="32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zmizí“.	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Spojením těchto</a:t>
            </a:r>
            <a:r>
              <a:rPr sz="32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bodů</a:t>
            </a:r>
            <a:endParaRPr sz="3200">
              <a:latin typeface="Arial"/>
              <a:cs typeface="Arial"/>
            </a:endParaRPr>
          </a:p>
          <a:p>
            <a:pPr marL="355600" marR="191135">
              <a:lnSpc>
                <a:spcPts val="3460"/>
              </a:lnSpc>
              <a:spcBef>
                <a:spcPts val="240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získáme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izoptéru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(vrstevnici)=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místa na sítnici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stejným prahem citlivosti. Zjišťujeme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rozsah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zorného pole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výpadky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zorném poli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=  skotomy.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3742" y="1955642"/>
            <a:ext cx="6781236" cy="50821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1293" y="342879"/>
            <a:ext cx="822833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4025" marR="5080" indent="-2981960">
              <a:lnSpc>
                <a:spcPct val="100000"/>
              </a:lnSpc>
              <a:spcBef>
                <a:spcPts val="100"/>
              </a:spcBef>
              <a:tabLst>
                <a:tab pos="3738879" algn="l"/>
                <a:tab pos="582231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Go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dmannů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v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ku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ov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ý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k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net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i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ck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ý 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perimetr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7542" y="1498488"/>
            <a:ext cx="7086005" cy="501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6588" y="2641386"/>
            <a:ext cx="7636123" cy="3407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5128" y="678128"/>
            <a:ext cx="27609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Perimetrie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699128"/>
            <a:ext cx="8803640" cy="45612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  <a:tab pos="427736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Statická perimetrie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používá stacionární stimul  proměnné intenzity (světelný bod).  Zaznamenáváme prahovou intenzitu  světelného stimulu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daném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místě sítnice,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kdy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pacient</a:t>
            </a:r>
            <a:r>
              <a:rPr sz="32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ohlásí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vjem.	Zjišťujeme kvantitativní  změny zorného pole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velikost, tvar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hloubku  defektů (skotomů) zorného pole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sz="32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hranice.</a:t>
            </a:r>
            <a:endParaRPr sz="3200">
              <a:latin typeface="Arial"/>
              <a:cs typeface="Arial"/>
            </a:endParaRPr>
          </a:p>
          <a:p>
            <a:pPr marL="355600" marR="458470" indent="-343535">
              <a:lnSpc>
                <a:spcPts val="3460"/>
              </a:lnSpc>
              <a:spcBef>
                <a:spcPts val="735"/>
              </a:spcBef>
              <a:buFont typeface="Arial"/>
              <a:buChar char="•"/>
              <a:tabLst>
                <a:tab pos="354965" algn="l"/>
                <a:tab pos="356235" algn="l"/>
                <a:tab pos="3259454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Mariottův</a:t>
            </a:r>
            <a:r>
              <a:rPr sz="3200" b="1" i="1" spc="-1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bod	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fyziologický skotom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sz="3200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slepá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skvrna.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Odpovídá projekci terče zrakového  nervu do prostoru (15° od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bodu</a:t>
            </a:r>
            <a:r>
              <a:rPr sz="32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fixace)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44429" y="1068752"/>
            <a:ext cx="2145622" cy="452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04512" y="15045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4512" y="15213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93568" y="1504579"/>
            <a:ext cx="2564689" cy="268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60040" y="1756015"/>
            <a:ext cx="2128857" cy="83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1845" y="183145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88901" y="184821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137" y="186498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26528" y="1823071"/>
            <a:ext cx="2179135" cy="83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05664" y="186498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55373" y="189849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22429" y="189849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38609" y="191525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09763" y="1906875"/>
            <a:ext cx="2112096" cy="335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05664" y="191525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71553" y="1932021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1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72137" y="193202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38609" y="194878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88901" y="194878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93000" y="1940403"/>
            <a:ext cx="2145609" cy="502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55373" y="1965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22429" y="1965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21845" y="198231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72137" y="197393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05664" y="197393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88317" y="1999077"/>
            <a:ext cx="67310" cy="0"/>
          </a:xfrm>
          <a:custGeom>
            <a:avLst/>
            <a:gdLst/>
            <a:ahLst/>
            <a:cxnLst/>
            <a:rect l="l" t="t" r="r" b="b"/>
            <a:pathLst>
              <a:path w="67310">
                <a:moveTo>
                  <a:pt x="0" y="0"/>
                </a:moveTo>
                <a:lnTo>
                  <a:pt x="67050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72137" y="199069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05664" y="199069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72137" y="200745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93000" y="1990695"/>
            <a:ext cx="2162367" cy="670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05664" y="200745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8609" y="203260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88901" y="203260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88317" y="2049369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55373" y="204936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21845" y="206613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05664" y="206613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76235" y="2057751"/>
            <a:ext cx="2145609" cy="502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59472" y="2074500"/>
            <a:ext cx="2229427" cy="670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05081" y="212479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55373" y="213317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471553" y="214993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05081" y="214155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38609" y="214993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88901" y="214993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325944" y="2141556"/>
            <a:ext cx="2145609" cy="502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88317" y="216670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521845" y="216670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572137" y="216670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471553" y="218346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538609" y="218346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488317" y="220023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325944" y="2191848"/>
            <a:ext cx="2145609" cy="3352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521845" y="220023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454804" y="221699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505081" y="221699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538609" y="221699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38040" y="223375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88317" y="223375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521845" y="223375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71553" y="225052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538609" y="224214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572137" y="225052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309179" y="2225376"/>
            <a:ext cx="2195901" cy="838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505081" y="226727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538609" y="225888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521845" y="228403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438040" y="230079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471553" y="230079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505081" y="229241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505081" y="230918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309179" y="2309181"/>
            <a:ext cx="2179137" cy="335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538609" y="231756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471553" y="233432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521845" y="233432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471553" y="235109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92416" y="2342709"/>
            <a:ext cx="2162373" cy="335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555373" y="238461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292416" y="2359473"/>
            <a:ext cx="2246191" cy="502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454804" y="240138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538609" y="240138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488317" y="241814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292416" y="2409765"/>
            <a:ext cx="2162373" cy="3352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421276" y="243491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471553" y="243491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505081" y="243491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387748" y="2451659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1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454804" y="2460042"/>
            <a:ext cx="33655" cy="17145"/>
          </a:xfrm>
          <a:custGeom>
            <a:avLst/>
            <a:gdLst/>
            <a:ahLst/>
            <a:cxnLst/>
            <a:rect l="l" t="t" r="r" b="b"/>
            <a:pathLst>
              <a:path w="33654" h="17144">
                <a:moveTo>
                  <a:pt x="0" y="16762"/>
                </a:moveTo>
                <a:lnTo>
                  <a:pt x="33525" y="16762"/>
                </a:lnTo>
                <a:lnTo>
                  <a:pt x="33525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454804" y="2476806"/>
            <a:ext cx="33655" cy="17145"/>
          </a:xfrm>
          <a:custGeom>
            <a:avLst/>
            <a:gdLst/>
            <a:ahLst/>
            <a:cxnLst/>
            <a:rect l="l" t="t" r="r" b="b"/>
            <a:pathLst>
              <a:path w="33654" h="17144">
                <a:moveTo>
                  <a:pt x="0" y="16762"/>
                </a:moveTo>
                <a:lnTo>
                  <a:pt x="33525" y="16762"/>
                </a:lnTo>
                <a:lnTo>
                  <a:pt x="33525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275651" y="2443278"/>
            <a:ext cx="2179137" cy="1005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488317" y="250195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471553" y="251033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505081" y="251871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421276" y="253547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471553" y="252709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521845" y="253547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404512" y="255224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471553" y="254386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505081" y="255224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622429" y="255224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275651" y="2543862"/>
            <a:ext cx="2162382" cy="502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275651" y="2560626"/>
            <a:ext cx="2246190" cy="6705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438040" y="261929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05081" y="261929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505081" y="263604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258903" y="2627666"/>
            <a:ext cx="2212657" cy="3352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404512" y="265281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438040" y="265281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404512" y="266957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258903" y="2661194"/>
            <a:ext cx="2128845" cy="3352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488317" y="266957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639193" y="1756015"/>
            <a:ext cx="1123084" cy="177684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337456" y="2686340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626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354220" y="2703104"/>
            <a:ext cx="67310" cy="0"/>
          </a:xfrm>
          <a:custGeom>
            <a:avLst/>
            <a:gdLst/>
            <a:ahLst/>
            <a:cxnLst/>
            <a:rect l="l" t="t" r="r" b="b"/>
            <a:pathLst>
              <a:path w="67310">
                <a:moveTo>
                  <a:pt x="0" y="0"/>
                </a:moveTo>
                <a:lnTo>
                  <a:pt x="67050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438040" y="270310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488317" y="269472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521845" y="270310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258903" y="2694722"/>
            <a:ext cx="2195901" cy="502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488317" y="27114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387748" y="2736632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1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488317" y="272825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991206" y="273663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471553" y="275339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521845" y="275339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258903" y="2745015"/>
            <a:ext cx="2179137" cy="3352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588901" y="275339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387748" y="277016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438040" y="277016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488317" y="276177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404512" y="2786924"/>
            <a:ext cx="67310" cy="0"/>
          </a:xfrm>
          <a:custGeom>
            <a:avLst/>
            <a:gdLst/>
            <a:ahLst/>
            <a:cxnLst/>
            <a:rect l="l" t="t" r="r" b="b"/>
            <a:pathLst>
              <a:path w="67310">
                <a:moveTo>
                  <a:pt x="0" y="0"/>
                </a:moveTo>
                <a:lnTo>
                  <a:pt x="67050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488317" y="277854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521845" y="278692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387748" y="280368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454804" y="280368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488317" y="279530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421276" y="2812055"/>
            <a:ext cx="33655" cy="17145"/>
          </a:xfrm>
          <a:custGeom>
            <a:avLst/>
            <a:gdLst/>
            <a:ahLst/>
            <a:cxnLst/>
            <a:rect l="l" t="t" r="r" b="b"/>
            <a:pathLst>
              <a:path w="33654" h="17144">
                <a:moveTo>
                  <a:pt x="0" y="16762"/>
                </a:moveTo>
                <a:lnTo>
                  <a:pt x="33525" y="16762"/>
                </a:lnTo>
                <a:lnTo>
                  <a:pt x="33525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471553" y="282043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521845" y="282043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421276" y="2828819"/>
            <a:ext cx="33655" cy="17145"/>
          </a:xfrm>
          <a:custGeom>
            <a:avLst/>
            <a:gdLst/>
            <a:ahLst/>
            <a:cxnLst/>
            <a:rect l="l" t="t" r="r" b="b"/>
            <a:pathLst>
              <a:path w="33654" h="17144">
                <a:moveTo>
                  <a:pt x="0" y="16762"/>
                </a:moveTo>
                <a:lnTo>
                  <a:pt x="33525" y="16762"/>
                </a:lnTo>
                <a:lnTo>
                  <a:pt x="33525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488317" y="283720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421276" y="285396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454804" y="285396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505081" y="285396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421276" y="2870729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505081" y="287072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471553" y="288749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258903" y="2778542"/>
            <a:ext cx="2212665" cy="2681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438040" y="290425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505081" y="290425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421276" y="292102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454804" y="292102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471553" y="2929403"/>
            <a:ext cx="50800" cy="17145"/>
          </a:xfrm>
          <a:custGeom>
            <a:avLst/>
            <a:gdLst/>
            <a:ahLst/>
            <a:cxnLst/>
            <a:rect l="l" t="t" r="r" b="b"/>
            <a:pathLst>
              <a:path w="50800" h="17144">
                <a:moveTo>
                  <a:pt x="0" y="16762"/>
                </a:moveTo>
                <a:lnTo>
                  <a:pt x="50287" y="16762"/>
                </a:lnTo>
                <a:lnTo>
                  <a:pt x="50287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471553" y="2946167"/>
            <a:ext cx="50800" cy="17145"/>
          </a:xfrm>
          <a:custGeom>
            <a:avLst/>
            <a:gdLst/>
            <a:ahLst/>
            <a:cxnLst/>
            <a:rect l="l" t="t" r="r" b="b"/>
            <a:pathLst>
              <a:path w="50800" h="17144">
                <a:moveTo>
                  <a:pt x="0" y="16762"/>
                </a:moveTo>
                <a:lnTo>
                  <a:pt x="50287" y="16762"/>
                </a:lnTo>
                <a:lnTo>
                  <a:pt x="50287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438040" y="297131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471553" y="297131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555373" y="297131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454804" y="2988076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1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454804" y="300482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488317" y="302158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521845" y="302158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471553" y="303835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505081" y="302997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538609" y="303835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505081" y="304673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258903" y="3046736"/>
            <a:ext cx="2212665" cy="3352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555373" y="305511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471553" y="307188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538609" y="307188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488317" y="308864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488317" y="310540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521845" y="310540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555373" y="310540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275651" y="3080264"/>
            <a:ext cx="2246193" cy="8381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505081" y="312217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538609" y="313893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488317" y="315570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521845" y="315570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505081" y="317246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555373" y="317246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521845" y="318921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505081" y="320597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275651" y="3164084"/>
            <a:ext cx="2229429" cy="11733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538609" y="322274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521845" y="323950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605664" y="325627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991206" y="325627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940914" y="326465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292416" y="3231125"/>
            <a:ext cx="2296483" cy="8381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555373" y="328979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940914" y="328141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784289" y="330656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521845" y="330656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572137" y="330656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683721" y="332332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733998" y="332332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801054" y="3298181"/>
            <a:ext cx="720792" cy="502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605664" y="332332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666957" y="334009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700485" y="334009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767526" y="334009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292416" y="3314945"/>
            <a:ext cx="1391297" cy="6703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521845" y="334009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588901" y="334009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717249" y="335683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784289" y="335683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572137" y="335683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650193" y="337360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683721" y="337360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733998" y="337360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817818" y="337360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784289" y="3348458"/>
            <a:ext cx="754320" cy="502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605664" y="339036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655941" y="339036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309179" y="3365222"/>
            <a:ext cx="2279716" cy="6705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717249" y="340713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784289" y="3415514"/>
            <a:ext cx="50800" cy="17145"/>
          </a:xfrm>
          <a:custGeom>
            <a:avLst/>
            <a:gdLst/>
            <a:ahLst/>
            <a:cxnLst/>
            <a:rect l="l" t="t" r="r" b="b"/>
            <a:pathLst>
              <a:path w="50800" h="17145">
                <a:moveTo>
                  <a:pt x="0" y="16762"/>
                </a:moveTo>
                <a:lnTo>
                  <a:pt x="50287" y="16762"/>
                </a:lnTo>
                <a:lnTo>
                  <a:pt x="50287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555373" y="3415514"/>
            <a:ext cx="50800" cy="17145"/>
          </a:xfrm>
          <a:custGeom>
            <a:avLst/>
            <a:gdLst/>
            <a:ahLst/>
            <a:cxnLst/>
            <a:rect l="l" t="t" r="r" b="b"/>
            <a:pathLst>
              <a:path w="50800" h="17145">
                <a:moveTo>
                  <a:pt x="0" y="16762"/>
                </a:moveTo>
                <a:lnTo>
                  <a:pt x="50287" y="16762"/>
                </a:lnTo>
                <a:lnTo>
                  <a:pt x="50287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622429" y="341551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784289" y="3432278"/>
            <a:ext cx="50800" cy="17145"/>
          </a:xfrm>
          <a:custGeom>
            <a:avLst/>
            <a:gdLst/>
            <a:ahLst/>
            <a:cxnLst/>
            <a:rect l="l" t="t" r="r" b="b"/>
            <a:pathLst>
              <a:path w="50800" h="17145">
                <a:moveTo>
                  <a:pt x="0" y="16762"/>
                </a:moveTo>
                <a:lnTo>
                  <a:pt x="50287" y="16762"/>
                </a:lnTo>
                <a:lnTo>
                  <a:pt x="50287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555373" y="3432278"/>
            <a:ext cx="50800" cy="17145"/>
          </a:xfrm>
          <a:custGeom>
            <a:avLst/>
            <a:gdLst/>
            <a:ahLst/>
            <a:cxnLst/>
            <a:rect l="l" t="t" r="r" b="b"/>
            <a:pathLst>
              <a:path w="50800" h="17145">
                <a:moveTo>
                  <a:pt x="0" y="16762"/>
                </a:moveTo>
                <a:lnTo>
                  <a:pt x="50287" y="16762"/>
                </a:lnTo>
                <a:lnTo>
                  <a:pt x="50287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622429" y="343227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2309179" y="3415514"/>
            <a:ext cx="2246197" cy="6705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572137" y="345742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309179" y="3465805"/>
            <a:ext cx="2296479" cy="8380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605664" y="350771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639193" y="352447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572137" y="354122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655941" y="354122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622429" y="355799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325944" y="3549610"/>
            <a:ext cx="2246193" cy="3352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2325944" y="3566374"/>
            <a:ext cx="2296482" cy="6705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739761" y="360828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2359472" y="3599902"/>
            <a:ext cx="2279719" cy="8381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2359472" y="3650194"/>
            <a:ext cx="2313232" cy="8380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622429" y="372561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2376235" y="3717235"/>
            <a:ext cx="2380288" cy="8381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756525" y="379267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2376235" y="3784291"/>
            <a:ext cx="2313232" cy="5029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655941" y="382620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689469" y="382620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655941" y="384296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739761" y="384296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773290" y="384296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924150" y="384296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2376235" y="3834583"/>
            <a:ext cx="2346757" cy="5029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689469" y="387649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739761" y="387649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672705" y="3884875"/>
            <a:ext cx="50800" cy="17145"/>
          </a:xfrm>
          <a:custGeom>
            <a:avLst/>
            <a:gdLst/>
            <a:ahLst/>
            <a:cxnLst/>
            <a:rect l="l" t="t" r="r" b="b"/>
            <a:pathLst>
              <a:path w="50800" h="17145">
                <a:moveTo>
                  <a:pt x="0" y="16762"/>
                </a:moveTo>
                <a:lnTo>
                  <a:pt x="50287" y="16762"/>
                </a:lnTo>
                <a:lnTo>
                  <a:pt x="50287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756525" y="388487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806817" y="388487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672705" y="3901624"/>
            <a:ext cx="50800" cy="17145"/>
          </a:xfrm>
          <a:custGeom>
            <a:avLst/>
            <a:gdLst/>
            <a:ahLst/>
            <a:cxnLst/>
            <a:rect l="l" t="t" r="r" b="b"/>
            <a:pathLst>
              <a:path w="50800" h="17145">
                <a:moveTo>
                  <a:pt x="0" y="16762"/>
                </a:moveTo>
                <a:lnTo>
                  <a:pt x="50287" y="16762"/>
                </a:lnTo>
                <a:lnTo>
                  <a:pt x="50287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756525" y="39016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393000" y="3884875"/>
            <a:ext cx="2346757" cy="6703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806817" y="39016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773290" y="392676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722997" y="394353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790053" y="394353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840330" y="394353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739761" y="396029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773290" y="396029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806817" y="396029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857094" y="396029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2393000" y="3951916"/>
            <a:ext cx="2413816" cy="6705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773290" y="399382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806817" y="398544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739761" y="4010589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806817" y="400220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762"/>
                </a:moveTo>
                <a:lnTo>
                  <a:pt x="16762" y="16762"/>
                </a:lnTo>
                <a:lnTo>
                  <a:pt x="16762" y="0"/>
                </a:lnTo>
                <a:lnTo>
                  <a:pt x="0" y="0"/>
                </a:lnTo>
                <a:lnTo>
                  <a:pt x="0" y="16762"/>
                </a:lnTo>
                <a:close/>
              </a:path>
            </a:pathLst>
          </a:custGeom>
          <a:solidFill>
            <a:srgbClr val="ED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4840330" y="401058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773290" y="4027353"/>
            <a:ext cx="67310" cy="0"/>
          </a:xfrm>
          <a:custGeom>
            <a:avLst/>
            <a:gdLst/>
            <a:ahLst/>
            <a:cxnLst/>
            <a:rect l="l" t="t" r="r" b="b"/>
            <a:pathLst>
              <a:path w="67310">
                <a:moveTo>
                  <a:pt x="0" y="0"/>
                </a:moveTo>
                <a:lnTo>
                  <a:pt x="67050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4756525" y="404411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4857094" y="404411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409763" y="4018972"/>
            <a:ext cx="2430581" cy="8380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790053" y="406088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840330" y="406088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873858" y="406088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080775" y="3700486"/>
            <a:ext cx="1760067" cy="78783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426528" y="4069264"/>
            <a:ext cx="2497621" cy="8380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426528" y="4136304"/>
            <a:ext cx="2514385" cy="6705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907386" y="417821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890622" y="419497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940914" y="419497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823581" y="4211742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1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924150" y="421174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890622" y="422850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957678" y="422850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024719" y="4228506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443291" y="4203360"/>
            <a:ext cx="2480858" cy="8380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907386" y="424527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87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974442" y="424527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4940914" y="426203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991206" y="426203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041483" y="426203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4924150" y="427878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4974442" y="4278783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007955" y="427878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991206" y="429554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024719" y="4295547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560624" y="4287165"/>
            <a:ext cx="2430581" cy="5029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007955" y="431231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5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4957678" y="4329074"/>
            <a:ext cx="67310" cy="0"/>
          </a:xfrm>
          <a:custGeom>
            <a:avLst/>
            <a:gdLst/>
            <a:ahLst/>
            <a:cxnLst/>
            <a:rect l="l" t="t" r="r" b="b"/>
            <a:pathLst>
              <a:path w="67310">
                <a:moveTo>
                  <a:pt x="0" y="0"/>
                </a:moveTo>
                <a:lnTo>
                  <a:pt x="67050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4991206" y="434583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024719" y="4345838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432788" y="447993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D8E7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091263" y="3532846"/>
            <a:ext cx="6302730" cy="211209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476804" y="4932533"/>
            <a:ext cx="17145" cy="0"/>
          </a:xfrm>
          <a:custGeom>
            <a:avLst/>
            <a:gdLst/>
            <a:ahLst/>
            <a:cxnLst/>
            <a:rect l="l" t="t" r="r" b="b"/>
            <a:pathLst>
              <a:path w="17144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343220" y="5636560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136303" y="5644943"/>
            <a:ext cx="1005759" cy="5029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287164" y="5628178"/>
            <a:ext cx="4190664" cy="6705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125303" y="5686852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102775" y="5678471"/>
            <a:ext cx="150873" cy="5029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086026" y="5737129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338" y="0"/>
                </a:lnTo>
              </a:path>
            </a:pathLst>
          </a:custGeom>
          <a:ln w="16762">
            <a:solidFill>
              <a:srgbClr val="D8E7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086026" y="5678471"/>
            <a:ext cx="4609703" cy="40230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102775" y="597180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CBD1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4773290" y="6072394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1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5963427" y="6064012"/>
            <a:ext cx="2480873" cy="40230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4102775" y="6064012"/>
            <a:ext cx="1743320" cy="5028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5812566" y="6558504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2" y="0"/>
                </a:lnTo>
              </a:path>
            </a:pathLst>
          </a:custGeom>
          <a:ln w="16762">
            <a:solidFill>
              <a:srgbClr val="EDF2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4773290" y="6566886"/>
            <a:ext cx="1072806" cy="8381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554095" marR="5080" indent="-3542029">
              <a:lnSpc>
                <a:spcPts val="5260"/>
              </a:lnSpc>
              <a:spcBef>
                <a:spcPts val="295"/>
              </a:spcBef>
            </a:pP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Zákony geometrické (paprskové)  optiky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01252" y="2742976"/>
            <a:ext cx="1399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Zákon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odrazu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86122" y="1955642"/>
            <a:ext cx="4992212" cy="5257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05763" y="2209618"/>
            <a:ext cx="6572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imes New Roman"/>
                <a:cs typeface="Times New Roman"/>
              </a:rPr>
              <a:t>Z</a:t>
            </a:r>
            <a:r>
              <a:rPr sz="1800" b="1" dirty="0">
                <a:latin typeface="Times New Roman"/>
                <a:cs typeface="Times New Roman"/>
              </a:rPr>
              <a:t>á</a:t>
            </a:r>
            <a:r>
              <a:rPr sz="1800" b="1" spc="-10" dirty="0">
                <a:latin typeface="Times New Roman"/>
                <a:cs typeface="Times New Roman"/>
              </a:rPr>
              <a:t>k</a:t>
            </a:r>
            <a:r>
              <a:rPr sz="1800" b="1" dirty="0">
                <a:latin typeface="Times New Roman"/>
                <a:cs typeface="Times New Roman"/>
              </a:rPr>
              <a:t>on  lomu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5763" y="2758222"/>
            <a:ext cx="584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v</a:t>
            </a:r>
            <a:r>
              <a:rPr sz="1800" b="1" spc="5" dirty="0">
                <a:latin typeface="Times New Roman"/>
                <a:cs typeface="Times New Roman"/>
              </a:rPr>
              <a:t>ě</a:t>
            </a:r>
            <a:r>
              <a:rPr sz="1800" b="1" dirty="0">
                <a:latin typeface="Times New Roman"/>
                <a:cs typeface="Times New Roman"/>
              </a:rPr>
              <a:t>tla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25053" y="4419236"/>
            <a:ext cx="2806700" cy="922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Zákon </a:t>
            </a:r>
            <a:r>
              <a:rPr sz="1800" b="1" dirty="0">
                <a:latin typeface="Times New Roman"/>
                <a:cs typeface="Times New Roman"/>
              </a:rPr>
              <a:t>přímočarého </a:t>
            </a:r>
            <a:r>
              <a:rPr sz="1800" b="1" spc="-5" dirty="0">
                <a:latin typeface="Times New Roman"/>
                <a:cs typeface="Times New Roman"/>
              </a:rPr>
              <a:t>šíření  </a:t>
            </a:r>
            <a:r>
              <a:rPr sz="1800" b="1" dirty="0">
                <a:latin typeface="Times New Roman"/>
                <a:cs typeface="Times New Roman"/>
              </a:rPr>
              <a:t>světla v </a:t>
            </a:r>
            <a:r>
              <a:rPr sz="1800" b="1" spc="-5" dirty="0">
                <a:latin typeface="Times New Roman"/>
                <a:cs typeface="Times New Roman"/>
              </a:rPr>
              <a:t>opticky</a:t>
            </a:r>
            <a:r>
              <a:rPr sz="1800" b="1" spc="-10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stejnorodém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800" b="1" spc="-10" dirty="0">
                <a:latin typeface="Times New Roman"/>
                <a:cs typeface="Times New Roman"/>
              </a:rPr>
              <a:t>prostředí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1193" y="355579"/>
            <a:ext cx="5760232" cy="685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5128" y="449552"/>
            <a:ext cx="27609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Perimetrie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114076"/>
            <a:ext cx="8829040" cy="591756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Skotomy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výpadky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zorném</a:t>
            </a:r>
            <a:r>
              <a:rPr sz="32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poli</a:t>
            </a:r>
            <a:endParaRPr sz="3200">
              <a:latin typeface="Arial"/>
              <a:cs typeface="Arial"/>
            </a:endParaRPr>
          </a:p>
          <a:p>
            <a:pPr marL="756285" lvl="1" indent="-287655">
              <a:lnSpc>
                <a:spcPts val="3190"/>
              </a:lnSpc>
              <a:spcBef>
                <a:spcPts val="350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absolutní skotomy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týkají se všech kvalit</a:t>
            </a:r>
            <a:r>
              <a:rPr sz="28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vidění</a:t>
            </a:r>
            <a:endParaRPr sz="2800">
              <a:latin typeface="Arial"/>
              <a:cs typeface="Arial"/>
            </a:endParaRPr>
          </a:p>
          <a:p>
            <a:pPr marL="3963670">
              <a:lnSpc>
                <a:spcPts val="3190"/>
              </a:lnSpc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(barva, intenzita,</a:t>
            </a:r>
            <a:r>
              <a:rPr sz="28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pohyb)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ts val="3190"/>
              </a:lnSpc>
              <a:spcBef>
                <a:spcPts val="335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relativní skotomy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týkají se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jen některých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podnětů</a:t>
            </a:r>
            <a:endParaRPr sz="2800">
              <a:latin typeface="Arial"/>
              <a:cs typeface="Arial"/>
            </a:endParaRPr>
          </a:p>
          <a:p>
            <a:pPr marL="3669665">
              <a:lnSpc>
                <a:spcPts val="3190"/>
              </a:lnSpc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(např. málo</a:t>
            </a:r>
            <a:r>
              <a:rPr sz="28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140" dirty="0">
                <a:solidFill>
                  <a:srgbClr val="FF0000"/>
                </a:solidFill>
                <a:latin typeface="Arial"/>
                <a:cs typeface="Arial"/>
              </a:rPr>
              <a:t>intenzivních.)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ts val="3190"/>
              </a:lnSpc>
              <a:spcBef>
                <a:spcPts val="335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pozitivní skotom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- pacient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si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výpad uvědomuje</a:t>
            </a:r>
            <a:r>
              <a:rPr sz="2800" spc="-3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jako</a:t>
            </a:r>
            <a:endParaRPr sz="2800">
              <a:latin typeface="Arial"/>
              <a:cs typeface="Arial"/>
            </a:endParaRPr>
          </a:p>
          <a:p>
            <a:pPr marL="3669665">
              <a:lnSpc>
                <a:spcPts val="3190"/>
              </a:lnSpc>
            </a:pP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skvrnu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v zorném</a:t>
            </a:r>
            <a:r>
              <a:rPr sz="28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poli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340"/>
              </a:spcBef>
              <a:buChar char="–"/>
              <a:tabLst>
                <a:tab pos="756920" algn="l"/>
              </a:tabLst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negativní skotom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- výpad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si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neuvědomuje</a:t>
            </a:r>
            <a:r>
              <a:rPr sz="2800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(Mariott)</a:t>
            </a:r>
            <a:endParaRPr sz="2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3232CC"/>
              </a:buClr>
              <a:buFont typeface="Arial"/>
              <a:buChar char="–"/>
            </a:pPr>
            <a:endParaRPr sz="3900">
              <a:latin typeface="Arial"/>
              <a:cs typeface="Arial"/>
            </a:endParaRPr>
          </a:p>
          <a:p>
            <a:pPr marL="354965" marR="255270" indent="-342900">
              <a:lnSpc>
                <a:spcPts val="3460"/>
              </a:lnSpc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Bjerrumův skotom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(glaukom)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, hemianopsie </a:t>
            </a:r>
            <a:r>
              <a:rPr sz="3200" b="1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(adenom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hypofýzy)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,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koncentrické 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zúžení 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zorného pole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(pigmentová degenerace  sítnice)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, centrální skotom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(neuritida n. II)</a:t>
            </a:r>
            <a:r>
              <a:rPr sz="3200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...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5319" y="449552"/>
            <a:ext cx="71399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Základní světelné</a:t>
            </a:r>
            <a:r>
              <a:rPr sz="4400" i="1" spc="-2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jednotky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0638" y="1318154"/>
            <a:ext cx="8870950" cy="55365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67665" marR="377190" indent="-342900" algn="just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68935" algn="l"/>
              </a:tabLst>
            </a:pP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Světelný </a:t>
            </a:r>
            <a:r>
              <a:rPr sz="3200" b="1" dirty="0">
                <a:solidFill>
                  <a:srgbClr val="F70330"/>
                </a:solidFill>
                <a:latin typeface="Arial"/>
                <a:cs typeface="Arial"/>
              </a:rPr>
              <a:t>tok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podíl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světelné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energie,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která  projde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danou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plochou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okolí zdroje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světla</a:t>
            </a:r>
            <a:r>
              <a:rPr sz="3200" spc="-10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za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jednotku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času - 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Φ= </a:t>
            </a:r>
            <a:r>
              <a:rPr sz="2400" i="1" spc="50" dirty="0">
                <a:solidFill>
                  <a:srgbClr val="3232CC"/>
                </a:solidFill>
                <a:latin typeface="Arial"/>
                <a:cs typeface="Arial"/>
              </a:rPr>
              <a:t>∆</a:t>
            </a:r>
            <a:r>
              <a:rPr sz="3200" i="1" spc="50" dirty="0">
                <a:solidFill>
                  <a:srgbClr val="3232CC"/>
                </a:solidFill>
                <a:latin typeface="Arial"/>
                <a:cs typeface="Arial"/>
              </a:rPr>
              <a:t>E</a:t>
            </a:r>
            <a:r>
              <a:rPr sz="3150" i="1" spc="75" baseline="-21164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i="1" dirty="0">
                <a:solidFill>
                  <a:srgbClr val="3232CC"/>
                </a:solidFill>
                <a:latin typeface="Arial"/>
                <a:cs typeface="Arial"/>
              </a:rPr>
              <a:t>/ </a:t>
            </a:r>
            <a:r>
              <a:rPr sz="2400" i="1" spc="65" dirty="0">
                <a:solidFill>
                  <a:srgbClr val="3232CC"/>
                </a:solidFill>
                <a:latin typeface="Arial"/>
                <a:cs typeface="Arial"/>
              </a:rPr>
              <a:t>∆</a:t>
            </a:r>
            <a:r>
              <a:rPr sz="3200" i="1" spc="65" dirty="0">
                <a:solidFill>
                  <a:srgbClr val="3232CC"/>
                </a:solidFill>
                <a:latin typeface="Arial"/>
                <a:cs typeface="Arial"/>
              </a:rPr>
              <a:t>τ</a:t>
            </a:r>
            <a:r>
              <a:rPr sz="3200" i="1" spc="-1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</a:t>
            </a:r>
            <a:r>
              <a:rPr sz="3200" spc="-5" dirty="0">
                <a:solidFill>
                  <a:srgbClr val="FF3299"/>
                </a:solidFill>
                <a:latin typeface="Arial"/>
                <a:cs typeface="Arial"/>
              </a:rPr>
              <a:t>lumen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  <a:p>
            <a:pPr marL="368300" marR="41910" indent="-343535">
              <a:lnSpc>
                <a:spcPts val="3460"/>
              </a:lnSpc>
              <a:spcBef>
                <a:spcPts val="755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Svítivost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zdroje je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dána podílem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světelného  toku vyzářeného zdrojem do prostorového</a:t>
            </a:r>
            <a:r>
              <a:rPr sz="3200" spc="-1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úhlu  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I= </a:t>
            </a:r>
            <a:r>
              <a:rPr sz="2400" i="1" spc="70" dirty="0">
                <a:solidFill>
                  <a:srgbClr val="3232CC"/>
                </a:solidFill>
                <a:latin typeface="Arial"/>
                <a:cs typeface="Arial"/>
              </a:rPr>
              <a:t>∆</a:t>
            </a:r>
            <a:r>
              <a:rPr sz="3200" i="1" spc="70" dirty="0">
                <a:solidFill>
                  <a:srgbClr val="3232CC"/>
                </a:solidFill>
                <a:latin typeface="Arial"/>
                <a:cs typeface="Arial"/>
              </a:rPr>
              <a:t>Φ </a:t>
            </a:r>
            <a:r>
              <a:rPr sz="3200" i="1" dirty="0">
                <a:solidFill>
                  <a:srgbClr val="3232CC"/>
                </a:solidFill>
                <a:latin typeface="Arial"/>
                <a:cs typeface="Arial"/>
              </a:rPr>
              <a:t>/ </a:t>
            </a:r>
            <a:r>
              <a:rPr sz="2400" i="1" spc="55" dirty="0">
                <a:solidFill>
                  <a:srgbClr val="3232CC"/>
                </a:solidFill>
                <a:latin typeface="Arial"/>
                <a:cs typeface="Arial"/>
              </a:rPr>
              <a:t>∆</a:t>
            </a:r>
            <a:r>
              <a:rPr sz="3200" i="1" spc="55" dirty="0">
                <a:solidFill>
                  <a:srgbClr val="3232CC"/>
                </a:solidFill>
                <a:latin typeface="Arial"/>
                <a:cs typeface="Arial"/>
              </a:rPr>
              <a:t>Ω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</a:t>
            </a:r>
            <a:r>
              <a:rPr sz="3200" spc="-5" dirty="0">
                <a:solidFill>
                  <a:srgbClr val="FF3299"/>
                </a:solidFill>
                <a:latin typeface="Arial"/>
                <a:cs typeface="Arial"/>
              </a:rPr>
              <a:t>kandela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) {např. plamen parafínové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svíčky má svítivost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asi</a:t>
            </a:r>
            <a:r>
              <a:rPr sz="3200" spc="-1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1cd}</a:t>
            </a:r>
            <a:endParaRPr sz="3200">
              <a:latin typeface="Arial"/>
              <a:cs typeface="Arial"/>
            </a:endParaRPr>
          </a:p>
          <a:p>
            <a:pPr marL="368300" marR="17780" indent="-343535">
              <a:lnSpc>
                <a:spcPts val="3460"/>
              </a:lnSpc>
              <a:spcBef>
                <a:spcPts val="750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Intenzita osvětlení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daném bodě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plochy je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podíl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světelného toku dopadajícího na jednotku  této plochy </a:t>
            </a:r>
            <a:r>
              <a:rPr sz="3200" i="1" spc="5" dirty="0">
                <a:solidFill>
                  <a:srgbClr val="3232CC"/>
                </a:solidFill>
                <a:latin typeface="Arial"/>
                <a:cs typeface="Arial"/>
              </a:rPr>
              <a:t>E</a:t>
            </a:r>
            <a:r>
              <a:rPr sz="3150" i="1" spc="7" baseline="-21164" dirty="0">
                <a:solidFill>
                  <a:srgbClr val="3232CC"/>
                </a:solidFill>
                <a:latin typeface="Arial"/>
                <a:cs typeface="Arial"/>
              </a:rPr>
              <a:t>0</a:t>
            </a:r>
            <a:r>
              <a:rPr sz="3200" i="1" spc="5" dirty="0">
                <a:solidFill>
                  <a:srgbClr val="3232CC"/>
                </a:solidFill>
                <a:latin typeface="Arial"/>
                <a:cs typeface="Arial"/>
              </a:rPr>
              <a:t>= </a:t>
            </a:r>
            <a:r>
              <a:rPr sz="2400" i="1" spc="70" dirty="0">
                <a:solidFill>
                  <a:srgbClr val="3232CC"/>
                </a:solidFill>
                <a:latin typeface="Arial"/>
                <a:cs typeface="Arial"/>
              </a:rPr>
              <a:t>∆</a:t>
            </a:r>
            <a:r>
              <a:rPr sz="3200" i="1" spc="70" dirty="0">
                <a:solidFill>
                  <a:srgbClr val="3232CC"/>
                </a:solidFill>
                <a:latin typeface="Arial"/>
                <a:cs typeface="Arial"/>
              </a:rPr>
              <a:t>Φ </a:t>
            </a:r>
            <a:r>
              <a:rPr sz="3200" i="1" dirty="0">
                <a:solidFill>
                  <a:srgbClr val="3232CC"/>
                </a:solidFill>
                <a:latin typeface="Arial"/>
                <a:cs typeface="Arial"/>
              </a:rPr>
              <a:t>/ </a:t>
            </a:r>
            <a:r>
              <a:rPr sz="2400" i="1" spc="65" dirty="0">
                <a:solidFill>
                  <a:srgbClr val="3232CC"/>
                </a:solidFill>
                <a:latin typeface="Arial"/>
                <a:cs typeface="Arial"/>
              </a:rPr>
              <a:t>∆</a:t>
            </a:r>
            <a:r>
              <a:rPr sz="3200" i="1" spc="65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</a:t>
            </a:r>
            <a:r>
              <a:rPr sz="3200" spc="-5" dirty="0">
                <a:solidFill>
                  <a:srgbClr val="FF3299"/>
                </a:solidFill>
                <a:latin typeface="Arial"/>
                <a:cs typeface="Arial"/>
              </a:rPr>
              <a:t>lux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). Slunný letní den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poledne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100 000 luxů,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stínu 10 000 luxů,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úplněk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noci 0,2</a:t>
            </a:r>
            <a:r>
              <a:rPr sz="3200" spc="-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lux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6453" y="297166"/>
            <a:ext cx="76987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Barvocit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–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historický</a:t>
            </a:r>
            <a:r>
              <a:rPr sz="4400" i="1" spc="-1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přehled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062147"/>
            <a:ext cx="8803640" cy="6073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78155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Barva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 do jisté míry předmětem zájmu jak  </a:t>
            </a:r>
            <a:r>
              <a:rPr sz="3200" i="1" spc="-5" dirty="0">
                <a:solidFill>
                  <a:srgbClr val="CC0065"/>
                </a:solidFill>
                <a:latin typeface="Arial"/>
                <a:cs typeface="Arial"/>
              </a:rPr>
              <a:t>filozofie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tak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i </a:t>
            </a:r>
            <a:r>
              <a:rPr sz="3200" i="1" spc="-5" dirty="0">
                <a:solidFill>
                  <a:srgbClr val="CC0065"/>
                </a:solidFill>
                <a:latin typeface="Arial"/>
                <a:cs typeface="Arial"/>
              </a:rPr>
              <a:t>vědy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. Teorií barev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barevného  vidění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zabývali jak vědci, tak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i význační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filozofové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Isaac Newton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(1642-1727)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prováděl pokusy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prismatickými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čočkami, čímž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převedl vědu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barvě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zkoumání objektů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ke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zkoumání</a:t>
            </a:r>
            <a:r>
              <a:rPr sz="3200" spc="-1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světla</a:t>
            </a:r>
            <a:endParaRPr sz="3200">
              <a:latin typeface="Arial"/>
              <a:cs typeface="Arial"/>
            </a:endParaRPr>
          </a:p>
          <a:p>
            <a:pPr marL="355600" marR="253365" indent="-343535">
              <a:lnSpc>
                <a:spcPct val="100000"/>
              </a:lnSpc>
              <a:spcBef>
                <a:spcPts val="765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Johann Wolfgang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von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Goethe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(1749-1832)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německý spisovatel, přírodovědec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filozof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se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intenzivně zabýval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vnímáním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barev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polemizoval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Newtonskou optikou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Farbenlehre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(Nauka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32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barvách)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6453" y="374883"/>
            <a:ext cx="76987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Barvocit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–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historický</a:t>
            </a:r>
            <a:r>
              <a:rPr sz="4400" i="1" spc="-1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přehled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213010"/>
            <a:ext cx="8757285" cy="5487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00355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Thomas Young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(1773-1829)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předložil teorii  vnímání barev na základě existence tří</a:t>
            </a:r>
            <a:r>
              <a:rPr sz="32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druhů  receptorů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sítnici, které jsou citlivé na různé  oblasti světelného</a:t>
            </a:r>
            <a:r>
              <a:rPr sz="32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spektra.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John Dalton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(1766-1844) detailně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popsal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svou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vlastní neschopnost rozpoznat červenou</a:t>
            </a:r>
            <a:r>
              <a:rPr sz="32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barvu</a:t>
            </a:r>
            <a:endParaRPr sz="3200">
              <a:latin typeface="Arial"/>
              <a:cs typeface="Arial"/>
            </a:endParaRPr>
          </a:p>
          <a:p>
            <a:pPr marL="355600" marR="226060" indent="-635">
              <a:lnSpc>
                <a:spcPct val="100000"/>
              </a:lnSpc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Daltonismus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(=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barvoslepost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tento termín  zavedl později David Brewster).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PCR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analýza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DNA, získané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post mortem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jeho vlastního  oka, prokázala,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že šlo 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Daltona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deuteranopii.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685" y="743656"/>
            <a:ext cx="76987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Barvocit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–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historický</a:t>
            </a:r>
            <a:r>
              <a:rPr sz="4400" i="1" spc="-1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přehled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2005426"/>
            <a:ext cx="8867775" cy="451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  <a:tab pos="380365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Arthur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Schopenhauer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(1788-1860), německý  filozof,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metafyzický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idealista, voluntarista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iracionalista, hlasatel pesimismu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Svět jako  vůle </a:t>
            </a:r>
            <a:r>
              <a:rPr sz="3200" i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32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představa</a:t>
            </a:r>
            <a:r>
              <a:rPr sz="32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-	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pokračoval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práci Goetha</a:t>
            </a:r>
            <a:r>
              <a:rPr sz="3200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Immanuela</a:t>
            </a:r>
            <a:r>
              <a:rPr sz="32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Kanta.</a:t>
            </a:r>
            <a:endParaRPr sz="3200">
              <a:latin typeface="Arial"/>
              <a:cs typeface="Arial"/>
            </a:endParaRPr>
          </a:p>
          <a:p>
            <a:pPr marL="355600" marR="45720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Joseph Antoine Ferdinand Plateau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(1801- 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1883)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studoval následné obrazy (afterimages)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míchání barev. Navrhl Talbot-Plateaův</a:t>
            </a:r>
            <a:r>
              <a:rPr sz="3200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zákon 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vnímání intenzity</a:t>
            </a:r>
            <a:r>
              <a:rPr sz="32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barvy.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685" y="612603"/>
            <a:ext cx="76987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Barvocit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–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historický</a:t>
            </a:r>
            <a:r>
              <a:rPr sz="4400" i="1" spc="-1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přehled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41" y="1744846"/>
            <a:ext cx="8780780" cy="478028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marR="5080" indent="-343535">
              <a:lnSpc>
                <a:spcPts val="3240"/>
              </a:lnSpc>
              <a:spcBef>
                <a:spcPts val="505"/>
              </a:spcBef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Hermann Ludwig Ferdinand von Helmholtz</a:t>
            </a:r>
            <a:r>
              <a:rPr sz="3000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(1821-  1894) rozvinul teorii T.Younga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sz="3000" i="1" spc="-5" dirty="0">
                <a:solidFill>
                  <a:srgbClr val="CC0065"/>
                </a:solidFill>
                <a:latin typeface="Arial"/>
                <a:cs typeface="Arial"/>
              </a:rPr>
              <a:t>Young-  Helmholtzova hypotéza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odvodil spektrální  absorpční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křivky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tří</a:t>
            </a:r>
            <a:r>
              <a:rPr sz="30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fotoreceptorů.</a:t>
            </a:r>
            <a:endParaRPr sz="3000">
              <a:latin typeface="Arial"/>
              <a:cs typeface="Arial"/>
            </a:endParaRPr>
          </a:p>
          <a:p>
            <a:pPr marL="355600" marR="190500" indent="-343535">
              <a:lnSpc>
                <a:spcPts val="3240"/>
              </a:lnSpc>
              <a:spcBef>
                <a:spcPts val="720"/>
              </a:spcBef>
              <a:buChar char="•"/>
              <a:tabLst>
                <a:tab pos="354965" algn="l"/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Herman Rudolf Aubert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(1826-1892) prokázal,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že 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vnímání barev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je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výrazně omezeno na foveolární  oblast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a v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kontextu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závisí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na ostatních částech  sítnice.</a:t>
            </a:r>
            <a:endParaRPr sz="3000">
              <a:latin typeface="Arial"/>
              <a:cs typeface="Arial"/>
            </a:endParaRPr>
          </a:p>
          <a:p>
            <a:pPr marL="354965" marR="62865" indent="-342900" algn="just">
              <a:lnSpc>
                <a:spcPts val="3240"/>
              </a:lnSpc>
              <a:spcBef>
                <a:spcPts val="720"/>
              </a:spcBef>
              <a:buChar char="•"/>
              <a:tabLst>
                <a:tab pos="356235" algn="l"/>
              </a:tabLst>
            </a:pP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James </a:t>
            </a:r>
            <a:r>
              <a:rPr sz="3000" dirty="0">
                <a:solidFill>
                  <a:srgbClr val="3232CC"/>
                </a:solidFill>
                <a:latin typeface="Arial"/>
                <a:cs typeface="Arial"/>
              </a:rPr>
              <a:t>Clerk </a:t>
            </a:r>
            <a:r>
              <a:rPr sz="3000" spc="-5" dirty="0">
                <a:solidFill>
                  <a:srgbClr val="3232CC"/>
                </a:solidFill>
                <a:latin typeface="Arial"/>
                <a:cs typeface="Arial"/>
              </a:rPr>
              <a:t>Maxwell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(1831-1879) navrhl metody  měření aditivního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subtrakčního míchání barev </a:t>
            </a:r>
            <a:r>
              <a:rPr sz="3000" dirty="0">
                <a:solidFill>
                  <a:srgbClr val="FF0000"/>
                </a:solidFill>
                <a:latin typeface="Arial"/>
                <a:cs typeface="Arial"/>
              </a:rPr>
              <a:t>a 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dodnes užívaná klasifikační</a:t>
            </a:r>
            <a:r>
              <a:rPr sz="3000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0000"/>
                </a:solidFill>
                <a:latin typeface="Arial"/>
                <a:cs typeface="Arial"/>
              </a:rPr>
              <a:t>schémata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3515" y="297166"/>
            <a:ext cx="22631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Barvocit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013379"/>
            <a:ext cx="8734425" cy="607314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80390" indent="-343535">
              <a:lnSpc>
                <a:spcPts val="3460"/>
              </a:lnSpc>
              <a:spcBef>
                <a:spcPts val="535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Vnímání barev je schopnost rozlišit barvu  pozorovaného předmětu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=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vlnovou délku</a:t>
            </a:r>
            <a:r>
              <a:rPr sz="3200" spc="-1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té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části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spektra, které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od předmětu odráží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nebo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jím</a:t>
            </a:r>
            <a:r>
              <a:rPr sz="3200" spc="-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prochází.</a:t>
            </a:r>
            <a:endParaRPr sz="32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320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Oko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 citlivé: 380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-</a:t>
            </a:r>
            <a:r>
              <a:rPr sz="3200" spc="-5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780nm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ts val="3460"/>
              </a:lnSpc>
              <a:spcBef>
                <a:spcPts val="815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Každá barva je charakterizována </a:t>
            </a:r>
            <a:r>
              <a:rPr sz="3200" b="1" i="1" spc="-5" dirty="0">
                <a:solidFill>
                  <a:srgbClr val="F70330"/>
                </a:solidFill>
                <a:latin typeface="Arial"/>
                <a:cs typeface="Arial"/>
              </a:rPr>
              <a:t>fyzikálními  pojmy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(definující charakteristiku světelného  stimulu)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i="1" spc="-5" dirty="0">
                <a:solidFill>
                  <a:srgbClr val="F70330"/>
                </a:solidFill>
                <a:latin typeface="Arial"/>
                <a:cs typeface="Arial"/>
              </a:rPr>
              <a:t>subjektivním přívlastkem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, který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 zabývá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podstatou vnímání barvy</a:t>
            </a:r>
            <a:r>
              <a:rPr sz="3200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člověkem.</a:t>
            </a:r>
            <a:endParaRPr sz="3200">
              <a:latin typeface="Arial"/>
              <a:cs typeface="Arial"/>
            </a:endParaRPr>
          </a:p>
          <a:p>
            <a:pPr marL="355600" marR="389890" indent="-343535">
              <a:lnSpc>
                <a:spcPts val="3460"/>
              </a:lnSpc>
              <a:spcBef>
                <a:spcPts val="75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i="1" spc="-5" dirty="0">
                <a:solidFill>
                  <a:srgbClr val="009900"/>
                </a:solidFill>
                <a:latin typeface="Arial"/>
                <a:cs typeface="Arial"/>
              </a:rPr>
              <a:t>Vlnová délka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světelného stimulu je jeho </a:t>
            </a:r>
            <a:r>
              <a:rPr sz="3200" spc="-5" dirty="0">
                <a:solidFill>
                  <a:srgbClr val="F70330"/>
                </a:solidFill>
                <a:latin typeface="Arial"/>
                <a:cs typeface="Arial"/>
              </a:rPr>
              <a:t> fyzikální charakteristika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jí odpovídá určitý </a:t>
            </a:r>
            <a:r>
              <a:rPr sz="3200" spc="-5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3200" b="1" i="1" spc="-5" dirty="0">
                <a:solidFill>
                  <a:srgbClr val="009900"/>
                </a:solidFill>
                <a:latin typeface="Arial"/>
                <a:cs typeface="Arial"/>
              </a:rPr>
              <a:t>odstín barvy (barevný tón)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jako </a:t>
            </a:r>
            <a:r>
              <a:rPr sz="3200" spc="-5" dirty="0">
                <a:solidFill>
                  <a:srgbClr val="F70330"/>
                </a:solidFill>
                <a:latin typeface="Arial"/>
                <a:cs typeface="Arial"/>
              </a:rPr>
              <a:t>subjektivní  vjem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7205" y="716224"/>
            <a:ext cx="78574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55190" algn="l"/>
                <a:tab pos="3896995" algn="l"/>
                <a:tab pos="4518660" algn="l"/>
                <a:tab pos="6975475" algn="l"/>
              </a:tabLst>
            </a:pPr>
            <a:r>
              <a:rPr sz="4400" i="1" dirty="0">
                <a:solidFill>
                  <a:srgbClr val="3232CC"/>
                </a:solidFill>
                <a:latin typeface="Arial"/>
                <a:cs typeface="Arial"/>
              </a:rPr>
              <a:t>Vl</a:t>
            </a: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nov</a:t>
            </a:r>
            <a:r>
              <a:rPr sz="4400" i="1" dirty="0">
                <a:solidFill>
                  <a:srgbClr val="3232CC"/>
                </a:solidFill>
                <a:latin typeface="Arial"/>
                <a:cs typeface="Arial"/>
              </a:rPr>
              <a:t>á	</a:t>
            </a: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dé</a:t>
            </a:r>
            <a:r>
              <a:rPr sz="4400" i="1" dirty="0">
                <a:solidFill>
                  <a:srgbClr val="3232CC"/>
                </a:solidFill>
                <a:latin typeface="Arial"/>
                <a:cs typeface="Arial"/>
              </a:rPr>
              <a:t>l</a:t>
            </a: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k</a:t>
            </a:r>
            <a:r>
              <a:rPr sz="4400" i="1" dirty="0">
                <a:solidFill>
                  <a:srgbClr val="3232CC"/>
                </a:solidFill>
                <a:latin typeface="Arial"/>
                <a:cs typeface="Arial"/>
              </a:rPr>
              <a:t>a	a	</a:t>
            </a: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ba</a:t>
            </a:r>
            <a:r>
              <a:rPr sz="4400" i="1" dirty="0">
                <a:solidFill>
                  <a:srgbClr val="3232CC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evn</a:t>
            </a:r>
            <a:r>
              <a:rPr sz="4400" i="1" dirty="0">
                <a:solidFill>
                  <a:srgbClr val="3232CC"/>
                </a:solidFill>
                <a:latin typeface="Arial"/>
                <a:cs typeface="Arial"/>
              </a:rPr>
              <a:t>ý	</a:t>
            </a:r>
            <a:r>
              <a:rPr sz="4400" i="1" spc="-5" dirty="0">
                <a:solidFill>
                  <a:srgbClr val="3232CC"/>
                </a:solidFill>
                <a:latin typeface="Arial"/>
                <a:cs typeface="Arial"/>
              </a:rPr>
              <a:t>tó</a:t>
            </a:r>
            <a:r>
              <a:rPr sz="4400" i="1" dirty="0">
                <a:solidFill>
                  <a:srgbClr val="3232CC"/>
                </a:solidFill>
                <a:latin typeface="Arial"/>
                <a:cs typeface="Arial"/>
              </a:rPr>
              <a:t>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98724" y="1498488"/>
            <a:ext cx="5685571" cy="5714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355579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10"/>
                </a:lnTo>
                <a:lnTo>
                  <a:pt x="9143238" y="3428710"/>
                </a:lnTo>
                <a:lnTo>
                  <a:pt x="9143238" y="0"/>
                </a:lnTo>
                <a:close/>
              </a:path>
            </a:pathLst>
          </a:custGeom>
          <a:solidFill>
            <a:srgbClr val="98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78058" y="449552"/>
            <a:ext cx="35350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30095" algn="l"/>
              </a:tabLst>
            </a:pP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S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ytos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t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ba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v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y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98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4644" y="4470029"/>
            <a:ext cx="9143242" cy="2590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4644" y="4463933"/>
            <a:ext cx="9143365" cy="2604770"/>
          </a:xfrm>
          <a:custGeom>
            <a:avLst/>
            <a:gdLst/>
            <a:ahLst/>
            <a:cxnLst/>
            <a:rect l="l" t="t" r="r" b="b"/>
            <a:pathLst>
              <a:path w="9143365" h="2604770">
                <a:moveTo>
                  <a:pt x="9143242" y="13715"/>
                </a:moveTo>
                <a:lnTo>
                  <a:pt x="9143242" y="0"/>
                </a:lnTo>
                <a:lnTo>
                  <a:pt x="0" y="0"/>
                </a:lnTo>
                <a:lnTo>
                  <a:pt x="0" y="2604302"/>
                </a:lnTo>
                <a:lnTo>
                  <a:pt x="0" y="13716"/>
                </a:lnTo>
                <a:lnTo>
                  <a:pt x="7620" y="6096"/>
                </a:lnTo>
                <a:lnTo>
                  <a:pt x="7620" y="13716"/>
                </a:lnTo>
                <a:lnTo>
                  <a:pt x="9137146" y="13716"/>
                </a:lnTo>
                <a:lnTo>
                  <a:pt x="9137146" y="6096"/>
                </a:lnTo>
                <a:lnTo>
                  <a:pt x="9143242" y="13715"/>
                </a:lnTo>
                <a:close/>
              </a:path>
              <a:path w="9143365" h="2604770">
                <a:moveTo>
                  <a:pt x="7620" y="13716"/>
                </a:moveTo>
                <a:lnTo>
                  <a:pt x="7620" y="6096"/>
                </a:lnTo>
                <a:lnTo>
                  <a:pt x="0" y="13716"/>
                </a:lnTo>
                <a:lnTo>
                  <a:pt x="7620" y="13716"/>
                </a:lnTo>
                <a:close/>
              </a:path>
              <a:path w="9143365" h="2604770">
                <a:moveTo>
                  <a:pt x="7620" y="2590586"/>
                </a:moveTo>
                <a:lnTo>
                  <a:pt x="7620" y="13716"/>
                </a:lnTo>
                <a:lnTo>
                  <a:pt x="0" y="13716"/>
                </a:lnTo>
                <a:lnTo>
                  <a:pt x="0" y="2590586"/>
                </a:lnTo>
                <a:lnTo>
                  <a:pt x="7620" y="2590586"/>
                </a:lnTo>
                <a:close/>
              </a:path>
              <a:path w="9143365" h="2604770">
                <a:moveTo>
                  <a:pt x="9143242" y="2590586"/>
                </a:moveTo>
                <a:lnTo>
                  <a:pt x="0" y="2590586"/>
                </a:lnTo>
                <a:lnTo>
                  <a:pt x="7620" y="2596682"/>
                </a:lnTo>
                <a:lnTo>
                  <a:pt x="7620" y="2604302"/>
                </a:lnTo>
                <a:lnTo>
                  <a:pt x="9137146" y="2604302"/>
                </a:lnTo>
                <a:lnTo>
                  <a:pt x="9137146" y="2596682"/>
                </a:lnTo>
                <a:lnTo>
                  <a:pt x="9143242" y="2590586"/>
                </a:lnTo>
                <a:close/>
              </a:path>
              <a:path w="9143365" h="2604770">
                <a:moveTo>
                  <a:pt x="7620" y="2604302"/>
                </a:moveTo>
                <a:lnTo>
                  <a:pt x="7620" y="2596682"/>
                </a:lnTo>
                <a:lnTo>
                  <a:pt x="0" y="2590586"/>
                </a:lnTo>
                <a:lnTo>
                  <a:pt x="0" y="2604302"/>
                </a:lnTo>
                <a:lnTo>
                  <a:pt x="7620" y="2604302"/>
                </a:lnTo>
                <a:close/>
              </a:path>
              <a:path w="9143365" h="2604770">
                <a:moveTo>
                  <a:pt x="9143242" y="13716"/>
                </a:moveTo>
                <a:lnTo>
                  <a:pt x="9137146" y="6096"/>
                </a:lnTo>
                <a:lnTo>
                  <a:pt x="9137146" y="13716"/>
                </a:lnTo>
                <a:lnTo>
                  <a:pt x="9143242" y="13716"/>
                </a:lnTo>
                <a:close/>
              </a:path>
              <a:path w="9143365" h="2604770">
                <a:moveTo>
                  <a:pt x="9143242" y="2590586"/>
                </a:moveTo>
                <a:lnTo>
                  <a:pt x="9143242" y="13716"/>
                </a:lnTo>
                <a:lnTo>
                  <a:pt x="9137146" y="13716"/>
                </a:lnTo>
                <a:lnTo>
                  <a:pt x="9137146" y="2590586"/>
                </a:lnTo>
                <a:lnTo>
                  <a:pt x="9143242" y="2590586"/>
                </a:lnTo>
                <a:close/>
              </a:path>
              <a:path w="9143365" h="2604770">
                <a:moveTo>
                  <a:pt x="9143242" y="2604302"/>
                </a:moveTo>
                <a:lnTo>
                  <a:pt x="9143242" y="2590586"/>
                </a:lnTo>
                <a:lnTo>
                  <a:pt x="9137146" y="2596682"/>
                </a:lnTo>
                <a:lnTo>
                  <a:pt x="9137146" y="2604302"/>
                </a:lnTo>
                <a:lnTo>
                  <a:pt x="9143242" y="26043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53376" y="1403492"/>
            <a:ext cx="8736965" cy="275590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  <a:tabLst>
                <a:tab pos="4503420" algn="l"/>
              </a:tabLst>
            </a:pPr>
            <a:r>
              <a:rPr sz="2800" b="1" i="1" spc="-5" dirty="0">
                <a:solidFill>
                  <a:srgbClr val="007F00"/>
                </a:solidFill>
                <a:latin typeface="Arial"/>
                <a:cs typeface="Arial"/>
              </a:rPr>
              <a:t>Sytost barvy </a:t>
            </a:r>
            <a:r>
              <a:rPr sz="2800" b="1" i="1" spc="-5" dirty="0">
                <a:solidFill>
                  <a:srgbClr val="F70330"/>
                </a:solidFill>
                <a:latin typeface="Arial"/>
                <a:cs typeface="Arial"/>
              </a:rPr>
              <a:t>znamená obsah bílé = množství bílého  světla smíšeného s barvou. Udává se v % a jako  fyzikální charakteristika </a:t>
            </a:r>
            <a:r>
              <a:rPr sz="2800" b="1" i="1" dirty="0">
                <a:solidFill>
                  <a:srgbClr val="F70330"/>
                </a:solidFill>
                <a:latin typeface="Arial"/>
                <a:cs typeface="Arial"/>
              </a:rPr>
              <a:t>jí </a:t>
            </a:r>
            <a:r>
              <a:rPr sz="2800" b="1" i="1" spc="-10" dirty="0">
                <a:solidFill>
                  <a:srgbClr val="F70330"/>
                </a:solidFill>
                <a:latin typeface="Arial"/>
                <a:cs typeface="Arial"/>
              </a:rPr>
              <a:t>odpovídá </a:t>
            </a:r>
            <a:r>
              <a:rPr sz="2800" b="1" i="1" spc="-5" dirty="0">
                <a:solidFill>
                  <a:srgbClr val="007F00"/>
                </a:solidFill>
                <a:latin typeface="Arial"/>
                <a:cs typeface="Arial"/>
              </a:rPr>
              <a:t>čistota </a:t>
            </a:r>
            <a:r>
              <a:rPr sz="2800" b="1" i="1" spc="-25" dirty="0">
                <a:solidFill>
                  <a:srgbClr val="007F00"/>
                </a:solidFill>
                <a:latin typeface="Arial"/>
                <a:cs typeface="Arial"/>
              </a:rPr>
              <a:t>barvy</a:t>
            </a:r>
            <a:r>
              <a:rPr sz="2800" b="1" i="1" spc="-25" dirty="0">
                <a:solidFill>
                  <a:srgbClr val="F70330"/>
                </a:solidFill>
                <a:latin typeface="Arial"/>
                <a:cs typeface="Arial"/>
              </a:rPr>
              <a:t>. </a:t>
            </a:r>
            <a:r>
              <a:rPr sz="2800" b="1" i="1" spc="-5" dirty="0">
                <a:solidFill>
                  <a:srgbClr val="F70330"/>
                </a:solidFill>
                <a:latin typeface="Arial"/>
                <a:cs typeface="Arial"/>
              </a:rPr>
              <a:t>S  klesající sytostí </a:t>
            </a:r>
            <a:r>
              <a:rPr sz="2800" b="1" i="1" dirty="0">
                <a:solidFill>
                  <a:srgbClr val="F70330"/>
                </a:solidFill>
                <a:latin typeface="Arial"/>
                <a:cs typeface="Arial"/>
              </a:rPr>
              <a:t>je </a:t>
            </a:r>
            <a:r>
              <a:rPr sz="2800" b="1" i="1" spc="-5" dirty="0">
                <a:solidFill>
                  <a:srgbClr val="F70330"/>
                </a:solidFill>
                <a:latin typeface="Arial"/>
                <a:cs typeface="Arial"/>
              </a:rPr>
              <a:t>barva stále stejného tónu (stejné  vlnové délky)</a:t>
            </a:r>
            <a:r>
              <a:rPr sz="2800" b="1" i="1" spc="45" dirty="0">
                <a:solidFill>
                  <a:srgbClr val="F7033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70330"/>
                </a:solidFill>
                <a:latin typeface="Arial"/>
                <a:cs typeface="Arial"/>
              </a:rPr>
              <a:t>stále</a:t>
            </a:r>
            <a:r>
              <a:rPr sz="2800" b="1" i="1" spc="15" dirty="0">
                <a:solidFill>
                  <a:srgbClr val="F7033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70330"/>
                </a:solidFill>
                <a:latin typeface="Arial"/>
                <a:cs typeface="Arial"/>
              </a:rPr>
              <a:t>bledší	až se v přebytku bílé  konečně ztratí. Bílá barva </a:t>
            </a:r>
            <a:r>
              <a:rPr sz="2800" b="1" i="1" spc="-10" dirty="0">
                <a:solidFill>
                  <a:srgbClr val="F70330"/>
                </a:solidFill>
                <a:latin typeface="Arial"/>
                <a:cs typeface="Arial"/>
              </a:rPr>
              <a:t>má </a:t>
            </a:r>
            <a:r>
              <a:rPr sz="2800" b="1" i="1" spc="-5" dirty="0">
                <a:solidFill>
                  <a:srgbClr val="F70330"/>
                </a:solidFill>
                <a:latin typeface="Arial"/>
                <a:cs typeface="Arial"/>
              </a:rPr>
              <a:t>0 sytost. Všechny  spektrální barvy mají 100%</a:t>
            </a:r>
            <a:r>
              <a:rPr sz="2800" b="1" i="1" spc="25" dirty="0">
                <a:solidFill>
                  <a:srgbClr val="F7033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70330"/>
                </a:solidFill>
                <a:latin typeface="Arial"/>
                <a:cs typeface="Arial"/>
              </a:rPr>
              <a:t>sytost.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7518" y="2514404"/>
            <a:ext cx="679704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1989" marR="5080" indent="-1939925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Optické nedokonalosti ve  stavbě</a:t>
            </a:r>
            <a:r>
              <a:rPr sz="4400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FF0000"/>
                </a:solidFill>
                <a:latin typeface="Arial"/>
                <a:cs typeface="Arial"/>
              </a:rPr>
              <a:t>oka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75379" y="601935"/>
            <a:ext cx="39408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522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Jasnos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t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ba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v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6248" y="1470541"/>
            <a:ext cx="8164195" cy="270827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b="1" spc="-5" dirty="0">
                <a:solidFill>
                  <a:srgbClr val="FF0065"/>
                </a:solidFill>
                <a:latin typeface="Arial"/>
                <a:cs typeface="Arial"/>
              </a:rPr>
              <a:t>Světelnost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stimulu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b="1" spc="-5" dirty="0">
                <a:solidFill>
                  <a:srgbClr val="FF0065"/>
                </a:solidFill>
                <a:latin typeface="Arial"/>
                <a:cs typeface="Arial"/>
              </a:rPr>
              <a:t>jas barvy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vystihuje  intenzitu zrakového počitku.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Lze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ji  charakterizovat přiřazením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dané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barvy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ke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stejně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světlé </a:t>
            </a:r>
            <a:r>
              <a:rPr sz="3200" u="heavy" spc="-5" dirty="0">
                <a:solidFill>
                  <a:srgbClr val="3232CC"/>
                </a:solidFill>
                <a:uFill>
                  <a:solidFill>
                    <a:srgbClr val="3232CC"/>
                  </a:solidFill>
                </a:uFill>
                <a:latin typeface="Arial"/>
                <a:cs typeface="Arial"/>
              </a:rPr>
              <a:t>šedé ploše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 bez barevného</a:t>
            </a:r>
            <a:r>
              <a:rPr sz="3200" spc="-1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tónu.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Bílá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nebo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černá mohou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být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smíchány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kteroukoliv barvou, aby změnily její</a:t>
            </a:r>
            <a:r>
              <a:rPr sz="3200" spc="-7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jas.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1806" y="4774815"/>
            <a:ext cx="3803584" cy="1121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27470" y="4803256"/>
            <a:ext cx="446595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-5" dirty="0">
                <a:latin typeface="Arial"/>
                <a:cs typeface="Arial"/>
              </a:rPr>
              <a:t>Změna </a:t>
            </a:r>
            <a:r>
              <a:rPr sz="1500" b="1" i="1" dirty="0">
                <a:latin typeface="Arial"/>
                <a:cs typeface="Arial"/>
              </a:rPr>
              <a:t>jasu barvy </a:t>
            </a:r>
            <a:r>
              <a:rPr sz="1500" b="1" i="1" spc="-5" dirty="0">
                <a:latin typeface="Arial"/>
                <a:cs typeface="Arial"/>
              </a:rPr>
              <a:t>neutrální </a:t>
            </a:r>
            <a:r>
              <a:rPr sz="1500" b="1" i="1" dirty="0">
                <a:latin typeface="Arial"/>
                <a:cs typeface="Arial"/>
              </a:rPr>
              <a:t>(bez barevného</a:t>
            </a:r>
            <a:r>
              <a:rPr sz="1500" b="1" i="1" spc="-10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tónu)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 marL="33655">
              <a:lnSpc>
                <a:spcPct val="100000"/>
              </a:lnSpc>
              <a:spcBef>
                <a:spcPts val="1045"/>
              </a:spcBef>
            </a:pPr>
            <a:r>
              <a:rPr sz="1500" b="1" i="1" spc="-5" dirty="0">
                <a:latin typeface="Arial"/>
                <a:cs typeface="Arial"/>
              </a:rPr>
              <a:t>Změna </a:t>
            </a:r>
            <a:r>
              <a:rPr sz="1500" b="1" i="1" dirty="0">
                <a:latin typeface="Arial"/>
                <a:cs typeface="Arial"/>
              </a:rPr>
              <a:t>jasu barvy</a:t>
            </a:r>
            <a:r>
              <a:rPr sz="1500" b="1" i="1" spc="-4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chromatické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378" y="6247889"/>
            <a:ext cx="9003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232CC"/>
                </a:solidFill>
                <a:latin typeface="Arial"/>
                <a:cs typeface="Arial"/>
              </a:rPr>
              <a:t>Jas vlastně popisuje vlastnost barvy podle </a:t>
            </a:r>
            <a:r>
              <a:rPr sz="2400" dirty="0">
                <a:solidFill>
                  <a:srgbClr val="3232CC"/>
                </a:solidFill>
                <a:latin typeface="Arial"/>
                <a:cs typeface="Arial"/>
              </a:rPr>
              <a:t>měřítka „tmavá -</a:t>
            </a:r>
            <a:r>
              <a:rPr sz="2400" spc="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232CC"/>
                </a:solidFill>
                <a:latin typeface="Arial"/>
                <a:cs typeface="Arial"/>
              </a:rPr>
              <a:t>světlá“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5128" y="601935"/>
            <a:ext cx="27609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603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Ja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s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ba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v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4965" marR="5080">
              <a:lnSpc>
                <a:spcPts val="3460"/>
              </a:lnSpc>
              <a:spcBef>
                <a:spcPts val="535"/>
              </a:spcBef>
            </a:pPr>
            <a:r>
              <a:rPr b="1" spc="-5" dirty="0">
                <a:solidFill>
                  <a:srgbClr val="FF0065"/>
                </a:solidFill>
                <a:latin typeface="Arial"/>
                <a:cs typeface="Arial"/>
              </a:rPr>
              <a:t>Dvě barvy stejného odstínu </a:t>
            </a:r>
            <a:r>
              <a:rPr b="1" dirty="0">
                <a:solidFill>
                  <a:srgbClr val="FF0065"/>
                </a:solidFill>
                <a:latin typeface="Arial"/>
                <a:cs typeface="Arial"/>
              </a:rPr>
              <a:t>(= </a:t>
            </a:r>
            <a:r>
              <a:rPr b="1" spc="-5" dirty="0">
                <a:solidFill>
                  <a:srgbClr val="FF0065"/>
                </a:solidFill>
                <a:latin typeface="Arial"/>
                <a:cs typeface="Arial"/>
              </a:rPr>
              <a:t>stejné</a:t>
            </a:r>
            <a:r>
              <a:rPr b="1" spc="-160" dirty="0">
                <a:solidFill>
                  <a:srgbClr val="FF0065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0065"/>
                </a:solidFill>
                <a:latin typeface="Arial"/>
                <a:cs typeface="Arial"/>
              </a:rPr>
              <a:t>vlnové  délky </a:t>
            </a:r>
            <a:r>
              <a:rPr b="1" dirty="0">
                <a:solidFill>
                  <a:srgbClr val="FF0065"/>
                </a:solidFill>
                <a:latin typeface="Arial"/>
                <a:cs typeface="Arial"/>
              </a:rPr>
              <a:t>= </a:t>
            </a:r>
            <a:r>
              <a:rPr b="1" spc="-5" dirty="0">
                <a:solidFill>
                  <a:srgbClr val="FF0065"/>
                </a:solidFill>
                <a:latin typeface="Arial"/>
                <a:cs typeface="Arial"/>
              </a:rPr>
              <a:t>stejného barevného tónu) </a:t>
            </a:r>
            <a:r>
              <a:rPr b="1" dirty="0">
                <a:solidFill>
                  <a:srgbClr val="FF0065"/>
                </a:solidFill>
                <a:latin typeface="Arial"/>
                <a:cs typeface="Arial"/>
              </a:rPr>
              <a:t>a </a:t>
            </a:r>
            <a:r>
              <a:rPr b="1" spc="-5" dirty="0">
                <a:solidFill>
                  <a:srgbClr val="FF0065"/>
                </a:solidFill>
                <a:latin typeface="Arial"/>
                <a:cs typeface="Arial"/>
              </a:rPr>
              <a:t>stejné  sytosti se mohou lišit jasem </a:t>
            </a:r>
            <a:r>
              <a:rPr b="1" dirty="0">
                <a:solidFill>
                  <a:srgbClr val="FF0065"/>
                </a:solidFill>
                <a:latin typeface="Arial"/>
                <a:cs typeface="Arial"/>
              </a:rPr>
              <a:t>v </a:t>
            </a:r>
            <a:r>
              <a:rPr b="1" spc="-5" dirty="0">
                <a:solidFill>
                  <a:srgbClr val="FF0065"/>
                </a:solidFill>
                <a:latin typeface="Arial"/>
                <a:cs typeface="Arial"/>
              </a:rPr>
              <a:t>závislosti na  jejich relativní příměsi bílé nebo</a:t>
            </a:r>
            <a:r>
              <a:rPr b="1" spc="-85" dirty="0">
                <a:solidFill>
                  <a:srgbClr val="FF0065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0065"/>
                </a:solidFill>
                <a:latin typeface="Arial"/>
                <a:cs typeface="Arial"/>
              </a:rPr>
              <a:t>černé.</a:t>
            </a:r>
          </a:p>
        </p:txBody>
      </p:sp>
      <p:sp>
        <p:nvSpPr>
          <p:cNvPr id="4" name="object 4"/>
          <p:cNvSpPr/>
          <p:nvPr/>
        </p:nvSpPr>
        <p:spPr>
          <a:xfrm>
            <a:off x="1231808" y="4698613"/>
            <a:ext cx="3803579" cy="1124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34341" y="3965119"/>
            <a:ext cx="394207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-5" dirty="0">
                <a:latin typeface="Arial"/>
                <a:cs typeface="Arial"/>
              </a:rPr>
              <a:t>Změna </a:t>
            </a:r>
            <a:r>
              <a:rPr sz="1500" b="1" i="1" dirty="0">
                <a:latin typeface="Arial"/>
                <a:cs typeface="Arial"/>
              </a:rPr>
              <a:t>sytosti </a:t>
            </a:r>
            <a:r>
              <a:rPr sz="1500" b="1" i="1" spc="-10" dirty="0">
                <a:latin typeface="Arial"/>
                <a:cs typeface="Arial"/>
              </a:rPr>
              <a:t>barvy, </a:t>
            </a:r>
            <a:r>
              <a:rPr sz="1500" b="1" i="1" dirty="0">
                <a:latin typeface="Arial"/>
                <a:cs typeface="Arial"/>
              </a:rPr>
              <a:t>tentýž </a:t>
            </a:r>
            <a:r>
              <a:rPr sz="1500" b="1" i="1" spc="-5" dirty="0">
                <a:latin typeface="Arial"/>
                <a:cs typeface="Arial"/>
              </a:rPr>
              <a:t>odstín, </a:t>
            </a:r>
            <a:r>
              <a:rPr sz="1500" b="1" i="1" dirty="0">
                <a:latin typeface="Arial"/>
                <a:cs typeface="Arial"/>
              </a:rPr>
              <a:t>jas</a:t>
            </a:r>
            <a:r>
              <a:rPr sz="1500" b="1" i="1" spc="-10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75%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31808" y="4355744"/>
            <a:ext cx="3733800" cy="76200"/>
          </a:xfrm>
          <a:custGeom>
            <a:avLst/>
            <a:gdLst/>
            <a:ahLst/>
            <a:cxnLst/>
            <a:rect l="l" t="t" r="r" b="b"/>
            <a:pathLst>
              <a:path w="3733800" h="76200">
                <a:moveTo>
                  <a:pt x="3671006" y="45720"/>
                </a:moveTo>
                <a:lnTo>
                  <a:pt x="3671006" y="32004"/>
                </a:lnTo>
                <a:lnTo>
                  <a:pt x="0" y="32004"/>
                </a:lnTo>
                <a:lnTo>
                  <a:pt x="0" y="45720"/>
                </a:lnTo>
                <a:lnTo>
                  <a:pt x="3671006" y="45720"/>
                </a:lnTo>
                <a:close/>
              </a:path>
              <a:path w="3733800" h="76200">
                <a:moveTo>
                  <a:pt x="3733490" y="38100"/>
                </a:moveTo>
                <a:lnTo>
                  <a:pt x="3657290" y="0"/>
                </a:lnTo>
                <a:lnTo>
                  <a:pt x="3657290" y="32004"/>
                </a:lnTo>
                <a:lnTo>
                  <a:pt x="3671006" y="32004"/>
                </a:lnTo>
                <a:lnTo>
                  <a:pt x="3671006" y="69342"/>
                </a:lnTo>
                <a:lnTo>
                  <a:pt x="3733490" y="38100"/>
                </a:lnTo>
                <a:close/>
              </a:path>
              <a:path w="3733800" h="76200">
                <a:moveTo>
                  <a:pt x="3671006" y="69342"/>
                </a:moveTo>
                <a:lnTo>
                  <a:pt x="3671006" y="45720"/>
                </a:lnTo>
                <a:lnTo>
                  <a:pt x="3657290" y="45720"/>
                </a:lnTo>
                <a:lnTo>
                  <a:pt x="3657290" y="76200"/>
                </a:lnTo>
                <a:lnTo>
                  <a:pt x="3671006" y="693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58148" y="6174741"/>
            <a:ext cx="40487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-5" dirty="0">
                <a:latin typeface="Arial"/>
                <a:cs typeface="Arial"/>
              </a:rPr>
              <a:t>Změna </a:t>
            </a:r>
            <a:r>
              <a:rPr sz="1500" b="1" i="1" dirty="0">
                <a:latin typeface="Arial"/>
                <a:cs typeface="Arial"/>
              </a:rPr>
              <a:t>sytosti </a:t>
            </a:r>
            <a:r>
              <a:rPr sz="1500" b="1" i="1" spc="-10" dirty="0">
                <a:latin typeface="Arial"/>
                <a:cs typeface="Arial"/>
              </a:rPr>
              <a:t>barvy, </a:t>
            </a:r>
            <a:r>
              <a:rPr sz="1500" b="1" i="1" dirty="0">
                <a:latin typeface="Arial"/>
                <a:cs typeface="Arial"/>
              </a:rPr>
              <a:t>tentýž </a:t>
            </a:r>
            <a:r>
              <a:rPr sz="1500" b="1" i="1" spc="-5" dirty="0">
                <a:latin typeface="Arial"/>
                <a:cs typeface="Arial"/>
              </a:rPr>
              <a:t>odstín, </a:t>
            </a:r>
            <a:r>
              <a:rPr sz="1500" b="1" i="1" dirty="0">
                <a:latin typeface="Arial"/>
                <a:cs typeface="Arial"/>
              </a:rPr>
              <a:t>jas</a:t>
            </a:r>
            <a:r>
              <a:rPr sz="1500" b="1" i="1" spc="-10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100%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31808" y="5955807"/>
            <a:ext cx="3733800" cy="76200"/>
          </a:xfrm>
          <a:custGeom>
            <a:avLst/>
            <a:gdLst/>
            <a:ahLst/>
            <a:cxnLst/>
            <a:rect l="l" t="t" r="r" b="b"/>
            <a:pathLst>
              <a:path w="3733800" h="76200">
                <a:moveTo>
                  <a:pt x="3671006" y="45720"/>
                </a:moveTo>
                <a:lnTo>
                  <a:pt x="3671006" y="32004"/>
                </a:lnTo>
                <a:lnTo>
                  <a:pt x="0" y="32004"/>
                </a:lnTo>
                <a:lnTo>
                  <a:pt x="0" y="45720"/>
                </a:lnTo>
                <a:lnTo>
                  <a:pt x="3671006" y="45720"/>
                </a:lnTo>
                <a:close/>
              </a:path>
              <a:path w="3733800" h="76200">
                <a:moveTo>
                  <a:pt x="3733490" y="38100"/>
                </a:moveTo>
                <a:lnTo>
                  <a:pt x="3657290" y="0"/>
                </a:lnTo>
                <a:lnTo>
                  <a:pt x="3657290" y="32004"/>
                </a:lnTo>
                <a:lnTo>
                  <a:pt x="3671006" y="32004"/>
                </a:lnTo>
                <a:lnTo>
                  <a:pt x="3671006" y="69342"/>
                </a:lnTo>
                <a:lnTo>
                  <a:pt x="3733490" y="38100"/>
                </a:lnTo>
                <a:close/>
              </a:path>
              <a:path w="3733800" h="76200">
                <a:moveTo>
                  <a:pt x="3671006" y="69342"/>
                </a:moveTo>
                <a:lnTo>
                  <a:pt x="3671006" y="45720"/>
                </a:lnTo>
                <a:lnTo>
                  <a:pt x="3657290" y="45720"/>
                </a:lnTo>
                <a:lnTo>
                  <a:pt x="3657290" y="76200"/>
                </a:lnTo>
                <a:lnTo>
                  <a:pt x="3671006" y="693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89138" y="4698613"/>
            <a:ext cx="76200" cy="914400"/>
          </a:xfrm>
          <a:custGeom>
            <a:avLst/>
            <a:gdLst/>
            <a:ahLst/>
            <a:cxnLst/>
            <a:rect l="l" t="t" r="r" b="b"/>
            <a:pathLst>
              <a:path w="76200" h="914400">
                <a:moveTo>
                  <a:pt x="76184" y="838139"/>
                </a:moveTo>
                <a:lnTo>
                  <a:pt x="0" y="838139"/>
                </a:lnTo>
                <a:lnTo>
                  <a:pt x="32004" y="902134"/>
                </a:lnTo>
                <a:lnTo>
                  <a:pt x="32004" y="851855"/>
                </a:lnTo>
                <a:lnTo>
                  <a:pt x="45704" y="851855"/>
                </a:lnTo>
                <a:lnTo>
                  <a:pt x="45704" y="899111"/>
                </a:lnTo>
                <a:lnTo>
                  <a:pt x="76184" y="838139"/>
                </a:lnTo>
                <a:close/>
              </a:path>
              <a:path w="76200" h="914400">
                <a:moveTo>
                  <a:pt x="45704" y="838139"/>
                </a:moveTo>
                <a:lnTo>
                  <a:pt x="45704" y="0"/>
                </a:lnTo>
                <a:lnTo>
                  <a:pt x="32004" y="0"/>
                </a:lnTo>
                <a:lnTo>
                  <a:pt x="32004" y="838139"/>
                </a:lnTo>
                <a:lnTo>
                  <a:pt x="45704" y="838139"/>
                </a:lnTo>
                <a:close/>
              </a:path>
              <a:path w="76200" h="914400">
                <a:moveTo>
                  <a:pt x="45704" y="899111"/>
                </a:moveTo>
                <a:lnTo>
                  <a:pt x="45704" y="851855"/>
                </a:lnTo>
                <a:lnTo>
                  <a:pt x="32004" y="851855"/>
                </a:lnTo>
                <a:lnTo>
                  <a:pt x="32004" y="902134"/>
                </a:lnTo>
                <a:lnTo>
                  <a:pt x="38100" y="914323"/>
                </a:lnTo>
                <a:lnTo>
                  <a:pt x="45704" y="8991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10729" y="5031830"/>
            <a:ext cx="35604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latin typeface="Arial"/>
                <a:cs typeface="Arial"/>
              </a:rPr>
              <a:t>Barvy stejného </a:t>
            </a:r>
            <a:r>
              <a:rPr sz="1500" b="1" i="1" spc="-5" dirty="0">
                <a:latin typeface="Arial"/>
                <a:cs typeface="Arial"/>
              </a:rPr>
              <a:t>odstínu </a:t>
            </a:r>
            <a:r>
              <a:rPr sz="1500" b="1" i="1" dirty="0">
                <a:latin typeface="Arial"/>
                <a:cs typeface="Arial"/>
              </a:rPr>
              <a:t>a stejné</a:t>
            </a:r>
            <a:r>
              <a:rPr sz="1500" b="1" i="1" spc="-13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sytosti  lišící se jasem (75 a</a:t>
            </a:r>
            <a:r>
              <a:rPr sz="1500" b="1" i="1" spc="-95" dirty="0">
                <a:latin typeface="Arial"/>
                <a:cs typeface="Arial"/>
              </a:rPr>
              <a:t> </a:t>
            </a:r>
            <a:r>
              <a:rPr sz="1500" b="1" i="1" spc="5" dirty="0">
                <a:latin typeface="Arial"/>
                <a:cs typeface="Arial"/>
              </a:rPr>
              <a:t>100%)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7170" y="906712"/>
            <a:ext cx="511683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9245">
              <a:lnSpc>
                <a:spcPct val="100000"/>
              </a:lnSpc>
              <a:spcBef>
                <a:spcPts val="100"/>
              </a:spcBef>
              <a:tabLst>
                <a:tab pos="2185035" algn="l"/>
                <a:tab pos="280670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Barvy	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v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modelu  odstín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-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sytost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-</a:t>
            </a:r>
            <a:r>
              <a:rPr sz="4400" i="1" spc="-8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jas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03226" y="3784289"/>
            <a:ext cx="5257365" cy="2028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93946" y="3174741"/>
            <a:ext cx="2851159" cy="3076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7188" y="487648"/>
            <a:ext cx="41567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7935" algn="l"/>
              </a:tabLst>
            </a:pPr>
            <a:r>
              <a:rPr sz="4400" spc="-5" dirty="0">
                <a:solidFill>
                  <a:srgbClr val="FF0000"/>
                </a:solidFill>
              </a:rPr>
              <a:t>Barevné	vidění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53336" y="1444634"/>
            <a:ext cx="8666480" cy="4273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400" b="1" spc="-5" dirty="0">
                <a:solidFill>
                  <a:srgbClr val="007F00"/>
                </a:solidFill>
                <a:latin typeface="Arial"/>
                <a:cs typeface="Arial"/>
              </a:rPr>
              <a:t>Sítnice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je místo, kde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dochází </a:t>
            </a:r>
            <a:r>
              <a:rPr sz="3400" dirty="0">
                <a:solidFill>
                  <a:srgbClr val="0000FF"/>
                </a:solidFill>
                <a:latin typeface="Arial"/>
                <a:cs typeface="Arial"/>
              </a:rPr>
              <a:t>ke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kontaktu  mezi světelnou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energií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a nervovým  systémem.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Dochází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zde </a:t>
            </a:r>
            <a:r>
              <a:rPr sz="3400" dirty="0">
                <a:solidFill>
                  <a:srgbClr val="0000FF"/>
                </a:solidFill>
                <a:latin typeface="Arial"/>
                <a:cs typeface="Arial"/>
              </a:rPr>
              <a:t>ve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fotoreceptorech  </a:t>
            </a:r>
            <a:r>
              <a:rPr sz="3400" dirty="0">
                <a:solidFill>
                  <a:srgbClr val="0000FF"/>
                </a:solidFill>
                <a:latin typeface="Arial"/>
                <a:cs typeface="Arial"/>
              </a:rPr>
              <a:t>ke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konverzi světelné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energie na  neurochemický</a:t>
            </a:r>
            <a:r>
              <a:rPr sz="34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signál.</a:t>
            </a:r>
            <a:endParaRPr sz="3400">
              <a:latin typeface="Arial"/>
              <a:cs typeface="Arial"/>
            </a:endParaRPr>
          </a:p>
          <a:p>
            <a:pPr marL="355600" marR="31115" indent="-343535">
              <a:lnSpc>
                <a:spcPct val="100000"/>
              </a:lnSpc>
              <a:spcBef>
                <a:spcPts val="815"/>
              </a:spcBef>
              <a:buChar char="•"/>
              <a:tabLst>
                <a:tab pos="354965" algn="l"/>
                <a:tab pos="356235" algn="l"/>
              </a:tabLst>
            </a:pP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Oko odliší dva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monochromatické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světelné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paprsky </a:t>
            </a:r>
            <a:r>
              <a:rPr sz="3400" dirty="0">
                <a:solidFill>
                  <a:srgbClr val="0000FF"/>
                </a:solidFill>
                <a:latin typeface="Arial"/>
                <a:cs typeface="Arial"/>
              </a:rPr>
              <a:t>lišící se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přibližně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o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2nm,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což 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umožňuje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odlišit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až 300 </a:t>
            </a:r>
            <a:r>
              <a:rPr sz="3400" spc="-5" dirty="0">
                <a:solidFill>
                  <a:srgbClr val="0000FF"/>
                </a:solidFill>
                <a:latin typeface="Arial"/>
                <a:cs typeface="Arial"/>
              </a:rPr>
              <a:t>spektrálních</a:t>
            </a:r>
            <a:r>
              <a:rPr sz="3400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000FF"/>
                </a:solidFill>
                <a:latin typeface="Arial"/>
                <a:cs typeface="Arial"/>
              </a:rPr>
              <a:t>barev.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1272" y="411452"/>
            <a:ext cx="45288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004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Černobílé	vidění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165766"/>
            <a:ext cx="8801735" cy="55365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Pro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barevné vidění je zapotřebí jistá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hladina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osvětlení. Při poklesu osvětlení pod určitou  hranici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čípky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již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nereagují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oko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nevnímá</a:t>
            </a:r>
            <a:r>
              <a:rPr sz="3200" spc="-9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barvy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3204"/>
              </a:lnSpc>
            </a:pP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200" b="1" spc="-5" dirty="0">
                <a:solidFill>
                  <a:srgbClr val="FF0065"/>
                </a:solidFill>
                <a:latin typeface="Arial"/>
                <a:cs typeface="Arial"/>
              </a:rPr>
              <a:t>skotopické pásmo vidění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.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něm</a:t>
            </a:r>
            <a:r>
              <a:rPr sz="3200" spc="-1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přejímají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3650"/>
              </a:lnSpc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funkci receptorů</a:t>
            </a:r>
            <a:r>
              <a:rPr sz="3200" spc="-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65"/>
                </a:solidFill>
                <a:latin typeface="Arial"/>
                <a:cs typeface="Arial"/>
              </a:rPr>
              <a:t>tyčinky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 marL="355600" marR="579120" indent="-343535" algn="just">
              <a:lnSpc>
                <a:spcPts val="3460"/>
              </a:lnSpc>
              <a:spcBef>
                <a:spcPts val="815"/>
              </a:spcBef>
              <a:buChar char="•"/>
              <a:tabLst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Ve foveole jsou jen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čípky </a:t>
            </a:r>
            <a:r>
              <a:rPr sz="3200" spc="1889" dirty="0">
                <a:solidFill>
                  <a:srgbClr val="3232CC"/>
                </a:solidFill>
                <a:latin typeface="Wingdings"/>
                <a:cs typeface="Wingdings"/>
              </a:rPr>
              <a:t>►</a:t>
            </a:r>
            <a:r>
              <a:rPr sz="3200" spc="40" dirty="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při </a:t>
            </a:r>
            <a:r>
              <a:rPr sz="3200" spc="-235" dirty="0">
                <a:solidFill>
                  <a:srgbClr val="3232CC"/>
                </a:solidFill>
                <a:latin typeface="Arial"/>
                <a:cs typeface="Arial"/>
              </a:rPr>
              <a:t>skotopickém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vidění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vzniká </a:t>
            </a:r>
            <a:r>
              <a:rPr sz="3200" spc="-5" dirty="0">
                <a:solidFill>
                  <a:srgbClr val="FF0065"/>
                </a:solidFill>
                <a:latin typeface="Arial"/>
                <a:cs typeface="Arial"/>
              </a:rPr>
              <a:t>centrální skotom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(není možné  čtení, je orientace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</a:t>
            </a:r>
            <a:r>
              <a:rPr sz="3200" spc="-6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prostoru).</a:t>
            </a:r>
            <a:endParaRPr sz="3200">
              <a:latin typeface="Arial"/>
              <a:cs typeface="Arial"/>
            </a:endParaRPr>
          </a:p>
          <a:p>
            <a:pPr marL="355600" marR="3317240" indent="-343535">
              <a:lnSpc>
                <a:spcPts val="3460"/>
              </a:lnSpc>
              <a:spcBef>
                <a:spcPts val="755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patrný posun maxima  citlivosti sítnice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 </a:t>
            </a:r>
            <a:r>
              <a:rPr sz="3200" spc="-10" dirty="0">
                <a:solidFill>
                  <a:srgbClr val="FF0065"/>
                </a:solidFill>
                <a:latin typeface="Arial"/>
                <a:cs typeface="Arial"/>
              </a:rPr>
              <a:t>495nm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(505nm)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(nejvyšší</a:t>
            </a:r>
            <a:r>
              <a:rPr sz="3200" spc="-10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senzitivita  tyčinek)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70131" y="4486793"/>
            <a:ext cx="3047740" cy="2726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8343" y="297166"/>
            <a:ext cx="375475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598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Pásma	vidění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84329" y="3520661"/>
            <a:ext cx="4114449" cy="3692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27" y="1013379"/>
            <a:ext cx="8373745" cy="59683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2900">
              <a:lnSpc>
                <a:spcPts val="3460"/>
              </a:lnSpc>
              <a:spcBef>
                <a:spcPts val="535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Pásmo,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kterém převládá funkce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čípků</a:t>
            </a:r>
            <a:r>
              <a:rPr sz="3200" spc="-1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(za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dobrého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osvětlení) je </a:t>
            </a:r>
            <a:r>
              <a:rPr sz="3200" b="1" spc="-5" dirty="0">
                <a:solidFill>
                  <a:srgbClr val="FF0065"/>
                </a:solidFill>
                <a:latin typeface="Arial"/>
                <a:cs typeface="Arial"/>
              </a:rPr>
              <a:t>pásmo fotopické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-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maximální citlivost sítnice je při</a:t>
            </a:r>
            <a:r>
              <a:rPr sz="3200" spc="-5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555nm.</a:t>
            </a:r>
            <a:endParaRPr sz="3200">
              <a:latin typeface="Arial"/>
              <a:cs typeface="Arial"/>
            </a:endParaRPr>
          </a:p>
          <a:p>
            <a:pPr marL="355600" marR="50800" indent="-343535">
              <a:lnSpc>
                <a:spcPts val="3460"/>
              </a:lnSpc>
              <a:spcBef>
                <a:spcPts val="755"/>
              </a:spcBef>
              <a:buChar char="•"/>
              <a:tabLst>
                <a:tab pos="354965" algn="l"/>
                <a:tab pos="356235" algn="l"/>
                <a:tab pos="3419475" algn="l"/>
              </a:tabLst>
            </a:pP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Úzké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pásmo osvětlení,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kde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ještě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fungují</a:t>
            </a:r>
            <a:r>
              <a:rPr sz="3200" spc="-1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oba  druhy</a:t>
            </a:r>
            <a:r>
              <a:rPr sz="3200" spc="-1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receptorů	je </a:t>
            </a:r>
            <a:r>
              <a:rPr sz="3200" b="1" spc="-5" dirty="0">
                <a:solidFill>
                  <a:srgbClr val="FF0065"/>
                </a:solidFill>
                <a:latin typeface="Arial"/>
                <a:cs typeface="Arial"/>
              </a:rPr>
              <a:t>pásmo</a:t>
            </a:r>
            <a:r>
              <a:rPr sz="3200" b="1" spc="-30" dirty="0">
                <a:solidFill>
                  <a:srgbClr val="FF0065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65"/>
                </a:solidFill>
                <a:latin typeface="Arial"/>
                <a:cs typeface="Arial"/>
              </a:rPr>
              <a:t>mezopické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600">
              <a:latin typeface="Arial"/>
              <a:cs typeface="Arial"/>
            </a:endParaRPr>
          </a:p>
          <a:p>
            <a:pPr marL="240665" marR="4859655">
              <a:lnSpc>
                <a:spcPts val="3020"/>
              </a:lnSpc>
            </a:pPr>
            <a:r>
              <a:rPr sz="2800" spc="-5" dirty="0">
                <a:latin typeface="Arial"/>
                <a:cs typeface="Arial"/>
              </a:rPr>
              <a:t>Oko je nejcitlivější  pro žlutozelenou  barvu spektra  </a:t>
            </a:r>
            <a:r>
              <a:rPr sz="2800" spc="-5" dirty="0">
                <a:solidFill>
                  <a:srgbClr val="FF0065"/>
                </a:solidFill>
                <a:latin typeface="Arial"/>
                <a:cs typeface="Arial"/>
              </a:rPr>
              <a:t>(555nm)</a:t>
            </a:r>
            <a:r>
              <a:rPr sz="2800" spc="-5" dirty="0">
                <a:latin typeface="Arial"/>
                <a:cs typeface="Arial"/>
              </a:rPr>
              <a:t>, </a:t>
            </a:r>
            <a:r>
              <a:rPr sz="2800" dirty="0">
                <a:latin typeface="Arial"/>
                <a:cs typeface="Arial"/>
              </a:rPr>
              <a:t>ve  </a:t>
            </a:r>
            <a:r>
              <a:rPr sz="2800" spc="-5" dirty="0">
                <a:latin typeface="Arial"/>
                <a:cs typeface="Arial"/>
              </a:rPr>
              <a:t>skotopickém pásmu  je maximální </a:t>
            </a:r>
            <a:r>
              <a:rPr sz="2800" dirty="0">
                <a:latin typeface="Arial"/>
                <a:cs typeface="Arial"/>
              </a:rPr>
              <a:t>citlivost  </a:t>
            </a:r>
            <a:r>
              <a:rPr sz="2800" spc="-5" dirty="0">
                <a:latin typeface="Arial"/>
                <a:cs typeface="Arial"/>
              </a:rPr>
              <a:t>pro modrozelenou  barvu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0065"/>
                </a:solidFill>
                <a:latin typeface="Arial"/>
                <a:cs typeface="Arial"/>
              </a:rPr>
              <a:t>(495nm)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2848" y="274306"/>
            <a:ext cx="7265034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  <a:tabLst>
                <a:tab pos="1470025" algn="l"/>
                <a:tab pos="3025140" algn="l"/>
                <a:tab pos="3488690" algn="l"/>
                <a:tab pos="3926840" algn="l"/>
                <a:tab pos="5571490" algn="l"/>
                <a:tab pos="6940550" algn="l"/>
              </a:tabLst>
            </a:pPr>
            <a:r>
              <a:rPr sz="4400" spc="-5" dirty="0">
                <a:solidFill>
                  <a:srgbClr val="FF0000"/>
                </a:solidFill>
              </a:rPr>
              <a:t>Graf	relativní	spektrální  sen</a:t>
            </a:r>
            <a:r>
              <a:rPr sz="4400" spc="5" dirty="0">
                <a:solidFill>
                  <a:srgbClr val="FF0000"/>
                </a:solidFill>
              </a:rPr>
              <a:t>z</a:t>
            </a:r>
            <a:r>
              <a:rPr sz="4400" dirty="0">
                <a:solidFill>
                  <a:srgbClr val="FF0000"/>
                </a:solidFill>
              </a:rPr>
              <a:t>i</a:t>
            </a:r>
            <a:r>
              <a:rPr sz="4400" spc="-5" dirty="0">
                <a:solidFill>
                  <a:srgbClr val="FF0000"/>
                </a:solidFill>
              </a:rPr>
              <a:t>t</a:t>
            </a:r>
            <a:r>
              <a:rPr sz="4400" dirty="0">
                <a:solidFill>
                  <a:srgbClr val="FF0000"/>
                </a:solidFill>
              </a:rPr>
              <a:t>i</a:t>
            </a:r>
            <a:r>
              <a:rPr sz="4400" spc="-5" dirty="0">
                <a:solidFill>
                  <a:srgbClr val="FF0000"/>
                </a:solidFill>
              </a:rPr>
              <a:t>v</a:t>
            </a:r>
            <a:r>
              <a:rPr sz="4400" dirty="0">
                <a:solidFill>
                  <a:srgbClr val="FF0000"/>
                </a:solidFill>
              </a:rPr>
              <a:t>i</a:t>
            </a:r>
            <a:r>
              <a:rPr sz="4400" spc="-5" dirty="0">
                <a:solidFill>
                  <a:srgbClr val="FF0000"/>
                </a:solidFill>
              </a:rPr>
              <a:t>t</a:t>
            </a:r>
            <a:r>
              <a:rPr sz="4400" dirty="0">
                <a:solidFill>
                  <a:srgbClr val="FF0000"/>
                </a:solidFill>
              </a:rPr>
              <a:t>y	</a:t>
            </a:r>
            <a:r>
              <a:rPr sz="4400" spc="-5" dirty="0">
                <a:solidFill>
                  <a:srgbClr val="FF0000"/>
                </a:solidFill>
              </a:rPr>
              <a:t>skotop</a:t>
            </a:r>
            <a:r>
              <a:rPr sz="4400" dirty="0">
                <a:solidFill>
                  <a:srgbClr val="FF0000"/>
                </a:solidFill>
              </a:rPr>
              <a:t>i</a:t>
            </a:r>
            <a:r>
              <a:rPr sz="4400" spc="-5" dirty="0">
                <a:solidFill>
                  <a:srgbClr val="FF0000"/>
                </a:solidFill>
              </a:rPr>
              <a:t>ckéh</a:t>
            </a:r>
            <a:r>
              <a:rPr sz="4400" dirty="0">
                <a:solidFill>
                  <a:srgbClr val="FF0000"/>
                </a:solidFill>
              </a:rPr>
              <a:t>o	a  </a:t>
            </a:r>
            <a:r>
              <a:rPr sz="4400" spc="-5" dirty="0">
                <a:solidFill>
                  <a:srgbClr val="FF0000"/>
                </a:solidFill>
              </a:rPr>
              <a:t>fotopického	pásma	vidění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679481" y="2565192"/>
            <a:ext cx="5476798" cy="4647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145" y="518121"/>
            <a:ext cx="869378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Mísení </a:t>
            </a: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barev 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– trichromatická</a:t>
            </a:r>
            <a:r>
              <a:rPr sz="4000" i="1" spc="4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teorie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38" y="1309022"/>
            <a:ext cx="8821420" cy="55365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4965" marR="405765" indent="-3429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  <a:tab pos="6781165" algn="l"/>
              </a:tabLst>
            </a:pPr>
            <a:r>
              <a:rPr sz="3200" b="1" spc="-10" dirty="0">
                <a:solidFill>
                  <a:srgbClr val="3232CC"/>
                </a:solidFill>
                <a:latin typeface="Arial"/>
                <a:cs typeface="Arial"/>
              </a:rPr>
              <a:t>Jakýkoliv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barevný odstín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lze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získat  smíšením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tří </a:t>
            </a:r>
            <a:r>
              <a:rPr sz="3200" b="1" spc="-5" dirty="0">
                <a:solidFill>
                  <a:srgbClr val="A50020"/>
                </a:solidFill>
                <a:latin typeface="Arial"/>
                <a:cs typeface="Arial"/>
              </a:rPr>
              <a:t>základních barev (additive  primary colors)</a:t>
            </a:r>
            <a:r>
              <a:rPr sz="3200" b="1" spc="-5" dirty="0">
                <a:solidFill>
                  <a:srgbClr val="7F0000"/>
                </a:solidFill>
                <a:latin typeface="Arial"/>
                <a:cs typeface="Arial"/>
              </a:rPr>
              <a:t>:</a:t>
            </a:r>
            <a:r>
              <a:rPr sz="3200" b="1" spc="-15" dirty="0">
                <a:solidFill>
                  <a:srgbClr val="F70330"/>
                </a:solidFill>
                <a:latin typeface="Arial"/>
                <a:cs typeface="Arial"/>
              </a:rPr>
              <a:t> </a:t>
            </a:r>
            <a:r>
              <a:rPr sz="3200" b="1" u="heavy" spc="-5" dirty="0">
                <a:solidFill>
                  <a:srgbClr val="F70330"/>
                </a:solidFill>
                <a:uFill>
                  <a:solidFill>
                    <a:srgbClr val="F70230"/>
                  </a:solidFill>
                </a:uFill>
                <a:latin typeface="Arial"/>
                <a:cs typeface="Arial"/>
              </a:rPr>
              <a:t>červené</a:t>
            </a: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,</a:t>
            </a:r>
            <a:r>
              <a:rPr sz="3200" b="1" spc="-5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3200" b="1" u="heavy" spc="-5" dirty="0">
                <a:solidFill>
                  <a:srgbClr val="009900"/>
                </a:solidFill>
                <a:uFill>
                  <a:solidFill>
                    <a:srgbClr val="009800"/>
                  </a:solidFill>
                </a:uFill>
                <a:latin typeface="Arial"/>
                <a:cs typeface="Arial"/>
              </a:rPr>
              <a:t>zelené</a:t>
            </a:r>
            <a:r>
              <a:rPr sz="3200" b="1" spc="-5" dirty="0">
                <a:solidFill>
                  <a:srgbClr val="009900"/>
                </a:solidFill>
                <a:latin typeface="Arial"/>
                <a:cs typeface="Arial"/>
              </a:rPr>
              <a:t>	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3200" b="1" dirty="0">
                <a:solidFill>
                  <a:srgbClr val="6500CC"/>
                </a:solidFill>
                <a:latin typeface="Arial"/>
                <a:cs typeface="Arial"/>
              </a:rPr>
              <a:t> </a:t>
            </a:r>
            <a:r>
              <a:rPr sz="3200" b="1" u="heavy" spc="-5" dirty="0">
                <a:solidFill>
                  <a:srgbClr val="6500CC"/>
                </a:solidFill>
                <a:uFill>
                  <a:solidFill>
                    <a:srgbClr val="6500CC"/>
                  </a:solidFill>
                </a:uFill>
                <a:latin typeface="Arial"/>
                <a:cs typeface="Arial"/>
              </a:rPr>
              <a:t>modré </a:t>
            </a:r>
            <a:r>
              <a:rPr sz="3200" b="1" spc="-5" dirty="0">
                <a:solidFill>
                  <a:srgbClr val="6500CC"/>
                </a:solidFill>
                <a:latin typeface="Arial"/>
                <a:cs typeface="Arial"/>
              </a:rPr>
              <a:t> (violet-blue)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ve vhodných intenzitách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(B=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αČ+βZ+γM). Bílé světlo vznikne smíšením  základních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tří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barev ve stejném</a:t>
            </a:r>
            <a:r>
              <a:rPr sz="3200" b="1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poměru</a:t>
            </a:r>
            <a:endParaRPr sz="3200">
              <a:latin typeface="Arial"/>
              <a:cs typeface="Arial"/>
            </a:endParaRPr>
          </a:p>
          <a:p>
            <a:pPr marL="355600" marR="546100" indent="-343535">
              <a:lnSpc>
                <a:spcPts val="346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Lze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najít dvojici spektrálních barev,</a:t>
            </a:r>
            <a:r>
              <a:rPr sz="3200" b="1" spc="-1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které  dají mísením vjem bílého světla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= </a:t>
            </a:r>
            <a:r>
              <a:rPr sz="3200" b="1" dirty="0">
                <a:solidFill>
                  <a:srgbClr val="FF0065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65"/>
                </a:solidFill>
                <a:latin typeface="Arial"/>
                <a:cs typeface="Arial"/>
              </a:rPr>
              <a:t>komplementární (doplňkové)</a:t>
            </a:r>
            <a:r>
              <a:rPr sz="3200" b="1" spc="-85" dirty="0">
                <a:solidFill>
                  <a:srgbClr val="FF0065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65"/>
                </a:solidFill>
                <a:latin typeface="Arial"/>
                <a:cs typeface="Arial"/>
              </a:rPr>
              <a:t>barvy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ts val="3460"/>
              </a:lnSpc>
              <a:spcBef>
                <a:spcPts val="755"/>
              </a:spcBef>
              <a:buChar char="•"/>
              <a:tabLst>
                <a:tab pos="354965" algn="l"/>
                <a:tab pos="356235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Trichromatická teorie barevného vidění je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dána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fyziologií sítnice,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nejedná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o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fyzikální  vlastnost</a:t>
            </a:r>
            <a:r>
              <a:rPr sz="3200" spc="-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světla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0151" y="449552"/>
            <a:ext cx="39700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4510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He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ri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ngů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v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k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u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h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08191" y="3420086"/>
            <a:ext cx="3809679" cy="37929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3338" y="1290734"/>
            <a:ext cx="8618855" cy="4025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81661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Jde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o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diagram spektrálních oblastí</a:t>
            </a:r>
            <a:r>
              <a:rPr sz="3200" b="1" spc="-1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pro 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mísení</a:t>
            </a:r>
            <a:r>
              <a:rPr sz="3200" b="1" spc="-2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barev</a:t>
            </a:r>
            <a:endParaRPr sz="3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Podél obvodu kruhu jsou zaneseny</a:t>
            </a:r>
            <a:r>
              <a:rPr sz="3200" b="1" spc="-1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„čisté“  spektrální barvy. Ostatní barvy  (nespektrální)</a:t>
            </a:r>
            <a:r>
              <a:rPr sz="3200" b="1" spc="-5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vznikají</a:t>
            </a:r>
            <a:endParaRPr sz="3200">
              <a:latin typeface="Arial"/>
              <a:cs typeface="Arial"/>
            </a:endParaRPr>
          </a:p>
          <a:p>
            <a:pPr marL="355600" marR="3408679">
              <a:lnSpc>
                <a:spcPts val="3840"/>
              </a:lnSpc>
              <a:spcBef>
                <a:spcPts val="125"/>
              </a:spcBef>
            </a:pP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mísením různého podílu  rozličných vlnových  délek spektrálních</a:t>
            </a:r>
            <a:r>
              <a:rPr sz="3200" b="1" spc="-13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3232CC"/>
                </a:solidFill>
                <a:latin typeface="Arial"/>
                <a:cs typeface="Arial"/>
              </a:rPr>
              <a:t>barev.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0151" y="563841"/>
            <a:ext cx="39700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45105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He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ri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ngů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v	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k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r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u</a:t>
            </a:r>
            <a:r>
              <a:rPr sz="4400" i="1" dirty="0">
                <a:solidFill>
                  <a:srgbClr val="007F00"/>
                </a:solidFill>
                <a:latin typeface="Arial"/>
                <a:cs typeface="Arial"/>
              </a:rPr>
              <a:t>h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644" y="3784290"/>
            <a:ext cx="9143365" cy="3429000"/>
          </a:xfrm>
          <a:custGeom>
            <a:avLst/>
            <a:gdLst/>
            <a:ahLst/>
            <a:cxnLst/>
            <a:rect l="l" t="t" r="r" b="b"/>
            <a:pathLst>
              <a:path w="9143365" h="3429000">
                <a:moveTo>
                  <a:pt x="9143238" y="0"/>
                </a:moveTo>
                <a:lnTo>
                  <a:pt x="0" y="0"/>
                </a:lnTo>
                <a:lnTo>
                  <a:pt x="0" y="3428725"/>
                </a:lnTo>
                <a:lnTo>
                  <a:pt x="9143238" y="3428725"/>
                </a:lnTo>
                <a:lnTo>
                  <a:pt x="9143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46268" y="2661196"/>
            <a:ext cx="4571618" cy="4551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6235" algn="l"/>
              </a:tabLst>
            </a:pPr>
            <a:r>
              <a:rPr spc="-5" dirty="0">
                <a:solidFill>
                  <a:srgbClr val="3232CC"/>
                </a:solidFill>
              </a:rPr>
              <a:t>Purpurovým barvám </a:t>
            </a:r>
            <a:r>
              <a:rPr dirty="0">
                <a:solidFill>
                  <a:srgbClr val="3232CC"/>
                </a:solidFill>
              </a:rPr>
              <a:t>v </a:t>
            </a:r>
            <a:r>
              <a:rPr spc="-10" dirty="0">
                <a:solidFill>
                  <a:srgbClr val="3232CC"/>
                </a:solidFill>
              </a:rPr>
              <a:t>dolní </a:t>
            </a:r>
            <a:r>
              <a:rPr dirty="0">
                <a:solidFill>
                  <a:srgbClr val="3232CC"/>
                </a:solidFill>
              </a:rPr>
              <a:t>části </a:t>
            </a:r>
            <a:r>
              <a:rPr spc="-5" dirty="0">
                <a:solidFill>
                  <a:srgbClr val="3232CC"/>
                </a:solidFill>
              </a:rPr>
              <a:t>kruhu nejsou  přiřazeny vlnové délky </a:t>
            </a:r>
            <a:r>
              <a:rPr dirty="0">
                <a:solidFill>
                  <a:srgbClr val="3232CC"/>
                </a:solidFill>
              </a:rPr>
              <a:t>– </a:t>
            </a:r>
            <a:r>
              <a:rPr spc="-10" dirty="0">
                <a:solidFill>
                  <a:srgbClr val="3232CC"/>
                </a:solidFill>
              </a:rPr>
              <a:t>jedná </a:t>
            </a:r>
            <a:r>
              <a:rPr dirty="0">
                <a:solidFill>
                  <a:srgbClr val="3232CC"/>
                </a:solidFill>
              </a:rPr>
              <a:t>se o barvy,</a:t>
            </a:r>
            <a:r>
              <a:rPr spc="-105" dirty="0">
                <a:solidFill>
                  <a:srgbClr val="3232CC"/>
                </a:solidFill>
              </a:rPr>
              <a:t> </a:t>
            </a:r>
            <a:r>
              <a:rPr spc="-5" dirty="0">
                <a:solidFill>
                  <a:srgbClr val="3232CC"/>
                </a:solidFill>
              </a:rPr>
              <a:t>které  </a:t>
            </a:r>
            <a:r>
              <a:rPr b="1" spc="-5" dirty="0">
                <a:solidFill>
                  <a:srgbClr val="3232CC"/>
                </a:solidFill>
                <a:latin typeface="Arial"/>
                <a:cs typeface="Arial"/>
              </a:rPr>
              <a:t>nejsou spektrální</a:t>
            </a:r>
            <a:r>
              <a:rPr b="1" spc="-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232CC"/>
                </a:solidFill>
              </a:rPr>
              <a:t>–</a:t>
            </a:r>
          </a:p>
          <a:p>
            <a:pPr marL="355600" marR="4896485">
              <a:lnSpc>
                <a:spcPct val="100000"/>
              </a:lnSpc>
            </a:pPr>
            <a:r>
              <a:rPr spc="-5" dirty="0">
                <a:solidFill>
                  <a:srgbClr val="3232CC"/>
                </a:solidFill>
              </a:rPr>
              <a:t>mohou vzniknou  pouze mísením  </a:t>
            </a:r>
            <a:r>
              <a:rPr dirty="0">
                <a:solidFill>
                  <a:srgbClr val="3232CC"/>
                </a:solidFill>
              </a:rPr>
              <a:t>vlnových </a:t>
            </a:r>
            <a:r>
              <a:rPr spc="-10" dirty="0">
                <a:solidFill>
                  <a:srgbClr val="3232CC"/>
                </a:solidFill>
              </a:rPr>
              <a:t>délek </a:t>
            </a:r>
            <a:r>
              <a:rPr dirty="0">
                <a:solidFill>
                  <a:srgbClr val="3232CC"/>
                </a:solidFill>
              </a:rPr>
              <a:t>z  </a:t>
            </a:r>
            <a:r>
              <a:rPr spc="-10" dirty="0">
                <a:solidFill>
                  <a:srgbClr val="3232CC"/>
                </a:solidFill>
              </a:rPr>
              <a:t>obou </a:t>
            </a:r>
            <a:r>
              <a:rPr dirty="0">
                <a:solidFill>
                  <a:srgbClr val="3232CC"/>
                </a:solidFill>
              </a:rPr>
              <a:t>konců </a:t>
            </a:r>
            <a:r>
              <a:rPr spc="-5" dirty="0">
                <a:solidFill>
                  <a:srgbClr val="3232CC"/>
                </a:solidFill>
              </a:rPr>
              <a:t>spektra  </a:t>
            </a:r>
            <a:r>
              <a:rPr spc="-10" dirty="0">
                <a:solidFill>
                  <a:srgbClr val="3232CC"/>
                </a:solidFill>
              </a:rPr>
              <a:t>(obdobně </a:t>
            </a:r>
            <a:r>
              <a:rPr spc="-5" dirty="0">
                <a:solidFill>
                  <a:srgbClr val="3232CC"/>
                </a:solidFill>
              </a:rPr>
              <a:t>jako bílé  </a:t>
            </a:r>
            <a:r>
              <a:rPr dirty="0">
                <a:solidFill>
                  <a:srgbClr val="3232CC"/>
                </a:solidFill>
              </a:rPr>
              <a:t>světlo – v</a:t>
            </a:r>
            <a:r>
              <a:rPr spc="-130" dirty="0">
                <a:solidFill>
                  <a:srgbClr val="3232CC"/>
                </a:solidFill>
              </a:rPr>
              <a:t> </a:t>
            </a:r>
            <a:r>
              <a:rPr spc="-5" dirty="0">
                <a:solidFill>
                  <a:srgbClr val="3232CC"/>
                </a:solidFill>
              </a:rPr>
              <a:t>Heringově  kruhu</a:t>
            </a:r>
            <a:r>
              <a:rPr spc="-45" dirty="0">
                <a:solidFill>
                  <a:srgbClr val="3232CC"/>
                </a:solidFill>
              </a:rPr>
              <a:t> </a:t>
            </a:r>
            <a:r>
              <a:rPr spc="-5" dirty="0">
                <a:solidFill>
                  <a:srgbClr val="3232CC"/>
                </a:solidFill>
              </a:rPr>
              <a:t>uprostřed).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520314" y="6174741"/>
            <a:ext cx="231521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Hrana purpurových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barev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026" y="528794"/>
            <a:ext cx="8580120" cy="6550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128397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67665" algn="l"/>
                <a:tab pos="368300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Anatomická osa oka 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spojnice mezi  předním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zadním pólem očního</a:t>
            </a:r>
            <a:r>
              <a:rPr sz="3200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bulbu</a:t>
            </a:r>
            <a:endParaRPr sz="3200">
              <a:latin typeface="Arial"/>
              <a:cs typeface="Arial"/>
            </a:endParaRPr>
          </a:p>
          <a:p>
            <a:pPr marL="368300" marR="17780" indent="-34353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Optická osa oka 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přímka spojující bod  maximálního zakřivení rohovky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obou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ploch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čočky.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Leží na ní uzlový bod redukovaného  oka.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Je prakticky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shodná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anatomickou</a:t>
            </a:r>
            <a:r>
              <a:rPr sz="3200" spc="-1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osou  oka.</a:t>
            </a:r>
            <a:endParaRPr sz="3200">
              <a:latin typeface="Arial"/>
              <a:cs typeface="Arial"/>
            </a:endParaRPr>
          </a:p>
          <a:p>
            <a:pPr marL="368300" marR="86995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67665" algn="l"/>
                <a:tab pos="368935" algn="l"/>
              </a:tabLst>
            </a:pPr>
            <a:r>
              <a:rPr sz="3200" b="1" i="1" spc="-5" dirty="0">
                <a:solidFill>
                  <a:srgbClr val="3232CC"/>
                </a:solidFill>
                <a:latin typeface="Arial"/>
                <a:cs typeface="Arial"/>
              </a:rPr>
              <a:t>Osa vidění (linea visus) </a:t>
            </a:r>
            <a:r>
              <a:rPr sz="3200" b="1" i="1" dirty="0">
                <a:solidFill>
                  <a:srgbClr val="3232CC"/>
                </a:solidFill>
                <a:latin typeface="Arial"/>
                <a:cs typeface="Arial"/>
              </a:rPr>
              <a:t>-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spojnice fovea  centralis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makule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bodu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fixace v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prostoru.  Prochází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uzlovým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bodem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redukovaného</a:t>
            </a:r>
            <a:r>
              <a:rPr sz="3200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oka.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100">
              <a:latin typeface="Arial"/>
              <a:cs typeface="Arial"/>
            </a:endParaRPr>
          </a:p>
          <a:p>
            <a:pPr marL="368300" marR="130175">
              <a:lnSpc>
                <a:spcPct val="100000"/>
              </a:lnSpc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Osa vidění je od optické osy odkloněna temporálně  dozadu o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 4-7</a:t>
            </a:r>
            <a:r>
              <a:rPr sz="2775" baseline="25525" dirty="0">
                <a:solidFill>
                  <a:srgbClr val="FF0000"/>
                </a:solidFill>
                <a:latin typeface="Arial"/>
                <a:cs typeface="Arial"/>
              </a:rPr>
              <a:t>°</a:t>
            </a:r>
            <a:endParaRPr sz="2775" baseline="2552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1952" y="460214"/>
            <a:ext cx="8845550" cy="118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4275" marR="5080" indent="-3712210">
              <a:lnSpc>
                <a:spcPct val="100000"/>
              </a:lnSpc>
              <a:spcBef>
                <a:spcPts val="100"/>
              </a:spcBef>
            </a:pPr>
            <a:r>
              <a:rPr sz="3800" i="1" dirty="0">
                <a:solidFill>
                  <a:srgbClr val="007F00"/>
                </a:solidFill>
                <a:latin typeface="Arial"/>
                <a:cs typeface="Arial"/>
              </a:rPr>
              <a:t>Young-Helmholtzova teorie</a:t>
            </a:r>
            <a:r>
              <a:rPr sz="3800" i="1" spc="-16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3800" i="1" dirty="0">
                <a:solidFill>
                  <a:srgbClr val="007F00"/>
                </a:solidFill>
                <a:latin typeface="Arial"/>
                <a:cs typeface="Arial"/>
              </a:rPr>
              <a:t>barevného  vidění</a:t>
            </a:r>
            <a:endParaRPr sz="3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668648"/>
            <a:ext cx="8598535" cy="41224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Každou barvu spektra </a:t>
            </a:r>
            <a:r>
              <a:rPr sz="3200" b="1" dirty="0">
                <a:solidFill>
                  <a:srgbClr val="F70330"/>
                </a:solidFill>
                <a:latin typeface="Arial"/>
                <a:cs typeface="Arial"/>
              </a:rPr>
              <a:t>lze rozložit </a:t>
            </a: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na</a:t>
            </a:r>
            <a:r>
              <a:rPr sz="3200" b="1" spc="-150" dirty="0">
                <a:solidFill>
                  <a:srgbClr val="F7033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určitý  poměr </a:t>
            </a:r>
            <a:r>
              <a:rPr sz="3200" b="1" dirty="0">
                <a:solidFill>
                  <a:srgbClr val="F70330"/>
                </a:solidFill>
                <a:latin typeface="Arial"/>
                <a:cs typeface="Arial"/>
              </a:rPr>
              <a:t>tří </a:t>
            </a: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základních (primárních) barev</a:t>
            </a:r>
            <a:r>
              <a:rPr sz="3200" b="1" spc="-130" dirty="0">
                <a:solidFill>
                  <a:srgbClr val="F70330"/>
                </a:solidFill>
                <a:latin typeface="Arial"/>
                <a:cs typeface="Arial"/>
              </a:rPr>
              <a:t> </a:t>
            </a:r>
            <a:r>
              <a:rPr sz="3200" b="1" spc="775" dirty="0">
                <a:solidFill>
                  <a:srgbClr val="F70330"/>
                </a:solidFill>
                <a:latin typeface="Wingdings"/>
                <a:cs typeface="Wingdings"/>
              </a:rPr>
              <a:t>►</a:t>
            </a:r>
            <a:r>
              <a:rPr sz="3200" b="1" spc="775" dirty="0">
                <a:solidFill>
                  <a:srgbClr val="F7033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existence </a:t>
            </a:r>
            <a:r>
              <a:rPr sz="3200" b="1" dirty="0">
                <a:solidFill>
                  <a:srgbClr val="F70330"/>
                </a:solidFill>
                <a:latin typeface="Arial"/>
                <a:cs typeface="Arial"/>
              </a:rPr>
              <a:t>tří </a:t>
            </a: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typů receptorů </a:t>
            </a:r>
            <a:r>
              <a:rPr sz="3200" b="1" dirty="0">
                <a:solidFill>
                  <a:srgbClr val="F70330"/>
                </a:solidFill>
                <a:latin typeface="Arial"/>
                <a:cs typeface="Arial"/>
              </a:rPr>
              <a:t>v </a:t>
            </a: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oku (každý  </a:t>
            </a:r>
            <a:r>
              <a:rPr sz="3200" b="1" dirty="0">
                <a:solidFill>
                  <a:srgbClr val="F70330"/>
                </a:solidFill>
                <a:latin typeface="Arial"/>
                <a:cs typeface="Arial"/>
              </a:rPr>
              <a:t>pro </a:t>
            </a: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jednu základní</a:t>
            </a:r>
            <a:r>
              <a:rPr sz="3200" b="1" spc="-95" dirty="0">
                <a:solidFill>
                  <a:srgbClr val="F7033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barvu).</a:t>
            </a:r>
            <a:endParaRPr sz="3200">
              <a:latin typeface="Arial"/>
              <a:cs typeface="Arial"/>
            </a:endParaRPr>
          </a:p>
          <a:p>
            <a:pPr marL="355600" marR="376555" indent="-343535">
              <a:lnSpc>
                <a:spcPts val="3460"/>
              </a:lnSpc>
              <a:spcBef>
                <a:spcPts val="750"/>
              </a:spcBef>
              <a:buChar char="•"/>
              <a:tabLst>
                <a:tab pos="354965" algn="l"/>
                <a:tab pos="356235" algn="l"/>
                <a:tab pos="2125980" algn="l"/>
                <a:tab pos="594741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Existují tři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fotopigmenty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čípků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(opsiny)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maximy absorpcí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oblasti modré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=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419</a:t>
            </a:r>
            <a:r>
              <a:rPr sz="3200" spc="-9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nm,  zelené</a:t>
            </a:r>
            <a:r>
              <a:rPr sz="3200" spc="-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=	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531 nm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červené</a:t>
            </a:r>
            <a:r>
              <a:rPr sz="3200" spc="-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=	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560 nm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rhodopsin tyčinek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absorpčním maximem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495nm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62954" y="5460552"/>
            <a:ext cx="2857256" cy="1752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4644" y="2667292"/>
            <a:ext cx="4952588" cy="4446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84391" y="2641396"/>
            <a:ext cx="3428710" cy="4571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3369" y="457167"/>
            <a:ext cx="8876030" cy="1983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2955" marR="614680" indent="-1321435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Typy čípků </a:t>
            </a:r>
            <a:r>
              <a:rPr sz="4400" i="1" dirty="0">
                <a:solidFill>
                  <a:srgbClr val="990099"/>
                </a:solidFill>
                <a:latin typeface="Arial"/>
                <a:cs typeface="Arial"/>
              </a:rPr>
              <a:t>a </a:t>
            </a: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tyčinek </a:t>
            </a:r>
            <a:r>
              <a:rPr sz="4400" i="1" dirty="0">
                <a:solidFill>
                  <a:srgbClr val="990099"/>
                </a:solidFill>
                <a:latin typeface="Arial"/>
                <a:cs typeface="Arial"/>
              </a:rPr>
              <a:t>a </a:t>
            </a: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jejich  spektrální</a:t>
            </a:r>
            <a:r>
              <a:rPr sz="4400" i="1" spc="-1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990099"/>
                </a:solidFill>
                <a:latin typeface="Arial"/>
                <a:cs typeface="Arial"/>
              </a:rPr>
              <a:t>maxima</a:t>
            </a:r>
            <a:endParaRPr sz="4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35"/>
              </a:spcBef>
            </a:pPr>
            <a:r>
              <a:rPr sz="1800" spc="-10" dirty="0">
                <a:solidFill>
                  <a:srgbClr val="000000"/>
                </a:solidFill>
              </a:rPr>
              <a:t>Absorpční </a:t>
            </a:r>
            <a:r>
              <a:rPr sz="1800" spc="-5" dirty="0">
                <a:solidFill>
                  <a:srgbClr val="000000"/>
                </a:solidFill>
              </a:rPr>
              <a:t>maxima se liší, ale absorpční spektra se </a:t>
            </a:r>
            <a:r>
              <a:rPr sz="1800" spc="-10" dirty="0">
                <a:solidFill>
                  <a:srgbClr val="000000"/>
                </a:solidFill>
              </a:rPr>
              <a:t>překrývají </a:t>
            </a:r>
            <a:r>
              <a:rPr sz="1800" spc="-5" dirty="0">
                <a:solidFill>
                  <a:srgbClr val="000000"/>
                </a:solidFill>
                <a:latin typeface="Symbol"/>
                <a:cs typeface="Symbol"/>
              </a:rPr>
              <a:t></a:t>
            </a:r>
            <a:r>
              <a:rPr sz="18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</a:rPr>
              <a:t>na </a:t>
            </a:r>
            <a:r>
              <a:rPr sz="1800" spc="-5" dirty="0">
                <a:solidFill>
                  <a:srgbClr val="000000"/>
                </a:solidFill>
              </a:rPr>
              <a:t>daný </a:t>
            </a:r>
            <a:r>
              <a:rPr sz="1800" spc="-10" dirty="0">
                <a:solidFill>
                  <a:srgbClr val="000000"/>
                </a:solidFill>
              </a:rPr>
              <a:t>barevný  </a:t>
            </a:r>
            <a:r>
              <a:rPr sz="1800" spc="-5" dirty="0">
                <a:solidFill>
                  <a:srgbClr val="000000"/>
                </a:solidFill>
              </a:rPr>
              <a:t>stimul reaguje </a:t>
            </a:r>
            <a:r>
              <a:rPr sz="1800" spc="-15" dirty="0">
                <a:solidFill>
                  <a:srgbClr val="000000"/>
                </a:solidFill>
              </a:rPr>
              <a:t>více </a:t>
            </a:r>
            <a:r>
              <a:rPr sz="1800" spc="-5" dirty="0">
                <a:solidFill>
                  <a:srgbClr val="000000"/>
                </a:solidFill>
              </a:rPr>
              <a:t>či méně </a:t>
            </a:r>
            <a:r>
              <a:rPr sz="1800" spc="-10" dirty="0">
                <a:solidFill>
                  <a:srgbClr val="000000"/>
                </a:solidFill>
              </a:rPr>
              <a:t>intenzivně </a:t>
            </a:r>
            <a:r>
              <a:rPr sz="1800" spc="-5" dirty="0">
                <a:solidFill>
                  <a:srgbClr val="000000"/>
                </a:solidFill>
              </a:rPr>
              <a:t>jeden, kombinace </a:t>
            </a:r>
            <a:r>
              <a:rPr sz="1800" spc="-15" dirty="0">
                <a:solidFill>
                  <a:srgbClr val="000000"/>
                </a:solidFill>
              </a:rPr>
              <a:t>dvou </a:t>
            </a:r>
            <a:r>
              <a:rPr sz="1800" spc="-5" dirty="0">
                <a:solidFill>
                  <a:srgbClr val="000000"/>
                </a:solidFill>
              </a:rPr>
              <a:t>nebo tří typů</a:t>
            </a:r>
            <a:r>
              <a:rPr sz="1800" spc="20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čípků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0739" y="36624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0739" y="37843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739" y="39062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0739" y="40281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0739" y="41501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0739" y="42720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0739" y="43939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0739" y="45158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0739" y="46377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0739" y="47596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0739" y="48815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0739" y="50034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0739" y="51253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0739" y="5247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0739" y="53691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0739" y="54911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0739" y="56130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0739" y="57349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0739" y="58568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0739" y="59787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0739" y="61006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0739" y="62225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739" y="63444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0739" y="64663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739" y="6588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0739" y="67102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0739" y="68321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0739" y="69540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0739" y="70759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0739" y="71978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0739" y="73197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0739" y="74416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0739" y="75635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0739" y="76854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0739" y="78074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0739" y="792930"/>
            <a:ext cx="9137452" cy="377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0739" y="11708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0739" y="118304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0739" y="119523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0739" y="120742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0739" y="121961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0739" y="123180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0739" y="124399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739" y="125618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0739" y="126837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0739" y="128056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0739" y="129276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0739" y="130495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739" y="131714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0739" y="132933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0739" y="134152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80739" y="135371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0739" y="136590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0739" y="137809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0739" y="139028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0739" y="1402480"/>
            <a:ext cx="9137452" cy="243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46127" y="1420766"/>
            <a:ext cx="1645920" cy="0"/>
          </a:xfrm>
          <a:custGeom>
            <a:avLst/>
            <a:gdLst/>
            <a:ahLst/>
            <a:cxnLst/>
            <a:rect l="l" t="t" r="r" b="b"/>
            <a:pathLst>
              <a:path w="1645920">
                <a:moveTo>
                  <a:pt x="0" y="0"/>
                </a:moveTo>
                <a:lnTo>
                  <a:pt x="16457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828486" y="1420766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5">
                <a:moveTo>
                  <a:pt x="0" y="0"/>
                </a:moveTo>
                <a:lnTo>
                  <a:pt x="14629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47926" y="1420766"/>
            <a:ext cx="695325" cy="0"/>
          </a:xfrm>
          <a:custGeom>
            <a:avLst/>
            <a:gdLst/>
            <a:ahLst/>
            <a:cxnLst/>
            <a:rect l="l" t="t" r="r" b="b"/>
            <a:pathLst>
              <a:path w="695325">
                <a:moveTo>
                  <a:pt x="0" y="0"/>
                </a:moveTo>
                <a:lnTo>
                  <a:pt x="69488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803769" y="1420766"/>
            <a:ext cx="731520" cy="0"/>
          </a:xfrm>
          <a:custGeom>
            <a:avLst/>
            <a:gdLst/>
            <a:ahLst/>
            <a:cxnLst/>
            <a:rect l="l" t="t" r="r" b="b"/>
            <a:pathLst>
              <a:path w="731520">
                <a:moveTo>
                  <a:pt x="0" y="0"/>
                </a:moveTo>
                <a:lnTo>
                  <a:pt x="731459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571789" y="1420766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62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839998" y="1420766"/>
            <a:ext cx="4078604" cy="0"/>
          </a:xfrm>
          <a:custGeom>
            <a:avLst/>
            <a:gdLst/>
            <a:ahLst/>
            <a:cxnLst/>
            <a:rect l="l" t="t" r="r" b="b"/>
            <a:pathLst>
              <a:path w="4078604">
                <a:moveTo>
                  <a:pt x="0" y="0"/>
                </a:moveTo>
                <a:lnTo>
                  <a:pt x="407819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0739" y="1426861"/>
            <a:ext cx="3218419" cy="24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047926" y="1426861"/>
            <a:ext cx="719455" cy="12700"/>
          </a:xfrm>
          <a:custGeom>
            <a:avLst/>
            <a:gdLst/>
            <a:ahLst/>
            <a:cxnLst/>
            <a:rect l="l" t="t" r="r" b="b"/>
            <a:pathLst>
              <a:path w="719454" h="12700">
                <a:moveTo>
                  <a:pt x="0" y="12190"/>
                </a:moveTo>
                <a:lnTo>
                  <a:pt x="719268" y="12190"/>
                </a:lnTo>
                <a:lnTo>
                  <a:pt x="71926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03769" y="1426861"/>
            <a:ext cx="5114421" cy="121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146127" y="1439053"/>
            <a:ext cx="1853564" cy="12700"/>
          </a:xfrm>
          <a:custGeom>
            <a:avLst/>
            <a:gdLst/>
            <a:ahLst/>
            <a:cxnLst/>
            <a:rect l="l" t="t" r="r" b="b"/>
            <a:pathLst>
              <a:path w="1853564" h="12700">
                <a:moveTo>
                  <a:pt x="0" y="12190"/>
                </a:moveTo>
                <a:lnTo>
                  <a:pt x="1853031" y="12190"/>
                </a:lnTo>
                <a:lnTo>
                  <a:pt x="185303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047926" y="1439053"/>
            <a:ext cx="719455" cy="12700"/>
          </a:xfrm>
          <a:custGeom>
            <a:avLst/>
            <a:gdLst/>
            <a:ahLst/>
            <a:cxnLst/>
            <a:rect l="l" t="t" r="r" b="b"/>
            <a:pathLst>
              <a:path w="719454" h="12700">
                <a:moveTo>
                  <a:pt x="0" y="12190"/>
                </a:moveTo>
                <a:lnTo>
                  <a:pt x="719268" y="12190"/>
                </a:lnTo>
                <a:lnTo>
                  <a:pt x="71926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03769" y="1439053"/>
            <a:ext cx="5114925" cy="12700"/>
          </a:xfrm>
          <a:custGeom>
            <a:avLst/>
            <a:gdLst/>
            <a:ahLst/>
            <a:cxnLst/>
            <a:rect l="l" t="t" r="r" b="b"/>
            <a:pathLst>
              <a:path w="5114925" h="12700">
                <a:moveTo>
                  <a:pt x="0" y="12190"/>
                </a:moveTo>
                <a:lnTo>
                  <a:pt x="5114421" y="12190"/>
                </a:lnTo>
                <a:lnTo>
                  <a:pt x="511442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146127" y="1451243"/>
            <a:ext cx="1853564" cy="12700"/>
          </a:xfrm>
          <a:custGeom>
            <a:avLst/>
            <a:gdLst/>
            <a:ahLst/>
            <a:cxnLst/>
            <a:rect l="l" t="t" r="r" b="b"/>
            <a:pathLst>
              <a:path w="1853564" h="12700">
                <a:moveTo>
                  <a:pt x="0" y="12190"/>
                </a:moveTo>
                <a:lnTo>
                  <a:pt x="1853031" y="12190"/>
                </a:lnTo>
                <a:lnTo>
                  <a:pt x="185303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047926" y="1451243"/>
            <a:ext cx="719455" cy="12700"/>
          </a:xfrm>
          <a:custGeom>
            <a:avLst/>
            <a:gdLst/>
            <a:ahLst/>
            <a:cxnLst/>
            <a:rect l="l" t="t" r="r" b="b"/>
            <a:pathLst>
              <a:path w="719454" h="12700">
                <a:moveTo>
                  <a:pt x="0" y="12190"/>
                </a:moveTo>
                <a:lnTo>
                  <a:pt x="719268" y="12190"/>
                </a:lnTo>
                <a:lnTo>
                  <a:pt x="71926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803769" y="1451243"/>
            <a:ext cx="5114925" cy="12700"/>
          </a:xfrm>
          <a:custGeom>
            <a:avLst/>
            <a:gdLst/>
            <a:ahLst/>
            <a:cxnLst/>
            <a:rect l="l" t="t" r="r" b="b"/>
            <a:pathLst>
              <a:path w="5114925" h="12700">
                <a:moveTo>
                  <a:pt x="0" y="12190"/>
                </a:moveTo>
                <a:lnTo>
                  <a:pt x="5114421" y="12190"/>
                </a:lnTo>
                <a:lnTo>
                  <a:pt x="511442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146127" y="1463434"/>
            <a:ext cx="1853564" cy="12700"/>
          </a:xfrm>
          <a:custGeom>
            <a:avLst/>
            <a:gdLst/>
            <a:ahLst/>
            <a:cxnLst/>
            <a:rect l="l" t="t" r="r" b="b"/>
            <a:pathLst>
              <a:path w="1853564" h="12700">
                <a:moveTo>
                  <a:pt x="0" y="12190"/>
                </a:moveTo>
                <a:lnTo>
                  <a:pt x="1853031" y="12190"/>
                </a:lnTo>
                <a:lnTo>
                  <a:pt x="185303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80739" y="1451243"/>
            <a:ext cx="1450723" cy="487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047926" y="1463434"/>
            <a:ext cx="719455" cy="12700"/>
          </a:xfrm>
          <a:custGeom>
            <a:avLst/>
            <a:gdLst/>
            <a:ahLst/>
            <a:cxnLst/>
            <a:rect l="l" t="t" r="r" b="b"/>
            <a:pathLst>
              <a:path w="719454" h="12700">
                <a:moveTo>
                  <a:pt x="0" y="12190"/>
                </a:moveTo>
                <a:lnTo>
                  <a:pt x="719268" y="12190"/>
                </a:lnTo>
                <a:lnTo>
                  <a:pt x="71926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803769" y="1463434"/>
            <a:ext cx="5114925" cy="12700"/>
          </a:xfrm>
          <a:custGeom>
            <a:avLst/>
            <a:gdLst/>
            <a:ahLst/>
            <a:cxnLst/>
            <a:rect l="l" t="t" r="r" b="b"/>
            <a:pathLst>
              <a:path w="5114925" h="12700">
                <a:moveTo>
                  <a:pt x="0" y="12190"/>
                </a:moveTo>
                <a:lnTo>
                  <a:pt x="5114421" y="12190"/>
                </a:lnTo>
                <a:lnTo>
                  <a:pt x="511442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0739" y="1481721"/>
            <a:ext cx="1134110" cy="0"/>
          </a:xfrm>
          <a:custGeom>
            <a:avLst/>
            <a:gdLst/>
            <a:ahLst/>
            <a:cxnLst/>
            <a:rect l="l" t="t" r="r" b="b"/>
            <a:pathLst>
              <a:path w="1134110">
                <a:moveTo>
                  <a:pt x="0" y="0"/>
                </a:moveTo>
                <a:lnTo>
                  <a:pt x="113376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951070" y="1481721"/>
            <a:ext cx="182880" cy="0"/>
          </a:xfrm>
          <a:custGeom>
            <a:avLst/>
            <a:gdLst/>
            <a:ahLst/>
            <a:cxnLst/>
            <a:rect l="l" t="t" r="r" b="b"/>
            <a:pathLst>
              <a:path w="182880">
                <a:moveTo>
                  <a:pt x="0" y="0"/>
                </a:moveTo>
                <a:lnTo>
                  <a:pt x="18286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146127" y="1481721"/>
            <a:ext cx="1853564" cy="0"/>
          </a:xfrm>
          <a:custGeom>
            <a:avLst/>
            <a:gdLst/>
            <a:ahLst/>
            <a:cxnLst/>
            <a:rect l="l" t="t" r="r" b="b"/>
            <a:pathLst>
              <a:path w="1853564">
                <a:moveTo>
                  <a:pt x="0" y="0"/>
                </a:moveTo>
                <a:lnTo>
                  <a:pt x="185303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047926" y="1475626"/>
            <a:ext cx="719455" cy="12700"/>
          </a:xfrm>
          <a:custGeom>
            <a:avLst/>
            <a:gdLst/>
            <a:ahLst/>
            <a:cxnLst/>
            <a:rect l="l" t="t" r="r" b="b"/>
            <a:pathLst>
              <a:path w="719454" h="12700">
                <a:moveTo>
                  <a:pt x="0" y="12190"/>
                </a:moveTo>
                <a:lnTo>
                  <a:pt x="719268" y="12190"/>
                </a:lnTo>
                <a:lnTo>
                  <a:pt x="71926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803769" y="1475626"/>
            <a:ext cx="5114925" cy="12700"/>
          </a:xfrm>
          <a:custGeom>
            <a:avLst/>
            <a:gdLst/>
            <a:ahLst/>
            <a:cxnLst/>
            <a:rect l="l" t="t" r="r" b="b"/>
            <a:pathLst>
              <a:path w="5114925" h="12700">
                <a:moveTo>
                  <a:pt x="0" y="12190"/>
                </a:moveTo>
                <a:lnTo>
                  <a:pt x="5114421" y="12190"/>
                </a:lnTo>
                <a:lnTo>
                  <a:pt x="511442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79891" y="1493912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743142" y="1487816"/>
            <a:ext cx="256014" cy="12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169499" y="1487816"/>
            <a:ext cx="134100" cy="12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58492" y="1487816"/>
            <a:ext cx="1450723" cy="243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084835" y="1487816"/>
            <a:ext cx="182870" cy="365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0739" y="1506102"/>
            <a:ext cx="792480" cy="0"/>
          </a:xfrm>
          <a:custGeom>
            <a:avLst/>
            <a:gdLst/>
            <a:ahLst/>
            <a:cxnLst/>
            <a:rect l="l" t="t" r="r" b="b"/>
            <a:pathLst>
              <a:path w="792480">
                <a:moveTo>
                  <a:pt x="0" y="0"/>
                </a:moveTo>
                <a:lnTo>
                  <a:pt x="79241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839998" y="1487816"/>
            <a:ext cx="4078193" cy="243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364556" y="1487816"/>
            <a:ext cx="353535" cy="243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571789" y="1487816"/>
            <a:ext cx="377927" cy="243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877586" y="1506102"/>
            <a:ext cx="134620" cy="0"/>
          </a:xfrm>
          <a:custGeom>
            <a:avLst/>
            <a:gdLst/>
            <a:ahLst/>
            <a:cxnLst/>
            <a:rect l="l" t="t" r="r" b="b"/>
            <a:pathLst>
              <a:path w="134619">
                <a:moveTo>
                  <a:pt x="0" y="0"/>
                </a:moveTo>
                <a:lnTo>
                  <a:pt x="13410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072643" y="150610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8B8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279891" y="150610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047926" y="1487816"/>
            <a:ext cx="1097186" cy="365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18773" y="150610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279891" y="1487816"/>
            <a:ext cx="414491" cy="365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20731" y="150610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81691" y="1506102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10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462077" y="150610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730285" y="150610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242303" y="1506102"/>
            <a:ext cx="3676015" cy="0"/>
          </a:xfrm>
          <a:custGeom>
            <a:avLst/>
            <a:gdLst/>
            <a:ahLst/>
            <a:cxnLst/>
            <a:rect l="l" t="t" r="r" b="b"/>
            <a:pathLst>
              <a:path w="3676015">
                <a:moveTo>
                  <a:pt x="0" y="0"/>
                </a:moveTo>
                <a:lnTo>
                  <a:pt x="367588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658492" y="1512205"/>
            <a:ext cx="1206909" cy="243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77586" y="1512205"/>
            <a:ext cx="158750" cy="12700"/>
          </a:xfrm>
          <a:custGeom>
            <a:avLst/>
            <a:gdLst/>
            <a:ahLst/>
            <a:cxnLst/>
            <a:rect l="l" t="t" r="r" b="b"/>
            <a:pathLst>
              <a:path w="158750" h="12700">
                <a:moveTo>
                  <a:pt x="0" y="12190"/>
                </a:moveTo>
                <a:lnTo>
                  <a:pt x="158482" y="12190"/>
                </a:lnTo>
                <a:lnTo>
                  <a:pt x="1584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182371" y="1518300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621237" y="1500007"/>
            <a:ext cx="377915" cy="3658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621237" y="1518300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413656" y="1518300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364556" y="1518300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730285" y="1512205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121063" y="1512205"/>
            <a:ext cx="1206918" cy="243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839998" y="1512205"/>
            <a:ext cx="4078193" cy="243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80739" y="1524397"/>
            <a:ext cx="780415" cy="12700"/>
          </a:xfrm>
          <a:custGeom>
            <a:avLst/>
            <a:gdLst/>
            <a:ahLst/>
            <a:cxnLst/>
            <a:rect l="l" t="t" r="r" b="b"/>
            <a:pathLst>
              <a:path w="780415" h="12700">
                <a:moveTo>
                  <a:pt x="0" y="12190"/>
                </a:moveTo>
                <a:lnTo>
                  <a:pt x="780222" y="12190"/>
                </a:lnTo>
                <a:lnTo>
                  <a:pt x="78022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682876" y="1524397"/>
            <a:ext cx="219710" cy="12700"/>
          </a:xfrm>
          <a:custGeom>
            <a:avLst/>
            <a:gdLst/>
            <a:ahLst/>
            <a:cxnLst/>
            <a:rect l="l" t="t" r="r" b="b"/>
            <a:pathLst>
              <a:path w="219710" h="12700">
                <a:moveTo>
                  <a:pt x="0" y="12190"/>
                </a:moveTo>
                <a:lnTo>
                  <a:pt x="219437" y="12190"/>
                </a:lnTo>
                <a:lnTo>
                  <a:pt x="2194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938878" y="1530492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2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341184" y="15304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536240" y="15304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780065" y="1530492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77586" y="1524397"/>
            <a:ext cx="158750" cy="12700"/>
          </a:xfrm>
          <a:custGeom>
            <a:avLst/>
            <a:gdLst/>
            <a:ahLst/>
            <a:cxnLst/>
            <a:rect l="l" t="t" r="r" b="b"/>
            <a:pathLst>
              <a:path w="158750" h="12700">
                <a:moveTo>
                  <a:pt x="0" y="12190"/>
                </a:moveTo>
                <a:lnTo>
                  <a:pt x="158482" y="12190"/>
                </a:lnTo>
                <a:lnTo>
                  <a:pt x="1584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120731" y="1512205"/>
            <a:ext cx="597356" cy="243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523716" y="15304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706581" y="1530492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828486" y="15304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047926" y="153049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536240" y="1524397"/>
            <a:ext cx="219436" cy="2436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498985" y="153049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706234" y="15304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803769" y="15304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023195" y="15304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49884" y="1530492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780065" y="1524397"/>
            <a:ext cx="707066" cy="2436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571789" y="1524397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44941" y="1530492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30285" y="1524397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39998" y="1530492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047247" y="1530492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938878" y="1524397"/>
            <a:ext cx="560796" cy="243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254496" y="1524397"/>
            <a:ext cx="3663950" cy="12700"/>
          </a:xfrm>
          <a:custGeom>
            <a:avLst/>
            <a:gdLst/>
            <a:ahLst/>
            <a:cxnLst/>
            <a:rect l="l" t="t" r="r" b="b"/>
            <a:pathLst>
              <a:path w="3663950" h="12700">
                <a:moveTo>
                  <a:pt x="0" y="12190"/>
                </a:moveTo>
                <a:lnTo>
                  <a:pt x="3663695" y="12190"/>
                </a:lnTo>
                <a:lnTo>
                  <a:pt x="366369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0739" y="1536574"/>
            <a:ext cx="780415" cy="12700"/>
          </a:xfrm>
          <a:custGeom>
            <a:avLst/>
            <a:gdLst/>
            <a:ahLst/>
            <a:cxnLst/>
            <a:rect l="l" t="t" r="r" b="b"/>
            <a:pathLst>
              <a:path w="780415" h="12700">
                <a:moveTo>
                  <a:pt x="0" y="12190"/>
                </a:moveTo>
                <a:lnTo>
                  <a:pt x="780222" y="12190"/>
                </a:lnTo>
                <a:lnTo>
                  <a:pt x="78022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682876" y="1536574"/>
            <a:ext cx="219710" cy="12700"/>
          </a:xfrm>
          <a:custGeom>
            <a:avLst/>
            <a:gdLst/>
            <a:ahLst/>
            <a:cxnLst/>
            <a:rect l="l" t="t" r="r" b="b"/>
            <a:pathLst>
              <a:path w="219710" h="12700">
                <a:moveTo>
                  <a:pt x="0" y="12190"/>
                </a:moveTo>
                <a:lnTo>
                  <a:pt x="219437" y="12190"/>
                </a:lnTo>
                <a:lnTo>
                  <a:pt x="2194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438720" y="1536574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621584" y="154266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19105" y="154266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194547" y="1536574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279891" y="1524397"/>
            <a:ext cx="719275" cy="365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121063" y="154266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218599" y="1524397"/>
            <a:ext cx="1316630" cy="365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644941" y="1524397"/>
            <a:ext cx="572973" cy="2436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571789" y="1536574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156959" y="1536574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254496" y="1536574"/>
            <a:ext cx="3663950" cy="12700"/>
          </a:xfrm>
          <a:custGeom>
            <a:avLst/>
            <a:gdLst/>
            <a:ahLst/>
            <a:cxnLst/>
            <a:rect l="l" t="t" r="r" b="b"/>
            <a:pathLst>
              <a:path w="3663950" h="12700">
                <a:moveTo>
                  <a:pt x="0" y="12190"/>
                </a:moveTo>
                <a:lnTo>
                  <a:pt x="3663695" y="12190"/>
                </a:lnTo>
                <a:lnTo>
                  <a:pt x="366369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80739" y="1548766"/>
            <a:ext cx="780415" cy="12700"/>
          </a:xfrm>
          <a:custGeom>
            <a:avLst/>
            <a:gdLst/>
            <a:ahLst/>
            <a:cxnLst/>
            <a:rect l="l" t="t" r="r" b="b"/>
            <a:pathLst>
              <a:path w="780415" h="12700">
                <a:moveTo>
                  <a:pt x="0" y="12190"/>
                </a:moveTo>
                <a:lnTo>
                  <a:pt x="780222" y="12190"/>
                </a:lnTo>
                <a:lnTo>
                  <a:pt x="78022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682876" y="1548766"/>
            <a:ext cx="219710" cy="12700"/>
          </a:xfrm>
          <a:custGeom>
            <a:avLst/>
            <a:gdLst/>
            <a:ahLst/>
            <a:cxnLst/>
            <a:rect l="l" t="t" r="r" b="b"/>
            <a:pathLst>
              <a:path w="219710" h="12700">
                <a:moveTo>
                  <a:pt x="0" y="12190"/>
                </a:moveTo>
                <a:lnTo>
                  <a:pt x="219437" y="12190"/>
                </a:lnTo>
                <a:lnTo>
                  <a:pt x="2194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938878" y="1548766"/>
            <a:ext cx="231775" cy="12700"/>
          </a:xfrm>
          <a:custGeom>
            <a:avLst/>
            <a:gdLst/>
            <a:ahLst/>
            <a:cxnLst/>
            <a:rect l="l" t="t" r="r" b="b"/>
            <a:pathLst>
              <a:path w="231775" h="12700">
                <a:moveTo>
                  <a:pt x="0" y="12190"/>
                </a:moveTo>
                <a:lnTo>
                  <a:pt x="231628" y="12190"/>
                </a:lnTo>
                <a:lnTo>
                  <a:pt x="23162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353376" y="154876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438720" y="154876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536240" y="154876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194547" y="154876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279891" y="1548766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633429" y="155486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694389" y="1554861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2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913830" y="1548766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047926" y="154876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401464" y="1548766"/>
            <a:ext cx="134620" cy="12700"/>
          </a:xfrm>
          <a:custGeom>
            <a:avLst/>
            <a:gdLst/>
            <a:ahLst/>
            <a:cxnLst/>
            <a:rect l="l" t="t" r="r" b="b"/>
            <a:pathLst>
              <a:path w="134620" h="12700">
                <a:moveTo>
                  <a:pt x="0" y="12190"/>
                </a:moveTo>
                <a:lnTo>
                  <a:pt x="134100" y="12190"/>
                </a:lnTo>
                <a:lnTo>
                  <a:pt x="13410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719105" y="1548766"/>
            <a:ext cx="438874" cy="243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718425" y="154876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803769" y="154876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035387" y="154876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376733" y="155486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437692" y="1554861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2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839998" y="154876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059439" y="154876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156959" y="154876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254496" y="1548766"/>
            <a:ext cx="3663950" cy="12700"/>
          </a:xfrm>
          <a:custGeom>
            <a:avLst/>
            <a:gdLst/>
            <a:ahLst/>
            <a:cxnLst/>
            <a:rect l="l" t="t" r="r" b="b"/>
            <a:pathLst>
              <a:path w="3663950" h="12700">
                <a:moveTo>
                  <a:pt x="0" y="12190"/>
                </a:moveTo>
                <a:lnTo>
                  <a:pt x="3663695" y="12190"/>
                </a:lnTo>
                <a:lnTo>
                  <a:pt x="366369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120731" y="1548766"/>
            <a:ext cx="682695" cy="243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938878" y="1560958"/>
            <a:ext cx="231775" cy="12700"/>
          </a:xfrm>
          <a:custGeom>
            <a:avLst/>
            <a:gdLst/>
            <a:ahLst/>
            <a:cxnLst/>
            <a:rect l="l" t="t" r="r" b="b"/>
            <a:pathLst>
              <a:path w="231775" h="12700">
                <a:moveTo>
                  <a:pt x="0" y="12190"/>
                </a:moveTo>
                <a:lnTo>
                  <a:pt x="231628" y="12190"/>
                </a:lnTo>
                <a:lnTo>
                  <a:pt x="23162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207087" y="1567053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5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353376" y="156095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633429" y="1548766"/>
            <a:ext cx="256011" cy="243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438720" y="156095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536240" y="156095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621584" y="1567053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5">
                <a:moveTo>
                  <a:pt x="0" y="0"/>
                </a:moveTo>
                <a:lnTo>
                  <a:pt x="14629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072643" y="1560958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194547" y="156095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279891" y="1560958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389604" y="1560958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535908" y="156705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828486" y="156095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913830" y="1560958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658492" y="1548766"/>
            <a:ext cx="658313" cy="3657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047926" y="156095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121063" y="1560958"/>
            <a:ext cx="243840" cy="12700"/>
          </a:xfrm>
          <a:custGeom>
            <a:avLst/>
            <a:gdLst/>
            <a:ahLst/>
            <a:cxnLst/>
            <a:rect l="l" t="t" r="r" b="b"/>
            <a:pathLst>
              <a:path w="243839" h="12700">
                <a:moveTo>
                  <a:pt x="0" y="12190"/>
                </a:moveTo>
                <a:lnTo>
                  <a:pt x="243820" y="12190"/>
                </a:lnTo>
                <a:lnTo>
                  <a:pt x="24382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401464" y="1560958"/>
            <a:ext cx="134620" cy="12700"/>
          </a:xfrm>
          <a:custGeom>
            <a:avLst/>
            <a:gdLst/>
            <a:ahLst/>
            <a:cxnLst/>
            <a:rect l="l" t="t" r="r" b="b"/>
            <a:pathLst>
              <a:path w="134620" h="12700">
                <a:moveTo>
                  <a:pt x="0" y="12190"/>
                </a:moveTo>
                <a:lnTo>
                  <a:pt x="134100" y="12190"/>
                </a:lnTo>
                <a:lnTo>
                  <a:pt x="13410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572137" y="1560958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718425" y="156095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803769" y="156095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889098" y="1560958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035387" y="156095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20731" y="1567053"/>
            <a:ext cx="219710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43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571789" y="156705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839998" y="156095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925327" y="1560958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059439" y="156095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156959" y="156095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254496" y="1560958"/>
            <a:ext cx="3663950" cy="12700"/>
          </a:xfrm>
          <a:custGeom>
            <a:avLst/>
            <a:gdLst/>
            <a:ahLst/>
            <a:cxnLst/>
            <a:rect l="l" t="t" r="r" b="b"/>
            <a:pathLst>
              <a:path w="3663950" h="12700">
                <a:moveTo>
                  <a:pt x="0" y="12190"/>
                </a:moveTo>
                <a:lnTo>
                  <a:pt x="3663695" y="12190"/>
                </a:lnTo>
                <a:lnTo>
                  <a:pt x="366369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80739" y="1579245"/>
            <a:ext cx="792480" cy="0"/>
          </a:xfrm>
          <a:custGeom>
            <a:avLst/>
            <a:gdLst/>
            <a:ahLst/>
            <a:cxnLst/>
            <a:rect l="l" t="t" r="r" b="b"/>
            <a:pathLst>
              <a:path w="792480">
                <a:moveTo>
                  <a:pt x="0" y="0"/>
                </a:moveTo>
                <a:lnTo>
                  <a:pt x="79241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207087" y="1579245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5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353376" y="157315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438720" y="157315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536240" y="157315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865394" y="1579245"/>
            <a:ext cx="170815" cy="0"/>
          </a:xfrm>
          <a:custGeom>
            <a:avLst/>
            <a:gdLst/>
            <a:ahLst/>
            <a:cxnLst/>
            <a:rect l="l" t="t" r="r" b="b"/>
            <a:pathLst>
              <a:path w="170814">
                <a:moveTo>
                  <a:pt x="0" y="0"/>
                </a:moveTo>
                <a:lnTo>
                  <a:pt x="17067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072643" y="1573150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571789" y="1560958"/>
            <a:ext cx="231638" cy="2438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194547" y="157315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279891" y="1573150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389604" y="1573150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682197" y="1579245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828486" y="157315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913830" y="1573150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047926" y="157315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121063" y="1573150"/>
            <a:ext cx="243840" cy="12700"/>
          </a:xfrm>
          <a:custGeom>
            <a:avLst/>
            <a:gdLst/>
            <a:ahLst/>
            <a:cxnLst/>
            <a:rect l="l" t="t" r="r" b="b"/>
            <a:pathLst>
              <a:path w="243839" h="12700">
                <a:moveTo>
                  <a:pt x="0" y="12190"/>
                </a:moveTo>
                <a:lnTo>
                  <a:pt x="243820" y="12190"/>
                </a:lnTo>
                <a:lnTo>
                  <a:pt x="24382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401464" y="1573150"/>
            <a:ext cx="134620" cy="12700"/>
          </a:xfrm>
          <a:custGeom>
            <a:avLst/>
            <a:gdLst/>
            <a:ahLst/>
            <a:cxnLst/>
            <a:rect l="l" t="t" r="r" b="b"/>
            <a:pathLst>
              <a:path w="134620" h="12700">
                <a:moveTo>
                  <a:pt x="0" y="12190"/>
                </a:moveTo>
                <a:lnTo>
                  <a:pt x="134100" y="12190"/>
                </a:lnTo>
                <a:lnTo>
                  <a:pt x="13410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572137" y="1573150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718425" y="157315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803769" y="157315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889098" y="1573150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035387" y="157315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425501" y="1579245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718093" y="1579245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389604" y="1573150"/>
            <a:ext cx="280397" cy="2438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839998" y="157315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925327" y="1573150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059439" y="157315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156959" y="157315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254496" y="1573150"/>
            <a:ext cx="3663950" cy="12700"/>
          </a:xfrm>
          <a:custGeom>
            <a:avLst/>
            <a:gdLst/>
            <a:ahLst/>
            <a:cxnLst/>
            <a:rect l="l" t="t" r="r" b="b"/>
            <a:pathLst>
              <a:path w="3663950" h="12700">
                <a:moveTo>
                  <a:pt x="0" y="12190"/>
                </a:moveTo>
                <a:lnTo>
                  <a:pt x="3663695" y="12190"/>
                </a:lnTo>
                <a:lnTo>
                  <a:pt x="366369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80739" y="1512205"/>
            <a:ext cx="1621399" cy="12190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2353376" y="158534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2438720" y="1585341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2536240" y="158534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2877586" y="1591437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072643" y="1585341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194547" y="158534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279891" y="1585341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535908" y="1585341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828486" y="158534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047926" y="1585341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718425" y="158534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803769" y="158534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035387" y="158534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120731" y="1591437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62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730285" y="1591437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839998" y="158534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059439" y="1585341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156959" y="1585341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536240" y="1573150"/>
            <a:ext cx="499827" cy="4876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254496" y="1585341"/>
            <a:ext cx="3663950" cy="12700"/>
          </a:xfrm>
          <a:custGeom>
            <a:avLst/>
            <a:gdLst/>
            <a:ahLst/>
            <a:cxnLst/>
            <a:rect l="l" t="t" r="r" b="b"/>
            <a:pathLst>
              <a:path w="3663950" h="12700">
                <a:moveTo>
                  <a:pt x="0" y="12190"/>
                </a:moveTo>
                <a:lnTo>
                  <a:pt x="3663695" y="12190"/>
                </a:lnTo>
                <a:lnTo>
                  <a:pt x="366369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0739" y="1603629"/>
            <a:ext cx="1134110" cy="0"/>
          </a:xfrm>
          <a:custGeom>
            <a:avLst/>
            <a:gdLst/>
            <a:ahLst/>
            <a:cxnLst/>
            <a:rect l="l" t="t" r="r" b="b"/>
            <a:pathLst>
              <a:path w="1134110">
                <a:moveTo>
                  <a:pt x="0" y="0"/>
                </a:moveTo>
                <a:lnTo>
                  <a:pt x="113376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951070" y="1603629"/>
            <a:ext cx="219710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43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2353376" y="1597533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438720" y="1597533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536240" y="1603629"/>
            <a:ext cx="48895" cy="0"/>
          </a:xfrm>
          <a:custGeom>
            <a:avLst/>
            <a:gdLst/>
            <a:ahLst/>
            <a:cxnLst/>
            <a:rect l="l" t="t" r="r" b="b"/>
            <a:pathLst>
              <a:path w="48894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047926" y="1536574"/>
            <a:ext cx="1755504" cy="8534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072643" y="1597533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279891" y="1597533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535908" y="1597533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828486" y="1585341"/>
            <a:ext cx="170680" cy="3657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645621" y="16036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8B8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828486" y="160362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047926" y="160362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4718425" y="160362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803769" y="160362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072643" y="1585341"/>
            <a:ext cx="719272" cy="3657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035387" y="160362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120731" y="1603629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62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388924" y="16036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8B8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839998" y="1548766"/>
            <a:ext cx="280394" cy="8534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839998" y="160362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059439" y="160362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156959" y="1597533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254496" y="1597533"/>
            <a:ext cx="3663950" cy="12700"/>
          </a:xfrm>
          <a:custGeom>
            <a:avLst/>
            <a:gdLst/>
            <a:ahLst/>
            <a:cxnLst/>
            <a:rect l="l" t="t" r="r" b="b"/>
            <a:pathLst>
              <a:path w="3663950" h="12700">
                <a:moveTo>
                  <a:pt x="0" y="12190"/>
                </a:moveTo>
                <a:lnTo>
                  <a:pt x="3663695" y="12190"/>
                </a:lnTo>
                <a:lnTo>
                  <a:pt x="366369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2438720" y="160972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889778" y="1609726"/>
            <a:ext cx="146685" cy="12700"/>
          </a:xfrm>
          <a:custGeom>
            <a:avLst/>
            <a:gdLst/>
            <a:ahLst/>
            <a:cxnLst/>
            <a:rect l="l" t="t" r="r" b="b"/>
            <a:pathLst>
              <a:path w="146685" h="12700">
                <a:moveTo>
                  <a:pt x="0" y="12190"/>
                </a:moveTo>
                <a:lnTo>
                  <a:pt x="146291" y="12190"/>
                </a:lnTo>
                <a:lnTo>
                  <a:pt x="14629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413309" y="1615821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09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742462" y="160972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156959" y="160972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254496" y="1609726"/>
            <a:ext cx="3663950" cy="12700"/>
          </a:xfrm>
          <a:custGeom>
            <a:avLst/>
            <a:gdLst/>
            <a:ahLst/>
            <a:cxnLst/>
            <a:rect l="l" t="t" r="r" b="b"/>
            <a:pathLst>
              <a:path w="3663950" h="12700">
                <a:moveTo>
                  <a:pt x="0" y="12190"/>
                </a:moveTo>
                <a:lnTo>
                  <a:pt x="3663695" y="12190"/>
                </a:lnTo>
                <a:lnTo>
                  <a:pt x="366369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146127" y="162191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30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341184" y="162191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438720" y="162191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2767873" y="1621918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2889778" y="1621918"/>
            <a:ext cx="146685" cy="12700"/>
          </a:xfrm>
          <a:custGeom>
            <a:avLst/>
            <a:gdLst/>
            <a:ahLst/>
            <a:cxnLst/>
            <a:rect l="l" t="t" r="r" b="b"/>
            <a:pathLst>
              <a:path w="146685" h="12700">
                <a:moveTo>
                  <a:pt x="0" y="12190"/>
                </a:moveTo>
                <a:lnTo>
                  <a:pt x="146291" y="12190"/>
                </a:lnTo>
                <a:lnTo>
                  <a:pt x="14629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401116" y="1609726"/>
            <a:ext cx="316964" cy="243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182371" y="162191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279891" y="1621918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4706234" y="162191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4803769" y="162191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023195" y="162191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120731" y="1621918"/>
            <a:ext cx="243840" cy="12700"/>
          </a:xfrm>
          <a:custGeom>
            <a:avLst/>
            <a:gdLst/>
            <a:ahLst/>
            <a:cxnLst/>
            <a:rect l="l" t="t" r="r" b="b"/>
            <a:pathLst>
              <a:path w="243839" h="12700">
                <a:moveTo>
                  <a:pt x="0" y="12190"/>
                </a:moveTo>
                <a:lnTo>
                  <a:pt x="243820" y="12190"/>
                </a:lnTo>
                <a:lnTo>
                  <a:pt x="24382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571789" y="162191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632749" y="1621918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742462" y="162191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839998" y="162191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047247" y="1621918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156959" y="162191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254496" y="1621918"/>
            <a:ext cx="3663950" cy="12700"/>
          </a:xfrm>
          <a:custGeom>
            <a:avLst/>
            <a:gdLst/>
            <a:ahLst/>
            <a:cxnLst/>
            <a:rect l="l" t="t" r="r" b="b"/>
            <a:pathLst>
              <a:path w="3663950" h="12700">
                <a:moveTo>
                  <a:pt x="0" y="12190"/>
                </a:moveTo>
                <a:lnTo>
                  <a:pt x="3663695" y="12190"/>
                </a:lnTo>
                <a:lnTo>
                  <a:pt x="366369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146127" y="1634109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30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341184" y="16341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438720" y="16341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511524" y="1609726"/>
            <a:ext cx="487628" cy="4876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767873" y="1634109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889778" y="1634109"/>
            <a:ext cx="146685" cy="12700"/>
          </a:xfrm>
          <a:custGeom>
            <a:avLst/>
            <a:gdLst/>
            <a:ahLst/>
            <a:cxnLst/>
            <a:rect l="l" t="t" r="r" b="b"/>
            <a:pathLst>
              <a:path w="146685" h="12700">
                <a:moveTo>
                  <a:pt x="0" y="12190"/>
                </a:moveTo>
                <a:lnTo>
                  <a:pt x="146291" y="12190"/>
                </a:lnTo>
                <a:lnTo>
                  <a:pt x="14629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3182371" y="16341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279891" y="1634109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523716" y="1640205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2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80739" y="1621918"/>
            <a:ext cx="1536068" cy="3657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2536240" y="1621918"/>
            <a:ext cx="963083" cy="3657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4047926" y="1621918"/>
            <a:ext cx="633930" cy="3657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4706234" y="16341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4803769" y="16341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023195" y="16341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120731" y="1634109"/>
            <a:ext cx="243840" cy="12700"/>
          </a:xfrm>
          <a:custGeom>
            <a:avLst/>
            <a:gdLst/>
            <a:ahLst/>
            <a:cxnLst/>
            <a:rect l="l" t="t" r="r" b="b"/>
            <a:pathLst>
              <a:path w="243839" h="12700">
                <a:moveTo>
                  <a:pt x="0" y="12190"/>
                </a:moveTo>
                <a:lnTo>
                  <a:pt x="243820" y="12190"/>
                </a:lnTo>
                <a:lnTo>
                  <a:pt x="24382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571789" y="1634109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4694041" y="1621918"/>
            <a:ext cx="304776" cy="3657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632749" y="1634109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742462" y="16341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839998" y="16341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047247" y="1634109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156959" y="16341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254496" y="1634109"/>
            <a:ext cx="3663950" cy="12700"/>
          </a:xfrm>
          <a:custGeom>
            <a:avLst/>
            <a:gdLst/>
            <a:ahLst/>
            <a:cxnLst/>
            <a:rect l="l" t="t" r="r" b="b"/>
            <a:pathLst>
              <a:path w="3663950" h="12700">
                <a:moveTo>
                  <a:pt x="0" y="12190"/>
                </a:moveTo>
                <a:lnTo>
                  <a:pt x="3663695" y="12190"/>
                </a:lnTo>
                <a:lnTo>
                  <a:pt x="366369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011003" y="1634109"/>
            <a:ext cx="524214" cy="2438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632749" y="1634109"/>
            <a:ext cx="390106" cy="2438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80739" y="1646302"/>
            <a:ext cx="1828647" cy="3657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4072310" y="166458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853202" y="1646302"/>
            <a:ext cx="1145955" cy="3657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572816" y="1658494"/>
            <a:ext cx="280395" cy="2438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4462409" y="1646302"/>
            <a:ext cx="5455782" cy="3657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463088" y="167678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852870" y="1658494"/>
            <a:ext cx="560781" cy="2438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767873" y="167678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BC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3645621" y="1676781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09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145115" y="1676781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62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388924" y="1676781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09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596173" y="167678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632749" y="167678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BC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705901" y="1670686"/>
            <a:ext cx="60954" cy="1219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864382" y="1670686"/>
            <a:ext cx="85336" cy="1219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998479" y="1670686"/>
            <a:ext cx="97527" cy="1219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181344" y="167678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278879" y="1676781"/>
            <a:ext cx="3639820" cy="0"/>
          </a:xfrm>
          <a:custGeom>
            <a:avLst/>
            <a:gdLst/>
            <a:ahLst/>
            <a:cxnLst/>
            <a:rect l="l" t="t" r="r" b="b"/>
            <a:pathLst>
              <a:path w="3639820">
                <a:moveTo>
                  <a:pt x="0" y="0"/>
                </a:moveTo>
                <a:lnTo>
                  <a:pt x="363931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80739" y="1682878"/>
            <a:ext cx="2255520" cy="12700"/>
          </a:xfrm>
          <a:custGeom>
            <a:avLst/>
            <a:gdLst/>
            <a:ahLst/>
            <a:cxnLst/>
            <a:rect l="l" t="t" r="r" b="b"/>
            <a:pathLst>
              <a:path w="2255520" h="12700">
                <a:moveTo>
                  <a:pt x="0" y="12190"/>
                </a:moveTo>
                <a:lnTo>
                  <a:pt x="2255337" y="12190"/>
                </a:lnTo>
                <a:lnTo>
                  <a:pt x="22553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072643" y="1682878"/>
            <a:ext cx="6845934" cy="12700"/>
          </a:xfrm>
          <a:custGeom>
            <a:avLst/>
            <a:gdLst/>
            <a:ahLst/>
            <a:cxnLst/>
            <a:rect l="l" t="t" r="r" b="b"/>
            <a:pathLst>
              <a:path w="6845934" h="12700">
                <a:moveTo>
                  <a:pt x="0" y="12190"/>
                </a:moveTo>
                <a:lnTo>
                  <a:pt x="6845548" y="12190"/>
                </a:lnTo>
                <a:lnTo>
                  <a:pt x="684554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80739" y="1695069"/>
            <a:ext cx="2255520" cy="12700"/>
          </a:xfrm>
          <a:custGeom>
            <a:avLst/>
            <a:gdLst/>
            <a:ahLst/>
            <a:cxnLst/>
            <a:rect l="l" t="t" r="r" b="b"/>
            <a:pathLst>
              <a:path w="2255520" h="12700">
                <a:moveTo>
                  <a:pt x="0" y="12190"/>
                </a:moveTo>
                <a:lnTo>
                  <a:pt x="2255337" y="12190"/>
                </a:lnTo>
                <a:lnTo>
                  <a:pt x="22553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3072643" y="1695069"/>
            <a:ext cx="6845934" cy="12700"/>
          </a:xfrm>
          <a:custGeom>
            <a:avLst/>
            <a:gdLst/>
            <a:ahLst/>
            <a:cxnLst/>
            <a:rect l="l" t="t" r="r" b="b"/>
            <a:pathLst>
              <a:path w="6845934" h="12700">
                <a:moveTo>
                  <a:pt x="0" y="12190"/>
                </a:moveTo>
                <a:lnTo>
                  <a:pt x="6845548" y="12190"/>
                </a:lnTo>
                <a:lnTo>
                  <a:pt x="684554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780739" y="1707262"/>
            <a:ext cx="2255520" cy="12700"/>
          </a:xfrm>
          <a:custGeom>
            <a:avLst/>
            <a:gdLst/>
            <a:ahLst/>
            <a:cxnLst/>
            <a:rect l="l" t="t" r="r" b="b"/>
            <a:pathLst>
              <a:path w="2255520" h="12700">
                <a:moveTo>
                  <a:pt x="0" y="12190"/>
                </a:moveTo>
                <a:lnTo>
                  <a:pt x="2255337" y="12190"/>
                </a:lnTo>
                <a:lnTo>
                  <a:pt x="22553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3072643" y="1707262"/>
            <a:ext cx="6845934" cy="12700"/>
          </a:xfrm>
          <a:custGeom>
            <a:avLst/>
            <a:gdLst/>
            <a:ahLst/>
            <a:cxnLst/>
            <a:rect l="l" t="t" r="r" b="b"/>
            <a:pathLst>
              <a:path w="6845934" h="12700">
                <a:moveTo>
                  <a:pt x="0" y="12190"/>
                </a:moveTo>
                <a:lnTo>
                  <a:pt x="6845548" y="12190"/>
                </a:lnTo>
                <a:lnTo>
                  <a:pt x="684554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780739" y="1719438"/>
            <a:ext cx="2255520" cy="12700"/>
          </a:xfrm>
          <a:custGeom>
            <a:avLst/>
            <a:gdLst/>
            <a:ahLst/>
            <a:cxnLst/>
            <a:rect l="l" t="t" r="r" b="b"/>
            <a:pathLst>
              <a:path w="2255520" h="12700">
                <a:moveTo>
                  <a:pt x="0" y="12190"/>
                </a:moveTo>
                <a:lnTo>
                  <a:pt x="2255337" y="12190"/>
                </a:lnTo>
                <a:lnTo>
                  <a:pt x="22553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3072643" y="1719438"/>
            <a:ext cx="6845934" cy="12700"/>
          </a:xfrm>
          <a:custGeom>
            <a:avLst/>
            <a:gdLst/>
            <a:ahLst/>
            <a:cxnLst/>
            <a:rect l="l" t="t" r="r" b="b"/>
            <a:pathLst>
              <a:path w="6845934" h="12700">
                <a:moveTo>
                  <a:pt x="0" y="12190"/>
                </a:moveTo>
                <a:lnTo>
                  <a:pt x="6845548" y="12190"/>
                </a:lnTo>
                <a:lnTo>
                  <a:pt x="684554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80739" y="1731630"/>
            <a:ext cx="2255520" cy="12700"/>
          </a:xfrm>
          <a:custGeom>
            <a:avLst/>
            <a:gdLst/>
            <a:ahLst/>
            <a:cxnLst/>
            <a:rect l="l" t="t" r="r" b="b"/>
            <a:pathLst>
              <a:path w="2255520" h="12700">
                <a:moveTo>
                  <a:pt x="0" y="12190"/>
                </a:moveTo>
                <a:lnTo>
                  <a:pt x="2255337" y="12190"/>
                </a:lnTo>
                <a:lnTo>
                  <a:pt x="22553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072643" y="1731630"/>
            <a:ext cx="6845934" cy="12700"/>
          </a:xfrm>
          <a:custGeom>
            <a:avLst/>
            <a:gdLst/>
            <a:ahLst/>
            <a:cxnLst/>
            <a:rect l="l" t="t" r="r" b="b"/>
            <a:pathLst>
              <a:path w="6845934" h="12700">
                <a:moveTo>
                  <a:pt x="0" y="12190"/>
                </a:moveTo>
                <a:lnTo>
                  <a:pt x="6845548" y="12190"/>
                </a:lnTo>
                <a:lnTo>
                  <a:pt x="684554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80739" y="1743822"/>
            <a:ext cx="9137452" cy="1219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80739" y="1762110"/>
            <a:ext cx="2231390" cy="0"/>
          </a:xfrm>
          <a:custGeom>
            <a:avLst/>
            <a:gdLst/>
            <a:ahLst/>
            <a:cxnLst/>
            <a:rect l="l" t="t" r="r" b="b"/>
            <a:pathLst>
              <a:path w="2231390">
                <a:moveTo>
                  <a:pt x="0" y="0"/>
                </a:moveTo>
                <a:lnTo>
                  <a:pt x="223095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3097027" y="1762110"/>
            <a:ext cx="6821170" cy="0"/>
          </a:xfrm>
          <a:custGeom>
            <a:avLst/>
            <a:gdLst/>
            <a:ahLst/>
            <a:cxnLst/>
            <a:rect l="l" t="t" r="r" b="b"/>
            <a:pathLst>
              <a:path w="6821170">
                <a:moveTo>
                  <a:pt x="0" y="0"/>
                </a:moveTo>
                <a:lnTo>
                  <a:pt x="682116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80739" y="176820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80739" y="178039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80739" y="179259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80739" y="180478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780739" y="181697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780739" y="182916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780739" y="184135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780739" y="18535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780739" y="186574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780739" y="1877934"/>
            <a:ext cx="9137452" cy="13409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2146127" y="2005935"/>
            <a:ext cx="1304925" cy="0"/>
          </a:xfrm>
          <a:custGeom>
            <a:avLst/>
            <a:gdLst/>
            <a:ahLst/>
            <a:cxnLst/>
            <a:rect l="l" t="t" r="r" b="b"/>
            <a:pathLst>
              <a:path w="1304925">
                <a:moveTo>
                  <a:pt x="0" y="0"/>
                </a:moveTo>
                <a:lnTo>
                  <a:pt x="130443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780739" y="1999839"/>
            <a:ext cx="9137452" cy="8534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780739" y="2066894"/>
            <a:ext cx="1134110" cy="0"/>
          </a:xfrm>
          <a:custGeom>
            <a:avLst/>
            <a:gdLst/>
            <a:ahLst/>
            <a:cxnLst/>
            <a:rect l="l" t="t" r="r" b="b"/>
            <a:pathLst>
              <a:path w="1134110">
                <a:moveTo>
                  <a:pt x="0" y="0"/>
                </a:moveTo>
                <a:lnTo>
                  <a:pt x="113376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3218931" y="2072991"/>
            <a:ext cx="621744" cy="2436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3682197" y="2072991"/>
            <a:ext cx="4230267" cy="2436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780739" y="2091263"/>
            <a:ext cx="792480" cy="0"/>
          </a:xfrm>
          <a:custGeom>
            <a:avLst/>
            <a:gdLst/>
            <a:ahLst/>
            <a:cxnLst/>
            <a:rect l="l" t="t" r="r" b="b"/>
            <a:pathLst>
              <a:path w="792480">
                <a:moveTo>
                  <a:pt x="0" y="0"/>
                </a:moveTo>
                <a:lnTo>
                  <a:pt x="79241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3377412" y="209126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3487140" y="2091263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658492" y="2060799"/>
            <a:ext cx="1475109" cy="6094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3596853" y="2085168"/>
            <a:ext cx="1755505" cy="3657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6656785" y="2072991"/>
            <a:ext cx="3261405" cy="4875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364556" y="2085168"/>
            <a:ext cx="1280051" cy="3657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3377412" y="2097360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3487140" y="2097360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364556" y="209736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271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425501" y="2103455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271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6620225" y="2097360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2FA7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3121411" y="2097360"/>
            <a:ext cx="243818" cy="2438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780739" y="2109552"/>
            <a:ext cx="780415" cy="12700"/>
          </a:xfrm>
          <a:custGeom>
            <a:avLst/>
            <a:gdLst/>
            <a:ahLst/>
            <a:cxnLst/>
            <a:rect l="l" t="t" r="r" b="b"/>
            <a:pathLst>
              <a:path w="780415" h="12700">
                <a:moveTo>
                  <a:pt x="0" y="12190"/>
                </a:moveTo>
                <a:lnTo>
                  <a:pt x="780222" y="12190"/>
                </a:lnTo>
                <a:lnTo>
                  <a:pt x="78022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682876" y="2109552"/>
            <a:ext cx="219710" cy="12700"/>
          </a:xfrm>
          <a:custGeom>
            <a:avLst/>
            <a:gdLst/>
            <a:ahLst/>
            <a:cxnLst/>
            <a:rect l="l" t="t" r="r" b="b"/>
            <a:pathLst>
              <a:path w="219710" h="12700">
                <a:moveTo>
                  <a:pt x="0" y="12190"/>
                </a:moveTo>
                <a:lnTo>
                  <a:pt x="219437" y="12190"/>
                </a:lnTo>
                <a:lnTo>
                  <a:pt x="2194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938878" y="2115647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2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2341184" y="211564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2536240" y="211564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3023875" y="211564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3292083" y="2115647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3377412" y="2109552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3487140" y="2109552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2536240" y="2109552"/>
            <a:ext cx="451066" cy="2438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3694389" y="2115647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3767526" y="2115647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364556" y="2109552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271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510845" y="2115647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0914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644941" y="2115647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0914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6620225" y="2109552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2FA7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938878" y="2109552"/>
            <a:ext cx="560796" cy="243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6985954" y="2109552"/>
            <a:ext cx="658303" cy="2438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780739" y="2121744"/>
            <a:ext cx="780415" cy="12700"/>
          </a:xfrm>
          <a:custGeom>
            <a:avLst/>
            <a:gdLst/>
            <a:ahLst/>
            <a:cxnLst/>
            <a:rect l="l" t="t" r="r" b="b"/>
            <a:pathLst>
              <a:path w="780415" h="12700">
                <a:moveTo>
                  <a:pt x="0" y="12190"/>
                </a:moveTo>
                <a:lnTo>
                  <a:pt x="780222" y="12190"/>
                </a:lnTo>
                <a:lnTo>
                  <a:pt x="78022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682876" y="2121744"/>
            <a:ext cx="219710" cy="12700"/>
          </a:xfrm>
          <a:custGeom>
            <a:avLst/>
            <a:gdLst/>
            <a:ahLst/>
            <a:cxnLst/>
            <a:rect l="l" t="t" r="r" b="b"/>
            <a:pathLst>
              <a:path w="219710" h="12700">
                <a:moveTo>
                  <a:pt x="0" y="12190"/>
                </a:moveTo>
                <a:lnTo>
                  <a:pt x="219437" y="12190"/>
                </a:lnTo>
                <a:lnTo>
                  <a:pt x="2194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2438720" y="2121744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7656454" y="2109552"/>
            <a:ext cx="2261737" cy="2438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2621584" y="212783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3487140" y="2121744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3596853" y="2121744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2719105" y="2121744"/>
            <a:ext cx="548592" cy="2438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3694389" y="2109552"/>
            <a:ext cx="1938357" cy="3657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5596173" y="2121744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91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5644941" y="2121744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91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6742130" y="21278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45C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6924995" y="2121744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6985954" y="2121744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7034707" y="2121744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7083476" y="2121744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7315108" y="212783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8BFD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7607686" y="2121744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DFC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7656454" y="2121744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DFC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180664" y="2127839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314761" y="2127839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693709" y="2109552"/>
            <a:ext cx="1219101" cy="4876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780739" y="2133936"/>
            <a:ext cx="780415" cy="12700"/>
          </a:xfrm>
          <a:custGeom>
            <a:avLst/>
            <a:gdLst/>
            <a:ahLst/>
            <a:cxnLst/>
            <a:rect l="l" t="t" r="r" b="b"/>
            <a:pathLst>
              <a:path w="780415" h="12700">
                <a:moveTo>
                  <a:pt x="0" y="12190"/>
                </a:moveTo>
                <a:lnTo>
                  <a:pt x="780222" y="12190"/>
                </a:lnTo>
                <a:lnTo>
                  <a:pt x="78022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682876" y="2133936"/>
            <a:ext cx="219710" cy="12700"/>
          </a:xfrm>
          <a:custGeom>
            <a:avLst/>
            <a:gdLst/>
            <a:ahLst/>
            <a:cxnLst/>
            <a:rect l="l" t="t" r="r" b="b"/>
            <a:pathLst>
              <a:path w="219710" h="12700">
                <a:moveTo>
                  <a:pt x="0" y="12190"/>
                </a:moveTo>
                <a:lnTo>
                  <a:pt x="219437" y="12190"/>
                </a:lnTo>
                <a:lnTo>
                  <a:pt x="2194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938878" y="2133936"/>
            <a:ext cx="231775" cy="12700"/>
          </a:xfrm>
          <a:custGeom>
            <a:avLst/>
            <a:gdLst/>
            <a:ahLst/>
            <a:cxnLst/>
            <a:rect l="l" t="t" r="r" b="b"/>
            <a:pathLst>
              <a:path w="231775" h="12700">
                <a:moveTo>
                  <a:pt x="0" y="12190"/>
                </a:moveTo>
                <a:lnTo>
                  <a:pt x="231628" y="12190"/>
                </a:lnTo>
                <a:lnTo>
                  <a:pt x="23162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2353376" y="213393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2438720" y="213393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2536240" y="213393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2719105" y="2140031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5">
                <a:moveTo>
                  <a:pt x="0" y="0"/>
                </a:moveTo>
                <a:lnTo>
                  <a:pt x="14629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3036067" y="213393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3487140" y="2133936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3596853" y="213393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3121411" y="2121744"/>
            <a:ext cx="329159" cy="4876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5596173" y="21339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91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5644941" y="21339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91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6924995" y="21339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6985954" y="21339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7034707" y="21339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7083476" y="21339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7132243" y="2133936"/>
            <a:ext cx="170815" cy="12700"/>
          </a:xfrm>
          <a:custGeom>
            <a:avLst/>
            <a:gdLst/>
            <a:ahLst/>
            <a:cxnLst/>
            <a:rect l="l" t="t" r="r" b="b"/>
            <a:pathLst>
              <a:path w="170815" h="12700">
                <a:moveTo>
                  <a:pt x="0" y="12190"/>
                </a:moveTo>
                <a:lnTo>
                  <a:pt x="170674" y="12190"/>
                </a:lnTo>
                <a:lnTo>
                  <a:pt x="1706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7607686" y="21339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DFC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7656454" y="21339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DFC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180664" y="2140031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8266008" y="214003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8314761" y="21339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8363529" y="21339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8412297" y="2133936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938878" y="2146128"/>
            <a:ext cx="231775" cy="12700"/>
          </a:xfrm>
          <a:custGeom>
            <a:avLst/>
            <a:gdLst/>
            <a:ahLst/>
            <a:cxnLst/>
            <a:rect l="l" t="t" r="r" b="b"/>
            <a:pathLst>
              <a:path w="231775" h="12700">
                <a:moveTo>
                  <a:pt x="0" y="12190"/>
                </a:moveTo>
                <a:lnTo>
                  <a:pt x="231628" y="12190"/>
                </a:lnTo>
                <a:lnTo>
                  <a:pt x="23162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2207087" y="2152223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5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2353376" y="214612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2438720" y="214612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2536240" y="214612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2621584" y="2146128"/>
            <a:ext cx="243840" cy="12700"/>
          </a:xfrm>
          <a:custGeom>
            <a:avLst/>
            <a:gdLst/>
            <a:ahLst/>
            <a:cxnLst/>
            <a:rect l="l" t="t" r="r" b="b"/>
            <a:pathLst>
              <a:path w="243839" h="12700">
                <a:moveTo>
                  <a:pt x="0" y="12190"/>
                </a:moveTo>
                <a:lnTo>
                  <a:pt x="243820" y="12190"/>
                </a:lnTo>
                <a:lnTo>
                  <a:pt x="24382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2901970" y="2146128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7705221" y="2133936"/>
            <a:ext cx="463260" cy="243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3036067" y="214612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3121411" y="2146128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3243315" y="215222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3487140" y="2146128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3596853" y="214612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3694389" y="215222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5315788" y="215222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271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5596173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91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644941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91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658492" y="2133936"/>
            <a:ext cx="658313" cy="3657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8070951" y="2121744"/>
            <a:ext cx="231629" cy="36574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6766514" y="2152223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45C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6924995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6985954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034707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7083476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7132243" y="2146128"/>
            <a:ext cx="170815" cy="12700"/>
          </a:xfrm>
          <a:custGeom>
            <a:avLst/>
            <a:gdLst/>
            <a:ahLst/>
            <a:cxnLst/>
            <a:rect l="l" t="t" r="r" b="b"/>
            <a:pathLst>
              <a:path w="170815" h="12700">
                <a:moveTo>
                  <a:pt x="0" y="12190"/>
                </a:moveTo>
                <a:lnTo>
                  <a:pt x="170674" y="12190"/>
                </a:lnTo>
                <a:lnTo>
                  <a:pt x="17067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7607686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DFC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7656454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DFC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7973415" y="2146128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8266008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8314761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8363529" y="21461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8412297" y="214612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780739" y="2164415"/>
            <a:ext cx="792480" cy="0"/>
          </a:xfrm>
          <a:custGeom>
            <a:avLst/>
            <a:gdLst/>
            <a:ahLst/>
            <a:cxnLst/>
            <a:rect l="l" t="t" r="r" b="b"/>
            <a:pathLst>
              <a:path w="792480">
                <a:moveTo>
                  <a:pt x="0" y="0"/>
                </a:moveTo>
                <a:lnTo>
                  <a:pt x="79241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2207087" y="2164415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5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2353376" y="215832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2438720" y="215832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2536240" y="215832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2621584" y="2158320"/>
            <a:ext cx="243840" cy="12700"/>
          </a:xfrm>
          <a:custGeom>
            <a:avLst/>
            <a:gdLst/>
            <a:ahLst/>
            <a:cxnLst/>
            <a:rect l="l" t="t" r="r" b="b"/>
            <a:pathLst>
              <a:path w="243839" h="12700">
                <a:moveTo>
                  <a:pt x="0" y="12190"/>
                </a:moveTo>
                <a:lnTo>
                  <a:pt x="243820" y="12190"/>
                </a:lnTo>
                <a:lnTo>
                  <a:pt x="24382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2901970" y="2158320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3036067" y="215832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3121411" y="2158320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3365235" y="2164415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3487140" y="2158320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3596853" y="215832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5596173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91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5644941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91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6924995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6985954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034707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7083476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607686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DFC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656454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DFC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973415" y="2158320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8070951" y="2164415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8266008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8314761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8363529" y="215832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8412297" y="215832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80739" y="2097360"/>
            <a:ext cx="1621399" cy="12191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353376" y="2170512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438720" y="2170512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2536240" y="2170512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3036067" y="2170512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3121411" y="2170512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3377412" y="2176607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3487140" y="2170512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3596853" y="2170512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5596173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91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5644941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91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6924995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6985954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7034707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083476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7607686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DFC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7656454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DFC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8266008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8314761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8363529" y="217051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8412297" y="2170512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80739" y="2188799"/>
            <a:ext cx="1134110" cy="0"/>
          </a:xfrm>
          <a:custGeom>
            <a:avLst/>
            <a:gdLst/>
            <a:ahLst/>
            <a:cxnLst/>
            <a:rect l="l" t="t" r="r" b="b"/>
            <a:pathLst>
              <a:path w="1134110">
                <a:moveTo>
                  <a:pt x="0" y="0"/>
                </a:moveTo>
                <a:lnTo>
                  <a:pt x="113376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1951070" y="2188799"/>
            <a:ext cx="219710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43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2353376" y="2182704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2438720" y="2182704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2536240" y="2182704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3036067" y="2182704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4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3121411" y="2182704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3487140" y="2182704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3596853" y="2182704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2536240" y="2170512"/>
            <a:ext cx="914317" cy="3657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5608365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0914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5657133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0914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5705901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0822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5754654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0822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6937187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55E4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2694721" y="2121744"/>
            <a:ext cx="7223470" cy="13411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6998147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55E4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7046900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55E4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095667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1F4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619878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DFC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668645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DFC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717414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F5A1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766167" y="218879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F5A1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8266008" y="218879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8314761" y="218879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8363529" y="218879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8412297" y="218879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E849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2438720" y="219489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3389604" y="219489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3487140" y="2194896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3596853" y="219489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8278200" y="22009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8326952" y="22009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8375721" y="22009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8424488" y="22009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E849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2146127" y="220708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30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2341184" y="220708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2438720" y="220708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3023875" y="220708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3231123" y="220708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3279891" y="2207088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3389604" y="220708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3487140" y="2207088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3596853" y="220708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3694389" y="2207088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3755333" y="2207088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2146127" y="221928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30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2341184" y="221928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2438720" y="221928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2536240" y="2207088"/>
            <a:ext cx="463258" cy="36574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80739" y="2207088"/>
            <a:ext cx="1536068" cy="3657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3023875" y="221928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3231123" y="221928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3279891" y="2219280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3389604" y="221928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3487140" y="2219280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3596853" y="221928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3694389" y="221928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3755333" y="2219280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3487140" y="2231472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60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3596853" y="2231472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3694389" y="2231472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80739" y="2231472"/>
            <a:ext cx="1828647" cy="3657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3852870" y="2249759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2463088" y="226195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2572816" y="2255856"/>
            <a:ext cx="353531" cy="1219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2926354" y="2231472"/>
            <a:ext cx="341339" cy="36574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3279891" y="226195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BC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3511524" y="226195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3621237" y="226195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3718773" y="226195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3755333" y="226195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CBC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780739" y="2268033"/>
            <a:ext cx="2304415" cy="12700"/>
          </a:xfrm>
          <a:custGeom>
            <a:avLst/>
            <a:gdLst/>
            <a:ahLst/>
            <a:cxnLst/>
            <a:rect l="l" t="t" r="r" b="b"/>
            <a:pathLst>
              <a:path w="2304415" h="12700">
                <a:moveTo>
                  <a:pt x="0" y="12190"/>
                </a:moveTo>
                <a:lnTo>
                  <a:pt x="2304089" y="12190"/>
                </a:lnTo>
                <a:lnTo>
                  <a:pt x="230408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780739" y="2280224"/>
            <a:ext cx="2304415" cy="12700"/>
          </a:xfrm>
          <a:custGeom>
            <a:avLst/>
            <a:gdLst/>
            <a:ahLst/>
            <a:cxnLst/>
            <a:rect l="l" t="t" r="r" b="b"/>
            <a:pathLst>
              <a:path w="2304415" h="12700">
                <a:moveTo>
                  <a:pt x="0" y="12190"/>
                </a:moveTo>
                <a:lnTo>
                  <a:pt x="2304089" y="12190"/>
                </a:lnTo>
                <a:lnTo>
                  <a:pt x="230408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780739" y="2292417"/>
            <a:ext cx="2304415" cy="12700"/>
          </a:xfrm>
          <a:custGeom>
            <a:avLst/>
            <a:gdLst/>
            <a:ahLst/>
            <a:cxnLst/>
            <a:rect l="l" t="t" r="r" b="b"/>
            <a:pathLst>
              <a:path w="2304415" h="12700">
                <a:moveTo>
                  <a:pt x="0" y="12190"/>
                </a:moveTo>
                <a:lnTo>
                  <a:pt x="2304089" y="12190"/>
                </a:lnTo>
                <a:lnTo>
                  <a:pt x="230408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780739" y="2304609"/>
            <a:ext cx="2304415" cy="12700"/>
          </a:xfrm>
          <a:custGeom>
            <a:avLst/>
            <a:gdLst/>
            <a:ahLst/>
            <a:cxnLst/>
            <a:rect l="l" t="t" r="r" b="b"/>
            <a:pathLst>
              <a:path w="2304415" h="12700">
                <a:moveTo>
                  <a:pt x="0" y="12190"/>
                </a:moveTo>
                <a:lnTo>
                  <a:pt x="2304089" y="12190"/>
                </a:lnTo>
                <a:lnTo>
                  <a:pt x="230408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780739" y="2316801"/>
            <a:ext cx="2304415" cy="12700"/>
          </a:xfrm>
          <a:custGeom>
            <a:avLst/>
            <a:gdLst/>
            <a:ahLst/>
            <a:cxnLst/>
            <a:rect l="l" t="t" r="r" b="b"/>
            <a:pathLst>
              <a:path w="2304415" h="12700">
                <a:moveTo>
                  <a:pt x="0" y="12190"/>
                </a:moveTo>
                <a:lnTo>
                  <a:pt x="2304089" y="12190"/>
                </a:lnTo>
                <a:lnTo>
                  <a:pt x="230408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80739" y="2347280"/>
            <a:ext cx="2280285" cy="0"/>
          </a:xfrm>
          <a:custGeom>
            <a:avLst/>
            <a:gdLst/>
            <a:ahLst/>
            <a:cxnLst/>
            <a:rect l="l" t="t" r="r" b="b"/>
            <a:pathLst>
              <a:path w="2280285">
                <a:moveTo>
                  <a:pt x="0" y="0"/>
                </a:moveTo>
                <a:lnTo>
                  <a:pt x="227972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780739" y="2243664"/>
            <a:ext cx="9137452" cy="231616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80739" y="2463089"/>
            <a:ext cx="9137452" cy="73150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6985954" y="253014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55E4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7985607" y="253014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7949031" y="2542337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E06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780739" y="2524049"/>
            <a:ext cx="9137452" cy="146287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7132243" y="2664242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82" y="0"/>
                </a:lnTo>
              </a:path>
            </a:pathLst>
          </a:custGeom>
          <a:ln w="12190">
            <a:solidFill>
              <a:srgbClr val="61F4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7315108" y="2658146"/>
            <a:ext cx="2603083" cy="2438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780739" y="2670338"/>
            <a:ext cx="9137452" cy="6095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780739" y="2719106"/>
            <a:ext cx="6997618" cy="48766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80739" y="2719106"/>
            <a:ext cx="9137452" cy="73150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780739" y="2780066"/>
            <a:ext cx="9137452" cy="73135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7168819" y="284101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7168819" y="285320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780739" y="2895874"/>
            <a:ext cx="2926080" cy="0"/>
          </a:xfrm>
          <a:custGeom>
            <a:avLst/>
            <a:gdLst/>
            <a:ahLst/>
            <a:cxnLst/>
            <a:rect l="l" t="t" r="r" b="b"/>
            <a:pathLst>
              <a:path w="2926079">
                <a:moveTo>
                  <a:pt x="0" y="0"/>
                </a:moveTo>
                <a:lnTo>
                  <a:pt x="29258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780739" y="2908066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3682197" y="2908066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780739" y="2841011"/>
            <a:ext cx="9137452" cy="134110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780739" y="291416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3682197" y="292025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780739" y="2926355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3682197" y="2926355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780739" y="2938547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3682197" y="2938547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780739" y="2950739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3633429" y="2956834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3682197" y="295073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780739" y="2962931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3645621" y="29629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3682197" y="296902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780739" y="297512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3645621" y="297512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3682197" y="298121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3755333" y="2962931"/>
            <a:ext cx="6162857" cy="48751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780739" y="2987315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780739" y="3005587"/>
            <a:ext cx="2865120" cy="0"/>
          </a:xfrm>
          <a:custGeom>
            <a:avLst/>
            <a:gdLst/>
            <a:ahLst/>
            <a:cxnLst/>
            <a:rect l="l" t="t" r="r" b="b"/>
            <a:pathLst>
              <a:path w="2865120">
                <a:moveTo>
                  <a:pt x="0" y="0"/>
                </a:moveTo>
                <a:lnTo>
                  <a:pt x="286487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7144436" y="300558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1F4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780739" y="3017779"/>
            <a:ext cx="2889885" cy="0"/>
          </a:xfrm>
          <a:custGeom>
            <a:avLst/>
            <a:gdLst/>
            <a:ahLst/>
            <a:cxnLst/>
            <a:rect l="l" t="t" r="r" b="b"/>
            <a:pathLst>
              <a:path w="2889885">
                <a:moveTo>
                  <a:pt x="0" y="0"/>
                </a:moveTo>
                <a:lnTo>
                  <a:pt x="288926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7132243" y="301777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1F4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780739" y="3029971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3657813" y="2999492"/>
            <a:ext cx="6260378" cy="60958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780739" y="303606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3670005" y="304216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780739" y="304826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3670005" y="305435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7120051" y="3054355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1F4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780739" y="3060452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3657813" y="3066547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7120051" y="3060452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780739" y="3072644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3633429" y="3072644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7120051" y="3072644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1F4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780739" y="3084836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3633429" y="3084836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3767526" y="3048260"/>
            <a:ext cx="6150665" cy="85342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780739" y="309702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3633429" y="3097028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780739" y="310922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3645621" y="3115315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780739" y="3121412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3670005" y="312750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780739" y="3139699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780739" y="3151891"/>
            <a:ext cx="2865120" cy="0"/>
          </a:xfrm>
          <a:custGeom>
            <a:avLst/>
            <a:gdLst/>
            <a:ahLst/>
            <a:cxnLst/>
            <a:rect l="l" t="t" r="r" b="b"/>
            <a:pathLst>
              <a:path w="2865120">
                <a:moveTo>
                  <a:pt x="0" y="0"/>
                </a:moveTo>
                <a:lnTo>
                  <a:pt x="286487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3743142" y="3121412"/>
            <a:ext cx="6175049" cy="48766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780739" y="3157988"/>
            <a:ext cx="2974975" cy="12700"/>
          </a:xfrm>
          <a:custGeom>
            <a:avLst/>
            <a:gdLst/>
            <a:ahLst/>
            <a:cxnLst/>
            <a:rect l="l" t="t" r="r" b="b"/>
            <a:pathLst>
              <a:path w="2974975" h="12700">
                <a:moveTo>
                  <a:pt x="0" y="12190"/>
                </a:moveTo>
                <a:lnTo>
                  <a:pt x="2974604" y="12190"/>
                </a:lnTo>
                <a:lnTo>
                  <a:pt x="297460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780739" y="3170164"/>
            <a:ext cx="2974975" cy="12700"/>
          </a:xfrm>
          <a:custGeom>
            <a:avLst/>
            <a:gdLst/>
            <a:ahLst/>
            <a:cxnLst/>
            <a:rect l="l" t="t" r="r" b="b"/>
            <a:pathLst>
              <a:path w="2974975" h="12700">
                <a:moveTo>
                  <a:pt x="0" y="12190"/>
                </a:moveTo>
                <a:lnTo>
                  <a:pt x="2974604" y="12190"/>
                </a:lnTo>
                <a:lnTo>
                  <a:pt x="297460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7083476" y="3176260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82" y="0"/>
                </a:lnTo>
              </a:path>
            </a:pathLst>
          </a:custGeom>
          <a:ln w="12190">
            <a:solidFill>
              <a:srgbClr val="61F4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780739" y="3188452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780739" y="319454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3645621" y="3170164"/>
            <a:ext cx="6272570" cy="73150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780739" y="320674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780739" y="3218932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3645621" y="3225028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780739" y="3231124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7949031" y="3231124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780739" y="3243316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3645621" y="3249412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7949031" y="3243316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780739" y="3255509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7949031" y="3255509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780739" y="326770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7961223" y="3267700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780739" y="3279892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7961223" y="3279892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780739" y="3292084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3645621" y="3298180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7961223" y="3292084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780739" y="3310372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3645621" y="3310372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2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7973415" y="3304276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780739" y="3322564"/>
            <a:ext cx="2962910" cy="0"/>
          </a:xfrm>
          <a:custGeom>
            <a:avLst/>
            <a:gdLst/>
            <a:ahLst/>
            <a:cxnLst/>
            <a:rect l="l" t="t" r="r" b="b"/>
            <a:pathLst>
              <a:path w="2962910">
                <a:moveTo>
                  <a:pt x="0" y="0"/>
                </a:moveTo>
                <a:lnTo>
                  <a:pt x="296241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7973415" y="3316468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780739" y="3334756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7973415" y="3328660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780739" y="334085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7973415" y="3340853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780739" y="3353029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7985607" y="3353029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780739" y="3365221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3633429" y="3365221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3694389" y="336522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7985607" y="3365221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780739" y="337741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3633429" y="3377413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3694389" y="3377413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7985607" y="3377413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8375721" y="3231124"/>
            <a:ext cx="1542470" cy="304783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3706581" y="3243316"/>
            <a:ext cx="4279027" cy="292591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780739" y="3389605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3633429" y="3389605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3694389" y="339570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7985607" y="3389605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780739" y="3401797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3670005" y="340179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3718773" y="3407893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7985607" y="3401797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780739" y="3413989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3670005" y="34139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7985607" y="3413989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780739" y="3432276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3670005" y="3432276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7997799" y="3426181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780739" y="3444469"/>
            <a:ext cx="2926080" cy="0"/>
          </a:xfrm>
          <a:custGeom>
            <a:avLst/>
            <a:gdLst/>
            <a:ahLst/>
            <a:cxnLst/>
            <a:rect l="l" t="t" r="r" b="b"/>
            <a:pathLst>
              <a:path w="2926079">
                <a:moveTo>
                  <a:pt x="0" y="0"/>
                </a:moveTo>
                <a:lnTo>
                  <a:pt x="29258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997799" y="3438373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780739" y="3456661"/>
            <a:ext cx="2889885" cy="0"/>
          </a:xfrm>
          <a:custGeom>
            <a:avLst/>
            <a:gdLst/>
            <a:ahLst/>
            <a:cxnLst/>
            <a:rect l="l" t="t" r="r" b="b"/>
            <a:pathLst>
              <a:path w="2889885">
                <a:moveTo>
                  <a:pt x="0" y="0"/>
                </a:moveTo>
                <a:lnTo>
                  <a:pt x="288926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7997799" y="3450565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780739" y="3468852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7997799" y="3462757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780739" y="3474949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7997799" y="3474949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780739" y="3487141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3694389" y="349323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8009991" y="3487141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780739" y="349933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3657813" y="3505429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8009991" y="3499333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190"/>
                </a:moveTo>
                <a:lnTo>
                  <a:pt x="390111" y="12190"/>
                </a:lnTo>
                <a:lnTo>
                  <a:pt x="39011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780739" y="3511525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3645621" y="3511525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8009991" y="3511525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780739" y="3523717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3645621" y="3523717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8009991" y="3523717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780739" y="3535894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3657813" y="3541990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2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3767526" y="3535894"/>
            <a:ext cx="4218081" cy="24382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8009991" y="3535894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90" h="12700">
                <a:moveTo>
                  <a:pt x="0" y="12190"/>
                </a:moveTo>
                <a:lnTo>
                  <a:pt x="402302" y="12190"/>
                </a:lnTo>
                <a:lnTo>
                  <a:pt x="40230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780739" y="3548086"/>
            <a:ext cx="2767965" cy="12700"/>
          </a:xfrm>
          <a:custGeom>
            <a:avLst/>
            <a:gdLst/>
            <a:ahLst/>
            <a:cxnLst/>
            <a:rect l="l" t="t" r="r" b="b"/>
            <a:pathLst>
              <a:path w="2767965" h="12700">
                <a:moveTo>
                  <a:pt x="0" y="12190"/>
                </a:moveTo>
                <a:lnTo>
                  <a:pt x="2767355" y="12190"/>
                </a:lnTo>
                <a:lnTo>
                  <a:pt x="276735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7388245" y="3554181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EFD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780739" y="3560278"/>
            <a:ext cx="2767965" cy="12700"/>
          </a:xfrm>
          <a:custGeom>
            <a:avLst/>
            <a:gdLst/>
            <a:ahLst/>
            <a:cxnLst/>
            <a:rect l="l" t="t" r="r" b="b"/>
            <a:pathLst>
              <a:path w="2767965" h="12700">
                <a:moveTo>
                  <a:pt x="0" y="12190"/>
                </a:moveTo>
                <a:lnTo>
                  <a:pt x="2767355" y="12190"/>
                </a:lnTo>
                <a:lnTo>
                  <a:pt x="276735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388245" y="356637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EFD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780739" y="3572470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780739" y="3584662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780739" y="3596854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3584661" y="360294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780739" y="3609046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780739" y="362123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3657813" y="3621238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780739" y="363343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3657813" y="3633430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3584661" y="3535894"/>
            <a:ext cx="6333530" cy="182878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780739" y="3645622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780739" y="3657814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780739" y="3670006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780739" y="368219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780739" y="369439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3645621" y="3700485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780739" y="3712678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3645621" y="371267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3706581" y="371267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780739" y="3724854"/>
            <a:ext cx="2865120" cy="0"/>
          </a:xfrm>
          <a:custGeom>
            <a:avLst/>
            <a:gdLst/>
            <a:ahLst/>
            <a:cxnLst/>
            <a:rect l="l" t="t" r="r" b="b"/>
            <a:pathLst>
              <a:path w="2865120">
                <a:moveTo>
                  <a:pt x="0" y="0"/>
                </a:moveTo>
                <a:lnTo>
                  <a:pt x="286487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7376068" y="3724854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AEFD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780739" y="3737046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780739" y="374314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3694389" y="374923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780739" y="3755335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3657813" y="3761430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780739" y="3767527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3645621" y="3773622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780739" y="3779719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3633429" y="3779719"/>
            <a:ext cx="121920" cy="12700"/>
          </a:xfrm>
          <a:custGeom>
            <a:avLst/>
            <a:gdLst/>
            <a:ahLst/>
            <a:cxnLst/>
            <a:rect l="l" t="t" r="r" b="b"/>
            <a:pathLst>
              <a:path w="121920" h="12700">
                <a:moveTo>
                  <a:pt x="0" y="12190"/>
                </a:moveTo>
                <a:lnTo>
                  <a:pt x="121909" y="12190"/>
                </a:lnTo>
                <a:lnTo>
                  <a:pt x="12190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780739" y="3779719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3633429" y="3779719"/>
            <a:ext cx="121920" cy="12700"/>
          </a:xfrm>
          <a:custGeom>
            <a:avLst/>
            <a:gdLst/>
            <a:ahLst/>
            <a:cxnLst/>
            <a:rect l="l" t="t" r="r" b="b"/>
            <a:pathLst>
              <a:path w="121920" h="12700">
                <a:moveTo>
                  <a:pt x="0" y="12190"/>
                </a:moveTo>
                <a:lnTo>
                  <a:pt x="121909" y="12190"/>
                </a:lnTo>
                <a:lnTo>
                  <a:pt x="12190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780739" y="3791911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3633429" y="3798006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780739" y="380410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3657813" y="381019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780739" y="3718759"/>
            <a:ext cx="9137452" cy="182878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780739" y="3822390"/>
            <a:ext cx="2840990" cy="0"/>
          </a:xfrm>
          <a:custGeom>
            <a:avLst/>
            <a:gdLst/>
            <a:ahLst/>
            <a:cxnLst/>
            <a:rect l="l" t="t" r="r" b="b"/>
            <a:pathLst>
              <a:path w="2840990">
                <a:moveTo>
                  <a:pt x="0" y="0"/>
                </a:moveTo>
                <a:lnTo>
                  <a:pt x="284049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780739" y="3834582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780739" y="3846774"/>
            <a:ext cx="2877185" cy="0"/>
          </a:xfrm>
          <a:custGeom>
            <a:avLst/>
            <a:gdLst/>
            <a:ahLst/>
            <a:cxnLst/>
            <a:rect l="l" t="t" r="r" b="b"/>
            <a:pathLst>
              <a:path w="2877185">
                <a:moveTo>
                  <a:pt x="0" y="0"/>
                </a:moveTo>
                <a:lnTo>
                  <a:pt x="287706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780739" y="3871158"/>
            <a:ext cx="2914015" cy="0"/>
          </a:xfrm>
          <a:custGeom>
            <a:avLst/>
            <a:gdLst/>
            <a:ahLst/>
            <a:cxnLst/>
            <a:rect l="l" t="t" r="r" b="b"/>
            <a:pathLst>
              <a:path w="2914015">
                <a:moveTo>
                  <a:pt x="0" y="0"/>
                </a:moveTo>
                <a:lnTo>
                  <a:pt x="291364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780739" y="3877255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3670005" y="38833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780739" y="3889447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3645621" y="3895542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6071631" y="389554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105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780739" y="390162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3633429" y="390771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3718773" y="390771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6071631" y="3907719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105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780739" y="3913815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3633429" y="391991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3706581" y="391991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6096015" y="391991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105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780739" y="392600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3706581" y="393210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780739" y="3938199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3694389" y="394429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780739" y="3889447"/>
            <a:ext cx="9137452" cy="121903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780739" y="3956487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3682197" y="3956487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780739" y="3993063"/>
            <a:ext cx="2865120" cy="0"/>
          </a:xfrm>
          <a:custGeom>
            <a:avLst/>
            <a:gdLst/>
            <a:ahLst/>
            <a:cxnLst/>
            <a:rect l="l" t="t" r="r" b="b"/>
            <a:pathLst>
              <a:path w="2865120">
                <a:moveTo>
                  <a:pt x="0" y="0"/>
                </a:moveTo>
                <a:lnTo>
                  <a:pt x="286487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780739" y="4005255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6059439" y="400525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105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780739" y="4011352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6071631" y="4017447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105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780739" y="402354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3670005" y="402963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3767526" y="3999159"/>
            <a:ext cx="6150665" cy="60958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780739" y="4035735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3645621" y="4035735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780739" y="4047927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3645621" y="4047927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6035055" y="405402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105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780739" y="406012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3645621" y="4060120"/>
            <a:ext cx="109855" cy="12700"/>
          </a:xfrm>
          <a:custGeom>
            <a:avLst/>
            <a:gdLst/>
            <a:ahLst/>
            <a:cxnLst/>
            <a:rect l="l" t="t" r="r" b="b"/>
            <a:pathLst>
              <a:path w="109854" h="12700">
                <a:moveTo>
                  <a:pt x="0" y="12190"/>
                </a:moveTo>
                <a:lnTo>
                  <a:pt x="109718" y="12190"/>
                </a:lnTo>
                <a:lnTo>
                  <a:pt x="109718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6047247" y="4066215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105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780739" y="4072311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3657813" y="4078407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6035055" y="4078407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105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780739" y="4090584"/>
            <a:ext cx="2767965" cy="0"/>
          </a:xfrm>
          <a:custGeom>
            <a:avLst/>
            <a:gdLst/>
            <a:ahLst/>
            <a:cxnLst/>
            <a:rect l="l" t="t" r="r" b="b"/>
            <a:pathLst>
              <a:path w="2767965">
                <a:moveTo>
                  <a:pt x="0" y="0"/>
                </a:moveTo>
                <a:lnTo>
                  <a:pt x="276735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780739" y="4096680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780739" y="4108872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780739" y="4121064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780739" y="4139351"/>
            <a:ext cx="2974975" cy="0"/>
          </a:xfrm>
          <a:custGeom>
            <a:avLst/>
            <a:gdLst/>
            <a:ahLst/>
            <a:cxnLst/>
            <a:rect l="l" t="t" r="r" b="b"/>
            <a:pathLst>
              <a:path w="2974975">
                <a:moveTo>
                  <a:pt x="0" y="0"/>
                </a:moveTo>
                <a:lnTo>
                  <a:pt x="297460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780739" y="4151544"/>
            <a:ext cx="2938145" cy="0"/>
          </a:xfrm>
          <a:custGeom>
            <a:avLst/>
            <a:gdLst/>
            <a:ahLst/>
            <a:cxnLst/>
            <a:rect l="l" t="t" r="r" b="b"/>
            <a:pathLst>
              <a:path w="2938145">
                <a:moveTo>
                  <a:pt x="0" y="0"/>
                </a:moveTo>
                <a:lnTo>
                  <a:pt x="293802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780739" y="4163736"/>
            <a:ext cx="2914015" cy="0"/>
          </a:xfrm>
          <a:custGeom>
            <a:avLst/>
            <a:gdLst/>
            <a:ahLst/>
            <a:cxnLst/>
            <a:rect l="l" t="t" r="r" b="b"/>
            <a:pathLst>
              <a:path w="2914015">
                <a:moveTo>
                  <a:pt x="0" y="0"/>
                </a:moveTo>
                <a:lnTo>
                  <a:pt x="291364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3584661" y="4047927"/>
            <a:ext cx="6333530" cy="219439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780739" y="4175928"/>
            <a:ext cx="2889885" cy="0"/>
          </a:xfrm>
          <a:custGeom>
            <a:avLst/>
            <a:gdLst/>
            <a:ahLst/>
            <a:cxnLst/>
            <a:rect l="l" t="t" r="r" b="b"/>
            <a:pathLst>
              <a:path w="2889885">
                <a:moveTo>
                  <a:pt x="0" y="0"/>
                </a:moveTo>
                <a:lnTo>
                  <a:pt x="288926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780739" y="4188120"/>
            <a:ext cx="2865120" cy="0"/>
          </a:xfrm>
          <a:custGeom>
            <a:avLst/>
            <a:gdLst/>
            <a:ahLst/>
            <a:cxnLst/>
            <a:rect l="l" t="t" r="r" b="b"/>
            <a:pathLst>
              <a:path w="2865120">
                <a:moveTo>
                  <a:pt x="0" y="0"/>
                </a:moveTo>
                <a:lnTo>
                  <a:pt x="286487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780739" y="4200312"/>
            <a:ext cx="2828925" cy="0"/>
          </a:xfrm>
          <a:custGeom>
            <a:avLst/>
            <a:gdLst/>
            <a:ahLst/>
            <a:cxnLst/>
            <a:rect l="l" t="t" r="r" b="b"/>
            <a:pathLst>
              <a:path w="2828925">
                <a:moveTo>
                  <a:pt x="0" y="0"/>
                </a:moveTo>
                <a:lnTo>
                  <a:pt x="282831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3718773" y="420031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780739" y="4212504"/>
            <a:ext cx="2804160" cy="0"/>
          </a:xfrm>
          <a:custGeom>
            <a:avLst/>
            <a:gdLst/>
            <a:ahLst/>
            <a:cxnLst/>
            <a:rect l="l" t="t" r="r" b="b"/>
            <a:pathLst>
              <a:path w="2804160">
                <a:moveTo>
                  <a:pt x="0" y="0"/>
                </a:moveTo>
                <a:lnTo>
                  <a:pt x="280393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3694389" y="4212504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780739" y="4218600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3657813" y="422469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780739" y="4230792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3633429" y="423079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780739" y="4249080"/>
            <a:ext cx="2792095" cy="0"/>
          </a:xfrm>
          <a:custGeom>
            <a:avLst/>
            <a:gdLst/>
            <a:ahLst/>
            <a:cxnLst/>
            <a:rect l="l" t="t" r="r" b="b"/>
            <a:pathLst>
              <a:path w="2792095">
                <a:moveTo>
                  <a:pt x="0" y="0"/>
                </a:moveTo>
                <a:lnTo>
                  <a:pt x="2791739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3633429" y="4242984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780739" y="4255176"/>
            <a:ext cx="2816225" cy="12700"/>
          </a:xfrm>
          <a:custGeom>
            <a:avLst/>
            <a:gdLst/>
            <a:ahLst/>
            <a:cxnLst/>
            <a:rect l="l" t="t" r="r" b="b"/>
            <a:pathLst>
              <a:path w="2816225" h="12700">
                <a:moveTo>
                  <a:pt x="0" y="12190"/>
                </a:moveTo>
                <a:lnTo>
                  <a:pt x="2816123" y="12190"/>
                </a:lnTo>
                <a:lnTo>
                  <a:pt x="281612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3657813" y="425517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780739" y="4267353"/>
            <a:ext cx="2816225" cy="12700"/>
          </a:xfrm>
          <a:custGeom>
            <a:avLst/>
            <a:gdLst/>
            <a:ahLst/>
            <a:cxnLst/>
            <a:rect l="l" t="t" r="r" b="b"/>
            <a:pathLst>
              <a:path w="2816225" h="12700">
                <a:moveTo>
                  <a:pt x="0" y="12190"/>
                </a:moveTo>
                <a:lnTo>
                  <a:pt x="2816123" y="12190"/>
                </a:lnTo>
                <a:lnTo>
                  <a:pt x="281612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3657813" y="426735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780739" y="4285640"/>
            <a:ext cx="2840990" cy="0"/>
          </a:xfrm>
          <a:custGeom>
            <a:avLst/>
            <a:gdLst/>
            <a:ahLst/>
            <a:cxnLst/>
            <a:rect l="l" t="t" r="r" b="b"/>
            <a:pathLst>
              <a:path w="2840990">
                <a:moveTo>
                  <a:pt x="0" y="0"/>
                </a:moveTo>
                <a:lnTo>
                  <a:pt x="284049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3694389" y="4285640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780739" y="4297833"/>
            <a:ext cx="2877185" cy="0"/>
          </a:xfrm>
          <a:custGeom>
            <a:avLst/>
            <a:gdLst/>
            <a:ahLst/>
            <a:cxnLst/>
            <a:rect l="l" t="t" r="r" b="b"/>
            <a:pathLst>
              <a:path w="2877185">
                <a:moveTo>
                  <a:pt x="0" y="0"/>
                </a:moveTo>
                <a:lnTo>
                  <a:pt x="287706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3718773" y="429783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780739" y="4310024"/>
            <a:ext cx="2901950" cy="0"/>
          </a:xfrm>
          <a:custGeom>
            <a:avLst/>
            <a:gdLst/>
            <a:ahLst/>
            <a:cxnLst/>
            <a:rect l="l" t="t" r="r" b="b"/>
            <a:pathLst>
              <a:path w="2901950">
                <a:moveTo>
                  <a:pt x="0" y="0"/>
                </a:moveTo>
                <a:lnTo>
                  <a:pt x="290145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780739" y="4322216"/>
            <a:ext cx="2926080" cy="0"/>
          </a:xfrm>
          <a:custGeom>
            <a:avLst/>
            <a:gdLst/>
            <a:ahLst/>
            <a:cxnLst/>
            <a:rect l="l" t="t" r="r" b="b"/>
            <a:pathLst>
              <a:path w="2926079">
                <a:moveTo>
                  <a:pt x="0" y="0"/>
                </a:moveTo>
                <a:lnTo>
                  <a:pt x="29258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780739" y="4334409"/>
            <a:ext cx="2962910" cy="0"/>
          </a:xfrm>
          <a:custGeom>
            <a:avLst/>
            <a:gdLst/>
            <a:ahLst/>
            <a:cxnLst/>
            <a:rect l="l" t="t" r="r" b="b"/>
            <a:pathLst>
              <a:path w="2962910">
                <a:moveTo>
                  <a:pt x="0" y="0"/>
                </a:moveTo>
                <a:lnTo>
                  <a:pt x="296241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780739" y="4267353"/>
            <a:ext cx="9137452" cy="121918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780739" y="4346600"/>
            <a:ext cx="2974975" cy="0"/>
          </a:xfrm>
          <a:custGeom>
            <a:avLst/>
            <a:gdLst/>
            <a:ahLst/>
            <a:cxnLst/>
            <a:rect l="l" t="t" r="r" b="b"/>
            <a:pathLst>
              <a:path w="2974975">
                <a:moveTo>
                  <a:pt x="0" y="0"/>
                </a:moveTo>
                <a:lnTo>
                  <a:pt x="297460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6205728" y="4383177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628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6205728" y="4389273"/>
            <a:ext cx="219710" cy="12700"/>
          </a:xfrm>
          <a:custGeom>
            <a:avLst/>
            <a:gdLst/>
            <a:ahLst/>
            <a:cxnLst/>
            <a:rect l="l" t="t" r="r" b="b"/>
            <a:pathLst>
              <a:path w="219710" h="12700">
                <a:moveTo>
                  <a:pt x="0" y="12190"/>
                </a:moveTo>
                <a:lnTo>
                  <a:pt x="219437" y="12190"/>
                </a:lnTo>
                <a:lnTo>
                  <a:pt x="2194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A7F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6205728" y="4401465"/>
            <a:ext cx="219710" cy="12700"/>
          </a:xfrm>
          <a:custGeom>
            <a:avLst/>
            <a:gdLst/>
            <a:ahLst/>
            <a:cxnLst/>
            <a:rect l="l" t="t" r="r" b="b"/>
            <a:pathLst>
              <a:path w="219710" h="12700">
                <a:moveTo>
                  <a:pt x="0" y="12190"/>
                </a:moveTo>
                <a:lnTo>
                  <a:pt x="219437" y="12190"/>
                </a:lnTo>
                <a:lnTo>
                  <a:pt x="21943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A7F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780739" y="4389273"/>
            <a:ext cx="5412798" cy="60958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6205728" y="4419753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0" y="0"/>
                </a:moveTo>
                <a:lnTo>
                  <a:pt x="207247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780739" y="4431944"/>
            <a:ext cx="2926080" cy="0"/>
          </a:xfrm>
          <a:custGeom>
            <a:avLst/>
            <a:gdLst/>
            <a:ahLst/>
            <a:cxnLst/>
            <a:rect l="l" t="t" r="r" b="b"/>
            <a:pathLst>
              <a:path w="2926079">
                <a:moveTo>
                  <a:pt x="0" y="0"/>
                </a:moveTo>
                <a:lnTo>
                  <a:pt x="29258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6217920" y="4431944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864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780739" y="4444136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3682197" y="4444136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6217920" y="4444136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82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780739" y="445021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3682197" y="445631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6217920" y="4450218"/>
            <a:ext cx="146685" cy="12700"/>
          </a:xfrm>
          <a:custGeom>
            <a:avLst/>
            <a:gdLst/>
            <a:ahLst/>
            <a:cxnLst/>
            <a:rect l="l" t="t" r="r" b="b"/>
            <a:pathLst>
              <a:path w="146685" h="12700">
                <a:moveTo>
                  <a:pt x="0" y="12190"/>
                </a:moveTo>
                <a:lnTo>
                  <a:pt x="146291" y="12190"/>
                </a:lnTo>
                <a:lnTo>
                  <a:pt x="14629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A7F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780739" y="446241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3682197" y="446241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6217920" y="4462410"/>
            <a:ext cx="146685" cy="12700"/>
          </a:xfrm>
          <a:custGeom>
            <a:avLst/>
            <a:gdLst/>
            <a:ahLst/>
            <a:cxnLst/>
            <a:rect l="l" t="t" r="r" b="b"/>
            <a:pathLst>
              <a:path w="146685" h="12700">
                <a:moveTo>
                  <a:pt x="0" y="12190"/>
                </a:moveTo>
                <a:lnTo>
                  <a:pt x="146291" y="12190"/>
                </a:lnTo>
                <a:lnTo>
                  <a:pt x="14629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A7F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780739" y="4474602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3682197" y="4474602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6217920" y="4480697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100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780739" y="4486794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3633429" y="4492889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3682197" y="4486794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6217920" y="4492889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09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780739" y="4498986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3645621" y="449898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3682197" y="450508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6217920" y="4505081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780739" y="451117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3645621" y="45111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3682197" y="4517273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6217920" y="4511178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A7F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780739" y="452337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6217920" y="4523370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A7F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780739" y="4541657"/>
            <a:ext cx="2865120" cy="0"/>
          </a:xfrm>
          <a:custGeom>
            <a:avLst/>
            <a:gdLst/>
            <a:ahLst/>
            <a:cxnLst/>
            <a:rect l="l" t="t" r="r" b="b"/>
            <a:pathLst>
              <a:path w="2865120">
                <a:moveTo>
                  <a:pt x="0" y="0"/>
                </a:moveTo>
                <a:lnTo>
                  <a:pt x="286487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3633429" y="4450218"/>
            <a:ext cx="2584495" cy="182878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6217920" y="4541657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3670005" y="4377081"/>
            <a:ext cx="6248186" cy="316960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780739" y="4547754"/>
            <a:ext cx="2889885" cy="12700"/>
          </a:xfrm>
          <a:custGeom>
            <a:avLst/>
            <a:gdLst/>
            <a:ahLst/>
            <a:cxnLst/>
            <a:rect l="l" t="t" r="r" b="b"/>
            <a:pathLst>
              <a:path w="2889885" h="12700">
                <a:moveTo>
                  <a:pt x="0" y="12190"/>
                </a:moveTo>
                <a:lnTo>
                  <a:pt x="2889260" y="12190"/>
                </a:lnTo>
                <a:lnTo>
                  <a:pt x="288926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6230111" y="4547754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A7F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780739" y="4559946"/>
            <a:ext cx="2889885" cy="12700"/>
          </a:xfrm>
          <a:custGeom>
            <a:avLst/>
            <a:gdLst/>
            <a:ahLst/>
            <a:cxnLst/>
            <a:rect l="l" t="t" r="r" b="b"/>
            <a:pathLst>
              <a:path w="2889885" h="12700">
                <a:moveTo>
                  <a:pt x="0" y="12190"/>
                </a:moveTo>
                <a:lnTo>
                  <a:pt x="2889260" y="12190"/>
                </a:lnTo>
                <a:lnTo>
                  <a:pt x="288926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6230111" y="455994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A7F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780739" y="457213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6230111" y="4578233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780739" y="458433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6230111" y="458433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A7F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780739" y="4596522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6230111" y="459652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A7F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780739" y="4608714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3633429" y="4614809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6230111" y="4614809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780739" y="4627001"/>
            <a:ext cx="2901950" cy="0"/>
          </a:xfrm>
          <a:custGeom>
            <a:avLst/>
            <a:gdLst/>
            <a:ahLst/>
            <a:cxnLst/>
            <a:rect l="l" t="t" r="r" b="b"/>
            <a:pathLst>
              <a:path w="2901950">
                <a:moveTo>
                  <a:pt x="0" y="0"/>
                </a:moveTo>
                <a:lnTo>
                  <a:pt x="290145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780739" y="4639178"/>
            <a:ext cx="2914015" cy="0"/>
          </a:xfrm>
          <a:custGeom>
            <a:avLst/>
            <a:gdLst/>
            <a:ahLst/>
            <a:cxnLst/>
            <a:rect l="l" t="t" r="r" b="b"/>
            <a:pathLst>
              <a:path w="2914015">
                <a:moveTo>
                  <a:pt x="0" y="0"/>
                </a:moveTo>
                <a:lnTo>
                  <a:pt x="291364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780739" y="4645274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3633429" y="465137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780739" y="4657466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780739" y="466965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780739" y="4681851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6217920" y="468794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780739" y="4694042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6205728" y="470013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780739" y="4706234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6193535" y="471233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780739" y="4718427"/>
            <a:ext cx="2974975" cy="12700"/>
          </a:xfrm>
          <a:custGeom>
            <a:avLst/>
            <a:gdLst/>
            <a:ahLst/>
            <a:cxnLst/>
            <a:rect l="l" t="t" r="r" b="b"/>
            <a:pathLst>
              <a:path w="2974975" h="12700">
                <a:moveTo>
                  <a:pt x="0" y="12190"/>
                </a:moveTo>
                <a:lnTo>
                  <a:pt x="2974604" y="12190"/>
                </a:lnTo>
                <a:lnTo>
                  <a:pt x="297460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780739" y="4730619"/>
            <a:ext cx="2974975" cy="12700"/>
          </a:xfrm>
          <a:custGeom>
            <a:avLst/>
            <a:gdLst/>
            <a:ahLst/>
            <a:cxnLst/>
            <a:rect l="l" t="t" r="r" b="b"/>
            <a:pathLst>
              <a:path w="2974975" h="12700">
                <a:moveTo>
                  <a:pt x="0" y="12190"/>
                </a:moveTo>
                <a:lnTo>
                  <a:pt x="2974604" y="12190"/>
                </a:lnTo>
                <a:lnTo>
                  <a:pt x="297460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780739" y="4742810"/>
            <a:ext cx="2767965" cy="12700"/>
          </a:xfrm>
          <a:custGeom>
            <a:avLst/>
            <a:gdLst/>
            <a:ahLst/>
            <a:cxnLst/>
            <a:rect l="l" t="t" r="r" b="b"/>
            <a:pathLst>
              <a:path w="2767965" h="12700">
                <a:moveTo>
                  <a:pt x="0" y="12190"/>
                </a:moveTo>
                <a:lnTo>
                  <a:pt x="2767355" y="12190"/>
                </a:lnTo>
                <a:lnTo>
                  <a:pt x="276735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3596853" y="4742810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3633429" y="4681851"/>
            <a:ext cx="6284762" cy="134110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780739" y="4755002"/>
            <a:ext cx="2767965" cy="12700"/>
          </a:xfrm>
          <a:custGeom>
            <a:avLst/>
            <a:gdLst/>
            <a:ahLst/>
            <a:cxnLst/>
            <a:rect l="l" t="t" r="r" b="b"/>
            <a:pathLst>
              <a:path w="2767965" h="12700">
                <a:moveTo>
                  <a:pt x="0" y="12190"/>
                </a:moveTo>
                <a:lnTo>
                  <a:pt x="2767355" y="12190"/>
                </a:lnTo>
                <a:lnTo>
                  <a:pt x="276735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3596853" y="4755002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780739" y="4773290"/>
            <a:ext cx="2780030" cy="0"/>
          </a:xfrm>
          <a:custGeom>
            <a:avLst/>
            <a:gdLst/>
            <a:ahLst/>
            <a:cxnLst/>
            <a:rect l="l" t="t" r="r" b="b"/>
            <a:pathLst>
              <a:path w="2780029">
                <a:moveTo>
                  <a:pt x="0" y="0"/>
                </a:moveTo>
                <a:lnTo>
                  <a:pt x="277954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3584661" y="477329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780739" y="4785482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3645621" y="4785482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780739" y="4797674"/>
            <a:ext cx="2962910" cy="0"/>
          </a:xfrm>
          <a:custGeom>
            <a:avLst/>
            <a:gdLst/>
            <a:ahLst/>
            <a:cxnLst/>
            <a:rect l="l" t="t" r="r" b="b"/>
            <a:pathLst>
              <a:path w="2962910">
                <a:moveTo>
                  <a:pt x="0" y="0"/>
                </a:moveTo>
                <a:lnTo>
                  <a:pt x="296241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780739" y="4803771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3645621" y="4803771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5462077" y="4809866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271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780739" y="4815947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3645621" y="4815947"/>
            <a:ext cx="97790" cy="12700"/>
          </a:xfrm>
          <a:custGeom>
            <a:avLst/>
            <a:gdLst/>
            <a:ahLst/>
            <a:cxnLst/>
            <a:rect l="l" t="t" r="r" b="b"/>
            <a:pathLst>
              <a:path w="97789" h="12700">
                <a:moveTo>
                  <a:pt x="0" y="12190"/>
                </a:moveTo>
                <a:lnTo>
                  <a:pt x="97527" y="12190"/>
                </a:lnTo>
                <a:lnTo>
                  <a:pt x="9752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3779718" y="4803771"/>
            <a:ext cx="6138473" cy="36559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780739" y="4834235"/>
            <a:ext cx="2804160" cy="0"/>
          </a:xfrm>
          <a:custGeom>
            <a:avLst/>
            <a:gdLst/>
            <a:ahLst/>
            <a:cxnLst/>
            <a:rect l="l" t="t" r="r" b="b"/>
            <a:pathLst>
              <a:path w="2804160">
                <a:moveTo>
                  <a:pt x="0" y="0"/>
                </a:moveTo>
                <a:lnTo>
                  <a:pt x="2803931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5413309" y="483423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271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780739" y="4840331"/>
            <a:ext cx="2816225" cy="12700"/>
          </a:xfrm>
          <a:custGeom>
            <a:avLst/>
            <a:gdLst/>
            <a:ahLst/>
            <a:cxnLst/>
            <a:rect l="l" t="t" r="r" b="b"/>
            <a:pathLst>
              <a:path w="2816225" h="12700">
                <a:moveTo>
                  <a:pt x="0" y="12190"/>
                </a:moveTo>
                <a:lnTo>
                  <a:pt x="2816123" y="12190"/>
                </a:lnTo>
                <a:lnTo>
                  <a:pt x="281612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780739" y="4852523"/>
            <a:ext cx="2816225" cy="12700"/>
          </a:xfrm>
          <a:custGeom>
            <a:avLst/>
            <a:gdLst/>
            <a:ahLst/>
            <a:cxnLst/>
            <a:rect l="l" t="t" r="r" b="b"/>
            <a:pathLst>
              <a:path w="2816225" h="12700">
                <a:moveTo>
                  <a:pt x="0" y="12190"/>
                </a:moveTo>
                <a:lnTo>
                  <a:pt x="2816123" y="12190"/>
                </a:lnTo>
                <a:lnTo>
                  <a:pt x="281612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3645621" y="4828139"/>
            <a:ext cx="6272570" cy="60958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780739" y="4870811"/>
            <a:ext cx="2828925" cy="0"/>
          </a:xfrm>
          <a:custGeom>
            <a:avLst/>
            <a:gdLst/>
            <a:ahLst/>
            <a:cxnLst/>
            <a:rect l="l" t="t" r="r" b="b"/>
            <a:pathLst>
              <a:path w="2828925">
                <a:moveTo>
                  <a:pt x="0" y="0"/>
                </a:moveTo>
                <a:lnTo>
                  <a:pt x="282831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780739" y="4883003"/>
            <a:ext cx="2840990" cy="0"/>
          </a:xfrm>
          <a:custGeom>
            <a:avLst/>
            <a:gdLst/>
            <a:ahLst/>
            <a:cxnLst/>
            <a:rect l="l" t="t" r="r" b="b"/>
            <a:pathLst>
              <a:path w="2840990">
                <a:moveTo>
                  <a:pt x="0" y="0"/>
                </a:moveTo>
                <a:lnTo>
                  <a:pt x="284049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5364556" y="4883003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271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780739" y="4889099"/>
            <a:ext cx="2962910" cy="12700"/>
          </a:xfrm>
          <a:custGeom>
            <a:avLst/>
            <a:gdLst/>
            <a:ahLst/>
            <a:cxnLst/>
            <a:rect l="l" t="t" r="r" b="b"/>
            <a:pathLst>
              <a:path w="2962910" h="12700">
                <a:moveTo>
                  <a:pt x="0" y="12190"/>
                </a:moveTo>
                <a:lnTo>
                  <a:pt x="2962412" y="12190"/>
                </a:lnTo>
                <a:lnTo>
                  <a:pt x="296241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3767526" y="4876907"/>
            <a:ext cx="2182185" cy="36574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780739" y="4901291"/>
            <a:ext cx="2962910" cy="12700"/>
          </a:xfrm>
          <a:custGeom>
            <a:avLst/>
            <a:gdLst/>
            <a:ahLst/>
            <a:cxnLst/>
            <a:rect l="l" t="t" r="r" b="b"/>
            <a:pathLst>
              <a:path w="2962910" h="12700">
                <a:moveTo>
                  <a:pt x="0" y="12190"/>
                </a:moveTo>
                <a:lnTo>
                  <a:pt x="2962412" y="12190"/>
                </a:lnTo>
                <a:lnTo>
                  <a:pt x="296241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3767526" y="4876907"/>
            <a:ext cx="6150665" cy="73150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780739" y="491348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4462409" y="491957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8300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780739" y="4925675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780739" y="4937867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3645621" y="4943963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3694389" y="4943963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4742809" y="494396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B86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5218252" y="4943963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480B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4498985" y="4937867"/>
            <a:ext cx="670512" cy="24382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780739" y="4950059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3633429" y="495615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3694389" y="495615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5096347" y="4950059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80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5145115" y="495615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480B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780739" y="4962251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3633429" y="4968347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3706581" y="4950059"/>
            <a:ext cx="999648" cy="36574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5035387" y="496834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60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5096347" y="4962251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80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4718425" y="4962251"/>
            <a:ext cx="292590" cy="24382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780739" y="4974443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3670005" y="49805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3767526" y="4937867"/>
            <a:ext cx="6150665" cy="73135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6327632" y="5004908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780739" y="4974443"/>
            <a:ext cx="4888589" cy="60943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6327632" y="5017099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780739" y="5029291"/>
            <a:ext cx="2974975" cy="0"/>
          </a:xfrm>
          <a:custGeom>
            <a:avLst/>
            <a:gdLst/>
            <a:ahLst/>
            <a:cxnLst/>
            <a:rect l="l" t="t" r="r" b="b"/>
            <a:pathLst>
              <a:path w="2974975">
                <a:moveTo>
                  <a:pt x="0" y="0"/>
                </a:moveTo>
                <a:lnTo>
                  <a:pt x="297460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4742809" y="50292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B86B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6339824" y="502929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780739" y="5041484"/>
            <a:ext cx="2962910" cy="0"/>
          </a:xfrm>
          <a:custGeom>
            <a:avLst/>
            <a:gdLst/>
            <a:ahLst/>
            <a:cxnLst/>
            <a:rect l="l" t="t" r="r" b="b"/>
            <a:pathLst>
              <a:path w="2962910">
                <a:moveTo>
                  <a:pt x="0" y="0"/>
                </a:moveTo>
                <a:lnTo>
                  <a:pt x="296241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3767526" y="4998812"/>
            <a:ext cx="6150665" cy="85342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6339824" y="504148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780739" y="5053676"/>
            <a:ext cx="2767965" cy="0"/>
          </a:xfrm>
          <a:custGeom>
            <a:avLst/>
            <a:gdLst/>
            <a:ahLst/>
            <a:cxnLst/>
            <a:rect l="l" t="t" r="r" b="b"/>
            <a:pathLst>
              <a:path w="2767965">
                <a:moveTo>
                  <a:pt x="0" y="0"/>
                </a:moveTo>
                <a:lnTo>
                  <a:pt x="276735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780739" y="5059772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780739" y="5071964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3584661" y="5078059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6327632" y="507805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780739" y="5084156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3584661" y="5090252"/>
            <a:ext cx="170815" cy="0"/>
          </a:xfrm>
          <a:custGeom>
            <a:avLst/>
            <a:gdLst/>
            <a:ahLst/>
            <a:cxnLst/>
            <a:rect l="l" t="t" r="r" b="b"/>
            <a:pathLst>
              <a:path w="170814">
                <a:moveTo>
                  <a:pt x="0" y="0"/>
                </a:moveTo>
                <a:lnTo>
                  <a:pt x="17067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6291056" y="509025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780739" y="5114635"/>
            <a:ext cx="2865120" cy="0"/>
          </a:xfrm>
          <a:custGeom>
            <a:avLst/>
            <a:gdLst/>
            <a:ahLst/>
            <a:cxnLst/>
            <a:rect l="l" t="t" r="r" b="b"/>
            <a:pathLst>
              <a:path w="2865120">
                <a:moveTo>
                  <a:pt x="0" y="0"/>
                </a:moveTo>
                <a:lnTo>
                  <a:pt x="286487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3682197" y="511463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780739" y="5126827"/>
            <a:ext cx="2840990" cy="0"/>
          </a:xfrm>
          <a:custGeom>
            <a:avLst/>
            <a:gdLst/>
            <a:ahLst/>
            <a:cxnLst/>
            <a:rect l="l" t="t" r="r" b="b"/>
            <a:pathLst>
              <a:path w="2840990">
                <a:moveTo>
                  <a:pt x="0" y="0"/>
                </a:moveTo>
                <a:lnTo>
                  <a:pt x="284049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3682197" y="512682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780739" y="5071964"/>
            <a:ext cx="9137452" cy="109726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780739" y="5132924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3682197" y="5132924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780739" y="5145116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3682197" y="5145116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780739" y="5157308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3682197" y="515730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780739" y="5169500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3645621" y="517559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3682197" y="5169500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780739" y="5181677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3633429" y="5187772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3682197" y="518777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780739" y="5193869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3645621" y="519996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3682197" y="5199964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780739" y="5206061"/>
            <a:ext cx="2840990" cy="12700"/>
          </a:xfrm>
          <a:custGeom>
            <a:avLst/>
            <a:gdLst/>
            <a:ahLst/>
            <a:cxnLst/>
            <a:rect l="l" t="t" r="r" b="b"/>
            <a:pathLst>
              <a:path w="2840990" h="12700">
                <a:moveTo>
                  <a:pt x="0" y="12190"/>
                </a:moveTo>
                <a:lnTo>
                  <a:pt x="2840492" y="12190"/>
                </a:lnTo>
                <a:lnTo>
                  <a:pt x="284049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3718773" y="5181677"/>
            <a:ext cx="6199418" cy="60958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780739" y="5224348"/>
            <a:ext cx="2853055" cy="0"/>
          </a:xfrm>
          <a:custGeom>
            <a:avLst/>
            <a:gdLst/>
            <a:ahLst/>
            <a:cxnLst/>
            <a:rect l="l" t="t" r="r" b="b"/>
            <a:pathLst>
              <a:path w="2853054">
                <a:moveTo>
                  <a:pt x="0" y="0"/>
                </a:moveTo>
                <a:lnTo>
                  <a:pt x="2852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780739" y="5236540"/>
            <a:ext cx="2877185" cy="0"/>
          </a:xfrm>
          <a:custGeom>
            <a:avLst/>
            <a:gdLst/>
            <a:ahLst/>
            <a:cxnLst/>
            <a:rect l="l" t="t" r="r" b="b"/>
            <a:pathLst>
              <a:path w="2877185">
                <a:moveTo>
                  <a:pt x="0" y="0"/>
                </a:moveTo>
                <a:lnTo>
                  <a:pt x="287706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6205728" y="523654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93CA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6230111" y="5236540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5">
                <a:moveTo>
                  <a:pt x="0" y="0"/>
                </a:moveTo>
                <a:lnTo>
                  <a:pt x="146291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780739" y="5242637"/>
            <a:ext cx="2974975" cy="12700"/>
          </a:xfrm>
          <a:custGeom>
            <a:avLst/>
            <a:gdLst/>
            <a:ahLst/>
            <a:cxnLst/>
            <a:rect l="l" t="t" r="r" b="b"/>
            <a:pathLst>
              <a:path w="2974975" h="12700">
                <a:moveTo>
                  <a:pt x="0" y="12190"/>
                </a:moveTo>
                <a:lnTo>
                  <a:pt x="2974604" y="12190"/>
                </a:lnTo>
                <a:lnTo>
                  <a:pt x="297460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3767526" y="5242637"/>
            <a:ext cx="2450391" cy="24382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780739" y="5254829"/>
            <a:ext cx="2974975" cy="12700"/>
          </a:xfrm>
          <a:custGeom>
            <a:avLst/>
            <a:gdLst/>
            <a:ahLst/>
            <a:cxnLst/>
            <a:rect l="l" t="t" r="r" b="b"/>
            <a:pathLst>
              <a:path w="2974975" h="12700">
                <a:moveTo>
                  <a:pt x="0" y="12190"/>
                </a:moveTo>
                <a:lnTo>
                  <a:pt x="2974604" y="12190"/>
                </a:lnTo>
                <a:lnTo>
                  <a:pt x="297460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5974095" y="5230445"/>
            <a:ext cx="3944096" cy="73150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780739" y="5273116"/>
            <a:ext cx="2938145" cy="0"/>
          </a:xfrm>
          <a:custGeom>
            <a:avLst/>
            <a:gdLst/>
            <a:ahLst/>
            <a:cxnLst/>
            <a:rect l="l" t="t" r="r" b="b"/>
            <a:pathLst>
              <a:path w="2938145">
                <a:moveTo>
                  <a:pt x="0" y="0"/>
                </a:moveTo>
                <a:lnTo>
                  <a:pt x="293802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5925327" y="5267021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D4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5974095" y="5267021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D4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6035055" y="526702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1057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780739" y="5279213"/>
            <a:ext cx="2792095" cy="12700"/>
          </a:xfrm>
          <a:custGeom>
            <a:avLst/>
            <a:gdLst/>
            <a:ahLst/>
            <a:cxnLst/>
            <a:rect l="l" t="t" r="r" b="b"/>
            <a:pathLst>
              <a:path w="2792095" h="12700">
                <a:moveTo>
                  <a:pt x="0" y="12190"/>
                </a:moveTo>
                <a:lnTo>
                  <a:pt x="2791739" y="12190"/>
                </a:lnTo>
                <a:lnTo>
                  <a:pt x="279173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3645621" y="5285308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5925327" y="5279213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4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D4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5974095" y="5279213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D4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6035055" y="52792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1057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780739" y="5291405"/>
            <a:ext cx="2792095" cy="12700"/>
          </a:xfrm>
          <a:custGeom>
            <a:avLst/>
            <a:gdLst/>
            <a:ahLst/>
            <a:cxnLst/>
            <a:rect l="l" t="t" r="r" b="b"/>
            <a:pathLst>
              <a:path w="2792095" h="12700">
                <a:moveTo>
                  <a:pt x="0" y="12190"/>
                </a:moveTo>
                <a:lnTo>
                  <a:pt x="2791739" y="12190"/>
                </a:lnTo>
                <a:lnTo>
                  <a:pt x="279173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3657813" y="529750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5974095" y="5291405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D4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6230111" y="5297500"/>
            <a:ext cx="170815" cy="0"/>
          </a:xfrm>
          <a:custGeom>
            <a:avLst/>
            <a:gdLst/>
            <a:ahLst/>
            <a:cxnLst/>
            <a:rect l="l" t="t" r="r" b="b"/>
            <a:pathLst>
              <a:path w="170814">
                <a:moveTo>
                  <a:pt x="0" y="0"/>
                </a:moveTo>
                <a:lnTo>
                  <a:pt x="170674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780739" y="5303597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3657813" y="5309692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5974095" y="5303597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0D4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6096015" y="5309692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695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6230111" y="5309692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864" y="0"/>
                </a:lnTo>
              </a:path>
            </a:pathLst>
          </a:custGeom>
          <a:ln w="12190">
            <a:solidFill>
              <a:srgbClr val="0A7F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780739" y="5315789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6035055" y="5303597"/>
            <a:ext cx="170670" cy="24382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3596853" y="5321884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3706581" y="5267021"/>
            <a:ext cx="6211610" cy="97534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5986287" y="532188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0D4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6181344" y="532188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ABC8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780739" y="5327981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3584661" y="5327981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780739" y="5340173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3584661" y="5340173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780739" y="5352365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3584661" y="5352365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3694389" y="5358460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780739" y="5364541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3584661" y="5364541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3670005" y="5370637"/>
            <a:ext cx="73660" cy="0"/>
          </a:xfrm>
          <a:custGeom>
            <a:avLst/>
            <a:gdLst/>
            <a:ahLst/>
            <a:cxnLst/>
            <a:rect l="l" t="t" r="r" b="b"/>
            <a:pathLst>
              <a:path w="73660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780739" y="5376733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780739" y="5388926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780739" y="5401117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780739" y="5413309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3584661" y="5419405"/>
            <a:ext cx="170815" cy="0"/>
          </a:xfrm>
          <a:custGeom>
            <a:avLst/>
            <a:gdLst/>
            <a:ahLst/>
            <a:cxnLst/>
            <a:rect l="l" t="t" r="r" b="b"/>
            <a:pathLst>
              <a:path w="170814">
                <a:moveTo>
                  <a:pt x="0" y="0"/>
                </a:moveTo>
                <a:lnTo>
                  <a:pt x="17067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780739" y="5425502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3572469" y="5425502"/>
            <a:ext cx="182880" cy="12700"/>
          </a:xfrm>
          <a:custGeom>
            <a:avLst/>
            <a:gdLst/>
            <a:ahLst/>
            <a:cxnLst/>
            <a:rect l="l" t="t" r="r" b="b"/>
            <a:pathLst>
              <a:path w="182879" h="12700">
                <a:moveTo>
                  <a:pt x="0" y="12190"/>
                </a:moveTo>
                <a:lnTo>
                  <a:pt x="182864" y="12190"/>
                </a:lnTo>
                <a:lnTo>
                  <a:pt x="18286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780739" y="5437694"/>
            <a:ext cx="2780030" cy="12700"/>
          </a:xfrm>
          <a:custGeom>
            <a:avLst/>
            <a:gdLst/>
            <a:ahLst/>
            <a:cxnLst/>
            <a:rect l="l" t="t" r="r" b="b"/>
            <a:pathLst>
              <a:path w="2780029" h="12700">
                <a:moveTo>
                  <a:pt x="0" y="12190"/>
                </a:moveTo>
                <a:lnTo>
                  <a:pt x="2779547" y="12190"/>
                </a:lnTo>
                <a:lnTo>
                  <a:pt x="2779547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3572469" y="5437694"/>
            <a:ext cx="182880" cy="12700"/>
          </a:xfrm>
          <a:custGeom>
            <a:avLst/>
            <a:gdLst/>
            <a:ahLst/>
            <a:cxnLst/>
            <a:rect l="l" t="t" r="r" b="b"/>
            <a:pathLst>
              <a:path w="182879" h="12700">
                <a:moveTo>
                  <a:pt x="0" y="12190"/>
                </a:moveTo>
                <a:lnTo>
                  <a:pt x="182864" y="12190"/>
                </a:lnTo>
                <a:lnTo>
                  <a:pt x="18286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780739" y="5364541"/>
            <a:ext cx="9137452" cy="646129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8144088" y="599848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8144088" y="601067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062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780739" y="5998480"/>
            <a:ext cx="9137452" cy="121903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8717066" y="611428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F429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780739" y="6108193"/>
            <a:ext cx="9137452" cy="85342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9107180" y="6187440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F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780739" y="6181345"/>
            <a:ext cx="9137452" cy="121903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780739" y="6291057"/>
            <a:ext cx="9137452" cy="48766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9424141" y="6309345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FD23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5230444" y="6327633"/>
            <a:ext cx="3949889" cy="24382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5157307" y="6339825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80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8656122" y="6327633"/>
            <a:ext cx="1262069" cy="24382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6949378" y="634592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55E4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780739" y="6339825"/>
            <a:ext cx="4364373" cy="24382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7814934" y="6339825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59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F28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9411949" y="6339825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F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7888086" y="6339825"/>
            <a:ext cx="755838" cy="24382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5120731" y="635201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80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5157307" y="6352017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80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6998147" y="6358113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55E4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7814934" y="6352017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59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F28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8363529" y="63581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F3B4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8485433" y="6352017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8558586" y="635201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8595162" y="6352017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9180331" y="635811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FD8A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9411949" y="6352017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F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6998147" y="6339825"/>
            <a:ext cx="804603" cy="48766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5242636" y="6352017"/>
            <a:ext cx="1718933" cy="36574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5120731" y="636420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80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5157307" y="63642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80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6949378" y="636420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6998147" y="6364209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780739" y="6352017"/>
            <a:ext cx="4242469" cy="36574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7814934" y="636420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59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F28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8485433" y="6364209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8558586" y="636420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8595162" y="6364209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8668298" y="6352017"/>
            <a:ext cx="719280" cy="36574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9411949" y="6364209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F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4937866" y="638249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60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7900279" y="6352017"/>
            <a:ext cx="560783" cy="36574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4998826" y="6382497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60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5120731" y="63764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80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5157307" y="6376401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80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5913150" y="638249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0D4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6108191" y="63824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126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6839650" y="63764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5C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6949378" y="63764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6998147" y="637640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7778358" y="63824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F28A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7814934" y="6376401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59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F28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8436681" y="6382497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E849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8485433" y="637640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8558586" y="63764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8595162" y="637640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E84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9375388" y="63824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F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9411949" y="6376401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F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5157307" y="6388593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60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80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6839650" y="638859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45C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6949378" y="638859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6998147" y="6388593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55E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780739" y="6352017"/>
            <a:ext cx="4364373" cy="60958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5047579" y="6376401"/>
            <a:ext cx="4352191" cy="36574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9180331" y="639468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F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9411949" y="6388593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F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5023195" y="640688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CBB1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9253469" y="6406881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27" y="0"/>
                </a:lnTo>
              </a:path>
            </a:pathLst>
          </a:custGeom>
          <a:ln w="12190">
            <a:solidFill>
              <a:srgbClr val="F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780739" y="6339825"/>
            <a:ext cx="9137452" cy="97534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5974095" y="6431265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0D4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780739" y="6425169"/>
            <a:ext cx="9137452" cy="109711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780739" y="653488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780739" y="654707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780739" y="655926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780739" y="657145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780739" y="658365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780739" y="659584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780739" y="660803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780739" y="662022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780739" y="663241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780739" y="664461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780739" y="665678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780739" y="666897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780739" y="668117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780739" y="669336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780739" y="670555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780739" y="671774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6924995" y="673603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8B8B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780739" y="6729939"/>
            <a:ext cx="9137452" cy="24382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7022515" y="673603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0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780739" y="6748226"/>
            <a:ext cx="6096000" cy="0"/>
          </a:xfrm>
          <a:custGeom>
            <a:avLst/>
            <a:gdLst/>
            <a:ahLst/>
            <a:cxnLst/>
            <a:rect l="l" t="t" r="r" b="b"/>
            <a:pathLst>
              <a:path w="6096000">
                <a:moveTo>
                  <a:pt x="0" y="0"/>
                </a:moveTo>
                <a:lnTo>
                  <a:pt x="609549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7485781" y="6748226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5">
                <a:moveTo>
                  <a:pt x="0" y="0"/>
                </a:moveTo>
                <a:lnTo>
                  <a:pt x="47544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780739" y="6754323"/>
            <a:ext cx="6680656" cy="24382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7997799" y="6742131"/>
            <a:ext cx="1920392" cy="24382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6912802" y="676041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6998147" y="6760419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7485781" y="6760419"/>
            <a:ext cx="426720" cy="0"/>
          </a:xfrm>
          <a:custGeom>
            <a:avLst/>
            <a:gdLst/>
            <a:ahLst/>
            <a:cxnLst/>
            <a:rect l="l" t="t" r="r" b="b"/>
            <a:pathLst>
              <a:path w="426720">
                <a:moveTo>
                  <a:pt x="0" y="0"/>
                </a:moveTo>
                <a:lnTo>
                  <a:pt x="42668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7924662" y="676041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7997799" y="6760419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86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8619545" y="6760419"/>
            <a:ext cx="1299210" cy="0"/>
          </a:xfrm>
          <a:custGeom>
            <a:avLst/>
            <a:gdLst/>
            <a:ahLst/>
            <a:cxnLst/>
            <a:rect l="l" t="t" r="r" b="b"/>
            <a:pathLst>
              <a:path w="1299209">
                <a:moveTo>
                  <a:pt x="0" y="0"/>
                </a:moveTo>
                <a:lnTo>
                  <a:pt x="12986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780739" y="6766515"/>
            <a:ext cx="7192687" cy="24382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7997799" y="6766515"/>
            <a:ext cx="1920392" cy="24382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7485781" y="6784802"/>
            <a:ext cx="414655" cy="0"/>
          </a:xfrm>
          <a:custGeom>
            <a:avLst/>
            <a:gdLst/>
            <a:ahLst/>
            <a:cxnLst/>
            <a:rect l="l" t="t" r="r" b="b"/>
            <a:pathLst>
              <a:path w="414654">
                <a:moveTo>
                  <a:pt x="0" y="0"/>
                </a:moveTo>
                <a:lnTo>
                  <a:pt x="41449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7924662" y="678480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8631738" y="6784802"/>
            <a:ext cx="1286510" cy="0"/>
          </a:xfrm>
          <a:custGeom>
            <a:avLst/>
            <a:gdLst/>
            <a:ahLst/>
            <a:cxnLst/>
            <a:rect l="l" t="t" r="r" b="b"/>
            <a:pathLst>
              <a:path w="1286509">
                <a:moveTo>
                  <a:pt x="0" y="0"/>
                </a:moveTo>
                <a:lnTo>
                  <a:pt x="128645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780739" y="6790899"/>
            <a:ext cx="6436844" cy="24382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6924995" y="679699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7010338" y="679699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7949031" y="6796994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7132243" y="6790899"/>
            <a:ext cx="414492" cy="24382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7997799" y="6790899"/>
            <a:ext cx="1920392" cy="24382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7546741" y="6790899"/>
            <a:ext cx="341340" cy="24382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7875894" y="6809186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7924662" y="680309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8180664" y="6809186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8278200" y="6803090"/>
            <a:ext cx="341337" cy="12190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8643929" y="6803090"/>
            <a:ext cx="1274445" cy="12700"/>
          </a:xfrm>
          <a:custGeom>
            <a:avLst/>
            <a:gdLst/>
            <a:ahLst/>
            <a:cxnLst/>
            <a:rect l="l" t="t" r="r" b="b"/>
            <a:pathLst>
              <a:path w="1274445" h="12700">
                <a:moveTo>
                  <a:pt x="0" y="12190"/>
                </a:moveTo>
                <a:lnTo>
                  <a:pt x="1274261" y="12190"/>
                </a:lnTo>
                <a:lnTo>
                  <a:pt x="127426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7437013" y="6803090"/>
            <a:ext cx="85340" cy="24382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7534549" y="6821378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4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7619878" y="6815283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7668645" y="682137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7729605" y="682137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780739" y="6803090"/>
            <a:ext cx="6631901" cy="36559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7790550" y="6815283"/>
            <a:ext cx="36572" cy="12190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7851510" y="682137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3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7924662" y="6815283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7997799" y="682137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8058759" y="6821378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8180664" y="6821378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145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8278200" y="682137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8339145" y="682137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8400105" y="682137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8473257" y="682137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8534201" y="6821378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336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8643929" y="6815283"/>
            <a:ext cx="1274445" cy="12700"/>
          </a:xfrm>
          <a:custGeom>
            <a:avLst/>
            <a:gdLst/>
            <a:ahLst/>
            <a:cxnLst/>
            <a:rect l="l" t="t" r="r" b="b"/>
            <a:pathLst>
              <a:path w="1274445" h="12700">
                <a:moveTo>
                  <a:pt x="0" y="12190"/>
                </a:moveTo>
                <a:lnTo>
                  <a:pt x="1274261" y="12190"/>
                </a:lnTo>
                <a:lnTo>
                  <a:pt x="127426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6937187" y="682746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7022515" y="682746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7193203" y="6827460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7437013" y="6833555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7485781" y="6827460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7619878" y="6827460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7668645" y="6833555"/>
            <a:ext cx="951230" cy="0"/>
          </a:xfrm>
          <a:custGeom>
            <a:avLst/>
            <a:gdLst/>
            <a:ahLst/>
            <a:cxnLst/>
            <a:rect l="l" t="t" r="r" b="b"/>
            <a:pathLst>
              <a:path w="951229">
                <a:moveTo>
                  <a:pt x="0" y="0"/>
                </a:moveTo>
                <a:lnTo>
                  <a:pt x="950892" y="0"/>
                </a:lnTo>
              </a:path>
            </a:pathLst>
          </a:custGeom>
          <a:ln w="12190">
            <a:solidFill>
              <a:srgbClr val="6464F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7278532" y="6827460"/>
            <a:ext cx="60958" cy="24382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8643929" y="6827460"/>
            <a:ext cx="1274445" cy="12700"/>
          </a:xfrm>
          <a:custGeom>
            <a:avLst/>
            <a:gdLst/>
            <a:ahLst/>
            <a:cxnLst/>
            <a:rect l="l" t="t" r="r" b="b"/>
            <a:pathLst>
              <a:path w="1274445" h="12700">
                <a:moveTo>
                  <a:pt x="0" y="12190"/>
                </a:moveTo>
                <a:lnTo>
                  <a:pt x="1274261" y="12190"/>
                </a:lnTo>
                <a:lnTo>
                  <a:pt x="127426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780739" y="6845747"/>
            <a:ext cx="6132195" cy="0"/>
          </a:xfrm>
          <a:custGeom>
            <a:avLst/>
            <a:gdLst/>
            <a:ahLst/>
            <a:cxnLst/>
            <a:rect l="l" t="t" r="r" b="b"/>
            <a:pathLst>
              <a:path w="6132195">
                <a:moveTo>
                  <a:pt x="0" y="0"/>
                </a:moveTo>
                <a:lnTo>
                  <a:pt x="613205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6937187" y="683965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B8B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6961571" y="684574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7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7022515" y="683965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0" y="12190"/>
                </a:moveTo>
                <a:lnTo>
                  <a:pt x="12190" y="12190"/>
                </a:lnTo>
                <a:lnTo>
                  <a:pt x="12190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8B8B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7193203" y="6839652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7315108" y="6845747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2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7363876" y="6845747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27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7485781" y="6839652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12190"/>
                </a:moveTo>
                <a:lnTo>
                  <a:pt x="24382" y="12190"/>
                </a:lnTo>
                <a:lnTo>
                  <a:pt x="2438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7534549" y="6845747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4">
                <a:moveTo>
                  <a:pt x="0" y="0"/>
                </a:moveTo>
                <a:lnTo>
                  <a:pt x="109718" y="0"/>
                </a:lnTo>
              </a:path>
            </a:pathLst>
          </a:custGeom>
          <a:ln w="1219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7668645" y="683965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7924662" y="6839652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7997799" y="683965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8058759" y="6839652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8180664" y="6839652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8278200" y="683965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8339145" y="683965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8400105" y="683965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8473257" y="6839652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8534201" y="6839652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8643929" y="6839652"/>
            <a:ext cx="1274445" cy="12700"/>
          </a:xfrm>
          <a:custGeom>
            <a:avLst/>
            <a:gdLst/>
            <a:ahLst/>
            <a:cxnLst/>
            <a:rect l="l" t="t" r="r" b="b"/>
            <a:pathLst>
              <a:path w="1274445" h="12700">
                <a:moveTo>
                  <a:pt x="0" y="12190"/>
                </a:moveTo>
                <a:lnTo>
                  <a:pt x="1274261" y="12190"/>
                </a:lnTo>
                <a:lnTo>
                  <a:pt x="127426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7668645" y="6851843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780739" y="6827460"/>
            <a:ext cx="6729424" cy="48766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7924662" y="6851843"/>
            <a:ext cx="48895" cy="12700"/>
          </a:xfrm>
          <a:custGeom>
            <a:avLst/>
            <a:gdLst/>
            <a:ahLst/>
            <a:cxnLst/>
            <a:rect l="l" t="t" r="r" b="b"/>
            <a:pathLst>
              <a:path w="48895" h="12700">
                <a:moveTo>
                  <a:pt x="0" y="12190"/>
                </a:moveTo>
                <a:lnTo>
                  <a:pt x="48763" y="12190"/>
                </a:lnTo>
                <a:lnTo>
                  <a:pt x="48763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7997799" y="6851843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8058759" y="6851843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8180664" y="6851843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8278200" y="6851843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8339145" y="6851843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8400105" y="6851843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8473257" y="6851843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8534201" y="6851843"/>
            <a:ext cx="85725" cy="12700"/>
          </a:xfrm>
          <a:custGeom>
            <a:avLst/>
            <a:gdLst/>
            <a:ahLst/>
            <a:cxnLst/>
            <a:rect l="l" t="t" r="r" b="b"/>
            <a:pathLst>
              <a:path w="85725" h="12700">
                <a:moveTo>
                  <a:pt x="0" y="12190"/>
                </a:moveTo>
                <a:lnTo>
                  <a:pt x="85336" y="12190"/>
                </a:lnTo>
                <a:lnTo>
                  <a:pt x="85336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8643929" y="6851843"/>
            <a:ext cx="1274445" cy="12700"/>
          </a:xfrm>
          <a:custGeom>
            <a:avLst/>
            <a:gdLst/>
            <a:ahLst/>
            <a:cxnLst/>
            <a:rect l="l" t="t" r="r" b="b"/>
            <a:pathLst>
              <a:path w="1274445" h="12700">
                <a:moveTo>
                  <a:pt x="0" y="12190"/>
                </a:moveTo>
                <a:lnTo>
                  <a:pt x="1274261" y="12190"/>
                </a:lnTo>
                <a:lnTo>
                  <a:pt x="1274261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7132243" y="6851843"/>
            <a:ext cx="512024" cy="36574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8278200" y="68640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8339145" y="68640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8400105" y="68640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7668645" y="6839652"/>
            <a:ext cx="365726" cy="73150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8473257" y="6864036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780739" y="6876228"/>
            <a:ext cx="6144260" cy="12700"/>
          </a:xfrm>
          <a:custGeom>
            <a:avLst/>
            <a:gdLst/>
            <a:ahLst/>
            <a:cxnLst/>
            <a:rect l="l" t="t" r="r" b="b"/>
            <a:pathLst>
              <a:path w="6144259" h="12700">
                <a:moveTo>
                  <a:pt x="0" y="12190"/>
                </a:moveTo>
                <a:lnTo>
                  <a:pt x="6144249" y="12190"/>
                </a:lnTo>
                <a:lnTo>
                  <a:pt x="614424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6949378" y="6876228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59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7034707" y="6876228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7424821" y="68762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7485781" y="68762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7607686" y="68762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7668645" y="68762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7729605" y="68762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8339145" y="68762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8400105" y="68762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8473257" y="6876228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7997799" y="6864036"/>
            <a:ext cx="316973" cy="48766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780739" y="6888419"/>
            <a:ext cx="6144260" cy="12700"/>
          </a:xfrm>
          <a:custGeom>
            <a:avLst/>
            <a:gdLst/>
            <a:ahLst/>
            <a:cxnLst/>
            <a:rect l="l" t="t" r="r" b="b"/>
            <a:pathLst>
              <a:path w="6144259" h="12700">
                <a:moveTo>
                  <a:pt x="0" y="12190"/>
                </a:moveTo>
                <a:lnTo>
                  <a:pt x="6144249" y="12190"/>
                </a:lnTo>
                <a:lnTo>
                  <a:pt x="6144249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6949378" y="6888419"/>
            <a:ext cx="60960" cy="12700"/>
          </a:xfrm>
          <a:custGeom>
            <a:avLst/>
            <a:gdLst/>
            <a:ahLst/>
            <a:cxnLst/>
            <a:rect l="l" t="t" r="r" b="b"/>
            <a:pathLst>
              <a:path w="60959" h="12700">
                <a:moveTo>
                  <a:pt x="0" y="12190"/>
                </a:moveTo>
                <a:lnTo>
                  <a:pt x="60954" y="12190"/>
                </a:lnTo>
                <a:lnTo>
                  <a:pt x="60954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7034707" y="6888419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0" y="12190"/>
                </a:moveTo>
                <a:lnTo>
                  <a:pt x="73145" y="12190"/>
                </a:lnTo>
                <a:lnTo>
                  <a:pt x="73145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7424821" y="6888419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7485781" y="6888419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7607686" y="6888419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7668645" y="6888419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7729605" y="6888419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12190"/>
                </a:moveTo>
                <a:lnTo>
                  <a:pt x="36572" y="12190"/>
                </a:lnTo>
                <a:lnTo>
                  <a:pt x="3657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8192856" y="6864036"/>
            <a:ext cx="1725335" cy="60958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780739" y="6888419"/>
            <a:ext cx="9137452" cy="60958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780739" y="6937188"/>
            <a:ext cx="6997628" cy="24382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7827126" y="6900612"/>
            <a:ext cx="2091064" cy="60958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780739" y="6961571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780739" y="697376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780739" y="6985955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780739" y="699814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780739" y="701034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780739" y="7022517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780739" y="703470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780739" y="704690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780739" y="7059093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780739" y="707128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780739" y="708347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780739" y="7095668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780739" y="710786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780739" y="712005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780739" y="7132244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780739" y="7144436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780739" y="715662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780739" y="7168820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780739" y="7181012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780739" y="7193189"/>
            <a:ext cx="9137650" cy="12700"/>
          </a:xfrm>
          <a:custGeom>
            <a:avLst/>
            <a:gdLst/>
            <a:ahLst/>
            <a:cxnLst/>
            <a:rect l="l" t="t" r="r" b="b"/>
            <a:pathLst>
              <a:path w="9137650" h="12700">
                <a:moveTo>
                  <a:pt x="0" y="12190"/>
                </a:moveTo>
                <a:lnTo>
                  <a:pt x="9137452" y="12190"/>
                </a:lnTo>
                <a:lnTo>
                  <a:pt x="9137452" y="0"/>
                </a:lnTo>
                <a:lnTo>
                  <a:pt x="0" y="0"/>
                </a:lnTo>
                <a:lnTo>
                  <a:pt x="0" y="12190"/>
                </a:lnTo>
                <a:close/>
              </a:path>
            </a:pathLst>
          </a:custGeom>
          <a:solidFill>
            <a:srgbClr val="646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780739" y="7209236"/>
            <a:ext cx="9137650" cy="0"/>
          </a:xfrm>
          <a:custGeom>
            <a:avLst/>
            <a:gdLst/>
            <a:ahLst/>
            <a:cxnLst/>
            <a:rect l="l" t="t" r="r" b="b"/>
            <a:pathLst>
              <a:path w="9137650">
                <a:moveTo>
                  <a:pt x="0" y="0"/>
                </a:moveTo>
                <a:lnTo>
                  <a:pt x="9137452" y="0"/>
                </a:lnTo>
              </a:path>
            </a:pathLst>
          </a:custGeom>
          <a:ln w="7710">
            <a:solidFill>
              <a:srgbClr val="646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234" y="710133"/>
            <a:ext cx="7806690" cy="2464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200" b="0" spc="-5" dirty="0">
                <a:solidFill>
                  <a:srgbClr val="3232CC"/>
                </a:solidFill>
                <a:latin typeface="Arial"/>
                <a:cs typeface="Arial"/>
              </a:rPr>
              <a:t>Zastoupení tří typů </a:t>
            </a:r>
            <a:r>
              <a:rPr sz="3200" b="0" dirty="0">
                <a:solidFill>
                  <a:srgbClr val="3232CC"/>
                </a:solidFill>
                <a:latin typeface="Arial"/>
                <a:cs typeface="Arial"/>
              </a:rPr>
              <a:t>čípků </a:t>
            </a:r>
            <a:r>
              <a:rPr sz="3200" b="0" spc="-10" dirty="0">
                <a:solidFill>
                  <a:srgbClr val="3232CC"/>
                </a:solidFill>
                <a:latin typeface="Arial"/>
                <a:cs typeface="Arial"/>
              </a:rPr>
              <a:t>není </a:t>
            </a:r>
            <a:r>
              <a:rPr sz="3200" b="0" spc="-5" dirty="0">
                <a:solidFill>
                  <a:srgbClr val="3232CC"/>
                </a:solidFill>
                <a:latin typeface="Arial"/>
                <a:cs typeface="Arial"/>
              </a:rPr>
              <a:t>rovnoměrné.  Nejméně </a:t>
            </a:r>
            <a:r>
              <a:rPr sz="3200" b="0" dirty="0">
                <a:solidFill>
                  <a:srgbClr val="3232CC"/>
                </a:solidFill>
                <a:latin typeface="Arial"/>
                <a:cs typeface="Arial"/>
              </a:rPr>
              <a:t>čípků </a:t>
            </a:r>
            <a:r>
              <a:rPr sz="3200" b="0" spc="-5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200" b="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b="0" spc="-5" dirty="0">
                <a:solidFill>
                  <a:srgbClr val="3232CC"/>
                </a:solidFill>
                <a:latin typeface="Arial"/>
                <a:cs typeface="Arial"/>
              </a:rPr>
              <a:t>oblasti modré</a:t>
            </a:r>
            <a:r>
              <a:rPr sz="3200" b="0" spc="-114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3232CC"/>
                </a:solidFill>
                <a:latin typeface="Arial"/>
                <a:cs typeface="Arial"/>
              </a:rPr>
              <a:t>absorpce  </a:t>
            </a:r>
            <a:r>
              <a:rPr sz="3200" b="0" dirty="0">
                <a:solidFill>
                  <a:srgbClr val="3232CC"/>
                </a:solidFill>
                <a:latin typeface="Arial"/>
                <a:cs typeface="Arial"/>
              </a:rPr>
              <a:t>(</a:t>
            </a:r>
            <a:r>
              <a:rPr sz="3200" b="0" dirty="0">
                <a:solidFill>
                  <a:srgbClr val="99CCFF"/>
                </a:solidFill>
                <a:latin typeface="Arial"/>
                <a:cs typeface="Arial"/>
              </a:rPr>
              <a:t>S čípky</a:t>
            </a:r>
            <a:r>
              <a:rPr sz="3200" b="0" dirty="0">
                <a:solidFill>
                  <a:srgbClr val="3232CC"/>
                </a:solidFill>
                <a:latin typeface="Arial"/>
                <a:cs typeface="Arial"/>
              </a:rPr>
              <a:t>), více v </a:t>
            </a:r>
            <a:r>
              <a:rPr sz="3200" b="0" spc="-5" dirty="0">
                <a:solidFill>
                  <a:srgbClr val="3232CC"/>
                </a:solidFill>
                <a:latin typeface="Arial"/>
                <a:cs typeface="Arial"/>
              </a:rPr>
              <a:t>zelené </a:t>
            </a:r>
            <a:r>
              <a:rPr sz="3200" b="0" dirty="0">
                <a:solidFill>
                  <a:srgbClr val="3232CC"/>
                </a:solidFill>
                <a:latin typeface="Arial"/>
                <a:cs typeface="Arial"/>
              </a:rPr>
              <a:t>(</a:t>
            </a:r>
            <a:r>
              <a:rPr sz="3200" b="0" dirty="0">
                <a:solidFill>
                  <a:srgbClr val="009900"/>
                </a:solidFill>
                <a:latin typeface="Arial"/>
                <a:cs typeface="Arial"/>
              </a:rPr>
              <a:t>M čípky</a:t>
            </a:r>
            <a:r>
              <a:rPr sz="3200" b="0" dirty="0">
                <a:solidFill>
                  <a:srgbClr val="3232CC"/>
                </a:solidFill>
                <a:latin typeface="Arial"/>
                <a:cs typeface="Arial"/>
              </a:rPr>
              <a:t>) a </a:t>
            </a:r>
            <a:r>
              <a:rPr sz="3200" b="0" spc="-5" dirty="0">
                <a:solidFill>
                  <a:srgbClr val="3232CC"/>
                </a:solidFill>
                <a:latin typeface="Arial"/>
                <a:cs typeface="Arial"/>
              </a:rPr>
              <a:t>nejvíce  </a:t>
            </a:r>
            <a:r>
              <a:rPr sz="3200" b="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b="0" spc="-5" dirty="0">
                <a:solidFill>
                  <a:srgbClr val="3232CC"/>
                </a:solidFill>
                <a:latin typeface="Arial"/>
                <a:cs typeface="Arial"/>
              </a:rPr>
              <a:t>červené</a:t>
            </a:r>
            <a:r>
              <a:rPr sz="3200" b="0" spc="-6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3232CC"/>
                </a:solidFill>
                <a:latin typeface="Arial"/>
                <a:cs typeface="Arial"/>
              </a:rPr>
              <a:t>oblasti</a:t>
            </a:r>
            <a:endParaRPr sz="3200">
              <a:latin typeface="Arial"/>
              <a:cs typeface="Arial"/>
            </a:endParaRPr>
          </a:p>
          <a:p>
            <a:pPr marL="12700" algn="just">
              <a:lnSpc>
                <a:spcPts val="3840"/>
              </a:lnSpc>
            </a:pPr>
            <a:r>
              <a:rPr sz="3200" b="0" dirty="0">
                <a:solidFill>
                  <a:srgbClr val="3232CC"/>
                </a:solidFill>
                <a:latin typeface="Arial"/>
                <a:cs typeface="Arial"/>
              </a:rPr>
              <a:t>(</a:t>
            </a:r>
            <a:r>
              <a:rPr sz="3200" b="0" dirty="0">
                <a:solidFill>
                  <a:srgbClr val="FF0000"/>
                </a:solidFill>
                <a:latin typeface="Arial"/>
                <a:cs typeface="Arial"/>
              </a:rPr>
              <a:t>L čípky</a:t>
            </a:r>
            <a:r>
              <a:rPr sz="3200" b="0" dirty="0">
                <a:solidFill>
                  <a:srgbClr val="3232CC"/>
                </a:solidFill>
                <a:latin typeface="Arial"/>
                <a:cs typeface="Arial"/>
              </a:rPr>
              <a:t>) a</a:t>
            </a:r>
            <a:r>
              <a:rPr sz="3200" b="0" spc="-7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3232CC"/>
                </a:solidFill>
                <a:latin typeface="Arial"/>
                <a:cs typeface="Arial"/>
              </a:rPr>
              <a:t>to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84391" y="2632252"/>
            <a:ext cx="3428710" cy="4571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7960" y="3148333"/>
            <a:ext cx="4777105" cy="3715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poměru</a:t>
            </a:r>
            <a:r>
              <a:rPr sz="3200" spc="-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1:16:32</a:t>
            </a:r>
            <a:endParaRPr sz="32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(7%: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37%:</a:t>
            </a:r>
            <a:r>
              <a:rPr sz="3200" spc="-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56%)</a:t>
            </a:r>
            <a:endParaRPr sz="3200">
              <a:latin typeface="Arial"/>
              <a:cs typeface="Arial"/>
            </a:endParaRPr>
          </a:p>
          <a:p>
            <a:pPr marL="12700" marR="230504">
              <a:lnSpc>
                <a:spcPct val="100000"/>
              </a:lnSpc>
              <a:spcBef>
                <a:spcPts val="2055"/>
              </a:spcBef>
            </a:pPr>
            <a:r>
              <a:rPr sz="2300" b="1" dirty="0">
                <a:solidFill>
                  <a:srgbClr val="3232CC"/>
                </a:solidFill>
                <a:latin typeface="Arial"/>
                <a:cs typeface="Arial"/>
              </a:rPr>
              <a:t>S čípky </a:t>
            </a:r>
            <a:r>
              <a:rPr sz="2300" b="1" dirty="0">
                <a:latin typeface="Arial"/>
                <a:cs typeface="Arial"/>
              </a:rPr>
              <a:t>(S= </a:t>
            </a:r>
            <a:r>
              <a:rPr sz="2300" b="1" spc="-5" dirty="0">
                <a:latin typeface="Arial"/>
                <a:cs typeface="Arial"/>
              </a:rPr>
              <a:t>short </a:t>
            </a:r>
            <a:r>
              <a:rPr sz="2300" b="1" dirty="0">
                <a:latin typeface="Arial"/>
                <a:cs typeface="Arial"/>
              </a:rPr>
              <a:t>– </a:t>
            </a:r>
            <a:r>
              <a:rPr sz="2300" b="1" spc="-5" dirty="0">
                <a:latin typeface="Arial"/>
                <a:cs typeface="Arial"/>
              </a:rPr>
              <a:t>senzitivita</a:t>
            </a:r>
            <a:r>
              <a:rPr sz="2300" b="1" spc="-155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na  </a:t>
            </a:r>
            <a:r>
              <a:rPr sz="2300" b="1" dirty="0">
                <a:latin typeface="Arial"/>
                <a:cs typeface="Arial"/>
              </a:rPr>
              <a:t>krátké </a:t>
            </a:r>
            <a:r>
              <a:rPr sz="2300" b="1" spc="-5" dirty="0">
                <a:latin typeface="Arial"/>
                <a:cs typeface="Arial"/>
              </a:rPr>
              <a:t>vlnové </a:t>
            </a:r>
            <a:r>
              <a:rPr sz="2300" b="1" dirty="0">
                <a:latin typeface="Arial"/>
                <a:cs typeface="Arial"/>
              </a:rPr>
              <a:t>délky -</a:t>
            </a:r>
            <a:r>
              <a:rPr sz="2300" b="1" spc="-140" dirty="0"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3232CC"/>
                </a:solidFill>
                <a:latin typeface="Arial"/>
                <a:cs typeface="Arial"/>
              </a:rPr>
              <a:t>modrou</a:t>
            </a:r>
            <a:r>
              <a:rPr sz="2300" b="1" spc="-5" dirty="0">
                <a:latin typeface="Arial"/>
                <a:cs typeface="Arial"/>
              </a:rPr>
              <a:t>)</a:t>
            </a:r>
            <a:endParaRPr sz="23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380"/>
              </a:spcBef>
            </a:pPr>
            <a:r>
              <a:rPr sz="2300" b="1" dirty="0">
                <a:solidFill>
                  <a:srgbClr val="007F00"/>
                </a:solidFill>
                <a:latin typeface="Arial"/>
                <a:cs typeface="Arial"/>
              </a:rPr>
              <a:t>M čípky </a:t>
            </a:r>
            <a:r>
              <a:rPr sz="2300" b="1" dirty="0">
                <a:latin typeface="Arial"/>
                <a:cs typeface="Arial"/>
              </a:rPr>
              <a:t>(M= </a:t>
            </a:r>
            <a:r>
              <a:rPr sz="2300" b="1" spc="-5" dirty="0">
                <a:latin typeface="Arial"/>
                <a:cs typeface="Arial"/>
              </a:rPr>
              <a:t>middle </a:t>
            </a:r>
            <a:r>
              <a:rPr sz="2300" b="1" dirty="0">
                <a:latin typeface="Arial"/>
                <a:cs typeface="Arial"/>
              </a:rPr>
              <a:t>– </a:t>
            </a:r>
            <a:r>
              <a:rPr sz="2300" b="1" spc="-5" dirty="0">
                <a:latin typeface="Arial"/>
                <a:cs typeface="Arial"/>
              </a:rPr>
              <a:t>senzitivní</a:t>
            </a:r>
            <a:r>
              <a:rPr sz="2300" b="1" spc="-155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na  </a:t>
            </a:r>
            <a:r>
              <a:rPr sz="2300" b="1" dirty="0">
                <a:latin typeface="Arial"/>
                <a:cs typeface="Arial"/>
              </a:rPr>
              <a:t>střední </a:t>
            </a:r>
            <a:r>
              <a:rPr sz="2300" b="1" spc="-5" dirty="0">
                <a:latin typeface="Arial"/>
                <a:cs typeface="Arial"/>
              </a:rPr>
              <a:t>vlnové </a:t>
            </a:r>
            <a:r>
              <a:rPr sz="2300" b="1" dirty="0">
                <a:latin typeface="Arial"/>
                <a:cs typeface="Arial"/>
              </a:rPr>
              <a:t>délky -</a:t>
            </a:r>
            <a:r>
              <a:rPr sz="2300" b="1" spc="-140" dirty="0"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rgbClr val="007F00"/>
                </a:solidFill>
                <a:latin typeface="Arial"/>
                <a:cs typeface="Arial"/>
              </a:rPr>
              <a:t>zelenou</a:t>
            </a:r>
            <a:r>
              <a:rPr sz="2300" b="1" spc="-5" dirty="0">
                <a:latin typeface="Arial"/>
                <a:cs typeface="Arial"/>
              </a:rPr>
              <a:t>)</a:t>
            </a:r>
            <a:endParaRPr sz="2300">
              <a:latin typeface="Arial"/>
              <a:cs typeface="Arial"/>
            </a:endParaRPr>
          </a:p>
          <a:p>
            <a:pPr marL="12700" marR="251460">
              <a:lnSpc>
                <a:spcPct val="100000"/>
              </a:lnSpc>
              <a:spcBef>
                <a:spcPts val="1375"/>
              </a:spcBef>
            </a:pP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L čípky </a:t>
            </a:r>
            <a:r>
              <a:rPr sz="2300" b="1" dirty="0">
                <a:latin typeface="Arial"/>
                <a:cs typeface="Arial"/>
              </a:rPr>
              <a:t>(L= </a:t>
            </a:r>
            <a:r>
              <a:rPr sz="2300" b="1" spc="-5" dirty="0">
                <a:latin typeface="Arial"/>
                <a:cs typeface="Arial"/>
              </a:rPr>
              <a:t>long </a:t>
            </a:r>
            <a:r>
              <a:rPr sz="2300" b="1" dirty="0">
                <a:latin typeface="Arial"/>
                <a:cs typeface="Arial"/>
              </a:rPr>
              <a:t>– </a:t>
            </a:r>
            <a:r>
              <a:rPr sz="2300" b="1" spc="-5" dirty="0">
                <a:latin typeface="Arial"/>
                <a:cs typeface="Arial"/>
              </a:rPr>
              <a:t>senzitivita na  dlouhé vlnové </a:t>
            </a:r>
            <a:r>
              <a:rPr sz="2300" b="1" dirty="0">
                <a:latin typeface="Arial"/>
                <a:cs typeface="Arial"/>
              </a:rPr>
              <a:t>délky –</a:t>
            </a:r>
            <a:r>
              <a:rPr sz="2300" b="1" spc="-150" dirty="0"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0000"/>
                </a:solidFill>
                <a:latin typeface="Arial"/>
                <a:cs typeface="Arial"/>
              </a:rPr>
              <a:t>červenou</a:t>
            </a:r>
            <a:r>
              <a:rPr sz="2300" b="1" dirty="0">
                <a:latin typeface="Arial"/>
                <a:cs typeface="Arial"/>
              </a:rPr>
              <a:t>)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946" y="678128"/>
            <a:ext cx="66122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Kvalita barevného</a:t>
            </a:r>
            <a:r>
              <a:rPr sz="4400" i="1" spc="-25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vjemu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671696"/>
            <a:ext cx="8845550" cy="490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6235" algn="l"/>
                <a:tab pos="4300220" algn="l"/>
              </a:tabLst>
            </a:pP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Kvalita barevného vnímání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u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osob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</a:t>
            </a:r>
            <a:r>
              <a:rPr sz="3200" spc="-1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normálním  barvocitem je ovlivněna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velikostí stimulu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(je-li  velikost stimulu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&lt;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15°,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barevná odpověď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výrazně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snížena), jeho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trváním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,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intenzitou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(při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zvyšování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intenzity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světla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nad prahovou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hodnotu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objevují barvy postupně od  krátkovlnného</a:t>
            </a:r>
            <a:r>
              <a:rPr sz="3200" spc="-4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konce	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spektra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k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dlouhovlnnému  konci),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lokalizací stimulu na sítnici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(čípků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od  fovey progresivně ubývá)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také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úrovní  adaptace</a:t>
            </a:r>
            <a:r>
              <a:rPr sz="3200" i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sítnice</a:t>
            </a:r>
            <a:r>
              <a:rPr sz="3200" i="1" spc="-5" dirty="0">
                <a:solidFill>
                  <a:srgbClr val="3232CC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3184" y="595840"/>
            <a:ext cx="8943975" cy="124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76755" marR="5080" indent="-1964689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0000"/>
                </a:solidFill>
              </a:rPr>
              <a:t>Hustota </a:t>
            </a:r>
            <a:r>
              <a:rPr sz="4000" spc="-5" dirty="0">
                <a:solidFill>
                  <a:srgbClr val="FF0000"/>
                </a:solidFill>
              </a:rPr>
              <a:t>fotoreceptorů v závislosti na  vzdálenosti </a:t>
            </a:r>
            <a:r>
              <a:rPr sz="4000" spc="-10" dirty="0">
                <a:solidFill>
                  <a:srgbClr val="FF0000"/>
                </a:solidFill>
              </a:rPr>
              <a:t>od</a:t>
            </a:r>
            <a:r>
              <a:rPr sz="4000" spc="5" dirty="0">
                <a:solidFill>
                  <a:srgbClr val="FF0000"/>
                </a:solidFill>
              </a:rPr>
              <a:t> </a:t>
            </a:r>
            <a:r>
              <a:rPr sz="4000" spc="-10" dirty="0">
                <a:solidFill>
                  <a:srgbClr val="FF0000"/>
                </a:solidFill>
              </a:rPr>
              <a:t>fovey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688973" y="2488999"/>
            <a:ext cx="7172873" cy="1295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77440" y="2822222"/>
            <a:ext cx="7169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25" dirty="0">
                <a:latin typeface="Arial"/>
                <a:cs typeface="Arial"/>
              </a:rPr>
              <a:t>T</a:t>
            </a:r>
            <a:r>
              <a:rPr sz="1500" b="1" spc="-45" dirty="0">
                <a:latin typeface="Arial"/>
                <a:cs typeface="Arial"/>
              </a:rPr>
              <a:t>y</a:t>
            </a:r>
            <a:r>
              <a:rPr sz="1500" b="1" spc="5" dirty="0">
                <a:latin typeface="Arial"/>
                <a:cs typeface="Arial"/>
              </a:rPr>
              <a:t>č</a:t>
            </a:r>
            <a:r>
              <a:rPr sz="1500" b="1" dirty="0">
                <a:latin typeface="Arial"/>
                <a:cs typeface="Arial"/>
              </a:rPr>
              <a:t>i</a:t>
            </a:r>
            <a:r>
              <a:rPr sz="1500" b="1" spc="-5" dirty="0">
                <a:latin typeface="Arial"/>
                <a:cs typeface="Arial"/>
              </a:rPr>
              <a:t>n</a:t>
            </a:r>
            <a:r>
              <a:rPr sz="1500" b="1" spc="15" dirty="0">
                <a:latin typeface="Arial"/>
                <a:cs typeface="Arial"/>
              </a:rPr>
              <a:t>k</a:t>
            </a:r>
            <a:r>
              <a:rPr sz="1500" b="1" dirty="0">
                <a:latin typeface="Arial"/>
                <a:cs typeface="Arial"/>
              </a:rPr>
              <a:t>y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1571" y="2822222"/>
            <a:ext cx="7169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25" dirty="0">
                <a:latin typeface="Arial"/>
                <a:cs typeface="Arial"/>
              </a:rPr>
              <a:t>T</a:t>
            </a:r>
            <a:r>
              <a:rPr sz="1500" b="1" spc="-45" dirty="0">
                <a:latin typeface="Arial"/>
                <a:cs typeface="Arial"/>
              </a:rPr>
              <a:t>y</a:t>
            </a:r>
            <a:r>
              <a:rPr sz="1500" b="1" spc="5" dirty="0">
                <a:latin typeface="Arial"/>
                <a:cs typeface="Arial"/>
              </a:rPr>
              <a:t>č</a:t>
            </a:r>
            <a:r>
              <a:rPr sz="1500" b="1" dirty="0">
                <a:latin typeface="Arial"/>
                <a:cs typeface="Arial"/>
              </a:rPr>
              <a:t>i</a:t>
            </a:r>
            <a:r>
              <a:rPr sz="1500" b="1" spc="-5" dirty="0">
                <a:latin typeface="Arial"/>
                <a:cs typeface="Arial"/>
              </a:rPr>
              <a:t>n</a:t>
            </a:r>
            <a:r>
              <a:rPr sz="1500" b="1" spc="15" dirty="0">
                <a:latin typeface="Arial"/>
                <a:cs typeface="Arial"/>
              </a:rPr>
              <a:t>k</a:t>
            </a:r>
            <a:r>
              <a:rPr sz="1500" b="1" dirty="0">
                <a:latin typeface="Arial"/>
                <a:cs typeface="Arial"/>
              </a:rPr>
              <a:t>y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88973" y="3784289"/>
            <a:ext cx="7172873" cy="2515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29635" y="6479515"/>
            <a:ext cx="10883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40" dirty="0">
                <a:latin typeface="Arial"/>
                <a:cs typeface="Arial"/>
              </a:rPr>
              <a:t>T</a:t>
            </a:r>
            <a:r>
              <a:rPr sz="1500" b="1" spc="5" dirty="0">
                <a:latin typeface="Arial"/>
                <a:cs typeface="Arial"/>
              </a:rPr>
              <a:t>e</a:t>
            </a:r>
            <a:r>
              <a:rPr sz="1500" b="1" spc="-5" dirty="0">
                <a:latin typeface="Arial"/>
                <a:cs typeface="Arial"/>
              </a:rPr>
              <a:t>mpo</a:t>
            </a:r>
            <a:r>
              <a:rPr sz="1500" b="1" dirty="0">
                <a:latin typeface="Arial"/>
                <a:cs typeface="Arial"/>
              </a:rPr>
              <a:t>r</a:t>
            </a:r>
            <a:r>
              <a:rPr sz="1500" b="1" spc="5" dirty="0">
                <a:latin typeface="Arial"/>
                <a:cs typeface="Arial"/>
              </a:rPr>
              <a:t>á</a:t>
            </a:r>
            <a:r>
              <a:rPr sz="1500" b="1" dirty="0">
                <a:latin typeface="Arial"/>
                <a:cs typeface="Arial"/>
              </a:rPr>
              <a:t>l</a:t>
            </a:r>
            <a:r>
              <a:rPr sz="1500" b="1" spc="-5" dirty="0">
                <a:latin typeface="Arial"/>
                <a:cs typeface="Arial"/>
              </a:rPr>
              <a:t>n</a:t>
            </a:r>
            <a:r>
              <a:rPr sz="1500" b="1" dirty="0">
                <a:latin typeface="Arial"/>
                <a:cs typeface="Arial"/>
              </a:rPr>
              <a:t>ě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0004" y="6479515"/>
            <a:ext cx="31775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Vzdálenost </a:t>
            </a:r>
            <a:r>
              <a:rPr sz="1500" b="1" spc="-5" dirty="0">
                <a:latin typeface="Arial"/>
                <a:cs typeface="Arial"/>
              </a:rPr>
              <a:t>od </a:t>
            </a:r>
            <a:r>
              <a:rPr sz="1500" b="1" dirty="0">
                <a:latin typeface="Arial"/>
                <a:cs typeface="Arial"/>
              </a:rPr>
              <a:t>centra </a:t>
            </a:r>
            <a:r>
              <a:rPr sz="1500" b="1" spc="-15" dirty="0">
                <a:latin typeface="Arial"/>
                <a:cs typeface="Arial"/>
              </a:rPr>
              <a:t>(ve</a:t>
            </a:r>
            <a:r>
              <a:rPr sz="1500" b="1" spc="-65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stupních)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50423" y="6479515"/>
            <a:ext cx="7581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Arial"/>
                <a:cs typeface="Arial"/>
              </a:rPr>
              <a:t>N</a:t>
            </a:r>
            <a:r>
              <a:rPr sz="1500" b="1" spc="5" dirty="0">
                <a:latin typeface="Arial"/>
                <a:cs typeface="Arial"/>
              </a:rPr>
              <a:t>asá</a:t>
            </a:r>
            <a:r>
              <a:rPr sz="1500" b="1" dirty="0">
                <a:latin typeface="Arial"/>
                <a:cs typeface="Arial"/>
              </a:rPr>
              <a:t>l</a:t>
            </a:r>
            <a:r>
              <a:rPr sz="1500" b="1" spc="-5" dirty="0">
                <a:latin typeface="Arial"/>
                <a:cs typeface="Arial"/>
              </a:rPr>
              <a:t>n</a:t>
            </a:r>
            <a:r>
              <a:rPr sz="1500" b="1" dirty="0">
                <a:latin typeface="Arial"/>
                <a:cs typeface="Arial"/>
              </a:rPr>
              <a:t>ě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4044" y="2603859"/>
            <a:ext cx="252095" cy="299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b="1" spc="-10" dirty="0">
                <a:latin typeface="Arial"/>
                <a:cs typeface="Arial"/>
              </a:rPr>
              <a:t>Hustota </a:t>
            </a:r>
            <a:r>
              <a:rPr sz="1600" b="1" spc="-5" dirty="0">
                <a:latin typeface="Arial"/>
                <a:cs typeface="Arial"/>
              </a:rPr>
              <a:t>receptorů (mm</a:t>
            </a:r>
            <a:r>
              <a:rPr sz="1575" b="1" spc="-7" baseline="26455" dirty="0">
                <a:latin typeface="Arial"/>
                <a:cs typeface="Arial"/>
              </a:rPr>
              <a:t>-2 </a:t>
            </a:r>
            <a:r>
              <a:rPr sz="1400" b="1" dirty="0">
                <a:latin typeface="Arial"/>
                <a:cs typeface="Arial"/>
              </a:rPr>
              <a:t>x</a:t>
            </a:r>
            <a:r>
              <a:rPr sz="1400" b="1" spc="10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10</a:t>
            </a:r>
            <a:r>
              <a:rPr sz="1575" b="1" spc="-7" baseline="26455" dirty="0">
                <a:latin typeface="Arial"/>
                <a:cs typeface="Arial"/>
              </a:rPr>
              <a:t>3</a:t>
            </a:r>
            <a:r>
              <a:rPr sz="1600" b="1" spc="-5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77440" y="4955643"/>
            <a:ext cx="5448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Arial"/>
                <a:cs typeface="Arial"/>
              </a:rPr>
              <a:t>Č</a:t>
            </a:r>
            <a:r>
              <a:rPr sz="1500" b="1" dirty="0">
                <a:latin typeface="Arial"/>
                <a:cs typeface="Arial"/>
              </a:rPr>
              <a:t>í</a:t>
            </a:r>
            <a:r>
              <a:rPr sz="1500" b="1" spc="-5" dirty="0">
                <a:latin typeface="Arial"/>
                <a:cs typeface="Arial"/>
              </a:rPr>
              <a:t>p</a:t>
            </a:r>
            <a:r>
              <a:rPr sz="1500" b="1" spc="5" dirty="0">
                <a:latin typeface="Arial"/>
                <a:cs typeface="Arial"/>
              </a:rPr>
              <a:t>k</a:t>
            </a:r>
            <a:r>
              <a:rPr sz="1500" b="1" dirty="0">
                <a:latin typeface="Arial"/>
                <a:cs typeface="Arial"/>
              </a:rPr>
              <a:t>y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96333" y="4955643"/>
            <a:ext cx="5448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Arial"/>
                <a:cs typeface="Arial"/>
              </a:rPr>
              <a:t>Č</a:t>
            </a:r>
            <a:r>
              <a:rPr sz="1500" b="1" dirty="0">
                <a:latin typeface="Arial"/>
                <a:cs typeface="Arial"/>
              </a:rPr>
              <a:t>í</a:t>
            </a:r>
            <a:r>
              <a:rPr sz="1500" b="1" spc="-5" dirty="0">
                <a:latin typeface="Arial"/>
                <a:cs typeface="Arial"/>
              </a:rPr>
              <a:t>p</a:t>
            </a:r>
            <a:r>
              <a:rPr sz="1500" b="1" spc="5" dirty="0">
                <a:latin typeface="Arial"/>
                <a:cs typeface="Arial"/>
              </a:rPr>
              <a:t>k</a:t>
            </a:r>
            <a:r>
              <a:rPr sz="1500" b="1" dirty="0">
                <a:latin typeface="Arial"/>
                <a:cs typeface="Arial"/>
              </a:rPr>
              <a:t>y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0882" y="373359"/>
            <a:ext cx="50882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9050" algn="l"/>
              </a:tabLst>
            </a:pPr>
            <a:r>
              <a:rPr sz="4400" i="1" spc="-5" dirty="0">
                <a:solidFill>
                  <a:srgbClr val="007F00"/>
                </a:solidFill>
                <a:latin typeface="Arial"/>
                <a:cs typeface="Arial"/>
              </a:rPr>
              <a:t>Poruchy	barvocitu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338" y="1366922"/>
            <a:ext cx="8835390" cy="568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44525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70330"/>
                </a:solidFill>
                <a:latin typeface="Arial"/>
                <a:cs typeface="Arial"/>
              </a:rPr>
              <a:t>Normální trichromat </a:t>
            </a:r>
            <a:r>
              <a:rPr sz="3200" b="1" dirty="0">
                <a:solidFill>
                  <a:srgbClr val="3232CC"/>
                </a:solidFill>
                <a:latin typeface="Arial"/>
                <a:cs typeface="Arial"/>
              </a:rPr>
              <a:t>–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člověk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normálním  barvocitem</a:t>
            </a:r>
            <a:endParaRPr sz="3200">
              <a:latin typeface="Arial"/>
              <a:cs typeface="Arial"/>
            </a:endParaRPr>
          </a:p>
          <a:p>
            <a:pPr marL="354965" indent="-342900">
              <a:lnSpc>
                <a:spcPts val="3804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605726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Vrozené poruchy</a:t>
            </a:r>
            <a:r>
              <a:rPr sz="32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barvocitu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-	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heredita,</a:t>
            </a:r>
            <a:endParaRPr sz="3200">
              <a:latin typeface="Arial"/>
              <a:cs typeface="Arial"/>
            </a:endParaRPr>
          </a:p>
          <a:p>
            <a:pPr marL="354965">
              <a:lnSpc>
                <a:spcPts val="4765"/>
              </a:lnSpc>
            </a:pP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8%</a:t>
            </a:r>
            <a:r>
              <a:rPr sz="4000" spc="-5" dirty="0">
                <a:solidFill>
                  <a:srgbClr val="3232CC"/>
                </a:solidFill>
                <a:latin typeface="Webdings"/>
                <a:cs typeface="Webdings"/>
              </a:rPr>
              <a:t>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0,5%</a:t>
            </a:r>
            <a:r>
              <a:rPr sz="4000" spc="-5" dirty="0">
                <a:solidFill>
                  <a:srgbClr val="3232CC"/>
                </a:solidFill>
                <a:latin typeface="Webdings"/>
                <a:cs typeface="Webdings"/>
              </a:rPr>
              <a:t></a:t>
            </a:r>
            <a:r>
              <a:rPr sz="2000" spc="-5" dirty="0">
                <a:solidFill>
                  <a:srgbClr val="3232CC"/>
                </a:solidFill>
                <a:latin typeface="Arial"/>
                <a:cs typeface="Arial"/>
              </a:rPr>
              <a:t>(anomální </a:t>
            </a:r>
            <a:r>
              <a:rPr sz="2000" dirty="0">
                <a:solidFill>
                  <a:srgbClr val="3232CC"/>
                </a:solidFill>
                <a:latin typeface="Arial"/>
                <a:cs typeface="Arial"/>
              </a:rPr>
              <a:t>trichromázie, dichromázie,</a:t>
            </a:r>
            <a:r>
              <a:rPr sz="2000" spc="-14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232CC"/>
                </a:solidFill>
                <a:latin typeface="Arial"/>
                <a:cs typeface="Arial"/>
              </a:rPr>
              <a:t>monochromázie)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835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Získané poruchy</a:t>
            </a:r>
            <a:r>
              <a:rPr sz="32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barvocitu</a:t>
            </a:r>
            <a:endParaRPr sz="3200">
              <a:latin typeface="Arial"/>
              <a:cs typeface="Arial"/>
            </a:endParaRPr>
          </a:p>
          <a:p>
            <a:pPr marL="756285" marR="217170" lvl="1" indent="-287020">
              <a:lnSpc>
                <a:spcPct val="100000"/>
              </a:lnSpc>
              <a:spcBef>
                <a:spcPts val="690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Katarakta </a:t>
            </a:r>
            <a:r>
              <a:rPr sz="2800" dirty="0">
                <a:solidFill>
                  <a:srgbClr val="3232CC"/>
                </a:solidFill>
                <a:latin typeface="Arial"/>
                <a:cs typeface="Arial"/>
              </a:rPr>
              <a:t>(čočka se stává více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žlutou, čímž brání  krátkovlnnému světlu dopadat na</a:t>
            </a:r>
            <a:r>
              <a:rPr sz="2800" spc="3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sítnici)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Hemoftalmus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(„červený</a:t>
            </a:r>
            <a:r>
              <a:rPr sz="2800" spc="2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filtr“)</a:t>
            </a:r>
            <a:endParaRPr sz="2800">
              <a:latin typeface="Arial"/>
              <a:cs typeface="Arial"/>
            </a:endParaRPr>
          </a:p>
          <a:p>
            <a:pPr marL="756285" marR="57785" lvl="1" indent="-287020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Onemocnění 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zrakového nervu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(neuritida optiku –  porucha barvocitu v oblasti červené a</a:t>
            </a:r>
            <a:r>
              <a:rPr sz="2800" spc="50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zelené)</a:t>
            </a:r>
            <a:endParaRPr sz="280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b="1" spc="-10" dirty="0">
                <a:solidFill>
                  <a:srgbClr val="3232CC"/>
                </a:solidFill>
                <a:latin typeface="Arial"/>
                <a:cs typeface="Arial"/>
              </a:rPr>
              <a:t>Onemocnění </a:t>
            </a:r>
            <a:r>
              <a:rPr sz="2800" b="1" spc="-5" dirty="0">
                <a:solidFill>
                  <a:srgbClr val="3232CC"/>
                </a:solidFill>
                <a:latin typeface="Arial"/>
                <a:cs typeface="Arial"/>
              </a:rPr>
              <a:t>sítnice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(chlorochinová</a:t>
            </a:r>
            <a:r>
              <a:rPr sz="2800" spc="85" dirty="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232CC"/>
                </a:solidFill>
                <a:latin typeface="Arial"/>
                <a:cs typeface="Arial"/>
              </a:rPr>
              <a:t>retinopatie)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2520" y="760412"/>
            <a:ext cx="822705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3515" algn="l"/>
                <a:tab pos="5471795" algn="l"/>
              </a:tabLst>
            </a:pPr>
            <a:r>
              <a:rPr sz="4800" dirty="0">
                <a:solidFill>
                  <a:srgbClr val="009900"/>
                </a:solidFill>
              </a:rPr>
              <a:t>Vr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dirty="0">
                <a:solidFill>
                  <a:srgbClr val="009900"/>
                </a:solidFill>
              </a:rPr>
              <a:t>z</a:t>
            </a:r>
            <a:r>
              <a:rPr sz="4800" spc="-10" dirty="0">
                <a:solidFill>
                  <a:srgbClr val="009900"/>
                </a:solidFill>
              </a:rPr>
              <a:t>e</a:t>
            </a:r>
            <a:r>
              <a:rPr sz="4800" spc="-5" dirty="0">
                <a:solidFill>
                  <a:srgbClr val="009900"/>
                </a:solidFill>
              </a:rPr>
              <a:t>n</a:t>
            </a:r>
            <a:r>
              <a:rPr sz="4800" dirty="0">
                <a:solidFill>
                  <a:srgbClr val="009900"/>
                </a:solidFill>
              </a:rPr>
              <a:t>é	</a:t>
            </a:r>
            <a:r>
              <a:rPr sz="4800" spc="-5" dirty="0">
                <a:solidFill>
                  <a:srgbClr val="009900"/>
                </a:solidFill>
              </a:rPr>
              <a:t>po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5" dirty="0">
                <a:solidFill>
                  <a:srgbClr val="009900"/>
                </a:solidFill>
              </a:rPr>
              <a:t>u</a:t>
            </a:r>
            <a:r>
              <a:rPr sz="4800" spc="-10" dirty="0">
                <a:solidFill>
                  <a:srgbClr val="009900"/>
                </a:solidFill>
              </a:rPr>
              <a:t>c</a:t>
            </a:r>
            <a:r>
              <a:rPr sz="4800" spc="-5" dirty="0">
                <a:solidFill>
                  <a:srgbClr val="009900"/>
                </a:solidFill>
              </a:rPr>
              <a:t>h</a:t>
            </a:r>
            <a:r>
              <a:rPr sz="4800" dirty="0">
                <a:solidFill>
                  <a:srgbClr val="009900"/>
                </a:solidFill>
              </a:rPr>
              <a:t>y	</a:t>
            </a:r>
            <a:r>
              <a:rPr sz="4800" spc="-5" dirty="0">
                <a:solidFill>
                  <a:srgbClr val="009900"/>
                </a:solidFill>
              </a:rPr>
              <a:t>b</a:t>
            </a:r>
            <a:r>
              <a:rPr sz="4800" spc="-10" dirty="0">
                <a:solidFill>
                  <a:srgbClr val="009900"/>
                </a:solidFill>
              </a:rPr>
              <a:t>a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10" dirty="0">
                <a:solidFill>
                  <a:srgbClr val="009900"/>
                </a:solidFill>
              </a:rPr>
              <a:t>v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spc="-10" dirty="0">
                <a:solidFill>
                  <a:srgbClr val="009900"/>
                </a:solidFill>
              </a:rPr>
              <a:t>c</a:t>
            </a:r>
            <a:r>
              <a:rPr sz="4800" spc="10" dirty="0">
                <a:solidFill>
                  <a:srgbClr val="009900"/>
                </a:solidFill>
              </a:rPr>
              <a:t>i</a:t>
            </a:r>
            <a:r>
              <a:rPr sz="4800" spc="-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8" y="2205045"/>
            <a:ext cx="8576310" cy="392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  <a:tab pos="238188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Anomální trichromat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má 3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typy čípků, ale  jsou používány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jiném poměru. Jedna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tří  složek je vnímána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nedokonale.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Aby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anomální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trichromat	vnímal složenou barvu jako člověk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normálním barvocitem, musí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být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postižená  barva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přidána.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Takto složenou barvu vnímá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zdravý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člověk jako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nádechem přidané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barvy.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9001" y="603460"/>
            <a:ext cx="871283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68650" algn="l"/>
                <a:tab pos="5680710" algn="l"/>
              </a:tabLst>
            </a:pPr>
            <a:r>
              <a:rPr sz="4000" i="1" spc="-10" dirty="0">
                <a:solidFill>
                  <a:srgbClr val="007F00"/>
                </a:solidFill>
                <a:latin typeface="Arial"/>
                <a:cs typeface="Arial"/>
              </a:rPr>
              <a:t>Podskupiny	anomální	</a:t>
            </a:r>
            <a:r>
              <a:rPr sz="4000" i="1" spc="-5" dirty="0">
                <a:solidFill>
                  <a:srgbClr val="007F00"/>
                </a:solidFill>
                <a:latin typeface="Arial"/>
                <a:cs typeface="Arial"/>
              </a:rPr>
              <a:t>trichromazie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32007" y="3403323"/>
            <a:ext cx="3280897" cy="8000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3378" y="3399759"/>
            <a:ext cx="4867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Protanomalie </a:t>
            </a:r>
            <a:r>
              <a:rPr sz="1600" b="1" spc="-10" dirty="0">
                <a:latin typeface="Arial"/>
                <a:cs typeface="Arial"/>
              </a:rPr>
              <a:t>(porucha vnímání červené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barvy)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32007" y="2031833"/>
            <a:ext cx="3268705" cy="800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3378" y="2133430"/>
            <a:ext cx="4989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5130" algn="l"/>
              </a:tabLst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Fyzio</a:t>
            </a:r>
            <a:r>
              <a:rPr sz="2000" b="1" spc="-5" dirty="0">
                <a:solidFill>
                  <a:srgbClr val="009900"/>
                </a:solidFill>
                <a:latin typeface="Arial"/>
                <a:cs typeface="Arial"/>
              </a:rPr>
              <a:t>logický	</a:t>
            </a:r>
            <a:r>
              <a:rPr sz="2000" b="1" spc="-5" dirty="0">
                <a:solidFill>
                  <a:srgbClr val="3232CC"/>
                </a:solidFill>
                <a:latin typeface="Arial"/>
                <a:cs typeface="Arial"/>
              </a:rPr>
              <a:t>barvocit </a:t>
            </a:r>
            <a:r>
              <a:rPr sz="1600" b="1" spc="-5" dirty="0">
                <a:latin typeface="Arial"/>
                <a:cs typeface="Arial"/>
              </a:rPr>
              <a:t>(normální</a:t>
            </a:r>
            <a:r>
              <a:rPr sz="1600" b="1" spc="-1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trichromazie)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32007" y="4851003"/>
            <a:ext cx="3293089" cy="7893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32007" y="6070098"/>
            <a:ext cx="3293089" cy="812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53378" y="4876400"/>
            <a:ext cx="50184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9900"/>
                </a:solidFill>
                <a:latin typeface="Arial"/>
                <a:cs typeface="Arial"/>
              </a:rPr>
              <a:t>Deuteranomalie </a:t>
            </a:r>
            <a:r>
              <a:rPr sz="1600" b="1" spc="-10" dirty="0">
                <a:latin typeface="Arial"/>
                <a:cs typeface="Arial"/>
              </a:rPr>
              <a:t>(porucha vnímání </a:t>
            </a:r>
            <a:r>
              <a:rPr sz="1600" b="1" spc="-5" dirty="0">
                <a:latin typeface="Arial"/>
                <a:cs typeface="Arial"/>
              </a:rPr>
              <a:t>zelené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barvy)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3378" y="6199117"/>
            <a:ext cx="4608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3232CC"/>
                </a:solidFill>
                <a:latin typeface="Arial"/>
                <a:cs typeface="Arial"/>
              </a:rPr>
              <a:t>Tritanomalie </a:t>
            </a:r>
            <a:r>
              <a:rPr sz="1600" b="1" spc="-10" dirty="0">
                <a:latin typeface="Arial"/>
                <a:cs typeface="Arial"/>
              </a:rPr>
              <a:t>(porucha vnímání modré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barvy)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2520" y="760412"/>
            <a:ext cx="822705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3515" algn="l"/>
                <a:tab pos="5471795" algn="l"/>
              </a:tabLst>
            </a:pPr>
            <a:r>
              <a:rPr sz="4800" dirty="0">
                <a:solidFill>
                  <a:srgbClr val="009900"/>
                </a:solidFill>
              </a:rPr>
              <a:t>Vr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dirty="0">
                <a:solidFill>
                  <a:srgbClr val="009900"/>
                </a:solidFill>
              </a:rPr>
              <a:t>z</a:t>
            </a:r>
            <a:r>
              <a:rPr sz="4800" spc="-10" dirty="0">
                <a:solidFill>
                  <a:srgbClr val="009900"/>
                </a:solidFill>
              </a:rPr>
              <a:t>e</a:t>
            </a:r>
            <a:r>
              <a:rPr sz="4800" spc="-5" dirty="0">
                <a:solidFill>
                  <a:srgbClr val="009900"/>
                </a:solidFill>
              </a:rPr>
              <a:t>n</a:t>
            </a:r>
            <a:r>
              <a:rPr sz="4800" dirty="0">
                <a:solidFill>
                  <a:srgbClr val="009900"/>
                </a:solidFill>
              </a:rPr>
              <a:t>é	</a:t>
            </a:r>
            <a:r>
              <a:rPr sz="4800" spc="-5" dirty="0">
                <a:solidFill>
                  <a:srgbClr val="009900"/>
                </a:solidFill>
              </a:rPr>
              <a:t>po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5" dirty="0">
                <a:solidFill>
                  <a:srgbClr val="009900"/>
                </a:solidFill>
              </a:rPr>
              <a:t>u</a:t>
            </a:r>
            <a:r>
              <a:rPr sz="4800" spc="-10" dirty="0">
                <a:solidFill>
                  <a:srgbClr val="009900"/>
                </a:solidFill>
              </a:rPr>
              <a:t>c</a:t>
            </a:r>
            <a:r>
              <a:rPr sz="4800" spc="-5" dirty="0">
                <a:solidFill>
                  <a:srgbClr val="009900"/>
                </a:solidFill>
              </a:rPr>
              <a:t>h</a:t>
            </a:r>
            <a:r>
              <a:rPr sz="4800" dirty="0">
                <a:solidFill>
                  <a:srgbClr val="009900"/>
                </a:solidFill>
              </a:rPr>
              <a:t>y	</a:t>
            </a:r>
            <a:r>
              <a:rPr sz="4800" spc="-5" dirty="0">
                <a:solidFill>
                  <a:srgbClr val="009900"/>
                </a:solidFill>
              </a:rPr>
              <a:t>b</a:t>
            </a:r>
            <a:r>
              <a:rPr sz="4800" spc="-10" dirty="0">
                <a:solidFill>
                  <a:srgbClr val="009900"/>
                </a:solidFill>
              </a:rPr>
              <a:t>a</a:t>
            </a:r>
            <a:r>
              <a:rPr sz="4800" dirty="0">
                <a:solidFill>
                  <a:srgbClr val="009900"/>
                </a:solidFill>
              </a:rPr>
              <a:t>r</a:t>
            </a:r>
            <a:r>
              <a:rPr sz="4800" spc="-10" dirty="0">
                <a:solidFill>
                  <a:srgbClr val="009900"/>
                </a:solidFill>
              </a:rPr>
              <a:t>v</a:t>
            </a:r>
            <a:r>
              <a:rPr sz="4800" spc="-5" dirty="0">
                <a:solidFill>
                  <a:srgbClr val="009900"/>
                </a:solidFill>
              </a:rPr>
              <a:t>o</a:t>
            </a:r>
            <a:r>
              <a:rPr sz="4800" spc="-10" dirty="0">
                <a:solidFill>
                  <a:srgbClr val="009900"/>
                </a:solidFill>
              </a:rPr>
              <a:t>c</a:t>
            </a:r>
            <a:r>
              <a:rPr sz="4800" spc="10" dirty="0">
                <a:solidFill>
                  <a:srgbClr val="009900"/>
                </a:solidFill>
              </a:rPr>
              <a:t>i</a:t>
            </a:r>
            <a:r>
              <a:rPr sz="4800" spc="-5" dirty="0">
                <a:solidFill>
                  <a:srgbClr val="009900"/>
                </a:solidFill>
              </a:rPr>
              <a:t>t</a:t>
            </a:r>
            <a:r>
              <a:rPr sz="4800" dirty="0">
                <a:solidFill>
                  <a:srgbClr val="009900"/>
                </a:solidFill>
              </a:rPr>
              <a:t>u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3338" y="2205045"/>
            <a:ext cx="8331834" cy="392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Dichromasie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je nejčastější poruchou  barvocitu. Postižený vnímá pouze odstíny  dvou barev.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Má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tedy jen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dva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typy receptorů, 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ze kterých vytváří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všechny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barvy. Dokáží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některé barevné odstíny rozeznat, jiné vidí  jen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v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odstínech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hnědé.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Dichromat </a:t>
            </a:r>
            <a:r>
              <a:rPr sz="3200" dirty="0">
                <a:solidFill>
                  <a:srgbClr val="3232CC"/>
                </a:solidFill>
                <a:latin typeface="Arial"/>
                <a:cs typeface="Arial"/>
              </a:rPr>
              <a:t>se 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orientuje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podle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jasu, nikoliv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podle </a:t>
            </a:r>
            <a:r>
              <a:rPr sz="3200" spc="-5" dirty="0">
                <a:solidFill>
                  <a:srgbClr val="3232CC"/>
                </a:solidFill>
                <a:latin typeface="Arial"/>
                <a:cs typeface="Arial"/>
              </a:rPr>
              <a:t>barevných  </a:t>
            </a:r>
            <a:r>
              <a:rPr sz="3200" spc="-10" dirty="0">
                <a:solidFill>
                  <a:srgbClr val="3232CC"/>
                </a:solidFill>
                <a:latin typeface="Arial"/>
                <a:cs typeface="Arial"/>
              </a:rPr>
              <a:t>tónů.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18507</Words>
  <Application>Microsoft Office PowerPoint</Application>
  <PresentationFormat>Vlastní</PresentationFormat>
  <Paragraphs>2154</Paragraphs>
  <Slides>512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512</vt:i4>
      </vt:variant>
    </vt:vector>
  </HeadingPairs>
  <TitlesOfParts>
    <vt:vector size="520" baseType="lpstr">
      <vt:lpstr>Arial</vt:lpstr>
      <vt:lpstr>Calibri</vt:lpstr>
      <vt:lpstr>Courier New</vt:lpstr>
      <vt:lpstr>Symbol</vt:lpstr>
      <vt:lpstr>Times New Roman</vt:lpstr>
      <vt:lpstr>Webdings</vt:lpstr>
      <vt:lpstr>Wingdings</vt:lpstr>
      <vt:lpstr>Office Theme</vt:lpstr>
      <vt:lpstr>Světelný vjem</vt:lpstr>
      <vt:lpstr>Světlo</vt:lpstr>
      <vt:lpstr>Prezentace aplikace PowerPoint</vt:lpstr>
      <vt:lpstr>Elektromagnetické spektrum</vt:lpstr>
      <vt:lpstr>se  skládá  z  pole kolmo na</vt:lpstr>
      <vt:lpstr>Optika</vt:lpstr>
      <vt:lpstr>Zákony geometrické (paprskové)  optiky</vt:lpstr>
      <vt:lpstr>Optické nedokonalosti ve  stavbě oka</vt:lpstr>
      <vt:lpstr>Prezentace aplikace PowerPoint</vt:lpstr>
      <vt:lpstr>Prezentace aplikace PowerPoint</vt:lpstr>
      <vt:lpstr>Aberace je v optice označení defektního  zobrazení, které je způsobeno neschopností  systému čoček vytvořit dokonalý obraz</vt:lpstr>
      <vt:lpstr>Chromatická aberace čočky neboli barevná  vada je důsledkem toho, že index lomu (a  tím i ohnisková vzdálenost čočky) je funkcí  frekvence světla a tedy i jeho barvy. Poloha  ohniska je tedy pro každou barvu jiná.</vt:lpstr>
      <vt:lpstr>Chromatická aberace čočky</vt:lpstr>
      <vt:lpstr>Chromatická aberace</vt:lpstr>
      <vt:lpstr>Prezentace aplikace PowerPoint</vt:lpstr>
      <vt:lpstr>Sférická aberace čočky</vt:lpstr>
      <vt:lpstr>Sférická aberace čočky</vt:lpstr>
      <vt:lpstr>Prezentace aplikace PowerPoint</vt:lpstr>
      <vt:lpstr>Difrakce</vt:lpstr>
      <vt:lpstr>Prezentace aplikace PowerPoint</vt:lpstr>
      <vt:lpstr>Prezentace aplikace PowerPoint</vt:lpstr>
      <vt:lpstr>Fyziologický astigmatismus</vt:lpstr>
      <vt:lpstr>Prezentace aplikace PowerPoint</vt:lpstr>
      <vt:lpstr>Prezentace aplikace PowerPoint</vt:lpstr>
      <vt:lpstr>Další faktory ovlivňující kvalitu  sítnicového obrazu</vt:lpstr>
      <vt:lpstr>Rozptyl světla</vt:lpstr>
      <vt:lpstr>Rozptyl světla</vt:lpstr>
      <vt:lpstr>Fyziologický kontrast</vt:lpstr>
      <vt:lpstr>Prezentace aplikace PowerPoint</vt:lpstr>
      <vt:lpstr>Prezentace aplikace PowerPoint</vt:lpstr>
      <vt:lpstr>Simultánní kontrast</vt:lpstr>
      <vt:lpstr>Prezentace aplikace PowerPoint</vt:lpstr>
      <vt:lpstr>Prezentace aplikace PowerPoint</vt:lpstr>
      <vt:lpstr>Prezentace aplikace PowerPoint</vt:lpstr>
      <vt:lpstr>Prezentace aplikace PowerPoint</vt:lpstr>
      <vt:lpstr>Zraková ostrost</vt:lpstr>
      <vt:lpstr>Zraková ostrost, principy  konstrukce optotypů</vt:lpstr>
      <vt:lpstr>Prezentace aplikace PowerPoint</vt:lpstr>
      <vt:lpstr>Kritický detail testového znaku je nahlížen  pod úhlem 1 min.</vt:lpstr>
      <vt:lpstr>Prezentace aplikace PowerPoint</vt:lpstr>
      <vt:lpstr>Snellenovy optotypy vyšetřovací vzdálenost  je 6m (akomodační klid). Kritický detail pro  rozlišení písmene dopadá pod úhlem 1´, celé  písmeno má úhlovou výšku 5´ - pro visus 6/6.</vt:lpstr>
      <vt:lpstr>Prezentace aplikace PowerPoint</vt:lpstr>
      <vt:lpstr>Prezentace aplikace PowerPoint</vt:lpstr>
      <vt:lpstr>Nedostatky Snellenových optotypů</vt:lpstr>
      <vt:lpstr>ETDRS tabule</vt:lpstr>
      <vt:lpstr>Optotypy s uplatněním logaritmické  řady (tabule log MÚR)</vt:lpstr>
      <vt:lpstr>Prezentace aplikace PowerPoint</vt:lpstr>
      <vt:lpstr>Vidění do blízka</vt:lpstr>
      <vt:lpstr>Akomodace</vt:lpstr>
      <vt:lpstr>Prezentace aplikace PowerPoint</vt:lpstr>
      <vt:lpstr>Prezentace aplikace PowerPoint</vt:lpstr>
      <vt:lpstr>Akomodace</vt:lpstr>
      <vt:lpstr>Prezentace aplikace PowerPoint</vt:lpstr>
      <vt:lpstr>Prezentace aplikace PowerPoint</vt:lpstr>
      <vt:lpstr>Akomodační šíře a věk</vt:lpstr>
      <vt:lpstr>Prezentace aplikace PowerPoint</vt:lpstr>
      <vt:lpstr>Prezentace aplikace PowerPoint</vt:lpstr>
      <vt:lpstr>Konvergence</vt:lpstr>
      <vt:lpstr>Dělení reflexní konvergence</vt:lpstr>
      <vt:lpstr>Dělení reflexní konvergence</vt:lpstr>
      <vt:lpstr>Konvergence</vt:lpstr>
      <vt:lpstr>Poruchy konvergence</vt:lpstr>
      <vt:lpstr>Zorné pole</vt:lpstr>
      <vt:lpstr>Perimetrie</vt:lpstr>
      <vt:lpstr>Goldmannův kulový kinetický  perimetr</vt:lpstr>
      <vt:lpstr>Prezentace aplikace PowerPoint</vt:lpstr>
      <vt:lpstr>Prezentace aplikace PowerPoint</vt:lpstr>
      <vt:lpstr>Perimetrie</vt:lpstr>
      <vt:lpstr>Prezentace aplikace PowerPoint</vt:lpstr>
      <vt:lpstr>Prezentace aplikace PowerPoint</vt:lpstr>
      <vt:lpstr>Perimetrie</vt:lpstr>
      <vt:lpstr>Základní světelné jednotky</vt:lpstr>
      <vt:lpstr>Barvocit – historický přehled</vt:lpstr>
      <vt:lpstr>Barvocit – historický přehled</vt:lpstr>
      <vt:lpstr>Barvocit – historický přehled</vt:lpstr>
      <vt:lpstr>Barvocit – historický přehled</vt:lpstr>
      <vt:lpstr>Barvocit</vt:lpstr>
      <vt:lpstr>Vlnová délka a barevný tón</vt:lpstr>
      <vt:lpstr>Sytost barvy</vt:lpstr>
      <vt:lpstr>Jasnost barvy</vt:lpstr>
      <vt:lpstr>Jas barvy</vt:lpstr>
      <vt:lpstr>Barvy v modelu  odstín - sytost - jas</vt:lpstr>
      <vt:lpstr>Barevné vidění</vt:lpstr>
      <vt:lpstr>Černobílé vidění</vt:lpstr>
      <vt:lpstr>Pásma vidění</vt:lpstr>
      <vt:lpstr>Graf relativní spektrální  senzitivity skotopického a  fotopického pásma vidění</vt:lpstr>
      <vt:lpstr>Mísení barev – trichromatická teorie</vt:lpstr>
      <vt:lpstr>Heringův kruh</vt:lpstr>
      <vt:lpstr>Heringův kruh</vt:lpstr>
      <vt:lpstr>Young-Helmholtzova teorie barevného  vidění</vt:lpstr>
      <vt:lpstr>Typy čípků a tyčinek a jejich  spektrální maxima Absorpční maxima se liší, ale absorpční spektra se překrývají  na daný barevný  stimul reaguje více či méně intenzivně jeden, kombinace dvou nebo tří typů čípků</vt:lpstr>
      <vt:lpstr>Prezentace aplikace PowerPoint</vt:lpstr>
      <vt:lpstr>Zastoupení tří typů čípků není rovnoměrné.  Nejméně čípků je v oblasti modré absorpce  (S čípky), více v zelené (M čípky) a nejvíce  v červené oblasti (L čípky) a to</vt:lpstr>
      <vt:lpstr>Kvalita barevného vjemu</vt:lpstr>
      <vt:lpstr>Hustota fotoreceptorů v závislosti na  vzdálenosti od fovey</vt:lpstr>
      <vt:lpstr>Poruchy barvocitu</vt:lpstr>
      <vt:lpstr>Vrozené poruchy barvocitu</vt:lpstr>
      <vt:lpstr>Podskupiny anomální trichromazie</vt:lpstr>
      <vt:lpstr>Vrozené poruchy barvocitu</vt:lpstr>
      <vt:lpstr>Dichromasie</vt:lpstr>
      <vt:lpstr>Vrozené poruchy barvocitu</vt:lpstr>
      <vt:lpstr>Monochromazie</vt:lpstr>
      <vt:lpstr>Vyšetřování barvocitu</vt:lpstr>
      <vt:lpstr>Prezentace aplikace PowerPoint</vt:lpstr>
      <vt:lpstr>Prezentace aplikace PowerPoint</vt:lpstr>
      <vt:lpstr>Vyšetřování barvocitu</vt:lpstr>
      <vt:lpstr>Prezentace aplikace PowerPoint</vt:lpstr>
      <vt:lpstr>Prezentace aplikace PowerPoint</vt:lpstr>
      <vt:lpstr>Vyšetřování barvocitu</vt:lpstr>
      <vt:lpstr>Anomaloskop</vt:lpstr>
      <vt:lpstr>Protanopia</vt:lpstr>
      <vt:lpstr>Adaptace</vt:lpstr>
      <vt:lpstr>Adaptace sítnice</vt:lpstr>
      <vt:lpstr>Adaptace na tmu</vt:lpstr>
      <vt:lpstr>Purkyňův jev posunu spektrální  citlivosti sítnice při adaptaci na tmu</vt:lpstr>
      <vt:lpstr>Porucha adaptace na tmu</vt:lpstr>
      <vt:lpstr>Porucha adaptace na světlo</vt:lpstr>
      <vt:lpstr>Adaptometr</vt:lpstr>
      <vt:lpstr>Adaptační křivka na tmu</vt:lpstr>
      <vt:lpstr>Fyziologie zrakové dráhy</vt:lpstr>
      <vt:lpstr>Prezentace aplikace PowerPoint</vt:lpstr>
      <vt:lpstr>Zraková dráha</vt:lpstr>
      <vt:lpstr>Sítnice</vt:lpstr>
      <vt:lpstr>Sítnice</vt:lpstr>
      <vt:lpstr>Vrstvy sítnice</vt:lpstr>
      <vt:lpstr>Vrstvy sítnice</vt:lpstr>
      <vt:lpstr>Sítnice</vt:lpstr>
      <vt:lpstr>Struktura tyčinek a čípků</vt:lpstr>
      <vt:lpstr>Neuroretinální synapse</vt:lpstr>
      <vt:lpstr>Tyčinky a čípky</vt:lpstr>
      <vt:lpstr>Struktura čípků</vt:lpstr>
      <vt:lpstr>Zevní segment tyčinek</vt:lpstr>
      <vt:lpstr>Zevní segment čípků</vt:lpstr>
      <vt:lpstr>Fagocytóza zevních segmentů  fotoreceptorů prostřednictvím RPE</vt:lpstr>
      <vt:lpstr>Synapse zevní plexiformní vrstvy</vt:lpstr>
      <vt:lpstr>Synapse zevní plexiformní vrstvy Horizontální buňka</vt:lpstr>
      <vt:lpstr>Bipolární buňky</vt:lpstr>
      <vt:lpstr>Sumace</vt:lpstr>
      <vt:lpstr>Sumace</vt:lpstr>
      <vt:lpstr>Gangliové buňky</vt:lpstr>
      <vt:lpstr>Sumace</vt:lpstr>
      <vt:lpstr>Topografie retinálních  okrsků</vt:lpstr>
      <vt:lpstr>Specifické úseky sítnice</vt:lpstr>
      <vt:lpstr>FAG snímek zadního pólu oka</vt:lpstr>
      <vt:lpstr>Oblast fovea centralis</vt:lpstr>
      <vt:lpstr>Prezentace aplikace PowerPoint</vt:lpstr>
      <vt:lpstr>Papilomakulární svazek</vt:lpstr>
      <vt:lpstr>Hustota fotoreceptorů v závislosti na  vzdálenosti od fovey</vt:lpstr>
      <vt:lpstr>Specifické úseky sítnice</vt:lpstr>
      <vt:lpstr>Specifické úseky sítnice</vt:lpstr>
      <vt:lpstr>Větve a. centralis retinae</vt:lpstr>
      <vt:lpstr>Prezentace aplikace PowerPoint</vt:lpstr>
      <vt:lpstr>Působení světla na sítnici</vt:lpstr>
      <vt:lpstr>Cyklus rhodopsinu</vt:lpstr>
      <vt:lpstr>Aktivita horizontálních,  bipolárních a amakrinních buněk</vt:lpstr>
      <vt:lpstr>Horizontální buňky</vt:lpstr>
      <vt:lpstr>C-typ horizontálních buněk</vt:lpstr>
      <vt:lpstr>Oponentní princip kódování  barev pomocí S- potenciálů  horizontálních  buněk</vt:lpstr>
      <vt:lpstr>Bipolární a amakrinní buňky</vt:lpstr>
      <vt:lpstr>Gangliové buňky sítnice</vt:lpstr>
      <vt:lpstr>Gangliové buňky sítnice</vt:lpstr>
      <vt:lpstr>Prezentace aplikace PowerPoint</vt:lpstr>
      <vt:lpstr>Prezentace aplikace PowerPoint</vt:lpstr>
      <vt:lpstr>Prezentace aplikace PowerPoint</vt:lpstr>
      <vt:lpstr>Systém X, Y a W gangliových  buněk sítnice</vt:lpstr>
      <vt:lpstr>Systém X, Y a W gangliových  buněk sítnice</vt:lpstr>
      <vt:lpstr>Systém X, Y a W gangliových  buněk sítnice</vt:lpstr>
      <vt:lpstr>Pigmentový epitel sítnice a jeho  funkce</vt:lpstr>
      <vt:lpstr>Pigmentový epitel sítnice</vt:lpstr>
      <vt:lpstr>RPE - růstové faktory</vt:lpstr>
      <vt:lpstr>RPE a elektrická aktivita</vt:lpstr>
      <vt:lpstr>RPE a regenerace zrakového pigmentu</vt:lpstr>
      <vt:lpstr>RPE a regenerace fotoreceptorů</vt:lpstr>
      <vt:lpstr>Receptivní pole zrakové dráhy</vt:lpstr>
      <vt:lpstr>Příčný řez optickým traktem</vt:lpstr>
      <vt:lpstr>Prezentace aplikace PowerPoint</vt:lpstr>
      <vt:lpstr>Corpus geniculatum laterale</vt:lpstr>
      <vt:lpstr>Corpus geniculatum laterale</vt:lpstr>
      <vt:lpstr>Corpus geniculatum laterale</vt:lpstr>
      <vt:lpstr>Corpus geniculatum laterale</vt:lpstr>
      <vt:lpstr>Radiatio optica -  tractus geniculocalcarinus</vt:lpstr>
      <vt:lpstr>Prezentace aplikace PowerPoint</vt:lpstr>
      <vt:lpstr>Radiatio optica -  tractus geniculocalcarinus</vt:lpstr>
      <vt:lpstr>Radiatio optica -  tractus geniculocalcarinus</vt:lpstr>
      <vt:lpstr>Prezentace aplikace PowerPoint</vt:lpstr>
      <vt:lpstr>Korová zraková centra  okcipitálního laloku</vt:lpstr>
      <vt:lpstr>V area striata končí vlákna zrakové dráhy</vt:lpstr>
      <vt:lpstr>Okcipitální korové zrakové  centrum - area 17</vt:lpstr>
      <vt:lpstr>Okcipitální korové zrakové centrum -  area 17</vt:lpstr>
      <vt:lpstr>Prezentace aplikace PowerPoint</vt:lpstr>
      <vt:lpstr>KEY ro FUNCTION</vt:lpstr>
      <vt:lpstr>Korová zraková centra  okcipitálního laloku</vt:lpstr>
      <vt:lpstr>Okcipitální korová zraková centra</vt:lpstr>
      <vt:lpstr>Korová zraková centra  okcipitálního laloku</vt:lpstr>
      <vt:lpstr>Korové zvětšení</vt:lpstr>
      <vt:lpstr>Receptivní pole neuronů  zrakové kůry</vt:lpstr>
      <vt:lpstr>Receptivní pole neuronů  zrakové kůry</vt:lpstr>
      <vt:lpstr>1. Jednoduchá receptivní pole</vt:lpstr>
      <vt:lpstr>1. Jednoduchá  receptivní pole  a jejich stimulace</vt:lpstr>
      <vt:lpstr>2. Komplexní receptivní pole</vt:lpstr>
      <vt:lpstr>2. Komplexní receptivní pole  a jejich  stimulace</vt:lpstr>
      <vt:lpstr>Prezentace aplikace PowerPoint</vt:lpstr>
      <vt:lpstr>3. Hyperkomplexní receptivní  pole</vt:lpstr>
      <vt:lpstr>3. Hyperkomplexní receptivní  pole a jejich stimulace</vt:lpstr>
      <vt:lpstr>Colliculus superior laminae  quadrigeminae mesencephali</vt:lpstr>
      <vt:lpstr>Prezentace aplikace PowerPoint</vt:lpstr>
      <vt:lpstr>Prezentace aplikace PowerPoint</vt:lpstr>
      <vt:lpstr>Colliculus superior laminae  quadrigeminae mesencephali</vt:lpstr>
      <vt:lpstr>Colliculus superior laminae  quadrigeminae mesencephali</vt:lpstr>
      <vt:lpstr>Poruchy vyšších zrakových  funkcí</vt:lpstr>
      <vt:lpstr>Korová slepota</vt:lpstr>
      <vt:lpstr>Duševní slepota</vt:lpstr>
      <vt:lpstr>Klasifikace agnózií</vt:lpstr>
      <vt:lpstr>Klasifikace agnózií</vt:lpstr>
      <vt:lpstr>Klasifikace agnózií</vt:lpstr>
      <vt:lpstr>Elektrofyziologické vyšetřovací  metody</vt:lpstr>
      <vt:lpstr>Elektrofyziologické vyšetřovací  metody</vt:lpstr>
      <vt:lpstr>Topografická diagnostika zrakové dráhy  pomocí elektrofyziologických metod</vt:lpstr>
      <vt:lpstr>Lokalizace  potenciálů a     vyšetřovací  metody dle místa  vzniku na sítnici</vt:lpstr>
      <vt:lpstr>Umístění snímacích elektrod pro  jednotlivá vyšetření (ERG, EOG, VEP)</vt:lpstr>
      <vt:lpstr>ERG</vt:lpstr>
      <vt:lpstr>Prezentace aplikace PowerPoint</vt:lpstr>
      <vt:lpstr>ERG</vt:lpstr>
      <vt:lpstr>ERG dle standardů ISCEV</vt:lpstr>
      <vt:lpstr>Prezentace aplikace PowerPoint</vt:lpstr>
      <vt:lpstr>ERG – Ganzfeld (full field)  polokoule</vt:lpstr>
      <vt:lpstr>Prezentace aplikace PowerPoint</vt:lpstr>
      <vt:lpstr>Skotopický zábleskový ERG, snížená  intenzita stimulu -24 dB – odpověď tyčinek</vt:lpstr>
      <vt:lpstr>Prezentace aplikace PowerPoint</vt:lpstr>
      <vt:lpstr>Prezentace aplikace PowerPoint</vt:lpstr>
      <vt:lpstr>Skotopický zábleskový ERG, standardní  stimul 0 dB – odpověď tyčinek a čípků</vt:lpstr>
      <vt:lpstr>Prezentace aplikace PowerPoint</vt:lpstr>
      <vt:lpstr>Skotopický zábleskový ERG, standardní  stimul 0 dB – oscilační potenciály</vt:lpstr>
      <vt:lpstr>Prezentace aplikace PowerPoint</vt:lpstr>
      <vt:lpstr>Fotopický zábleskový ERG, stimul  0 dB – odpověď čípků</vt:lpstr>
      <vt:lpstr>Prezentace aplikace PowerPoint</vt:lpstr>
      <vt:lpstr>Fotopický flicker ERG – 30Hz  stimul 0 dB – odpověď čípků</vt:lpstr>
      <vt:lpstr>Prezentace aplikace PowerPoint</vt:lpstr>
      <vt:lpstr>Některé indikace ERG vyšetření</vt:lpstr>
      <vt:lpstr>Pattern ERG - ERG na strukturované podněty</vt:lpstr>
      <vt:lpstr>Reverzační stimulace  Pattern ERG, Pattern VEP</vt:lpstr>
      <vt:lpstr>Pattern ERG - PERG</vt:lpstr>
      <vt:lpstr>Multifokální ERG - MERG</vt:lpstr>
      <vt:lpstr>Multifokální ERG</vt:lpstr>
      <vt:lpstr>Multifokální ERG</vt:lpstr>
      <vt:lpstr>Prezentace aplikace PowerPoint</vt:lpstr>
      <vt:lpstr>Prezentace aplikace PowerPoint</vt:lpstr>
      <vt:lpstr>Multifokální ERG</vt:lpstr>
      <vt:lpstr>Elektrookulografie - EOG</vt:lpstr>
      <vt:lpstr>Princip elektrookulografie</vt:lpstr>
      <vt:lpstr>EOG - Elektrookulografie</vt:lpstr>
      <vt:lpstr>EOG - Elektrookulogram</vt:lpstr>
      <vt:lpstr>Elektrookulografie - EOG</vt:lpstr>
      <vt:lpstr>EOG - Elektrookulogram  Ardenův index</vt:lpstr>
      <vt:lpstr>EOG - klinické využití</vt:lpstr>
      <vt:lpstr>Zrakové evokované potenciály - VEP</vt:lpstr>
      <vt:lpstr>Pattern a flash VEP</vt:lpstr>
      <vt:lpstr>Pattern VEP</vt:lpstr>
      <vt:lpstr>Zrakové evokované potenciály - VEP</vt:lpstr>
      <vt:lpstr>VEP – Zrakové evokované potenciály</vt:lpstr>
      <vt:lpstr>Klinické využití VEP</vt:lpstr>
      <vt:lpstr>Prezentace aplikace PowerPoint</vt:lpstr>
      <vt:lpstr>Motorika oka</vt:lpstr>
      <vt:lpstr>Dvě složky zrakového orgánu</vt:lpstr>
      <vt:lpstr>Okohybné svaly</vt:lpstr>
      <vt:lpstr>Prezentace aplikace PowerPoint</vt:lpstr>
      <vt:lpstr>Úpony zevních šikmých svalů  za  ekvátorem bulbu</vt:lpstr>
      <vt:lpstr>Tillauxova spirála</vt:lpstr>
      <vt:lpstr>Terminologie očních pohybů</vt:lpstr>
      <vt:lpstr>Dukce - Verze - Vergence</vt:lpstr>
      <vt:lpstr>Prezentace aplikace PowerPoint</vt:lpstr>
      <vt:lpstr>Prezentace aplikace PowerPoint</vt:lpstr>
      <vt:lpstr>Prezentace aplikace PowerPoint</vt:lpstr>
      <vt:lpstr>Svaloví antagonisté, synergisté</vt:lpstr>
      <vt:lpstr>Sheringtonův a Heringův zákon</vt:lpstr>
      <vt:lpstr>Sheringtonův zákon</vt:lpstr>
      <vt:lpstr>Heringův zákon</vt:lpstr>
      <vt:lpstr>Prezentace aplikace PowerPoint</vt:lpstr>
      <vt:lpstr>Prezentace aplikace PowerPoint</vt:lpstr>
      <vt:lpstr>Jádra okohybných nervů v mozkovém  kmeni</vt:lpstr>
      <vt:lpstr>N. oculomotorius (III)</vt:lpstr>
      <vt:lpstr>Struktura jádrového komplexu n.III</vt:lpstr>
      <vt:lpstr>Léze postihující jádrový komplex n. III</vt:lpstr>
      <vt:lpstr>Anatomie mesencefala v úrovni  jádrového komplexu n.III</vt:lpstr>
      <vt:lpstr>N. oculomotorius (III) -  průběh nervu Jádro n.III</vt:lpstr>
      <vt:lpstr>N. trochlearis (IV)</vt:lpstr>
      <vt:lpstr>N. abducens (VI)</vt:lpstr>
      <vt:lpstr>Supranukleární (centrální)  motorická oblast</vt:lpstr>
      <vt:lpstr>Supranukleární pohledová centra</vt:lpstr>
      <vt:lpstr>PPRF</vt:lpstr>
      <vt:lpstr>Prezentace aplikace PowerPoint</vt:lpstr>
      <vt:lpstr>Jádra okohybných nervů v mozkovém  kmeni ve vztahu k PPRF a riFLM</vt:lpstr>
      <vt:lpstr>Korová pohledová centra</vt:lpstr>
      <vt:lpstr>Prezentace aplikace PowerPoint</vt:lpstr>
      <vt:lpstr>Vestibulární aparát</vt:lpstr>
      <vt:lpstr>Záznam očních pohybů</vt:lpstr>
      <vt:lpstr>Malé oční pohyby</vt:lpstr>
      <vt:lpstr>Malé oční pohyby</vt:lpstr>
      <vt:lpstr>Malé oční pohyby</vt:lpstr>
      <vt:lpstr>Velké oční pohyby</vt:lpstr>
      <vt:lpstr>Velké oční pohyby</vt:lpstr>
      <vt:lpstr>Velké oční pohyby</vt:lpstr>
      <vt:lpstr>Nystagmus</vt:lpstr>
      <vt:lpstr>Optokinetický nystagmus</vt:lpstr>
      <vt:lpstr>Vyšetření optokinetického  nystagmu u preverbálního dítěte</vt:lpstr>
      <vt:lpstr>Optokinetický nystagmus</vt:lpstr>
      <vt:lpstr>Vnímání tvaru  a pohybu  zrakových podnětů</vt:lpstr>
      <vt:lpstr>Vnímání tvaru zrakových podnětů</vt:lpstr>
      <vt:lpstr>Vnímání pohybu zrakových podnětů</vt:lpstr>
      <vt:lpstr>Vnímání pohybu zrakových podnětů</vt:lpstr>
      <vt:lpstr>Zrakové iluze</vt:lpstr>
      <vt:lpstr>Fyziologické optické klamy Kaniszův  – bílý  není narýsován, vnímáme rozdíl  kontrastů</vt:lpstr>
      <vt:lpstr>Geometrické optické klamy Heringova iluze – dlouhé čáry jsou vzájemně rovnoběžné</vt:lpstr>
      <vt:lpstr>Prezentace aplikace PowerPoint</vt:lpstr>
      <vt:lpstr>Psychologické optické klamy Věčné schodiště – ovlivněno naší zkušeností, lze po něm stále klesat  nebo stoupat</vt:lpstr>
      <vt:lpstr>Prezentace aplikace PowerPoint</vt:lpstr>
      <vt:lpstr>Iluze perspektivy</vt:lpstr>
      <vt:lpstr>Lebka nebo žena a muž u  sklenky vína?</vt:lpstr>
      <vt:lpstr>Zornicové reakce</vt:lpstr>
      <vt:lpstr>Svaly duhovky</vt:lpstr>
      <vt:lpstr>Fyziologické funkce zornic</vt:lpstr>
      <vt:lpstr>Pupilomotorický reflex -  fotoreakce</vt:lpstr>
      <vt:lpstr>Pupilomotorický reflex -  fotoreakce</vt:lpstr>
      <vt:lpstr>Pupilomotorický reflex -  fotoreakce</vt:lpstr>
      <vt:lpstr>Pupilomotorický reflex</vt:lpstr>
      <vt:lpstr>Pupilomotorický reflex</vt:lpstr>
      <vt:lpstr>Prezentace aplikace PowerPoint</vt:lpstr>
      <vt:lpstr>Sympatická eferentní dráha</vt:lpstr>
      <vt:lpstr>Klinický význam zornicových reakcí</vt:lpstr>
      <vt:lpstr>Klinický význam zornicových reakcí</vt:lpstr>
      <vt:lpstr>Patologické změny zornice  Anizokorie</vt:lpstr>
      <vt:lpstr>Aferentní pupilární poruchy</vt:lpstr>
      <vt:lpstr>Eferentní parasympatické  pupilární poruchy</vt:lpstr>
      <vt:lpstr>Eferentní sympatické  poruchy</vt:lpstr>
      <vt:lpstr>Binokulární vidění</vt:lpstr>
      <vt:lpstr>Fyziologie binokulárního vidění</vt:lpstr>
      <vt:lpstr>Vývoj binokulárních reflexů</vt:lpstr>
      <vt:lpstr>Korespondující místa sítnice</vt:lpstr>
      <vt:lpstr>Korespondující místa sítnice</vt:lpstr>
      <vt:lpstr>Korespondující místa sítnice</vt:lpstr>
      <vt:lpstr>Horopter</vt:lpstr>
      <vt:lpstr>Horopter,  korespondující místa sítnice, disparátní místa sítnice</vt:lpstr>
      <vt:lpstr>Fyziologická diplopie</vt:lpstr>
      <vt:lpstr>Zkřížená a nezkřížená  fyziologická diplopie</vt:lpstr>
      <vt:lpstr>Prezentace aplikace PowerPoint</vt:lpstr>
      <vt:lpstr>Panumův prostor</vt:lpstr>
      <vt:lpstr>Panumův prostor</vt:lpstr>
      <vt:lpstr>Panumův prostor</vt:lpstr>
      <vt:lpstr>Prezentace aplikace PowerPoint</vt:lpstr>
      <vt:lpstr>Stupně jednoduchého  binokulárního vidění</vt:lpstr>
      <vt:lpstr>Troposkop (synoptofor)</vt:lpstr>
      <vt:lpstr>Troposkop (synoptofor)</vt:lpstr>
      <vt:lpstr>Superpozice na troposkopu</vt:lpstr>
      <vt:lpstr>Patologie binokulárního vidění</vt:lpstr>
      <vt:lpstr>Konfúze</vt:lpstr>
      <vt:lpstr>Útlum kolem disparátního bodu sítnice  uchýleného oka kam dopadá obraz  fixovaného předmětu zabraňuje  diplopii</vt:lpstr>
      <vt:lpstr>Dvojí útlum v uchýleném oku  zabraňující diplopii a kunfúzi</vt:lpstr>
      <vt:lpstr>Amblyopie - tupozrakost</vt:lpstr>
      <vt:lpstr>Anomální retinální  korespondence</vt:lpstr>
      <vt:lpstr>Prezentace aplikace PowerPoint</vt:lpstr>
      <vt:lpstr>Zkřížená a nezkřížená diplopie při  strabismu</vt:lpstr>
      <vt:lpstr>Vývoj zrakové ostrosti</vt:lpstr>
      <vt:lpstr>Vývoj zrakové ostrosti</vt:lpstr>
      <vt:lpstr>Vývoj zrakové ostrosti</vt:lpstr>
      <vt:lpstr>Biochemie, výživa a látková  výměna oka</vt:lpstr>
      <vt:lpstr>Biochemické složení tkání oka</vt:lpstr>
      <vt:lpstr>Prezentace aplikace PowerPoint</vt:lpstr>
      <vt:lpstr>Prezentace aplikace PowerPoint</vt:lpstr>
      <vt:lpstr>Prezentace aplikace PowerPoint</vt:lpstr>
      <vt:lpstr>Prezentace aplikace PowerPoint</vt:lpstr>
      <vt:lpstr>Elastin</vt:lpstr>
      <vt:lpstr>Laminin</vt:lpstr>
      <vt:lpstr>Prezentace aplikace PowerPoint</vt:lpstr>
      <vt:lpstr>Proteoglykany</vt:lpstr>
      <vt:lpstr>Proteoglykany</vt:lpstr>
      <vt:lpstr>Rohovka</vt:lpstr>
      <vt:lpstr>Stroma rohovky s fibroblasty</vt:lpstr>
      <vt:lpstr>Rohovka</vt:lpstr>
      <vt:lpstr>Endotel rohovky, Descemetská  membrána a stroma</vt:lpstr>
      <vt:lpstr>Endotel rohovky</vt:lpstr>
      <vt:lpstr>Skléra</vt:lpstr>
      <vt:lpstr>Skléra</vt:lpstr>
      <vt:lpstr>Čočka</vt:lpstr>
      <vt:lpstr>Čočka</vt:lpstr>
      <vt:lpstr>Čočka</vt:lpstr>
      <vt:lpstr>Komorová voda a sklivec</vt:lpstr>
      <vt:lpstr>Sklivec</vt:lpstr>
      <vt:lpstr>Prezentace aplikace PowerPoint</vt:lpstr>
      <vt:lpstr>Sklivec je 16x viskóznější než  komorová tekutina</vt:lpstr>
      <vt:lpstr>Biochemie vidění</vt:lpstr>
      <vt:lpstr>Biochemie vidění</vt:lpstr>
      <vt:lpstr>Rhodopsin</vt:lpstr>
      <vt:lpstr>Cyklus rhodopsinu</vt:lpstr>
      <vt:lpstr>Prezentace aplikace PowerPoint</vt:lpstr>
      <vt:lpstr>Prezentace aplikace PowerPoint</vt:lpstr>
      <vt:lpstr>Cyklus rhodopsinu</vt:lpstr>
      <vt:lpstr>Cyklus rhodopsinu</vt:lpstr>
      <vt:lpstr>Biochemie barevného vidění</vt:lpstr>
      <vt:lpstr>Pochody zevního segmentu tyčinek  po aktivaci rhodopsinu světlem</vt:lpstr>
      <vt:lpstr>Biochemie vidění</vt:lpstr>
      <vt:lpstr>Pochody zevního segmentu tyčinek  po aktivaci rhodopsinu světlem</vt:lpstr>
      <vt:lpstr>Tyčinky a čípky</vt:lpstr>
      <vt:lpstr>Makulární pigment</vt:lpstr>
      <vt:lpstr>Produkce a  proudění  nitrooční tekutiny</vt:lpstr>
      <vt:lpstr>Produkce a  proudění  nitrooční tekutiny</vt:lpstr>
      <vt:lpstr>Odtokové cesty komorové tekutiny</vt:lpstr>
      <vt:lpstr>Cévní zásobení oka</vt:lpstr>
      <vt:lpstr>A. basilaris</vt:lpstr>
      <vt:lpstr>N. opticus</vt:lpstr>
      <vt:lpstr>N. opticus</vt:lpstr>
      <vt:lpstr>A. supraorbitalis</vt:lpstr>
      <vt:lpstr>Aa. palpebrales laterales</vt:lpstr>
      <vt:lpstr>Větve a. centralis retinae</vt:lpstr>
      <vt:lpstr>Cévní zásobení sítnice</vt:lpstr>
      <vt:lpstr>Větve a. ophthalmica</vt:lpstr>
      <vt:lpstr>Prezentace aplikace PowerPoint</vt:lpstr>
      <vt:lpstr>Konečné větve a. ophthalmica</vt:lpstr>
      <vt:lpstr>Průběh ciliárních artérií</vt:lpstr>
      <vt:lpstr>Průběh vortikozních žil sklérou  v oblasti ekvátoru</vt:lpstr>
      <vt:lpstr>Výživa tkání oka</vt:lpstr>
      <vt:lpstr>Motorická inervace oka</vt:lpstr>
      <vt:lpstr>N. oculomotorius (III)</vt:lpstr>
      <vt:lpstr>Struktura jádrového komplexu n.III</vt:lpstr>
      <vt:lpstr>Léze postihující jádrový komplex n. III</vt:lpstr>
      <vt:lpstr>Anatomie mesencefala v úrovni  jádrového komplexu n.III</vt:lpstr>
      <vt:lpstr>N. oculomotorius (III) -  průběh nervu Jádro n.III</vt:lpstr>
      <vt:lpstr>N. trochlearis (IV)</vt:lpstr>
      <vt:lpstr>N. abducens (VI)</vt:lpstr>
      <vt:lpstr>N. facialis (VII)</vt:lpstr>
      <vt:lpstr>M. corrugator  supercilii</vt:lpstr>
      <vt:lpstr>Senzitivní inervace oka</vt:lpstr>
      <vt:lpstr>Prezentace aplikace PowerPoint</vt:lpstr>
      <vt:lpstr>Prezentace aplikace PowerPoint</vt:lpstr>
      <vt:lpstr>Ganglion trigeminale</vt:lpstr>
      <vt:lpstr>Oblasti senzitivní inervace n. V</vt:lpstr>
      <vt:lpstr>Senzitivní inervace oka</vt:lpstr>
      <vt:lpstr>Prezentace aplikace PowerPoint</vt:lpstr>
      <vt:lpstr>A. supraorbitalis</vt:lpstr>
      <vt:lpstr>A. supraorbitalis</vt:lpstr>
      <vt:lpstr>Prezentace aplikace PowerPoint</vt:lpstr>
      <vt:lpstr>Autonomní inervace oka</vt:lpstr>
      <vt:lpstr>Prezentace aplikace PowerPoint</vt:lpstr>
      <vt:lpstr>Prezentace aplikace PowerPoint</vt:lpstr>
      <vt:lpstr>Prezentace aplikace PowerPoint</vt:lpstr>
      <vt:lpstr>Parasympatická sekretorická vlákna pro  slznou žlázu z n. VII</vt:lpstr>
      <vt:lpstr>Parasympatická sekretorická vlákna pro  slznou žlázu</vt:lpstr>
      <vt:lpstr>Zornicové reakce -  parasympatická pupilomotorická  vlákna</vt:lpstr>
      <vt:lpstr>Autonomní nervový  systém oka</vt:lpstr>
      <vt:lpstr>Prezentace aplikace PowerPoint</vt:lpstr>
      <vt:lpstr>Ganglion cervicale superius</vt:lpstr>
      <vt:lpstr>Fyziologie sekrece a  odtoku slz - slzný systém</vt:lpstr>
      <vt:lpstr>Složky slzného systému</vt:lpstr>
      <vt:lpstr>Funkce slzného filmu</vt:lpstr>
      <vt:lpstr>Produkce, distribuce a drenáž slz</vt:lpstr>
      <vt:lpstr>Sekreční složka slzného systému</vt:lpstr>
      <vt:lpstr>Aponeuroza levátoru</vt:lpstr>
      <vt:lpstr>Prezentace aplikace PowerPoint</vt:lpstr>
      <vt:lpstr>Glandula lacrimalis</vt:lpstr>
      <vt:lpstr>Histologický řez slznou žlázou</vt:lpstr>
      <vt:lpstr>Histologický řez slznou žlázou detail</vt:lpstr>
      <vt:lpstr>Struktury sekreční složky  slzného systému</vt:lpstr>
      <vt:lpstr>Sekreční složka slzného systému</vt:lpstr>
      <vt:lpstr>Sekreční složka slzného systému</vt:lpstr>
      <vt:lpstr>Struktury sekreční složky  slzného systému</vt:lpstr>
      <vt:lpstr>Tarzální žlázky</vt:lpstr>
      <vt:lpstr>Řez horním víčkem</vt:lpstr>
      <vt:lpstr>Řez Meibomskou žlázou</vt:lpstr>
      <vt:lpstr>Prezentace aplikace PowerPoint</vt:lpstr>
      <vt:lpstr>Prezentace aplikace PowerPoint</vt:lpstr>
      <vt:lpstr>Sekreční složka slzného systému</vt:lpstr>
      <vt:lpstr>Struktury sekreční složky  slzného systému</vt:lpstr>
      <vt:lpstr>Slzný bazén</vt:lpstr>
      <vt:lpstr>Slzný film</vt:lpstr>
      <vt:lpstr>Slzný film</vt:lpstr>
      <vt:lpstr>Tuková vrstva slzného filmu</vt:lpstr>
      <vt:lpstr>Prezentace aplikace PowerPoint</vt:lpstr>
      <vt:lpstr>Vodná vrstva slzného filmu</vt:lpstr>
      <vt:lpstr>Vodná vrstva slzného filmu</vt:lpstr>
      <vt:lpstr>Slzný film</vt:lpstr>
      <vt:lpstr>Hlenová vrstva slzného filmu</vt:lpstr>
      <vt:lpstr>Funkce mukózní vrstvy slzného filmu</vt:lpstr>
      <vt:lpstr>Instabilita (roztržení)  slzného filmu</vt:lpstr>
      <vt:lpstr>„Současný“ model slzného filmu</vt:lpstr>
      <vt:lpstr>Slzy</vt:lpstr>
      <vt:lpstr>Slzy</vt:lpstr>
      <vt:lpstr>Prezentace aplikace PowerPoint</vt:lpstr>
      <vt:lpstr>Řízení sekrece slzy</vt:lpstr>
      <vt:lpstr>Prezentace aplikace PowerPoint</vt:lpstr>
      <vt:lpstr>Parasympatická sekretorická vlákna pro  slznou žlázu z n. VII</vt:lpstr>
      <vt:lpstr>Parasympatická sekretorická vlákna pro  slznou žlázu</vt:lpstr>
      <vt:lpstr>Prezentace aplikace PowerPoint</vt:lpstr>
      <vt:lpstr>Odvodný slzný systém</vt:lpstr>
      <vt:lpstr>Prezentace aplikace PowerPoint</vt:lpstr>
      <vt:lpstr>Prezentace aplikace PowerPoint</vt:lpstr>
      <vt:lpstr>Prezentace aplikace PowerPoint</vt:lpstr>
      <vt:lpstr>Prezentace aplikace PowerPoint</vt:lpstr>
      <vt:lpstr>Slzná pumpa</vt:lpstr>
      <vt:lpstr>Prezentace aplikace PowerPoint</vt:lpstr>
      <vt:lpstr>Prezentace aplikace PowerPoint</vt:lpstr>
      <vt:lpstr>Prezentace aplikace PowerPoint</vt:lpstr>
      <vt:lpstr>Prezentace aplikace PowerPoint</vt:lpstr>
      <vt:lpstr>Sondáž slzných cest</vt:lpstr>
      <vt:lpstr>Prezentace aplikace PowerPoint</vt:lpstr>
      <vt:lpstr>Akutní dakryocystitida</vt:lpstr>
      <vt:lpstr>Fyziologie víček</vt:lpstr>
      <vt:lpstr>Fyziologie víček</vt:lpstr>
      <vt:lpstr>Aponeuroza levátoru</vt:lpstr>
      <vt:lpstr>Prezentace aplikace PowerPoint</vt:lpstr>
      <vt:lpstr>M. corrugator  supercilii</vt:lpstr>
      <vt:lpstr>Incisura  supra-  orbitalis</vt:lpstr>
      <vt:lpstr>Funkce víček</vt:lpstr>
      <vt:lpstr>Cévní zásobení spojivky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\(Microsoft PowerPoint - 2 Fyziologie oka v101 [Re\\236im kompatibility]\)</dc:title>
  <dc:creator>User</dc:creator>
  <cp:lastModifiedBy>Miki Skorkovský</cp:lastModifiedBy>
  <cp:revision>1</cp:revision>
  <dcterms:created xsi:type="dcterms:W3CDTF">2021-02-27T09:35:36Z</dcterms:created>
  <dcterms:modified xsi:type="dcterms:W3CDTF">2021-02-27T09:37:12Z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2011-04-26T00:00:00Z</vt:filetime>
  </property>
  <property fmtid="{D5CDD505-2E9C-101B-9397-08002B2CF9AE}" pid="3" name="Creator">
    <vt:lpwstr>PrimoPDF http://www.primopdf.com</vt:lpwstr>
  </property>
  <property fmtid="{D5CDD505-2E9C-101B-9397-08002B2CF9AE}" pid="4" name="LastSaved">
    <vt:filetime>2021-02-27T00:00:00Z</vt:filetime>
  </property>
</Properties>
</file>