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8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289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hologyoutlines.com/topic/breastmalignantinflamcar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Patologie prsu</a:t>
            </a:r>
            <a:br>
              <a:rPr lang="cs-CZ" dirty="0"/>
            </a:br>
            <a:r>
              <a:rPr lang="cs-CZ" dirty="0"/>
              <a:t>patologie pohlavního ústrojí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Julie Hylmarová</a:t>
            </a:r>
          </a:p>
          <a:p>
            <a:r>
              <a:rPr lang="cs-CZ"/>
              <a:t>ÚPA FN Brno</a:t>
            </a:r>
            <a:endParaRPr lang="cs-CZ" dirty="0"/>
          </a:p>
          <a:p>
            <a:r>
              <a:rPr lang="cs-CZ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081832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1143000" y="563881"/>
            <a:ext cx="987552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0" y="788894"/>
            <a:ext cx="9872871" cy="5307106"/>
          </a:xfrm>
        </p:spPr>
        <p:txBody>
          <a:bodyPr/>
          <a:lstStyle/>
          <a:p>
            <a:r>
              <a:rPr lang="cs-CZ" dirty="0"/>
              <a:t>Karcinom</a:t>
            </a:r>
          </a:p>
          <a:p>
            <a:pPr marL="45720" indent="0">
              <a:buNone/>
            </a:pPr>
            <a:r>
              <a:rPr lang="cs-CZ" dirty="0"/>
              <a:t>	-karcinom in </a:t>
            </a:r>
            <a:r>
              <a:rPr lang="cs-CZ" dirty="0" err="1"/>
              <a:t>situ</a:t>
            </a:r>
            <a:r>
              <a:rPr lang="cs-CZ" dirty="0"/>
              <a:t>-nepřekračuje bazální membránu, tedy roste jen v epitelu</a:t>
            </a:r>
          </a:p>
          <a:p>
            <a:pPr marL="45720" indent="0">
              <a:buNone/>
            </a:pPr>
            <a:r>
              <a:rPr lang="cs-CZ" dirty="0"/>
              <a:t>		-</a:t>
            </a:r>
            <a:r>
              <a:rPr lang="cs-CZ" dirty="0" err="1"/>
              <a:t>duktální</a:t>
            </a:r>
            <a:r>
              <a:rPr lang="cs-CZ" dirty="0"/>
              <a:t>-</a:t>
            </a:r>
            <a:r>
              <a:rPr lang="cs-CZ" dirty="0" err="1"/>
              <a:t>high</a:t>
            </a:r>
            <a:r>
              <a:rPr lang="cs-CZ" dirty="0"/>
              <a:t>-grade</a:t>
            </a:r>
          </a:p>
          <a:p>
            <a:pPr marL="45720" indent="0">
              <a:buNone/>
            </a:pPr>
            <a:r>
              <a:rPr lang="cs-CZ" dirty="0"/>
              <a:t>			  -non </a:t>
            </a:r>
            <a:r>
              <a:rPr lang="cs-CZ" dirty="0" err="1"/>
              <a:t>high</a:t>
            </a:r>
            <a:r>
              <a:rPr lang="cs-CZ" dirty="0"/>
              <a:t>-grade</a:t>
            </a:r>
          </a:p>
          <a:p>
            <a:pPr marL="45720" indent="0">
              <a:buNone/>
            </a:pPr>
            <a:r>
              <a:rPr lang="cs-CZ" dirty="0"/>
              <a:t>		-lobulární</a:t>
            </a:r>
          </a:p>
          <a:p>
            <a:pPr marL="45720" indent="0">
              <a:buNone/>
            </a:pPr>
            <a:r>
              <a:rPr lang="cs-CZ" dirty="0"/>
              <a:t>	-invazivní karcinom-roste i do </a:t>
            </a:r>
            <a:r>
              <a:rPr lang="cs-CZ" dirty="0" err="1"/>
              <a:t>stromatu</a:t>
            </a:r>
            <a:endParaRPr lang="cs-CZ" dirty="0"/>
          </a:p>
          <a:p>
            <a:pPr marL="45720" indent="0">
              <a:buNone/>
            </a:pPr>
            <a:r>
              <a:rPr lang="cs-CZ" dirty="0"/>
              <a:t>		-řada podtypů: tubulární, </a:t>
            </a:r>
            <a:r>
              <a:rPr lang="cs-CZ" dirty="0" err="1"/>
              <a:t>mucinózní</a:t>
            </a:r>
            <a:r>
              <a:rPr lang="cs-CZ" dirty="0"/>
              <a:t> , papilární, metaplastický…</a:t>
            </a:r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r>
              <a:rPr lang="cs-CZ" dirty="0" err="1"/>
              <a:t>CAVE</a:t>
            </a:r>
            <a:r>
              <a:rPr lang="cs-CZ" dirty="0"/>
              <a:t>: -inflamatorní karcinom: klinicky imituje mastitidu</a:t>
            </a:r>
          </a:p>
          <a:p>
            <a:pPr marL="45720" indent="0">
              <a:buNone/>
            </a:pPr>
            <a:r>
              <a:rPr lang="cs-CZ" dirty="0" err="1"/>
              <a:t>CAVE</a:t>
            </a:r>
            <a:r>
              <a:rPr lang="cs-CZ" dirty="0"/>
              <a:t>: - </a:t>
            </a:r>
            <a:r>
              <a:rPr lang="cs-CZ" dirty="0" err="1"/>
              <a:t>Pagetova</a:t>
            </a:r>
            <a:r>
              <a:rPr lang="cs-CZ" dirty="0"/>
              <a:t> choroba:-způsob šíření </a:t>
            </a:r>
            <a:r>
              <a:rPr lang="cs-CZ" dirty="0" err="1"/>
              <a:t>duktálního</a:t>
            </a:r>
            <a:r>
              <a:rPr lang="cs-CZ" dirty="0"/>
              <a:t> karcinomu prsu	</a:t>
            </a:r>
          </a:p>
          <a:p>
            <a:pPr marL="45720" indent="0">
              <a:buNone/>
            </a:pPr>
            <a:r>
              <a:rPr lang="cs-CZ" dirty="0"/>
              <a:t>			        -bradavka zarudlá, zhrubělá, se </a:t>
            </a:r>
            <a:r>
              <a:rPr lang="cs-CZ" dirty="0" err="1"/>
              <a:t>šupením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4645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609600"/>
            <a:ext cx="3671046" cy="5091953"/>
          </a:xfrm>
        </p:spPr>
      </p:pic>
      <p:sp>
        <p:nvSpPr>
          <p:cNvPr id="8" name="TextovéPole 7"/>
          <p:cNvSpPr txBox="1"/>
          <p:nvPr/>
        </p:nvSpPr>
        <p:spPr>
          <a:xfrm>
            <a:off x="1308847" y="5701553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http://</a:t>
            </a:r>
            <a:r>
              <a:rPr lang="cs-CZ" dirty="0" err="1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www.pathologyoutlines.com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/</a:t>
            </a:r>
            <a:r>
              <a:rPr lang="cs-CZ" dirty="0" err="1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topic</a:t>
            </a:r>
            <a:r>
              <a:rPr lang="cs-CZ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/</a:t>
            </a:r>
            <a:r>
              <a:rPr lang="cs-CZ" dirty="0" err="1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breastmalignantinflamcar.html</a:t>
            </a:r>
            <a:endParaRPr lang="cs-CZ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697" y="609600"/>
            <a:ext cx="5378824" cy="3729318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5541086" y="4410635"/>
            <a:ext cx="5477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</a:t>
            </a:r>
            <a:r>
              <a:rPr lang="cs-CZ" dirty="0" err="1"/>
              <a:t>assets.nhs.uk</a:t>
            </a:r>
            <a:r>
              <a:rPr lang="cs-CZ" dirty="0"/>
              <a:t>/</a:t>
            </a:r>
            <a:r>
              <a:rPr lang="cs-CZ" dirty="0" err="1"/>
              <a:t>prod</a:t>
            </a:r>
            <a:r>
              <a:rPr lang="cs-CZ" dirty="0"/>
              <a:t>/</a:t>
            </a:r>
            <a:r>
              <a:rPr lang="cs-CZ" dirty="0" err="1"/>
              <a:t>images</a:t>
            </a:r>
            <a:r>
              <a:rPr lang="cs-CZ" dirty="0"/>
              <a:t>/</a:t>
            </a:r>
            <a:r>
              <a:rPr lang="cs-CZ" dirty="0" err="1"/>
              <a:t>C0131062.width-1534.jpg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6234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1143000" y="563881"/>
            <a:ext cx="9875520" cy="45719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0" y="672353"/>
            <a:ext cx="9872871" cy="5423647"/>
          </a:xfrm>
        </p:spPr>
        <p:txBody>
          <a:bodyPr/>
          <a:lstStyle/>
          <a:p>
            <a:r>
              <a:rPr lang="cs-CZ" dirty="0" err="1"/>
              <a:t>Phyllodes</a:t>
            </a:r>
            <a:r>
              <a:rPr lang="cs-CZ" dirty="0"/>
              <a:t> tumor</a:t>
            </a:r>
          </a:p>
          <a:p>
            <a:pPr marL="45720" indent="0">
              <a:buNone/>
            </a:pPr>
            <a:r>
              <a:rPr lang="cs-CZ" dirty="0"/>
              <a:t>	-</a:t>
            </a:r>
            <a:r>
              <a:rPr lang="cs-CZ" dirty="0" err="1"/>
              <a:t>bifázický</a:t>
            </a:r>
            <a:r>
              <a:rPr lang="cs-CZ" dirty="0"/>
              <a:t> </a:t>
            </a:r>
            <a:r>
              <a:rPr lang="cs-CZ" dirty="0" err="1"/>
              <a:t>fibroepiteliální</a:t>
            </a:r>
            <a:r>
              <a:rPr lang="cs-CZ" dirty="0"/>
              <a:t> nádor</a:t>
            </a:r>
          </a:p>
          <a:p>
            <a:pPr marL="45720" indent="0">
              <a:buNone/>
            </a:pPr>
            <a:r>
              <a:rPr lang="cs-CZ" dirty="0"/>
              <a:t>	-napodobuje </a:t>
            </a:r>
            <a:r>
              <a:rPr lang="cs-CZ" dirty="0" err="1"/>
              <a:t>fibroadenom</a:t>
            </a:r>
            <a:endParaRPr lang="cs-CZ" dirty="0"/>
          </a:p>
          <a:p>
            <a:pPr marL="45720" indent="0">
              <a:buNone/>
            </a:pPr>
            <a:r>
              <a:rPr lang="cs-CZ" dirty="0"/>
              <a:t>	-poměrně vzácný, výskyt především ve 4. a 5. dekádě</a:t>
            </a:r>
          </a:p>
          <a:p>
            <a:pPr marL="45720" indent="0">
              <a:buNone/>
            </a:pPr>
            <a:r>
              <a:rPr lang="cs-CZ" dirty="0"/>
              <a:t>	-klinicky: rychle rostoucí, nebolestivá, elastická léze</a:t>
            </a:r>
          </a:p>
          <a:p>
            <a:pPr marL="45720" indent="0">
              <a:buNone/>
            </a:pPr>
            <a:r>
              <a:rPr lang="cs-CZ" dirty="0"/>
              <a:t>	-šíří se výhradně hematogenně</a:t>
            </a:r>
          </a:p>
        </p:txBody>
      </p:sp>
    </p:spTree>
    <p:extLst>
      <p:ext uri="{BB962C8B-B14F-4D97-AF65-F5344CB8AC3E}">
        <p14:creationId xmlns:p14="http://schemas.microsoft.com/office/powerpoint/2010/main" val="1406585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Patologie mužského prsu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Gynekomastie</a:t>
            </a:r>
          </a:p>
          <a:p>
            <a:pPr marL="45720" indent="0">
              <a:buNone/>
            </a:pPr>
            <a:r>
              <a:rPr lang="cs-CZ" dirty="0"/>
              <a:t>	-</a:t>
            </a:r>
            <a:r>
              <a:rPr lang="cs-CZ" dirty="0" err="1"/>
              <a:t>hyperplázie</a:t>
            </a:r>
            <a:r>
              <a:rPr lang="cs-CZ" dirty="0"/>
              <a:t> </a:t>
            </a:r>
            <a:r>
              <a:rPr lang="cs-CZ" dirty="0" err="1"/>
              <a:t>stromatu</a:t>
            </a:r>
            <a:r>
              <a:rPr lang="cs-CZ" dirty="0"/>
              <a:t> a epitelu vývodů</a:t>
            </a:r>
          </a:p>
          <a:p>
            <a:pPr marL="45720" indent="0">
              <a:buNone/>
            </a:pPr>
            <a:r>
              <a:rPr lang="cs-CZ" dirty="0"/>
              <a:t>	-klinicky: zvětšení prsou</a:t>
            </a:r>
          </a:p>
          <a:p>
            <a:pPr marL="45720" indent="0">
              <a:buNone/>
            </a:pPr>
            <a:r>
              <a:rPr lang="cs-CZ" dirty="0"/>
              <a:t>	-často souvisí s hormonální </a:t>
            </a:r>
            <a:r>
              <a:rPr lang="cs-CZ" dirty="0" err="1"/>
              <a:t>dysbalancí</a:t>
            </a:r>
            <a:endParaRPr lang="cs-CZ" dirty="0"/>
          </a:p>
          <a:p>
            <a:pPr marL="45720" indent="0">
              <a:buNone/>
            </a:pPr>
            <a:r>
              <a:rPr lang="cs-CZ" dirty="0"/>
              <a:t>	-většinou reverzibilní</a:t>
            </a:r>
          </a:p>
          <a:p>
            <a:r>
              <a:rPr lang="cs-CZ" dirty="0"/>
              <a:t>Karcinom prsu</a:t>
            </a:r>
          </a:p>
          <a:p>
            <a:pPr marL="45720" indent="0">
              <a:buNone/>
            </a:pPr>
            <a:r>
              <a:rPr lang="cs-CZ" dirty="0"/>
              <a:t>	-mnohem vzácnější než u žen</a:t>
            </a:r>
          </a:p>
          <a:p>
            <a:pPr marL="45720" indent="0">
              <a:buNone/>
            </a:pPr>
            <a:r>
              <a:rPr lang="cs-CZ" dirty="0"/>
              <a:t>	-příznaky obdobné, záchyt většinou pozdnější</a:t>
            </a:r>
          </a:p>
        </p:txBody>
      </p:sp>
    </p:spTree>
    <p:extLst>
      <p:ext uri="{BB962C8B-B14F-4D97-AF65-F5344CB8AC3E}">
        <p14:creationId xmlns:p14="http://schemas.microsoft.com/office/powerpoint/2010/main" val="3690998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65176" y="1676400"/>
            <a:ext cx="7253344" cy="2321858"/>
          </a:xfrm>
        </p:spPr>
        <p:txBody>
          <a:bodyPr/>
          <a:lstStyle/>
          <a:p>
            <a:r>
              <a:rPr lang="cs-CZ" dirty="0" err="1"/>
              <a:t>Gynekopatologie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0" y="5172634"/>
            <a:ext cx="9872871" cy="923365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4289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Patologie vulvy (vnějšího genitálu)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Záněty-neinfekční-kontaktní</a:t>
            </a:r>
            <a:r>
              <a:rPr lang="cs-CZ" dirty="0"/>
              <a:t> dermatitida, lékové alergie, psoriáza, atopická a 			          iritační dermatitida, …</a:t>
            </a:r>
          </a:p>
          <a:p>
            <a:pPr marL="45720" indent="0">
              <a:buNone/>
            </a:pPr>
            <a:r>
              <a:rPr lang="cs-CZ" dirty="0"/>
              <a:t>	  -infekční-virové-</a:t>
            </a:r>
            <a:r>
              <a:rPr lang="cs-CZ" dirty="0" err="1"/>
              <a:t>HPV</a:t>
            </a:r>
            <a:endParaRPr lang="cs-CZ" dirty="0"/>
          </a:p>
          <a:p>
            <a:pPr marL="45720" indent="0">
              <a:buNone/>
            </a:pPr>
            <a:r>
              <a:rPr lang="cs-CZ" dirty="0"/>
              <a:t>			 -</a:t>
            </a:r>
            <a:r>
              <a:rPr lang="cs-CZ" dirty="0" err="1"/>
              <a:t>HSV</a:t>
            </a:r>
            <a:endParaRPr lang="cs-CZ" dirty="0"/>
          </a:p>
          <a:p>
            <a:pPr marL="45720" indent="0">
              <a:buNone/>
            </a:pPr>
            <a:r>
              <a:rPr lang="cs-CZ" dirty="0"/>
              <a:t>		   -bakteriální-kapavka, syfilis, </a:t>
            </a:r>
            <a:r>
              <a:rPr lang="cs-CZ" dirty="0" err="1"/>
              <a:t>granuloma</a:t>
            </a:r>
            <a:r>
              <a:rPr lang="cs-CZ" dirty="0"/>
              <a:t> </a:t>
            </a:r>
            <a:r>
              <a:rPr lang="cs-CZ" dirty="0" err="1"/>
              <a:t>inguinale</a:t>
            </a:r>
            <a:r>
              <a:rPr lang="cs-CZ" dirty="0"/>
              <a:t>, 					            </a:t>
            </a:r>
            <a:r>
              <a:rPr lang="cs-CZ" dirty="0" err="1"/>
              <a:t>lymphogranuloma</a:t>
            </a:r>
            <a:r>
              <a:rPr lang="cs-CZ" dirty="0"/>
              <a:t> </a:t>
            </a:r>
            <a:r>
              <a:rPr lang="cs-CZ" dirty="0" err="1"/>
              <a:t>venereum</a:t>
            </a:r>
            <a:r>
              <a:rPr lang="cs-CZ" dirty="0"/>
              <a:t>, </a:t>
            </a:r>
            <a:r>
              <a:rPr lang="cs-CZ" dirty="0" err="1"/>
              <a:t>ulcus</a:t>
            </a:r>
            <a:r>
              <a:rPr lang="cs-CZ" dirty="0"/>
              <a:t> </a:t>
            </a:r>
            <a:r>
              <a:rPr lang="cs-CZ" dirty="0" err="1"/>
              <a:t>molle</a:t>
            </a:r>
            <a:r>
              <a:rPr lang="cs-CZ" dirty="0"/>
              <a:t>,…</a:t>
            </a:r>
          </a:p>
          <a:p>
            <a:pPr marL="45720" indent="0">
              <a:buNone/>
            </a:pPr>
            <a:r>
              <a:rPr lang="cs-CZ" dirty="0"/>
              <a:t>		   -mykotické-kandidóza</a:t>
            </a:r>
          </a:p>
        </p:txBody>
      </p:sp>
    </p:spTree>
    <p:extLst>
      <p:ext uri="{BB962C8B-B14F-4D97-AF65-F5344CB8AC3E}">
        <p14:creationId xmlns:p14="http://schemas.microsoft.com/office/powerpoint/2010/main" val="548521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Patologie vulvy (vnějšího genitálu)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Nenádorové epitelové léze</a:t>
            </a:r>
          </a:p>
          <a:p>
            <a:pPr marL="45720" indent="0">
              <a:buNone/>
            </a:pPr>
            <a:r>
              <a:rPr lang="cs-CZ" dirty="0"/>
              <a:t>	-cysta </a:t>
            </a:r>
            <a:r>
              <a:rPr lang="cs-CZ" dirty="0" err="1"/>
              <a:t>Bartholiniho</a:t>
            </a:r>
            <a:r>
              <a:rPr lang="cs-CZ" dirty="0"/>
              <a:t> žlázy</a:t>
            </a:r>
          </a:p>
          <a:p>
            <a:pPr marL="45720" indent="0">
              <a:buNone/>
            </a:pPr>
            <a:r>
              <a:rPr lang="cs-CZ" dirty="0"/>
              <a:t>	-</a:t>
            </a:r>
            <a:r>
              <a:rPr lang="cs-CZ" dirty="0" err="1"/>
              <a:t>lichen</a:t>
            </a:r>
            <a:r>
              <a:rPr lang="cs-CZ" dirty="0"/>
              <a:t> </a:t>
            </a:r>
            <a:r>
              <a:rPr lang="cs-CZ" dirty="0" err="1"/>
              <a:t>sclerosus</a:t>
            </a:r>
            <a:endParaRPr lang="cs-CZ" dirty="0"/>
          </a:p>
          <a:p>
            <a:pPr marL="45720" indent="0">
              <a:buNone/>
            </a:pPr>
            <a:r>
              <a:rPr lang="cs-CZ" dirty="0"/>
              <a:t>	-</a:t>
            </a:r>
            <a:r>
              <a:rPr lang="cs-CZ" dirty="0" err="1"/>
              <a:t>lichen</a:t>
            </a:r>
            <a:r>
              <a:rPr lang="cs-CZ" dirty="0"/>
              <a:t> simplex </a:t>
            </a:r>
            <a:r>
              <a:rPr lang="cs-CZ" dirty="0" err="1"/>
              <a:t>chronicus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6400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Patologie vulvy (vnějšího genitálu)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0" y="2057400"/>
            <a:ext cx="9872871" cy="452269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Nádory vulvy</a:t>
            </a:r>
          </a:p>
          <a:p>
            <a:pPr marL="45720" indent="0">
              <a:buNone/>
            </a:pPr>
            <a:r>
              <a:rPr lang="cs-CZ" dirty="0"/>
              <a:t>	-</a:t>
            </a:r>
            <a:r>
              <a:rPr lang="cs-CZ" dirty="0" err="1"/>
              <a:t>benigní-epitelové</a:t>
            </a:r>
            <a:endParaRPr lang="cs-CZ" dirty="0"/>
          </a:p>
          <a:p>
            <a:pPr marL="45720" indent="0">
              <a:buNone/>
            </a:pPr>
            <a:r>
              <a:rPr lang="cs-CZ" dirty="0"/>
              <a:t>			-vestibulární papilom</a:t>
            </a:r>
          </a:p>
          <a:p>
            <a:pPr marL="45720" indent="0">
              <a:buNone/>
            </a:pPr>
            <a:r>
              <a:rPr lang="cs-CZ" dirty="0"/>
              <a:t>		-mezenchymální</a:t>
            </a:r>
          </a:p>
          <a:p>
            <a:pPr marL="45720" indent="0">
              <a:buNone/>
            </a:pPr>
            <a:r>
              <a:rPr lang="cs-CZ" dirty="0"/>
              <a:t>	-</a:t>
            </a:r>
            <a:r>
              <a:rPr lang="cs-CZ" dirty="0" err="1"/>
              <a:t>maligní-epitelové</a:t>
            </a:r>
            <a:endParaRPr lang="cs-CZ" dirty="0"/>
          </a:p>
          <a:p>
            <a:pPr marL="45720" indent="0">
              <a:buNone/>
            </a:pPr>
            <a:r>
              <a:rPr lang="cs-CZ" dirty="0"/>
              <a:t>			-</a:t>
            </a:r>
            <a:r>
              <a:rPr lang="cs-CZ" dirty="0" err="1"/>
              <a:t>dlaždicobuněčný</a:t>
            </a:r>
            <a:r>
              <a:rPr lang="cs-CZ" dirty="0"/>
              <a:t> karcinom vulvy-zdaleka nejčastější</a:t>
            </a:r>
          </a:p>
          <a:p>
            <a:pPr marL="45720" indent="0">
              <a:buNone/>
            </a:pPr>
            <a:r>
              <a:rPr lang="cs-CZ" dirty="0"/>
              <a:t>			-</a:t>
            </a:r>
            <a:r>
              <a:rPr lang="cs-CZ" dirty="0" err="1"/>
              <a:t>bazaliom</a:t>
            </a:r>
            <a:endParaRPr lang="cs-CZ" dirty="0"/>
          </a:p>
          <a:p>
            <a:pPr marL="45720" indent="0">
              <a:buNone/>
            </a:pPr>
            <a:r>
              <a:rPr lang="cs-CZ" dirty="0"/>
              <a:t>		-mezenchymální</a:t>
            </a:r>
          </a:p>
          <a:p>
            <a:pPr marL="45720" indent="0">
              <a:buNone/>
            </a:pPr>
            <a:r>
              <a:rPr lang="cs-CZ" dirty="0"/>
              <a:t>			-embryonální </a:t>
            </a:r>
            <a:r>
              <a:rPr lang="cs-CZ" dirty="0" err="1"/>
              <a:t>rhabdomyosarkom</a:t>
            </a:r>
            <a:endParaRPr lang="cs-CZ" dirty="0"/>
          </a:p>
          <a:p>
            <a:pPr marL="45720" indent="0">
              <a:buNone/>
            </a:pPr>
            <a:r>
              <a:rPr lang="cs-CZ" dirty="0"/>
              <a:t>			-</a:t>
            </a:r>
            <a:r>
              <a:rPr lang="cs-CZ" dirty="0" err="1"/>
              <a:t>leiomyosarkom</a:t>
            </a:r>
            <a:endParaRPr lang="cs-CZ" dirty="0"/>
          </a:p>
          <a:p>
            <a:pPr marL="45720" indent="0">
              <a:buNone/>
            </a:pPr>
            <a:r>
              <a:rPr lang="cs-CZ" dirty="0"/>
              <a:t>	-melanom</a:t>
            </a:r>
          </a:p>
        </p:txBody>
      </p:sp>
    </p:spTree>
    <p:extLst>
      <p:ext uri="{BB962C8B-B14F-4D97-AF65-F5344CB8AC3E}">
        <p14:creationId xmlns:p14="http://schemas.microsoft.com/office/powerpoint/2010/main" val="3013955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Patologie vaginy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Záněty</a:t>
            </a:r>
          </a:p>
          <a:p>
            <a:pPr marL="45720" indent="0">
              <a:buNone/>
            </a:pPr>
            <a:r>
              <a:rPr lang="cs-CZ" dirty="0"/>
              <a:t>	-velmi časté</a:t>
            </a:r>
          </a:p>
          <a:p>
            <a:pPr marL="45720" indent="0">
              <a:buNone/>
            </a:pPr>
            <a:r>
              <a:rPr lang="cs-CZ" dirty="0"/>
              <a:t>	-většinou se projevují výtokem</a:t>
            </a:r>
          </a:p>
          <a:p>
            <a:pPr marL="45720" indent="0">
              <a:buNone/>
            </a:pPr>
            <a:r>
              <a:rPr lang="cs-CZ" dirty="0"/>
              <a:t>	-mohou být virového (</a:t>
            </a:r>
            <a:r>
              <a:rPr lang="cs-CZ" dirty="0" err="1"/>
              <a:t>HPV</a:t>
            </a:r>
            <a:r>
              <a:rPr lang="cs-CZ" dirty="0"/>
              <a:t>, </a:t>
            </a:r>
            <a:r>
              <a:rPr lang="cs-CZ" dirty="0" err="1"/>
              <a:t>HSV</a:t>
            </a:r>
            <a:r>
              <a:rPr lang="cs-CZ" dirty="0"/>
              <a:t>), bakteriálního (např. kapavka), 	  	 mykotického (</a:t>
            </a:r>
            <a:r>
              <a:rPr lang="cs-CZ" dirty="0" err="1"/>
              <a:t>candida</a:t>
            </a:r>
            <a:r>
              <a:rPr lang="cs-CZ" dirty="0"/>
              <a:t>) i parazitárního (</a:t>
            </a:r>
            <a:r>
              <a:rPr lang="cs-CZ" dirty="0" err="1"/>
              <a:t>trichomonas</a:t>
            </a:r>
            <a:r>
              <a:rPr lang="cs-CZ" dirty="0"/>
              <a:t> </a:t>
            </a:r>
            <a:r>
              <a:rPr lang="cs-CZ" dirty="0" err="1"/>
              <a:t>vaginalis</a:t>
            </a:r>
            <a:r>
              <a:rPr lang="cs-CZ" dirty="0"/>
              <a:t>) původu</a:t>
            </a:r>
          </a:p>
        </p:txBody>
      </p:sp>
    </p:spTree>
    <p:extLst>
      <p:ext uri="{BB962C8B-B14F-4D97-AF65-F5344CB8AC3E}">
        <p14:creationId xmlns:p14="http://schemas.microsoft.com/office/powerpoint/2010/main" val="1632812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Patologie vaginy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Nádory</a:t>
            </a:r>
          </a:p>
          <a:p>
            <a:pPr marL="45720" indent="0">
              <a:buNone/>
            </a:pPr>
            <a:r>
              <a:rPr lang="cs-CZ" dirty="0"/>
              <a:t>	-benigní epitelové</a:t>
            </a:r>
          </a:p>
          <a:p>
            <a:pPr marL="45720" indent="0">
              <a:buNone/>
            </a:pPr>
            <a:r>
              <a:rPr lang="cs-CZ" dirty="0"/>
              <a:t>		-</a:t>
            </a:r>
            <a:r>
              <a:rPr lang="cs-CZ" dirty="0" err="1"/>
              <a:t>dlaždicobuněčný</a:t>
            </a:r>
            <a:r>
              <a:rPr lang="cs-CZ" dirty="0"/>
              <a:t> papilom</a:t>
            </a:r>
          </a:p>
          <a:p>
            <a:pPr marL="45720" indent="0">
              <a:buNone/>
            </a:pPr>
            <a:r>
              <a:rPr lang="cs-CZ" dirty="0"/>
              <a:t>	-maligní epitelové</a:t>
            </a:r>
          </a:p>
          <a:p>
            <a:pPr marL="45720" indent="0">
              <a:buNone/>
            </a:pPr>
            <a:r>
              <a:rPr lang="cs-CZ" dirty="0"/>
              <a:t>		-</a:t>
            </a:r>
            <a:r>
              <a:rPr lang="cs-CZ" dirty="0" err="1"/>
              <a:t>dlaždicobuněčný</a:t>
            </a:r>
            <a:r>
              <a:rPr lang="cs-CZ" dirty="0"/>
              <a:t> karcinom (</a:t>
            </a:r>
            <a:r>
              <a:rPr lang="cs-CZ" dirty="0" err="1"/>
              <a:t>HPV</a:t>
            </a:r>
            <a:r>
              <a:rPr lang="cs-CZ" dirty="0"/>
              <a:t> asociovaný)</a:t>
            </a:r>
          </a:p>
          <a:p>
            <a:pPr marL="45720" indent="0">
              <a:buNone/>
            </a:pPr>
            <a:r>
              <a:rPr lang="cs-CZ" dirty="0"/>
              <a:t>	-mezenchymální</a:t>
            </a:r>
          </a:p>
          <a:p>
            <a:pPr marL="45720" indent="0">
              <a:buNone/>
            </a:pPr>
            <a:r>
              <a:rPr lang="cs-CZ" dirty="0"/>
              <a:t>		-</a:t>
            </a:r>
            <a:r>
              <a:rPr lang="cs-CZ" dirty="0" err="1"/>
              <a:t>leiomyom</a:t>
            </a:r>
            <a:r>
              <a:rPr lang="cs-CZ" dirty="0"/>
              <a:t> (benigní)</a:t>
            </a:r>
          </a:p>
          <a:p>
            <a:pPr marL="45720" indent="0">
              <a:buNone/>
            </a:pPr>
            <a:r>
              <a:rPr lang="cs-CZ" dirty="0"/>
              <a:t>		-embryonální </a:t>
            </a:r>
            <a:r>
              <a:rPr lang="cs-CZ" dirty="0" err="1"/>
              <a:t>rhabdomyosarkom</a:t>
            </a:r>
            <a:r>
              <a:rPr lang="cs-CZ" dirty="0"/>
              <a:t> (maligní)</a:t>
            </a:r>
          </a:p>
          <a:p>
            <a:pPr marL="45720" indent="0">
              <a:buNone/>
            </a:pPr>
            <a:r>
              <a:rPr lang="cs-CZ" dirty="0"/>
              <a:t>	-</a:t>
            </a:r>
            <a:r>
              <a:rPr lang="cs-CZ" dirty="0" err="1"/>
              <a:t>melanocytární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6740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Patologie prsu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Prsní žláza=derivát kožních adnex (apokrinních žláz), uspořádaný v hierarchii </a:t>
            </a:r>
          </a:p>
          <a:p>
            <a:pPr marL="45720" indent="0">
              <a:buNone/>
            </a:pPr>
            <a:r>
              <a:rPr lang="cs-CZ" dirty="0"/>
              <a:t>laloky-lalůčky-terminální </a:t>
            </a:r>
            <a:r>
              <a:rPr lang="cs-CZ" dirty="0" err="1"/>
              <a:t>duktulo</a:t>
            </a:r>
            <a:r>
              <a:rPr lang="cs-CZ" dirty="0"/>
              <a:t>-lobulární jednotky</a:t>
            </a:r>
          </a:p>
          <a:p>
            <a:pPr marL="45720" indent="0">
              <a:buNone/>
            </a:pPr>
            <a:endParaRPr lang="cs-CZ" sz="1000" dirty="0"/>
          </a:p>
          <a:p>
            <a:pPr marL="45720" indent="0">
              <a:buNone/>
            </a:pPr>
            <a:endParaRPr lang="cs-CZ" sz="1000" dirty="0"/>
          </a:p>
          <a:p>
            <a:pPr marL="45720" indent="0">
              <a:buNone/>
            </a:pPr>
            <a:endParaRPr lang="cs-CZ" sz="1000" dirty="0"/>
          </a:p>
          <a:p>
            <a:pPr marL="45720" indent="0">
              <a:buNone/>
            </a:pPr>
            <a:endParaRPr lang="cs-CZ" sz="1000" dirty="0"/>
          </a:p>
          <a:p>
            <a:pPr marL="45720" indent="0">
              <a:buNone/>
            </a:pPr>
            <a:endParaRPr lang="cs-CZ" sz="1000" dirty="0"/>
          </a:p>
          <a:p>
            <a:pPr marL="45720" indent="0">
              <a:buNone/>
            </a:pPr>
            <a:endParaRPr lang="cs-CZ" sz="1000" dirty="0"/>
          </a:p>
          <a:p>
            <a:pPr marL="45720" indent="0">
              <a:buNone/>
            </a:pPr>
            <a:endParaRPr lang="cs-CZ" sz="1000" dirty="0"/>
          </a:p>
          <a:p>
            <a:pPr marL="45720" indent="0">
              <a:buNone/>
            </a:pPr>
            <a:endParaRPr lang="cs-CZ" sz="1000" dirty="0"/>
          </a:p>
          <a:p>
            <a:pPr marL="45720" indent="0">
              <a:buNone/>
            </a:pPr>
            <a:endParaRPr lang="cs-CZ" sz="1000" dirty="0"/>
          </a:p>
          <a:p>
            <a:pPr marL="45720" indent="0">
              <a:buNone/>
            </a:pPr>
            <a:r>
              <a:rPr lang="cs-CZ" sz="1000" dirty="0"/>
              <a:t>		https://</a:t>
            </a:r>
            <a:r>
              <a:rPr lang="cs-CZ" sz="1000" dirty="0" err="1"/>
              <a:t>cdn.britannica.com</a:t>
            </a:r>
            <a:r>
              <a:rPr lang="cs-CZ" sz="1000" dirty="0"/>
              <a:t>/53/118353-050-</a:t>
            </a:r>
            <a:r>
              <a:rPr lang="cs-CZ" sz="1000" dirty="0" err="1"/>
              <a:t>E9F64D57</a:t>
            </a:r>
            <a:r>
              <a:rPr lang="cs-CZ" sz="1000" dirty="0"/>
              <a:t>/</a:t>
            </a:r>
            <a:r>
              <a:rPr lang="cs-CZ" sz="1000" dirty="0" err="1"/>
              <a:t>mammary-gland.jpg</a:t>
            </a:r>
            <a:endParaRPr lang="cs-CZ" sz="1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253" y="2420470"/>
            <a:ext cx="4118218" cy="395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4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Patologie děložního hrdla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Cervicitida</a:t>
            </a:r>
            <a:r>
              <a:rPr lang="cs-CZ" dirty="0"/>
              <a:t> (zánět)</a:t>
            </a:r>
          </a:p>
          <a:p>
            <a:pPr marL="45720" indent="0">
              <a:buNone/>
            </a:pPr>
            <a:r>
              <a:rPr lang="cs-CZ" dirty="0"/>
              <a:t>	-častá</a:t>
            </a:r>
          </a:p>
          <a:p>
            <a:pPr marL="45720" indent="0">
              <a:buNone/>
            </a:pPr>
            <a:r>
              <a:rPr lang="cs-CZ" dirty="0"/>
              <a:t>		-neinfekční</a:t>
            </a:r>
          </a:p>
          <a:p>
            <a:pPr marL="45720" indent="0">
              <a:buNone/>
            </a:pPr>
            <a:r>
              <a:rPr lang="cs-CZ" dirty="0"/>
              <a:t>			-alergie, iritace, mechanické dráždění,…</a:t>
            </a:r>
          </a:p>
          <a:p>
            <a:pPr marL="45720" indent="0">
              <a:buNone/>
            </a:pPr>
            <a:r>
              <a:rPr lang="cs-CZ" dirty="0"/>
              <a:t>		-infekční</a:t>
            </a:r>
          </a:p>
          <a:p>
            <a:pPr marL="45720" indent="0">
              <a:buNone/>
            </a:pPr>
            <a:r>
              <a:rPr lang="cs-CZ" dirty="0"/>
              <a:t>			-většinou ascendentní, může vést k rozvoji </a:t>
            </a:r>
            <a:r>
              <a:rPr lang="cs-CZ" dirty="0" err="1"/>
              <a:t>PID</a:t>
            </a:r>
            <a:r>
              <a:rPr lang="cs-CZ" dirty="0"/>
              <a:t> nebo 				  </a:t>
            </a:r>
            <a:r>
              <a:rPr lang="cs-CZ" dirty="0" err="1"/>
              <a:t>chorioamnionitidy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2966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Patologie děložního hrdla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Skvamokolumnární</a:t>
            </a:r>
            <a:r>
              <a:rPr lang="cs-CZ" dirty="0"/>
              <a:t> </a:t>
            </a:r>
            <a:r>
              <a:rPr lang="cs-CZ" dirty="0" err="1"/>
              <a:t>junkce</a:t>
            </a:r>
            <a:r>
              <a:rPr lang="cs-CZ" dirty="0"/>
              <a:t> (fyziologický stav)=místo přechodu </a:t>
            </a:r>
            <a:r>
              <a:rPr lang="cs-CZ" dirty="0" err="1"/>
              <a:t>dlaždicobuněčného</a:t>
            </a:r>
            <a:r>
              <a:rPr lang="cs-CZ" dirty="0"/>
              <a:t> epitelu vaginy a </a:t>
            </a:r>
            <a:r>
              <a:rPr lang="cs-CZ" dirty="0" err="1"/>
              <a:t>ektocervixu</a:t>
            </a:r>
            <a:r>
              <a:rPr lang="cs-CZ" dirty="0"/>
              <a:t> v cylindrický epitel </a:t>
            </a:r>
            <a:r>
              <a:rPr lang="cs-CZ" dirty="0" err="1"/>
              <a:t>endocervixu</a:t>
            </a:r>
            <a:endParaRPr lang="cs-CZ" dirty="0"/>
          </a:p>
          <a:p>
            <a:pPr marL="45720" indent="0">
              <a:buNone/>
            </a:pPr>
            <a:r>
              <a:rPr lang="cs-CZ" dirty="0"/>
              <a:t>	-histologicky riziková oblast</a:t>
            </a:r>
          </a:p>
          <a:p>
            <a:pPr marL="45720" indent="0">
              <a:buNone/>
            </a:pPr>
            <a:r>
              <a:rPr lang="cs-CZ" dirty="0"/>
              <a:t>	-může docházet k přesunu cylindrického epitelu na </a:t>
            </a:r>
            <a:r>
              <a:rPr lang="cs-CZ" dirty="0" err="1"/>
              <a:t>ektocervix</a:t>
            </a:r>
            <a:r>
              <a:rPr lang="cs-CZ" dirty="0"/>
              <a:t> (</a:t>
            </a:r>
            <a:r>
              <a:rPr lang="cs-CZ" dirty="0" err="1"/>
              <a:t>obvláště</a:t>
            </a:r>
            <a:r>
              <a:rPr lang="cs-CZ" dirty="0"/>
              <a:t> po 	  vícečetných porodech)-tzv. </a:t>
            </a:r>
            <a:r>
              <a:rPr lang="cs-CZ" b="1" dirty="0"/>
              <a:t>ektropium</a:t>
            </a:r>
          </a:p>
          <a:p>
            <a:pPr marL="45720" indent="0">
              <a:buNone/>
            </a:pPr>
            <a:r>
              <a:rPr lang="cs-CZ" b="1" dirty="0"/>
              <a:t>	</a:t>
            </a:r>
            <a:r>
              <a:rPr lang="cs-CZ" dirty="0"/>
              <a:t>-cylindrický epitel je v poměrně agresivním kyselém prostředí pochvy 	  	  náchylný k </a:t>
            </a:r>
            <a:r>
              <a:rPr lang="cs-CZ" b="1" dirty="0" err="1"/>
              <a:t>dlaždicobuněčné</a:t>
            </a:r>
            <a:r>
              <a:rPr lang="cs-CZ" b="1" dirty="0"/>
              <a:t> </a:t>
            </a:r>
            <a:r>
              <a:rPr lang="cs-CZ" b="1" dirty="0" err="1"/>
              <a:t>metaplázii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909276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Patologie děložního hrdla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Prekancerózy</a:t>
            </a:r>
          </a:p>
          <a:p>
            <a:pPr marL="45720" indent="0">
              <a:buNone/>
            </a:pPr>
            <a:r>
              <a:rPr lang="cs-CZ" dirty="0"/>
              <a:t>	-dysplastické změny-</a:t>
            </a:r>
            <a:r>
              <a:rPr lang="cs-CZ" dirty="0" err="1"/>
              <a:t>low</a:t>
            </a:r>
            <a:r>
              <a:rPr lang="cs-CZ" dirty="0"/>
              <a:t>-grade </a:t>
            </a:r>
            <a:r>
              <a:rPr lang="cs-CZ" dirty="0" err="1"/>
              <a:t>skvamózní</a:t>
            </a:r>
            <a:r>
              <a:rPr lang="cs-CZ" dirty="0"/>
              <a:t> </a:t>
            </a:r>
            <a:r>
              <a:rPr lang="cs-CZ" dirty="0" err="1"/>
              <a:t>intraepiteliální</a:t>
            </a:r>
            <a:r>
              <a:rPr lang="cs-CZ" dirty="0"/>
              <a:t> léze</a:t>
            </a:r>
          </a:p>
          <a:p>
            <a:pPr marL="45720" indent="0">
              <a:buNone/>
            </a:pPr>
            <a:r>
              <a:rPr lang="cs-CZ" dirty="0"/>
              <a:t>				-zpravidla spontánně regreduje</a:t>
            </a:r>
          </a:p>
          <a:p>
            <a:pPr marL="45720" indent="0">
              <a:buNone/>
            </a:pPr>
            <a:r>
              <a:rPr lang="cs-CZ" dirty="0"/>
              <a:t>			         -</a:t>
            </a:r>
            <a:r>
              <a:rPr lang="cs-CZ" dirty="0" err="1"/>
              <a:t>high</a:t>
            </a:r>
            <a:r>
              <a:rPr lang="cs-CZ" dirty="0"/>
              <a:t>-grade </a:t>
            </a:r>
            <a:r>
              <a:rPr lang="cs-CZ" dirty="0" err="1"/>
              <a:t>skvamózní</a:t>
            </a:r>
            <a:r>
              <a:rPr lang="cs-CZ" dirty="0"/>
              <a:t> </a:t>
            </a:r>
            <a:r>
              <a:rPr lang="cs-CZ" dirty="0" err="1"/>
              <a:t>intraepiteliální</a:t>
            </a:r>
            <a:r>
              <a:rPr lang="cs-CZ" dirty="0"/>
              <a:t> léze</a:t>
            </a:r>
          </a:p>
          <a:p>
            <a:pPr marL="45720" indent="0">
              <a:buNone/>
            </a:pPr>
            <a:r>
              <a:rPr lang="cs-CZ" dirty="0"/>
              <a:t>				-prekurzor karcinomu</a:t>
            </a:r>
          </a:p>
          <a:p>
            <a:pPr marL="45720" indent="0">
              <a:buNone/>
            </a:pPr>
            <a:r>
              <a:rPr lang="cs-CZ" dirty="0"/>
              <a:t>				-vyžaduje aktivní řešení</a:t>
            </a:r>
          </a:p>
          <a:p>
            <a:pPr marL="45720" indent="0">
              <a:buNone/>
            </a:pPr>
            <a:r>
              <a:rPr lang="cs-CZ" dirty="0"/>
              <a:t>				-může též spontánně regredovat</a:t>
            </a:r>
          </a:p>
        </p:txBody>
      </p:sp>
    </p:spTree>
    <p:extLst>
      <p:ext uri="{BB962C8B-B14F-4D97-AF65-F5344CB8AC3E}">
        <p14:creationId xmlns:p14="http://schemas.microsoft.com/office/powerpoint/2010/main" val="3783984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Patologie děložního hrdla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Karcinom</a:t>
            </a:r>
          </a:p>
          <a:p>
            <a:pPr marL="45720" indent="0">
              <a:buNone/>
            </a:pPr>
            <a:r>
              <a:rPr lang="cs-CZ" dirty="0"/>
              <a:t>	-3. nejčastější malignita žen, asociovaná s infekcí </a:t>
            </a:r>
            <a:r>
              <a:rPr lang="cs-CZ" dirty="0" err="1"/>
              <a:t>HPV</a:t>
            </a:r>
            <a:endParaRPr lang="cs-CZ" dirty="0"/>
          </a:p>
          <a:p>
            <a:pPr marL="45720" indent="0">
              <a:buNone/>
            </a:pPr>
            <a:r>
              <a:rPr lang="cs-CZ" dirty="0"/>
              <a:t>	-postihuje relativně mladé pacientky</a:t>
            </a:r>
          </a:p>
          <a:p>
            <a:pPr marL="45720" indent="0">
              <a:buNone/>
            </a:pPr>
            <a:r>
              <a:rPr lang="cs-CZ" dirty="0"/>
              <a:t>		-</a:t>
            </a:r>
            <a:r>
              <a:rPr lang="cs-CZ" dirty="0" err="1"/>
              <a:t>dlaždicobuněčný</a:t>
            </a:r>
            <a:r>
              <a:rPr lang="cs-CZ" dirty="0"/>
              <a:t> karcinom-cca 80%</a:t>
            </a:r>
          </a:p>
          <a:p>
            <a:pPr marL="45720" indent="0">
              <a:buNone/>
            </a:pPr>
            <a:r>
              <a:rPr lang="cs-CZ" dirty="0"/>
              <a:t>		-adenokarcinom</a:t>
            </a:r>
          </a:p>
          <a:p>
            <a:pPr marL="45720" indent="0">
              <a:buNone/>
            </a:pPr>
            <a:r>
              <a:rPr lang="cs-CZ" dirty="0"/>
              <a:t>	-klinicky nejčastěji asymptomatický, případně výtok, krvácení, bolesti</a:t>
            </a:r>
          </a:p>
          <a:p>
            <a:pPr marL="45720" indent="0">
              <a:buNone/>
            </a:pPr>
            <a:r>
              <a:rPr lang="cs-CZ" dirty="0"/>
              <a:t>	-screeningový program</a:t>
            </a:r>
          </a:p>
          <a:p>
            <a:r>
              <a:rPr lang="cs-CZ" dirty="0"/>
              <a:t>Mezenchymální nádory</a:t>
            </a:r>
          </a:p>
          <a:p>
            <a:pPr marL="45720" indent="0">
              <a:buNone/>
            </a:pPr>
            <a:r>
              <a:rPr lang="cs-CZ" dirty="0"/>
              <a:t>	-</a:t>
            </a:r>
            <a:r>
              <a:rPr lang="cs-CZ" dirty="0" err="1"/>
              <a:t>leiomyom</a:t>
            </a:r>
            <a:r>
              <a:rPr lang="cs-CZ" dirty="0"/>
              <a:t> (benigní), </a:t>
            </a:r>
            <a:r>
              <a:rPr lang="cs-CZ" dirty="0" err="1"/>
              <a:t>leiomyosarkom</a:t>
            </a:r>
            <a:r>
              <a:rPr lang="cs-CZ" dirty="0"/>
              <a:t> (maligní), </a:t>
            </a:r>
            <a:r>
              <a:rPr lang="cs-CZ" dirty="0" err="1"/>
              <a:t>karcinosarkom</a:t>
            </a:r>
            <a:r>
              <a:rPr lang="cs-CZ" dirty="0"/>
              <a:t> (maligní)</a:t>
            </a:r>
          </a:p>
        </p:txBody>
      </p:sp>
    </p:spTree>
    <p:extLst>
      <p:ext uri="{BB962C8B-B14F-4D97-AF65-F5344CB8AC3E}">
        <p14:creationId xmlns:p14="http://schemas.microsoft.com/office/powerpoint/2010/main" val="3708943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Patologie děložního těla-endometrium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Endometritida (zánět)</a:t>
            </a:r>
          </a:p>
          <a:p>
            <a:pPr marL="45720" indent="0">
              <a:buNone/>
            </a:pPr>
            <a:r>
              <a:rPr lang="cs-CZ" dirty="0"/>
              <a:t>	-nesouvisející s graviditou</a:t>
            </a:r>
          </a:p>
          <a:p>
            <a:pPr marL="45720" indent="0">
              <a:buNone/>
            </a:pPr>
            <a:r>
              <a:rPr lang="cs-CZ" dirty="0"/>
              <a:t>	-související s graviditou/porodem/potratem</a:t>
            </a:r>
          </a:p>
          <a:p>
            <a:r>
              <a:rPr lang="cs-CZ" dirty="0"/>
              <a:t>Endometrióza=přítomnost </a:t>
            </a:r>
            <a:r>
              <a:rPr lang="cs-CZ" dirty="0" err="1"/>
              <a:t>endometriální</a:t>
            </a:r>
            <a:r>
              <a:rPr lang="cs-CZ" dirty="0"/>
              <a:t> tkáně mimo endometrium (a </a:t>
            </a:r>
            <a:r>
              <a:rPr lang="cs-CZ" dirty="0" err="1"/>
              <a:t>myometrium</a:t>
            </a:r>
            <a:r>
              <a:rPr lang="cs-CZ" dirty="0"/>
              <a:t>)</a:t>
            </a:r>
          </a:p>
          <a:p>
            <a:pPr marL="45720" indent="0">
              <a:buNone/>
            </a:pPr>
            <a:r>
              <a:rPr lang="cs-CZ" dirty="0"/>
              <a:t>	-přítomnost </a:t>
            </a:r>
            <a:r>
              <a:rPr lang="cs-CZ" dirty="0" err="1"/>
              <a:t>endometriální</a:t>
            </a:r>
            <a:r>
              <a:rPr lang="cs-CZ" dirty="0"/>
              <a:t> tkáně v </a:t>
            </a:r>
            <a:r>
              <a:rPr lang="cs-CZ" dirty="0" err="1"/>
              <a:t>myometriu</a:t>
            </a:r>
            <a:r>
              <a:rPr lang="cs-CZ" dirty="0"/>
              <a:t> se označuje jako 	 	 	  </a:t>
            </a:r>
            <a:r>
              <a:rPr lang="cs-CZ" b="1" dirty="0" err="1"/>
              <a:t>adenomyóza</a:t>
            </a:r>
            <a:endParaRPr lang="cs-CZ" b="1" dirty="0"/>
          </a:p>
          <a:p>
            <a:pPr marL="45720" indent="0">
              <a:buNone/>
            </a:pPr>
            <a:r>
              <a:rPr lang="cs-CZ" b="1" dirty="0"/>
              <a:t>	</a:t>
            </a:r>
            <a:r>
              <a:rPr lang="cs-CZ" dirty="0"/>
              <a:t>-velmi časté onemocnění</a:t>
            </a:r>
          </a:p>
          <a:p>
            <a:pPr marL="45720" indent="0">
              <a:buNone/>
            </a:pPr>
            <a:r>
              <a:rPr lang="cs-CZ" dirty="0"/>
              <a:t>	-abnormálně lokalizované endometrium reaguje na hormonální podněty</a:t>
            </a:r>
          </a:p>
        </p:txBody>
      </p:sp>
    </p:spTree>
    <p:extLst>
      <p:ext uri="{BB962C8B-B14F-4D97-AF65-F5344CB8AC3E}">
        <p14:creationId xmlns:p14="http://schemas.microsoft.com/office/powerpoint/2010/main" val="2828533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Patologie děložního těla-endometrium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Funkční změny endometria</a:t>
            </a:r>
          </a:p>
          <a:p>
            <a:pPr marL="45720" indent="0">
              <a:buNone/>
            </a:pPr>
            <a:r>
              <a:rPr lang="cs-CZ" dirty="0"/>
              <a:t>	-nemají morfologický korelát</a:t>
            </a:r>
          </a:p>
          <a:p>
            <a:r>
              <a:rPr lang="cs-CZ" dirty="0" err="1"/>
              <a:t>Hyperplázie</a:t>
            </a:r>
            <a:r>
              <a:rPr lang="cs-CZ" dirty="0"/>
              <a:t> endometria</a:t>
            </a:r>
          </a:p>
          <a:p>
            <a:pPr marL="45720" indent="0">
              <a:buNone/>
            </a:pPr>
            <a:r>
              <a:rPr lang="cs-CZ" dirty="0"/>
              <a:t>	-bez atypií</a:t>
            </a:r>
          </a:p>
          <a:p>
            <a:pPr marL="45720" indent="0">
              <a:buNone/>
            </a:pPr>
            <a:r>
              <a:rPr lang="cs-CZ" dirty="0"/>
              <a:t>	-s atypiemi</a:t>
            </a:r>
          </a:p>
          <a:p>
            <a:r>
              <a:rPr lang="cs-CZ" dirty="0" err="1"/>
              <a:t>Endometriální</a:t>
            </a:r>
            <a:r>
              <a:rPr lang="cs-CZ" dirty="0"/>
              <a:t> polypy</a:t>
            </a:r>
          </a:p>
          <a:p>
            <a:pPr marL="45720" indent="0">
              <a:buNone/>
            </a:pPr>
            <a:r>
              <a:rPr lang="cs-CZ" dirty="0"/>
              <a:t>	-časté léze způsobující abnormální děložní krvácení</a:t>
            </a:r>
          </a:p>
        </p:txBody>
      </p:sp>
    </p:spTree>
    <p:extLst>
      <p:ext uri="{BB962C8B-B14F-4D97-AF65-F5344CB8AC3E}">
        <p14:creationId xmlns:p14="http://schemas.microsoft.com/office/powerpoint/2010/main" val="663232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Patologie děložního těla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Nádory</a:t>
            </a:r>
          </a:p>
          <a:p>
            <a:pPr marL="45720" indent="0">
              <a:buNone/>
            </a:pPr>
            <a:r>
              <a:rPr lang="cs-CZ" dirty="0"/>
              <a:t>	-</a:t>
            </a:r>
            <a:r>
              <a:rPr lang="cs-CZ" dirty="0" err="1"/>
              <a:t>epitelové-benigní</a:t>
            </a:r>
            <a:endParaRPr lang="cs-CZ" dirty="0"/>
          </a:p>
          <a:p>
            <a:pPr marL="45720" indent="0">
              <a:buNone/>
            </a:pPr>
            <a:r>
              <a:rPr lang="cs-CZ" dirty="0"/>
              <a:t>		    -maligní-karcinom endometria</a:t>
            </a:r>
          </a:p>
          <a:p>
            <a:pPr marL="45720" indent="0">
              <a:buNone/>
            </a:pPr>
            <a:r>
              <a:rPr lang="cs-CZ" dirty="0"/>
              <a:t>	-mezenchymální-benigní-</a:t>
            </a:r>
            <a:r>
              <a:rPr lang="cs-CZ" dirty="0" err="1"/>
              <a:t>leiomyom</a:t>
            </a:r>
            <a:r>
              <a:rPr lang="cs-CZ" dirty="0"/>
              <a:t> (zdaleka nejčastější)</a:t>
            </a:r>
          </a:p>
          <a:p>
            <a:pPr marL="45720" indent="0">
              <a:buNone/>
            </a:pPr>
            <a:r>
              <a:rPr lang="cs-CZ" dirty="0"/>
              <a:t>				  -</a:t>
            </a:r>
            <a:r>
              <a:rPr lang="cs-CZ" dirty="0" err="1"/>
              <a:t>leiomyosarkom</a:t>
            </a:r>
            <a:r>
              <a:rPr lang="cs-CZ" dirty="0"/>
              <a:t> (vzácný)</a:t>
            </a:r>
          </a:p>
          <a:p>
            <a:pPr marL="45720" indent="0">
              <a:buNone/>
            </a:pPr>
            <a:r>
              <a:rPr lang="cs-CZ" dirty="0"/>
              <a:t>				  -</a:t>
            </a:r>
            <a:r>
              <a:rPr lang="cs-CZ" dirty="0" err="1"/>
              <a:t>endometriální</a:t>
            </a:r>
            <a:r>
              <a:rPr lang="cs-CZ" dirty="0"/>
              <a:t> </a:t>
            </a:r>
            <a:r>
              <a:rPr lang="cs-CZ" dirty="0" err="1"/>
              <a:t>stromální</a:t>
            </a:r>
            <a:r>
              <a:rPr lang="cs-CZ" dirty="0"/>
              <a:t> sarkom</a:t>
            </a:r>
          </a:p>
          <a:p>
            <a:pPr marL="45720" indent="0">
              <a:buNone/>
            </a:pPr>
            <a:r>
              <a:rPr lang="cs-CZ" dirty="0"/>
              <a:t>	-smíšené-</a:t>
            </a:r>
            <a:r>
              <a:rPr lang="cs-CZ" dirty="0" err="1"/>
              <a:t>adenofibrom</a:t>
            </a:r>
            <a:r>
              <a:rPr lang="cs-CZ" dirty="0"/>
              <a:t> (benigní)</a:t>
            </a:r>
          </a:p>
          <a:p>
            <a:pPr marL="45720" indent="0">
              <a:buNone/>
            </a:pPr>
            <a:r>
              <a:rPr lang="cs-CZ" dirty="0"/>
              <a:t>		  -</a:t>
            </a:r>
            <a:r>
              <a:rPr lang="cs-CZ" dirty="0" err="1"/>
              <a:t>karcinosarkom</a:t>
            </a:r>
            <a:r>
              <a:rPr lang="cs-CZ" dirty="0"/>
              <a:t> (maligní)</a:t>
            </a:r>
          </a:p>
        </p:txBody>
      </p:sp>
    </p:spTree>
    <p:extLst>
      <p:ext uri="{BB962C8B-B14F-4D97-AF65-F5344CB8AC3E}">
        <p14:creationId xmlns:p14="http://schemas.microsoft.com/office/powerpoint/2010/main" val="4103391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Patologie vejcovodů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Záněty</a:t>
            </a:r>
          </a:p>
          <a:p>
            <a:pPr marL="45720" indent="0">
              <a:buNone/>
            </a:pPr>
            <a:r>
              <a:rPr lang="cs-CZ" dirty="0"/>
              <a:t>	-většinou infekční, ascendentní, mohou vést k rozvoji </a:t>
            </a:r>
            <a:r>
              <a:rPr lang="cs-CZ" dirty="0" err="1"/>
              <a:t>PID</a:t>
            </a:r>
            <a:endParaRPr lang="cs-CZ" dirty="0"/>
          </a:p>
          <a:p>
            <a:pPr marL="45720" indent="0">
              <a:buNone/>
            </a:pPr>
            <a:r>
              <a:rPr lang="cs-CZ" dirty="0"/>
              <a:t>		-akutní</a:t>
            </a:r>
          </a:p>
          <a:p>
            <a:pPr marL="45720" indent="0">
              <a:buNone/>
            </a:pPr>
            <a:r>
              <a:rPr lang="cs-CZ" dirty="0"/>
              <a:t>		-chronické</a:t>
            </a:r>
          </a:p>
          <a:p>
            <a:r>
              <a:rPr lang="cs-CZ" dirty="0"/>
              <a:t>Nádory</a:t>
            </a:r>
          </a:p>
          <a:p>
            <a:pPr marL="45720" indent="0">
              <a:buNone/>
            </a:pPr>
            <a:r>
              <a:rPr lang="cs-CZ" dirty="0"/>
              <a:t>	-</a:t>
            </a:r>
            <a:r>
              <a:rPr lang="cs-CZ" dirty="0" err="1"/>
              <a:t>adenomatoidní</a:t>
            </a:r>
            <a:r>
              <a:rPr lang="cs-CZ" dirty="0"/>
              <a:t> nádor z povrchového </a:t>
            </a:r>
            <a:r>
              <a:rPr lang="cs-CZ" dirty="0" err="1"/>
              <a:t>mezotelu</a:t>
            </a:r>
            <a:endParaRPr lang="cs-CZ" dirty="0"/>
          </a:p>
          <a:p>
            <a:pPr marL="45720" indent="0">
              <a:buNone/>
            </a:pPr>
            <a:r>
              <a:rPr lang="cs-CZ" dirty="0"/>
              <a:t>	-</a:t>
            </a:r>
            <a:r>
              <a:rPr lang="cs-CZ" dirty="0" err="1"/>
              <a:t>high</a:t>
            </a:r>
            <a:r>
              <a:rPr lang="cs-CZ" dirty="0"/>
              <a:t>-grade serózní karcinom</a:t>
            </a:r>
          </a:p>
          <a:p>
            <a:pPr marL="45720" indent="0">
              <a:buNone/>
            </a:pPr>
            <a:r>
              <a:rPr lang="cs-CZ" dirty="0"/>
              <a:t>	-</a:t>
            </a:r>
            <a:r>
              <a:rPr lang="cs-CZ" dirty="0" err="1"/>
              <a:t>endometroidní</a:t>
            </a:r>
            <a:r>
              <a:rPr lang="cs-CZ" dirty="0"/>
              <a:t> karcinom</a:t>
            </a:r>
          </a:p>
        </p:txBody>
      </p:sp>
    </p:spTree>
    <p:extLst>
      <p:ext uri="{BB962C8B-B14F-4D97-AF65-F5344CB8AC3E}">
        <p14:creationId xmlns:p14="http://schemas.microsoft.com/office/powerpoint/2010/main" val="1829533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Patologie vejcovodů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Extrauterinní gravidita</a:t>
            </a:r>
          </a:p>
          <a:p>
            <a:pPr marL="45720" indent="0">
              <a:buNone/>
            </a:pPr>
            <a:r>
              <a:rPr lang="cs-CZ" dirty="0"/>
              <a:t>	-ektopické umístění oplodněného vajíčka, nejčastěji právě ve vejcovodu</a:t>
            </a:r>
          </a:p>
          <a:p>
            <a:pPr marL="45720" indent="0">
              <a:buNone/>
            </a:pPr>
            <a:r>
              <a:rPr lang="cs-CZ" dirty="0"/>
              <a:t>	-predisponujícími faktory jsou prodělané záněty vejcovodů a jejich zhoršená 	  průchodnost, chirurgické zákroky na vejcovodech, endometrióza, 		  kouření,…</a:t>
            </a:r>
          </a:p>
          <a:p>
            <a:pPr marL="45720" indent="0">
              <a:buNone/>
            </a:pPr>
            <a:r>
              <a:rPr lang="cs-CZ" dirty="0"/>
              <a:t>	-může dojít k ruptuře vejcovodu s nitrobřišním krvácením</a:t>
            </a:r>
          </a:p>
        </p:txBody>
      </p:sp>
    </p:spTree>
    <p:extLst>
      <p:ext uri="{BB962C8B-B14F-4D97-AF65-F5344CB8AC3E}">
        <p14:creationId xmlns:p14="http://schemas.microsoft.com/office/powerpoint/2010/main" val="12217204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Patologie vaječníků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Syndrom </a:t>
            </a:r>
            <a:r>
              <a:rPr lang="cs-CZ" dirty="0" err="1"/>
              <a:t>polycystických</a:t>
            </a:r>
            <a:r>
              <a:rPr lang="cs-CZ" dirty="0"/>
              <a:t> ovarií (</a:t>
            </a:r>
            <a:r>
              <a:rPr lang="cs-CZ" dirty="0" err="1"/>
              <a:t>PCOS</a:t>
            </a:r>
            <a:r>
              <a:rPr lang="cs-CZ" dirty="0"/>
              <a:t>)</a:t>
            </a:r>
          </a:p>
          <a:p>
            <a:pPr marL="45720" indent="0">
              <a:buNone/>
            </a:pPr>
            <a:r>
              <a:rPr lang="cs-CZ" dirty="0"/>
              <a:t>	-jedno z nejčastějších endokrinních </a:t>
            </a:r>
            <a:r>
              <a:rPr lang="cs-CZ" dirty="0" err="1"/>
              <a:t>onemocnení</a:t>
            </a:r>
            <a:r>
              <a:rPr lang="cs-CZ" dirty="0"/>
              <a:t> žen</a:t>
            </a:r>
          </a:p>
          <a:p>
            <a:pPr marL="45720" indent="0">
              <a:buNone/>
            </a:pPr>
            <a:r>
              <a:rPr lang="cs-CZ" dirty="0"/>
              <a:t>	-početné cysty vaječníků, obezita, inzulínová rezistence, hirsutismus, 	  	  anovulační cykly, snížená fertilita</a:t>
            </a:r>
          </a:p>
          <a:p>
            <a:pPr marL="45720" indent="0">
              <a:buNone/>
            </a:pPr>
            <a:r>
              <a:rPr lang="cs-CZ" dirty="0"/>
              <a:t>	-často je vyjádřena jen část příznaků</a:t>
            </a:r>
          </a:p>
          <a:p>
            <a:pPr marL="4572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4168588"/>
            <a:ext cx="3623982" cy="228936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143000" y="6457950"/>
            <a:ext cx="59704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https://</a:t>
            </a:r>
            <a:r>
              <a:rPr lang="cs-CZ" sz="800" dirty="0" err="1"/>
              <a:t>hips.hearstapps.com</a:t>
            </a:r>
            <a:r>
              <a:rPr lang="cs-CZ" sz="800" dirty="0"/>
              <a:t>/</a:t>
            </a:r>
            <a:r>
              <a:rPr lang="cs-CZ" sz="800" dirty="0" err="1"/>
              <a:t>hmg-prod.s3.amazonaws.com</a:t>
            </a:r>
            <a:r>
              <a:rPr lang="cs-CZ" sz="800" dirty="0"/>
              <a:t>/</a:t>
            </a:r>
            <a:r>
              <a:rPr lang="cs-CZ" sz="800" dirty="0" err="1"/>
              <a:t>images</a:t>
            </a:r>
            <a:r>
              <a:rPr lang="cs-CZ" sz="800" dirty="0"/>
              <a:t>/766/</a:t>
            </a:r>
            <a:r>
              <a:rPr lang="cs-CZ" sz="800" dirty="0" err="1"/>
              <a:t>pcos-1515525122.jpg?resize</a:t>
            </a:r>
            <a:r>
              <a:rPr lang="cs-CZ" sz="800" dirty="0"/>
              <a:t>=980:*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838" y="4168588"/>
            <a:ext cx="3743325" cy="2289362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625779" y="6425744"/>
            <a:ext cx="65662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/>
              <a:t>https://</a:t>
            </a:r>
            <a:r>
              <a:rPr lang="cs-CZ" sz="800" dirty="0" err="1"/>
              <a:t>cached.imagescaler.hbpl.co.uk</a:t>
            </a:r>
            <a:r>
              <a:rPr lang="cs-CZ" sz="800" dirty="0"/>
              <a:t>/</a:t>
            </a:r>
            <a:r>
              <a:rPr lang="cs-CZ" sz="800" dirty="0" err="1"/>
              <a:t>resize</a:t>
            </a:r>
            <a:r>
              <a:rPr lang="cs-CZ" sz="800" dirty="0"/>
              <a:t>/</a:t>
            </a:r>
            <a:r>
              <a:rPr lang="cs-CZ" sz="800" dirty="0" err="1"/>
              <a:t>scaleWidth</a:t>
            </a:r>
            <a:r>
              <a:rPr lang="cs-CZ" sz="800" dirty="0"/>
              <a:t>/800/</a:t>
            </a:r>
            <a:r>
              <a:rPr lang="cs-CZ" sz="800" dirty="0" err="1"/>
              <a:t>cached.offlinehbpl.hbpl.co.uk</a:t>
            </a:r>
            <a:r>
              <a:rPr lang="cs-CZ" sz="800" dirty="0"/>
              <a:t>/</a:t>
            </a:r>
            <a:r>
              <a:rPr lang="cs-CZ" sz="800" dirty="0" err="1"/>
              <a:t>news</a:t>
            </a:r>
            <a:r>
              <a:rPr lang="cs-CZ" sz="800" dirty="0"/>
              <a:t>/</a:t>
            </a:r>
            <a:r>
              <a:rPr lang="cs-CZ" sz="800" dirty="0" err="1"/>
              <a:t>PGH</a:t>
            </a:r>
            <a:r>
              <a:rPr lang="cs-CZ" sz="800" dirty="0"/>
              <a:t>/</a:t>
            </a:r>
            <a:r>
              <a:rPr lang="cs-CZ" sz="800" dirty="0" err="1"/>
              <a:t>ED7626CF-F432-FB69-DC24C08F712A5DF4.jpg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2659172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 onemocnění prsu-obecně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Klinické vyšetření-především </a:t>
            </a:r>
            <a:r>
              <a:rPr lang="cs-CZ" dirty="0" err="1"/>
              <a:t>pohled+pohmat</a:t>
            </a:r>
            <a:endParaRPr lang="cs-CZ" dirty="0"/>
          </a:p>
          <a:p>
            <a:r>
              <a:rPr lang="cs-CZ" dirty="0"/>
              <a:t>Mamografie-zobrazení prsní žlázy měkkým RTG zářením</a:t>
            </a:r>
          </a:p>
          <a:p>
            <a:r>
              <a:rPr lang="cs-CZ" dirty="0"/>
              <a:t>Ultrasonografie-vhodnější u žen ve fertilním věku</a:t>
            </a:r>
          </a:p>
          <a:p>
            <a:r>
              <a:rPr lang="cs-CZ" dirty="0" err="1"/>
              <a:t>MRI</a:t>
            </a:r>
            <a:r>
              <a:rPr lang="cs-CZ" dirty="0"/>
              <a:t>-u vysoce rizikových osob, např. </a:t>
            </a:r>
            <a:r>
              <a:rPr lang="cs-CZ" dirty="0" err="1"/>
              <a:t>BRCA</a:t>
            </a:r>
            <a:r>
              <a:rPr lang="cs-CZ" dirty="0"/>
              <a:t> pozitivní ženy</a:t>
            </a:r>
          </a:p>
          <a:p>
            <a:r>
              <a:rPr lang="cs-CZ" dirty="0"/>
              <a:t>Biopsie-tzv. </a:t>
            </a:r>
            <a:r>
              <a:rPr lang="cs-CZ" dirty="0" err="1"/>
              <a:t>core-cut</a:t>
            </a:r>
            <a:r>
              <a:rPr lang="cs-CZ" dirty="0"/>
              <a:t>, indikována v případě suspektního nálezu pomocí výše uvedených metod</a:t>
            </a:r>
          </a:p>
          <a:p>
            <a:r>
              <a:rPr lang="cs-CZ" dirty="0"/>
              <a:t>Resekce-indikována v případě maligního nálezu z biopsie; součástí je i odběr tzv. </a:t>
            </a:r>
            <a:r>
              <a:rPr lang="cs-CZ" dirty="0" err="1"/>
              <a:t>sentinelové</a:t>
            </a:r>
            <a:r>
              <a:rPr lang="cs-CZ" dirty="0"/>
              <a:t> uzliny.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19106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Patologie vaječníků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Cysty-velmi časté</a:t>
            </a:r>
          </a:p>
          <a:p>
            <a:pPr marL="45720" indent="0">
              <a:buNone/>
            </a:pPr>
            <a:r>
              <a:rPr lang="cs-CZ" dirty="0"/>
              <a:t>	-inkluzní cysta</a:t>
            </a:r>
          </a:p>
          <a:p>
            <a:pPr marL="45720" indent="0">
              <a:buNone/>
            </a:pPr>
            <a:r>
              <a:rPr lang="cs-CZ" dirty="0"/>
              <a:t>		-z povrchového </a:t>
            </a:r>
            <a:r>
              <a:rPr lang="cs-CZ" dirty="0" err="1"/>
              <a:t>mezotelu</a:t>
            </a:r>
            <a:r>
              <a:rPr lang="cs-CZ" dirty="0"/>
              <a:t> nebo epitelu tuby</a:t>
            </a:r>
          </a:p>
          <a:p>
            <a:pPr marL="45720" indent="0">
              <a:buNone/>
            </a:pPr>
            <a:r>
              <a:rPr lang="cs-CZ" dirty="0"/>
              <a:t>	-folikulární cysta, cysta žlutého tělíska</a:t>
            </a:r>
          </a:p>
          <a:p>
            <a:pPr marL="45720" indent="0">
              <a:buNone/>
            </a:pPr>
            <a:r>
              <a:rPr lang="cs-CZ" dirty="0"/>
              <a:t>		-funkční</a:t>
            </a:r>
          </a:p>
          <a:p>
            <a:pPr marL="45720" indent="0">
              <a:buNone/>
            </a:pPr>
            <a:r>
              <a:rPr lang="cs-CZ" dirty="0"/>
              <a:t>	-</a:t>
            </a:r>
            <a:r>
              <a:rPr lang="cs-CZ" dirty="0" err="1"/>
              <a:t>endometroidní</a:t>
            </a:r>
            <a:r>
              <a:rPr lang="cs-CZ" dirty="0"/>
              <a:t> cysta</a:t>
            </a:r>
          </a:p>
        </p:txBody>
      </p:sp>
    </p:spTree>
    <p:extLst>
      <p:ext uri="{BB962C8B-B14F-4D97-AF65-F5344CB8AC3E}">
        <p14:creationId xmlns:p14="http://schemas.microsoft.com/office/powerpoint/2010/main" val="2572172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Patologie vaječníků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Nádory</a:t>
            </a:r>
          </a:p>
          <a:p>
            <a:pPr marL="45720" indent="0">
              <a:buNone/>
            </a:pPr>
            <a:r>
              <a:rPr lang="cs-CZ" dirty="0"/>
              <a:t>	-epitelové</a:t>
            </a:r>
          </a:p>
          <a:p>
            <a:pPr marL="45720" indent="0">
              <a:buNone/>
            </a:pPr>
            <a:r>
              <a:rPr lang="cs-CZ" dirty="0"/>
              <a:t>		-serózní (70%)-</a:t>
            </a:r>
            <a:r>
              <a:rPr lang="cs-CZ" dirty="0" err="1"/>
              <a:t>low</a:t>
            </a:r>
            <a:r>
              <a:rPr lang="cs-CZ" dirty="0"/>
              <a:t>-grade</a:t>
            </a:r>
          </a:p>
          <a:p>
            <a:pPr marL="45720" indent="0">
              <a:buNone/>
            </a:pPr>
            <a:r>
              <a:rPr lang="cs-CZ" dirty="0"/>
              <a:t>			             -</a:t>
            </a:r>
            <a:r>
              <a:rPr lang="cs-CZ" dirty="0" err="1"/>
              <a:t>high</a:t>
            </a:r>
            <a:r>
              <a:rPr lang="cs-CZ" dirty="0"/>
              <a:t>-grade-vysoká mortalita</a:t>
            </a:r>
          </a:p>
          <a:p>
            <a:pPr marL="45720" indent="0">
              <a:buNone/>
            </a:pPr>
            <a:r>
              <a:rPr lang="cs-CZ" dirty="0"/>
              <a:t>		-</a:t>
            </a:r>
            <a:r>
              <a:rPr lang="cs-CZ" dirty="0" err="1"/>
              <a:t>endometroidní</a:t>
            </a:r>
            <a:r>
              <a:rPr lang="cs-CZ" dirty="0"/>
              <a:t>, </a:t>
            </a:r>
            <a:r>
              <a:rPr lang="cs-CZ" dirty="0" err="1"/>
              <a:t>světlobuněčný</a:t>
            </a:r>
            <a:r>
              <a:rPr lang="cs-CZ" dirty="0"/>
              <a:t>, </a:t>
            </a:r>
            <a:r>
              <a:rPr lang="cs-CZ" dirty="0" err="1"/>
              <a:t>mucinózní</a:t>
            </a:r>
            <a:endParaRPr lang="cs-CZ" dirty="0"/>
          </a:p>
          <a:p>
            <a:pPr marL="45720" indent="0">
              <a:buNone/>
            </a:pPr>
            <a:r>
              <a:rPr lang="cs-CZ" dirty="0"/>
              <a:t>	-sex-</a:t>
            </a:r>
            <a:r>
              <a:rPr lang="cs-CZ" dirty="0" err="1"/>
              <a:t>cord</a:t>
            </a:r>
            <a:endParaRPr lang="cs-CZ" dirty="0"/>
          </a:p>
          <a:p>
            <a:pPr marL="45720" indent="0">
              <a:buNone/>
            </a:pPr>
            <a:r>
              <a:rPr lang="cs-CZ" dirty="0"/>
              <a:t>		-</a:t>
            </a:r>
            <a:r>
              <a:rPr lang="cs-CZ" dirty="0" err="1"/>
              <a:t>stromální</a:t>
            </a:r>
            <a:r>
              <a:rPr lang="cs-CZ" dirty="0"/>
              <a:t> fibrom/</a:t>
            </a:r>
            <a:r>
              <a:rPr lang="cs-CZ" dirty="0" err="1"/>
              <a:t>fibrosarkom</a:t>
            </a:r>
            <a:r>
              <a:rPr lang="cs-CZ" dirty="0"/>
              <a:t>, ovariální </a:t>
            </a:r>
            <a:r>
              <a:rPr lang="cs-CZ" dirty="0" err="1"/>
              <a:t>tékom</a:t>
            </a:r>
            <a:r>
              <a:rPr lang="cs-CZ" dirty="0"/>
              <a:t>, </a:t>
            </a:r>
            <a:r>
              <a:rPr lang="cs-CZ" dirty="0" err="1"/>
              <a:t>Leydig</a:t>
            </a:r>
            <a:r>
              <a:rPr lang="cs-CZ" dirty="0"/>
              <a:t>-cell tumor, 		  NOS, tumor z buněk </a:t>
            </a:r>
            <a:r>
              <a:rPr lang="cs-CZ" dirty="0" err="1"/>
              <a:t>granulózy</a:t>
            </a:r>
            <a:r>
              <a:rPr lang="cs-CZ" dirty="0"/>
              <a:t>, tumor ze </a:t>
            </a:r>
            <a:r>
              <a:rPr lang="cs-CZ" dirty="0" err="1"/>
              <a:t>Sertoliho</a:t>
            </a:r>
            <a:r>
              <a:rPr lang="cs-CZ" dirty="0"/>
              <a:t> buněk</a:t>
            </a:r>
          </a:p>
          <a:p>
            <a:pPr marL="45720" indent="0">
              <a:buNone/>
            </a:pPr>
            <a:r>
              <a:rPr lang="cs-CZ" dirty="0"/>
              <a:t>	-</a:t>
            </a:r>
            <a:r>
              <a:rPr lang="cs-CZ" dirty="0" err="1"/>
              <a:t>germinální</a:t>
            </a:r>
            <a:endParaRPr lang="cs-CZ" dirty="0"/>
          </a:p>
          <a:p>
            <a:pPr marL="45720" indent="0">
              <a:buNone/>
            </a:pPr>
            <a:r>
              <a:rPr lang="cs-CZ" dirty="0"/>
              <a:t>		-</a:t>
            </a:r>
            <a:r>
              <a:rPr lang="cs-CZ" dirty="0" err="1"/>
              <a:t>dysgerminom</a:t>
            </a:r>
            <a:r>
              <a:rPr lang="cs-CZ" dirty="0"/>
              <a:t>, embryonální karcinom, nádor ze žloutkového váčku, non-		  gestační </a:t>
            </a:r>
            <a:r>
              <a:rPr lang="cs-CZ" dirty="0" err="1"/>
              <a:t>choriokarcinom</a:t>
            </a:r>
            <a:r>
              <a:rPr lang="cs-CZ" dirty="0"/>
              <a:t>, teratom</a:t>
            </a:r>
          </a:p>
        </p:txBody>
      </p:sp>
    </p:spTree>
    <p:extLst>
      <p:ext uri="{BB962C8B-B14F-4D97-AF65-F5344CB8AC3E}">
        <p14:creationId xmlns:p14="http://schemas.microsoft.com/office/powerpoint/2010/main" val="21894045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Patologie vaječníků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Sekundární tumory</a:t>
            </a:r>
          </a:p>
          <a:p>
            <a:pPr marL="45720" indent="0">
              <a:buNone/>
            </a:pPr>
            <a:r>
              <a:rPr lang="cs-CZ" dirty="0"/>
              <a:t>	-poměrně časté!</a:t>
            </a:r>
          </a:p>
          <a:p>
            <a:pPr marL="45720" indent="0">
              <a:buNone/>
            </a:pPr>
            <a:r>
              <a:rPr lang="cs-CZ" dirty="0"/>
              <a:t>	-metastázy často oboustranné</a:t>
            </a:r>
          </a:p>
          <a:p>
            <a:pPr marL="45720" indent="0">
              <a:buNone/>
            </a:pPr>
            <a:r>
              <a:rPr lang="cs-CZ" dirty="0"/>
              <a:t>	-</a:t>
            </a:r>
            <a:r>
              <a:rPr lang="cs-CZ" dirty="0" err="1"/>
              <a:t>Krukenbergův</a:t>
            </a:r>
            <a:r>
              <a:rPr lang="cs-CZ" dirty="0"/>
              <a:t> tumor=metastáza tumoru GIT (adenokarcinomu) do 	 	  vaječníku</a:t>
            </a:r>
          </a:p>
        </p:txBody>
      </p:sp>
    </p:spTree>
    <p:extLst>
      <p:ext uri="{BB962C8B-B14F-4D97-AF65-F5344CB8AC3E}">
        <p14:creationId xmlns:p14="http://schemas.microsoft.com/office/powerpoint/2010/main" val="1455871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2635624"/>
          </a:xfrm>
        </p:spPr>
        <p:txBody>
          <a:bodyPr/>
          <a:lstStyle/>
          <a:p>
            <a:r>
              <a:rPr lang="cs-CZ" dirty="0"/>
              <a:t>Kontrolní 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0" y="3621740"/>
            <a:ext cx="9872871" cy="2474259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69374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cs-CZ" dirty="0"/>
              <a:t>1) Nejčastější malignitou žen v Evropě je:</a:t>
            </a:r>
          </a:p>
          <a:p>
            <a:pPr marL="45720" indent="0">
              <a:buNone/>
            </a:pPr>
            <a:r>
              <a:rPr lang="cs-CZ" dirty="0"/>
              <a:t>	a) karcinom plic</a:t>
            </a:r>
          </a:p>
          <a:p>
            <a:pPr marL="45720" indent="0">
              <a:buNone/>
            </a:pPr>
            <a:r>
              <a:rPr lang="cs-CZ" dirty="0"/>
              <a:t>	b) karcinom tlustého střeva</a:t>
            </a:r>
          </a:p>
          <a:p>
            <a:pPr marL="45720" indent="0">
              <a:buNone/>
            </a:pPr>
            <a:r>
              <a:rPr lang="cs-CZ" dirty="0"/>
              <a:t>	c) karcinom prsu</a:t>
            </a:r>
          </a:p>
          <a:p>
            <a:pPr marL="45720" indent="0">
              <a:buNone/>
            </a:pPr>
            <a:r>
              <a:rPr lang="cs-CZ" dirty="0"/>
              <a:t>	d) melanom</a:t>
            </a:r>
          </a:p>
        </p:txBody>
      </p:sp>
    </p:spTree>
    <p:extLst>
      <p:ext uri="{BB962C8B-B14F-4D97-AF65-F5344CB8AC3E}">
        <p14:creationId xmlns:p14="http://schemas.microsoft.com/office/powerpoint/2010/main" val="27073487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cs-CZ" dirty="0"/>
              <a:t>2) Akutní mastitida se typicky vyskytuje:</a:t>
            </a:r>
          </a:p>
          <a:p>
            <a:pPr marL="45720" indent="0">
              <a:buNone/>
            </a:pPr>
            <a:r>
              <a:rPr lang="cs-CZ" dirty="0"/>
              <a:t> 	a) u mužů s gynekomastií</a:t>
            </a:r>
          </a:p>
          <a:p>
            <a:pPr marL="45720" indent="0">
              <a:buNone/>
            </a:pPr>
            <a:r>
              <a:rPr lang="cs-CZ" dirty="0"/>
              <a:t>	b) u postmenopauzálních žen</a:t>
            </a:r>
          </a:p>
          <a:p>
            <a:pPr marL="45720" indent="0">
              <a:buNone/>
            </a:pPr>
            <a:r>
              <a:rPr lang="cs-CZ" dirty="0"/>
              <a:t>	c) u žen </a:t>
            </a:r>
            <a:r>
              <a:rPr lang="cs-CZ" dirty="0" err="1"/>
              <a:t>BRCA</a:t>
            </a:r>
            <a:r>
              <a:rPr lang="cs-CZ" dirty="0"/>
              <a:t> pozitivních</a:t>
            </a:r>
          </a:p>
          <a:p>
            <a:pPr marL="45720" indent="0">
              <a:buNone/>
            </a:pPr>
            <a:r>
              <a:rPr lang="cs-CZ" dirty="0"/>
              <a:t>	d) u kojících žen v šestinedělí </a:t>
            </a:r>
          </a:p>
        </p:txBody>
      </p:sp>
    </p:spTree>
    <p:extLst>
      <p:ext uri="{BB962C8B-B14F-4D97-AF65-F5344CB8AC3E}">
        <p14:creationId xmlns:p14="http://schemas.microsoft.com/office/powerpoint/2010/main" val="17270245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cs-CZ" dirty="0"/>
              <a:t>3) Nejčastějším benigním nádorem prsu v ČR je:</a:t>
            </a:r>
          </a:p>
          <a:p>
            <a:pPr marL="45720" indent="0">
              <a:buNone/>
            </a:pPr>
            <a:r>
              <a:rPr lang="cs-CZ" dirty="0"/>
              <a:t> 	a) </a:t>
            </a:r>
            <a:r>
              <a:rPr lang="cs-CZ" dirty="0" err="1"/>
              <a:t>fibroadenom</a:t>
            </a:r>
            <a:endParaRPr lang="cs-CZ" dirty="0"/>
          </a:p>
          <a:p>
            <a:pPr marL="45720" indent="0">
              <a:buNone/>
            </a:pPr>
            <a:r>
              <a:rPr lang="cs-CZ" dirty="0"/>
              <a:t>	b) papilom</a:t>
            </a:r>
          </a:p>
          <a:p>
            <a:pPr marL="45720" indent="0">
              <a:buNone/>
            </a:pPr>
            <a:r>
              <a:rPr lang="cs-CZ" dirty="0"/>
              <a:t>	c) </a:t>
            </a:r>
            <a:r>
              <a:rPr lang="cs-CZ" dirty="0" err="1"/>
              <a:t>phyllodes</a:t>
            </a:r>
            <a:r>
              <a:rPr lang="cs-CZ" dirty="0"/>
              <a:t> tumor</a:t>
            </a:r>
          </a:p>
          <a:p>
            <a:pPr marL="45720" indent="0">
              <a:buNone/>
            </a:pPr>
            <a:r>
              <a:rPr lang="cs-CZ" dirty="0"/>
              <a:t>	d) laktační adenom</a:t>
            </a:r>
          </a:p>
        </p:txBody>
      </p:sp>
    </p:spTree>
    <p:extLst>
      <p:ext uri="{BB962C8B-B14F-4D97-AF65-F5344CB8AC3E}">
        <p14:creationId xmlns:p14="http://schemas.microsoft.com/office/powerpoint/2010/main" val="23324086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cs-CZ" dirty="0"/>
              <a:t>4) Vaginální záněty infekční etiologie se typicky projevují</a:t>
            </a:r>
          </a:p>
          <a:p>
            <a:pPr marL="45720" indent="0">
              <a:buNone/>
            </a:pPr>
            <a:r>
              <a:rPr lang="cs-CZ" dirty="0"/>
              <a:t>	a) bolestí</a:t>
            </a:r>
          </a:p>
          <a:p>
            <a:pPr marL="45720" indent="0">
              <a:buNone/>
            </a:pPr>
            <a:r>
              <a:rPr lang="cs-CZ" dirty="0"/>
              <a:t>	b) krvácením z rodidel</a:t>
            </a:r>
          </a:p>
          <a:p>
            <a:pPr marL="45720" indent="0">
              <a:buNone/>
            </a:pPr>
            <a:r>
              <a:rPr lang="cs-CZ" dirty="0"/>
              <a:t>	c) abnormalitami menstruačního cyklu</a:t>
            </a:r>
          </a:p>
          <a:p>
            <a:pPr marL="45720" indent="0">
              <a:buNone/>
            </a:pPr>
            <a:r>
              <a:rPr lang="cs-CZ" dirty="0"/>
              <a:t>	d) výtokem různého vzhledu v závislosti na původci infekce</a:t>
            </a:r>
          </a:p>
        </p:txBody>
      </p:sp>
    </p:spTree>
    <p:extLst>
      <p:ext uri="{BB962C8B-B14F-4D97-AF65-F5344CB8AC3E}">
        <p14:creationId xmlns:p14="http://schemas.microsoft.com/office/powerpoint/2010/main" val="13030452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cs-CZ" dirty="0"/>
              <a:t>5) Karcinom děložního hrdla je asociován s:</a:t>
            </a:r>
          </a:p>
          <a:p>
            <a:pPr marL="45720" indent="0">
              <a:buNone/>
            </a:pPr>
            <a:r>
              <a:rPr lang="cs-CZ" dirty="0"/>
              <a:t>	a) chlamydiovou infekcí</a:t>
            </a:r>
          </a:p>
          <a:p>
            <a:pPr marL="45720" indent="0">
              <a:buNone/>
            </a:pPr>
            <a:r>
              <a:rPr lang="cs-CZ" dirty="0"/>
              <a:t>	b) infekcí virem herpes simplex</a:t>
            </a:r>
          </a:p>
          <a:p>
            <a:pPr marL="45720" indent="0">
              <a:buNone/>
            </a:pPr>
            <a:r>
              <a:rPr lang="cs-CZ" dirty="0"/>
              <a:t>	c) infekcí lidským </a:t>
            </a:r>
            <a:r>
              <a:rPr lang="cs-CZ" dirty="0" err="1"/>
              <a:t>papilomavirem</a:t>
            </a:r>
            <a:endParaRPr lang="cs-CZ" dirty="0"/>
          </a:p>
          <a:p>
            <a:pPr marL="45720" indent="0">
              <a:buNone/>
            </a:pPr>
            <a:r>
              <a:rPr lang="cs-CZ" dirty="0"/>
              <a:t>	d) používáním nitroděložních tělísek</a:t>
            </a:r>
          </a:p>
        </p:txBody>
      </p:sp>
    </p:spTree>
    <p:extLst>
      <p:ext uri="{BB962C8B-B14F-4D97-AF65-F5344CB8AC3E}">
        <p14:creationId xmlns:p14="http://schemas.microsoft.com/office/powerpoint/2010/main" val="5297713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cs-CZ" dirty="0"/>
              <a:t>6) V </a:t>
            </a:r>
            <a:r>
              <a:rPr lang="cs-CZ" dirty="0" err="1"/>
              <a:t>resekátu</a:t>
            </a:r>
            <a:r>
              <a:rPr lang="cs-CZ" dirty="0"/>
              <a:t> dělohy 44-leté ženy operované pro prolaps dělohy byly v oblasti děložní stěny makroskopicky popsány tři dobře ohraničené bělavé tuhé uzly, průměru od od jednoho do dvou centimetrů. Statisticky nejpravděpodobněji se v tomto případě jedná o:</a:t>
            </a:r>
          </a:p>
          <a:p>
            <a:pPr marL="45720" indent="0">
              <a:buNone/>
            </a:pPr>
            <a:r>
              <a:rPr lang="cs-CZ" dirty="0"/>
              <a:t>	a) endometriózu</a:t>
            </a:r>
          </a:p>
          <a:p>
            <a:pPr marL="45720" indent="0">
              <a:buNone/>
            </a:pPr>
            <a:r>
              <a:rPr lang="cs-CZ" dirty="0"/>
              <a:t>	b) </a:t>
            </a:r>
            <a:r>
              <a:rPr lang="cs-CZ" dirty="0" err="1"/>
              <a:t>leiomyomy</a:t>
            </a:r>
            <a:endParaRPr lang="cs-CZ" dirty="0"/>
          </a:p>
          <a:p>
            <a:pPr marL="45720" indent="0">
              <a:buNone/>
            </a:pPr>
            <a:r>
              <a:rPr lang="cs-CZ" dirty="0"/>
              <a:t>	c) </a:t>
            </a:r>
            <a:r>
              <a:rPr lang="cs-CZ" dirty="0" err="1"/>
              <a:t>leiomyosarkomy</a:t>
            </a:r>
            <a:endParaRPr lang="cs-CZ" dirty="0"/>
          </a:p>
          <a:p>
            <a:pPr marL="45720" indent="0">
              <a:buNone/>
            </a:pPr>
            <a:r>
              <a:rPr lang="cs-CZ" dirty="0"/>
              <a:t>	d) karcinom endometria</a:t>
            </a:r>
          </a:p>
        </p:txBody>
      </p:sp>
    </p:spTree>
    <p:extLst>
      <p:ext uri="{BB962C8B-B14F-4D97-AF65-F5344CB8AC3E}">
        <p14:creationId xmlns:p14="http://schemas.microsoft.com/office/powerpoint/2010/main" val="1967909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Vývojové poruchy prsu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Ektopická prsní žláza-většinou lokalizována v axile</a:t>
            </a:r>
          </a:p>
          <a:p>
            <a:pPr marL="45720" indent="0">
              <a:buNone/>
            </a:pPr>
            <a:r>
              <a:rPr lang="cs-CZ" dirty="0"/>
              <a:t>	-její zbytnění, např. v graviditě, může působit diagnostické rozpaky</a:t>
            </a:r>
          </a:p>
          <a:p>
            <a:r>
              <a:rPr lang="cs-CZ" dirty="0" err="1"/>
              <a:t>Polythelie</a:t>
            </a:r>
            <a:r>
              <a:rPr lang="cs-CZ" dirty="0"/>
              <a:t>-poměrně častá</a:t>
            </a:r>
          </a:p>
          <a:p>
            <a:r>
              <a:rPr lang="cs-CZ" dirty="0" err="1"/>
              <a:t>Hypoplázie</a:t>
            </a:r>
            <a:r>
              <a:rPr lang="cs-CZ" dirty="0"/>
              <a:t>, </a:t>
            </a:r>
            <a:r>
              <a:rPr lang="cs-CZ" dirty="0" err="1"/>
              <a:t>aplázie</a:t>
            </a:r>
            <a:r>
              <a:rPr lang="cs-CZ" dirty="0"/>
              <a:t>, </a:t>
            </a:r>
            <a:r>
              <a:rPr lang="cs-CZ" dirty="0" err="1"/>
              <a:t>amastie</a:t>
            </a:r>
            <a:r>
              <a:rPr lang="cs-CZ" dirty="0"/>
              <a:t>-raritně</a:t>
            </a:r>
          </a:p>
        </p:txBody>
      </p:sp>
    </p:spTree>
    <p:extLst>
      <p:ext uri="{BB962C8B-B14F-4D97-AF65-F5344CB8AC3E}">
        <p14:creationId xmlns:p14="http://schemas.microsoft.com/office/powerpoint/2010/main" val="30244572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cs-CZ" dirty="0"/>
              <a:t>7) Endometrióza:</a:t>
            </a:r>
          </a:p>
          <a:p>
            <a:pPr marL="45720" indent="0">
              <a:buNone/>
            </a:pPr>
            <a:r>
              <a:rPr lang="cs-CZ" dirty="0"/>
              <a:t>	a) je výskyt </a:t>
            </a:r>
            <a:r>
              <a:rPr lang="cs-CZ" dirty="0" err="1"/>
              <a:t>endometriální</a:t>
            </a:r>
            <a:r>
              <a:rPr lang="cs-CZ" dirty="0"/>
              <a:t> tkáně mimo endometrium</a:t>
            </a:r>
          </a:p>
          <a:p>
            <a:pPr marL="45720" indent="0">
              <a:buNone/>
            </a:pPr>
            <a:r>
              <a:rPr lang="cs-CZ" dirty="0"/>
              <a:t>	b) může způsobovat abnormální krvácení</a:t>
            </a:r>
          </a:p>
          <a:p>
            <a:pPr marL="45720" indent="0">
              <a:buNone/>
            </a:pPr>
            <a:r>
              <a:rPr lang="cs-CZ" dirty="0"/>
              <a:t>	c) může působit pánevní bolest</a:t>
            </a:r>
          </a:p>
          <a:p>
            <a:pPr marL="45720" indent="0">
              <a:buNone/>
            </a:pPr>
            <a:r>
              <a:rPr lang="cs-CZ" dirty="0"/>
              <a:t>	d) všechny výše uvedené odpovědi jsou správné</a:t>
            </a:r>
          </a:p>
        </p:txBody>
      </p:sp>
    </p:spTree>
    <p:extLst>
      <p:ext uri="{BB962C8B-B14F-4D97-AF65-F5344CB8AC3E}">
        <p14:creationId xmlns:p14="http://schemas.microsoft.com/office/powerpoint/2010/main" val="36435772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cs-CZ" dirty="0"/>
              <a:t>8) Zánět vejcovodu:</a:t>
            </a:r>
          </a:p>
          <a:p>
            <a:pPr marL="45720" indent="0">
              <a:buNone/>
            </a:pPr>
            <a:r>
              <a:rPr lang="cs-CZ" dirty="0"/>
              <a:t>	a) vzniká nejčastěji mechanismem hematogenního šíření infekce</a:t>
            </a:r>
          </a:p>
          <a:p>
            <a:pPr marL="45720" indent="0">
              <a:buNone/>
            </a:pPr>
            <a:r>
              <a:rPr lang="cs-CZ" dirty="0"/>
              <a:t>	b) vzniká nejčastěji přímým přestupem z blízkého okolí</a:t>
            </a:r>
          </a:p>
          <a:p>
            <a:pPr marL="45720" indent="0">
              <a:buNone/>
            </a:pPr>
            <a:r>
              <a:rPr lang="cs-CZ" dirty="0"/>
              <a:t>	c) vzniká nejčastěji ascendentní, tzn. vzestupnou cestou</a:t>
            </a:r>
          </a:p>
          <a:p>
            <a:pPr marL="45720" indent="0">
              <a:buNone/>
            </a:pPr>
            <a:r>
              <a:rPr lang="cs-CZ" dirty="0"/>
              <a:t>	d) nemůže ve svém důsledku vést k poruchám plodnosti</a:t>
            </a:r>
          </a:p>
        </p:txBody>
      </p:sp>
    </p:spTree>
    <p:extLst>
      <p:ext uri="{BB962C8B-B14F-4D97-AF65-F5344CB8AC3E}">
        <p14:creationId xmlns:p14="http://schemas.microsoft.com/office/powerpoint/2010/main" val="2360425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cs-CZ" dirty="0"/>
              <a:t>9) Který z těchto faktorů </a:t>
            </a:r>
            <a:r>
              <a:rPr lang="cs-CZ" u="sng" dirty="0"/>
              <a:t>není</a:t>
            </a:r>
            <a:r>
              <a:rPr lang="cs-CZ" dirty="0"/>
              <a:t> dle současných poznatků predisponující pro extrauterinní graviditu:</a:t>
            </a:r>
          </a:p>
          <a:p>
            <a:pPr marL="45720" indent="0">
              <a:buNone/>
            </a:pPr>
            <a:r>
              <a:rPr lang="cs-CZ" dirty="0"/>
              <a:t>	a) prodělaný zánět vejcovodu</a:t>
            </a:r>
          </a:p>
          <a:p>
            <a:pPr marL="45720" indent="0">
              <a:buNone/>
            </a:pPr>
            <a:r>
              <a:rPr lang="cs-CZ" dirty="0"/>
              <a:t>	b) prodělaný chirurgický zákrok na vejcovodu</a:t>
            </a:r>
          </a:p>
          <a:p>
            <a:pPr marL="45720" indent="0">
              <a:buNone/>
            </a:pPr>
            <a:r>
              <a:rPr lang="cs-CZ" dirty="0"/>
              <a:t>	c) v minulosti proběhlá vícečetná gravidita ženy</a:t>
            </a:r>
          </a:p>
          <a:p>
            <a:pPr marL="45720" indent="0">
              <a:buNone/>
            </a:pPr>
            <a:r>
              <a:rPr lang="cs-CZ" dirty="0"/>
              <a:t>	d) endometrióza</a:t>
            </a:r>
          </a:p>
        </p:txBody>
      </p:sp>
    </p:spTree>
    <p:extLst>
      <p:ext uri="{BB962C8B-B14F-4D97-AF65-F5344CB8AC3E}">
        <p14:creationId xmlns:p14="http://schemas.microsoft.com/office/powerpoint/2010/main" val="5542509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cs-CZ" dirty="0"/>
              <a:t>10) Který z uvedených jevů patří mezi typické příznaky syndromu </a:t>
            </a:r>
            <a:r>
              <a:rPr lang="cs-CZ" dirty="0" err="1"/>
              <a:t>polycystických</a:t>
            </a:r>
            <a:r>
              <a:rPr lang="cs-CZ" dirty="0"/>
              <a:t> ovarií:</a:t>
            </a:r>
          </a:p>
          <a:p>
            <a:pPr marL="45720" indent="0">
              <a:buNone/>
            </a:pPr>
            <a:r>
              <a:rPr lang="cs-CZ" dirty="0"/>
              <a:t>	a) bolestivá menstruace</a:t>
            </a:r>
          </a:p>
          <a:p>
            <a:pPr marL="45720" indent="0">
              <a:buNone/>
            </a:pPr>
            <a:r>
              <a:rPr lang="cs-CZ" dirty="0"/>
              <a:t>	b) hypotenze</a:t>
            </a:r>
          </a:p>
          <a:p>
            <a:pPr marL="45720" indent="0">
              <a:buNone/>
            </a:pPr>
            <a:r>
              <a:rPr lang="cs-CZ" dirty="0"/>
              <a:t>	c) pozdní </a:t>
            </a:r>
            <a:r>
              <a:rPr lang="cs-CZ" dirty="0" err="1"/>
              <a:t>menarché</a:t>
            </a:r>
            <a:endParaRPr lang="cs-CZ" dirty="0"/>
          </a:p>
          <a:p>
            <a:pPr marL="45720" indent="0">
              <a:buNone/>
            </a:pPr>
            <a:r>
              <a:rPr lang="cs-CZ" dirty="0"/>
              <a:t>	d) anovulační cykly</a:t>
            </a:r>
          </a:p>
        </p:txBody>
      </p:sp>
    </p:spTree>
    <p:extLst>
      <p:ext uri="{BB962C8B-B14F-4D97-AF65-F5344CB8AC3E}">
        <p14:creationId xmlns:p14="http://schemas.microsoft.com/office/powerpoint/2010/main" val="27936912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ZÁMEČNÍK, Josef, </a:t>
            </a:r>
            <a:r>
              <a:rPr lang="cs-CZ" dirty="0" err="1"/>
              <a:t>ed</a:t>
            </a:r>
            <a:r>
              <a:rPr lang="cs-CZ" dirty="0"/>
              <a:t>. </a:t>
            </a:r>
            <a:r>
              <a:rPr lang="cs-CZ" i="1" dirty="0"/>
              <a:t>Patologie</a:t>
            </a:r>
            <a:r>
              <a:rPr lang="cs-CZ" dirty="0"/>
              <a:t>. Praha: </a:t>
            </a:r>
            <a:r>
              <a:rPr lang="cs-CZ" dirty="0" err="1"/>
              <a:t>LD</a:t>
            </a:r>
            <a:r>
              <a:rPr lang="cs-CZ" dirty="0"/>
              <a:t> </a:t>
            </a:r>
            <a:r>
              <a:rPr lang="cs-CZ" dirty="0" err="1"/>
              <a:t>Prager</a:t>
            </a:r>
            <a:r>
              <a:rPr lang="cs-CZ" dirty="0"/>
              <a:t> </a:t>
            </a:r>
            <a:r>
              <a:rPr lang="cs-CZ" dirty="0" err="1"/>
              <a:t>Publishing</a:t>
            </a:r>
            <a:r>
              <a:rPr lang="cs-CZ" dirty="0"/>
              <a:t>, 2019. </a:t>
            </a:r>
            <a:r>
              <a:rPr lang="cs-CZ"/>
              <a:t>ISBN 978-80-270-6457-1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7378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Záněty prsu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Akutní hnisavá mastitida, též nazývána puerperální mastitida</a:t>
            </a:r>
          </a:p>
          <a:p>
            <a:pPr marL="45720" indent="0">
              <a:buNone/>
            </a:pPr>
            <a:r>
              <a:rPr lang="cs-CZ" dirty="0"/>
              <a:t>	-velmi častá, obzvláště v období šestinedělí</a:t>
            </a:r>
          </a:p>
          <a:p>
            <a:pPr marL="45720" indent="0">
              <a:buNone/>
            </a:pPr>
            <a:r>
              <a:rPr lang="cs-CZ" dirty="0"/>
              <a:t>	-prs zarudlý, bolestivý, mohou být </a:t>
            </a:r>
            <a:r>
              <a:rPr lang="cs-CZ" dirty="0" err="1"/>
              <a:t>febrilie</a:t>
            </a:r>
            <a:endParaRPr lang="cs-CZ" dirty="0"/>
          </a:p>
          <a:p>
            <a:pPr marL="45720" indent="0">
              <a:buNone/>
            </a:pPr>
            <a:r>
              <a:rPr lang="cs-CZ" dirty="0"/>
              <a:t>	-vstupní branou pro infekci jsou ragády bradavky</a:t>
            </a:r>
          </a:p>
          <a:p>
            <a:pPr marL="45720" indent="0">
              <a:buNone/>
            </a:pPr>
            <a:r>
              <a:rPr lang="cs-CZ" dirty="0"/>
              <a:t>	-etiologicky většinou streptokoky a stafylokoky</a:t>
            </a:r>
          </a:p>
          <a:p>
            <a:pPr marL="45720" indent="0">
              <a:buNone/>
            </a:pPr>
            <a:r>
              <a:rPr lang="cs-CZ" dirty="0"/>
              <a:t>	-může vést k tvorbě abscesů s nutností drenáže</a:t>
            </a:r>
          </a:p>
          <a:p>
            <a:r>
              <a:rPr lang="cs-CZ" dirty="0"/>
              <a:t>Chronická mastitida</a:t>
            </a:r>
          </a:p>
          <a:p>
            <a:pPr marL="45720" indent="0">
              <a:buNone/>
            </a:pPr>
            <a:r>
              <a:rPr lang="cs-CZ" dirty="0"/>
              <a:t>	-poměrně častá</a:t>
            </a:r>
          </a:p>
          <a:p>
            <a:pPr marL="45720" indent="0">
              <a:buNone/>
            </a:pPr>
            <a:r>
              <a:rPr lang="cs-CZ" dirty="0"/>
              <a:t>	-sterilní reakce na stagnující sekret</a:t>
            </a:r>
          </a:p>
        </p:txBody>
      </p:sp>
    </p:spTree>
    <p:extLst>
      <p:ext uri="{BB962C8B-B14F-4D97-AF65-F5344CB8AC3E}">
        <p14:creationId xmlns:p14="http://schemas.microsoft.com/office/powerpoint/2010/main" val="4268259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Nenádorové </a:t>
            </a:r>
            <a:r>
              <a:rPr lang="cs-CZ"/>
              <a:t>ložiskové léze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Fibrocystické</a:t>
            </a:r>
            <a:r>
              <a:rPr lang="cs-CZ" dirty="0"/>
              <a:t> změny</a:t>
            </a:r>
          </a:p>
          <a:p>
            <a:pPr marL="45720" indent="0">
              <a:buNone/>
            </a:pPr>
            <a:r>
              <a:rPr lang="cs-CZ" dirty="0"/>
              <a:t>	-velmi časté, obzvlášť postmenopauzálně</a:t>
            </a:r>
          </a:p>
          <a:p>
            <a:pPr marL="45720" indent="0">
              <a:buNone/>
            </a:pPr>
            <a:r>
              <a:rPr lang="cs-CZ" dirty="0"/>
              <a:t>	-podkladem je zmnožení vaziva s následnou cystickou přeměnou</a:t>
            </a:r>
          </a:p>
          <a:p>
            <a:pPr marL="45720" indent="0">
              <a:buNone/>
            </a:pPr>
            <a:r>
              <a:rPr lang="cs-CZ" dirty="0"/>
              <a:t>	-mohou být spojeny s </a:t>
            </a:r>
            <a:r>
              <a:rPr lang="cs-CZ" dirty="0" err="1"/>
              <a:t>hyperplázií</a:t>
            </a:r>
            <a:r>
              <a:rPr lang="cs-CZ" dirty="0"/>
              <a:t> jak </a:t>
            </a:r>
            <a:r>
              <a:rPr lang="cs-CZ" dirty="0" err="1"/>
              <a:t>duktální</a:t>
            </a:r>
            <a:r>
              <a:rPr lang="cs-CZ" dirty="0"/>
              <a:t>, tak lobulární, typickou i 	atypickou; atypická </a:t>
            </a:r>
            <a:r>
              <a:rPr lang="cs-CZ" dirty="0" err="1"/>
              <a:t>hyperplázie</a:t>
            </a:r>
            <a:r>
              <a:rPr lang="cs-CZ" dirty="0"/>
              <a:t> je prekancerózou</a:t>
            </a:r>
          </a:p>
          <a:p>
            <a:r>
              <a:rPr lang="cs-CZ" dirty="0" err="1"/>
              <a:t>Adenóza</a:t>
            </a:r>
            <a:endParaRPr lang="cs-CZ" dirty="0"/>
          </a:p>
          <a:p>
            <a:pPr marL="45720" indent="0">
              <a:buNone/>
            </a:pPr>
            <a:r>
              <a:rPr lang="cs-CZ" dirty="0"/>
              <a:t>	-častá, hlavně ve 3. a 4. dekádě</a:t>
            </a:r>
          </a:p>
          <a:p>
            <a:pPr marL="45720" indent="0">
              <a:buNone/>
            </a:pPr>
            <a:r>
              <a:rPr lang="cs-CZ" dirty="0"/>
              <a:t>	-zmnožení </a:t>
            </a:r>
            <a:r>
              <a:rPr lang="cs-CZ" dirty="0" err="1"/>
              <a:t>acinárních</a:t>
            </a:r>
            <a:r>
              <a:rPr lang="cs-CZ" dirty="0"/>
              <a:t> struktur</a:t>
            </a:r>
          </a:p>
          <a:p>
            <a:pPr marL="45720" indent="0">
              <a:buNone/>
            </a:pPr>
            <a:r>
              <a:rPr lang="cs-CZ" dirty="0"/>
              <a:t>	-poměrně často s kalcifikacemi detekovatelnými mamograficky</a:t>
            </a:r>
          </a:p>
        </p:txBody>
      </p:sp>
    </p:spTree>
    <p:extLst>
      <p:ext uri="{BB962C8B-B14F-4D97-AF65-F5344CB8AC3E}">
        <p14:creationId xmlns:p14="http://schemas.microsoft.com/office/powerpoint/2010/main" val="2469140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0" y="609600"/>
            <a:ext cx="9872871" cy="5486400"/>
          </a:xfrm>
        </p:spPr>
        <p:txBody>
          <a:bodyPr/>
          <a:lstStyle/>
          <a:p>
            <a:r>
              <a:rPr lang="cs-CZ" dirty="0"/>
              <a:t>Radiální jizva</a:t>
            </a:r>
          </a:p>
          <a:p>
            <a:pPr marL="45720" indent="0">
              <a:buNone/>
            </a:pPr>
            <a:r>
              <a:rPr lang="cs-CZ" dirty="0"/>
              <a:t>	-relativně častá</a:t>
            </a:r>
          </a:p>
          <a:p>
            <a:pPr marL="45720" indent="0">
              <a:buNone/>
            </a:pPr>
            <a:r>
              <a:rPr lang="cs-CZ" dirty="0"/>
              <a:t>	-většinou zachycena náhodně</a:t>
            </a:r>
          </a:p>
          <a:p>
            <a:pPr marL="45720" indent="0">
              <a:buNone/>
            </a:pPr>
            <a:r>
              <a:rPr lang="cs-CZ" dirty="0" err="1"/>
              <a:t>Lipofagický</a:t>
            </a:r>
            <a:r>
              <a:rPr lang="cs-CZ" dirty="0"/>
              <a:t> granulom</a:t>
            </a:r>
          </a:p>
          <a:p>
            <a:pPr marL="45720" indent="0">
              <a:buNone/>
            </a:pPr>
            <a:r>
              <a:rPr lang="cs-CZ" dirty="0"/>
              <a:t>	-regresivní změna</a:t>
            </a:r>
          </a:p>
          <a:p>
            <a:pPr marL="45720" indent="0">
              <a:buNone/>
            </a:pPr>
            <a:r>
              <a:rPr lang="cs-CZ" dirty="0"/>
              <a:t>Dále: -infarkt prsní žlázy</a:t>
            </a:r>
          </a:p>
          <a:p>
            <a:pPr marL="45720" indent="0">
              <a:buNone/>
            </a:pPr>
            <a:r>
              <a:rPr lang="cs-CZ" dirty="0"/>
              <a:t>            -</a:t>
            </a:r>
            <a:r>
              <a:rPr lang="cs-CZ" dirty="0" err="1"/>
              <a:t>iatrogenní</a:t>
            </a:r>
            <a:r>
              <a:rPr lang="cs-CZ" dirty="0"/>
              <a:t> změny po zavedení prsních implantátů</a:t>
            </a:r>
          </a:p>
          <a:p>
            <a:pPr marL="45720" indent="0">
              <a:buNone/>
            </a:pPr>
            <a:endParaRPr lang="cs-CZ" dirty="0"/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3744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Benigní nádory prsu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Fibroadenom</a:t>
            </a:r>
            <a:r>
              <a:rPr lang="cs-CZ" dirty="0"/>
              <a:t> a tubulární adenom</a:t>
            </a:r>
          </a:p>
          <a:p>
            <a:pPr marL="45720" indent="0">
              <a:buNone/>
            </a:pPr>
            <a:r>
              <a:rPr lang="cs-CZ" dirty="0"/>
              <a:t>	-</a:t>
            </a:r>
            <a:r>
              <a:rPr lang="cs-CZ" dirty="0" err="1"/>
              <a:t>fibroadenom</a:t>
            </a:r>
            <a:r>
              <a:rPr lang="cs-CZ" dirty="0"/>
              <a:t> je </a:t>
            </a:r>
            <a:r>
              <a:rPr lang="cs-CZ" dirty="0" err="1"/>
              <a:t>nejčastějí</a:t>
            </a:r>
            <a:r>
              <a:rPr lang="cs-CZ" dirty="0"/>
              <a:t> benigní lézí</a:t>
            </a:r>
          </a:p>
          <a:p>
            <a:pPr marL="45720" indent="0">
              <a:buNone/>
            </a:pPr>
            <a:r>
              <a:rPr lang="cs-CZ" dirty="0"/>
              <a:t>	-smíšený </a:t>
            </a:r>
            <a:r>
              <a:rPr lang="cs-CZ" dirty="0" err="1"/>
              <a:t>fibroepiteliální</a:t>
            </a:r>
            <a:r>
              <a:rPr lang="cs-CZ" dirty="0"/>
              <a:t> tumor</a:t>
            </a:r>
          </a:p>
          <a:p>
            <a:pPr marL="45720" indent="0">
              <a:buNone/>
            </a:pPr>
            <a:r>
              <a:rPr lang="cs-CZ" dirty="0"/>
              <a:t>	-výskyt především ve fertilním věku</a:t>
            </a:r>
          </a:p>
          <a:p>
            <a:pPr marL="45720" indent="0">
              <a:buNone/>
            </a:pPr>
            <a:r>
              <a:rPr lang="cs-CZ" dirty="0"/>
              <a:t>	-pomalu rostoucí kulovitý útvar, pohyblivý vůči spodině</a:t>
            </a:r>
          </a:p>
          <a:p>
            <a:r>
              <a:rPr lang="cs-CZ" dirty="0"/>
              <a:t>Laktační adenom</a:t>
            </a:r>
          </a:p>
          <a:p>
            <a:r>
              <a:rPr lang="cs-CZ" dirty="0"/>
              <a:t>Papilom</a:t>
            </a:r>
          </a:p>
          <a:p>
            <a:pPr marL="45720" indent="0">
              <a:buNone/>
            </a:pPr>
            <a:r>
              <a:rPr lang="cs-CZ" dirty="0"/>
              <a:t>	-benigní </a:t>
            </a:r>
            <a:r>
              <a:rPr lang="cs-CZ" dirty="0" err="1"/>
              <a:t>intraduktální</a:t>
            </a:r>
            <a:r>
              <a:rPr lang="cs-CZ" dirty="0"/>
              <a:t> nádorová proliferace</a:t>
            </a:r>
          </a:p>
        </p:txBody>
      </p:sp>
    </p:spTree>
    <p:extLst>
      <p:ext uri="{BB962C8B-B14F-4D97-AF65-F5344CB8AC3E}">
        <p14:creationId xmlns:p14="http://schemas.microsoft.com/office/powerpoint/2010/main" val="4202195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Maligní nádory prsu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Karcinom</a:t>
            </a:r>
          </a:p>
          <a:p>
            <a:pPr marL="45720" indent="0">
              <a:buNone/>
            </a:pPr>
            <a:r>
              <a:rPr lang="cs-CZ" dirty="0"/>
              <a:t>	-</a:t>
            </a:r>
            <a:r>
              <a:rPr lang="cs-CZ" dirty="0" err="1"/>
              <a:t>nejčastějsí</a:t>
            </a:r>
            <a:r>
              <a:rPr lang="cs-CZ" dirty="0"/>
              <a:t> malignita žen</a:t>
            </a:r>
          </a:p>
          <a:p>
            <a:pPr marL="45720" indent="0">
              <a:buNone/>
            </a:pPr>
            <a:r>
              <a:rPr lang="cs-CZ" dirty="0"/>
              <a:t>	-etiologie: životní styl, obezita, genetický podklad, hormonální vlivy, 			      prekancerózní stavy	</a:t>
            </a:r>
          </a:p>
          <a:p>
            <a:pPr marL="45720" indent="0">
              <a:buNone/>
            </a:pPr>
            <a:r>
              <a:rPr lang="cs-CZ" dirty="0"/>
              <a:t>	-klinicky: -nemusí být vždy hmatný!</a:t>
            </a:r>
          </a:p>
          <a:p>
            <a:pPr marL="45720" indent="0">
              <a:buNone/>
            </a:pPr>
            <a:r>
              <a:rPr lang="cs-CZ" dirty="0"/>
              <a:t>		   -léze vtahující povrch, hrbolatá, nerovná, nepohyblivá vůči spodině</a:t>
            </a:r>
          </a:p>
          <a:p>
            <a:pPr marL="45720" indent="0">
              <a:buNone/>
            </a:pPr>
            <a:r>
              <a:rPr lang="cs-CZ" dirty="0"/>
              <a:t>		   -může být sekrece z bradavky, často krvavá</a:t>
            </a:r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3752535"/>
      </p:ext>
    </p:extLst>
  </p:cSld>
  <p:clrMapOvr>
    <a:masterClrMapping/>
  </p:clrMapOvr>
</p:sld>
</file>

<file path=ppt/theme/theme1.xml><?xml version="1.0" encoding="utf-8"?>
<a:theme xmlns:a="http://schemas.openxmlformats.org/drawingml/2006/main" name="Základ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TM03457444[[fn=Základna]]</Template>
  <TotalTime>229</TotalTime>
  <Words>1975</Words>
  <Application>Microsoft Office PowerPoint</Application>
  <PresentationFormat>Širokoúhlá obrazovka</PresentationFormat>
  <Paragraphs>289</Paragraphs>
  <Slides>44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6" baseType="lpstr">
      <vt:lpstr>Corbel</vt:lpstr>
      <vt:lpstr>Základ</vt:lpstr>
      <vt:lpstr>Patologie prsu patologie pohlavního ústrojí</vt:lpstr>
      <vt:lpstr>Patologie prsu</vt:lpstr>
      <vt:lpstr>Diagnostika onemocnění prsu-obecně</vt:lpstr>
      <vt:lpstr>Vývojové poruchy prsu</vt:lpstr>
      <vt:lpstr>Záněty prsu</vt:lpstr>
      <vt:lpstr>Nenádorové ložiskové léze</vt:lpstr>
      <vt:lpstr>Prezentace aplikace PowerPoint</vt:lpstr>
      <vt:lpstr>Benigní nádory prsu</vt:lpstr>
      <vt:lpstr>Maligní nádory prsu</vt:lpstr>
      <vt:lpstr>Prezentace aplikace PowerPoint</vt:lpstr>
      <vt:lpstr>Prezentace aplikace PowerPoint</vt:lpstr>
      <vt:lpstr>Prezentace aplikace PowerPoint</vt:lpstr>
      <vt:lpstr>Patologie mužského prsu</vt:lpstr>
      <vt:lpstr>Gynekopatologie</vt:lpstr>
      <vt:lpstr>Patologie vulvy (vnějšího genitálu)</vt:lpstr>
      <vt:lpstr>Patologie vulvy (vnějšího genitálu)</vt:lpstr>
      <vt:lpstr>Patologie vulvy (vnějšího genitálu)</vt:lpstr>
      <vt:lpstr>Patologie vaginy</vt:lpstr>
      <vt:lpstr>Patologie vaginy</vt:lpstr>
      <vt:lpstr>Patologie děložního hrdla</vt:lpstr>
      <vt:lpstr>Patologie děložního hrdla</vt:lpstr>
      <vt:lpstr>Patologie děložního hrdla</vt:lpstr>
      <vt:lpstr>Patologie děložního hrdla</vt:lpstr>
      <vt:lpstr>Patologie děložního těla-endometrium</vt:lpstr>
      <vt:lpstr>Patologie děložního těla-endometrium</vt:lpstr>
      <vt:lpstr>Patologie děložního těla</vt:lpstr>
      <vt:lpstr>Patologie vejcovodů</vt:lpstr>
      <vt:lpstr>Patologie vejcovodů</vt:lpstr>
      <vt:lpstr>Patologie vaječníků</vt:lpstr>
      <vt:lpstr>Patologie vaječníků</vt:lpstr>
      <vt:lpstr>Patologie vaječníků</vt:lpstr>
      <vt:lpstr>Patologie vaječníků</vt:lpstr>
      <vt:lpstr>Kontrolní otázky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Patologie prsu patologie pohlavního ústrojí</dc:title>
  <dc:creator>standard</dc:creator>
  <cp:lastModifiedBy>Kubešová</cp:lastModifiedBy>
  <cp:revision>30</cp:revision>
  <dcterms:created xsi:type="dcterms:W3CDTF">2020-04-11T22:55:50Z</dcterms:created>
  <dcterms:modified xsi:type="dcterms:W3CDTF">2020-04-16T11:04:57Z</dcterms:modified>
</cp:coreProperties>
</file>