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2"/>
  </p:notesMasterIdLst>
  <p:handoutMasterIdLst>
    <p:handoutMasterId r:id="rId43"/>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7" d="100"/>
          <a:sy n="67" d="100"/>
        </p:scale>
        <p:origin x="604"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61C3A5B6-85A4-4C2D-97B5-50A476F15C5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19C0BE-D61C-451E-B13C-A8C83BC420BA}" type="slidenum">
              <a:rPr lang="cs-CZ" altLang="cs-CZ"/>
              <a:pPr eaLnBrk="1" hangingPunct="1"/>
              <a:t>2</a:t>
            </a:fld>
            <a:endParaRPr lang="cs-CZ" altLang="cs-CZ"/>
          </a:p>
        </p:txBody>
      </p:sp>
      <p:sp>
        <p:nvSpPr>
          <p:cNvPr id="41987" name="Rectangle 2">
            <a:extLst>
              <a:ext uri="{FF2B5EF4-FFF2-40B4-BE49-F238E27FC236}">
                <a16:creationId xmlns:a16="http://schemas.microsoft.com/office/drawing/2014/main" id="{EE9CB5D8-E81A-4B83-821E-0F24B4B70F1E}"/>
              </a:ext>
            </a:extLst>
          </p:cNvPr>
          <p:cNvSpPr>
            <a:spLocks noGrp="1" noRot="1" noChangeAspect="1" noChangeArrowheads="1" noTextEdit="1"/>
          </p:cNvSpPr>
          <p:nvPr>
            <p:ph type="sldImg"/>
          </p:nvPr>
        </p:nvSpPr>
        <p:spPr>
          <a:xfrm>
            <a:off x="381000" y="685800"/>
            <a:ext cx="6096000" cy="3429000"/>
          </a:xfrm>
          <a:ln/>
        </p:spPr>
      </p:sp>
      <p:sp>
        <p:nvSpPr>
          <p:cNvPr id="41988" name="Rectangle 3">
            <a:extLst>
              <a:ext uri="{FF2B5EF4-FFF2-40B4-BE49-F238E27FC236}">
                <a16:creationId xmlns:a16="http://schemas.microsoft.com/office/drawing/2014/main" id="{C5A24D1E-7121-48BF-8B61-F5C474D3E6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55F05AD-45BE-4BB2-A38A-6B37B046A0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44D221-F5CF-46D8-A36B-63AB09B6E9C0}" type="slidenum">
              <a:rPr lang="cs-CZ" altLang="cs-CZ"/>
              <a:pPr eaLnBrk="1" hangingPunct="1"/>
              <a:t>11</a:t>
            </a:fld>
            <a:endParaRPr lang="cs-CZ" altLang="cs-CZ"/>
          </a:p>
        </p:txBody>
      </p:sp>
      <p:sp>
        <p:nvSpPr>
          <p:cNvPr id="51203" name="Rectangle 2">
            <a:extLst>
              <a:ext uri="{FF2B5EF4-FFF2-40B4-BE49-F238E27FC236}">
                <a16:creationId xmlns:a16="http://schemas.microsoft.com/office/drawing/2014/main" id="{F224B330-7BBA-4D52-883A-5E49E1FCDFD9}"/>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48262C79-5C56-4878-A46D-F2BD7A0722E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DF46353B-20D3-433C-A33F-C734D42B99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726B13-24F5-491E-A04A-1A20A7BD1529}" type="slidenum">
              <a:rPr lang="cs-CZ" altLang="cs-CZ"/>
              <a:pPr eaLnBrk="1" hangingPunct="1"/>
              <a:t>12</a:t>
            </a:fld>
            <a:endParaRPr lang="cs-CZ" altLang="cs-CZ"/>
          </a:p>
        </p:txBody>
      </p:sp>
      <p:sp>
        <p:nvSpPr>
          <p:cNvPr id="52227" name="Rectangle 2">
            <a:extLst>
              <a:ext uri="{FF2B5EF4-FFF2-40B4-BE49-F238E27FC236}">
                <a16:creationId xmlns:a16="http://schemas.microsoft.com/office/drawing/2014/main" id="{B6942CF7-3F36-4ECB-A552-68CDD78F031D}"/>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C47DA158-0E0E-46CD-8B98-7D345F66B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B21C1F1-B2B9-4AFD-B4BD-2F2318D4996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82BEDD-7933-444D-A19C-BE80064D8ED5}" type="slidenum">
              <a:rPr lang="cs-CZ" altLang="cs-CZ"/>
              <a:pPr eaLnBrk="1" hangingPunct="1"/>
              <a:t>13</a:t>
            </a:fld>
            <a:endParaRPr lang="cs-CZ" altLang="cs-CZ"/>
          </a:p>
        </p:txBody>
      </p:sp>
      <p:sp>
        <p:nvSpPr>
          <p:cNvPr id="53251" name="Rectangle 2">
            <a:extLst>
              <a:ext uri="{FF2B5EF4-FFF2-40B4-BE49-F238E27FC236}">
                <a16:creationId xmlns:a16="http://schemas.microsoft.com/office/drawing/2014/main" id="{9F504E03-3D30-4ACC-A2E8-463E3B4A2B04}"/>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44B95D35-D77D-4797-A8D5-386CCD189E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F4A656F6-B3FF-4C96-AE36-5D22796288C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837AA4-2D28-4D02-B227-6A1546099FFB}" type="slidenum">
              <a:rPr lang="cs-CZ" altLang="cs-CZ"/>
              <a:pPr eaLnBrk="1" hangingPunct="1"/>
              <a:t>14</a:t>
            </a:fld>
            <a:endParaRPr lang="cs-CZ" altLang="cs-CZ"/>
          </a:p>
        </p:txBody>
      </p:sp>
      <p:sp>
        <p:nvSpPr>
          <p:cNvPr id="54275" name="Rectangle 2">
            <a:extLst>
              <a:ext uri="{FF2B5EF4-FFF2-40B4-BE49-F238E27FC236}">
                <a16:creationId xmlns:a16="http://schemas.microsoft.com/office/drawing/2014/main" id="{710515F3-1AB3-4D52-8F1B-169F1D982DC5}"/>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6FA9CBFA-4B20-47AE-8EAA-8D3F05AF04C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D798EB6E-A1D3-4E69-8101-8572B62652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077537-6015-4E14-8D2E-A914CA7E2DF5}" type="slidenum">
              <a:rPr lang="cs-CZ" altLang="cs-CZ"/>
              <a:pPr eaLnBrk="1" hangingPunct="1"/>
              <a:t>15</a:t>
            </a:fld>
            <a:endParaRPr lang="cs-CZ" altLang="cs-CZ"/>
          </a:p>
        </p:txBody>
      </p:sp>
      <p:sp>
        <p:nvSpPr>
          <p:cNvPr id="55299" name="Rectangle 2">
            <a:extLst>
              <a:ext uri="{FF2B5EF4-FFF2-40B4-BE49-F238E27FC236}">
                <a16:creationId xmlns:a16="http://schemas.microsoft.com/office/drawing/2014/main" id="{D2BC421D-EFED-4EFD-8D68-1E1F80B92C62}"/>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8B253721-7267-4CF1-9708-41B9EDC76D4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B493FFC-6543-4496-B360-81EC982BC61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EEA64B-F5B7-4545-A577-C0F9C001D427}" type="slidenum">
              <a:rPr lang="cs-CZ" altLang="cs-CZ"/>
              <a:pPr eaLnBrk="1" hangingPunct="1"/>
              <a:t>16</a:t>
            </a:fld>
            <a:endParaRPr lang="cs-CZ" altLang="cs-CZ"/>
          </a:p>
        </p:txBody>
      </p:sp>
      <p:sp>
        <p:nvSpPr>
          <p:cNvPr id="56323" name="Rectangle 2">
            <a:extLst>
              <a:ext uri="{FF2B5EF4-FFF2-40B4-BE49-F238E27FC236}">
                <a16:creationId xmlns:a16="http://schemas.microsoft.com/office/drawing/2014/main" id="{717C6BA4-E688-4649-90CA-88E84109BBD5}"/>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2D442E5F-5B22-4387-B987-7537B229AE7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BEF8980E-EE48-4622-973B-3875C0AB75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2406ED-158A-438E-8C06-C634382B1069}" type="slidenum">
              <a:rPr lang="cs-CZ" altLang="cs-CZ"/>
              <a:pPr eaLnBrk="1" hangingPunct="1"/>
              <a:t>17</a:t>
            </a:fld>
            <a:endParaRPr lang="cs-CZ" altLang="cs-CZ"/>
          </a:p>
        </p:txBody>
      </p:sp>
      <p:sp>
        <p:nvSpPr>
          <p:cNvPr id="57347" name="Rectangle 2">
            <a:extLst>
              <a:ext uri="{FF2B5EF4-FFF2-40B4-BE49-F238E27FC236}">
                <a16:creationId xmlns:a16="http://schemas.microsoft.com/office/drawing/2014/main" id="{2B4C7966-9AE6-4FBC-8C5F-D0C78E5E0AEF}"/>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6685DFF8-9168-444E-970B-B01F7522A22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461977CE-1517-4C95-AE7F-68AFF48AEB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E5571C-4F81-46A3-AA28-ADDA5D14731F}" type="slidenum">
              <a:rPr lang="cs-CZ" altLang="cs-CZ"/>
              <a:pPr eaLnBrk="1" hangingPunct="1"/>
              <a:t>18</a:t>
            </a:fld>
            <a:endParaRPr lang="cs-CZ" altLang="cs-CZ"/>
          </a:p>
        </p:txBody>
      </p:sp>
      <p:sp>
        <p:nvSpPr>
          <p:cNvPr id="58371" name="Rectangle 2">
            <a:extLst>
              <a:ext uri="{FF2B5EF4-FFF2-40B4-BE49-F238E27FC236}">
                <a16:creationId xmlns:a16="http://schemas.microsoft.com/office/drawing/2014/main" id="{2DD77784-6022-428A-8A1C-300661C7FC84}"/>
              </a:ext>
            </a:extLst>
          </p:cNvPr>
          <p:cNvSpPr>
            <a:spLocks noGrp="1" noRot="1" noChangeAspect="1" noChangeArrowheads="1" noTextEdit="1"/>
          </p:cNvSpPr>
          <p:nvPr>
            <p:ph type="sldImg"/>
          </p:nvPr>
        </p:nvSpPr>
        <p:spPr>
          <a:xfrm>
            <a:off x="381000" y="685800"/>
            <a:ext cx="6096000" cy="3429000"/>
          </a:xfrm>
          <a:ln/>
        </p:spPr>
      </p:sp>
      <p:sp>
        <p:nvSpPr>
          <p:cNvPr id="58372" name="Rectangle 3">
            <a:extLst>
              <a:ext uri="{FF2B5EF4-FFF2-40B4-BE49-F238E27FC236}">
                <a16:creationId xmlns:a16="http://schemas.microsoft.com/office/drawing/2014/main" id="{C6034B1E-81A9-4D69-BE20-53D9D2754A3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E154F96-8609-45CA-BE7B-DB9D8362FB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B90EE1-DDD9-4795-9892-EBB86BD81F11}" type="slidenum">
              <a:rPr lang="cs-CZ" altLang="cs-CZ"/>
              <a:pPr eaLnBrk="1" hangingPunct="1"/>
              <a:t>19</a:t>
            </a:fld>
            <a:endParaRPr lang="cs-CZ" altLang="cs-CZ"/>
          </a:p>
        </p:txBody>
      </p:sp>
      <p:sp>
        <p:nvSpPr>
          <p:cNvPr id="59395" name="Rectangle 2">
            <a:extLst>
              <a:ext uri="{FF2B5EF4-FFF2-40B4-BE49-F238E27FC236}">
                <a16:creationId xmlns:a16="http://schemas.microsoft.com/office/drawing/2014/main" id="{029F50CA-4F17-4650-8D82-2A50487BE5A7}"/>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295685C1-08AC-4FB2-A789-3B82719B540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73976A00-4C00-4355-B0ED-1566C64A56E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BDE6D-547E-40A6-A4B2-92E31171E113}" type="slidenum">
              <a:rPr lang="cs-CZ" altLang="cs-CZ"/>
              <a:pPr eaLnBrk="1" hangingPunct="1"/>
              <a:t>20</a:t>
            </a:fld>
            <a:endParaRPr lang="cs-CZ" altLang="cs-CZ"/>
          </a:p>
        </p:txBody>
      </p:sp>
      <p:sp>
        <p:nvSpPr>
          <p:cNvPr id="60419" name="Rectangle 2">
            <a:extLst>
              <a:ext uri="{FF2B5EF4-FFF2-40B4-BE49-F238E27FC236}">
                <a16:creationId xmlns:a16="http://schemas.microsoft.com/office/drawing/2014/main" id="{4CD0677A-A662-42C6-990A-5B4A7FF12DC6}"/>
              </a:ext>
            </a:extLst>
          </p:cNvPr>
          <p:cNvSpPr>
            <a:spLocks noGrp="1" noRot="1" noChangeAspect="1" noChangeArrowheads="1" noTextEdit="1"/>
          </p:cNvSpPr>
          <p:nvPr>
            <p:ph type="sldImg"/>
          </p:nvPr>
        </p:nvSpPr>
        <p:spPr>
          <a:xfrm>
            <a:off x="381000" y="685800"/>
            <a:ext cx="6096000" cy="3429000"/>
          </a:xfrm>
          <a:ln/>
        </p:spPr>
      </p:sp>
      <p:sp>
        <p:nvSpPr>
          <p:cNvPr id="60420" name="Rectangle 3">
            <a:extLst>
              <a:ext uri="{FF2B5EF4-FFF2-40B4-BE49-F238E27FC236}">
                <a16:creationId xmlns:a16="http://schemas.microsoft.com/office/drawing/2014/main" id="{D23AC373-66AC-4160-94CE-BB13402206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EBBC029A-D205-4316-8F09-DC4BC105C57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C4205A-927B-468F-9A2E-E0DBC6B9E1DA}" type="slidenum">
              <a:rPr lang="cs-CZ" altLang="cs-CZ"/>
              <a:pPr eaLnBrk="1" hangingPunct="1"/>
              <a:t>3</a:t>
            </a:fld>
            <a:endParaRPr lang="cs-CZ" altLang="cs-CZ"/>
          </a:p>
        </p:txBody>
      </p:sp>
      <p:sp>
        <p:nvSpPr>
          <p:cNvPr id="43011" name="Rectangle 2">
            <a:extLst>
              <a:ext uri="{FF2B5EF4-FFF2-40B4-BE49-F238E27FC236}">
                <a16:creationId xmlns:a16="http://schemas.microsoft.com/office/drawing/2014/main" id="{330CBB20-EE23-45C1-93A5-CAD912A7C338}"/>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727A728C-4DE9-4DE5-9DA3-3A7B21DBBA3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5A836AF-C375-4FF4-869C-4018847BF1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27B69D-D29E-4A4F-95B9-23B7DB2DD77D}" type="slidenum">
              <a:rPr lang="cs-CZ" altLang="cs-CZ"/>
              <a:pPr eaLnBrk="1" hangingPunct="1"/>
              <a:t>21</a:t>
            </a:fld>
            <a:endParaRPr lang="cs-CZ" altLang="cs-CZ"/>
          </a:p>
        </p:txBody>
      </p:sp>
      <p:sp>
        <p:nvSpPr>
          <p:cNvPr id="61443" name="Rectangle 2">
            <a:extLst>
              <a:ext uri="{FF2B5EF4-FFF2-40B4-BE49-F238E27FC236}">
                <a16:creationId xmlns:a16="http://schemas.microsoft.com/office/drawing/2014/main" id="{0972045B-2A75-4422-8190-176AA379F94A}"/>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D48C5A0E-4738-46C2-B4F7-110037BEDFF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81FAF663-2D49-4A27-BB1C-F54FF6FDEC9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AC0C0A-7BC6-49A1-8133-FD186602C586}" type="slidenum">
              <a:rPr lang="cs-CZ" altLang="cs-CZ"/>
              <a:pPr eaLnBrk="1" hangingPunct="1"/>
              <a:t>22</a:t>
            </a:fld>
            <a:endParaRPr lang="cs-CZ" altLang="cs-CZ"/>
          </a:p>
        </p:txBody>
      </p:sp>
      <p:sp>
        <p:nvSpPr>
          <p:cNvPr id="62467" name="Rectangle 2">
            <a:extLst>
              <a:ext uri="{FF2B5EF4-FFF2-40B4-BE49-F238E27FC236}">
                <a16:creationId xmlns:a16="http://schemas.microsoft.com/office/drawing/2014/main" id="{86D4A729-7812-460C-B9DC-8AC79B57C494}"/>
              </a:ext>
            </a:extLst>
          </p:cNvPr>
          <p:cNvSpPr>
            <a:spLocks noGrp="1" noRot="1" noChangeAspect="1" noChangeArrowheads="1" noTextEdit="1"/>
          </p:cNvSpPr>
          <p:nvPr>
            <p:ph type="sldImg"/>
          </p:nvPr>
        </p:nvSpPr>
        <p:spPr>
          <a:xfrm>
            <a:off x="381000" y="685800"/>
            <a:ext cx="6096000" cy="3429000"/>
          </a:xfrm>
          <a:ln/>
        </p:spPr>
      </p:sp>
      <p:sp>
        <p:nvSpPr>
          <p:cNvPr id="62468" name="Rectangle 3">
            <a:extLst>
              <a:ext uri="{FF2B5EF4-FFF2-40B4-BE49-F238E27FC236}">
                <a16:creationId xmlns:a16="http://schemas.microsoft.com/office/drawing/2014/main" id="{C17832BB-1CB8-45A3-BBCB-33B0A7C06DE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EA8B34C-595C-485A-96BC-EE7E65E9B0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C78935-89B9-4B56-B679-17EAFAD539CD}" type="slidenum">
              <a:rPr lang="cs-CZ" altLang="cs-CZ"/>
              <a:pPr eaLnBrk="1" hangingPunct="1"/>
              <a:t>23</a:t>
            </a:fld>
            <a:endParaRPr lang="cs-CZ" altLang="cs-CZ"/>
          </a:p>
        </p:txBody>
      </p:sp>
      <p:sp>
        <p:nvSpPr>
          <p:cNvPr id="63491" name="Rectangle 2">
            <a:extLst>
              <a:ext uri="{FF2B5EF4-FFF2-40B4-BE49-F238E27FC236}">
                <a16:creationId xmlns:a16="http://schemas.microsoft.com/office/drawing/2014/main" id="{E81A7B3A-0AF8-4190-A4B3-2584FC5F52F8}"/>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9073D9CA-A9A8-4834-98D2-92BD918CF4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A6289AAD-30A2-4038-B965-A446B6311D9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3BCE83-22A9-4866-8BAD-1FE4142D1FFD}" type="slidenum">
              <a:rPr lang="cs-CZ" altLang="cs-CZ"/>
              <a:pPr eaLnBrk="1" hangingPunct="1"/>
              <a:t>24</a:t>
            </a:fld>
            <a:endParaRPr lang="cs-CZ" altLang="cs-CZ"/>
          </a:p>
        </p:txBody>
      </p:sp>
      <p:sp>
        <p:nvSpPr>
          <p:cNvPr id="64515" name="Rectangle 2">
            <a:extLst>
              <a:ext uri="{FF2B5EF4-FFF2-40B4-BE49-F238E27FC236}">
                <a16:creationId xmlns:a16="http://schemas.microsoft.com/office/drawing/2014/main" id="{DFA9FBDD-022C-4036-B78A-40FA6475594B}"/>
              </a:ext>
            </a:extLst>
          </p:cNvPr>
          <p:cNvSpPr>
            <a:spLocks noGrp="1" noRot="1" noChangeAspect="1" noChangeArrowheads="1" noTextEdit="1"/>
          </p:cNvSpPr>
          <p:nvPr>
            <p:ph type="sldImg"/>
          </p:nvPr>
        </p:nvSpPr>
        <p:spPr>
          <a:xfrm>
            <a:off x="381000" y="685800"/>
            <a:ext cx="6096000" cy="3429000"/>
          </a:xfrm>
          <a:ln/>
        </p:spPr>
      </p:sp>
      <p:sp>
        <p:nvSpPr>
          <p:cNvPr id="64516" name="Rectangle 3">
            <a:extLst>
              <a:ext uri="{FF2B5EF4-FFF2-40B4-BE49-F238E27FC236}">
                <a16:creationId xmlns:a16="http://schemas.microsoft.com/office/drawing/2014/main" id="{9CDDB91E-ACFA-4E87-A697-42BCD7D2C0D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545C2AF-6AC1-462B-A95A-3384483823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992F29-8B49-4ACC-AB0F-3B80F7D8F334}" type="slidenum">
              <a:rPr lang="cs-CZ" altLang="cs-CZ"/>
              <a:pPr eaLnBrk="1" hangingPunct="1"/>
              <a:t>25</a:t>
            </a:fld>
            <a:endParaRPr lang="cs-CZ" altLang="cs-CZ"/>
          </a:p>
        </p:txBody>
      </p:sp>
      <p:sp>
        <p:nvSpPr>
          <p:cNvPr id="65539" name="Rectangle 2">
            <a:extLst>
              <a:ext uri="{FF2B5EF4-FFF2-40B4-BE49-F238E27FC236}">
                <a16:creationId xmlns:a16="http://schemas.microsoft.com/office/drawing/2014/main" id="{ECF0492C-AAC6-433B-8726-F4B59016B550}"/>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EC17BCE4-BF81-4C53-B5F4-C742CB45365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DBB15C1D-B5C8-4341-B92E-99FBE28F8C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23BC69-FE50-4868-980F-3D5BD57E79E1}" type="slidenum">
              <a:rPr lang="cs-CZ" altLang="cs-CZ"/>
              <a:pPr eaLnBrk="1" hangingPunct="1"/>
              <a:t>26</a:t>
            </a:fld>
            <a:endParaRPr lang="cs-CZ" altLang="cs-CZ"/>
          </a:p>
        </p:txBody>
      </p:sp>
      <p:sp>
        <p:nvSpPr>
          <p:cNvPr id="66563" name="Rectangle 2">
            <a:extLst>
              <a:ext uri="{FF2B5EF4-FFF2-40B4-BE49-F238E27FC236}">
                <a16:creationId xmlns:a16="http://schemas.microsoft.com/office/drawing/2014/main" id="{D31892EE-001E-42BD-A65D-3D3BEDB2FD32}"/>
              </a:ext>
            </a:extLst>
          </p:cNvPr>
          <p:cNvSpPr>
            <a:spLocks noGrp="1" noRot="1" noChangeAspect="1" noChangeArrowheads="1" noTextEdit="1"/>
          </p:cNvSpPr>
          <p:nvPr>
            <p:ph type="sldImg"/>
          </p:nvPr>
        </p:nvSpPr>
        <p:spPr>
          <a:xfrm>
            <a:off x="381000" y="685800"/>
            <a:ext cx="6096000" cy="3429000"/>
          </a:xfrm>
          <a:ln/>
        </p:spPr>
      </p:sp>
      <p:sp>
        <p:nvSpPr>
          <p:cNvPr id="66564" name="Rectangle 3">
            <a:extLst>
              <a:ext uri="{FF2B5EF4-FFF2-40B4-BE49-F238E27FC236}">
                <a16:creationId xmlns:a16="http://schemas.microsoft.com/office/drawing/2014/main" id="{8065C077-D698-401E-ADEF-23A916F06C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123FCD5-06E3-4D2A-8747-B31543C6B72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62AED4-9F3A-46C8-9A57-B7F3AD919F02}" type="slidenum">
              <a:rPr lang="cs-CZ" altLang="cs-CZ"/>
              <a:pPr eaLnBrk="1" hangingPunct="1"/>
              <a:t>27</a:t>
            </a:fld>
            <a:endParaRPr lang="cs-CZ" altLang="cs-CZ"/>
          </a:p>
        </p:txBody>
      </p:sp>
      <p:sp>
        <p:nvSpPr>
          <p:cNvPr id="67587" name="Rectangle 2">
            <a:extLst>
              <a:ext uri="{FF2B5EF4-FFF2-40B4-BE49-F238E27FC236}">
                <a16:creationId xmlns:a16="http://schemas.microsoft.com/office/drawing/2014/main" id="{EFCA5DB0-CC90-4665-95B2-A5E1D63CAF13}"/>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A6307874-1A5E-4D49-A898-2BE14C3F8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D40ED1EF-217C-4277-8E4E-EF2544209C6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395324-B0AF-4D3A-9D38-8026C2207618}" type="slidenum">
              <a:rPr lang="cs-CZ" altLang="cs-CZ"/>
              <a:pPr eaLnBrk="1" hangingPunct="1"/>
              <a:t>28</a:t>
            </a:fld>
            <a:endParaRPr lang="cs-CZ" altLang="cs-CZ"/>
          </a:p>
        </p:txBody>
      </p:sp>
      <p:sp>
        <p:nvSpPr>
          <p:cNvPr id="68611" name="Rectangle 2">
            <a:extLst>
              <a:ext uri="{FF2B5EF4-FFF2-40B4-BE49-F238E27FC236}">
                <a16:creationId xmlns:a16="http://schemas.microsoft.com/office/drawing/2014/main" id="{7A94B86D-AA21-471E-8684-FEB649A0985A}"/>
              </a:ext>
            </a:extLst>
          </p:cNvPr>
          <p:cNvSpPr>
            <a:spLocks noGrp="1" noRot="1" noChangeAspect="1" noChangeArrowheads="1" noTextEdit="1"/>
          </p:cNvSpPr>
          <p:nvPr>
            <p:ph type="sldImg"/>
          </p:nvPr>
        </p:nvSpPr>
        <p:spPr>
          <a:xfrm>
            <a:off x="381000" y="685800"/>
            <a:ext cx="6096000" cy="3429000"/>
          </a:xfrm>
          <a:ln/>
        </p:spPr>
      </p:sp>
      <p:sp>
        <p:nvSpPr>
          <p:cNvPr id="68612" name="Rectangle 3">
            <a:extLst>
              <a:ext uri="{FF2B5EF4-FFF2-40B4-BE49-F238E27FC236}">
                <a16:creationId xmlns:a16="http://schemas.microsoft.com/office/drawing/2014/main" id="{C38305A5-FD15-42CB-942C-1EA449E9D9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D6A458FE-B948-47DC-99DA-2CB5BA89F9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2620F1-84F5-4790-A39B-9E8116D2B441}" type="slidenum">
              <a:rPr lang="cs-CZ" altLang="cs-CZ"/>
              <a:pPr eaLnBrk="1" hangingPunct="1"/>
              <a:t>29</a:t>
            </a:fld>
            <a:endParaRPr lang="cs-CZ" altLang="cs-CZ"/>
          </a:p>
        </p:txBody>
      </p:sp>
      <p:sp>
        <p:nvSpPr>
          <p:cNvPr id="69635" name="Rectangle 2">
            <a:extLst>
              <a:ext uri="{FF2B5EF4-FFF2-40B4-BE49-F238E27FC236}">
                <a16:creationId xmlns:a16="http://schemas.microsoft.com/office/drawing/2014/main" id="{A3929FE2-C2F2-4A95-9CAF-BE772217C227}"/>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CB4C33E9-46B4-4CD4-B7FA-CC7E751BC51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8E84C28C-AD4D-488D-B40E-8821E0C1B48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5205DF-0911-4908-BC7B-DB314A5B99A6}" type="slidenum">
              <a:rPr lang="cs-CZ" altLang="cs-CZ"/>
              <a:pPr eaLnBrk="1" hangingPunct="1"/>
              <a:t>30</a:t>
            </a:fld>
            <a:endParaRPr lang="cs-CZ" altLang="cs-CZ"/>
          </a:p>
        </p:txBody>
      </p:sp>
      <p:sp>
        <p:nvSpPr>
          <p:cNvPr id="70659" name="Rectangle 2">
            <a:extLst>
              <a:ext uri="{FF2B5EF4-FFF2-40B4-BE49-F238E27FC236}">
                <a16:creationId xmlns:a16="http://schemas.microsoft.com/office/drawing/2014/main" id="{B2A6CAE8-A1A6-41E2-A1C4-A7AF90FF1C04}"/>
              </a:ext>
            </a:extLst>
          </p:cNvPr>
          <p:cNvSpPr>
            <a:spLocks noGrp="1" noRot="1" noChangeAspect="1" noChangeArrowheads="1" noTextEdit="1"/>
          </p:cNvSpPr>
          <p:nvPr>
            <p:ph type="sldImg"/>
          </p:nvPr>
        </p:nvSpPr>
        <p:spPr>
          <a:xfrm>
            <a:off x="381000" y="685800"/>
            <a:ext cx="6096000" cy="3429000"/>
          </a:xfrm>
          <a:ln/>
        </p:spPr>
      </p:sp>
      <p:sp>
        <p:nvSpPr>
          <p:cNvPr id="70660" name="Rectangle 3">
            <a:extLst>
              <a:ext uri="{FF2B5EF4-FFF2-40B4-BE49-F238E27FC236}">
                <a16:creationId xmlns:a16="http://schemas.microsoft.com/office/drawing/2014/main" id="{3E5988DE-B195-44E7-B5BA-7CA9D500ED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E03BDA9A-5CE4-4FCF-B9EE-E981BF4C1CD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8503B6-8C4F-4550-8F76-BFBC656DFECE}" type="slidenum">
              <a:rPr lang="cs-CZ" altLang="cs-CZ"/>
              <a:pPr eaLnBrk="1" hangingPunct="1"/>
              <a:t>4</a:t>
            </a:fld>
            <a:endParaRPr lang="cs-CZ" altLang="cs-CZ"/>
          </a:p>
        </p:txBody>
      </p:sp>
      <p:sp>
        <p:nvSpPr>
          <p:cNvPr id="44035" name="Rectangle 2">
            <a:extLst>
              <a:ext uri="{FF2B5EF4-FFF2-40B4-BE49-F238E27FC236}">
                <a16:creationId xmlns:a16="http://schemas.microsoft.com/office/drawing/2014/main" id="{A77FE23F-C98E-4900-8E74-4A9E14650086}"/>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A6607D7A-87E4-4A77-A1FD-493F18794F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8153F65E-FDFB-44B9-A031-0347450832B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9E824F-0E39-413A-AE2C-6C8819A0A84B}" type="slidenum">
              <a:rPr lang="cs-CZ" altLang="cs-CZ"/>
              <a:pPr eaLnBrk="1" hangingPunct="1"/>
              <a:t>31</a:t>
            </a:fld>
            <a:endParaRPr lang="cs-CZ" altLang="cs-CZ"/>
          </a:p>
        </p:txBody>
      </p:sp>
      <p:sp>
        <p:nvSpPr>
          <p:cNvPr id="71683" name="Rectangle 2">
            <a:extLst>
              <a:ext uri="{FF2B5EF4-FFF2-40B4-BE49-F238E27FC236}">
                <a16:creationId xmlns:a16="http://schemas.microsoft.com/office/drawing/2014/main" id="{867551AF-8192-428F-B2E9-7A6B7C3A49F8}"/>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73A7CFE-0FB5-409A-9059-5762EA3D998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DD6C795-9FE2-4E27-8F3A-CDE0FA63F99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EF861C-0677-4124-932A-AA0DFBE0426F}" type="slidenum">
              <a:rPr lang="cs-CZ" altLang="cs-CZ"/>
              <a:pPr eaLnBrk="1" hangingPunct="1"/>
              <a:t>32</a:t>
            </a:fld>
            <a:endParaRPr lang="cs-CZ" altLang="cs-CZ"/>
          </a:p>
        </p:txBody>
      </p:sp>
      <p:sp>
        <p:nvSpPr>
          <p:cNvPr id="72707" name="Rectangle 2">
            <a:extLst>
              <a:ext uri="{FF2B5EF4-FFF2-40B4-BE49-F238E27FC236}">
                <a16:creationId xmlns:a16="http://schemas.microsoft.com/office/drawing/2014/main" id="{764D8F8A-D82D-43D6-B673-9A83BE91C0C7}"/>
              </a:ext>
            </a:extLst>
          </p:cNvPr>
          <p:cNvSpPr>
            <a:spLocks noGrp="1" noRot="1" noChangeAspect="1" noChangeArrowheads="1" noTextEdit="1"/>
          </p:cNvSpPr>
          <p:nvPr>
            <p:ph type="sldImg"/>
          </p:nvPr>
        </p:nvSpPr>
        <p:spPr>
          <a:xfrm>
            <a:off x="381000" y="685800"/>
            <a:ext cx="6096000" cy="3429000"/>
          </a:xfrm>
          <a:ln/>
        </p:spPr>
      </p:sp>
      <p:sp>
        <p:nvSpPr>
          <p:cNvPr id="72708" name="Rectangle 3">
            <a:extLst>
              <a:ext uri="{FF2B5EF4-FFF2-40B4-BE49-F238E27FC236}">
                <a16:creationId xmlns:a16="http://schemas.microsoft.com/office/drawing/2014/main" id="{42E34732-056B-432B-A0B3-812FE971D2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135BBBD-48D4-46BB-8AD5-B10EF74315E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0BA46D-7268-4B73-AFFF-D4A61384EFD2}" type="slidenum">
              <a:rPr lang="cs-CZ" altLang="cs-CZ"/>
              <a:pPr eaLnBrk="1" hangingPunct="1"/>
              <a:t>33</a:t>
            </a:fld>
            <a:endParaRPr lang="cs-CZ" altLang="cs-CZ"/>
          </a:p>
        </p:txBody>
      </p:sp>
      <p:sp>
        <p:nvSpPr>
          <p:cNvPr id="73731" name="Rectangle 2">
            <a:extLst>
              <a:ext uri="{FF2B5EF4-FFF2-40B4-BE49-F238E27FC236}">
                <a16:creationId xmlns:a16="http://schemas.microsoft.com/office/drawing/2014/main" id="{11359CAC-8F32-4B23-BD70-ED7F9C7279EF}"/>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EAB3D829-E0B4-4149-8C4B-A1B4AA8F959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DE38E834-6492-4FF5-9D14-A058091449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08371D-8305-4F6A-A61F-16300C73592B}" type="slidenum">
              <a:rPr lang="cs-CZ" altLang="cs-CZ"/>
              <a:pPr eaLnBrk="1" hangingPunct="1"/>
              <a:t>34</a:t>
            </a:fld>
            <a:endParaRPr lang="cs-CZ" altLang="cs-CZ"/>
          </a:p>
        </p:txBody>
      </p:sp>
      <p:sp>
        <p:nvSpPr>
          <p:cNvPr id="74755" name="Rectangle 2">
            <a:extLst>
              <a:ext uri="{FF2B5EF4-FFF2-40B4-BE49-F238E27FC236}">
                <a16:creationId xmlns:a16="http://schemas.microsoft.com/office/drawing/2014/main" id="{4CD9964D-124D-41E7-B8E9-1FC5A1308B2B}"/>
              </a:ext>
            </a:extLst>
          </p:cNvPr>
          <p:cNvSpPr>
            <a:spLocks noGrp="1" noRot="1" noChangeAspect="1" noChangeArrowheads="1" noTextEdit="1"/>
          </p:cNvSpPr>
          <p:nvPr>
            <p:ph type="sldImg"/>
          </p:nvPr>
        </p:nvSpPr>
        <p:spPr>
          <a:xfrm>
            <a:off x="381000" y="685800"/>
            <a:ext cx="6096000" cy="3429000"/>
          </a:xfrm>
          <a:ln/>
        </p:spPr>
      </p:sp>
      <p:sp>
        <p:nvSpPr>
          <p:cNvPr id="74756" name="Rectangle 3">
            <a:extLst>
              <a:ext uri="{FF2B5EF4-FFF2-40B4-BE49-F238E27FC236}">
                <a16:creationId xmlns:a16="http://schemas.microsoft.com/office/drawing/2014/main" id="{AC601FB2-10B5-4BC7-9C7A-9DDB1D0A34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CE88D8C-6BEC-4F9A-93BE-E2C5D69B6E2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6954F-0B01-43CC-93BB-133D56F86EAC}" type="slidenum">
              <a:rPr lang="cs-CZ" altLang="cs-CZ"/>
              <a:pPr eaLnBrk="1" hangingPunct="1"/>
              <a:t>35</a:t>
            </a:fld>
            <a:endParaRPr lang="cs-CZ" altLang="cs-CZ"/>
          </a:p>
        </p:txBody>
      </p:sp>
      <p:sp>
        <p:nvSpPr>
          <p:cNvPr id="75779" name="Rectangle 2">
            <a:extLst>
              <a:ext uri="{FF2B5EF4-FFF2-40B4-BE49-F238E27FC236}">
                <a16:creationId xmlns:a16="http://schemas.microsoft.com/office/drawing/2014/main" id="{1DCBCAD6-7951-47FD-AB07-DC19AA176FC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E4170AC2-73E1-45D1-9D3E-48CCA17EFA2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819A5E4E-0273-46A4-AD5B-1BE65416237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36B342-4D07-4471-B748-B0D315FE9868}" type="slidenum">
              <a:rPr lang="cs-CZ" altLang="cs-CZ"/>
              <a:pPr eaLnBrk="1" hangingPunct="1"/>
              <a:t>36</a:t>
            </a:fld>
            <a:endParaRPr lang="cs-CZ" altLang="cs-CZ"/>
          </a:p>
        </p:txBody>
      </p:sp>
      <p:sp>
        <p:nvSpPr>
          <p:cNvPr id="76803" name="Rectangle 2">
            <a:extLst>
              <a:ext uri="{FF2B5EF4-FFF2-40B4-BE49-F238E27FC236}">
                <a16:creationId xmlns:a16="http://schemas.microsoft.com/office/drawing/2014/main" id="{1A20B2DC-118D-48C8-8F89-EB6AABCE13AE}"/>
              </a:ext>
            </a:extLst>
          </p:cNvPr>
          <p:cNvSpPr>
            <a:spLocks noGrp="1" noRot="1" noChangeAspect="1" noChangeArrowheads="1" noTextEdit="1"/>
          </p:cNvSpPr>
          <p:nvPr>
            <p:ph type="sldImg"/>
          </p:nvPr>
        </p:nvSpPr>
        <p:spPr>
          <a:xfrm>
            <a:off x="381000" y="685800"/>
            <a:ext cx="6096000" cy="3429000"/>
          </a:xfrm>
          <a:ln/>
        </p:spPr>
      </p:sp>
      <p:sp>
        <p:nvSpPr>
          <p:cNvPr id="76804" name="Rectangle 3">
            <a:extLst>
              <a:ext uri="{FF2B5EF4-FFF2-40B4-BE49-F238E27FC236}">
                <a16:creationId xmlns:a16="http://schemas.microsoft.com/office/drawing/2014/main" id="{DA6A7FAB-F512-49F3-886B-380A27E5C8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B7960A00-34CC-40EA-B957-C833B1A2C4D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EBD9E8-423A-47FD-A621-B473E93D64AC}" type="slidenum">
              <a:rPr lang="cs-CZ" altLang="cs-CZ"/>
              <a:pPr eaLnBrk="1" hangingPunct="1"/>
              <a:t>37</a:t>
            </a:fld>
            <a:endParaRPr lang="cs-CZ" altLang="cs-CZ"/>
          </a:p>
        </p:txBody>
      </p:sp>
      <p:sp>
        <p:nvSpPr>
          <p:cNvPr id="77827" name="Rectangle 2">
            <a:extLst>
              <a:ext uri="{FF2B5EF4-FFF2-40B4-BE49-F238E27FC236}">
                <a16:creationId xmlns:a16="http://schemas.microsoft.com/office/drawing/2014/main" id="{C354A0A8-0B6A-48C1-932E-DD358B722178}"/>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2C283C6A-88FF-4CB3-81AB-DCE95EEDC2E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CADCE05E-D64E-4AC9-A5AB-712772B1778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4A81AA-3E86-4F01-88E2-B3EF4753AB8B}" type="slidenum">
              <a:rPr lang="cs-CZ" altLang="cs-CZ"/>
              <a:pPr eaLnBrk="1" hangingPunct="1"/>
              <a:t>5</a:t>
            </a:fld>
            <a:endParaRPr lang="cs-CZ" altLang="cs-CZ"/>
          </a:p>
        </p:txBody>
      </p:sp>
      <p:sp>
        <p:nvSpPr>
          <p:cNvPr id="45059" name="Rectangle 2">
            <a:extLst>
              <a:ext uri="{FF2B5EF4-FFF2-40B4-BE49-F238E27FC236}">
                <a16:creationId xmlns:a16="http://schemas.microsoft.com/office/drawing/2014/main" id="{9FF06316-124A-41D0-AE7D-A2FB3514AA40}"/>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9718A980-267F-477C-919C-4126CCC786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66BAF3D-EC2B-48F5-9268-9C9EA9FBE2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813A2B-22A9-418D-AAB9-58379EEF904E}" type="slidenum">
              <a:rPr lang="cs-CZ" altLang="cs-CZ"/>
              <a:pPr eaLnBrk="1" hangingPunct="1"/>
              <a:t>6</a:t>
            </a:fld>
            <a:endParaRPr lang="cs-CZ" altLang="cs-CZ"/>
          </a:p>
        </p:txBody>
      </p:sp>
      <p:sp>
        <p:nvSpPr>
          <p:cNvPr id="46083" name="Rectangle 2">
            <a:extLst>
              <a:ext uri="{FF2B5EF4-FFF2-40B4-BE49-F238E27FC236}">
                <a16:creationId xmlns:a16="http://schemas.microsoft.com/office/drawing/2014/main" id="{453D6A2B-17AF-45D1-AB2F-6110F1F7B7F1}"/>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EEB9C73B-F7A6-4A84-987F-81ADD49A92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CDC8B11-EF67-4834-8B69-9509DBA233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CA188A-2F78-4164-9D71-6B7F28A04F3E}" type="slidenum">
              <a:rPr lang="cs-CZ" altLang="cs-CZ"/>
              <a:pPr eaLnBrk="1" hangingPunct="1"/>
              <a:t>7</a:t>
            </a:fld>
            <a:endParaRPr lang="cs-CZ" altLang="cs-CZ"/>
          </a:p>
        </p:txBody>
      </p:sp>
      <p:sp>
        <p:nvSpPr>
          <p:cNvPr id="47107" name="Rectangle 2">
            <a:extLst>
              <a:ext uri="{FF2B5EF4-FFF2-40B4-BE49-F238E27FC236}">
                <a16:creationId xmlns:a16="http://schemas.microsoft.com/office/drawing/2014/main" id="{9FA7AAAE-53BC-42D0-85F5-A395C14281EB}"/>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9E8A7C14-7296-4EB3-B9F9-120A69AA1D1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25076674-41D3-4F05-AAE8-BB7F048F841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C558A8-A56E-4F74-8CFF-A683F2720320}" type="slidenum">
              <a:rPr lang="cs-CZ" altLang="cs-CZ"/>
              <a:pPr eaLnBrk="1" hangingPunct="1"/>
              <a:t>8</a:t>
            </a:fld>
            <a:endParaRPr lang="cs-CZ" altLang="cs-CZ"/>
          </a:p>
        </p:txBody>
      </p:sp>
      <p:sp>
        <p:nvSpPr>
          <p:cNvPr id="48131" name="Rectangle 2">
            <a:extLst>
              <a:ext uri="{FF2B5EF4-FFF2-40B4-BE49-F238E27FC236}">
                <a16:creationId xmlns:a16="http://schemas.microsoft.com/office/drawing/2014/main" id="{B15F261A-5C2C-4DAB-9722-358D12816EAF}"/>
              </a:ext>
            </a:extLst>
          </p:cNvPr>
          <p:cNvSpPr>
            <a:spLocks noGrp="1" noRot="1" noChangeAspect="1" noChangeArrowheads="1" noTextEdit="1"/>
          </p:cNvSpPr>
          <p:nvPr>
            <p:ph type="sldImg"/>
          </p:nvPr>
        </p:nvSpPr>
        <p:spPr>
          <a:xfrm>
            <a:off x="381000" y="685800"/>
            <a:ext cx="6096000" cy="3429000"/>
          </a:xfrm>
          <a:ln/>
        </p:spPr>
      </p:sp>
      <p:sp>
        <p:nvSpPr>
          <p:cNvPr id="48132" name="Rectangle 3">
            <a:extLst>
              <a:ext uri="{FF2B5EF4-FFF2-40B4-BE49-F238E27FC236}">
                <a16:creationId xmlns:a16="http://schemas.microsoft.com/office/drawing/2014/main" id="{47193A74-75DC-47D4-A34A-49F098B958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FE5332E4-3D99-412C-B36F-47D2C0C94B4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5429AB-6287-4096-9D83-52C31AEE8752}" type="slidenum">
              <a:rPr lang="cs-CZ" altLang="cs-CZ"/>
              <a:pPr eaLnBrk="1" hangingPunct="1"/>
              <a:t>9</a:t>
            </a:fld>
            <a:endParaRPr lang="cs-CZ" altLang="cs-CZ"/>
          </a:p>
        </p:txBody>
      </p:sp>
      <p:sp>
        <p:nvSpPr>
          <p:cNvPr id="49155" name="Rectangle 1026">
            <a:extLst>
              <a:ext uri="{FF2B5EF4-FFF2-40B4-BE49-F238E27FC236}">
                <a16:creationId xmlns:a16="http://schemas.microsoft.com/office/drawing/2014/main" id="{4FC59E1E-BEB8-4B76-98B8-D9575A4CB7E2}"/>
              </a:ext>
            </a:extLst>
          </p:cNvPr>
          <p:cNvSpPr>
            <a:spLocks noGrp="1" noRot="1" noChangeAspect="1" noChangeArrowheads="1" noTextEdit="1"/>
          </p:cNvSpPr>
          <p:nvPr>
            <p:ph type="sldImg"/>
          </p:nvPr>
        </p:nvSpPr>
        <p:spPr>
          <a:xfrm>
            <a:off x="381000" y="685800"/>
            <a:ext cx="6096000" cy="3429000"/>
          </a:xfrm>
          <a:ln/>
        </p:spPr>
      </p:sp>
      <p:sp>
        <p:nvSpPr>
          <p:cNvPr id="49156" name="Rectangle 1027">
            <a:extLst>
              <a:ext uri="{FF2B5EF4-FFF2-40B4-BE49-F238E27FC236}">
                <a16:creationId xmlns:a16="http://schemas.microsoft.com/office/drawing/2014/main" id="{95171ABE-4560-4D39-AF1B-FFCE6F95CD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B7F51615-6A39-472E-89A9-8C50CED49D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345F18-C9EA-4AD0-84F8-FA1C186BC18E}" type="slidenum">
              <a:rPr lang="cs-CZ" altLang="cs-CZ"/>
              <a:pPr eaLnBrk="1" hangingPunct="1"/>
              <a:t>10</a:t>
            </a:fld>
            <a:endParaRPr lang="cs-CZ" altLang="cs-CZ"/>
          </a:p>
        </p:txBody>
      </p:sp>
      <p:sp>
        <p:nvSpPr>
          <p:cNvPr id="50179" name="Rectangle 2">
            <a:extLst>
              <a:ext uri="{FF2B5EF4-FFF2-40B4-BE49-F238E27FC236}">
                <a16:creationId xmlns:a16="http://schemas.microsoft.com/office/drawing/2014/main" id="{3916E959-25D4-4F5A-B828-049F68B1D580}"/>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36809DB9-6553-4ECF-AF5B-A66FEE83515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3F2E7CE9-2082-421D-A74E-AC13069018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B9D1E0BE-BD14-4982-ABEA-A369D08A25B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23D9822-A55A-4C4C-9D75-EB9E8210211B}"/>
              </a:ext>
            </a:extLst>
          </p:cNvPr>
          <p:cNvSpPr>
            <a:spLocks noGrp="1" noChangeArrowheads="1"/>
          </p:cNvSpPr>
          <p:nvPr>
            <p:ph type="sldNum" sz="quarter" idx="12"/>
          </p:nvPr>
        </p:nvSpPr>
        <p:spPr>
          <a:ln/>
        </p:spPr>
        <p:txBody>
          <a:bodyPr/>
          <a:lstStyle>
            <a:lvl1pPr>
              <a:defRPr/>
            </a:lvl1pPr>
          </a:lstStyle>
          <a:p>
            <a:fld id="{CA418C8A-70EA-4373-B777-E98BDC6B9B91}" type="slidenum">
              <a:rPr lang="cs-CZ" altLang="cs-CZ"/>
              <a:pPr/>
              <a:t>‹#›</a:t>
            </a:fld>
            <a:endParaRPr lang="cs-CZ" altLang="cs-CZ"/>
          </a:p>
        </p:txBody>
      </p:sp>
    </p:spTree>
    <p:extLst>
      <p:ext uri="{BB962C8B-B14F-4D97-AF65-F5344CB8AC3E}">
        <p14:creationId xmlns:p14="http://schemas.microsoft.com/office/powerpoint/2010/main" val="279657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C39C5AF0-EA7B-4986-B118-F0F85DAF4378}"/>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168CF3CB-4F20-4967-92B7-3B2397947E7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B0E666D8-72E6-4D70-8E3A-41324B12E5DC}"/>
              </a:ext>
            </a:extLst>
          </p:cNvPr>
          <p:cNvSpPr>
            <a:spLocks noGrp="1" noChangeArrowheads="1"/>
          </p:cNvSpPr>
          <p:nvPr>
            <p:ph type="sldNum" sz="quarter" idx="12"/>
          </p:nvPr>
        </p:nvSpPr>
        <p:spPr>
          <a:ln/>
        </p:spPr>
        <p:txBody>
          <a:bodyPr/>
          <a:lstStyle>
            <a:lvl1pPr>
              <a:defRPr/>
            </a:lvl1pPr>
          </a:lstStyle>
          <a:p>
            <a:fld id="{31366C2A-1087-4093-9DC8-502C456D8FC1}" type="slidenum">
              <a:rPr lang="cs-CZ" altLang="cs-CZ"/>
              <a:pPr/>
              <a:t>‹#›</a:t>
            </a:fld>
            <a:endParaRPr lang="cs-CZ" altLang="cs-CZ"/>
          </a:p>
        </p:txBody>
      </p:sp>
    </p:spTree>
    <p:extLst>
      <p:ext uri="{BB962C8B-B14F-4D97-AF65-F5344CB8AC3E}">
        <p14:creationId xmlns:p14="http://schemas.microsoft.com/office/powerpoint/2010/main" val="356093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40384972-C83D-48A5-82D7-B44162B1569F}"/>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92026425-1A1F-4D49-A8EC-738A1F79A379}"/>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D1DC9807-4E4C-4D4E-83E5-B5E1F70F4126}"/>
              </a:ext>
            </a:extLst>
          </p:cNvPr>
          <p:cNvSpPr>
            <a:spLocks noGrp="1" noChangeArrowheads="1"/>
          </p:cNvSpPr>
          <p:nvPr>
            <p:ph type="sldNum" sz="quarter" idx="12"/>
          </p:nvPr>
        </p:nvSpPr>
        <p:spPr>
          <a:ln/>
        </p:spPr>
        <p:txBody>
          <a:bodyPr/>
          <a:lstStyle>
            <a:lvl1pPr>
              <a:defRPr/>
            </a:lvl1pPr>
          </a:lstStyle>
          <a:p>
            <a:fld id="{987193EE-21FC-42B3-8390-AA557580AB55}" type="slidenum">
              <a:rPr lang="cs-CZ" altLang="cs-CZ"/>
              <a:pPr/>
              <a:t>‹#›</a:t>
            </a:fld>
            <a:endParaRPr lang="cs-CZ" altLang="cs-CZ"/>
          </a:p>
        </p:txBody>
      </p:sp>
    </p:spTree>
    <p:extLst>
      <p:ext uri="{BB962C8B-B14F-4D97-AF65-F5344CB8AC3E}">
        <p14:creationId xmlns:p14="http://schemas.microsoft.com/office/powerpoint/2010/main" val="71689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25.xml"/><Relationship Id="rId1" Type="http://schemas.openxmlformats.org/officeDocument/2006/relationships/slideLayout" Target="../slideLayouts/slideLayout19.xml"/><Relationship Id="rId4" Type="http://schemas.openxmlformats.org/officeDocument/2006/relationships/image" Target="../media/image13.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8.xml"/><Relationship Id="rId1" Type="http://schemas.openxmlformats.org/officeDocument/2006/relationships/slideLayout" Target="../slideLayouts/slideLayout19.x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29.xml"/><Relationship Id="rId1" Type="http://schemas.openxmlformats.org/officeDocument/2006/relationships/slideLayout" Target="../slideLayouts/slideLayout20.x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34.xml"/><Relationship Id="rId1" Type="http://schemas.openxmlformats.org/officeDocument/2006/relationships/slideLayout" Target="../slideLayouts/slideLayout20.x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666000" y="6199314"/>
            <a:ext cx="7920000" cy="252000"/>
          </a:xfrm>
        </p:spPr>
        <p:txBody>
          <a:bodyPr/>
          <a:lstStyle/>
          <a:p>
            <a:r>
              <a:rPr lang="cs-CZ" altLang="cs-CZ" sz="1200" dirty="0"/>
              <a:t>Biofyzikální ústav Lékařské fakulty  Masarykovy university, Brno</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Radiologická fyzika a radiobiologie</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071945"/>
            <a:ext cx="11361600" cy="698497"/>
          </a:xfrm>
        </p:spPr>
        <p:txBody>
          <a:bodyPr/>
          <a:lstStyle/>
          <a:p>
            <a:r>
              <a:rPr lang="cs-CZ" altLang="cs-CZ" sz="2400" b="1" dirty="0"/>
              <a:t>Teorie a modely přežití buněk (radiobiologie II)</a:t>
            </a:r>
            <a:endParaRPr lang="en-GB" b="1"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043A8B9-A4DE-4C84-AF38-347DFE6231FE}"/>
              </a:ext>
            </a:extLst>
          </p:cNvPr>
          <p:cNvSpPr>
            <a:spLocks noGrp="1" noChangeArrowheads="1"/>
          </p:cNvSpPr>
          <p:nvPr>
            <p:ph type="title"/>
          </p:nvPr>
        </p:nvSpPr>
        <p:spPr>
          <a:xfrm>
            <a:off x="719400" y="292618"/>
            <a:ext cx="7993676" cy="451576"/>
          </a:xfrm>
        </p:spPr>
        <p:txBody>
          <a:bodyPr/>
          <a:lstStyle/>
          <a:p>
            <a:pPr eaLnBrk="1" hangingPunct="1"/>
            <a:r>
              <a:rPr lang="cs-CZ" altLang="cs-CZ" dirty="0"/>
              <a:t>Upřesnění předpokladů modelu</a:t>
            </a:r>
          </a:p>
        </p:txBody>
      </p:sp>
      <p:sp>
        <p:nvSpPr>
          <p:cNvPr id="20483" name="Rectangle 3">
            <a:extLst>
              <a:ext uri="{FF2B5EF4-FFF2-40B4-BE49-F238E27FC236}">
                <a16:creationId xmlns:a16="http://schemas.microsoft.com/office/drawing/2014/main" id="{44AB3F0F-DDFF-40F4-ADF3-04904173714C}"/>
              </a:ext>
            </a:extLst>
          </p:cNvPr>
          <p:cNvSpPr>
            <a:spLocks noGrp="1" noChangeArrowheads="1"/>
          </p:cNvSpPr>
          <p:nvPr>
            <p:ph type="body" idx="1"/>
          </p:nvPr>
        </p:nvSpPr>
        <p:spPr>
          <a:xfrm>
            <a:off x="914400" y="1844676"/>
            <a:ext cx="10258097" cy="3844925"/>
          </a:xfrm>
          <a:noFill/>
        </p:spPr>
        <p:txBody>
          <a:bodyPr/>
          <a:lstStyle/>
          <a:p>
            <a:pPr eaLnBrk="1" hangingPunct="1">
              <a:lnSpc>
                <a:spcPct val="100000"/>
              </a:lnSpc>
            </a:pPr>
            <a:r>
              <a:rPr lang="cs-CZ" altLang="cs-CZ" dirty="0"/>
              <a:t>Je nutno si uvědomit, že i při velmi malých dávkách je počet aktivních událostí (v podstatě jednotlivých excitací a ionizací) velmi velký. </a:t>
            </a:r>
          </a:p>
          <a:p>
            <a:pPr eaLnBrk="1" hangingPunct="1">
              <a:lnSpc>
                <a:spcPct val="100000"/>
              </a:lnSpc>
            </a:pPr>
            <a:r>
              <a:rPr lang="cs-CZ" altLang="cs-CZ" i="1" dirty="0"/>
              <a:t>Odpovídá-li aktivní události např. 60 eV přenesených ze sekundárního elektronu, pak pro dávku 10 </a:t>
            </a:r>
            <a:r>
              <a:rPr lang="cs-CZ" altLang="cs-CZ" i="1" dirty="0" err="1"/>
              <a:t>mGy</a:t>
            </a:r>
            <a:r>
              <a:rPr lang="cs-CZ" altLang="cs-CZ" i="1" dirty="0"/>
              <a:t> vychází 4000 událostí v buňce o průměru 20 </a:t>
            </a:r>
            <a:r>
              <a:rPr lang="cs-CZ" altLang="cs-CZ" i="1" dirty="0">
                <a:latin typeface="Symbol" panose="05050102010706020507" pitchFamily="18" charset="2"/>
              </a:rPr>
              <a:t>m</a:t>
            </a:r>
            <a:r>
              <a:rPr lang="cs-CZ" altLang="cs-CZ" i="1" dirty="0"/>
              <a:t>m.</a:t>
            </a:r>
          </a:p>
        </p:txBody>
      </p:sp>
    </p:spTree>
    <p:extLst>
      <p:ext uri="{BB962C8B-B14F-4D97-AF65-F5344CB8AC3E}">
        <p14:creationId xmlns:p14="http://schemas.microsoft.com/office/powerpoint/2010/main" val="228589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61A1C41-A163-4B05-A799-E845DD625E20}"/>
              </a:ext>
            </a:extLst>
          </p:cNvPr>
          <p:cNvSpPr>
            <a:spLocks noGrp="1" noChangeArrowheads="1"/>
          </p:cNvSpPr>
          <p:nvPr>
            <p:ph type="title"/>
          </p:nvPr>
        </p:nvSpPr>
        <p:spPr>
          <a:xfrm>
            <a:off x="428359" y="322968"/>
            <a:ext cx="10753200" cy="451576"/>
          </a:xfrm>
        </p:spPr>
        <p:txBody>
          <a:bodyPr/>
          <a:lstStyle/>
          <a:p>
            <a:pPr eaLnBrk="1" hangingPunct="1"/>
            <a:r>
              <a:rPr lang="cs-CZ" altLang="cs-CZ" dirty="0"/>
              <a:t>Všeobecná rovnice přežití</a:t>
            </a:r>
          </a:p>
        </p:txBody>
      </p:sp>
      <p:sp>
        <p:nvSpPr>
          <p:cNvPr id="21507" name="Rectangle 3">
            <a:extLst>
              <a:ext uri="{FF2B5EF4-FFF2-40B4-BE49-F238E27FC236}">
                <a16:creationId xmlns:a16="http://schemas.microsoft.com/office/drawing/2014/main" id="{A45CCFB7-90A6-4D87-94F4-36F541E50B60}"/>
              </a:ext>
            </a:extLst>
          </p:cNvPr>
          <p:cNvSpPr>
            <a:spLocks noGrp="1" noChangeArrowheads="1"/>
          </p:cNvSpPr>
          <p:nvPr>
            <p:ph type="body" idx="1"/>
          </p:nvPr>
        </p:nvSpPr>
        <p:spPr>
          <a:xfrm>
            <a:off x="428359" y="1724486"/>
            <a:ext cx="11416799" cy="3960000"/>
          </a:xfrm>
          <a:noFill/>
        </p:spPr>
        <p:txBody>
          <a:bodyPr/>
          <a:lstStyle/>
          <a:p>
            <a:pPr eaLnBrk="1" hangingPunct="1">
              <a:lnSpc>
                <a:spcPct val="100000"/>
              </a:lnSpc>
            </a:pPr>
            <a:r>
              <a:rPr lang="cs-CZ" altLang="cs-CZ" sz="2400" dirty="0"/>
              <a:t>Pravděpodobnost toho, že bude zaznamenána aktivní událost kdekoliv v ozářené populaci, tj. v kterékoliv její buňce, je dána poměrem terčového a celkového objemu </a:t>
            </a:r>
            <a:r>
              <a:rPr lang="cs-CZ" altLang="cs-CZ" sz="2400" i="1" dirty="0"/>
              <a:t>v/V. </a:t>
            </a:r>
            <a:r>
              <a:rPr lang="cs-CZ" altLang="cs-CZ" sz="2400" dirty="0"/>
              <a:t>Vyplývá to z toho, že z </a:t>
            </a:r>
            <a:r>
              <a:rPr lang="cs-CZ" altLang="cs-CZ" sz="2400" i="1" dirty="0"/>
              <a:t>celkového</a:t>
            </a:r>
            <a:r>
              <a:rPr lang="cs-CZ" altLang="cs-CZ" sz="2400" dirty="0"/>
              <a:t> počtu událostí</a:t>
            </a:r>
            <a:r>
              <a:rPr lang="cs-CZ" altLang="cs-CZ" sz="2400" i="1" dirty="0"/>
              <a:t> </a:t>
            </a:r>
          </a:p>
          <a:p>
            <a:pPr eaLnBrk="1" hangingPunct="1">
              <a:lnSpc>
                <a:spcPct val="100000"/>
              </a:lnSpc>
            </a:pPr>
            <a:r>
              <a:rPr lang="cs-CZ" altLang="cs-CZ" sz="2400" b="1" i="1" dirty="0">
                <a:latin typeface="Symbol" panose="05050102010706020507" pitchFamily="18" charset="2"/>
              </a:rPr>
              <a:t>D </a:t>
            </a:r>
            <a:r>
              <a:rPr lang="cs-CZ" altLang="cs-CZ" sz="2400" b="1" i="1" dirty="0"/>
              <a:t>= V.D</a:t>
            </a:r>
          </a:p>
          <a:p>
            <a:pPr eaLnBrk="1" hangingPunct="1">
              <a:lnSpc>
                <a:spcPct val="100000"/>
              </a:lnSpc>
            </a:pPr>
            <a:r>
              <a:rPr lang="cs-CZ" altLang="cs-CZ" sz="2400" dirty="0"/>
              <a:t>(tj. hustoty </a:t>
            </a:r>
            <a:r>
              <a:rPr lang="cs-CZ" altLang="cs-CZ" sz="2400" b="1" i="1" dirty="0"/>
              <a:t>D</a:t>
            </a:r>
            <a:r>
              <a:rPr lang="cs-CZ" altLang="cs-CZ" sz="2400" dirty="0"/>
              <a:t> událostí – zásahů - násobené celkovým objemem </a:t>
            </a:r>
            <a:r>
              <a:rPr lang="cs-CZ" altLang="cs-CZ" sz="2400" b="1" i="1" dirty="0"/>
              <a:t>V</a:t>
            </a:r>
            <a:r>
              <a:rPr lang="cs-CZ" altLang="cs-CZ" sz="2400" dirty="0"/>
              <a:t>) je</a:t>
            </a:r>
          </a:p>
          <a:p>
            <a:pPr eaLnBrk="1" hangingPunct="1">
              <a:lnSpc>
                <a:spcPct val="100000"/>
              </a:lnSpc>
            </a:pPr>
            <a:r>
              <a:rPr lang="cs-CZ" altLang="cs-CZ" sz="2400" b="1" i="1" dirty="0" err="1"/>
              <a:t>v.D</a:t>
            </a:r>
            <a:r>
              <a:rPr lang="cs-CZ" altLang="cs-CZ" sz="2400" i="1" dirty="0"/>
              <a:t> </a:t>
            </a:r>
          </a:p>
          <a:p>
            <a:pPr eaLnBrk="1" hangingPunct="1">
              <a:lnSpc>
                <a:spcPct val="100000"/>
              </a:lnSpc>
            </a:pPr>
            <a:r>
              <a:rPr lang="cs-CZ" altLang="cs-CZ" sz="2400" dirty="0"/>
              <a:t>událostí zaznamenáno v citlivém objemu. Poměr těchto výrazů je roven</a:t>
            </a:r>
          </a:p>
          <a:p>
            <a:pPr eaLnBrk="1" hangingPunct="1">
              <a:lnSpc>
                <a:spcPct val="100000"/>
              </a:lnSpc>
            </a:pPr>
            <a:r>
              <a:rPr lang="cs-CZ" altLang="cs-CZ" sz="2400" b="1" i="1" dirty="0"/>
              <a:t>v</a:t>
            </a:r>
            <a:r>
              <a:rPr lang="cs-CZ" altLang="cs-CZ" sz="2400" i="1" dirty="0"/>
              <a:t>/</a:t>
            </a:r>
            <a:r>
              <a:rPr lang="cs-CZ" altLang="cs-CZ" sz="2400" b="1" i="1" dirty="0"/>
              <a:t>V*</a:t>
            </a:r>
            <a:r>
              <a:rPr lang="cs-CZ" altLang="cs-CZ" sz="2400" i="1" dirty="0"/>
              <a:t>. </a:t>
            </a:r>
          </a:p>
          <a:p>
            <a:pPr eaLnBrk="1" hangingPunct="1">
              <a:lnSpc>
                <a:spcPct val="100000"/>
              </a:lnSpc>
            </a:pPr>
            <a:r>
              <a:rPr lang="cs-CZ" altLang="cs-CZ" sz="2400" dirty="0"/>
              <a:t>Tento poměr je bezrozměrným parametrem, který nazveme</a:t>
            </a:r>
            <a:r>
              <a:rPr lang="cs-CZ" altLang="cs-CZ" sz="2400" i="1" dirty="0"/>
              <a:t> </a:t>
            </a:r>
            <a:r>
              <a:rPr lang="cs-CZ" altLang="cs-CZ" sz="2400" b="1" i="1" dirty="0"/>
              <a:t>pravděpodobností zásahu</a:t>
            </a:r>
            <a:r>
              <a:rPr lang="cs-CZ" altLang="cs-CZ" sz="2400" i="1" dirty="0"/>
              <a:t> </a:t>
            </a:r>
            <a:r>
              <a:rPr lang="cs-CZ" altLang="cs-CZ" sz="2400" dirty="0">
                <a:latin typeface="Symbol" panose="05050102010706020507" pitchFamily="18" charset="2"/>
              </a:rPr>
              <a:t>r</a:t>
            </a:r>
            <a:r>
              <a:rPr lang="cs-CZ" altLang="cs-CZ" sz="2400" i="1" dirty="0">
                <a:latin typeface="Symbol" panose="05050102010706020507" pitchFamily="18" charset="2"/>
              </a:rPr>
              <a:t>. </a:t>
            </a:r>
            <a:r>
              <a:rPr lang="cs-CZ" altLang="cs-CZ" sz="2400" dirty="0"/>
              <a:t>Jde zpravidla o malé číslo.</a:t>
            </a:r>
          </a:p>
        </p:txBody>
      </p:sp>
      <p:sp>
        <p:nvSpPr>
          <p:cNvPr id="3" name="TextovéPole 2">
            <a:extLst>
              <a:ext uri="{FF2B5EF4-FFF2-40B4-BE49-F238E27FC236}">
                <a16:creationId xmlns:a16="http://schemas.microsoft.com/office/drawing/2014/main" id="{A3F730EE-06D8-4BBC-A73A-A45C0B711DF7}"/>
              </a:ext>
            </a:extLst>
          </p:cNvPr>
          <p:cNvSpPr txBox="1"/>
          <p:nvPr/>
        </p:nvSpPr>
        <p:spPr>
          <a:xfrm>
            <a:off x="935420" y="5969876"/>
            <a:ext cx="9806151" cy="1077218"/>
          </a:xfrm>
          <a:prstGeom prst="rect">
            <a:avLst/>
          </a:prstGeom>
          <a:noFill/>
        </p:spPr>
        <p:txBody>
          <a:bodyPr wrap="square" rtlCol="0">
            <a:spAutoFit/>
          </a:bodyPr>
          <a:lstStyle/>
          <a:p>
            <a:r>
              <a:rPr lang="cs-CZ" altLang="cs-CZ" sz="1800" dirty="0"/>
              <a:t>*podobně jako: Pravděpodobnost zasažení naší republiky bludnou planetkou je dána poměrem velikosti našeho území a povrchu Země, máme-li ovšem jistotu, že Země bude zasažena.</a:t>
            </a:r>
          </a:p>
          <a:p>
            <a:pPr algn="l"/>
            <a:endParaRPr lang="en-GB" sz="2800" dirty="0" err="1">
              <a:latin typeface="+mn-lt"/>
            </a:endParaRPr>
          </a:p>
        </p:txBody>
      </p:sp>
    </p:spTree>
    <p:extLst>
      <p:ext uri="{BB962C8B-B14F-4D97-AF65-F5344CB8AC3E}">
        <p14:creationId xmlns:p14="http://schemas.microsoft.com/office/powerpoint/2010/main" val="504692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880B6120-BF35-40A0-A442-E632DB7C0059}"/>
              </a:ext>
            </a:extLst>
          </p:cNvPr>
          <p:cNvSpPr>
            <a:spLocks noGrp="1" noChangeArrowheads="1"/>
          </p:cNvSpPr>
          <p:nvPr>
            <p:ph type="title"/>
          </p:nvPr>
        </p:nvSpPr>
        <p:spPr>
          <a:xfrm>
            <a:off x="751490" y="288915"/>
            <a:ext cx="6584731" cy="609753"/>
          </a:xfrm>
        </p:spPr>
        <p:txBody>
          <a:bodyPr/>
          <a:lstStyle/>
          <a:p>
            <a:pPr eaLnBrk="1" hangingPunct="1"/>
            <a:r>
              <a:rPr lang="cs-CZ" altLang="cs-CZ" sz="4000" dirty="0"/>
              <a:t>Všeobecná rovnice přežití</a:t>
            </a:r>
          </a:p>
        </p:txBody>
      </p:sp>
      <p:sp>
        <p:nvSpPr>
          <p:cNvPr id="1028" name="Rectangle 3">
            <a:extLst>
              <a:ext uri="{FF2B5EF4-FFF2-40B4-BE49-F238E27FC236}">
                <a16:creationId xmlns:a16="http://schemas.microsoft.com/office/drawing/2014/main" id="{82823D44-44A4-4177-AF91-5748326DC15B}"/>
              </a:ext>
            </a:extLst>
          </p:cNvPr>
          <p:cNvSpPr>
            <a:spLocks noGrp="1" noChangeArrowheads="1"/>
          </p:cNvSpPr>
          <p:nvPr>
            <p:ph type="body" sz="half" idx="1"/>
          </p:nvPr>
        </p:nvSpPr>
        <p:spPr>
          <a:xfrm>
            <a:off x="1229711" y="1341438"/>
            <a:ext cx="10279118" cy="5256212"/>
          </a:xfrm>
          <a:noFill/>
        </p:spPr>
        <p:txBody>
          <a:bodyPr/>
          <a:lstStyle/>
          <a:p>
            <a:pPr eaLnBrk="1" hangingPunct="1">
              <a:lnSpc>
                <a:spcPct val="100000"/>
              </a:lnSpc>
            </a:pPr>
            <a:r>
              <a:rPr lang="cs-CZ" altLang="cs-CZ" sz="2400" dirty="0"/>
              <a:t>Na základě teorie pravděpodobnosti lze formulovat tzv. všeobecnou rovnici přežití. </a:t>
            </a:r>
            <a:r>
              <a:rPr lang="cs-CZ" altLang="cs-CZ" sz="2400" i="1" dirty="0"/>
              <a:t>S</a:t>
            </a:r>
            <a:r>
              <a:rPr lang="cs-CZ" altLang="cs-CZ" sz="2400" dirty="0"/>
              <a:t> je pravděpodobnost přežití (tj. podíl počtu buněk přeživších určitou dávku a počtu buněk přeživších dávku nulovou) vztažená na jednu buňku:</a:t>
            </a:r>
          </a:p>
          <a:p>
            <a:pPr eaLnBrk="1" hangingPunct="1">
              <a:lnSpc>
                <a:spcPct val="100000"/>
              </a:lnSpc>
            </a:pPr>
            <a:endParaRPr lang="en-US" altLang="cs-CZ" sz="2400" dirty="0">
              <a:latin typeface="Monotype Corsiva" panose="03010101010201010101" pitchFamily="66" charset="0"/>
            </a:endParaRPr>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r>
              <a:rPr lang="cs-CZ" altLang="cs-CZ" sz="2400" b="1" dirty="0"/>
              <a:t>Sčítáme pravděpodobnosti </a:t>
            </a:r>
            <a:r>
              <a:rPr lang="cs-CZ" altLang="cs-CZ" sz="2400" b="1" i="1" dirty="0"/>
              <a:t>P</a:t>
            </a:r>
            <a:r>
              <a:rPr lang="cs-CZ" altLang="cs-CZ" sz="2400" b="1" dirty="0"/>
              <a:t> </a:t>
            </a:r>
            <a:r>
              <a:rPr lang="cs-CZ" altLang="cs-CZ" sz="2400" dirty="0"/>
              <a:t>pro všechny možné hodnoty </a:t>
            </a:r>
            <a:r>
              <a:rPr lang="cs-CZ" altLang="cs-CZ" sz="2400" i="1" dirty="0"/>
              <a:t>h</a:t>
            </a:r>
            <a:r>
              <a:rPr lang="cs-CZ" altLang="cs-CZ" sz="2400" dirty="0"/>
              <a:t>, což je počet zásahů buňky potřebný k jejímu zániku (</a:t>
            </a:r>
            <a:r>
              <a:rPr lang="cs-CZ" altLang="cs-CZ" sz="2400" i="1" dirty="0" err="1"/>
              <a:t>hits</a:t>
            </a:r>
            <a:r>
              <a:rPr lang="cs-CZ" altLang="cs-CZ" sz="2400" i="1" dirty="0"/>
              <a:t>!</a:t>
            </a:r>
            <a:r>
              <a:rPr lang="cs-CZ" altLang="cs-CZ" sz="2400" dirty="0"/>
              <a:t>). Hodnota </a:t>
            </a:r>
            <a:r>
              <a:rPr lang="cs-CZ" altLang="cs-CZ" sz="2400" i="1" dirty="0"/>
              <a:t>h</a:t>
            </a:r>
            <a:r>
              <a:rPr lang="cs-CZ" altLang="cs-CZ" sz="2400" dirty="0"/>
              <a:t> může hypoteticky dosáhnout čísla </a:t>
            </a:r>
            <a:r>
              <a:rPr lang="el-GR" altLang="cs-CZ" b="1" dirty="0">
                <a:latin typeface="Times New Roman" panose="02020603050405020304" pitchFamily="18" charset="0"/>
                <a:cs typeface="Times New Roman" panose="02020603050405020304" pitchFamily="18" charset="0"/>
              </a:rPr>
              <a:t>Δ</a:t>
            </a:r>
            <a:r>
              <a:rPr lang="cs-CZ" altLang="cs-CZ" sz="2400" dirty="0"/>
              <a:t>, tj. celkového počtu událostí (velmi nepravděpodobné).</a:t>
            </a:r>
          </a:p>
          <a:p>
            <a:pPr eaLnBrk="1" hangingPunct="1">
              <a:lnSpc>
                <a:spcPct val="100000"/>
              </a:lnSpc>
            </a:pPr>
            <a:r>
              <a:rPr lang="cs-CZ" altLang="cs-CZ" sz="2400" dirty="0"/>
              <a:t>Při dalších zjednodušeních lze odvodit pak i její zvláštní řešení, např. </a:t>
            </a:r>
            <a:r>
              <a:rPr lang="cs-CZ" altLang="cs-CZ" sz="2400" i="1" dirty="0" err="1"/>
              <a:t>jednozásahový</a:t>
            </a:r>
            <a:r>
              <a:rPr lang="cs-CZ" altLang="cs-CZ" sz="2400" i="1" dirty="0"/>
              <a:t> inaktivační model </a:t>
            </a:r>
            <a:r>
              <a:rPr lang="cs-CZ" altLang="cs-CZ" sz="2400" dirty="0"/>
              <a:t>(křivka bez raménka!)</a:t>
            </a:r>
          </a:p>
        </p:txBody>
      </p:sp>
      <mc:AlternateContent xmlns:mc="http://schemas.openxmlformats.org/markup-compatibility/2006" xmlns:a14="http://schemas.microsoft.com/office/drawing/2010/main">
        <mc:Choice Requires="a14">
          <p:sp>
            <p:nvSpPr>
              <p:cNvPr id="1026" name="Object 4">
                <a:extLst>
                  <a:ext uri="{FF2B5EF4-FFF2-40B4-BE49-F238E27FC236}">
                    <a16:creationId xmlns:a16="http://schemas.microsoft.com/office/drawing/2014/main" id="{2F43A13D-A621-4F08-923A-B3EAB292331F}"/>
                  </a:ext>
                </a:extLst>
              </p:cNvPr>
              <p:cNvSpPr txBox="1">
                <a:spLocks noGrp="1"/>
              </p:cNvSpPr>
              <p:nvPr>
                <p:ph sz="half" idx="2"/>
              </p:nvPr>
            </p:nvSpPr>
            <p:spPr bwMode="auto">
              <a:xfrm>
                <a:off x="4265723" y="2590178"/>
                <a:ext cx="3933825" cy="1161852"/>
              </a:xfrm>
              <a:prstGeom prst="rect">
                <a:avLst/>
              </a:prstGeom>
              <a:noFill/>
              <a:ln>
                <a:noFill/>
              </a:ln>
              <a:effectLst/>
            </p:spPr>
            <p:txBody>
              <a:bodyPr>
                <a:normAutofit fontScale="77500" lnSpcReduction="20000"/>
              </a:bodyPr>
              <a:lstStyle/>
              <a:p>
                <a:pPr>
                  <a:buNone/>
                </a:pPr>
                <a14:m>
                  <m:oMathPara xmlns:m="http://schemas.openxmlformats.org/officeDocument/2006/math">
                    <m:oMathParaPr>
                      <m:jc m:val="left"/>
                    </m:oMathParaPr>
                    <m:oMath xmlns:m="http://schemas.openxmlformats.org/officeDocument/2006/math">
                      <m:r>
                        <a:rPr lang="en-GB" i="1">
                          <a:solidFill>
                            <a:srgbClr val="000000"/>
                          </a:solidFill>
                          <a:latin typeface="Cambria Math" panose="02040503050406030204" pitchFamily="18" charset="0"/>
                        </a:rPr>
                        <m:t>𝑆</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r>
                        <a:rPr lang="en-GB" i="1">
                          <a:solidFill>
                            <a:srgbClr val="000000"/>
                          </a:solidFill>
                          <a:latin typeface="Cambria Math" panose="02040503050406030204" pitchFamily="18" charset="0"/>
                        </a:rPr>
                        <m:t>=</m:t>
                      </m:r>
                      <m:nary>
                        <m:naryPr>
                          <m:chr m:val="∑"/>
                          <m:ctrlPr>
                            <a:rPr lang="en-GB" i="1">
                              <a:solidFill>
                                <a:srgbClr val="000000"/>
                              </a:solidFill>
                              <a:latin typeface="Cambria Math" panose="02040503050406030204" pitchFamily="18" charset="0"/>
                            </a:rPr>
                          </m:ctrlPr>
                        </m:naryPr>
                        <m:sub>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=0</m:t>
                          </m:r>
                        </m:sub>
                        <m:sup>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n-GB" i="1">
                              <a:solidFill>
                                <a:srgbClr val="000000"/>
                              </a:solidFill>
                              <a:latin typeface="Cambria Math" panose="02040503050406030204" pitchFamily="18" charset="0"/>
                            </a:rPr>
                            <m:t>D</m:t>
                          </m:r>
                        </m:sup>
                        <m:e>
                          <m:r>
                            <a:rPr lang="en-GB" i="1">
                              <a:solidFill>
                                <a:srgbClr val="000000"/>
                              </a:solidFill>
                              <a:latin typeface="Cambria Math" panose="02040503050406030204" pitchFamily="18" charset="0"/>
                            </a:rPr>
                            <m:t>𝑃</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e>
                      </m:nary>
                    </m:oMath>
                  </m:oMathPara>
                </a14:m>
                <a:endParaRPr lang="en-GB" dirty="0"/>
              </a:p>
            </p:txBody>
          </p:sp>
        </mc:Choice>
        <mc:Fallback xmlns="">
          <p:sp>
            <p:nvSpPr>
              <p:cNvPr id="1026" name="Object 4">
                <a:extLst>
                  <a:ext uri="{FF2B5EF4-FFF2-40B4-BE49-F238E27FC236}">
                    <a16:creationId xmlns:a16="http://schemas.microsoft.com/office/drawing/2014/main" id="{2F43A13D-A621-4F08-923A-B3EAB292331F}"/>
                  </a:ext>
                </a:extLst>
              </p:cNvPr>
              <p:cNvSpPr txBox="1">
                <a:spLocks noGrp="1" noRot="1" noChangeAspect="1" noMove="1" noResize="1" noEditPoints="1" noAdjustHandles="1" noChangeArrowheads="1" noChangeShapeType="1" noTextEdit="1"/>
              </p:cNvSpPr>
              <p:nvPr>
                <p:ph sz="half" idx="2"/>
              </p:nvPr>
            </p:nvSpPr>
            <p:spPr bwMode="auto">
              <a:xfrm>
                <a:off x="4265723" y="2590178"/>
                <a:ext cx="3933825" cy="1161852"/>
              </a:xfrm>
              <a:prstGeom prst="rect">
                <a:avLst/>
              </a:prstGeom>
              <a:blipFill>
                <a:blip r:embed="rId3"/>
                <a:stretch>
                  <a:fillRect/>
                </a:stretch>
              </a:blipFill>
              <a:ln>
                <a:noFill/>
              </a:ln>
              <a:effectLst/>
            </p:spPr>
            <p:txBody>
              <a:bodyPr/>
              <a:lstStyle/>
              <a:p>
                <a:r>
                  <a:rPr lang="en-GB">
                    <a:noFill/>
                  </a:rPr>
                  <a:t> </a:t>
                </a:r>
              </a:p>
            </p:txBody>
          </p:sp>
        </mc:Fallback>
      </mc:AlternateContent>
    </p:spTree>
    <p:extLst>
      <p:ext uri="{BB962C8B-B14F-4D97-AF65-F5344CB8AC3E}">
        <p14:creationId xmlns:p14="http://schemas.microsoft.com/office/powerpoint/2010/main" val="240719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CE739B3E-4185-4ECC-8F98-5E6970B35499}"/>
              </a:ext>
            </a:extLst>
          </p:cNvPr>
          <p:cNvSpPr>
            <a:spLocks noGrp="1" noChangeArrowheads="1"/>
          </p:cNvSpPr>
          <p:nvPr>
            <p:ph type="title"/>
          </p:nvPr>
        </p:nvSpPr>
        <p:spPr>
          <a:xfrm>
            <a:off x="609600" y="274638"/>
            <a:ext cx="8233127" cy="702824"/>
          </a:xfrm>
        </p:spPr>
        <p:txBody>
          <a:bodyPr/>
          <a:lstStyle/>
          <a:p>
            <a:pPr eaLnBrk="1" hangingPunct="1"/>
            <a:r>
              <a:rPr lang="cs-CZ" altLang="cs-CZ" sz="4000" dirty="0" err="1"/>
              <a:t>Jednozásahový</a:t>
            </a:r>
            <a:r>
              <a:rPr lang="cs-CZ" altLang="cs-CZ" sz="4000" dirty="0"/>
              <a:t> inaktivační model</a:t>
            </a:r>
          </a:p>
        </p:txBody>
      </p:sp>
      <p:sp>
        <p:nvSpPr>
          <p:cNvPr id="2052" name="Rectangle 3">
            <a:extLst>
              <a:ext uri="{FF2B5EF4-FFF2-40B4-BE49-F238E27FC236}">
                <a16:creationId xmlns:a16="http://schemas.microsoft.com/office/drawing/2014/main" id="{3A5C7664-1515-4CB4-9F5A-711BE09F55B7}"/>
              </a:ext>
            </a:extLst>
          </p:cNvPr>
          <p:cNvSpPr>
            <a:spLocks noGrp="1" noChangeArrowheads="1"/>
          </p:cNvSpPr>
          <p:nvPr>
            <p:ph type="body" sz="half" idx="1"/>
          </p:nvPr>
        </p:nvSpPr>
        <p:spPr>
          <a:xfrm>
            <a:off x="1103585" y="1412876"/>
            <a:ext cx="10373711" cy="2016125"/>
          </a:xfrm>
          <a:noFill/>
        </p:spPr>
        <p:txBody>
          <a:bodyPr/>
          <a:lstStyle/>
          <a:p>
            <a:pPr eaLnBrk="1" hangingPunct="1">
              <a:lnSpc>
                <a:spcPct val="100000"/>
              </a:lnSpc>
              <a:buFontTx/>
              <a:buNone/>
            </a:pPr>
            <a:r>
              <a:rPr lang="cs-CZ" altLang="cs-CZ" sz="2400" dirty="0"/>
              <a:t>V tomto případě: </a:t>
            </a:r>
            <a:r>
              <a:rPr lang="cs-CZ" altLang="cs-CZ" sz="2400" i="1" dirty="0"/>
              <a:t>h</a:t>
            </a:r>
            <a:r>
              <a:rPr lang="cs-CZ" altLang="cs-CZ" sz="2400" dirty="0"/>
              <a:t> = 0 </a:t>
            </a:r>
            <a:r>
              <a:rPr lang="cs-CZ" altLang="cs-CZ" sz="2400" dirty="0">
                <a:cs typeface="Arial" panose="020B0604020202020204" pitchFamily="34" charset="0"/>
              </a:rPr>
              <a:t>→ buňka přežije, </a:t>
            </a:r>
            <a:r>
              <a:rPr lang="cs-CZ" altLang="cs-CZ" sz="2400" i="1" dirty="0">
                <a:cs typeface="Arial" panose="020B0604020202020204" pitchFamily="34" charset="0"/>
              </a:rPr>
              <a:t>h</a:t>
            </a:r>
            <a:r>
              <a:rPr lang="cs-CZ" altLang="cs-CZ" sz="2400" dirty="0">
                <a:cs typeface="Arial" panose="020B0604020202020204" pitchFamily="34" charset="0"/>
              </a:rPr>
              <a:t> = 1 </a:t>
            </a:r>
            <a:r>
              <a:rPr lang="cs-CZ" altLang="cs-CZ" sz="2400" i="1" dirty="0">
                <a:cs typeface="Arial" panose="020B0604020202020204" pitchFamily="34" charset="0"/>
              </a:rPr>
              <a:t>nebo více</a:t>
            </a:r>
            <a:r>
              <a:rPr lang="cs-CZ" altLang="cs-CZ" sz="2400" dirty="0">
                <a:cs typeface="Arial" panose="020B0604020202020204" pitchFamily="34" charset="0"/>
              </a:rPr>
              <a:t> → buňka nepřežije (</a:t>
            </a:r>
            <a:r>
              <a:rPr lang="cs-CZ" altLang="cs-CZ" sz="2400" dirty="0" err="1">
                <a:cs typeface="Arial" panose="020B0604020202020204" pitchFamily="34" charset="0"/>
              </a:rPr>
              <a:t>viž</a:t>
            </a:r>
            <a:r>
              <a:rPr lang="cs-CZ" altLang="cs-CZ" sz="2400" dirty="0">
                <a:cs typeface="Arial" panose="020B0604020202020204" pitchFamily="34" charset="0"/>
              </a:rPr>
              <a:t> níže, </a:t>
            </a:r>
            <a:r>
              <a:rPr lang="cs-CZ" altLang="cs-CZ" sz="2400" b="1" dirty="0">
                <a:cs typeface="Arial" panose="020B0604020202020204" pitchFamily="34" charset="0"/>
              </a:rPr>
              <a:t>co tím myslíme </a:t>
            </a:r>
            <a:r>
              <a:rPr lang="cs-CZ" altLang="cs-CZ" sz="2400" dirty="0">
                <a:cs typeface="Arial" panose="020B0604020202020204" pitchFamily="34" charset="0"/>
              </a:rPr>
              <a:t>– </a:t>
            </a:r>
            <a:r>
              <a:rPr lang="cs-CZ" altLang="cs-CZ" sz="2400" i="1" dirty="0">
                <a:cs typeface="Arial" panose="020B0604020202020204" pitchFamily="34" charset="0"/>
              </a:rPr>
              <a:t>pokles na </a:t>
            </a:r>
            <a:r>
              <a:rPr lang="cs-CZ" altLang="cs-CZ" sz="2400" i="1" dirty="0">
                <a:solidFill>
                  <a:srgbClr val="FF0000"/>
                </a:solidFill>
                <a:cs typeface="Arial" panose="020B0604020202020204" pitchFamily="34" charset="0"/>
              </a:rPr>
              <a:t>37%</a:t>
            </a:r>
            <a:r>
              <a:rPr lang="cs-CZ" altLang="cs-CZ" sz="2400" dirty="0">
                <a:cs typeface="Arial" panose="020B0604020202020204" pitchFamily="34" charset="0"/>
              </a:rPr>
              <a:t>). </a:t>
            </a:r>
          </a:p>
          <a:p>
            <a:pPr eaLnBrk="1" hangingPunct="1">
              <a:lnSpc>
                <a:spcPct val="100000"/>
              </a:lnSpc>
              <a:buFontTx/>
              <a:buNone/>
            </a:pPr>
            <a:r>
              <a:rPr lang="cs-CZ" altLang="cs-CZ" sz="2400" dirty="0">
                <a:cs typeface="Arial" panose="020B0604020202020204" pitchFamily="34" charset="0"/>
              </a:rPr>
              <a:t>Pravděpodobnost přežití buňky (bez odvození, ale známý exponenciální tvar nám cosi napovídá):</a:t>
            </a:r>
          </a:p>
        </p:txBody>
      </p:sp>
      <p:graphicFrame>
        <p:nvGraphicFramePr>
          <p:cNvPr id="2050" name="Object 4">
            <a:extLst>
              <a:ext uri="{FF2B5EF4-FFF2-40B4-BE49-F238E27FC236}">
                <a16:creationId xmlns:a16="http://schemas.microsoft.com/office/drawing/2014/main" id="{3958FC73-CE43-4A94-82F0-F3DA1384DC09}"/>
              </a:ext>
            </a:extLst>
          </p:cNvPr>
          <p:cNvGraphicFramePr>
            <a:graphicFrameLocks noGrp="1" noChangeAspect="1"/>
          </p:cNvGraphicFramePr>
          <p:nvPr>
            <p:ph sz="half" idx="2"/>
            <p:extLst>
              <p:ext uri="{D42A27DB-BD31-4B8C-83A1-F6EECF244321}">
                <p14:modId xmlns:p14="http://schemas.microsoft.com/office/powerpoint/2010/main" val="3982324112"/>
              </p:ext>
            </p:extLst>
          </p:nvPr>
        </p:nvGraphicFramePr>
        <p:xfrm>
          <a:off x="2817988" y="3288550"/>
          <a:ext cx="3816350" cy="677863"/>
        </p:xfrm>
        <a:graphic>
          <a:graphicData uri="http://schemas.openxmlformats.org/presentationml/2006/ole">
            <mc:AlternateContent xmlns:mc="http://schemas.openxmlformats.org/markup-compatibility/2006">
              <mc:Choice xmlns:v="urn:schemas-microsoft-com:vml" Requires="v">
                <p:oleObj name="Rovnice" r:id="rId3" imgW="1282700" imgH="228600" progId="Equation.3">
                  <p:embed/>
                </p:oleObj>
              </mc:Choice>
              <mc:Fallback>
                <p:oleObj name="Rovnice" r:id="rId3" imgW="1282700" imgH="228600" progId="Equation.3">
                  <p:embed/>
                  <p:pic>
                    <p:nvPicPr>
                      <p:cNvPr id="2050" name="Object 4">
                        <a:extLst>
                          <a:ext uri="{FF2B5EF4-FFF2-40B4-BE49-F238E27FC236}">
                            <a16:creationId xmlns:a16="http://schemas.microsoft.com/office/drawing/2014/main" id="{3958FC73-CE43-4A94-82F0-F3DA1384DC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7988" y="3288550"/>
                        <a:ext cx="3816350" cy="67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Text Box 6">
            <a:extLst>
              <a:ext uri="{FF2B5EF4-FFF2-40B4-BE49-F238E27FC236}">
                <a16:creationId xmlns:a16="http://schemas.microsoft.com/office/drawing/2014/main" id="{86A197EF-F7EA-4B6A-B035-94671D7629CF}"/>
              </a:ext>
            </a:extLst>
          </p:cNvPr>
          <p:cNvSpPr txBox="1">
            <a:spLocks noChangeArrowheads="1"/>
          </p:cNvSpPr>
          <p:nvPr/>
        </p:nvSpPr>
        <p:spPr bwMode="auto">
          <a:xfrm>
            <a:off x="966953" y="4581525"/>
            <a:ext cx="10336970" cy="156966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400" i="1" dirty="0"/>
              <a:t>D</a:t>
            </a:r>
            <a:r>
              <a:rPr lang="cs-CZ" altLang="cs-CZ" sz="2400" i="1" baseline="-25000" dirty="0"/>
              <a:t>0</a:t>
            </a:r>
            <a:r>
              <a:rPr lang="cs-CZ" altLang="cs-CZ" sz="2400" dirty="0"/>
              <a:t> je převrácená hodnota inaktivačního koeficientu (D</a:t>
            </a:r>
            <a:r>
              <a:rPr lang="cs-CZ" altLang="cs-CZ" sz="2400" baseline="-25000" dirty="0"/>
              <a:t>0</a:t>
            </a:r>
            <a:r>
              <a:rPr lang="cs-CZ" altLang="cs-CZ" sz="2400" dirty="0"/>
              <a:t> = 1/k) a je to letální dávka potřebná pro zredukování frakce přeživších buněk na hodnotu 1/e, tj. </a:t>
            </a:r>
            <a:r>
              <a:rPr lang="cs-CZ" altLang="cs-CZ" sz="2400" dirty="0">
                <a:solidFill>
                  <a:srgbClr val="FF0000"/>
                </a:solidFill>
              </a:rPr>
              <a:t>37%</a:t>
            </a:r>
            <a:r>
              <a:rPr lang="cs-CZ" altLang="cs-CZ" sz="2400" dirty="0"/>
              <a:t> z hodnoty původní. Při této dávce (</a:t>
            </a:r>
            <a:r>
              <a:rPr lang="cs-CZ" altLang="cs-CZ" sz="2400" i="1" dirty="0"/>
              <a:t>D = D</a:t>
            </a:r>
            <a:r>
              <a:rPr lang="cs-CZ" altLang="cs-CZ" sz="2400" i="1" baseline="-25000" dirty="0"/>
              <a:t>0</a:t>
            </a:r>
            <a:r>
              <a:rPr lang="cs-CZ" altLang="cs-CZ" sz="2400" dirty="0"/>
              <a:t>) je </a:t>
            </a:r>
            <a:r>
              <a:rPr lang="cs-CZ" altLang="cs-CZ" sz="2400" i="1" dirty="0"/>
              <a:t>průměrný</a:t>
            </a:r>
            <a:r>
              <a:rPr lang="cs-CZ" altLang="cs-CZ" sz="2400" dirty="0"/>
              <a:t> počet terčů zasažených v buňce roven 1.</a:t>
            </a:r>
          </a:p>
        </p:txBody>
      </p:sp>
      <p:sp>
        <p:nvSpPr>
          <p:cNvPr id="2055" name="TextovéPole 8">
            <a:extLst>
              <a:ext uri="{FF2B5EF4-FFF2-40B4-BE49-F238E27FC236}">
                <a16:creationId xmlns:a16="http://schemas.microsoft.com/office/drawing/2014/main" id="{979448D6-56EB-45C7-BCEA-5361D9110341}"/>
              </a:ext>
            </a:extLst>
          </p:cNvPr>
          <p:cNvSpPr txBox="1">
            <a:spLocks noChangeArrowheads="1"/>
          </p:cNvSpPr>
          <p:nvPr/>
        </p:nvSpPr>
        <p:spPr bwMode="auto">
          <a:xfrm>
            <a:off x="8240111" y="3008739"/>
            <a:ext cx="33264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solidFill>
                  <a:srgbClr val="FF0000"/>
                </a:solidFill>
              </a:rPr>
              <a:t>(Po zlogaritmování dostáváme rovnici přímky se směrnicí </a:t>
            </a:r>
            <a:r>
              <a:rPr lang="cs-CZ" altLang="cs-CZ" sz="2000" i="1" dirty="0">
                <a:solidFill>
                  <a:srgbClr val="FF0000"/>
                </a:solidFill>
              </a:rPr>
              <a:t>k</a:t>
            </a:r>
            <a:r>
              <a:rPr lang="cs-CZ" altLang="cs-CZ" sz="2000" dirty="0">
                <a:solidFill>
                  <a:srgbClr val="FF0000"/>
                </a:solidFill>
              </a:rPr>
              <a:t>!!)</a:t>
            </a:r>
          </a:p>
        </p:txBody>
      </p:sp>
    </p:spTree>
    <p:extLst>
      <p:ext uri="{BB962C8B-B14F-4D97-AF65-F5344CB8AC3E}">
        <p14:creationId xmlns:p14="http://schemas.microsoft.com/office/powerpoint/2010/main" val="372484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94505FD-C507-4D4F-B844-452B3C946D19}"/>
              </a:ext>
            </a:extLst>
          </p:cNvPr>
          <p:cNvSpPr>
            <a:spLocks noGrp="1" noChangeArrowheads="1"/>
          </p:cNvSpPr>
          <p:nvPr>
            <p:ph type="title"/>
          </p:nvPr>
        </p:nvSpPr>
        <p:spPr>
          <a:xfrm>
            <a:off x="457241" y="250462"/>
            <a:ext cx="10753200" cy="451576"/>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22531" name="Rectangle 3">
            <a:extLst>
              <a:ext uri="{FF2B5EF4-FFF2-40B4-BE49-F238E27FC236}">
                <a16:creationId xmlns:a16="http://schemas.microsoft.com/office/drawing/2014/main" id="{24E7B757-8BA9-4448-8D1A-7EB0DD132C48}"/>
              </a:ext>
            </a:extLst>
          </p:cNvPr>
          <p:cNvSpPr>
            <a:spLocks noGrp="1" noChangeArrowheads="1"/>
          </p:cNvSpPr>
          <p:nvPr>
            <p:ph type="body" idx="1"/>
          </p:nvPr>
        </p:nvSpPr>
        <p:spPr>
          <a:xfrm>
            <a:off x="685472" y="1409700"/>
            <a:ext cx="10289627" cy="5086350"/>
          </a:xfrm>
          <a:noFill/>
        </p:spPr>
        <p:txBody>
          <a:bodyPr/>
          <a:lstStyle/>
          <a:p>
            <a:pPr marL="609600" indent="-609600" eaLnBrk="1" hangingPunct="1">
              <a:lnSpc>
                <a:spcPct val="100000"/>
              </a:lnSpc>
              <a:buFontTx/>
              <a:buNone/>
            </a:pPr>
            <a:r>
              <a:rPr lang="cs-CZ" altLang="cs-CZ" sz="2800" b="1" dirty="0"/>
              <a:t>Předpoklady:</a:t>
            </a:r>
          </a:p>
          <a:p>
            <a:pPr marL="609600" indent="-609600" eaLnBrk="1" hangingPunct="1">
              <a:lnSpc>
                <a:spcPct val="100000"/>
              </a:lnSpc>
              <a:buFontTx/>
              <a:buAutoNum type="arabicPeriod"/>
            </a:pPr>
            <a:r>
              <a:rPr lang="cs-CZ" altLang="cs-CZ" sz="2800" dirty="0"/>
              <a:t>V buňce existuje </a:t>
            </a:r>
            <a:r>
              <a:rPr lang="cs-CZ" altLang="cs-CZ" sz="2800" i="1" dirty="0"/>
              <a:t>n</a:t>
            </a:r>
            <a:r>
              <a:rPr lang="cs-CZ" altLang="cs-CZ" sz="2800" dirty="0"/>
              <a:t> terčů.</a:t>
            </a:r>
          </a:p>
          <a:p>
            <a:pPr marL="609600" indent="-609600" eaLnBrk="1" hangingPunct="1">
              <a:lnSpc>
                <a:spcPct val="100000"/>
              </a:lnSpc>
              <a:buFontTx/>
              <a:buAutoNum type="arabicPeriod"/>
            </a:pPr>
            <a:r>
              <a:rPr lang="cs-CZ" altLang="cs-CZ" sz="2800" dirty="0"/>
              <a:t>Každý terč má </a:t>
            </a:r>
            <a:r>
              <a:rPr lang="cs-CZ" altLang="cs-CZ" sz="2800" i="1" dirty="0"/>
              <a:t>stejnou pravděpodobnost q</a:t>
            </a:r>
            <a:r>
              <a:rPr lang="cs-CZ" altLang="cs-CZ" sz="2800" dirty="0"/>
              <a:t>, že bude zasažen.</a:t>
            </a:r>
          </a:p>
          <a:p>
            <a:pPr marL="609600" indent="-609600" eaLnBrk="1" hangingPunct="1">
              <a:lnSpc>
                <a:spcPct val="100000"/>
              </a:lnSpc>
              <a:buFontTx/>
              <a:buAutoNum type="arabicPeriod"/>
            </a:pPr>
            <a:r>
              <a:rPr lang="cs-CZ" altLang="cs-CZ" sz="2800" dirty="0"/>
              <a:t>Jeden zásah postačuje k inaktivaci terče, </a:t>
            </a:r>
            <a:r>
              <a:rPr lang="cs-CZ" altLang="cs-CZ" sz="2800" i="1" dirty="0"/>
              <a:t>nikoliv</a:t>
            </a:r>
            <a:r>
              <a:rPr lang="cs-CZ" altLang="cs-CZ" sz="2800" dirty="0"/>
              <a:t> však celé buňky.</a:t>
            </a:r>
          </a:p>
          <a:p>
            <a:pPr marL="609600" indent="-609600" eaLnBrk="1" hangingPunct="1">
              <a:lnSpc>
                <a:spcPct val="100000"/>
              </a:lnSpc>
              <a:buFontTx/>
              <a:buAutoNum type="arabicPeriod"/>
            </a:pPr>
            <a:r>
              <a:rPr lang="cs-CZ" altLang="cs-CZ" sz="2800" dirty="0"/>
              <a:t>Obecně platí, že existuje funkce přežití podobně jako v předchozím případě </a:t>
            </a:r>
            <a:r>
              <a:rPr lang="cs-CZ" altLang="cs-CZ" sz="2800" dirty="0" err="1"/>
              <a:t>jednozásahového</a:t>
            </a:r>
            <a:r>
              <a:rPr lang="cs-CZ" altLang="cs-CZ" sz="2800" dirty="0"/>
              <a:t> modelu.</a:t>
            </a:r>
          </a:p>
          <a:p>
            <a:pPr eaLnBrk="1" hangingPunct="1">
              <a:lnSpc>
                <a:spcPct val="100000"/>
              </a:lnSpc>
            </a:pPr>
            <a:endParaRPr lang="cs-CZ" altLang="cs-CZ" sz="2800" dirty="0"/>
          </a:p>
          <a:p>
            <a:pPr marL="609600" indent="-609600" eaLnBrk="1" hangingPunct="1">
              <a:lnSpc>
                <a:spcPct val="100000"/>
              </a:lnSpc>
              <a:buFontTx/>
              <a:buNone/>
            </a:pPr>
            <a:r>
              <a:rPr lang="cs-CZ" altLang="cs-CZ" sz="2800" b="1" dirty="0"/>
              <a:t>Bude-li počet zásahů terčů menší než n, pak buňka přežije.</a:t>
            </a:r>
            <a:r>
              <a:rPr lang="cs-CZ" altLang="cs-CZ" sz="2800" dirty="0"/>
              <a:t> Bude-li roven nebo větší než n, pak buňka zahyne. </a:t>
            </a:r>
          </a:p>
          <a:p>
            <a:pPr marL="609600" indent="-609600" eaLnBrk="1" hangingPunct="1">
              <a:lnSpc>
                <a:spcPct val="100000"/>
              </a:lnSpc>
              <a:buFontTx/>
              <a:buNone/>
            </a:pPr>
            <a:endParaRPr lang="cs-CZ" altLang="cs-CZ" sz="2800" dirty="0"/>
          </a:p>
          <a:p>
            <a:pPr marL="609600" indent="-609600" eaLnBrk="1" hangingPunct="1">
              <a:lnSpc>
                <a:spcPct val="100000"/>
              </a:lnSpc>
              <a:buFontTx/>
              <a:buNone/>
            </a:pPr>
            <a:r>
              <a:rPr lang="cs-CZ" altLang="cs-CZ" sz="2000" dirty="0"/>
              <a:t>Pozn.: Předpokládáme, že každý terč má z hlediska přežití </a:t>
            </a:r>
            <a:r>
              <a:rPr lang="cs-CZ" altLang="cs-CZ" sz="2000" i="1" dirty="0"/>
              <a:t>stejnou</a:t>
            </a:r>
            <a:r>
              <a:rPr lang="cs-CZ" altLang="cs-CZ" sz="2000" dirty="0"/>
              <a:t> hodnotu.</a:t>
            </a:r>
          </a:p>
        </p:txBody>
      </p:sp>
    </p:spTree>
    <p:extLst>
      <p:ext uri="{BB962C8B-B14F-4D97-AF65-F5344CB8AC3E}">
        <p14:creationId xmlns:p14="http://schemas.microsoft.com/office/powerpoint/2010/main" val="24637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6847C79F-DCC7-43B5-A321-D93ABABBBE1B}"/>
              </a:ext>
            </a:extLst>
          </p:cNvPr>
          <p:cNvSpPr>
            <a:spLocks noGrp="1" noChangeArrowheads="1"/>
          </p:cNvSpPr>
          <p:nvPr>
            <p:ph type="title"/>
          </p:nvPr>
        </p:nvSpPr>
        <p:spPr>
          <a:xfrm>
            <a:off x="609600" y="274638"/>
            <a:ext cx="7693572" cy="1143000"/>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3076" name="Rectangle 3">
            <a:extLst>
              <a:ext uri="{FF2B5EF4-FFF2-40B4-BE49-F238E27FC236}">
                <a16:creationId xmlns:a16="http://schemas.microsoft.com/office/drawing/2014/main" id="{FC408570-7375-45D6-B8D9-7D54E385E8E7}"/>
              </a:ext>
            </a:extLst>
          </p:cNvPr>
          <p:cNvSpPr>
            <a:spLocks noGrp="1" noChangeArrowheads="1"/>
          </p:cNvSpPr>
          <p:nvPr>
            <p:ph type="body" sz="half" idx="1"/>
          </p:nvPr>
        </p:nvSpPr>
        <p:spPr>
          <a:xfrm>
            <a:off x="725213" y="1600201"/>
            <a:ext cx="10594427" cy="892175"/>
          </a:xfrm>
          <a:noFill/>
        </p:spPr>
        <p:txBody>
          <a:bodyPr/>
          <a:lstStyle/>
          <a:p>
            <a:pPr eaLnBrk="1" hangingPunct="1">
              <a:buFontTx/>
              <a:buNone/>
            </a:pPr>
            <a:r>
              <a:rPr lang="cs-CZ" altLang="cs-CZ" sz="2400" dirty="0">
                <a:cs typeface="Arial" panose="020B0604020202020204" pitchFamily="34" charset="0"/>
              </a:rPr>
              <a:t>Pravděpodobnost přežití buňky (bez odvození a hlubšího matematického rozboru):</a:t>
            </a:r>
            <a:endParaRPr lang="cs-CZ" altLang="cs-CZ" sz="2400" dirty="0"/>
          </a:p>
        </p:txBody>
      </p:sp>
      <p:graphicFrame>
        <p:nvGraphicFramePr>
          <p:cNvPr id="3074" name="Object 4">
            <a:extLst>
              <a:ext uri="{FF2B5EF4-FFF2-40B4-BE49-F238E27FC236}">
                <a16:creationId xmlns:a16="http://schemas.microsoft.com/office/drawing/2014/main" id="{F60DB29F-B104-4E24-B1C7-B0BF7BCAE91B}"/>
              </a:ext>
            </a:extLst>
          </p:cNvPr>
          <p:cNvGraphicFramePr>
            <a:graphicFrameLocks noGrp="1" noChangeAspect="1"/>
          </p:cNvGraphicFramePr>
          <p:nvPr>
            <p:ph sz="half" idx="2"/>
            <p:extLst>
              <p:ext uri="{D42A27DB-BD31-4B8C-83A1-F6EECF244321}">
                <p14:modId xmlns:p14="http://schemas.microsoft.com/office/powerpoint/2010/main" val="641873077"/>
              </p:ext>
            </p:extLst>
          </p:nvPr>
        </p:nvGraphicFramePr>
        <p:xfrm>
          <a:off x="4877786" y="2250283"/>
          <a:ext cx="4978400" cy="849312"/>
        </p:xfrm>
        <a:graphic>
          <a:graphicData uri="http://schemas.openxmlformats.org/presentationml/2006/ole">
            <mc:AlternateContent xmlns:mc="http://schemas.openxmlformats.org/markup-compatibility/2006">
              <mc:Choice xmlns:v="urn:schemas-microsoft-com:vml" Requires="v">
                <p:oleObj name="Rovnice" r:id="rId3" imgW="1562040" imgH="266400" progId="Equation.3">
                  <p:embed/>
                </p:oleObj>
              </mc:Choice>
              <mc:Fallback>
                <p:oleObj name="Rovnice" r:id="rId3" imgW="1562040" imgH="266400" progId="Equation.3">
                  <p:embed/>
                  <p:pic>
                    <p:nvPicPr>
                      <p:cNvPr id="3074" name="Object 4">
                        <a:extLst>
                          <a:ext uri="{FF2B5EF4-FFF2-40B4-BE49-F238E27FC236}">
                            <a16:creationId xmlns:a16="http://schemas.microsoft.com/office/drawing/2014/main" id="{F60DB29F-B104-4E24-B1C7-B0BF7BCAE9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7786" y="2250283"/>
                        <a:ext cx="4978400" cy="849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7" name="Text Box 6">
            <a:extLst>
              <a:ext uri="{FF2B5EF4-FFF2-40B4-BE49-F238E27FC236}">
                <a16:creationId xmlns:a16="http://schemas.microsoft.com/office/drawing/2014/main" id="{B030F307-2D62-4B6B-BB2F-D46DBFE64EAD}"/>
              </a:ext>
            </a:extLst>
          </p:cNvPr>
          <p:cNvSpPr txBox="1">
            <a:spLocks noChangeArrowheads="1"/>
          </p:cNvSpPr>
          <p:nvPr/>
        </p:nvSpPr>
        <p:spPr bwMode="auto">
          <a:xfrm>
            <a:off x="609600" y="3216659"/>
            <a:ext cx="11056883" cy="3477875"/>
          </a:xfrm>
          <a:prstGeom prst="rect">
            <a:avLst/>
          </a:prstGeom>
          <a:noFill/>
          <a:ln>
            <a:noFill/>
          </a:ln>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200" dirty="0"/>
              <a:t>Vlastnosti MTSH modelu:</a:t>
            </a:r>
          </a:p>
          <a:p>
            <a:pPr eaLnBrk="1" hangingPunct="1">
              <a:buFontTx/>
              <a:buAutoNum type="arabicPeriod"/>
            </a:pPr>
            <a:r>
              <a:rPr lang="cs-CZ" altLang="cs-CZ" sz="2200" dirty="0"/>
              <a:t>Každá logaritmicky vyjádřená křivka přežití pro </a:t>
            </a:r>
            <a:r>
              <a:rPr lang="cs-CZ" altLang="cs-CZ" sz="2200" i="1" dirty="0"/>
              <a:t>S</a:t>
            </a:r>
            <a:r>
              <a:rPr lang="cs-CZ" altLang="cs-CZ" sz="2200" dirty="0"/>
              <a:t> </a:t>
            </a:r>
            <a:r>
              <a:rPr lang="en-US" altLang="cs-CZ" sz="2200" dirty="0">
                <a:cs typeface="Arial" panose="020B0604020202020204" pitchFamily="34" charset="0"/>
              </a:rPr>
              <a:t>&lt;</a:t>
            </a:r>
            <a:r>
              <a:rPr lang="cs-CZ" altLang="cs-CZ" sz="2200" dirty="0"/>
              <a:t> 0,1 přechází v lineární závislost – vliv raménka se neuplatňuje.</a:t>
            </a:r>
          </a:p>
          <a:p>
            <a:pPr eaLnBrk="1" hangingPunct="1">
              <a:buFontTx/>
              <a:buAutoNum type="arabicPeriod"/>
            </a:pPr>
            <a:r>
              <a:rPr lang="cs-CZ" altLang="cs-CZ" sz="2200" dirty="0"/>
              <a:t>Extrapolace této lineární závislosti zpět k počátku grafu poskytuje hodnotu </a:t>
            </a:r>
            <a:r>
              <a:rPr lang="cs-CZ" altLang="cs-CZ" sz="2200" i="1" dirty="0"/>
              <a:t>n</a:t>
            </a:r>
            <a:r>
              <a:rPr lang="cs-CZ" altLang="cs-CZ" sz="2200" dirty="0"/>
              <a:t> – multiplicitu terčů</a:t>
            </a:r>
          </a:p>
          <a:p>
            <a:pPr eaLnBrk="1" hangingPunct="1">
              <a:buFontTx/>
              <a:buAutoNum type="arabicPeriod"/>
            </a:pPr>
            <a:r>
              <a:rPr lang="cs-CZ" altLang="cs-CZ" sz="2200" b="1" dirty="0"/>
              <a:t>S výjimkou zvláštního případu </a:t>
            </a:r>
            <a:r>
              <a:rPr lang="cs-CZ" altLang="cs-CZ" sz="2200" b="1" i="1" dirty="0"/>
              <a:t>n</a:t>
            </a:r>
            <a:r>
              <a:rPr lang="cs-CZ" altLang="cs-CZ" sz="2200" b="1" dirty="0"/>
              <a:t> = 1 má každá křivka přežití raménko, které se s číslem n zvětšuje.</a:t>
            </a:r>
          </a:p>
          <a:p>
            <a:pPr eaLnBrk="1" hangingPunct="1">
              <a:buFontTx/>
              <a:buAutoNum type="arabicPeriod"/>
            </a:pPr>
            <a:r>
              <a:rPr lang="cs-CZ" altLang="cs-CZ" sz="2200" b="1" dirty="0"/>
              <a:t>Pro kterékoliv </a:t>
            </a:r>
            <a:r>
              <a:rPr lang="cs-CZ" altLang="cs-CZ" sz="2200" b="1" i="1" dirty="0"/>
              <a:t>n</a:t>
            </a:r>
            <a:r>
              <a:rPr lang="cs-CZ" altLang="cs-CZ" sz="2200" b="1" dirty="0"/>
              <a:t> </a:t>
            </a:r>
            <a:r>
              <a:rPr lang="en-US" altLang="cs-CZ" sz="2200" b="1" dirty="0">
                <a:cs typeface="Arial" panose="020B0604020202020204" pitchFamily="34" charset="0"/>
              </a:rPr>
              <a:t>&gt;</a:t>
            </a:r>
            <a:r>
              <a:rPr lang="cs-CZ" altLang="cs-CZ" sz="2200" b="1" dirty="0">
                <a:cs typeface="Arial" panose="020B0604020202020204" pitchFamily="34" charset="0"/>
              </a:rPr>
              <a:t> 1 má křivka přežití nulovou směrnici při nulové dávce.</a:t>
            </a:r>
          </a:p>
          <a:p>
            <a:pPr eaLnBrk="1" hangingPunct="1">
              <a:buFontTx/>
              <a:buAutoNum type="arabicPeriod"/>
            </a:pPr>
            <a:r>
              <a:rPr lang="cs-CZ" altLang="cs-CZ" sz="2200" i="1" dirty="0">
                <a:cs typeface="Arial" panose="020B0604020202020204" pitchFamily="34" charset="0"/>
              </a:rPr>
              <a:t>q </a:t>
            </a:r>
            <a:r>
              <a:rPr lang="cs-CZ" altLang="cs-CZ" sz="2200" dirty="0">
                <a:cs typeface="Arial" panose="020B0604020202020204" pitchFamily="34" charset="0"/>
              </a:rPr>
              <a:t>má rozměr a povahu inaktivačního koeficientu a jeho převrácená hodnota má pro lineární část křivky přežití stejný význam jako D</a:t>
            </a:r>
            <a:r>
              <a:rPr lang="cs-CZ" altLang="cs-CZ" sz="2200" baseline="-25000" dirty="0">
                <a:cs typeface="Arial" panose="020B0604020202020204" pitchFamily="34" charset="0"/>
              </a:rPr>
              <a:t>0</a:t>
            </a:r>
            <a:r>
              <a:rPr lang="cs-CZ" altLang="cs-CZ" sz="2200" dirty="0">
                <a:cs typeface="Arial" panose="020B0604020202020204" pitchFamily="34" charset="0"/>
              </a:rPr>
              <a:t> v předchozím případě.</a:t>
            </a:r>
            <a:endParaRPr lang="en-US" altLang="cs-CZ" sz="2200" dirty="0">
              <a:cs typeface="Arial" panose="020B0604020202020204" pitchFamily="34" charset="0"/>
            </a:endParaRPr>
          </a:p>
        </p:txBody>
      </p:sp>
    </p:spTree>
    <p:extLst>
      <p:ext uri="{BB962C8B-B14F-4D97-AF65-F5344CB8AC3E}">
        <p14:creationId xmlns:p14="http://schemas.microsoft.com/office/powerpoint/2010/main" val="279653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62385F2-D2FD-4FBF-88FB-86F74BFEB6B0}"/>
              </a:ext>
            </a:extLst>
          </p:cNvPr>
          <p:cNvSpPr>
            <a:spLocks noGrp="1" noChangeArrowheads="1"/>
          </p:cNvSpPr>
          <p:nvPr>
            <p:ph type="title"/>
          </p:nvPr>
        </p:nvSpPr>
        <p:spPr/>
        <p:txBody>
          <a:bodyPr/>
          <a:lstStyle/>
          <a:p>
            <a:pPr eaLnBrk="1" hangingPunct="1"/>
            <a:r>
              <a:rPr lang="cs-CZ" altLang="cs-CZ"/>
              <a:t>Kvazi-prahová dávka</a:t>
            </a:r>
          </a:p>
        </p:txBody>
      </p:sp>
      <p:sp>
        <p:nvSpPr>
          <p:cNvPr id="23555" name="Rectangle 3">
            <a:extLst>
              <a:ext uri="{FF2B5EF4-FFF2-40B4-BE49-F238E27FC236}">
                <a16:creationId xmlns:a16="http://schemas.microsoft.com/office/drawing/2014/main" id="{2D321809-F902-4591-9899-8950CD5F264D}"/>
              </a:ext>
            </a:extLst>
          </p:cNvPr>
          <p:cNvSpPr>
            <a:spLocks noGrp="1" noChangeArrowheads="1"/>
          </p:cNvSpPr>
          <p:nvPr>
            <p:ph type="body" sz="half" idx="1"/>
          </p:nvPr>
        </p:nvSpPr>
        <p:spPr>
          <a:xfrm>
            <a:off x="1072055" y="1412877"/>
            <a:ext cx="10342179" cy="1934668"/>
          </a:xfrm>
          <a:noFill/>
        </p:spPr>
        <p:txBody>
          <a:bodyPr/>
          <a:lstStyle/>
          <a:p>
            <a:pPr eaLnBrk="1" hangingPunct="1">
              <a:lnSpc>
                <a:spcPct val="100000"/>
              </a:lnSpc>
            </a:pPr>
            <a:r>
              <a:rPr lang="cs-CZ" altLang="cs-CZ" sz="2400" dirty="0"/>
              <a:t>Kvazi-prahovou dávku zjistíme tak, že protáhneme lineární část logaritmické křivky přežití tak, aby se protnula s pořadnicí pro S = 1. Tomuto bodu odpovídající dávka je označována jako </a:t>
            </a:r>
            <a:r>
              <a:rPr lang="cs-CZ" altLang="cs-CZ" sz="2400" dirty="0" err="1"/>
              <a:t>D</a:t>
            </a:r>
            <a:r>
              <a:rPr lang="cs-CZ" altLang="cs-CZ" sz="2400" baseline="-25000" dirty="0" err="1"/>
              <a:t>q</a:t>
            </a:r>
            <a:r>
              <a:rPr lang="cs-CZ" altLang="cs-CZ" sz="2400" dirty="0"/>
              <a:t>, tj. kvazi-prahová dávka. Platí:</a:t>
            </a:r>
          </a:p>
          <a:p>
            <a:pPr eaLnBrk="1" hangingPunct="1">
              <a:lnSpc>
                <a:spcPct val="100000"/>
              </a:lnSpc>
            </a:pPr>
            <a:endParaRPr lang="cs-CZ" altLang="cs-CZ" sz="2400" dirty="0"/>
          </a:p>
          <a:p>
            <a:pPr algn="ctr" eaLnBrk="1" hangingPunct="1">
              <a:lnSpc>
                <a:spcPct val="100000"/>
              </a:lnSpc>
              <a:buFontTx/>
              <a:buNone/>
            </a:pPr>
            <a:r>
              <a:rPr lang="cs-CZ" altLang="cs-CZ" sz="2400" dirty="0" err="1"/>
              <a:t>D</a:t>
            </a:r>
            <a:r>
              <a:rPr lang="cs-CZ" altLang="cs-CZ" sz="2400" baseline="-25000" dirty="0" err="1"/>
              <a:t>q</a:t>
            </a:r>
            <a:r>
              <a:rPr lang="cs-CZ" altLang="cs-CZ" sz="2400" dirty="0"/>
              <a:t> = D</a:t>
            </a:r>
            <a:r>
              <a:rPr lang="cs-CZ" altLang="cs-CZ" sz="2400" baseline="-25000" dirty="0"/>
              <a:t>0</a:t>
            </a:r>
            <a:r>
              <a:rPr lang="cs-CZ" altLang="cs-CZ" sz="2400" dirty="0"/>
              <a:t> </a:t>
            </a:r>
            <a:r>
              <a:rPr lang="cs-CZ" altLang="cs-CZ" sz="2400" dirty="0" err="1"/>
              <a:t>ln</a:t>
            </a:r>
            <a:r>
              <a:rPr lang="cs-CZ" altLang="cs-CZ" sz="2400" dirty="0"/>
              <a:t> n</a:t>
            </a:r>
          </a:p>
        </p:txBody>
      </p:sp>
      <p:pic>
        <p:nvPicPr>
          <p:cNvPr id="23556" name="Picture 4" descr="Alpen-8-1-Dq a extrapol číslo">
            <a:extLst>
              <a:ext uri="{FF2B5EF4-FFF2-40B4-BE49-F238E27FC236}">
                <a16:creationId xmlns:a16="http://schemas.microsoft.com/office/drawing/2014/main" id="{11606A1C-0EF4-40A4-821A-127F0CBD0C08}"/>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r="5501" b="19012"/>
          <a:stretch>
            <a:fillRect/>
          </a:stretch>
        </p:blipFill>
        <p:spPr>
          <a:xfrm>
            <a:off x="3217092" y="3347544"/>
            <a:ext cx="4235181" cy="3466389"/>
          </a:xfrm>
          <a:noFill/>
        </p:spPr>
      </p:pic>
      <p:sp>
        <p:nvSpPr>
          <p:cNvPr id="23557" name="TextovéPole 4">
            <a:extLst>
              <a:ext uri="{FF2B5EF4-FFF2-40B4-BE49-F238E27FC236}">
                <a16:creationId xmlns:a16="http://schemas.microsoft.com/office/drawing/2014/main" id="{0618AEBF-A421-4334-AEA7-91179DA3F5D8}"/>
              </a:ext>
            </a:extLst>
          </p:cNvPr>
          <p:cNvSpPr txBox="1">
            <a:spLocks noChangeArrowheads="1"/>
          </p:cNvSpPr>
          <p:nvPr/>
        </p:nvSpPr>
        <p:spPr bwMode="auto">
          <a:xfrm>
            <a:off x="8123237" y="3880589"/>
            <a:ext cx="363548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i="1" dirty="0" err="1">
                <a:solidFill>
                  <a:srgbClr val="FF0000"/>
                </a:solidFill>
              </a:rPr>
              <a:t>D</a:t>
            </a:r>
            <a:r>
              <a:rPr lang="cs-CZ" altLang="cs-CZ" i="1" baseline="-25000" dirty="0" err="1">
                <a:solidFill>
                  <a:srgbClr val="FF0000"/>
                </a:solidFill>
              </a:rPr>
              <a:t>q</a:t>
            </a:r>
            <a:r>
              <a:rPr lang="cs-CZ" altLang="cs-CZ" i="1" dirty="0">
                <a:solidFill>
                  <a:srgbClr val="FF0000"/>
                </a:solidFill>
              </a:rPr>
              <a:t> </a:t>
            </a:r>
            <a:r>
              <a:rPr lang="cs-CZ" altLang="cs-CZ" dirty="0">
                <a:solidFill>
                  <a:srgbClr val="FF0000"/>
                </a:solidFill>
              </a:rPr>
              <a:t>i </a:t>
            </a:r>
            <a:r>
              <a:rPr lang="cs-CZ" altLang="cs-CZ" i="1" dirty="0">
                <a:solidFill>
                  <a:srgbClr val="FF0000"/>
                </a:solidFill>
              </a:rPr>
              <a:t>D</a:t>
            </a:r>
            <a:r>
              <a:rPr lang="cs-CZ" altLang="cs-CZ" i="1" baseline="-25000" dirty="0">
                <a:solidFill>
                  <a:srgbClr val="FF0000"/>
                </a:solidFill>
              </a:rPr>
              <a:t>0</a:t>
            </a:r>
            <a:r>
              <a:rPr lang="cs-CZ" altLang="cs-CZ" baseline="-25000" dirty="0">
                <a:solidFill>
                  <a:srgbClr val="FF0000"/>
                </a:solidFill>
              </a:rPr>
              <a:t> </a:t>
            </a:r>
            <a:r>
              <a:rPr lang="cs-CZ" altLang="cs-CZ" dirty="0">
                <a:solidFill>
                  <a:srgbClr val="FF0000"/>
                </a:solidFill>
              </a:rPr>
              <a:t>lze určit experimentálně a hodnotu </a:t>
            </a:r>
            <a:r>
              <a:rPr lang="cs-CZ" altLang="cs-CZ" i="1" dirty="0">
                <a:solidFill>
                  <a:srgbClr val="FF0000"/>
                </a:solidFill>
              </a:rPr>
              <a:t>n</a:t>
            </a:r>
            <a:r>
              <a:rPr lang="cs-CZ" altLang="cs-CZ" dirty="0">
                <a:solidFill>
                  <a:srgbClr val="FF0000"/>
                </a:solidFill>
              </a:rPr>
              <a:t> pak výpočtem.</a:t>
            </a:r>
          </a:p>
        </p:txBody>
      </p:sp>
    </p:spTree>
    <p:extLst>
      <p:ext uri="{BB962C8B-B14F-4D97-AF65-F5344CB8AC3E}">
        <p14:creationId xmlns:p14="http://schemas.microsoft.com/office/powerpoint/2010/main" val="228525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43357171-141A-497D-9AA2-A86691D453C3}"/>
              </a:ext>
            </a:extLst>
          </p:cNvPr>
          <p:cNvSpPr>
            <a:spLocks noGrp="1" noChangeArrowheads="1"/>
          </p:cNvSpPr>
          <p:nvPr>
            <p:ph type="title"/>
          </p:nvPr>
        </p:nvSpPr>
        <p:spPr/>
        <p:txBody>
          <a:bodyPr/>
          <a:lstStyle/>
          <a:p>
            <a:pPr eaLnBrk="1" hangingPunct="1"/>
            <a:r>
              <a:rPr lang="cs-CZ" altLang="cs-CZ"/>
              <a:t>Omezení MTSH modelu</a:t>
            </a:r>
          </a:p>
        </p:txBody>
      </p:sp>
      <p:sp>
        <p:nvSpPr>
          <p:cNvPr id="4100" name="Rectangle 3">
            <a:extLst>
              <a:ext uri="{FF2B5EF4-FFF2-40B4-BE49-F238E27FC236}">
                <a16:creationId xmlns:a16="http://schemas.microsoft.com/office/drawing/2014/main" id="{282A0D31-AE4F-4E65-9449-A7848DC75DC2}"/>
              </a:ext>
            </a:extLst>
          </p:cNvPr>
          <p:cNvSpPr>
            <a:spLocks noGrp="1" noChangeArrowheads="1"/>
          </p:cNvSpPr>
          <p:nvPr>
            <p:ph type="body" sz="half" idx="1"/>
          </p:nvPr>
        </p:nvSpPr>
        <p:spPr>
          <a:xfrm>
            <a:off x="1061545" y="1276350"/>
            <a:ext cx="10394731" cy="1561443"/>
          </a:xfrm>
          <a:noFill/>
        </p:spPr>
        <p:txBody>
          <a:bodyPr/>
          <a:lstStyle/>
          <a:p>
            <a:pPr eaLnBrk="1" hangingPunct="1">
              <a:lnSpc>
                <a:spcPct val="100000"/>
              </a:lnSpc>
            </a:pPr>
            <a:r>
              <a:rPr lang="cs-CZ" altLang="cs-CZ" sz="2400" dirty="0"/>
              <a:t>Existují případy, kdy postačuje jediný zásah jediného terče pro inaktivaci buňky – nepodařilo se proto experimentálně potvrdit </a:t>
            </a:r>
            <a:r>
              <a:rPr lang="cs-CZ" altLang="cs-CZ" sz="2400" b="1" dirty="0"/>
              <a:t>nulovou směrnici závislosti přežití na dávce pro nulovou dávku</a:t>
            </a:r>
            <a:r>
              <a:rPr lang="cs-CZ" altLang="cs-CZ" sz="2400" dirty="0"/>
              <a:t>. </a:t>
            </a:r>
          </a:p>
          <a:p>
            <a:pPr eaLnBrk="1" hangingPunct="1">
              <a:lnSpc>
                <a:spcPct val="100000"/>
              </a:lnSpc>
            </a:pPr>
            <a:r>
              <a:rPr lang="cs-CZ" altLang="cs-CZ" sz="2400" dirty="0"/>
              <a:t>Revidovaný – kombinovaný model:  </a:t>
            </a:r>
          </a:p>
        </p:txBody>
      </p:sp>
      <p:graphicFrame>
        <p:nvGraphicFramePr>
          <p:cNvPr id="4098" name="Object 4">
            <a:extLst>
              <a:ext uri="{FF2B5EF4-FFF2-40B4-BE49-F238E27FC236}">
                <a16:creationId xmlns:a16="http://schemas.microsoft.com/office/drawing/2014/main" id="{BD6DD62A-40BC-4391-97BD-C68572F7EAE7}"/>
              </a:ext>
            </a:extLst>
          </p:cNvPr>
          <p:cNvGraphicFramePr>
            <a:graphicFrameLocks noGrp="1" noChangeAspect="1"/>
          </p:cNvGraphicFramePr>
          <p:nvPr>
            <p:ph sz="half" idx="2"/>
            <p:extLst>
              <p:ext uri="{D42A27DB-BD31-4B8C-83A1-F6EECF244321}">
                <p14:modId xmlns:p14="http://schemas.microsoft.com/office/powerpoint/2010/main" val="4173852118"/>
              </p:ext>
            </p:extLst>
          </p:nvPr>
        </p:nvGraphicFramePr>
        <p:xfrm>
          <a:off x="3108325" y="3139146"/>
          <a:ext cx="5975350" cy="881062"/>
        </p:xfrm>
        <a:graphic>
          <a:graphicData uri="http://schemas.openxmlformats.org/presentationml/2006/ole">
            <mc:AlternateContent xmlns:mc="http://schemas.openxmlformats.org/markup-compatibility/2006">
              <mc:Choice xmlns:v="urn:schemas-microsoft-com:vml" Requires="v">
                <p:oleObj name="Rovnice" r:id="rId3" imgW="1981200" imgH="292100" progId="Equation.3">
                  <p:embed/>
                </p:oleObj>
              </mc:Choice>
              <mc:Fallback>
                <p:oleObj name="Rovnice" r:id="rId3" imgW="1981200" imgH="292100" progId="Equation.3">
                  <p:embed/>
                  <p:pic>
                    <p:nvPicPr>
                      <p:cNvPr id="4098" name="Object 4">
                        <a:extLst>
                          <a:ext uri="{FF2B5EF4-FFF2-40B4-BE49-F238E27FC236}">
                            <a16:creationId xmlns:a16="http://schemas.microsoft.com/office/drawing/2014/main" id="{BD6DD62A-40BC-4391-97BD-C68572F7EA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8325" y="3139146"/>
                        <a:ext cx="5975350" cy="88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Text Box 6">
            <a:extLst>
              <a:ext uri="{FF2B5EF4-FFF2-40B4-BE49-F238E27FC236}">
                <a16:creationId xmlns:a16="http://schemas.microsoft.com/office/drawing/2014/main" id="{95D8FC0D-C811-4743-B7F3-163F44E03A9E}"/>
              </a:ext>
            </a:extLst>
          </p:cNvPr>
          <p:cNvSpPr txBox="1">
            <a:spLocks noChangeArrowheads="1"/>
          </p:cNvSpPr>
          <p:nvPr/>
        </p:nvSpPr>
        <p:spPr bwMode="auto">
          <a:xfrm>
            <a:off x="814770" y="4519136"/>
            <a:ext cx="10657490" cy="1477328"/>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q</a:t>
            </a:r>
            <a:r>
              <a:rPr lang="cs-CZ" altLang="cs-CZ" sz="2000" baseline="-25000" dirty="0"/>
              <a:t>1</a:t>
            </a:r>
            <a:r>
              <a:rPr lang="cs-CZ" altLang="cs-CZ" sz="2000" dirty="0"/>
              <a:t> je inaktivační koeficient pro tu část inaktivace, která vzniká na základě jednotlivých zásahů, a </a:t>
            </a:r>
            <a:r>
              <a:rPr lang="cs-CZ" altLang="cs-CZ" sz="2000" dirty="0" err="1"/>
              <a:t>q</a:t>
            </a:r>
            <a:r>
              <a:rPr lang="cs-CZ" altLang="cs-CZ" sz="2000" baseline="-25000" dirty="0" err="1"/>
              <a:t>n</a:t>
            </a:r>
            <a:r>
              <a:rPr lang="cs-CZ" altLang="cs-CZ" sz="2000" dirty="0"/>
              <a:t> je obvyklý inaktivační koeficient MTSH modelu. </a:t>
            </a:r>
          </a:p>
          <a:p>
            <a:pPr eaLnBrk="1" hangingPunct="1">
              <a:spcBef>
                <a:spcPct val="50000"/>
              </a:spcBef>
            </a:pPr>
            <a:r>
              <a:rPr lang="cs-CZ" altLang="cs-CZ" sz="2000" dirty="0"/>
              <a:t>Motivací pro hledání lepších modelů se stalo to, že u většiny savčích (eukaryotických) buněk přechází raménko v lineární část závislosti velmi zvolna.</a:t>
            </a:r>
          </a:p>
        </p:txBody>
      </p:sp>
    </p:spTree>
    <p:extLst>
      <p:ext uri="{BB962C8B-B14F-4D97-AF65-F5344CB8AC3E}">
        <p14:creationId xmlns:p14="http://schemas.microsoft.com/office/powerpoint/2010/main" val="65630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FF2E5F-DC98-4A5C-A0A6-A26DD255B5C4}"/>
              </a:ext>
            </a:extLst>
          </p:cNvPr>
          <p:cNvSpPr>
            <a:spLocks noGrp="1" noChangeArrowheads="1"/>
          </p:cNvSpPr>
          <p:nvPr>
            <p:ph type="title"/>
          </p:nvPr>
        </p:nvSpPr>
        <p:spPr>
          <a:xfrm>
            <a:off x="715870" y="404812"/>
            <a:ext cx="8964158" cy="451576"/>
          </a:xfrm>
        </p:spPr>
        <p:txBody>
          <a:bodyPr/>
          <a:lstStyle/>
          <a:p>
            <a:pPr eaLnBrk="1" hangingPunct="1"/>
            <a:r>
              <a:rPr lang="cs-CZ" altLang="cs-CZ" sz="4000" dirty="0"/>
              <a:t>Molekulární modely buněčné smrti</a:t>
            </a:r>
          </a:p>
        </p:txBody>
      </p:sp>
      <p:sp>
        <p:nvSpPr>
          <p:cNvPr id="24579" name="Rectangle 3">
            <a:extLst>
              <a:ext uri="{FF2B5EF4-FFF2-40B4-BE49-F238E27FC236}">
                <a16:creationId xmlns:a16="http://schemas.microsoft.com/office/drawing/2014/main" id="{3AA6B0B2-0702-42C3-8D1E-F02D3C478EBE}"/>
              </a:ext>
            </a:extLst>
          </p:cNvPr>
          <p:cNvSpPr>
            <a:spLocks noGrp="1" noChangeArrowheads="1"/>
          </p:cNvSpPr>
          <p:nvPr>
            <p:ph type="body" idx="1"/>
          </p:nvPr>
        </p:nvSpPr>
        <p:spPr>
          <a:xfrm>
            <a:off x="715870" y="1171576"/>
            <a:ext cx="10368414" cy="4852988"/>
          </a:xfrm>
          <a:noFill/>
        </p:spPr>
        <p:txBody>
          <a:bodyPr/>
          <a:lstStyle/>
          <a:p>
            <a:pPr marL="533400" indent="-533400" eaLnBrk="1" hangingPunct="1">
              <a:lnSpc>
                <a:spcPct val="100000"/>
              </a:lnSpc>
              <a:buFontTx/>
              <a:buNone/>
            </a:pPr>
            <a:r>
              <a:rPr lang="cs-CZ" altLang="cs-CZ" sz="2400" dirty="0"/>
              <a:t>Zásahová teorie se ve své původní podobě ukázala jako vhodná pro modelování účinků na biochemicky významné molekuly či na mikroorganismy, avšak již méně na savčí buňky. Jako vhodnější se ukázal tzv. </a:t>
            </a:r>
            <a:r>
              <a:rPr lang="cs-CZ" altLang="cs-CZ" sz="2400" b="1" dirty="0"/>
              <a:t>lineárně-kvadratický (LQ)</a:t>
            </a:r>
            <a:r>
              <a:rPr lang="cs-CZ" altLang="cs-CZ" sz="2400" dirty="0"/>
              <a:t> model, v němž je účinek </a:t>
            </a:r>
            <a:r>
              <a:rPr lang="cs-CZ" altLang="cs-CZ" sz="2400" i="1" dirty="0"/>
              <a:t>závislý na první </a:t>
            </a:r>
            <a:r>
              <a:rPr lang="cs-CZ" altLang="cs-CZ" sz="2400" b="1" i="1" dirty="0"/>
              <a:t>i</a:t>
            </a:r>
            <a:r>
              <a:rPr lang="cs-CZ" altLang="cs-CZ" sz="2400" i="1" dirty="0"/>
              <a:t> druhé mocnině dávky</a:t>
            </a:r>
            <a:r>
              <a:rPr lang="cs-CZ" altLang="cs-CZ" sz="2400" dirty="0"/>
              <a:t>. </a:t>
            </a:r>
          </a:p>
          <a:p>
            <a:pPr marL="533400" indent="-533400" eaLnBrk="1" hangingPunct="1">
              <a:lnSpc>
                <a:spcPct val="100000"/>
              </a:lnSpc>
              <a:buFontTx/>
              <a:buNone/>
            </a:pPr>
            <a:r>
              <a:rPr lang="cs-CZ" altLang="cs-CZ" sz="2400" dirty="0"/>
              <a:t>Problémy:</a:t>
            </a:r>
          </a:p>
          <a:p>
            <a:pPr marL="533400" indent="-533400" eaLnBrk="1" hangingPunct="1">
              <a:lnSpc>
                <a:spcPct val="100000"/>
              </a:lnSpc>
              <a:buFontTx/>
              <a:buAutoNum type="arabicPeriod"/>
            </a:pPr>
            <a:r>
              <a:rPr lang="cs-CZ" altLang="cs-CZ" sz="2400" dirty="0"/>
              <a:t>Experimentální data ukázala, že lineární část logaritmické křivky není ve skutečnosti lineární, ale že se její sklon zvětšuje. Z toho plyne, že se s rostoucí dávkou poněkud snižuje D</a:t>
            </a:r>
            <a:r>
              <a:rPr lang="cs-CZ" altLang="cs-CZ" sz="2400" baseline="-25000" dirty="0"/>
              <a:t>0</a:t>
            </a:r>
            <a:r>
              <a:rPr lang="cs-CZ" altLang="cs-CZ" sz="2400" dirty="0"/>
              <a:t>, resp. zvětšuje inaktivační koeficient </a:t>
            </a:r>
            <a:r>
              <a:rPr lang="cs-CZ" altLang="cs-CZ" sz="2400" i="1" dirty="0"/>
              <a:t>q</a:t>
            </a:r>
            <a:r>
              <a:rPr lang="cs-CZ" altLang="cs-CZ" sz="2400" dirty="0"/>
              <a:t>.</a:t>
            </a:r>
          </a:p>
          <a:p>
            <a:pPr marL="533400" indent="-533400" eaLnBrk="1" hangingPunct="1">
              <a:lnSpc>
                <a:spcPct val="100000"/>
              </a:lnSpc>
              <a:buFontTx/>
              <a:buAutoNum type="arabicPeriod"/>
            </a:pPr>
            <a:r>
              <a:rPr lang="cs-CZ" altLang="cs-CZ" sz="2400" dirty="0"/>
              <a:t>Nelze ověřit, zda směrnice tečny ke křivce v počátku (při nulové dávce) je skutečně nulová. </a:t>
            </a:r>
            <a:r>
              <a:rPr lang="cs-CZ" altLang="cs-CZ" sz="2400" dirty="0">
                <a:solidFill>
                  <a:srgbClr val="FF0000"/>
                </a:solidFill>
              </a:rPr>
              <a:t>Proč asi?!</a:t>
            </a:r>
          </a:p>
          <a:p>
            <a:pPr marL="533400" indent="-533400" eaLnBrk="1" hangingPunct="1">
              <a:lnSpc>
                <a:spcPct val="100000"/>
              </a:lnSpc>
              <a:buFontTx/>
              <a:buAutoNum type="arabicPeriod"/>
            </a:pPr>
            <a:r>
              <a:rPr lang="cs-CZ" altLang="cs-CZ" sz="2400" dirty="0"/>
              <a:t>Není vzat v úvahu časově závislý charakter enzymatických oprav poškození (DNA).</a:t>
            </a:r>
          </a:p>
        </p:txBody>
      </p:sp>
    </p:spTree>
    <p:extLst>
      <p:ext uri="{BB962C8B-B14F-4D97-AF65-F5344CB8AC3E}">
        <p14:creationId xmlns:p14="http://schemas.microsoft.com/office/powerpoint/2010/main" val="137334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721F4C8-B08F-4EE4-936F-C43472B1F04F}"/>
              </a:ext>
            </a:extLst>
          </p:cNvPr>
          <p:cNvSpPr>
            <a:spLocks noGrp="1" noChangeArrowheads="1"/>
          </p:cNvSpPr>
          <p:nvPr>
            <p:ph type="title"/>
          </p:nvPr>
        </p:nvSpPr>
        <p:spPr/>
        <p:txBody>
          <a:bodyPr/>
          <a:lstStyle/>
          <a:p>
            <a:pPr eaLnBrk="1" hangingPunct="1"/>
            <a:r>
              <a:rPr lang="cs-CZ" altLang="cs-CZ"/>
              <a:t>Předpoklady</a:t>
            </a:r>
          </a:p>
        </p:txBody>
      </p:sp>
      <p:sp>
        <p:nvSpPr>
          <p:cNvPr id="25603" name="Rectangle 3">
            <a:extLst>
              <a:ext uri="{FF2B5EF4-FFF2-40B4-BE49-F238E27FC236}">
                <a16:creationId xmlns:a16="http://schemas.microsoft.com/office/drawing/2014/main" id="{68E34800-2A6F-4657-A71B-361D24B8AB72}"/>
              </a:ext>
            </a:extLst>
          </p:cNvPr>
          <p:cNvSpPr>
            <a:spLocks noGrp="1" noChangeArrowheads="1"/>
          </p:cNvSpPr>
          <p:nvPr>
            <p:ph type="body" idx="1"/>
          </p:nvPr>
        </p:nvSpPr>
        <p:spPr>
          <a:xfrm>
            <a:off x="809297" y="1673226"/>
            <a:ext cx="10258096" cy="4086444"/>
          </a:xfrm>
          <a:noFill/>
        </p:spPr>
        <p:txBody>
          <a:bodyPr/>
          <a:lstStyle/>
          <a:p>
            <a:pPr marL="609600" indent="-609600" eaLnBrk="1" hangingPunct="1">
              <a:lnSpc>
                <a:spcPct val="100000"/>
              </a:lnSpc>
              <a:buFontTx/>
              <a:buAutoNum type="arabicPeriod"/>
            </a:pPr>
            <a:r>
              <a:rPr lang="cs-CZ" altLang="cs-CZ" sz="2800" dirty="0"/>
              <a:t>Terče jsou upřesněny jako dvoušroubovice DNA a jejich kritické poškození jako dvouvláknový zlom.</a:t>
            </a:r>
          </a:p>
          <a:p>
            <a:pPr marL="609600" indent="-609600" eaLnBrk="1" hangingPunct="1">
              <a:lnSpc>
                <a:spcPct val="100000"/>
              </a:lnSpc>
              <a:buFontTx/>
              <a:buAutoNum type="arabicPeriod"/>
            </a:pPr>
            <a:r>
              <a:rPr lang="cs-CZ" altLang="cs-CZ" sz="2800" dirty="0"/>
              <a:t>Zlom je důsledkem přerušení chemických vazeb v DNA.</a:t>
            </a:r>
          </a:p>
          <a:p>
            <a:pPr marL="609600" indent="-609600" eaLnBrk="1" hangingPunct="1">
              <a:lnSpc>
                <a:spcPct val="100000"/>
              </a:lnSpc>
              <a:buFontTx/>
              <a:buAutoNum type="arabicPeriod"/>
            </a:pPr>
            <a:r>
              <a:rPr lang="cs-CZ" altLang="cs-CZ" sz="2800" dirty="0"/>
              <a:t>Tato poškození DNA jsou za jistých okolností opravována. Modifikace radiobiologických efektů může být důsledkem měnícího se stupně reparace (opravy).</a:t>
            </a:r>
          </a:p>
          <a:p>
            <a:pPr marL="609600" indent="-609600" eaLnBrk="1" hangingPunct="1">
              <a:lnSpc>
                <a:spcPct val="100000"/>
              </a:lnSpc>
              <a:buFontTx/>
              <a:buAutoNum type="arabicPeriod"/>
            </a:pPr>
            <a:r>
              <a:rPr lang="cs-CZ" altLang="cs-CZ" sz="2800" dirty="0"/>
              <a:t>Procesy reparace zahrnují fyzikálně-chemickou rekombinaci, procesy přenosu náboje, chemickou restituci a enzymatické opravy. S ohledem na tyto opravy je implicitně uvažován čas.</a:t>
            </a:r>
          </a:p>
          <a:p>
            <a:pPr marL="609600" indent="-609600" eaLnBrk="1" hangingPunct="1">
              <a:lnSpc>
                <a:spcPct val="100000"/>
              </a:lnSpc>
              <a:buFontTx/>
              <a:buAutoNum type="arabicPeriod"/>
            </a:pPr>
            <a:endParaRPr lang="cs-CZ" altLang="cs-CZ" dirty="0"/>
          </a:p>
          <a:p>
            <a:pPr eaLnBrk="1" hangingPunct="1">
              <a:lnSpc>
                <a:spcPct val="100000"/>
              </a:lnSpc>
            </a:pPr>
            <a:r>
              <a:rPr lang="cs-CZ" altLang="cs-CZ" sz="2800" dirty="0"/>
              <a:t>Toto všechno se budeme pokoušet matematicky vyjádřit!</a:t>
            </a:r>
          </a:p>
        </p:txBody>
      </p:sp>
    </p:spTree>
    <p:extLst>
      <p:ext uri="{BB962C8B-B14F-4D97-AF65-F5344CB8AC3E}">
        <p14:creationId xmlns:p14="http://schemas.microsoft.com/office/powerpoint/2010/main" val="171874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5A7440A-62C7-4872-9760-BE521761CB19}"/>
              </a:ext>
            </a:extLst>
          </p:cNvPr>
          <p:cNvSpPr>
            <a:spLocks noGrp="1" noChangeArrowheads="1"/>
          </p:cNvSpPr>
          <p:nvPr>
            <p:ph type="title"/>
          </p:nvPr>
        </p:nvSpPr>
        <p:spPr>
          <a:xfrm>
            <a:off x="719400" y="344469"/>
            <a:ext cx="2381152" cy="451576"/>
          </a:xfrm>
        </p:spPr>
        <p:txBody>
          <a:bodyPr/>
          <a:lstStyle/>
          <a:p>
            <a:pPr eaLnBrk="1" hangingPunct="1"/>
            <a:r>
              <a:rPr lang="cs-CZ" altLang="cs-CZ" dirty="0"/>
              <a:t>Úvodem</a:t>
            </a:r>
          </a:p>
        </p:txBody>
      </p:sp>
      <p:sp>
        <p:nvSpPr>
          <p:cNvPr id="12291" name="Rectangle 3">
            <a:extLst>
              <a:ext uri="{FF2B5EF4-FFF2-40B4-BE49-F238E27FC236}">
                <a16:creationId xmlns:a16="http://schemas.microsoft.com/office/drawing/2014/main" id="{D803A679-C918-4E06-A740-812417A6102D}"/>
              </a:ext>
            </a:extLst>
          </p:cNvPr>
          <p:cNvSpPr>
            <a:spLocks noGrp="1" noChangeArrowheads="1"/>
          </p:cNvSpPr>
          <p:nvPr>
            <p:ph type="body" idx="1"/>
          </p:nvPr>
        </p:nvSpPr>
        <p:spPr>
          <a:xfrm>
            <a:off x="1188348" y="1481690"/>
            <a:ext cx="10547090" cy="5183187"/>
          </a:xfrm>
          <a:noFill/>
        </p:spPr>
        <p:txBody>
          <a:bodyPr/>
          <a:lstStyle/>
          <a:p>
            <a:pPr eaLnBrk="1" hangingPunct="1">
              <a:lnSpc>
                <a:spcPct val="100000"/>
              </a:lnSpc>
            </a:pPr>
            <a:r>
              <a:rPr lang="cs-CZ" altLang="cs-CZ" sz="2800" dirty="0"/>
              <a:t>Teorie a modely přežití buněk vycházejí především z rozboru závislostí přežití buněk na dávce záření, tj. tzv. </a:t>
            </a:r>
            <a:r>
              <a:rPr lang="cs-CZ" altLang="cs-CZ" sz="2800" b="1" dirty="0"/>
              <a:t>křivek přežití</a:t>
            </a:r>
            <a:r>
              <a:rPr lang="cs-CZ" altLang="cs-CZ" sz="2800" dirty="0"/>
              <a:t>. Experimenty jsou prováděny s buňkami in vitro, zpočátku s mikroorganismy, a teprve od padesátých let 20. století i s buňkami tkáňových kultur, které mohou být i buňkami nádorovými nebo z nádorů odvozenými. </a:t>
            </a:r>
          </a:p>
          <a:p>
            <a:pPr eaLnBrk="1" hangingPunct="1">
              <a:lnSpc>
                <a:spcPct val="100000"/>
              </a:lnSpc>
            </a:pPr>
            <a:r>
              <a:rPr lang="cs-CZ" altLang="cs-CZ" sz="2800" dirty="0"/>
              <a:t>Tato přednáška bude do jisté míry sledovat historický vývoj názorů v této oblasti.</a:t>
            </a:r>
          </a:p>
          <a:p>
            <a:pPr eaLnBrk="1" hangingPunct="1">
              <a:lnSpc>
                <a:spcPct val="100000"/>
              </a:lnSpc>
            </a:pPr>
            <a:r>
              <a:rPr lang="cs-CZ" altLang="cs-CZ" sz="2800" dirty="0"/>
              <a:t>Zde presentované teorie a modely mají velký význam pro pochopení radioterapeutických zásad a postupů, včetně pochopení nežádoucích pozdních následků ozařování.</a:t>
            </a:r>
          </a:p>
        </p:txBody>
      </p:sp>
    </p:spTree>
    <p:extLst>
      <p:ext uri="{BB962C8B-B14F-4D97-AF65-F5344CB8AC3E}">
        <p14:creationId xmlns:p14="http://schemas.microsoft.com/office/powerpoint/2010/main" val="251803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CA1A07CE-15D8-4D91-BCE0-D63F0F9B5CC4}"/>
              </a:ext>
            </a:extLst>
          </p:cNvPr>
          <p:cNvSpPr>
            <a:spLocks noGrp="1" noChangeArrowheads="1"/>
          </p:cNvSpPr>
          <p:nvPr>
            <p:ph type="title"/>
          </p:nvPr>
        </p:nvSpPr>
        <p:spPr>
          <a:xfrm>
            <a:off x="540170" y="274639"/>
            <a:ext cx="8229600" cy="587210"/>
          </a:xfrm>
        </p:spPr>
        <p:txBody>
          <a:bodyPr/>
          <a:lstStyle/>
          <a:p>
            <a:pPr eaLnBrk="1" hangingPunct="1"/>
            <a:r>
              <a:rPr lang="cs-CZ" altLang="cs-CZ" dirty="0"/>
              <a:t>Rozvinutí molekulárního modelu</a:t>
            </a:r>
          </a:p>
        </p:txBody>
      </p:sp>
      <p:graphicFrame>
        <p:nvGraphicFramePr>
          <p:cNvPr id="5122" name="Object 4">
            <a:extLst>
              <a:ext uri="{FF2B5EF4-FFF2-40B4-BE49-F238E27FC236}">
                <a16:creationId xmlns:a16="http://schemas.microsoft.com/office/drawing/2014/main" id="{BD1D57A3-85EA-4324-801E-CED03FD73BE4}"/>
              </a:ext>
            </a:extLst>
          </p:cNvPr>
          <p:cNvGraphicFramePr>
            <a:graphicFrameLocks noGrp="1" noChangeAspect="1"/>
          </p:cNvGraphicFramePr>
          <p:nvPr>
            <p:ph idx="1"/>
            <p:extLst>
              <p:ext uri="{D42A27DB-BD31-4B8C-83A1-F6EECF244321}">
                <p14:modId xmlns:p14="http://schemas.microsoft.com/office/powerpoint/2010/main" val="1630158784"/>
              </p:ext>
            </p:extLst>
          </p:nvPr>
        </p:nvGraphicFramePr>
        <p:xfrm>
          <a:off x="1839477" y="972153"/>
          <a:ext cx="6831558" cy="826282"/>
        </p:xfrm>
        <a:graphic>
          <a:graphicData uri="http://schemas.openxmlformats.org/presentationml/2006/ole">
            <mc:AlternateContent xmlns:mc="http://schemas.openxmlformats.org/markup-compatibility/2006">
              <mc:Choice xmlns:v="urn:schemas-microsoft-com:vml" Requires="v">
                <p:oleObj name="Rovnice" r:id="rId3" imgW="1993900" imgH="241300" progId="Equation.3">
                  <p:embed/>
                </p:oleObj>
              </mc:Choice>
              <mc:Fallback>
                <p:oleObj name="Rovnice" r:id="rId3" imgW="1993900" imgH="241300" progId="Equation.3">
                  <p:embed/>
                  <p:pic>
                    <p:nvPicPr>
                      <p:cNvPr id="5122" name="Object 4">
                        <a:extLst>
                          <a:ext uri="{FF2B5EF4-FFF2-40B4-BE49-F238E27FC236}">
                            <a16:creationId xmlns:a16="http://schemas.microsoft.com/office/drawing/2014/main" id="{BD1D57A3-85EA-4324-801E-CED03FD73B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477" y="972153"/>
                        <a:ext cx="6831558" cy="826282"/>
                      </a:xfrm>
                      <a:prstGeom prst="rect">
                        <a:avLst/>
                      </a:prstGeom>
                      <a:noFill/>
                      <a:ln>
                        <a:noFill/>
                      </a:ln>
                      <a:effectLst/>
                    </p:spPr>
                  </p:pic>
                </p:oleObj>
              </mc:Fallback>
            </mc:AlternateContent>
          </a:graphicData>
        </a:graphic>
      </p:graphicFrame>
      <p:sp>
        <p:nvSpPr>
          <p:cNvPr id="5124" name="Text Box 6">
            <a:extLst>
              <a:ext uri="{FF2B5EF4-FFF2-40B4-BE49-F238E27FC236}">
                <a16:creationId xmlns:a16="http://schemas.microsoft.com/office/drawing/2014/main" id="{B455398B-5129-4502-818D-A08BDFCBD8F5}"/>
              </a:ext>
            </a:extLst>
          </p:cNvPr>
          <p:cNvSpPr txBox="1">
            <a:spLocks noChangeArrowheads="1"/>
          </p:cNvSpPr>
          <p:nvPr/>
        </p:nvSpPr>
        <p:spPr bwMode="auto">
          <a:xfrm>
            <a:off x="540170" y="1798435"/>
            <a:ext cx="11111659" cy="5078313"/>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dirty="0"/>
              <a:t>N</a:t>
            </a:r>
            <a:r>
              <a:rPr lang="cs-CZ" altLang="cs-CZ" baseline="-25000" dirty="0"/>
              <a:t>0</a:t>
            </a:r>
            <a:r>
              <a:rPr lang="cs-CZ" altLang="cs-CZ" dirty="0"/>
              <a:t> je celkový počet kritických vazeb </a:t>
            </a:r>
            <a:r>
              <a:rPr lang="cs-CZ" altLang="cs-CZ" i="1" dirty="0"/>
              <a:t>v jednotkové hmotnosti</a:t>
            </a:r>
            <a:r>
              <a:rPr lang="cs-CZ" altLang="cs-CZ" dirty="0"/>
              <a:t>, jejichž narušení vede k </a:t>
            </a:r>
            <a:r>
              <a:rPr lang="cs-CZ" altLang="cs-CZ" dirty="0" err="1"/>
              <a:t>jednovláknovému</a:t>
            </a:r>
            <a:r>
              <a:rPr lang="cs-CZ" altLang="cs-CZ" dirty="0"/>
              <a:t> zlomu, N je </a:t>
            </a:r>
            <a:r>
              <a:rPr lang="cs-CZ" altLang="cs-CZ" b="1" dirty="0"/>
              <a:t>počet vazeb, které</a:t>
            </a:r>
            <a:r>
              <a:rPr lang="cs-CZ" altLang="cs-CZ" dirty="0"/>
              <a:t> </a:t>
            </a:r>
            <a:r>
              <a:rPr lang="cs-CZ" altLang="cs-CZ" b="1" dirty="0"/>
              <a:t>zůstanou neporušeny</a:t>
            </a:r>
            <a:r>
              <a:rPr lang="cs-CZ" altLang="cs-CZ" dirty="0"/>
              <a:t> po dávce záření D, K je </a:t>
            </a:r>
            <a:r>
              <a:rPr lang="cs-CZ" altLang="cs-CZ" i="1" dirty="0"/>
              <a:t>pravděpodobnostní</a:t>
            </a:r>
            <a:r>
              <a:rPr lang="cs-CZ" altLang="cs-CZ" dirty="0"/>
              <a:t> konstanta pro přerušení vazby jednotkovou dávkou.</a:t>
            </a:r>
          </a:p>
          <a:p>
            <a:pPr eaLnBrk="1" hangingPunct="1">
              <a:spcBef>
                <a:spcPct val="50000"/>
              </a:spcBef>
            </a:pPr>
            <a:r>
              <a:rPr lang="cs-CZ" altLang="cs-CZ" b="1" dirty="0"/>
              <a:t>Počet vazeb</a:t>
            </a:r>
            <a:r>
              <a:rPr lang="cs-CZ" altLang="cs-CZ" dirty="0"/>
              <a:t> </a:t>
            </a:r>
            <a:r>
              <a:rPr lang="cs-CZ" altLang="cs-CZ" b="1" dirty="0"/>
              <a:t>přerušených</a:t>
            </a:r>
            <a:r>
              <a:rPr lang="cs-CZ" altLang="cs-CZ" dirty="0"/>
              <a:t> v jednotkové hmotnosti je dán rozdílem </a:t>
            </a:r>
          </a:p>
          <a:p>
            <a:pPr eaLnBrk="1" hangingPunct="1">
              <a:spcBef>
                <a:spcPct val="50000"/>
              </a:spcBef>
            </a:pPr>
            <a:r>
              <a:rPr lang="cs-CZ" altLang="cs-CZ" dirty="0"/>
              <a:t>N</a:t>
            </a:r>
            <a:r>
              <a:rPr lang="cs-CZ" altLang="cs-CZ" baseline="-25000" dirty="0"/>
              <a:t>0</a:t>
            </a:r>
            <a:r>
              <a:rPr lang="cs-CZ" altLang="cs-CZ" dirty="0"/>
              <a:t> – N = N</a:t>
            </a:r>
            <a:r>
              <a:rPr lang="cs-CZ" altLang="cs-CZ" baseline="-25000" dirty="0"/>
              <a:t>0</a:t>
            </a:r>
            <a:r>
              <a:rPr lang="cs-CZ" altLang="cs-CZ" dirty="0"/>
              <a:t> – N</a:t>
            </a:r>
            <a:r>
              <a:rPr lang="cs-CZ" altLang="cs-CZ" baseline="-25000" dirty="0"/>
              <a:t>0</a:t>
            </a:r>
            <a:r>
              <a:rPr lang="cs-CZ" altLang="cs-CZ" dirty="0"/>
              <a:t>e</a:t>
            </a:r>
            <a:r>
              <a:rPr lang="cs-CZ" altLang="cs-CZ" baseline="30000" dirty="0"/>
              <a:t>-KD</a:t>
            </a:r>
            <a:r>
              <a:rPr lang="cs-CZ" altLang="cs-CZ" dirty="0"/>
              <a:t> = 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dirty="0"/>
              <a:t>Zavedeme </a:t>
            </a:r>
            <a:r>
              <a:rPr lang="cs-CZ" altLang="cs-CZ" b="1" dirty="0"/>
              <a:t>korekci na enzymatické opravy</a:t>
            </a:r>
            <a:r>
              <a:rPr lang="cs-CZ" altLang="cs-CZ" dirty="0"/>
              <a:t> poškození: r je podíl poškozených vazeb, které byly opraveny. Pak f = (1 – r) je podíl vazeb, které nebyly opraveny. Pak</a:t>
            </a:r>
          </a:p>
          <a:p>
            <a:pPr eaLnBrk="1" hangingPunct="1">
              <a:spcBef>
                <a:spcPct val="50000"/>
              </a:spcBef>
            </a:pPr>
            <a:r>
              <a:rPr lang="cs-CZ" altLang="cs-CZ" dirty="0"/>
              <a:t>N</a:t>
            </a:r>
            <a:r>
              <a:rPr lang="cs-CZ" altLang="cs-CZ" baseline="-25000" dirty="0"/>
              <a:t>0</a:t>
            </a:r>
            <a:r>
              <a:rPr lang="cs-CZ" altLang="cs-CZ" dirty="0"/>
              <a:t> – N = fN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b="1" dirty="0"/>
              <a:t>udává počet efektivních </a:t>
            </a:r>
            <a:r>
              <a:rPr lang="cs-CZ" altLang="cs-CZ" b="1" dirty="0" err="1"/>
              <a:t>jednovláknových</a:t>
            </a:r>
            <a:r>
              <a:rPr lang="cs-CZ" altLang="cs-CZ" b="1" dirty="0"/>
              <a:t> zlomů DNA. </a:t>
            </a:r>
          </a:p>
        </p:txBody>
      </p:sp>
    </p:spTree>
    <p:extLst>
      <p:ext uri="{BB962C8B-B14F-4D97-AF65-F5344CB8AC3E}">
        <p14:creationId xmlns:p14="http://schemas.microsoft.com/office/powerpoint/2010/main" val="122560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EA0B9A1-8F31-4253-ADD5-FFEC54AB5477}"/>
              </a:ext>
            </a:extLst>
          </p:cNvPr>
          <p:cNvSpPr>
            <a:spLocks noGrp="1" noChangeArrowheads="1"/>
          </p:cNvSpPr>
          <p:nvPr>
            <p:ph type="title"/>
          </p:nvPr>
        </p:nvSpPr>
        <p:spPr>
          <a:xfrm>
            <a:off x="636478" y="333384"/>
            <a:ext cx="8822832" cy="770202"/>
          </a:xfrm>
        </p:spPr>
        <p:txBody>
          <a:bodyPr/>
          <a:lstStyle/>
          <a:p>
            <a:pPr eaLnBrk="1" hangingPunct="1"/>
            <a:r>
              <a:rPr lang="cs-CZ" altLang="cs-CZ" sz="4000" dirty="0"/>
              <a:t>Připomenutí: Přerušení řetězce DNA</a:t>
            </a:r>
          </a:p>
        </p:txBody>
      </p:sp>
      <p:sp>
        <p:nvSpPr>
          <p:cNvPr id="26627" name="Rectangle 3">
            <a:extLst>
              <a:ext uri="{FF2B5EF4-FFF2-40B4-BE49-F238E27FC236}">
                <a16:creationId xmlns:a16="http://schemas.microsoft.com/office/drawing/2014/main" id="{0AFD6091-9CAB-4D06-A317-5C3C04D9AA8A}"/>
              </a:ext>
            </a:extLst>
          </p:cNvPr>
          <p:cNvSpPr>
            <a:spLocks noGrp="1" noChangeArrowheads="1"/>
          </p:cNvSpPr>
          <p:nvPr>
            <p:ph type="body" idx="1"/>
          </p:nvPr>
        </p:nvSpPr>
        <p:spPr>
          <a:xfrm>
            <a:off x="1282263" y="1773239"/>
            <a:ext cx="10079420" cy="4321175"/>
          </a:xfrm>
          <a:noFill/>
        </p:spPr>
        <p:txBody>
          <a:bodyPr/>
          <a:lstStyle/>
          <a:p>
            <a:pPr marL="609600" indent="-609600" eaLnBrk="1" hangingPunct="1">
              <a:lnSpc>
                <a:spcPct val="100000"/>
              </a:lnSpc>
              <a:buFontTx/>
              <a:buNone/>
            </a:pPr>
            <a:r>
              <a:rPr lang="cs-CZ" altLang="cs-CZ" sz="2800" dirty="0"/>
              <a:t>Dvouvláknový zlom – double-</a:t>
            </a:r>
            <a:r>
              <a:rPr lang="cs-CZ" altLang="cs-CZ" sz="2800" dirty="0" err="1"/>
              <a:t>strand</a:t>
            </a:r>
            <a:r>
              <a:rPr lang="cs-CZ" altLang="cs-CZ" sz="2800" dirty="0"/>
              <a:t> </a:t>
            </a:r>
            <a:r>
              <a:rPr lang="cs-CZ" altLang="cs-CZ" sz="2800" dirty="0" err="1"/>
              <a:t>break</a:t>
            </a:r>
            <a:r>
              <a:rPr lang="cs-CZ" altLang="cs-CZ" sz="2800" dirty="0"/>
              <a:t> (DSB) vzniká různými mechanismy (přímo i nepřímo):</a:t>
            </a:r>
          </a:p>
          <a:p>
            <a:pPr marL="609600" indent="-609600" eaLnBrk="1" hangingPunct="1">
              <a:lnSpc>
                <a:spcPct val="100000"/>
              </a:lnSpc>
              <a:buFontTx/>
              <a:buAutoNum type="alphaLcParenR"/>
            </a:pPr>
            <a:r>
              <a:rPr lang="cs-CZ" altLang="cs-CZ" sz="2400" dirty="0"/>
              <a:t>Jeden zásah DNA vede k </a:t>
            </a:r>
            <a:r>
              <a:rPr lang="cs-CZ" altLang="cs-CZ" sz="2400" b="1" dirty="0"/>
              <a:t>přímému</a:t>
            </a:r>
            <a:r>
              <a:rPr lang="cs-CZ" altLang="cs-CZ" sz="2400" dirty="0"/>
              <a:t> vzniku DSB v komplementárních místech řetězce nebo tzv. </a:t>
            </a:r>
            <a:r>
              <a:rPr lang="cs-CZ" altLang="cs-CZ" sz="2400" b="1" dirty="0"/>
              <a:t>kooperativnímu</a:t>
            </a:r>
            <a:r>
              <a:rPr lang="cs-CZ" altLang="cs-CZ" sz="2400" dirty="0"/>
              <a:t> vzniku DSB v blízkých místech obou řetězců. (označíme jako mechanismus </a:t>
            </a:r>
            <a:r>
              <a:rPr lang="cs-CZ" altLang="cs-CZ" sz="2400" u="sng" dirty="0"/>
              <a:t>„i“</a:t>
            </a:r>
            <a:r>
              <a:rPr lang="cs-CZ" altLang="cs-CZ" sz="2400" dirty="0"/>
              <a:t>)</a:t>
            </a:r>
          </a:p>
          <a:p>
            <a:pPr marL="609600" indent="-609600" eaLnBrk="1" hangingPunct="1">
              <a:lnSpc>
                <a:spcPct val="100000"/>
              </a:lnSpc>
              <a:buFontTx/>
              <a:buNone/>
            </a:pPr>
            <a:r>
              <a:rPr lang="cs-CZ" altLang="cs-CZ" sz="2400" dirty="0"/>
              <a:t>b)    Dva </a:t>
            </a:r>
            <a:r>
              <a:rPr lang="cs-CZ" altLang="cs-CZ" sz="2400" b="1" dirty="0"/>
              <a:t>nezávislé zásahy</a:t>
            </a:r>
            <a:r>
              <a:rPr lang="cs-CZ" altLang="cs-CZ" sz="2400" dirty="0"/>
              <a:t> komplementárních řetězců v místech vzdálených od sebe max. 10 bází. Při větší vzdálenosti udrží dvoušroubovici vcelku vodíkové i jiné vazby. (označíme jako mechanismus </a:t>
            </a:r>
            <a:r>
              <a:rPr lang="cs-CZ" altLang="cs-CZ" sz="2400" u="sng" dirty="0"/>
              <a:t>„</a:t>
            </a:r>
            <a:r>
              <a:rPr lang="cs-CZ" altLang="cs-CZ" sz="2400" u="sng" dirty="0" err="1"/>
              <a:t>ii</a:t>
            </a:r>
            <a:r>
              <a:rPr lang="cs-CZ" altLang="cs-CZ" sz="2400" u="sng" dirty="0"/>
              <a:t>“</a:t>
            </a:r>
            <a:r>
              <a:rPr lang="cs-CZ" altLang="cs-CZ" sz="2400" dirty="0"/>
              <a:t>)</a:t>
            </a:r>
            <a:endParaRPr lang="en-US" altLang="cs-CZ" sz="2400" dirty="0"/>
          </a:p>
        </p:txBody>
      </p:sp>
    </p:spTree>
    <p:extLst>
      <p:ext uri="{BB962C8B-B14F-4D97-AF65-F5344CB8AC3E}">
        <p14:creationId xmlns:p14="http://schemas.microsoft.com/office/powerpoint/2010/main" val="2412076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C824F85-7FB6-4139-9B74-08B47B2EC971}"/>
              </a:ext>
            </a:extLst>
          </p:cNvPr>
          <p:cNvSpPr>
            <a:spLocks noGrp="1" noChangeArrowheads="1"/>
          </p:cNvSpPr>
          <p:nvPr>
            <p:ph type="title"/>
          </p:nvPr>
        </p:nvSpPr>
        <p:spPr>
          <a:xfrm>
            <a:off x="647875" y="334717"/>
            <a:ext cx="8327959" cy="451576"/>
          </a:xfrm>
        </p:spPr>
        <p:txBody>
          <a:bodyPr/>
          <a:lstStyle/>
          <a:p>
            <a:pPr eaLnBrk="1" hangingPunct="1"/>
            <a:r>
              <a:rPr lang="cs-CZ" altLang="cs-CZ" sz="4000" dirty="0"/>
              <a:t>Odvození molekulárního modelu</a:t>
            </a:r>
          </a:p>
        </p:txBody>
      </p:sp>
      <p:sp>
        <p:nvSpPr>
          <p:cNvPr id="27651" name="Rectangle 3">
            <a:extLst>
              <a:ext uri="{FF2B5EF4-FFF2-40B4-BE49-F238E27FC236}">
                <a16:creationId xmlns:a16="http://schemas.microsoft.com/office/drawing/2014/main" id="{9D1DFED0-71A1-48BF-8AFF-A5EEC3920C0C}"/>
              </a:ext>
            </a:extLst>
          </p:cNvPr>
          <p:cNvSpPr>
            <a:spLocks noGrp="1" noChangeArrowheads="1"/>
          </p:cNvSpPr>
          <p:nvPr>
            <p:ph type="body" idx="1"/>
          </p:nvPr>
        </p:nvSpPr>
        <p:spPr>
          <a:xfrm>
            <a:off x="719400" y="1397529"/>
            <a:ext cx="10753200" cy="3960000"/>
          </a:xfrm>
          <a:noFill/>
        </p:spPr>
        <p:txBody>
          <a:bodyPr/>
          <a:lstStyle/>
          <a:p>
            <a:pPr eaLnBrk="1" hangingPunct="1">
              <a:lnSpc>
                <a:spcPct val="100000"/>
              </a:lnSpc>
            </a:pPr>
            <a:r>
              <a:rPr lang="cs-CZ" altLang="cs-CZ" sz="2800" dirty="0"/>
              <a:t>Nyní uvažujeme </a:t>
            </a:r>
            <a:r>
              <a:rPr lang="cs-CZ" altLang="cs-CZ" sz="2800" b="1" dirty="0"/>
              <a:t>duplexní DNA</a:t>
            </a:r>
          </a:p>
          <a:p>
            <a:pPr eaLnBrk="1" hangingPunct="1">
              <a:lnSpc>
                <a:spcPct val="100000"/>
              </a:lnSpc>
              <a:buFontTx/>
              <a:buNone/>
            </a:pPr>
            <a:r>
              <a:rPr lang="cs-CZ" altLang="cs-CZ" sz="2800" dirty="0"/>
              <a:t>n</a:t>
            </a:r>
            <a:r>
              <a:rPr lang="cs-CZ" altLang="cs-CZ" sz="2800" baseline="-25000" dirty="0"/>
              <a:t>1</a:t>
            </a:r>
            <a:r>
              <a:rPr lang="cs-CZ" altLang="cs-CZ" sz="2800" dirty="0"/>
              <a:t> – počet kritických vazeb ve vlákně 1</a:t>
            </a:r>
          </a:p>
          <a:p>
            <a:pPr eaLnBrk="1" hangingPunct="1">
              <a:lnSpc>
                <a:spcPct val="100000"/>
              </a:lnSpc>
              <a:buFontTx/>
              <a:buNone/>
            </a:pPr>
            <a:r>
              <a:rPr lang="cs-CZ" altLang="cs-CZ" sz="2800" dirty="0"/>
              <a:t>n</a:t>
            </a:r>
            <a:r>
              <a:rPr lang="cs-CZ" altLang="cs-CZ" sz="2800" baseline="-25000" dirty="0"/>
              <a:t>2</a:t>
            </a:r>
            <a:r>
              <a:rPr lang="cs-CZ" altLang="cs-CZ" sz="2800" dirty="0"/>
              <a:t> – počet kritických vazeb ve vlákně 2 (zřejmě většinou platí n</a:t>
            </a:r>
            <a:r>
              <a:rPr lang="cs-CZ" altLang="cs-CZ" sz="2800" baseline="-25000" dirty="0"/>
              <a:t>1</a:t>
            </a:r>
            <a:r>
              <a:rPr lang="cs-CZ" altLang="cs-CZ" sz="2800" dirty="0"/>
              <a:t> = n</a:t>
            </a:r>
            <a:r>
              <a:rPr lang="cs-CZ" altLang="cs-CZ" sz="2800" baseline="-25000" dirty="0"/>
              <a:t>2</a:t>
            </a:r>
            <a:r>
              <a:rPr lang="cs-CZ" altLang="cs-CZ" sz="2800" dirty="0"/>
              <a:t>)</a:t>
            </a:r>
          </a:p>
          <a:p>
            <a:pPr eaLnBrk="1" hangingPunct="1">
              <a:lnSpc>
                <a:spcPct val="100000"/>
              </a:lnSpc>
              <a:buFontTx/>
              <a:buNone/>
            </a:pPr>
            <a:r>
              <a:rPr lang="cs-CZ" altLang="cs-CZ" sz="2800" dirty="0"/>
              <a:t>k – pravděpodobnostní konstanta pro narušení vazby, analogie K z předchozího odvození, stejná pro obě vlákna</a:t>
            </a:r>
          </a:p>
          <a:p>
            <a:pPr eaLnBrk="1" hangingPunct="1">
              <a:lnSpc>
                <a:spcPct val="100000"/>
              </a:lnSpc>
              <a:buFontTx/>
              <a:buNone/>
            </a:pPr>
            <a:r>
              <a:rPr lang="cs-CZ" altLang="cs-CZ" sz="2800" dirty="0"/>
              <a:t>f</a:t>
            </a:r>
            <a:r>
              <a:rPr lang="cs-CZ" altLang="cs-CZ" sz="2800" baseline="-25000" dirty="0"/>
              <a:t>1</a:t>
            </a:r>
            <a:r>
              <a:rPr lang="cs-CZ" altLang="cs-CZ" sz="2800" dirty="0"/>
              <a:t>, f</a:t>
            </a:r>
            <a:r>
              <a:rPr lang="cs-CZ" altLang="cs-CZ" sz="2800" baseline="-25000" dirty="0"/>
              <a:t>2</a:t>
            </a:r>
            <a:r>
              <a:rPr lang="cs-CZ" altLang="cs-CZ" sz="2800" dirty="0"/>
              <a:t> – neobnovené podíly vazeb ve vlákně 1 a 2</a:t>
            </a:r>
          </a:p>
          <a:p>
            <a:pPr eaLnBrk="1" hangingPunct="1">
              <a:lnSpc>
                <a:spcPct val="100000"/>
              </a:lnSpc>
              <a:buFont typeface="Symbol" panose="05050102010706020507" pitchFamily="18" charset="2"/>
              <a:buChar char="D"/>
            </a:pPr>
            <a:r>
              <a:rPr lang="cs-CZ" altLang="cs-CZ" sz="2800" dirty="0"/>
              <a:t> je část dávky D, která působí mechanismem „i“ (tj. jeden zásah)</a:t>
            </a:r>
          </a:p>
          <a:p>
            <a:pPr eaLnBrk="1" hangingPunct="1">
              <a:lnSpc>
                <a:spcPct val="100000"/>
              </a:lnSpc>
              <a:buFont typeface="Symbol" panose="05050102010706020507" pitchFamily="18" charset="2"/>
              <a:buNone/>
            </a:pPr>
            <a:r>
              <a:rPr lang="cs-CZ" altLang="cs-CZ" sz="2800" dirty="0"/>
              <a:t>1 – </a:t>
            </a:r>
            <a:r>
              <a:rPr lang="cs-CZ" altLang="cs-CZ" sz="2800" dirty="0">
                <a:latin typeface="Symbol" panose="05050102010706020507" pitchFamily="18" charset="2"/>
              </a:rPr>
              <a:t>D</a:t>
            </a:r>
            <a:r>
              <a:rPr lang="cs-CZ" altLang="cs-CZ" sz="2800" dirty="0"/>
              <a:t>   je část dávky působící mechanismem „</a:t>
            </a:r>
            <a:r>
              <a:rPr lang="cs-CZ" altLang="cs-CZ" sz="2800" dirty="0" err="1"/>
              <a:t>ii</a:t>
            </a:r>
            <a:r>
              <a:rPr lang="cs-CZ" altLang="cs-CZ" sz="2800" dirty="0"/>
              <a:t>“ (tj. dva zásahy)</a:t>
            </a:r>
          </a:p>
        </p:txBody>
      </p:sp>
      <p:sp>
        <p:nvSpPr>
          <p:cNvPr id="2" name="TextovéPole 1">
            <a:extLst>
              <a:ext uri="{FF2B5EF4-FFF2-40B4-BE49-F238E27FC236}">
                <a16:creationId xmlns:a16="http://schemas.microsoft.com/office/drawing/2014/main" id="{9318EA07-3D5B-40B6-A06E-EF58ACD625DE}"/>
              </a:ext>
            </a:extLst>
          </p:cNvPr>
          <p:cNvSpPr txBox="1"/>
          <p:nvPr/>
        </p:nvSpPr>
        <p:spPr>
          <a:xfrm>
            <a:off x="718800" y="5647334"/>
            <a:ext cx="10611351" cy="830997"/>
          </a:xfrm>
          <a:prstGeom prst="rect">
            <a:avLst/>
          </a:prstGeom>
          <a:noFill/>
        </p:spPr>
        <p:txBody>
          <a:bodyPr wrap="square" rtlCol="0">
            <a:spAutoFit/>
          </a:bodyPr>
          <a:lstStyle/>
          <a:p>
            <a:r>
              <a:rPr lang="cs-CZ" dirty="0">
                <a:solidFill>
                  <a:srgbClr val="FF0000"/>
                </a:solidFill>
              </a:rPr>
              <a:t>Pozor! Symbol </a:t>
            </a:r>
            <a:r>
              <a:rPr lang="cs-CZ" altLang="cs-CZ" dirty="0">
                <a:solidFill>
                  <a:srgbClr val="FF0000"/>
                </a:solidFill>
                <a:latin typeface="Symbol" panose="05050102010706020507" pitchFamily="18" charset="2"/>
              </a:rPr>
              <a:t>D </a:t>
            </a:r>
            <a:r>
              <a:rPr lang="cs-CZ" altLang="cs-CZ" dirty="0">
                <a:solidFill>
                  <a:srgbClr val="FF0000"/>
                </a:solidFill>
                <a:latin typeface="+mn-lt"/>
              </a:rPr>
              <a:t>zde znamená něco jiného, než ve snímku 11 a 12 této přednášky!</a:t>
            </a:r>
            <a:endParaRPr lang="en-GB" dirty="0">
              <a:solidFill>
                <a:srgbClr val="FF0000"/>
              </a:solidFill>
              <a:latin typeface="+mn-lt"/>
            </a:endParaRPr>
          </a:p>
        </p:txBody>
      </p:sp>
    </p:spTree>
    <p:extLst>
      <p:ext uri="{BB962C8B-B14F-4D97-AF65-F5344CB8AC3E}">
        <p14:creationId xmlns:p14="http://schemas.microsoft.com/office/powerpoint/2010/main" val="408511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44F7724-765F-4675-B458-50F590E2F910}"/>
              </a:ext>
            </a:extLst>
          </p:cNvPr>
          <p:cNvSpPr>
            <a:spLocks noGrp="1" noChangeArrowheads="1"/>
          </p:cNvSpPr>
          <p:nvPr>
            <p:ph type="title"/>
          </p:nvPr>
        </p:nvSpPr>
        <p:spPr>
          <a:xfrm>
            <a:off x="667407" y="411272"/>
            <a:ext cx="8003232" cy="1143000"/>
          </a:xfrm>
        </p:spPr>
        <p:txBody>
          <a:bodyPr/>
          <a:lstStyle/>
          <a:p>
            <a:pPr eaLnBrk="1" hangingPunct="1"/>
            <a:r>
              <a:rPr lang="cs-CZ" altLang="cs-CZ" sz="4000" dirty="0"/>
              <a:t>Odvození molekulárního modelu</a:t>
            </a:r>
          </a:p>
        </p:txBody>
      </p:sp>
      <p:sp>
        <p:nvSpPr>
          <p:cNvPr id="28675" name="Rectangle 3">
            <a:extLst>
              <a:ext uri="{FF2B5EF4-FFF2-40B4-BE49-F238E27FC236}">
                <a16:creationId xmlns:a16="http://schemas.microsoft.com/office/drawing/2014/main" id="{52874A54-08DF-45BB-ACAD-075381123762}"/>
              </a:ext>
            </a:extLst>
          </p:cNvPr>
          <p:cNvSpPr>
            <a:spLocks noGrp="1" noChangeArrowheads="1"/>
          </p:cNvSpPr>
          <p:nvPr>
            <p:ph type="body" idx="1"/>
          </p:nvPr>
        </p:nvSpPr>
        <p:spPr>
          <a:xfrm>
            <a:off x="667406" y="1341439"/>
            <a:ext cx="9937531" cy="5400675"/>
          </a:xfrm>
          <a:noFill/>
        </p:spPr>
        <p:txBody>
          <a:bodyPr/>
          <a:lstStyle/>
          <a:p>
            <a:pPr eaLnBrk="1" hangingPunct="1">
              <a:lnSpc>
                <a:spcPct val="100000"/>
              </a:lnSpc>
            </a:pPr>
            <a:r>
              <a:rPr lang="cs-CZ" altLang="cs-CZ" sz="2400" dirty="0"/>
              <a:t>Pro počty </a:t>
            </a:r>
            <a:r>
              <a:rPr lang="cs-CZ" altLang="cs-CZ" sz="2400" dirty="0" err="1"/>
              <a:t>jednovláknových</a:t>
            </a:r>
            <a:r>
              <a:rPr lang="cs-CZ" altLang="cs-CZ" sz="2400" dirty="0"/>
              <a:t> zlomů vytvořených mechanismem „</a:t>
            </a:r>
            <a:r>
              <a:rPr lang="cs-CZ" altLang="cs-CZ" sz="2400" dirty="0" err="1"/>
              <a:t>ii</a:t>
            </a:r>
            <a:r>
              <a:rPr lang="cs-CZ" altLang="cs-CZ" sz="2400" dirty="0"/>
              <a:t>“ (2xSSB) pak pro vlákno 1 a 2 dostáváme (viz též snímek 20):</a:t>
            </a:r>
          </a:p>
          <a:p>
            <a:pPr algn="ctr" eaLnBrk="1" hangingPunct="1">
              <a:lnSpc>
                <a:spcPct val="100000"/>
              </a:lnSpc>
              <a:spcBef>
                <a:spcPct val="50000"/>
              </a:spcBef>
              <a:buFontTx/>
              <a:buNone/>
            </a:pPr>
            <a:r>
              <a:rPr lang="cs-CZ" altLang="cs-CZ" sz="2400" dirty="0"/>
              <a:t>q</a:t>
            </a:r>
            <a:r>
              <a:rPr lang="cs-CZ" altLang="cs-CZ" sz="2400" baseline="-25000" dirty="0"/>
              <a:t>1</a:t>
            </a:r>
            <a:r>
              <a:rPr lang="cs-CZ" altLang="cs-CZ" sz="2400" dirty="0"/>
              <a:t> = f</a:t>
            </a:r>
            <a:r>
              <a:rPr lang="cs-CZ" altLang="cs-CZ" sz="2400" baseline="-25000" dirty="0"/>
              <a:t>1</a:t>
            </a:r>
            <a:r>
              <a:rPr lang="cs-CZ" altLang="cs-CZ" sz="2400" dirty="0"/>
              <a:t>n</a:t>
            </a:r>
            <a:r>
              <a:rPr lang="cs-CZ" altLang="cs-CZ" sz="2400" baseline="-25000" dirty="0"/>
              <a:t>1</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algn="ctr" eaLnBrk="1" hangingPunct="1">
              <a:lnSpc>
                <a:spcPct val="100000"/>
              </a:lnSpc>
              <a:spcBef>
                <a:spcPct val="50000"/>
              </a:spcBef>
              <a:buFontTx/>
              <a:buNone/>
            </a:pPr>
            <a:r>
              <a:rPr lang="cs-CZ" altLang="cs-CZ" sz="2400" dirty="0"/>
              <a:t>q</a:t>
            </a:r>
            <a:r>
              <a:rPr lang="cs-CZ" altLang="cs-CZ" sz="2400" baseline="-25000" dirty="0"/>
              <a:t>2</a:t>
            </a:r>
            <a:r>
              <a:rPr lang="cs-CZ" altLang="cs-CZ" sz="2400" dirty="0"/>
              <a:t> = f</a:t>
            </a:r>
            <a:r>
              <a:rPr lang="cs-CZ" altLang="cs-CZ" sz="2400" baseline="-25000" dirty="0"/>
              <a:t>2</a:t>
            </a:r>
            <a:r>
              <a:rPr lang="cs-CZ" altLang="cs-CZ" sz="2400" dirty="0"/>
              <a:t>n</a:t>
            </a:r>
            <a:r>
              <a:rPr lang="cs-CZ" altLang="cs-CZ" sz="2400" baseline="-25000" dirty="0"/>
              <a:t>2</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eaLnBrk="1" hangingPunct="1">
              <a:lnSpc>
                <a:spcPct val="100000"/>
              </a:lnSpc>
              <a:spcBef>
                <a:spcPct val="50000"/>
              </a:spcBef>
              <a:buFontTx/>
              <a:buNone/>
            </a:pPr>
            <a:r>
              <a:rPr lang="cs-CZ" altLang="cs-CZ" sz="2400" dirty="0"/>
              <a:t>K tomu, aby nastal dvouvláknový zlom, musí být jednovláknové zlomy efektivně asociovány v čase a prostoru – zavádíme proto </a:t>
            </a:r>
            <a:r>
              <a:rPr lang="cs-CZ" altLang="cs-CZ" sz="2400" b="1" dirty="0"/>
              <a:t>faktor efektivity</a:t>
            </a:r>
            <a:r>
              <a:rPr lang="cs-CZ" altLang="cs-CZ" sz="2400" dirty="0"/>
              <a:t> E. </a:t>
            </a:r>
          </a:p>
          <a:p>
            <a:pPr eaLnBrk="1" hangingPunct="1">
              <a:lnSpc>
                <a:spcPct val="100000"/>
              </a:lnSpc>
              <a:spcBef>
                <a:spcPct val="50000"/>
              </a:spcBef>
              <a:buFontTx/>
              <a:buNone/>
            </a:pPr>
            <a:r>
              <a:rPr lang="cs-CZ" altLang="cs-CZ" sz="2400" dirty="0"/>
              <a:t>Dále zavedeme </a:t>
            </a:r>
            <a:r>
              <a:rPr lang="cs-CZ" altLang="cs-CZ" sz="2400" b="1" dirty="0"/>
              <a:t>faktor pro opravu dvouvláknových zlomů</a:t>
            </a:r>
            <a:r>
              <a:rPr lang="cs-CZ" altLang="cs-CZ" sz="2400" dirty="0"/>
              <a:t> f</a:t>
            </a:r>
            <a:r>
              <a:rPr lang="cs-CZ" altLang="cs-CZ" sz="2400" baseline="-25000" dirty="0"/>
              <a:t>0</a:t>
            </a:r>
            <a:r>
              <a:rPr lang="cs-CZ" altLang="cs-CZ" sz="2400" dirty="0"/>
              <a:t>. </a:t>
            </a:r>
          </a:p>
          <a:p>
            <a:pPr eaLnBrk="1" hangingPunct="1">
              <a:lnSpc>
                <a:spcPct val="100000"/>
              </a:lnSpc>
              <a:spcBef>
                <a:spcPct val="50000"/>
              </a:spcBef>
              <a:buFontTx/>
              <a:buNone/>
            </a:pPr>
            <a:r>
              <a:rPr lang="cs-CZ" altLang="cs-CZ" sz="2400" dirty="0"/>
              <a:t>Celkový </a:t>
            </a:r>
            <a:r>
              <a:rPr lang="cs-CZ" altLang="cs-CZ" sz="2400" b="1" dirty="0"/>
              <a:t>počet neopravených DSB</a:t>
            </a:r>
            <a:r>
              <a:rPr lang="cs-CZ" altLang="cs-CZ" sz="2400" dirty="0"/>
              <a:t> na buňku je pak s ohledem na </a:t>
            </a:r>
            <a:r>
              <a:rPr lang="cs-CZ" altLang="cs-CZ" sz="2400" b="1" dirty="0"/>
              <a:t>pravděpodobnostní charakter výrazů</a:t>
            </a:r>
            <a:r>
              <a:rPr lang="cs-CZ" altLang="cs-CZ" sz="2400" dirty="0"/>
              <a:t> q</a:t>
            </a:r>
            <a:r>
              <a:rPr lang="cs-CZ" altLang="cs-CZ" sz="2400" baseline="-25000" dirty="0"/>
              <a:t>1</a:t>
            </a:r>
            <a:r>
              <a:rPr lang="cs-CZ" altLang="cs-CZ" sz="2400" dirty="0"/>
              <a:t> a q</a:t>
            </a:r>
            <a:r>
              <a:rPr lang="cs-CZ" altLang="cs-CZ" sz="2400" baseline="-25000" dirty="0"/>
              <a:t>2</a:t>
            </a:r>
            <a:r>
              <a:rPr lang="cs-CZ" altLang="cs-CZ" sz="2400" dirty="0"/>
              <a:t> dán jejich součinem*, tj. výrazem:</a:t>
            </a:r>
          </a:p>
          <a:p>
            <a:pPr algn="ctr" eaLnBrk="1" hangingPunct="1">
              <a:lnSpc>
                <a:spcPct val="100000"/>
              </a:lnSpc>
              <a:spcBef>
                <a:spcPct val="50000"/>
              </a:spcBef>
              <a:buFontTx/>
              <a:buNone/>
            </a:pPr>
            <a:r>
              <a:rPr lang="cs-CZ" altLang="cs-CZ" sz="2400" dirty="0" err="1"/>
              <a:t>Q</a:t>
            </a:r>
            <a:r>
              <a:rPr lang="cs-CZ" altLang="cs-CZ" sz="2400" baseline="-25000" dirty="0" err="1"/>
              <a:t>ii</a:t>
            </a:r>
            <a:r>
              <a:rPr lang="cs-CZ" altLang="cs-CZ" sz="2400" dirty="0"/>
              <a:t> = Ef</a:t>
            </a:r>
            <a:r>
              <a:rPr lang="cs-CZ" altLang="cs-CZ" sz="2400" baseline="-25000" dirty="0"/>
              <a:t>0</a:t>
            </a:r>
            <a:r>
              <a:rPr lang="cs-CZ" altLang="cs-CZ" sz="2400" dirty="0"/>
              <a:t> f</a:t>
            </a:r>
            <a:r>
              <a:rPr lang="cs-CZ" altLang="cs-CZ" sz="2400" baseline="-25000" dirty="0"/>
              <a:t>1</a:t>
            </a:r>
            <a:r>
              <a:rPr lang="cs-CZ" altLang="cs-CZ" sz="2400" dirty="0"/>
              <a:t>n</a:t>
            </a:r>
            <a:r>
              <a:rPr lang="cs-CZ" altLang="cs-CZ" sz="2400" baseline="-25000" dirty="0"/>
              <a:t>1</a:t>
            </a:r>
            <a:r>
              <a:rPr lang="cs-CZ" altLang="cs-CZ" sz="2400" dirty="0"/>
              <a:t>f</a:t>
            </a:r>
            <a:r>
              <a:rPr lang="cs-CZ" altLang="cs-CZ" sz="2400" baseline="-25000" dirty="0"/>
              <a:t>2</a:t>
            </a:r>
            <a:r>
              <a:rPr lang="cs-CZ" altLang="cs-CZ" sz="2400" dirty="0"/>
              <a:t>n</a:t>
            </a:r>
            <a:r>
              <a:rPr lang="cs-CZ" altLang="cs-CZ" sz="2400" baseline="-25000" dirty="0"/>
              <a:t>2 </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r>
              <a:rPr lang="cs-CZ" altLang="cs-CZ" sz="2400" baseline="30000" dirty="0"/>
              <a:t>2</a:t>
            </a:r>
            <a:endParaRPr lang="cs-CZ" altLang="cs-CZ" sz="2400" dirty="0"/>
          </a:p>
        </p:txBody>
      </p:sp>
      <p:sp>
        <p:nvSpPr>
          <p:cNvPr id="2" name="TextovéPole 1">
            <a:extLst>
              <a:ext uri="{FF2B5EF4-FFF2-40B4-BE49-F238E27FC236}">
                <a16:creationId xmlns:a16="http://schemas.microsoft.com/office/drawing/2014/main" id="{161604B3-0FA0-45D3-819A-71BEB7978675}"/>
              </a:ext>
            </a:extLst>
          </p:cNvPr>
          <p:cNvSpPr txBox="1"/>
          <p:nvPr/>
        </p:nvSpPr>
        <p:spPr>
          <a:xfrm rot="5400000">
            <a:off x="8186298" y="4412067"/>
            <a:ext cx="6696744" cy="707886"/>
          </a:xfrm>
          <a:prstGeom prst="rect">
            <a:avLst/>
          </a:prstGeom>
          <a:noFill/>
        </p:spPr>
        <p:txBody>
          <a:bodyPr wrap="square" rtlCol="0">
            <a:spAutoFit/>
          </a:bodyPr>
          <a:lstStyle/>
          <a:p>
            <a:r>
              <a:rPr lang="cs-CZ" sz="2000" dirty="0">
                <a:solidFill>
                  <a:srgbClr val="FF0000"/>
                </a:solidFill>
                <a:cs typeface="Arial" panose="020B0604020202020204" pitchFamily="34" charset="0"/>
              </a:rPr>
              <a:t>*</a:t>
            </a:r>
            <a:r>
              <a:rPr lang="cs-CZ" sz="2000" dirty="0">
                <a:solidFill>
                  <a:srgbClr val="FF0000"/>
                </a:solidFill>
              </a:rPr>
              <a:t>Počty zásahů jsou zde ekvivalentem jejich pravděpodobnosti.</a:t>
            </a:r>
            <a:endParaRPr lang="en-GB" sz="2000" dirty="0">
              <a:solidFill>
                <a:srgbClr val="FF0000"/>
              </a:solidFill>
            </a:endParaRPr>
          </a:p>
        </p:txBody>
      </p:sp>
    </p:spTree>
    <p:extLst>
      <p:ext uri="{BB962C8B-B14F-4D97-AF65-F5344CB8AC3E}">
        <p14:creationId xmlns:p14="http://schemas.microsoft.com/office/powerpoint/2010/main" val="3396991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82C8110-38E0-46B9-A7D2-BC46B5E486E3}"/>
              </a:ext>
            </a:extLst>
          </p:cNvPr>
          <p:cNvSpPr>
            <a:spLocks noGrp="1" noChangeArrowheads="1"/>
          </p:cNvSpPr>
          <p:nvPr>
            <p:ph type="title"/>
          </p:nvPr>
        </p:nvSpPr>
        <p:spPr>
          <a:xfrm>
            <a:off x="718799" y="333585"/>
            <a:ext cx="10753200" cy="451576"/>
          </a:xfrm>
        </p:spPr>
        <p:txBody>
          <a:bodyPr/>
          <a:lstStyle/>
          <a:p>
            <a:pPr eaLnBrk="1" hangingPunct="1"/>
            <a:r>
              <a:rPr lang="cs-CZ" altLang="cs-CZ" sz="4000" dirty="0"/>
              <a:t>Odvození molekulárního modelu</a:t>
            </a:r>
          </a:p>
        </p:txBody>
      </p:sp>
      <p:sp>
        <p:nvSpPr>
          <p:cNvPr id="29699" name="Rectangle 3">
            <a:extLst>
              <a:ext uri="{FF2B5EF4-FFF2-40B4-BE49-F238E27FC236}">
                <a16:creationId xmlns:a16="http://schemas.microsoft.com/office/drawing/2014/main" id="{974CDB6C-D770-465B-B2A5-D6C2EC3CEE60}"/>
              </a:ext>
            </a:extLst>
          </p:cNvPr>
          <p:cNvSpPr>
            <a:spLocks noGrp="1" noChangeArrowheads="1"/>
          </p:cNvSpPr>
          <p:nvPr>
            <p:ph type="body" idx="1"/>
          </p:nvPr>
        </p:nvSpPr>
        <p:spPr>
          <a:xfrm>
            <a:off x="1387366" y="1600200"/>
            <a:ext cx="9792038" cy="4983162"/>
          </a:xfrm>
          <a:noFill/>
        </p:spPr>
        <p:txBody>
          <a:bodyPr/>
          <a:lstStyle/>
          <a:p>
            <a:pPr eaLnBrk="1" hangingPunct="1">
              <a:lnSpc>
                <a:spcPct val="100000"/>
              </a:lnSpc>
            </a:pPr>
            <a:r>
              <a:rPr lang="cs-CZ" altLang="cs-CZ" sz="2800" dirty="0"/>
              <a:t>Analogicky platí pro mechanismus „i“ („</a:t>
            </a:r>
            <a:r>
              <a:rPr lang="cs-CZ" altLang="cs-CZ" sz="2800" dirty="0" err="1"/>
              <a:t>jednozásahové</a:t>
            </a:r>
            <a:r>
              <a:rPr lang="cs-CZ" altLang="cs-CZ" sz="2800" dirty="0"/>
              <a:t> DSB“)</a:t>
            </a:r>
          </a:p>
          <a:p>
            <a:pPr algn="ctr" eaLnBrk="1" hangingPunct="1">
              <a:lnSpc>
                <a:spcPct val="100000"/>
              </a:lnSpc>
              <a:buFontTx/>
              <a:buNone/>
            </a:pPr>
            <a:r>
              <a:rPr lang="cs-CZ" altLang="cs-CZ" dirty="0" err="1"/>
              <a:t>Q</a:t>
            </a:r>
            <a:r>
              <a:rPr lang="cs-CZ" altLang="cs-CZ" baseline="-25000" dirty="0" err="1"/>
              <a:t>i</a:t>
            </a:r>
            <a:r>
              <a:rPr lang="cs-CZ" altLang="cs-CZ" dirty="0"/>
              <a:t> =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a:t>
            </a:r>
            <a:endParaRPr lang="cs-CZ" altLang="cs-CZ" baseline="30000" dirty="0"/>
          </a:p>
          <a:p>
            <a:pPr eaLnBrk="1" hangingPunct="1">
              <a:lnSpc>
                <a:spcPct val="100000"/>
              </a:lnSpc>
              <a:buFontTx/>
              <a:buNone/>
            </a:pPr>
            <a:r>
              <a:rPr lang="cs-CZ" altLang="cs-CZ" sz="2800" dirty="0"/>
              <a:t>kde n</a:t>
            </a:r>
            <a:r>
              <a:rPr lang="cs-CZ" altLang="cs-CZ" sz="2800" baseline="-25000" dirty="0"/>
              <a:t>0</a:t>
            </a:r>
            <a:r>
              <a:rPr lang="cs-CZ" altLang="cs-CZ" sz="2800" dirty="0"/>
              <a:t> je počet míst v buňce, v nichž došlo k DSB, k</a:t>
            </a:r>
            <a:r>
              <a:rPr lang="cs-CZ" altLang="cs-CZ" sz="2800" baseline="-25000" dirty="0"/>
              <a:t>0</a:t>
            </a:r>
            <a:r>
              <a:rPr lang="cs-CZ" altLang="cs-CZ" sz="2800" dirty="0"/>
              <a:t> je konstanta pravděpodobnosti zásahu, f</a:t>
            </a:r>
            <a:r>
              <a:rPr lang="cs-CZ" altLang="cs-CZ" sz="2800" baseline="-25000" dirty="0"/>
              <a:t>0</a:t>
            </a:r>
            <a:r>
              <a:rPr lang="cs-CZ" altLang="cs-CZ" sz="2800" dirty="0"/>
              <a:t> je neopravený podíl DSB.</a:t>
            </a:r>
          </a:p>
          <a:p>
            <a:pPr eaLnBrk="1" hangingPunct="1">
              <a:lnSpc>
                <a:spcPct val="100000"/>
              </a:lnSpc>
              <a:buFontTx/>
              <a:buNone/>
            </a:pPr>
            <a:endParaRPr lang="cs-CZ" altLang="cs-CZ" sz="2800" dirty="0"/>
          </a:p>
          <a:p>
            <a:pPr eaLnBrk="1" hangingPunct="1">
              <a:lnSpc>
                <a:spcPct val="100000"/>
              </a:lnSpc>
              <a:buFontTx/>
              <a:buNone/>
            </a:pPr>
            <a:r>
              <a:rPr lang="cs-CZ" altLang="cs-CZ" b="1" dirty="0"/>
              <a:t>Celkový</a:t>
            </a:r>
            <a:r>
              <a:rPr lang="cs-CZ" altLang="cs-CZ" dirty="0"/>
              <a:t> střední počet DSB na buňku: </a:t>
            </a:r>
          </a:p>
          <a:p>
            <a:pPr algn="ctr" eaLnBrk="1" hangingPunct="1">
              <a:lnSpc>
                <a:spcPct val="100000"/>
              </a:lnSpc>
              <a:buFontTx/>
              <a:buNone/>
            </a:pPr>
            <a:r>
              <a:rPr lang="cs-CZ" altLang="cs-CZ" dirty="0"/>
              <a:t>Q = </a:t>
            </a:r>
            <a:r>
              <a:rPr lang="cs-CZ" altLang="cs-CZ" dirty="0" err="1"/>
              <a:t>Q</a:t>
            </a:r>
            <a:r>
              <a:rPr lang="cs-CZ" altLang="cs-CZ" baseline="-25000" dirty="0" err="1"/>
              <a:t>i</a:t>
            </a:r>
            <a:r>
              <a:rPr lang="cs-CZ" altLang="cs-CZ" dirty="0"/>
              <a:t> + </a:t>
            </a:r>
            <a:r>
              <a:rPr lang="cs-CZ" altLang="cs-CZ" dirty="0" err="1"/>
              <a:t>Q</a:t>
            </a:r>
            <a:r>
              <a:rPr lang="cs-CZ" altLang="cs-CZ" baseline="-25000" dirty="0" err="1"/>
              <a:t>ii</a:t>
            </a:r>
            <a:r>
              <a:rPr lang="cs-CZ" altLang="cs-CZ" dirty="0"/>
              <a:t> =</a:t>
            </a:r>
          </a:p>
          <a:p>
            <a:pPr algn="ctr" eaLnBrk="1" hangingPunct="1">
              <a:lnSpc>
                <a:spcPct val="100000"/>
              </a:lnSpc>
              <a:buFontTx/>
              <a:buNone/>
            </a:pPr>
            <a:r>
              <a:rPr lang="cs-CZ" altLang="cs-CZ" dirty="0"/>
              <a:t>=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 + Ef</a:t>
            </a:r>
            <a:r>
              <a:rPr lang="cs-CZ" altLang="cs-CZ" baseline="-25000" dirty="0"/>
              <a:t>0</a:t>
            </a:r>
            <a:r>
              <a:rPr lang="cs-CZ" altLang="cs-CZ" dirty="0"/>
              <a:t> f</a:t>
            </a:r>
            <a:r>
              <a:rPr lang="cs-CZ" altLang="cs-CZ" baseline="-25000" dirty="0"/>
              <a:t>1</a:t>
            </a:r>
            <a:r>
              <a:rPr lang="cs-CZ" altLang="cs-CZ" dirty="0"/>
              <a:t>n</a:t>
            </a:r>
            <a:r>
              <a:rPr lang="cs-CZ" altLang="cs-CZ" baseline="-25000" dirty="0"/>
              <a:t>1</a:t>
            </a:r>
            <a:r>
              <a:rPr lang="cs-CZ" altLang="cs-CZ" dirty="0"/>
              <a:t>f</a:t>
            </a:r>
            <a:r>
              <a:rPr lang="cs-CZ" altLang="cs-CZ" baseline="-25000" dirty="0"/>
              <a:t>2</a:t>
            </a:r>
            <a:r>
              <a:rPr lang="cs-CZ" altLang="cs-CZ" dirty="0"/>
              <a:t>n</a:t>
            </a:r>
            <a:r>
              <a:rPr lang="cs-CZ" altLang="cs-CZ" baseline="-25000" dirty="0"/>
              <a:t>2 </a:t>
            </a:r>
            <a:r>
              <a:rPr lang="cs-CZ" altLang="cs-CZ" dirty="0"/>
              <a:t>[1 - e</a:t>
            </a:r>
            <a:r>
              <a:rPr lang="cs-CZ" altLang="cs-CZ" baseline="30000" dirty="0"/>
              <a:t>-k(1-</a:t>
            </a:r>
            <a:r>
              <a:rPr lang="cs-CZ" altLang="cs-CZ" baseline="30000" dirty="0">
                <a:latin typeface="Symbol" panose="05050102010706020507" pitchFamily="18" charset="2"/>
              </a:rPr>
              <a:t>D</a:t>
            </a:r>
            <a:r>
              <a:rPr lang="cs-CZ" altLang="cs-CZ" baseline="30000" dirty="0"/>
              <a:t>)D</a:t>
            </a:r>
            <a:r>
              <a:rPr lang="cs-CZ" altLang="cs-CZ" dirty="0"/>
              <a:t>]</a:t>
            </a:r>
            <a:r>
              <a:rPr lang="cs-CZ" altLang="cs-CZ" baseline="30000" dirty="0"/>
              <a:t>2</a:t>
            </a:r>
            <a:endParaRPr lang="cs-CZ" altLang="cs-CZ" dirty="0"/>
          </a:p>
        </p:txBody>
      </p:sp>
    </p:spTree>
    <p:extLst>
      <p:ext uri="{BB962C8B-B14F-4D97-AF65-F5344CB8AC3E}">
        <p14:creationId xmlns:p14="http://schemas.microsoft.com/office/powerpoint/2010/main" val="3553525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DBDAC6D-0877-42E6-97FC-3561D3514704}"/>
              </a:ext>
            </a:extLst>
          </p:cNvPr>
          <p:cNvSpPr>
            <a:spLocks noGrp="1" noChangeArrowheads="1"/>
          </p:cNvSpPr>
          <p:nvPr>
            <p:ph type="title"/>
          </p:nvPr>
        </p:nvSpPr>
        <p:spPr>
          <a:xfrm>
            <a:off x="604386" y="323364"/>
            <a:ext cx="8140221" cy="451576"/>
          </a:xfrm>
        </p:spPr>
        <p:txBody>
          <a:bodyPr/>
          <a:lstStyle/>
          <a:p>
            <a:pPr eaLnBrk="1" hangingPunct="1"/>
            <a:r>
              <a:rPr lang="cs-CZ" altLang="cs-CZ" sz="4000" dirty="0"/>
              <a:t>Odvození molekulárního modelu</a:t>
            </a:r>
          </a:p>
        </p:txBody>
      </p:sp>
      <p:sp>
        <p:nvSpPr>
          <p:cNvPr id="30723" name="Rectangle 3">
            <a:extLst>
              <a:ext uri="{FF2B5EF4-FFF2-40B4-BE49-F238E27FC236}">
                <a16:creationId xmlns:a16="http://schemas.microsoft.com/office/drawing/2014/main" id="{EF41F955-07E1-4E19-9D57-39EDFF5D0DD1}"/>
              </a:ext>
            </a:extLst>
          </p:cNvPr>
          <p:cNvSpPr>
            <a:spLocks noGrp="1" noChangeArrowheads="1"/>
          </p:cNvSpPr>
          <p:nvPr>
            <p:ph type="body" idx="1"/>
          </p:nvPr>
        </p:nvSpPr>
        <p:spPr>
          <a:xfrm>
            <a:off x="704193" y="1412876"/>
            <a:ext cx="10247585" cy="5256213"/>
          </a:xfrm>
          <a:noFill/>
        </p:spPr>
        <p:txBody>
          <a:bodyPr/>
          <a:lstStyle/>
          <a:p>
            <a:pPr eaLnBrk="1" hangingPunct="1">
              <a:lnSpc>
                <a:spcPct val="100000"/>
              </a:lnSpc>
            </a:pPr>
            <a:r>
              <a:rPr lang="cs-CZ" altLang="cs-CZ" sz="2800" dirty="0"/>
              <a:t>Pomocí konstanty úměrnosti </a:t>
            </a:r>
            <a:r>
              <a:rPr lang="cs-CZ" altLang="cs-CZ" sz="2800" i="1" dirty="0"/>
              <a:t>p</a:t>
            </a:r>
            <a:r>
              <a:rPr lang="cs-CZ" altLang="cs-CZ" sz="2800" dirty="0"/>
              <a:t> převedeme počet DSB na počet smrtelných DSB. Zavedeme též nové konstanty:</a:t>
            </a:r>
          </a:p>
          <a:p>
            <a:pPr algn="ctr" eaLnBrk="1" hangingPunct="1">
              <a:lnSpc>
                <a:spcPct val="100000"/>
              </a:lnSpc>
              <a:buFontTx/>
              <a:buNone/>
            </a:pPr>
            <a:r>
              <a:rPr lang="cs-CZ" altLang="cs-CZ" sz="2800" dirty="0" err="1"/>
              <a:t>Q</a:t>
            </a:r>
            <a:r>
              <a:rPr lang="cs-CZ" altLang="cs-CZ" sz="2800" baseline="-25000" dirty="0" err="1"/>
              <a:t>p</a:t>
            </a:r>
            <a:r>
              <a:rPr lang="cs-CZ" altLang="cs-CZ" sz="2800" dirty="0"/>
              <a:t> = p</a:t>
            </a:r>
            <a:r>
              <a:rPr lang="en-US" altLang="cs-CZ" sz="2800" dirty="0">
                <a:cs typeface="Arial" panose="020B0604020202020204" pitchFamily="34" charset="0"/>
              </a:rPr>
              <a:t>{</a:t>
            </a:r>
            <a:r>
              <a:rPr lang="el-GR" altLang="cs-CZ" sz="2800" i="1" dirty="0">
                <a:cs typeface="Arial" panose="020B0604020202020204" pitchFamily="34" charset="0"/>
              </a:rPr>
              <a:t>χ</a:t>
            </a:r>
            <a:r>
              <a:rPr lang="cs-CZ" altLang="cs-CZ" sz="2800" dirty="0"/>
              <a:t>(1 - e</a:t>
            </a:r>
            <a:r>
              <a:rPr lang="cs-CZ" altLang="cs-CZ" sz="2800" baseline="30000" dirty="0"/>
              <a:t>-k</a:t>
            </a:r>
            <a:r>
              <a:rPr lang="en-US" altLang="cs-CZ" sz="2800" baseline="30000" dirty="0">
                <a:cs typeface="Arial" panose="020B0604020202020204" pitchFamily="34" charset="0"/>
              </a:rPr>
              <a:t>o</a:t>
            </a:r>
            <a:r>
              <a:rPr lang="cs-CZ" altLang="cs-CZ" sz="2800" baseline="30000" dirty="0">
                <a:latin typeface="Symbol" panose="05050102010706020507" pitchFamily="18" charset="2"/>
              </a:rPr>
              <a:t>D</a:t>
            </a:r>
            <a:r>
              <a:rPr lang="cs-CZ" altLang="cs-CZ" sz="2800" baseline="30000" dirty="0"/>
              <a:t>D</a:t>
            </a:r>
            <a:r>
              <a:rPr lang="cs-CZ" altLang="cs-CZ" sz="2800" dirty="0"/>
              <a:t>) + </a:t>
            </a:r>
            <a:r>
              <a:rPr lang="el-GR" altLang="cs-CZ" sz="2800" i="1" dirty="0">
                <a:cs typeface="Arial" panose="020B0604020202020204" pitchFamily="34" charset="0"/>
              </a:rPr>
              <a:t>Φ</a:t>
            </a:r>
            <a:r>
              <a:rPr lang="cs-CZ" altLang="cs-CZ" sz="2800" dirty="0">
                <a:cs typeface="Arial" panose="020B0604020202020204" pitchFamily="34" charset="0"/>
              </a:rPr>
              <a:t>(</a:t>
            </a:r>
            <a:r>
              <a:rPr lang="cs-CZ" altLang="cs-CZ" sz="2800" dirty="0"/>
              <a:t>1 - e</a:t>
            </a:r>
            <a:r>
              <a:rPr lang="cs-CZ" altLang="cs-CZ" sz="2800" baseline="30000" dirty="0"/>
              <a:t>-k(1-</a:t>
            </a:r>
            <a:r>
              <a:rPr lang="cs-CZ" altLang="cs-CZ" sz="2800" baseline="30000" dirty="0">
                <a:latin typeface="Symbol" panose="05050102010706020507" pitchFamily="18" charset="2"/>
              </a:rPr>
              <a:t>D</a:t>
            </a:r>
            <a:r>
              <a:rPr lang="cs-CZ" altLang="cs-CZ" sz="2800" baseline="30000" dirty="0"/>
              <a:t>)D</a:t>
            </a:r>
            <a:r>
              <a:rPr lang="cs-CZ" altLang="cs-CZ" sz="2800" dirty="0"/>
              <a:t>)</a:t>
            </a:r>
            <a:r>
              <a:rPr lang="cs-CZ" altLang="cs-CZ" sz="2800" baseline="30000" dirty="0"/>
              <a:t>2</a:t>
            </a:r>
            <a:r>
              <a:rPr lang="en-US" altLang="cs-CZ" sz="2800" dirty="0">
                <a:cs typeface="Arial" panose="020B0604020202020204" pitchFamily="34" charset="0"/>
              </a:rPr>
              <a:t>}</a:t>
            </a:r>
            <a:endParaRPr lang="cs-CZ" altLang="cs-CZ" sz="28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Tato rovnice určuje počet letálních DSB </a:t>
            </a:r>
            <a:r>
              <a:rPr lang="cs-CZ" altLang="cs-CZ" sz="2400" b="1" dirty="0">
                <a:cs typeface="Arial" panose="020B0604020202020204" pitchFamily="34" charset="0"/>
              </a:rPr>
              <a:t>na jednu buňku</a:t>
            </a:r>
            <a:r>
              <a:rPr lang="cs-CZ" altLang="cs-CZ" sz="2400" dirty="0">
                <a:cs typeface="Arial" panose="020B0604020202020204" pitchFamily="34" charset="0"/>
              </a:rPr>
              <a:t>, které vyvolá dávka D, jejíž kvalita je dána veličinou </a:t>
            </a:r>
            <a:r>
              <a:rPr lang="cs-CZ" altLang="cs-CZ" sz="2400" dirty="0">
                <a:latin typeface="Symbol" panose="05050102010706020507" pitchFamily="18" charset="2"/>
                <a:cs typeface="Arial" panose="020B0604020202020204" pitchFamily="34" charset="0"/>
              </a:rPr>
              <a:t>D</a:t>
            </a:r>
            <a:r>
              <a:rPr lang="cs-CZ" altLang="cs-CZ" sz="2400" dirty="0">
                <a:cs typeface="Arial" panose="020B0604020202020204" pitchFamily="34" charset="0"/>
              </a:rPr>
              <a:t>. Neurčuje podíl buněk usmrcených nebo přeživších.</a:t>
            </a:r>
          </a:p>
          <a:p>
            <a:pPr eaLnBrk="1" hangingPunct="1">
              <a:lnSpc>
                <a:spcPct val="100000"/>
              </a:lnSpc>
              <a:buFontTx/>
              <a:buNone/>
            </a:pPr>
            <a:endParaRPr lang="cs-CZ" altLang="cs-CZ" sz="24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Buňka ovšem může být zabita jen jednou a </a:t>
            </a:r>
            <a:r>
              <a:rPr lang="cs-CZ" altLang="cs-CZ" sz="2400" b="1" dirty="0">
                <a:cs typeface="Arial" panose="020B0604020202020204" pitchFamily="34" charset="0"/>
              </a:rPr>
              <a:t>další ozařování pak již působí na menší počet buněk.</a:t>
            </a:r>
            <a:r>
              <a:rPr lang="cs-CZ" altLang="cs-CZ" sz="2400" dirty="0">
                <a:cs typeface="Arial" panose="020B0604020202020204" pitchFamily="34" charset="0"/>
              </a:rPr>
              <a:t> Toto je tzv. </a:t>
            </a:r>
            <a:r>
              <a:rPr lang="cs-CZ" altLang="cs-CZ" sz="2400" dirty="0" err="1">
                <a:cs typeface="Arial" panose="020B0604020202020204" pitchFamily="34" charset="0"/>
              </a:rPr>
              <a:t>poissonovské</a:t>
            </a:r>
            <a:r>
              <a:rPr lang="cs-CZ" altLang="cs-CZ" sz="2400" dirty="0">
                <a:cs typeface="Arial" panose="020B0604020202020204" pitchFamily="34" charset="0"/>
              </a:rPr>
              <a:t> usmrcování buněk známé v biologii, pro které je </a:t>
            </a:r>
            <a:r>
              <a:rPr lang="cs-CZ" altLang="cs-CZ" sz="2400" b="1" dirty="0">
                <a:cs typeface="Arial" panose="020B0604020202020204" pitchFamily="34" charset="0"/>
              </a:rPr>
              <a:t>podíl usmrcených</a:t>
            </a:r>
            <a:r>
              <a:rPr lang="cs-CZ" altLang="cs-CZ" sz="2400" dirty="0">
                <a:cs typeface="Arial" panose="020B0604020202020204" pitchFamily="34" charset="0"/>
              </a:rPr>
              <a:t> buněk dán výrazem:</a:t>
            </a:r>
          </a:p>
          <a:p>
            <a:pPr eaLnBrk="1" hangingPunct="1">
              <a:lnSpc>
                <a:spcPct val="100000"/>
              </a:lnSpc>
              <a:buFontTx/>
              <a:buNone/>
            </a:pPr>
            <a:endParaRPr lang="cs-CZ" altLang="cs-CZ" sz="2400" dirty="0">
              <a:cs typeface="Arial" panose="020B0604020202020204" pitchFamily="34" charset="0"/>
            </a:endParaRPr>
          </a:p>
          <a:p>
            <a:pPr algn="ctr" eaLnBrk="1" hangingPunct="1">
              <a:lnSpc>
                <a:spcPct val="100000"/>
              </a:lnSpc>
              <a:buFontTx/>
              <a:buNone/>
            </a:pPr>
            <a:r>
              <a:rPr lang="cs-CZ" altLang="cs-CZ" sz="2800" dirty="0" err="1">
                <a:cs typeface="Arial" panose="020B0604020202020204" pitchFamily="34" charset="0"/>
              </a:rPr>
              <a:t>F</a:t>
            </a:r>
            <a:r>
              <a:rPr lang="cs-CZ" altLang="cs-CZ" sz="2800" baseline="-25000" dirty="0" err="1">
                <a:cs typeface="Arial" panose="020B0604020202020204" pitchFamily="34" charset="0"/>
              </a:rPr>
              <a:t>d</a:t>
            </a:r>
            <a:r>
              <a:rPr lang="cs-CZ" altLang="cs-CZ" sz="2800" dirty="0">
                <a:cs typeface="Arial" panose="020B0604020202020204" pitchFamily="34" charset="0"/>
              </a:rPr>
              <a:t> = 1 – e</a:t>
            </a:r>
            <a:r>
              <a:rPr lang="cs-CZ" altLang="cs-CZ" sz="2800" baseline="30000" dirty="0">
                <a:cs typeface="Arial" panose="020B0604020202020204" pitchFamily="34" charset="0"/>
              </a:rPr>
              <a:t>-</a:t>
            </a:r>
            <a:r>
              <a:rPr lang="cs-CZ" altLang="cs-CZ" sz="2800" baseline="30000" dirty="0" err="1">
                <a:cs typeface="Arial" panose="020B0604020202020204" pitchFamily="34" charset="0"/>
              </a:rPr>
              <a:t>Qp</a:t>
            </a:r>
            <a:endParaRPr lang="en-US" altLang="cs-CZ" sz="2800" dirty="0">
              <a:cs typeface="Arial" panose="020B0604020202020204" pitchFamily="34" charset="0"/>
            </a:endParaRPr>
          </a:p>
        </p:txBody>
      </p:sp>
    </p:spTree>
    <p:extLst>
      <p:ext uri="{BB962C8B-B14F-4D97-AF65-F5344CB8AC3E}">
        <p14:creationId xmlns:p14="http://schemas.microsoft.com/office/powerpoint/2010/main" val="3051087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44B5A1FB-4916-43C3-A371-BF07612B7368}"/>
              </a:ext>
            </a:extLst>
          </p:cNvPr>
          <p:cNvSpPr>
            <a:spLocks noGrp="1" noChangeArrowheads="1"/>
          </p:cNvSpPr>
          <p:nvPr>
            <p:ph type="title"/>
          </p:nvPr>
        </p:nvSpPr>
        <p:spPr>
          <a:xfrm>
            <a:off x="646386" y="332719"/>
            <a:ext cx="8229600" cy="706437"/>
          </a:xfrm>
        </p:spPr>
        <p:txBody>
          <a:bodyPr/>
          <a:lstStyle/>
          <a:p>
            <a:pPr eaLnBrk="1" hangingPunct="1"/>
            <a:r>
              <a:rPr lang="cs-CZ" altLang="cs-CZ" sz="4000" dirty="0"/>
              <a:t>Odvození molekulárního modelu</a:t>
            </a:r>
          </a:p>
        </p:txBody>
      </p:sp>
      <p:sp>
        <p:nvSpPr>
          <p:cNvPr id="6148" name="Rectangle 3">
            <a:extLst>
              <a:ext uri="{FF2B5EF4-FFF2-40B4-BE49-F238E27FC236}">
                <a16:creationId xmlns:a16="http://schemas.microsoft.com/office/drawing/2014/main" id="{576B5E61-C0DE-4CA8-8BC3-02AAB0585B94}"/>
              </a:ext>
            </a:extLst>
          </p:cNvPr>
          <p:cNvSpPr>
            <a:spLocks noGrp="1" noChangeArrowheads="1"/>
          </p:cNvSpPr>
          <p:nvPr>
            <p:ph type="body" sz="half" idx="1"/>
          </p:nvPr>
        </p:nvSpPr>
        <p:spPr>
          <a:xfrm>
            <a:off x="646387" y="1268413"/>
            <a:ext cx="10978054" cy="4248150"/>
          </a:xfrm>
          <a:noFill/>
        </p:spPr>
        <p:txBody>
          <a:bodyPr/>
          <a:lstStyle/>
          <a:p>
            <a:pPr eaLnBrk="1" hangingPunct="1">
              <a:lnSpc>
                <a:spcPct val="100000"/>
              </a:lnSpc>
            </a:pPr>
            <a:r>
              <a:rPr lang="cs-CZ" altLang="cs-CZ" sz="2400" dirty="0"/>
              <a:t>Pro </a:t>
            </a:r>
            <a:r>
              <a:rPr lang="cs-CZ" altLang="cs-CZ" sz="2400" i="1" dirty="0"/>
              <a:t>velmi malá</a:t>
            </a:r>
            <a:r>
              <a:rPr lang="cs-CZ" altLang="cs-CZ" sz="2400" dirty="0"/>
              <a:t> k a k</a:t>
            </a:r>
            <a:r>
              <a:rPr lang="cs-CZ" altLang="cs-CZ" sz="2400" baseline="-25000" dirty="0"/>
              <a:t>0 </a:t>
            </a:r>
            <a:r>
              <a:rPr lang="cs-CZ" altLang="cs-CZ" sz="2400" dirty="0"/>
              <a:t>(malé pravděpodobnosti zásahů mechanismem „i“ a „</a:t>
            </a:r>
            <a:r>
              <a:rPr lang="cs-CZ" altLang="cs-CZ" sz="2400" dirty="0" err="1"/>
              <a:t>ii</a:t>
            </a:r>
            <a:r>
              <a:rPr lang="cs-CZ" altLang="cs-CZ" sz="2400" dirty="0"/>
              <a:t>“, s uvážením aproximace </a:t>
            </a:r>
            <a:r>
              <a:rPr lang="cs-CZ" altLang="cs-CZ" sz="2400" i="1" dirty="0"/>
              <a:t>e</a:t>
            </a:r>
            <a:r>
              <a:rPr lang="cs-CZ" altLang="cs-CZ" sz="2400" i="1" baseline="30000" dirty="0"/>
              <a:t>x</a:t>
            </a:r>
            <a:r>
              <a:rPr lang="cs-CZ" altLang="cs-CZ" sz="2400" i="1" dirty="0"/>
              <a:t> = 1 + x pro velmi malá x</a:t>
            </a:r>
            <a:r>
              <a:rPr lang="cs-CZ" altLang="cs-CZ" sz="2400" dirty="0"/>
              <a:t>) lze předchozí výraz zjednodušit a napsat pro podíl </a:t>
            </a:r>
            <a:r>
              <a:rPr lang="cs-CZ" altLang="cs-CZ" sz="2400" b="1" dirty="0"/>
              <a:t>přeživších</a:t>
            </a:r>
            <a:r>
              <a:rPr lang="cs-CZ" altLang="cs-CZ" sz="2400" dirty="0"/>
              <a:t> buněk:</a:t>
            </a:r>
          </a:p>
          <a:p>
            <a:pPr eaLnBrk="1" hangingPunct="1">
              <a:lnSpc>
                <a:spcPct val="100000"/>
              </a:lnSpc>
            </a:pPr>
            <a:endParaRPr lang="cs-CZ" altLang="cs-CZ" sz="2400" dirty="0"/>
          </a:p>
          <a:p>
            <a:pPr algn="ctr" eaLnBrk="1" hangingPunct="1">
              <a:lnSpc>
                <a:spcPct val="100000"/>
              </a:lnSpc>
              <a:buFontTx/>
              <a:buNone/>
            </a:pPr>
            <a:r>
              <a:rPr lang="cs-CZ" altLang="cs-CZ" sz="2400" dirty="0"/>
              <a:t>S = e</a:t>
            </a:r>
            <a:r>
              <a:rPr lang="cs-CZ" altLang="cs-CZ" sz="2400" baseline="30000" dirty="0"/>
              <a:t>-p(</a:t>
            </a:r>
            <a:r>
              <a:rPr lang="cs-CZ" altLang="cs-CZ" sz="2400" baseline="30000" dirty="0" err="1">
                <a:latin typeface="Symbol" panose="05050102010706020507" pitchFamily="18" charset="2"/>
              </a:rPr>
              <a:t>a</a:t>
            </a:r>
            <a:r>
              <a:rPr lang="cs-CZ" altLang="cs-CZ" sz="2400" baseline="30000" dirty="0" err="1"/>
              <a:t>D</a:t>
            </a:r>
            <a:r>
              <a:rPr lang="cs-CZ" altLang="cs-CZ" sz="2400" baseline="30000" dirty="0"/>
              <a:t> + </a:t>
            </a:r>
            <a:r>
              <a:rPr lang="cs-CZ" altLang="cs-CZ" sz="2400" baseline="30000" dirty="0">
                <a:latin typeface="Symbol" panose="05050102010706020507" pitchFamily="18" charset="2"/>
              </a:rPr>
              <a:t>b</a:t>
            </a:r>
            <a:r>
              <a:rPr lang="cs-CZ" altLang="cs-CZ" sz="2400" baseline="30000" dirty="0"/>
              <a:t>D2)</a:t>
            </a:r>
            <a:r>
              <a:rPr lang="cs-CZ" altLang="cs-CZ" sz="2400" dirty="0"/>
              <a:t>,     tj.     </a:t>
            </a:r>
            <a:r>
              <a:rPr lang="cs-CZ" altLang="cs-CZ" sz="2400" b="1" dirty="0" err="1"/>
              <a:t>lnS</a:t>
            </a:r>
            <a:r>
              <a:rPr lang="cs-CZ" altLang="cs-CZ" sz="2400" b="1" dirty="0"/>
              <a:t> = -p(</a:t>
            </a:r>
            <a:r>
              <a:rPr lang="cs-CZ" altLang="cs-CZ" sz="2400" b="1" dirty="0" err="1">
                <a:latin typeface="Symbol" panose="05050102010706020507" pitchFamily="18" charset="2"/>
              </a:rPr>
              <a:t>a</a:t>
            </a:r>
            <a:r>
              <a:rPr lang="cs-CZ" altLang="cs-CZ" sz="2400" b="1" dirty="0" err="1"/>
              <a:t>D</a:t>
            </a:r>
            <a:r>
              <a:rPr lang="cs-CZ" altLang="cs-CZ" sz="2400" b="1" dirty="0"/>
              <a:t> + </a:t>
            </a:r>
            <a:r>
              <a:rPr lang="cs-CZ" altLang="cs-CZ" sz="2400" b="1" dirty="0">
                <a:latin typeface="Symbol" panose="05050102010706020507" pitchFamily="18" charset="2"/>
              </a:rPr>
              <a:t>b</a:t>
            </a:r>
            <a:r>
              <a:rPr lang="cs-CZ" altLang="cs-CZ" sz="2400" b="1" dirty="0"/>
              <a:t>D</a:t>
            </a:r>
            <a:r>
              <a:rPr lang="cs-CZ" altLang="cs-CZ" sz="2400" b="1" baseline="30000" dirty="0"/>
              <a:t>2</a:t>
            </a:r>
            <a:r>
              <a:rPr lang="cs-CZ" altLang="cs-CZ" sz="2400" b="1" dirty="0"/>
              <a:t>)</a:t>
            </a:r>
          </a:p>
          <a:p>
            <a:pPr algn="ctr" eaLnBrk="1" hangingPunct="1">
              <a:lnSpc>
                <a:spcPct val="100000"/>
              </a:lnSpc>
              <a:buFontTx/>
              <a:buNone/>
            </a:pPr>
            <a:r>
              <a:rPr lang="cs-CZ" altLang="cs-CZ" sz="2400" dirty="0">
                <a:latin typeface="Symbol" panose="05050102010706020507" pitchFamily="18" charset="2"/>
              </a:rPr>
              <a:t>a</a:t>
            </a:r>
            <a:r>
              <a:rPr lang="cs-CZ" altLang="cs-CZ" sz="2400" dirty="0"/>
              <a:t> = f</a:t>
            </a:r>
            <a:r>
              <a:rPr lang="cs-CZ" altLang="cs-CZ" sz="2400" baseline="-25000" dirty="0"/>
              <a:t>0</a:t>
            </a:r>
            <a:r>
              <a:rPr lang="cs-CZ" altLang="cs-CZ" sz="2400" dirty="0"/>
              <a:t>.n</a:t>
            </a:r>
            <a:r>
              <a:rPr lang="cs-CZ" altLang="cs-CZ" sz="2400" baseline="-25000" dirty="0"/>
              <a:t>0</a:t>
            </a:r>
            <a:r>
              <a:rPr lang="cs-CZ" altLang="cs-CZ" sz="2400" dirty="0"/>
              <a:t>.k</a:t>
            </a:r>
            <a:r>
              <a:rPr lang="cs-CZ" altLang="cs-CZ" sz="2400" baseline="-25000" dirty="0"/>
              <a:t>0</a:t>
            </a:r>
            <a:r>
              <a:rPr lang="cs-CZ" altLang="cs-CZ" sz="2400" dirty="0"/>
              <a:t>.</a:t>
            </a:r>
            <a:r>
              <a:rPr lang="cs-CZ" altLang="cs-CZ" sz="2400" dirty="0">
                <a:latin typeface="Symbol" panose="05050102010706020507" pitchFamily="18" charset="2"/>
              </a:rPr>
              <a:t>D</a:t>
            </a:r>
          </a:p>
          <a:p>
            <a:pPr algn="ctr" eaLnBrk="1" hangingPunct="1">
              <a:lnSpc>
                <a:spcPct val="100000"/>
              </a:lnSpc>
            </a:pPr>
            <a:r>
              <a:rPr lang="cs-CZ" altLang="cs-CZ" sz="2400" dirty="0">
                <a:latin typeface="Symbol" panose="05050102010706020507" pitchFamily="18" charset="2"/>
              </a:rPr>
              <a:t>b </a:t>
            </a:r>
            <a:r>
              <a:rPr lang="cs-CZ" altLang="cs-CZ" sz="2400" dirty="0"/>
              <a:t>= f</a:t>
            </a:r>
            <a:r>
              <a:rPr lang="cs-CZ" altLang="cs-CZ" sz="2400" baseline="-25000" dirty="0"/>
              <a:t>0</a:t>
            </a:r>
            <a:r>
              <a:rPr lang="cs-CZ" altLang="cs-CZ" sz="2400" dirty="0"/>
              <a:t>.E.n</a:t>
            </a:r>
            <a:r>
              <a:rPr lang="cs-CZ" altLang="cs-CZ" sz="2400" baseline="-25000" dirty="0"/>
              <a:t>1</a:t>
            </a:r>
            <a:r>
              <a:rPr lang="cs-CZ" altLang="cs-CZ" sz="2400" dirty="0"/>
              <a:t>.n</a:t>
            </a:r>
            <a:r>
              <a:rPr lang="cs-CZ" altLang="cs-CZ" sz="2400" baseline="-25000" dirty="0"/>
              <a:t>2</a:t>
            </a:r>
            <a:r>
              <a:rPr lang="cs-CZ" altLang="cs-CZ" sz="2400" dirty="0"/>
              <a:t>.f</a:t>
            </a:r>
            <a:r>
              <a:rPr lang="cs-CZ" altLang="cs-CZ" sz="2400" baseline="-25000" dirty="0"/>
              <a:t>1</a:t>
            </a:r>
            <a:r>
              <a:rPr lang="cs-CZ" altLang="cs-CZ" sz="2400" dirty="0"/>
              <a:t>.f</a:t>
            </a:r>
            <a:r>
              <a:rPr lang="cs-CZ" altLang="cs-CZ" sz="2400" baseline="-25000" dirty="0"/>
              <a:t>2</a:t>
            </a:r>
            <a:r>
              <a:rPr lang="cs-CZ" altLang="cs-CZ" sz="2400" dirty="0"/>
              <a:t>.k</a:t>
            </a:r>
            <a:r>
              <a:rPr lang="cs-CZ" altLang="cs-CZ" sz="2400" baseline="30000" dirty="0"/>
              <a:t>2</a:t>
            </a:r>
            <a:r>
              <a:rPr lang="cs-CZ" altLang="cs-CZ" sz="2400" dirty="0"/>
              <a:t>.(1 – </a:t>
            </a:r>
            <a:r>
              <a:rPr lang="cs-CZ" altLang="cs-CZ" sz="2400" dirty="0">
                <a:latin typeface="Symbol" panose="05050102010706020507" pitchFamily="18" charset="2"/>
              </a:rPr>
              <a:t>D</a:t>
            </a:r>
            <a:r>
              <a:rPr lang="cs-CZ" altLang="cs-CZ" sz="2400" dirty="0"/>
              <a:t>)</a:t>
            </a:r>
            <a:r>
              <a:rPr lang="cs-CZ" altLang="cs-CZ" sz="2400" baseline="30000" dirty="0"/>
              <a:t>2</a:t>
            </a:r>
          </a:p>
          <a:p>
            <a:pPr algn="ctr" eaLnBrk="1" hangingPunct="1">
              <a:lnSpc>
                <a:spcPct val="100000"/>
              </a:lnSpc>
              <a:buFont typeface="Symbol" panose="05050102010706020507" pitchFamily="18" charset="2"/>
              <a:buChar char="b"/>
            </a:pPr>
            <a:endParaRPr lang="cs-CZ" altLang="cs-CZ" sz="2400" baseline="30000" dirty="0"/>
          </a:p>
          <a:p>
            <a:pPr eaLnBrk="1" hangingPunct="1">
              <a:lnSpc>
                <a:spcPct val="100000"/>
              </a:lnSpc>
              <a:buFont typeface="Symbol" panose="05050102010706020507" pitchFamily="18" charset="2"/>
              <a:buNone/>
            </a:pPr>
            <a:r>
              <a:rPr lang="cs-CZ" altLang="cs-CZ" sz="2400" dirty="0"/>
              <a:t>Nyní je zřejmé, proč se model nazývá </a:t>
            </a:r>
            <a:r>
              <a:rPr lang="cs-CZ" altLang="cs-CZ" sz="2400" b="1" dirty="0"/>
              <a:t>lineárně kvadratický</a:t>
            </a:r>
            <a:r>
              <a:rPr lang="cs-CZ" altLang="cs-CZ" sz="2400" dirty="0"/>
              <a:t>. Konstanta </a:t>
            </a:r>
            <a:r>
              <a:rPr lang="cs-CZ" altLang="cs-CZ" sz="2400" i="1" dirty="0"/>
              <a:t>p</a:t>
            </a:r>
            <a:r>
              <a:rPr lang="cs-CZ" altLang="cs-CZ" sz="2400" dirty="0"/>
              <a:t> bývá někdy zahrnována do koeficientů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Odvozená rovnice bývá někdy zapisována i v jiné užitečné formě – linearizované, kdy vyjadřujeme výraz </a:t>
            </a:r>
            <a:r>
              <a:rPr lang="cs-CZ" altLang="cs-CZ" sz="2400" dirty="0" err="1"/>
              <a:t>lnS</a:t>
            </a:r>
            <a:r>
              <a:rPr lang="cs-CZ" altLang="cs-CZ" sz="2400" dirty="0"/>
              <a:t>/D v závislosti na dávce (parametry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lze nyní snadno graficky určit):</a:t>
            </a:r>
          </a:p>
        </p:txBody>
      </p:sp>
      <p:graphicFrame>
        <p:nvGraphicFramePr>
          <p:cNvPr id="6146" name="Object 6">
            <a:extLst>
              <a:ext uri="{FF2B5EF4-FFF2-40B4-BE49-F238E27FC236}">
                <a16:creationId xmlns:a16="http://schemas.microsoft.com/office/drawing/2014/main" id="{5D6825FC-0009-4DE7-8941-14E39892281E}"/>
              </a:ext>
            </a:extLst>
          </p:cNvPr>
          <p:cNvGraphicFramePr>
            <a:graphicFrameLocks noGrp="1" noChangeAspect="1"/>
          </p:cNvGraphicFramePr>
          <p:nvPr>
            <p:ph sz="half" idx="2"/>
            <p:extLst>
              <p:ext uri="{D42A27DB-BD31-4B8C-83A1-F6EECF244321}">
                <p14:modId xmlns:p14="http://schemas.microsoft.com/office/powerpoint/2010/main" val="3663101966"/>
              </p:ext>
            </p:extLst>
          </p:nvPr>
        </p:nvGraphicFramePr>
        <p:xfrm>
          <a:off x="7624297" y="5745820"/>
          <a:ext cx="3097213" cy="1033462"/>
        </p:xfrm>
        <a:graphic>
          <a:graphicData uri="http://schemas.openxmlformats.org/presentationml/2006/ole">
            <mc:AlternateContent xmlns:mc="http://schemas.openxmlformats.org/markup-compatibility/2006">
              <mc:Choice xmlns:v="urn:schemas-microsoft-com:vml" Requires="v">
                <p:oleObj name="Rovnice" r:id="rId3" imgW="1180588" imgH="393529" progId="Equation.3">
                  <p:embed/>
                </p:oleObj>
              </mc:Choice>
              <mc:Fallback>
                <p:oleObj name="Rovnice" r:id="rId3" imgW="1180588" imgH="393529" progId="Equation.3">
                  <p:embed/>
                  <p:pic>
                    <p:nvPicPr>
                      <p:cNvPr id="6146" name="Object 6">
                        <a:extLst>
                          <a:ext uri="{FF2B5EF4-FFF2-40B4-BE49-F238E27FC236}">
                            <a16:creationId xmlns:a16="http://schemas.microsoft.com/office/drawing/2014/main" id="{5D6825FC-0009-4DE7-8941-14E3989228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4297" y="5745820"/>
                        <a:ext cx="3097213" cy="10334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5828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CD6B28D-EDBF-42EA-A84C-821E90E54A22}"/>
              </a:ext>
            </a:extLst>
          </p:cNvPr>
          <p:cNvSpPr>
            <a:spLocks noGrp="1" noChangeArrowheads="1"/>
          </p:cNvSpPr>
          <p:nvPr>
            <p:ph type="title"/>
          </p:nvPr>
        </p:nvSpPr>
        <p:spPr>
          <a:xfrm>
            <a:off x="720000" y="720000"/>
            <a:ext cx="7530621" cy="451576"/>
          </a:xfrm>
        </p:spPr>
        <p:txBody>
          <a:bodyPr/>
          <a:lstStyle/>
          <a:p>
            <a:pPr eaLnBrk="1" hangingPunct="1"/>
            <a:r>
              <a:rPr lang="cs-CZ" altLang="cs-CZ" dirty="0"/>
              <a:t>Teorie duálního účinku záření</a:t>
            </a:r>
            <a:br>
              <a:rPr lang="cs-CZ" altLang="cs-CZ" dirty="0"/>
            </a:br>
            <a:r>
              <a:rPr lang="cs-CZ" altLang="cs-CZ" sz="2400" dirty="0"/>
              <a:t>(nepovinně pro RA)</a:t>
            </a:r>
          </a:p>
        </p:txBody>
      </p:sp>
      <p:sp>
        <p:nvSpPr>
          <p:cNvPr id="31747" name="Rectangle 3">
            <a:extLst>
              <a:ext uri="{FF2B5EF4-FFF2-40B4-BE49-F238E27FC236}">
                <a16:creationId xmlns:a16="http://schemas.microsoft.com/office/drawing/2014/main" id="{E3AFD184-94E4-4EBD-BD0C-D8CF01CF2FFB}"/>
              </a:ext>
            </a:extLst>
          </p:cNvPr>
          <p:cNvSpPr>
            <a:spLocks noGrp="1" noChangeArrowheads="1"/>
          </p:cNvSpPr>
          <p:nvPr>
            <p:ph type="body" idx="1"/>
          </p:nvPr>
        </p:nvSpPr>
        <p:spPr>
          <a:xfrm>
            <a:off x="808179" y="1883980"/>
            <a:ext cx="10753200" cy="3339662"/>
          </a:xfrm>
          <a:noFill/>
        </p:spPr>
        <p:txBody>
          <a:bodyPr/>
          <a:lstStyle/>
          <a:p>
            <a:pPr eaLnBrk="1" hangingPunct="1">
              <a:lnSpc>
                <a:spcPct val="100000"/>
              </a:lnSpc>
              <a:buFontTx/>
              <a:buNone/>
            </a:pPr>
            <a:r>
              <a:rPr lang="cs-CZ" altLang="cs-CZ" sz="2400" dirty="0"/>
              <a:t>Lineárně-kvadratický model odstranil některé zásadní potíže s </a:t>
            </a:r>
            <a:r>
              <a:rPr lang="cs-CZ" altLang="cs-CZ" sz="2400" dirty="0" err="1"/>
              <a:t>jednozásahovým</a:t>
            </a:r>
            <a:r>
              <a:rPr lang="cs-CZ" altLang="cs-CZ" sz="2400" dirty="0"/>
              <a:t> modelem, zejména s tvarem křivky, avšak objevily se vůči němu výhrady, které vedly k tvorbě dalších modelů. </a:t>
            </a:r>
          </a:p>
          <a:p>
            <a:pPr eaLnBrk="1" hangingPunct="1">
              <a:lnSpc>
                <a:spcPct val="100000"/>
              </a:lnSpc>
              <a:buFontTx/>
              <a:buNone/>
            </a:pPr>
            <a:r>
              <a:rPr lang="cs-CZ" altLang="cs-CZ" sz="2400" b="1" dirty="0"/>
              <a:t>Teorie duálního účinku záření</a:t>
            </a:r>
            <a:r>
              <a:rPr lang="cs-CZ" altLang="cs-CZ" sz="2400" dirty="0"/>
              <a:t> vznikla na základě pozorovaného </a:t>
            </a:r>
            <a:r>
              <a:rPr lang="cs-CZ" altLang="cs-CZ" sz="2400" i="1" dirty="0"/>
              <a:t>zvyšování</a:t>
            </a:r>
            <a:r>
              <a:rPr lang="cs-CZ" altLang="cs-CZ" sz="2400" dirty="0"/>
              <a:t> </a:t>
            </a:r>
            <a:r>
              <a:rPr lang="cs-CZ" altLang="cs-CZ" sz="2400" b="1" dirty="0"/>
              <a:t>relativní biologické účinnosti (RBE)</a:t>
            </a:r>
            <a:r>
              <a:rPr lang="cs-CZ" altLang="cs-CZ" sz="2400" b="1" baseline="30000" dirty="0"/>
              <a:t>*</a:t>
            </a:r>
            <a:r>
              <a:rPr lang="cs-CZ" altLang="cs-CZ" sz="2400" dirty="0"/>
              <a:t> </a:t>
            </a:r>
            <a:r>
              <a:rPr lang="cs-CZ" altLang="cs-CZ" sz="2400" i="1" dirty="0"/>
              <a:t>neutronového</a:t>
            </a:r>
            <a:r>
              <a:rPr lang="cs-CZ" altLang="cs-CZ" sz="2400" dirty="0"/>
              <a:t> záření při </a:t>
            </a:r>
            <a:r>
              <a:rPr lang="cs-CZ" altLang="cs-CZ" sz="2400" i="1" dirty="0"/>
              <a:t>poklesu</a:t>
            </a:r>
            <a:r>
              <a:rPr lang="cs-CZ" altLang="cs-CZ" sz="2400" dirty="0"/>
              <a:t> jeho dávky. Neutrony se vyznačují vysokým LET a soudilo se, že </a:t>
            </a:r>
            <a:r>
              <a:rPr lang="cs-CZ" altLang="cs-CZ" sz="2400" dirty="0">
                <a:latin typeface="Symbol" panose="05050102010706020507" pitchFamily="18" charset="2"/>
              </a:rPr>
              <a:t>D</a:t>
            </a:r>
            <a:r>
              <a:rPr lang="cs-CZ" altLang="cs-CZ" sz="2400" dirty="0"/>
              <a:t> komponenta dávky, která vyvolává DSB jediným zásahem, je u neutronů dominantní, zatímco u </a:t>
            </a:r>
            <a:r>
              <a:rPr lang="cs-CZ" altLang="cs-CZ" sz="2400" dirty="0" err="1"/>
              <a:t>rtg</a:t>
            </a:r>
            <a:r>
              <a:rPr lang="cs-CZ" altLang="cs-CZ" sz="2400" dirty="0"/>
              <a:t> záření je dominantní komponenta 1 – </a:t>
            </a:r>
            <a:r>
              <a:rPr lang="cs-CZ" altLang="cs-CZ" sz="2400" i="1" dirty="0">
                <a:latin typeface="Symbol" panose="05050102010706020507" pitchFamily="18" charset="2"/>
              </a:rPr>
              <a:t>D</a:t>
            </a:r>
            <a:r>
              <a:rPr lang="cs-CZ" altLang="cs-CZ" sz="2400" dirty="0"/>
              <a:t>. Toto se však nepotvrdilo.</a:t>
            </a:r>
          </a:p>
        </p:txBody>
      </p:sp>
      <p:sp>
        <p:nvSpPr>
          <p:cNvPr id="31748" name="Text Box 4">
            <a:extLst>
              <a:ext uri="{FF2B5EF4-FFF2-40B4-BE49-F238E27FC236}">
                <a16:creationId xmlns:a16="http://schemas.microsoft.com/office/drawing/2014/main" id="{D1678292-3F86-4FD5-B8B2-EEC680473A38}"/>
              </a:ext>
            </a:extLst>
          </p:cNvPr>
          <p:cNvSpPr txBox="1">
            <a:spLocks noChangeArrowheads="1"/>
          </p:cNvSpPr>
          <p:nvPr/>
        </p:nvSpPr>
        <p:spPr bwMode="auto">
          <a:xfrm>
            <a:off x="1365786" y="5582103"/>
            <a:ext cx="963798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*RBE – relativní biologická účinnost je poměr dávek záření referenčního, o nízkém LET (např. </a:t>
            </a:r>
            <a:r>
              <a:rPr lang="cs-CZ" altLang="cs-CZ" sz="2000" dirty="0">
                <a:latin typeface="Symbol" panose="05050102010706020507" pitchFamily="18" charset="2"/>
              </a:rPr>
              <a:t>g</a:t>
            </a:r>
            <a:r>
              <a:rPr lang="cs-CZ" altLang="cs-CZ" sz="2000" dirty="0"/>
              <a:t> Co-60) a záření uvažovaného, které mají stejný biologický účinek.</a:t>
            </a:r>
          </a:p>
        </p:txBody>
      </p:sp>
    </p:spTree>
    <p:extLst>
      <p:ext uri="{BB962C8B-B14F-4D97-AF65-F5344CB8AC3E}">
        <p14:creationId xmlns:p14="http://schemas.microsoft.com/office/powerpoint/2010/main" val="3423101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063BE64-77FE-4479-B4AC-F01A003ADE37}"/>
              </a:ext>
            </a:extLst>
          </p:cNvPr>
          <p:cNvSpPr>
            <a:spLocks noGrp="1" noChangeArrowheads="1"/>
          </p:cNvSpPr>
          <p:nvPr>
            <p:ph type="title"/>
          </p:nvPr>
        </p:nvSpPr>
        <p:spPr>
          <a:xfrm>
            <a:off x="478262" y="352138"/>
            <a:ext cx="10753200" cy="451576"/>
          </a:xfrm>
        </p:spPr>
        <p:txBody>
          <a:bodyPr/>
          <a:lstStyle/>
          <a:p>
            <a:pPr eaLnBrk="1" hangingPunct="1"/>
            <a:r>
              <a:rPr lang="cs-CZ" altLang="cs-CZ" sz="4000" dirty="0"/>
              <a:t>Teorie duálního účinku záření - odvození</a:t>
            </a:r>
          </a:p>
        </p:txBody>
      </p:sp>
      <p:sp>
        <p:nvSpPr>
          <p:cNvPr id="32771" name="Rectangle 3">
            <a:extLst>
              <a:ext uri="{FF2B5EF4-FFF2-40B4-BE49-F238E27FC236}">
                <a16:creationId xmlns:a16="http://schemas.microsoft.com/office/drawing/2014/main" id="{FADBDC2B-2B34-4F58-B9B7-8FB86BE215CA}"/>
              </a:ext>
            </a:extLst>
          </p:cNvPr>
          <p:cNvSpPr>
            <a:spLocks noGrp="1" noChangeArrowheads="1"/>
          </p:cNvSpPr>
          <p:nvPr>
            <p:ph type="body" idx="1"/>
          </p:nvPr>
        </p:nvSpPr>
        <p:spPr>
          <a:xfrm>
            <a:off x="879662" y="1337441"/>
            <a:ext cx="10432676" cy="5068888"/>
          </a:xfrm>
          <a:noFill/>
        </p:spPr>
        <p:txBody>
          <a:bodyPr/>
          <a:lstStyle/>
          <a:p>
            <a:pPr marL="609600" indent="-609600" eaLnBrk="1" hangingPunct="1">
              <a:lnSpc>
                <a:spcPct val="100000"/>
              </a:lnSpc>
              <a:buFontTx/>
              <a:buNone/>
            </a:pPr>
            <a:r>
              <a:rPr lang="cs-CZ" altLang="cs-CZ" sz="2400" dirty="0"/>
              <a:t>Předpoklady pro odvození modelu duálního účinku záření:</a:t>
            </a:r>
          </a:p>
          <a:p>
            <a:pPr marL="609600" indent="-609600" eaLnBrk="1" hangingPunct="1">
              <a:lnSpc>
                <a:spcPct val="100000"/>
              </a:lnSpc>
              <a:buFontTx/>
              <a:buAutoNum type="arabicPeriod"/>
            </a:pPr>
            <a:r>
              <a:rPr lang="cs-CZ" altLang="cs-CZ" sz="2400" dirty="0"/>
              <a:t>Vystavení buněk působení ionizujícího záření vede v buňkách k tvorbě </a:t>
            </a:r>
            <a:r>
              <a:rPr lang="cs-CZ" altLang="cs-CZ" sz="2400" i="1" dirty="0" err="1"/>
              <a:t>sublézí</a:t>
            </a:r>
            <a:r>
              <a:rPr lang="cs-CZ" altLang="cs-CZ" sz="2400" dirty="0"/>
              <a:t> a počet těchto </a:t>
            </a:r>
            <a:r>
              <a:rPr lang="cs-CZ" altLang="cs-CZ" sz="2400" dirty="0" err="1"/>
              <a:t>sublézí</a:t>
            </a:r>
            <a:r>
              <a:rPr lang="cs-CZ" altLang="cs-CZ" sz="2400" dirty="0"/>
              <a:t> je přímo úměrný předané energii (dávce).</a:t>
            </a:r>
          </a:p>
          <a:p>
            <a:pPr marL="609600" indent="-609600" eaLnBrk="1" hangingPunct="1">
              <a:lnSpc>
                <a:spcPct val="100000"/>
              </a:lnSpc>
              <a:buFontTx/>
              <a:buAutoNum type="arabicPeriod"/>
            </a:pPr>
            <a:r>
              <a:rPr lang="cs-CZ" altLang="cs-CZ" sz="2400" dirty="0"/>
              <a:t>Biologická léze vzniká na základě interakce dvou </a:t>
            </a:r>
            <a:r>
              <a:rPr lang="cs-CZ" altLang="cs-CZ" sz="2400" dirty="0" err="1"/>
              <a:t>sublézí</a:t>
            </a:r>
            <a:r>
              <a:rPr lang="cs-CZ" altLang="cs-CZ" sz="2400" dirty="0"/>
              <a:t>, které musejí být v určité vzdálenosti na </a:t>
            </a:r>
            <a:r>
              <a:rPr lang="cs-CZ" altLang="cs-CZ" sz="2400" dirty="0" err="1"/>
              <a:t>subcelulární</a:t>
            </a:r>
            <a:r>
              <a:rPr lang="cs-CZ" altLang="cs-CZ" sz="2400" dirty="0"/>
              <a:t> úrovni.</a:t>
            </a:r>
          </a:p>
          <a:p>
            <a:pPr marL="609600" indent="-609600" eaLnBrk="1" hangingPunct="1">
              <a:lnSpc>
                <a:spcPct val="100000"/>
              </a:lnSpc>
              <a:buFontTx/>
              <a:buAutoNum type="arabicPeriod"/>
            </a:pPr>
            <a:r>
              <a:rPr lang="cs-CZ" altLang="cs-CZ" sz="2400" dirty="0"/>
              <a:t>Jakmile léze jednou vznikne, existuje jistá pravděpodobnost, že povede k biologickému poškození.</a:t>
            </a:r>
          </a:p>
          <a:p>
            <a:pPr marL="609600" indent="-609600" eaLnBrk="1" hangingPunct="1">
              <a:lnSpc>
                <a:spcPct val="100000"/>
              </a:lnSpc>
              <a:buFontTx/>
              <a:buAutoNum type="arabicPeriod"/>
            </a:pPr>
            <a:r>
              <a:rPr lang="cs-CZ" altLang="cs-CZ" sz="2400" dirty="0"/>
              <a:t>Všechny dvojice </a:t>
            </a:r>
            <a:r>
              <a:rPr lang="cs-CZ" altLang="cs-CZ" sz="2400" dirty="0" err="1"/>
              <a:t>sublézí</a:t>
            </a:r>
            <a:r>
              <a:rPr lang="cs-CZ" altLang="cs-CZ" sz="2400" dirty="0"/>
              <a:t>, které vznikly v jistém intervalu vzdáleností, mají stejnou pravděpodobnost vzájemné interakce. Mimo tento interval – </a:t>
            </a:r>
            <a:r>
              <a:rPr lang="cs-CZ" altLang="cs-CZ" sz="2400" b="1" dirty="0"/>
              <a:t>citlivé místo</a:t>
            </a:r>
            <a:r>
              <a:rPr lang="cs-CZ" altLang="cs-CZ" sz="2400" dirty="0"/>
              <a:t> - je pravděpodobnost jejich interakce nulová. Jde tedy o skokovou funkci vzdálenosti </a:t>
            </a:r>
            <a:r>
              <a:rPr lang="cs-CZ" altLang="cs-CZ" sz="2400" dirty="0" err="1"/>
              <a:t>sublézí</a:t>
            </a:r>
            <a:r>
              <a:rPr lang="cs-CZ" altLang="cs-CZ" sz="2400" dirty="0"/>
              <a:t> s možnými hodnotami pravděpodobnosti interakce 0 a 1.</a:t>
            </a:r>
          </a:p>
        </p:txBody>
      </p:sp>
    </p:spTree>
    <p:extLst>
      <p:ext uri="{BB962C8B-B14F-4D97-AF65-F5344CB8AC3E}">
        <p14:creationId xmlns:p14="http://schemas.microsoft.com/office/powerpoint/2010/main" val="2483101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D9424880-2102-4F06-8B61-DBC63C4A4D13}"/>
              </a:ext>
            </a:extLst>
          </p:cNvPr>
          <p:cNvSpPr>
            <a:spLocks noGrp="1" noChangeArrowheads="1"/>
          </p:cNvSpPr>
          <p:nvPr>
            <p:ph type="title"/>
          </p:nvPr>
        </p:nvSpPr>
        <p:spPr>
          <a:xfrm>
            <a:off x="468313" y="349250"/>
            <a:ext cx="10972800" cy="1143000"/>
          </a:xfrm>
        </p:spPr>
        <p:txBody>
          <a:bodyPr/>
          <a:lstStyle/>
          <a:p>
            <a:pPr eaLnBrk="1" hangingPunct="1"/>
            <a:r>
              <a:rPr lang="cs-CZ" altLang="cs-CZ" sz="4000" dirty="0"/>
              <a:t>Teorie duálního účinku záření - odvození</a:t>
            </a:r>
          </a:p>
        </p:txBody>
      </p:sp>
      <p:sp>
        <p:nvSpPr>
          <p:cNvPr id="7172" name="Rectangle 3">
            <a:extLst>
              <a:ext uri="{FF2B5EF4-FFF2-40B4-BE49-F238E27FC236}">
                <a16:creationId xmlns:a16="http://schemas.microsoft.com/office/drawing/2014/main" id="{1CD32BBF-C888-492C-AFF8-DAD59872740A}"/>
              </a:ext>
            </a:extLst>
          </p:cNvPr>
          <p:cNvSpPr>
            <a:spLocks noGrp="1" noChangeArrowheads="1"/>
          </p:cNvSpPr>
          <p:nvPr>
            <p:ph type="body" sz="half" idx="1"/>
          </p:nvPr>
        </p:nvSpPr>
        <p:spPr>
          <a:xfrm>
            <a:off x="1266495" y="1254920"/>
            <a:ext cx="8707821" cy="604838"/>
          </a:xfrm>
          <a:noFill/>
        </p:spPr>
        <p:txBody>
          <a:bodyPr/>
          <a:lstStyle/>
          <a:p>
            <a:pPr eaLnBrk="1" hangingPunct="1">
              <a:lnSpc>
                <a:spcPct val="80000"/>
              </a:lnSpc>
              <a:buFontTx/>
              <a:buNone/>
            </a:pPr>
            <a:r>
              <a:rPr lang="cs-CZ" altLang="cs-CZ" sz="2000" dirty="0"/>
              <a:t>Podle </a:t>
            </a:r>
            <a:r>
              <a:rPr lang="cs-CZ" altLang="cs-CZ" sz="2000" dirty="0" err="1"/>
              <a:t>Goodheada</a:t>
            </a:r>
            <a:r>
              <a:rPr lang="cs-CZ" altLang="cs-CZ" sz="2000" dirty="0"/>
              <a:t> je </a:t>
            </a:r>
            <a:r>
              <a:rPr lang="cs-CZ" altLang="cs-CZ" sz="2000" b="1" dirty="0"/>
              <a:t>střední počet lézí </a:t>
            </a:r>
            <a:r>
              <a:rPr lang="cs-CZ" altLang="cs-CZ" sz="2000" dirty="0"/>
              <a:t>(nikoliv </a:t>
            </a:r>
            <a:r>
              <a:rPr lang="cs-CZ" altLang="cs-CZ" sz="2000" dirty="0" err="1"/>
              <a:t>sublézí</a:t>
            </a:r>
            <a:r>
              <a:rPr lang="cs-CZ" altLang="cs-CZ" sz="2000" dirty="0"/>
              <a:t>) funkcí dávky:</a:t>
            </a:r>
          </a:p>
        </p:txBody>
      </p:sp>
      <p:graphicFrame>
        <p:nvGraphicFramePr>
          <p:cNvPr id="7170" name="Object 4">
            <a:extLst>
              <a:ext uri="{FF2B5EF4-FFF2-40B4-BE49-F238E27FC236}">
                <a16:creationId xmlns:a16="http://schemas.microsoft.com/office/drawing/2014/main" id="{FE80B563-8AD2-4C40-BAF8-B3FBDDAA4401}"/>
              </a:ext>
            </a:extLst>
          </p:cNvPr>
          <p:cNvGraphicFramePr>
            <a:graphicFrameLocks noGrp="1" noChangeAspect="1"/>
          </p:cNvGraphicFramePr>
          <p:nvPr>
            <p:ph sz="half" idx="2"/>
            <p:extLst>
              <p:ext uri="{D42A27DB-BD31-4B8C-83A1-F6EECF244321}">
                <p14:modId xmlns:p14="http://schemas.microsoft.com/office/powerpoint/2010/main" val="3183042861"/>
              </p:ext>
            </p:extLst>
          </p:nvPr>
        </p:nvGraphicFramePr>
        <p:xfrm>
          <a:off x="3851331" y="1784351"/>
          <a:ext cx="4038600" cy="1227138"/>
        </p:xfrm>
        <a:graphic>
          <a:graphicData uri="http://schemas.openxmlformats.org/presentationml/2006/ole">
            <mc:AlternateContent xmlns:mc="http://schemas.openxmlformats.org/markup-compatibility/2006">
              <mc:Choice xmlns:v="urn:schemas-microsoft-com:vml" Requires="v">
                <p:oleObj name="Rovnice" r:id="rId3" imgW="1586811" imgH="482391" progId="Equation.3">
                  <p:embed/>
                </p:oleObj>
              </mc:Choice>
              <mc:Fallback>
                <p:oleObj name="Rovnice" r:id="rId3" imgW="1586811" imgH="482391" progId="Equation.3">
                  <p:embed/>
                  <p:pic>
                    <p:nvPicPr>
                      <p:cNvPr id="7170" name="Object 4">
                        <a:extLst>
                          <a:ext uri="{FF2B5EF4-FFF2-40B4-BE49-F238E27FC236}">
                            <a16:creationId xmlns:a16="http://schemas.microsoft.com/office/drawing/2014/main" id="{FE80B563-8AD2-4C40-BAF8-B3FBDDAA44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331" y="1784351"/>
                        <a:ext cx="4038600" cy="1227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3" name="Text Box 6">
            <a:extLst>
              <a:ext uri="{FF2B5EF4-FFF2-40B4-BE49-F238E27FC236}">
                <a16:creationId xmlns:a16="http://schemas.microsoft.com/office/drawing/2014/main" id="{D0D1F93F-CAA3-4163-B8CE-816829FFF340}"/>
              </a:ext>
            </a:extLst>
          </p:cNvPr>
          <p:cNvSpPr txBox="1">
            <a:spLocks noChangeArrowheads="1"/>
          </p:cNvSpPr>
          <p:nvPr/>
        </p:nvSpPr>
        <p:spPr bwMode="auto">
          <a:xfrm>
            <a:off x="1114097" y="3500439"/>
            <a:ext cx="10195034" cy="2708434"/>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kde f(</a:t>
            </a:r>
            <a:r>
              <a:rPr lang="cs-CZ" altLang="cs-CZ" sz="2000" dirty="0" err="1"/>
              <a:t>z,D</a:t>
            </a:r>
            <a:r>
              <a:rPr lang="cs-CZ" altLang="cs-CZ" sz="2000" dirty="0"/>
              <a:t>)</a:t>
            </a:r>
            <a:r>
              <a:rPr lang="cs-CZ" altLang="cs-CZ" sz="2000" dirty="0" err="1"/>
              <a:t>dz</a:t>
            </a:r>
            <a:r>
              <a:rPr lang="cs-CZ" altLang="cs-CZ" sz="2000" dirty="0"/>
              <a:t> je pravděpodobnost, že pro dávku D má specifická energie hodnotu z až z + </a:t>
            </a:r>
            <a:r>
              <a:rPr lang="cs-CZ" altLang="cs-CZ" sz="2000" dirty="0" err="1"/>
              <a:t>dz</a:t>
            </a:r>
            <a:r>
              <a:rPr lang="cs-CZ" altLang="cs-CZ" sz="2000" dirty="0"/>
              <a:t>. Specifická energie je energie předaná na jednu ionizační událost jednotkové hmotnosti. Je to vlastnost druhu záření a vyznačuje se jistou podobností svého významu </a:t>
            </a:r>
            <a:r>
              <a:rPr lang="cs-CZ" altLang="cs-CZ" sz="2000" dirty="0">
                <a:latin typeface="Symbol" panose="05050102010706020507" pitchFamily="18" charset="2"/>
              </a:rPr>
              <a:t>D</a:t>
            </a:r>
            <a:r>
              <a:rPr lang="cs-CZ" altLang="cs-CZ" sz="2000" dirty="0"/>
              <a:t> funkci v LQ modelu.</a:t>
            </a:r>
          </a:p>
          <a:p>
            <a:pPr eaLnBrk="1" hangingPunct="1">
              <a:spcBef>
                <a:spcPct val="50000"/>
              </a:spcBef>
            </a:pPr>
            <a:r>
              <a:rPr lang="cs-CZ" altLang="cs-CZ" sz="2000" dirty="0"/>
              <a:t>S ohledem na předchozí můžeme </a:t>
            </a:r>
            <a:r>
              <a:rPr lang="cs-CZ" altLang="cs-CZ" sz="2000" b="1" dirty="0"/>
              <a:t>střední počet lézí</a:t>
            </a:r>
            <a:r>
              <a:rPr lang="cs-CZ" altLang="cs-CZ" sz="2000" dirty="0"/>
              <a:t> v citlivém místě napsat jako</a:t>
            </a:r>
          </a:p>
          <a:p>
            <a:pPr algn="ctr" eaLnBrk="1" hangingPunct="1">
              <a:spcBef>
                <a:spcPct val="50000"/>
              </a:spcBef>
            </a:pPr>
            <a:r>
              <a:rPr lang="cs-CZ" altLang="cs-CZ" sz="2000" dirty="0"/>
              <a:t>E(z) = kz</a:t>
            </a:r>
            <a:r>
              <a:rPr lang="cs-CZ" altLang="cs-CZ" sz="2000" baseline="30000" dirty="0"/>
              <a:t>2</a:t>
            </a:r>
            <a:endParaRPr lang="cs-CZ" altLang="cs-CZ" sz="2000" dirty="0"/>
          </a:p>
          <a:p>
            <a:pPr eaLnBrk="1" hangingPunct="1">
              <a:spcBef>
                <a:spcPct val="50000"/>
              </a:spcBef>
            </a:pPr>
            <a:r>
              <a:rPr lang="cs-CZ" altLang="cs-CZ" sz="2000" dirty="0"/>
              <a:t>konstanta k zde representuje biologické vlastnosti systému.</a:t>
            </a:r>
          </a:p>
        </p:txBody>
      </p:sp>
    </p:spTree>
    <p:extLst>
      <p:ext uri="{BB962C8B-B14F-4D97-AF65-F5344CB8AC3E}">
        <p14:creationId xmlns:p14="http://schemas.microsoft.com/office/powerpoint/2010/main" val="66216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426A17C-8D12-437B-85B8-17A365CB5EB5}"/>
              </a:ext>
            </a:extLst>
          </p:cNvPr>
          <p:cNvSpPr>
            <a:spLocks noGrp="1" noChangeArrowheads="1"/>
          </p:cNvSpPr>
          <p:nvPr>
            <p:ph type="title"/>
          </p:nvPr>
        </p:nvSpPr>
        <p:spPr>
          <a:xfrm>
            <a:off x="719400" y="469833"/>
            <a:ext cx="6900600" cy="451576"/>
          </a:xfrm>
        </p:spPr>
        <p:txBody>
          <a:bodyPr/>
          <a:lstStyle/>
          <a:p>
            <a:pPr eaLnBrk="1" hangingPunct="1"/>
            <a:r>
              <a:rPr lang="cs-CZ" altLang="cs-CZ" dirty="0"/>
              <a:t>Pojem </a:t>
            </a:r>
            <a:r>
              <a:rPr lang="cs-CZ" altLang="cs-CZ" dirty="0" err="1"/>
              <a:t>klonogenního</a:t>
            </a:r>
            <a:r>
              <a:rPr lang="cs-CZ" altLang="cs-CZ" dirty="0"/>
              <a:t> přežití</a:t>
            </a:r>
          </a:p>
        </p:txBody>
      </p:sp>
      <p:sp>
        <p:nvSpPr>
          <p:cNvPr id="13315" name="Rectangle 3">
            <a:extLst>
              <a:ext uri="{FF2B5EF4-FFF2-40B4-BE49-F238E27FC236}">
                <a16:creationId xmlns:a16="http://schemas.microsoft.com/office/drawing/2014/main" id="{6ADB2975-9738-49B0-97B1-90BEA9F07EFF}"/>
              </a:ext>
            </a:extLst>
          </p:cNvPr>
          <p:cNvSpPr>
            <a:spLocks noGrp="1" noChangeArrowheads="1"/>
          </p:cNvSpPr>
          <p:nvPr>
            <p:ph type="body" idx="1"/>
          </p:nvPr>
        </p:nvSpPr>
        <p:spPr>
          <a:xfrm>
            <a:off x="1061545" y="1600200"/>
            <a:ext cx="10195034" cy="4781550"/>
          </a:xfrm>
          <a:noFill/>
        </p:spPr>
        <p:txBody>
          <a:bodyPr/>
          <a:lstStyle/>
          <a:p>
            <a:pPr eaLnBrk="1" hangingPunct="1">
              <a:lnSpc>
                <a:spcPct val="100000"/>
              </a:lnSpc>
            </a:pPr>
            <a:r>
              <a:rPr lang="cs-CZ" altLang="cs-CZ" sz="2400" b="1" dirty="0" err="1"/>
              <a:t>Klonogenní</a:t>
            </a:r>
            <a:r>
              <a:rPr lang="cs-CZ" altLang="cs-CZ" sz="2400" b="1" dirty="0"/>
              <a:t> (reprodukční) přežití buňky </a:t>
            </a:r>
            <a:r>
              <a:rPr lang="cs-CZ" altLang="cs-CZ" sz="2400" dirty="0"/>
              <a:t>je stav, kdy je buňka schopna dalšího rozmnožování, například vytvoření kolonie na </a:t>
            </a:r>
            <a:r>
              <a:rPr lang="cs-CZ" altLang="cs-CZ" sz="2400" dirty="0" err="1"/>
              <a:t>Petriho</a:t>
            </a:r>
            <a:r>
              <a:rPr lang="cs-CZ" altLang="cs-CZ" sz="2400" dirty="0"/>
              <a:t> misce. Nejde tedy o přežití jednotlivé buňky, nýbrž o zachování schopnosti reprodukce (za rozhodující kritérium je „smluvně“ považována schopnost buňky vytvořit 50 potomků). V opačném případě hovoříme o reprodukční smrti. </a:t>
            </a:r>
          </a:p>
          <a:p>
            <a:pPr eaLnBrk="1" hangingPunct="1">
              <a:lnSpc>
                <a:spcPct val="100000"/>
              </a:lnSpc>
            </a:pPr>
            <a:endParaRPr lang="cs-CZ" altLang="cs-CZ" sz="2400" dirty="0"/>
          </a:p>
          <a:p>
            <a:pPr eaLnBrk="1" hangingPunct="1">
              <a:lnSpc>
                <a:spcPct val="100000"/>
              </a:lnSpc>
            </a:pPr>
            <a:r>
              <a:rPr lang="cs-CZ" altLang="cs-CZ" sz="2400" dirty="0"/>
              <a:t>K rychlému usmrcení </a:t>
            </a:r>
            <a:r>
              <a:rPr lang="cs-CZ" altLang="cs-CZ" sz="2400" i="1" dirty="0"/>
              <a:t>jednotlivé buňky </a:t>
            </a:r>
            <a:r>
              <a:rPr lang="cs-CZ" altLang="cs-CZ" sz="2400" dirty="0"/>
              <a:t>by bylo nutno aplikovat dávky </a:t>
            </a:r>
            <a:r>
              <a:rPr lang="cs-CZ" altLang="cs-CZ" sz="2400" i="1" dirty="0"/>
              <a:t>o několik řádů</a:t>
            </a:r>
            <a:r>
              <a:rPr lang="cs-CZ" altLang="cs-CZ" sz="2400" dirty="0"/>
              <a:t> vyšší než postačuje k jejich reprodukční smrti.</a:t>
            </a:r>
          </a:p>
          <a:p>
            <a:pPr eaLnBrk="1" hangingPunct="1">
              <a:lnSpc>
                <a:spcPct val="100000"/>
              </a:lnSpc>
            </a:pPr>
            <a:r>
              <a:rPr lang="cs-CZ" altLang="cs-CZ" sz="2400" dirty="0" err="1"/>
              <a:t>Klonogenní</a:t>
            </a:r>
            <a:r>
              <a:rPr lang="cs-CZ" altLang="cs-CZ" sz="2400" dirty="0"/>
              <a:t> přežití je však </a:t>
            </a:r>
            <a:r>
              <a:rPr lang="cs-CZ" altLang="cs-CZ" sz="2400" i="1" dirty="0"/>
              <a:t>obtížně definovatelné u buněk diferencovaných tkání,</a:t>
            </a:r>
            <a:r>
              <a:rPr lang="cs-CZ" altLang="cs-CZ" sz="2400" dirty="0"/>
              <a:t> které mají jen malou mitotickou aktivitu a nemohou se dělit neomezeně. U těchto tkání pak musely být vyvinuty jiné metody hodnocení </a:t>
            </a:r>
            <a:r>
              <a:rPr lang="cs-CZ" altLang="cs-CZ" sz="2400" dirty="0" err="1"/>
              <a:t>radiosenzitivity</a:t>
            </a:r>
            <a:r>
              <a:rPr lang="cs-CZ" altLang="cs-CZ" sz="2400" dirty="0"/>
              <a:t>.</a:t>
            </a:r>
          </a:p>
        </p:txBody>
      </p:sp>
    </p:spTree>
    <p:extLst>
      <p:ext uri="{BB962C8B-B14F-4D97-AF65-F5344CB8AC3E}">
        <p14:creationId xmlns:p14="http://schemas.microsoft.com/office/powerpoint/2010/main" val="4074257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B91525EB-B82F-4382-B04C-8563978F7677}"/>
              </a:ext>
            </a:extLst>
          </p:cNvPr>
          <p:cNvSpPr>
            <a:spLocks noGrp="1" noChangeArrowheads="1"/>
          </p:cNvSpPr>
          <p:nvPr>
            <p:ph type="title"/>
          </p:nvPr>
        </p:nvSpPr>
        <p:spPr/>
        <p:txBody>
          <a:bodyPr/>
          <a:lstStyle/>
          <a:p>
            <a:pPr eaLnBrk="1" hangingPunct="1"/>
            <a:r>
              <a:rPr lang="cs-CZ" altLang="cs-CZ" sz="4000"/>
              <a:t>Teorie duálního účinku záření - odvození</a:t>
            </a:r>
          </a:p>
        </p:txBody>
      </p:sp>
      <p:sp>
        <p:nvSpPr>
          <p:cNvPr id="8197" name="Rectangle 3">
            <a:extLst>
              <a:ext uri="{FF2B5EF4-FFF2-40B4-BE49-F238E27FC236}">
                <a16:creationId xmlns:a16="http://schemas.microsoft.com/office/drawing/2014/main" id="{E53DB8D3-2265-4AC3-BFB6-2BF0A62995BF}"/>
              </a:ext>
            </a:extLst>
          </p:cNvPr>
          <p:cNvSpPr>
            <a:spLocks noGrp="1" noChangeArrowheads="1"/>
          </p:cNvSpPr>
          <p:nvPr>
            <p:ph type="body" sz="half" idx="1"/>
          </p:nvPr>
        </p:nvSpPr>
        <p:spPr>
          <a:xfrm>
            <a:off x="609599" y="1048544"/>
            <a:ext cx="10573407" cy="1252538"/>
          </a:xfrm>
          <a:noFill/>
        </p:spPr>
        <p:txBody>
          <a:bodyPr/>
          <a:lstStyle/>
          <a:p>
            <a:pPr eaLnBrk="1" hangingPunct="1">
              <a:lnSpc>
                <a:spcPct val="90000"/>
              </a:lnSpc>
              <a:buFontTx/>
              <a:buNone/>
            </a:pPr>
            <a:r>
              <a:rPr lang="cs-CZ" altLang="cs-CZ" sz="2000" dirty="0"/>
              <a:t>Specifická energie z je přímým měřítkem počtu </a:t>
            </a:r>
            <a:r>
              <a:rPr lang="cs-CZ" altLang="cs-CZ" sz="2000" dirty="0" err="1"/>
              <a:t>sublézí</a:t>
            </a:r>
            <a:r>
              <a:rPr lang="cs-CZ" altLang="cs-CZ" sz="2000" dirty="0"/>
              <a:t>, protože jedním z předpokladů modelu je to, že </a:t>
            </a:r>
            <a:r>
              <a:rPr lang="cs-CZ" altLang="cs-CZ" sz="2000" dirty="0" err="1"/>
              <a:t>subléze</a:t>
            </a:r>
            <a:r>
              <a:rPr lang="cs-CZ" altLang="cs-CZ" sz="2000" dirty="0"/>
              <a:t> je přímo spojena se specifickou energií. Výraz z je ve druhé mocnině, protože </a:t>
            </a:r>
            <a:r>
              <a:rPr lang="cs-CZ" altLang="cs-CZ" sz="2000" dirty="0" err="1"/>
              <a:t>subléze</a:t>
            </a:r>
            <a:r>
              <a:rPr lang="cs-CZ" altLang="cs-CZ" sz="2000" dirty="0"/>
              <a:t> interagují v párech. Pak</a:t>
            </a:r>
          </a:p>
        </p:txBody>
      </p:sp>
      <p:graphicFrame>
        <p:nvGraphicFramePr>
          <p:cNvPr id="8194" name="Object 4">
            <a:extLst>
              <a:ext uri="{FF2B5EF4-FFF2-40B4-BE49-F238E27FC236}">
                <a16:creationId xmlns:a16="http://schemas.microsoft.com/office/drawing/2014/main" id="{5DF9266C-CB8F-45AB-9CD5-D79380ACCA37}"/>
              </a:ext>
            </a:extLst>
          </p:cNvPr>
          <p:cNvGraphicFramePr>
            <a:graphicFrameLocks noGrp="1" noChangeAspect="1"/>
          </p:cNvGraphicFramePr>
          <p:nvPr>
            <p:ph sz="quarter" idx="2"/>
            <p:extLst>
              <p:ext uri="{D42A27DB-BD31-4B8C-83A1-F6EECF244321}">
                <p14:modId xmlns:p14="http://schemas.microsoft.com/office/powerpoint/2010/main" val="3755788870"/>
              </p:ext>
            </p:extLst>
          </p:nvPr>
        </p:nvGraphicFramePr>
        <p:xfrm>
          <a:off x="1369357" y="2083197"/>
          <a:ext cx="8783637" cy="1285875"/>
        </p:xfrm>
        <a:graphic>
          <a:graphicData uri="http://schemas.openxmlformats.org/presentationml/2006/ole">
            <mc:AlternateContent xmlns:mc="http://schemas.openxmlformats.org/markup-compatibility/2006">
              <mc:Choice xmlns:v="urn:schemas-microsoft-com:vml" Requires="v">
                <p:oleObj name="Rovnice" r:id="rId3" imgW="3302000" imgH="482600" progId="Equation.3">
                  <p:embed/>
                </p:oleObj>
              </mc:Choice>
              <mc:Fallback>
                <p:oleObj name="Rovnice" r:id="rId3" imgW="3302000" imgH="482600" progId="Equation.3">
                  <p:embed/>
                  <p:pic>
                    <p:nvPicPr>
                      <p:cNvPr id="8194" name="Object 4">
                        <a:extLst>
                          <a:ext uri="{FF2B5EF4-FFF2-40B4-BE49-F238E27FC236}">
                            <a16:creationId xmlns:a16="http://schemas.microsoft.com/office/drawing/2014/main" id="{5DF9266C-CB8F-45AB-9CD5-D79380ACCA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9357" y="2083197"/>
                        <a:ext cx="8783637" cy="128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8" name="Text Box 6">
            <a:extLst>
              <a:ext uri="{FF2B5EF4-FFF2-40B4-BE49-F238E27FC236}">
                <a16:creationId xmlns:a16="http://schemas.microsoft.com/office/drawing/2014/main" id="{10ECB085-637B-42C3-A30A-FECB2267A6BE}"/>
              </a:ext>
            </a:extLst>
          </p:cNvPr>
          <p:cNvSpPr txBox="1">
            <a:spLocks noChangeArrowheads="1"/>
          </p:cNvSpPr>
          <p:nvPr/>
        </p:nvSpPr>
        <p:spPr bwMode="auto">
          <a:xfrm>
            <a:off x="1773484" y="3623661"/>
            <a:ext cx="9409522" cy="164782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je střední hodnota druhé mocniny z pro dávku D. Na základě interpretace experimentů pak byl odvozem konečný vztah pro počet lézí vyjadřující teorii duálního účinku:</a:t>
            </a:r>
          </a:p>
          <a:p>
            <a:pPr algn="ctr" eaLnBrk="1" hangingPunct="1">
              <a:spcBef>
                <a:spcPct val="50000"/>
              </a:spcBef>
            </a:pPr>
            <a:r>
              <a:rPr lang="cs-CZ" altLang="cs-CZ" sz="2800" b="1" dirty="0"/>
              <a:t>E(D) = k(</a:t>
            </a:r>
            <a:r>
              <a:rPr lang="el-GR" altLang="cs-CZ" sz="2800" b="1" dirty="0">
                <a:cs typeface="Arial" panose="020B0604020202020204" pitchFamily="34" charset="0"/>
              </a:rPr>
              <a:t>ζ</a:t>
            </a:r>
            <a:r>
              <a:rPr lang="cs-CZ" altLang="cs-CZ" sz="2800" b="1" dirty="0">
                <a:cs typeface="Arial" panose="020B0604020202020204" pitchFamily="34" charset="0"/>
              </a:rPr>
              <a:t>D + D</a:t>
            </a:r>
            <a:r>
              <a:rPr lang="cs-CZ" altLang="cs-CZ" sz="2800" b="1" baseline="30000" dirty="0">
                <a:cs typeface="Arial" panose="020B0604020202020204" pitchFamily="34" charset="0"/>
              </a:rPr>
              <a:t>2</a:t>
            </a:r>
            <a:r>
              <a:rPr lang="cs-CZ" altLang="cs-CZ" sz="2800" b="1" dirty="0">
                <a:cs typeface="Arial" panose="020B0604020202020204" pitchFamily="34" charset="0"/>
              </a:rPr>
              <a:t>)</a:t>
            </a:r>
            <a:endParaRPr lang="el-GR" altLang="cs-CZ" sz="2800" b="1" dirty="0">
              <a:cs typeface="Arial" panose="020B0604020202020204" pitchFamily="34" charset="0"/>
            </a:endParaRPr>
          </a:p>
        </p:txBody>
      </p:sp>
      <p:graphicFrame>
        <p:nvGraphicFramePr>
          <p:cNvPr id="8195" name="Object 7">
            <a:extLst>
              <a:ext uri="{FF2B5EF4-FFF2-40B4-BE49-F238E27FC236}">
                <a16:creationId xmlns:a16="http://schemas.microsoft.com/office/drawing/2014/main" id="{29B80741-5D2A-4999-8CAD-B0B0AEFDD6CD}"/>
              </a:ext>
            </a:extLst>
          </p:cNvPr>
          <p:cNvGraphicFramePr>
            <a:graphicFrameLocks noGrp="1" noChangeAspect="1"/>
          </p:cNvGraphicFramePr>
          <p:nvPr>
            <p:ph sz="quarter" idx="3"/>
            <p:extLst>
              <p:ext uri="{D42A27DB-BD31-4B8C-83A1-F6EECF244321}">
                <p14:modId xmlns:p14="http://schemas.microsoft.com/office/powerpoint/2010/main" val="2511823964"/>
              </p:ext>
            </p:extLst>
          </p:nvPr>
        </p:nvGraphicFramePr>
        <p:xfrm>
          <a:off x="1369357" y="3488929"/>
          <a:ext cx="509231" cy="545702"/>
        </p:xfrm>
        <a:graphic>
          <a:graphicData uri="http://schemas.openxmlformats.org/presentationml/2006/ole">
            <mc:AlternateContent xmlns:mc="http://schemas.openxmlformats.org/markup-compatibility/2006">
              <mc:Choice xmlns:v="urn:schemas-microsoft-com:vml" Requires="v">
                <p:oleObj name="Rovnice" r:id="rId5" imgW="177646" imgH="190335" progId="Equation.3">
                  <p:embed/>
                </p:oleObj>
              </mc:Choice>
              <mc:Fallback>
                <p:oleObj name="Rovnice" r:id="rId5" imgW="177646" imgH="190335" progId="Equation.3">
                  <p:embed/>
                  <p:pic>
                    <p:nvPicPr>
                      <p:cNvPr id="8195" name="Object 7">
                        <a:extLst>
                          <a:ext uri="{FF2B5EF4-FFF2-40B4-BE49-F238E27FC236}">
                            <a16:creationId xmlns:a16="http://schemas.microsoft.com/office/drawing/2014/main" id="{29B80741-5D2A-4999-8CAD-B0B0AEFDD6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69357" y="3488929"/>
                        <a:ext cx="509231" cy="54570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45427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5616CBC-2CB0-46DE-BA03-6DA7D8705FD3}"/>
              </a:ext>
            </a:extLst>
          </p:cNvPr>
          <p:cNvSpPr>
            <a:spLocks noGrp="1" noChangeArrowheads="1"/>
          </p:cNvSpPr>
          <p:nvPr>
            <p:ph type="title"/>
          </p:nvPr>
        </p:nvSpPr>
        <p:spPr>
          <a:xfrm>
            <a:off x="562345" y="425711"/>
            <a:ext cx="10753200" cy="451576"/>
          </a:xfrm>
        </p:spPr>
        <p:txBody>
          <a:bodyPr/>
          <a:lstStyle/>
          <a:p>
            <a:pPr eaLnBrk="1" hangingPunct="1"/>
            <a:r>
              <a:rPr lang="cs-CZ" altLang="cs-CZ" sz="4000" dirty="0"/>
              <a:t>Teorie duálního účinku záření - odvození</a:t>
            </a:r>
          </a:p>
        </p:txBody>
      </p:sp>
      <p:sp>
        <p:nvSpPr>
          <p:cNvPr id="33795" name="Rectangle 3">
            <a:extLst>
              <a:ext uri="{FF2B5EF4-FFF2-40B4-BE49-F238E27FC236}">
                <a16:creationId xmlns:a16="http://schemas.microsoft.com/office/drawing/2014/main" id="{B8F06A35-480B-44A0-8F08-F3CF64C5C57A}"/>
              </a:ext>
            </a:extLst>
          </p:cNvPr>
          <p:cNvSpPr>
            <a:spLocks noGrp="1" noChangeArrowheads="1"/>
          </p:cNvSpPr>
          <p:nvPr>
            <p:ph type="body" idx="1"/>
          </p:nvPr>
        </p:nvSpPr>
        <p:spPr>
          <a:xfrm>
            <a:off x="840827" y="1600201"/>
            <a:ext cx="10474717" cy="3484563"/>
          </a:xfrm>
          <a:noFill/>
        </p:spPr>
        <p:txBody>
          <a:bodyPr/>
          <a:lstStyle/>
          <a:p>
            <a:pPr eaLnBrk="1" hangingPunct="1">
              <a:lnSpc>
                <a:spcPct val="100000"/>
              </a:lnSpc>
              <a:buFontTx/>
              <a:buNone/>
            </a:pPr>
            <a:r>
              <a:rPr lang="cs-CZ" altLang="cs-CZ" dirty="0">
                <a:cs typeface="Arial" panose="020B0604020202020204" pitchFamily="34" charset="0"/>
              </a:rPr>
              <a:t>Toto je opět tzv. </a:t>
            </a:r>
            <a:r>
              <a:rPr lang="cs-CZ" altLang="cs-CZ" dirty="0" err="1">
                <a:cs typeface="Arial" panose="020B0604020202020204" pitchFamily="34" charset="0"/>
              </a:rPr>
              <a:t>poissonovské</a:t>
            </a:r>
            <a:r>
              <a:rPr lang="cs-CZ" altLang="cs-CZ" dirty="0">
                <a:cs typeface="Arial" panose="020B0604020202020204" pitchFamily="34" charset="0"/>
              </a:rPr>
              <a:t> usmrcování buněk, pro které je podíl přeživších buněk dán výrazem:</a:t>
            </a:r>
          </a:p>
          <a:p>
            <a:pPr eaLnBrk="1" hangingPunct="1">
              <a:lnSpc>
                <a:spcPct val="100000"/>
              </a:lnSpc>
              <a:buFontTx/>
              <a:buNone/>
            </a:pPr>
            <a:endParaRPr lang="cs-CZ" altLang="cs-CZ" dirty="0">
              <a:cs typeface="Arial" panose="020B0604020202020204" pitchFamily="34" charset="0"/>
            </a:endParaRPr>
          </a:p>
          <a:p>
            <a:pPr algn="ctr" eaLnBrk="1" hangingPunct="1">
              <a:lnSpc>
                <a:spcPct val="100000"/>
              </a:lnSpc>
              <a:buFontTx/>
              <a:buNone/>
            </a:pPr>
            <a:r>
              <a:rPr lang="cs-CZ" altLang="cs-CZ" dirty="0">
                <a:cs typeface="Arial" panose="020B0604020202020204" pitchFamily="34" charset="0"/>
              </a:rPr>
              <a:t>S/S</a:t>
            </a:r>
            <a:r>
              <a:rPr lang="cs-CZ" altLang="cs-CZ" baseline="-25000" dirty="0">
                <a:cs typeface="Arial" panose="020B0604020202020204" pitchFamily="34" charset="0"/>
              </a:rPr>
              <a:t>0</a:t>
            </a:r>
            <a:r>
              <a:rPr lang="cs-CZ" altLang="cs-CZ" dirty="0">
                <a:cs typeface="Arial" panose="020B0604020202020204" pitchFamily="34" charset="0"/>
              </a:rPr>
              <a:t> = e</a:t>
            </a:r>
            <a:r>
              <a:rPr lang="cs-CZ" altLang="cs-CZ" baseline="30000" dirty="0">
                <a:cs typeface="Arial" panose="020B0604020202020204" pitchFamily="34" charset="0"/>
              </a:rPr>
              <a:t>-k(</a:t>
            </a:r>
            <a:r>
              <a:rPr lang="el-GR" altLang="cs-CZ" baseline="30000" dirty="0">
                <a:cs typeface="Arial" panose="020B0604020202020204" pitchFamily="34" charset="0"/>
              </a:rPr>
              <a:t>ζ</a:t>
            </a:r>
            <a:r>
              <a:rPr lang="cs-CZ" altLang="cs-CZ" baseline="30000" dirty="0">
                <a:cs typeface="Arial" panose="020B0604020202020204" pitchFamily="34" charset="0"/>
              </a:rPr>
              <a:t>D + D</a:t>
            </a:r>
            <a:r>
              <a:rPr lang="en-US" altLang="cs-CZ" baseline="30000" dirty="0">
                <a:cs typeface="Arial" panose="020B0604020202020204" pitchFamily="34" charset="0"/>
              </a:rPr>
              <a:t>^</a:t>
            </a:r>
            <a:r>
              <a:rPr lang="cs-CZ" altLang="cs-CZ" baseline="30000" dirty="0">
                <a:cs typeface="Arial" panose="020B0604020202020204" pitchFamily="34" charset="0"/>
              </a:rPr>
              <a:t>2)</a:t>
            </a:r>
          </a:p>
          <a:p>
            <a:pPr algn="ctr" eaLnBrk="1" hangingPunct="1">
              <a:lnSpc>
                <a:spcPct val="100000"/>
              </a:lnSpc>
              <a:buFontTx/>
              <a:buNone/>
            </a:pPr>
            <a:endParaRPr lang="cs-CZ" altLang="cs-CZ" baseline="30000" dirty="0">
              <a:cs typeface="Arial" panose="020B0604020202020204" pitchFamily="34" charset="0"/>
            </a:endParaRPr>
          </a:p>
          <a:p>
            <a:pPr eaLnBrk="1" hangingPunct="1">
              <a:lnSpc>
                <a:spcPct val="100000"/>
              </a:lnSpc>
              <a:buFontTx/>
              <a:buNone/>
            </a:pPr>
            <a:r>
              <a:rPr lang="cs-CZ" altLang="cs-CZ" dirty="0">
                <a:cs typeface="Arial" panose="020B0604020202020204" pitchFamily="34" charset="0"/>
              </a:rPr>
              <a:t>V logaritmickém vyjádření jde opět o lineárně-kvadratický výraz.</a:t>
            </a:r>
            <a:endParaRPr lang="en-US" altLang="cs-CZ" dirty="0">
              <a:cs typeface="Arial" panose="020B0604020202020204" pitchFamily="34" charset="0"/>
            </a:endParaRPr>
          </a:p>
          <a:p>
            <a:pPr eaLnBrk="1" hangingPunct="1"/>
            <a:endParaRPr lang="cs-CZ" altLang="cs-CZ" dirty="0"/>
          </a:p>
        </p:txBody>
      </p:sp>
    </p:spTree>
    <p:extLst>
      <p:ext uri="{BB962C8B-B14F-4D97-AF65-F5344CB8AC3E}">
        <p14:creationId xmlns:p14="http://schemas.microsoft.com/office/powerpoint/2010/main" val="3363448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35D2321-4363-4D18-BFDB-2932E465A713}"/>
              </a:ext>
            </a:extLst>
          </p:cNvPr>
          <p:cNvSpPr>
            <a:spLocks noGrp="1" noChangeArrowheads="1"/>
          </p:cNvSpPr>
          <p:nvPr>
            <p:ph type="title"/>
          </p:nvPr>
        </p:nvSpPr>
        <p:spPr>
          <a:xfrm>
            <a:off x="583366" y="373159"/>
            <a:ext cx="10753200" cy="451576"/>
          </a:xfrm>
        </p:spPr>
        <p:txBody>
          <a:bodyPr/>
          <a:lstStyle/>
          <a:p>
            <a:pPr eaLnBrk="1" hangingPunct="1"/>
            <a:r>
              <a:rPr lang="cs-CZ" altLang="cs-CZ" sz="4000" dirty="0" err="1"/>
              <a:t>Repair-misrepair</a:t>
            </a:r>
            <a:r>
              <a:rPr lang="cs-CZ" altLang="cs-CZ" sz="4000" dirty="0"/>
              <a:t> model buněčného přežití</a:t>
            </a:r>
            <a:br>
              <a:rPr lang="cs-CZ" altLang="cs-CZ" sz="4000" dirty="0"/>
            </a:br>
            <a:r>
              <a:rPr lang="cs-CZ" altLang="cs-CZ" sz="2000" dirty="0"/>
              <a:t>(nepovinně)</a:t>
            </a:r>
          </a:p>
        </p:txBody>
      </p:sp>
      <p:sp>
        <p:nvSpPr>
          <p:cNvPr id="34819" name="Rectangle 3">
            <a:extLst>
              <a:ext uri="{FF2B5EF4-FFF2-40B4-BE49-F238E27FC236}">
                <a16:creationId xmlns:a16="http://schemas.microsoft.com/office/drawing/2014/main" id="{87D92273-570A-4154-988C-3194E513965C}"/>
              </a:ext>
            </a:extLst>
          </p:cNvPr>
          <p:cNvSpPr>
            <a:spLocks noGrp="1" noChangeArrowheads="1"/>
          </p:cNvSpPr>
          <p:nvPr>
            <p:ph type="body" idx="1"/>
          </p:nvPr>
        </p:nvSpPr>
        <p:spPr>
          <a:noFill/>
        </p:spPr>
        <p:txBody>
          <a:bodyPr/>
          <a:lstStyle/>
          <a:p>
            <a:pPr marL="609600" indent="-609600" eaLnBrk="1" hangingPunct="1">
              <a:lnSpc>
                <a:spcPct val="100000"/>
              </a:lnSpc>
              <a:buFontTx/>
              <a:buNone/>
            </a:pPr>
            <a:r>
              <a:rPr lang="cs-CZ" altLang="cs-CZ" sz="2400" dirty="0"/>
              <a:t>Odlišný přístup – model se více zabývá procesem reparace:</a:t>
            </a:r>
          </a:p>
          <a:p>
            <a:pPr marL="609600" indent="-609600" eaLnBrk="1" hangingPunct="1">
              <a:lnSpc>
                <a:spcPct val="100000"/>
              </a:lnSpc>
              <a:buFontTx/>
              <a:buAutoNum type="alphaLcParenR"/>
            </a:pPr>
            <a:r>
              <a:rPr lang="cs-CZ" altLang="cs-CZ" sz="2400" dirty="0"/>
              <a:t>Existuje počáteční proces fyzikálního přenosu energie, který je následován přesunem předané energie a vytvoření relativně stabilních radiochemických produktů.</a:t>
            </a:r>
          </a:p>
          <a:p>
            <a:pPr marL="609600" indent="-609600" eaLnBrk="1" hangingPunct="1">
              <a:lnSpc>
                <a:spcPct val="100000"/>
              </a:lnSpc>
              <a:buFontTx/>
              <a:buAutoNum type="alphaLcParenR"/>
            </a:pPr>
            <a:r>
              <a:rPr lang="cs-CZ" altLang="cs-CZ" sz="2400" dirty="0"/>
              <a:t>Chemická fáze procesu je následována fází biochemickou, která zahrnuje procesy reparace nebo zesílení poškození nebo jeho fixace, provázené posloupností fyziologických stavů buňky.</a:t>
            </a:r>
          </a:p>
          <a:p>
            <a:pPr marL="609600" indent="-609600" eaLnBrk="1" hangingPunct="1">
              <a:lnSpc>
                <a:spcPct val="100000"/>
              </a:lnSpc>
              <a:buFontTx/>
              <a:buAutoNum type="alphaLcParenR"/>
            </a:pPr>
            <a:r>
              <a:rPr lang="cs-CZ" altLang="cs-CZ" sz="2400" dirty="0"/>
              <a:t>Buňky, pokud přežijí, mohou jevit trvalou změnu </a:t>
            </a:r>
            <a:r>
              <a:rPr lang="cs-CZ" altLang="cs-CZ" sz="2400" dirty="0" err="1"/>
              <a:t>feonotypu</a:t>
            </a:r>
            <a:r>
              <a:rPr lang="cs-CZ" altLang="cs-CZ" sz="2400" dirty="0"/>
              <a:t>.</a:t>
            </a:r>
          </a:p>
        </p:txBody>
      </p:sp>
    </p:spTree>
    <p:extLst>
      <p:ext uri="{BB962C8B-B14F-4D97-AF65-F5344CB8AC3E}">
        <p14:creationId xmlns:p14="http://schemas.microsoft.com/office/powerpoint/2010/main" val="246416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4754EF7-8E87-4A70-9777-E6C8793710EC}"/>
              </a:ext>
            </a:extLst>
          </p:cNvPr>
          <p:cNvSpPr>
            <a:spLocks noGrp="1" noChangeArrowheads="1"/>
          </p:cNvSpPr>
          <p:nvPr>
            <p:ph type="title"/>
          </p:nvPr>
        </p:nvSpPr>
        <p:spPr>
          <a:xfrm>
            <a:off x="625407" y="373159"/>
            <a:ext cx="10753200" cy="451576"/>
          </a:xfrm>
        </p:spPr>
        <p:txBody>
          <a:bodyPr/>
          <a:lstStyle/>
          <a:p>
            <a:pPr eaLnBrk="1" hangingPunct="1"/>
            <a:r>
              <a:rPr lang="cs-CZ" altLang="cs-CZ" sz="3600" dirty="0" err="1"/>
              <a:t>Repair-misrepair</a:t>
            </a:r>
            <a:r>
              <a:rPr lang="cs-CZ" altLang="cs-CZ" sz="3600" dirty="0"/>
              <a:t> (RMR) model buněčného přežití</a:t>
            </a:r>
          </a:p>
        </p:txBody>
      </p:sp>
      <p:sp>
        <p:nvSpPr>
          <p:cNvPr id="35843" name="Rectangle 3">
            <a:extLst>
              <a:ext uri="{FF2B5EF4-FFF2-40B4-BE49-F238E27FC236}">
                <a16:creationId xmlns:a16="http://schemas.microsoft.com/office/drawing/2014/main" id="{06AF7628-569D-495E-95F8-11B08E45D650}"/>
              </a:ext>
            </a:extLst>
          </p:cNvPr>
          <p:cNvSpPr>
            <a:spLocks noGrp="1" noChangeArrowheads="1"/>
          </p:cNvSpPr>
          <p:nvPr>
            <p:ph type="body" idx="1"/>
          </p:nvPr>
        </p:nvSpPr>
        <p:spPr>
          <a:xfrm>
            <a:off x="924909" y="1448999"/>
            <a:ext cx="10174015" cy="4857207"/>
          </a:xfrm>
          <a:noFill/>
        </p:spPr>
        <p:txBody>
          <a:bodyPr/>
          <a:lstStyle/>
          <a:p>
            <a:pPr eaLnBrk="1" hangingPunct="1">
              <a:lnSpc>
                <a:spcPct val="100000"/>
              </a:lnSpc>
            </a:pPr>
            <a:r>
              <a:rPr lang="cs-CZ" altLang="cs-CZ" sz="2800" b="1" dirty="0"/>
              <a:t>Na dalším obrázku představený model RMR popisuje výtěžek relevantních makromolekulárních lézí na jednu buňku jako </a:t>
            </a:r>
            <a:r>
              <a:rPr lang="cs-CZ" altLang="cs-CZ" sz="2800" b="1" dirty="0" err="1"/>
              <a:t>fukci</a:t>
            </a:r>
            <a:r>
              <a:rPr lang="cs-CZ" altLang="cs-CZ" sz="2800" b="1" dirty="0"/>
              <a:t> dávky (D).</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Existuje na čase </a:t>
            </a:r>
            <a:r>
              <a:rPr lang="cs-CZ" altLang="cs-CZ" sz="2800" i="1" dirty="0"/>
              <a:t>t</a:t>
            </a:r>
            <a:r>
              <a:rPr lang="cs-CZ" altLang="cs-CZ" sz="2800" dirty="0"/>
              <a:t> závislá transformace těchto lézí a přidružené, na čase a na dávce závislé, pravděpodobnosti přežití (S, „</a:t>
            </a:r>
            <a:r>
              <a:rPr lang="cs-CZ" altLang="cs-CZ" sz="2800" dirty="0" err="1"/>
              <a:t>repair</a:t>
            </a:r>
            <a:r>
              <a:rPr lang="cs-CZ" altLang="cs-CZ" sz="2800" dirty="0"/>
              <a:t>“), smrti (L) a zmutování (M, „</a:t>
            </a:r>
            <a:r>
              <a:rPr lang="cs-CZ" altLang="cs-CZ" sz="2800" dirty="0" err="1"/>
              <a:t>misrepair</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Tento model také postuluje třídu lézí U, které lze označit jako léze neutrální nebo „neprojevené“ a jsou tu různé stavy reparace (R), které jsou důsledkem transformace U lézí.</a:t>
            </a:r>
          </a:p>
        </p:txBody>
      </p:sp>
    </p:spTree>
    <p:extLst>
      <p:ext uri="{BB962C8B-B14F-4D97-AF65-F5344CB8AC3E}">
        <p14:creationId xmlns:p14="http://schemas.microsoft.com/office/powerpoint/2010/main" val="3392905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09877554-7E58-4394-9FA9-C000675997BD}"/>
              </a:ext>
            </a:extLst>
          </p:cNvPr>
          <p:cNvSpPr>
            <a:spLocks noChangeArrowheads="1"/>
          </p:cNvSpPr>
          <p:nvPr/>
        </p:nvSpPr>
        <p:spPr bwMode="auto">
          <a:xfrm>
            <a:off x="4440239" y="188913"/>
            <a:ext cx="3311525"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Stabilní </a:t>
            </a:r>
          </a:p>
          <a:p>
            <a:pPr algn="ctr" eaLnBrk="1" hangingPunct="1"/>
            <a:r>
              <a:rPr lang="cs-CZ" altLang="cs-CZ" dirty="0"/>
              <a:t>makromolekulární léze </a:t>
            </a:r>
          </a:p>
          <a:p>
            <a:pPr algn="ctr" eaLnBrk="1" hangingPunct="1"/>
            <a:r>
              <a:rPr lang="cs-CZ" altLang="cs-CZ" dirty="0"/>
              <a:t>(1 </a:t>
            </a:r>
            <a:r>
              <a:rPr lang="cs-CZ" altLang="cs-CZ" dirty="0" err="1"/>
              <a:t>ms</a:t>
            </a:r>
            <a:r>
              <a:rPr lang="cs-CZ" altLang="cs-CZ" dirty="0"/>
              <a:t>)  U(t)</a:t>
            </a:r>
          </a:p>
        </p:txBody>
      </p:sp>
      <p:sp>
        <p:nvSpPr>
          <p:cNvPr id="36867" name="Rectangle 5">
            <a:extLst>
              <a:ext uri="{FF2B5EF4-FFF2-40B4-BE49-F238E27FC236}">
                <a16:creationId xmlns:a16="http://schemas.microsoft.com/office/drawing/2014/main" id="{A11F0FC3-18DF-4BA0-A72D-BAB7E4C72D6B}"/>
              </a:ext>
            </a:extLst>
          </p:cNvPr>
          <p:cNvSpPr>
            <a:spLocks noChangeArrowheads="1"/>
          </p:cNvSpPr>
          <p:nvPr/>
        </p:nvSpPr>
        <p:spPr bwMode="auto">
          <a:xfrm>
            <a:off x="1103589" y="2205038"/>
            <a:ext cx="3552549"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Lineární reparační procesy</a:t>
            </a:r>
          </a:p>
          <a:p>
            <a:pPr algn="ctr" eaLnBrk="1" hangingPunct="1"/>
            <a:r>
              <a:rPr lang="cs-CZ" altLang="cs-CZ" dirty="0"/>
              <a:t> (lineární závislost na </a:t>
            </a:r>
          </a:p>
          <a:p>
            <a:pPr algn="ctr" eaLnBrk="1" hangingPunct="1"/>
            <a:r>
              <a:rPr lang="cs-CZ" altLang="cs-CZ" dirty="0"/>
              <a:t>koncentraci lézí U)</a:t>
            </a:r>
          </a:p>
          <a:p>
            <a:pPr algn="ctr" eaLnBrk="1" hangingPunct="1"/>
            <a:r>
              <a:rPr lang="cs-CZ" altLang="cs-CZ" dirty="0"/>
              <a:t>R</a:t>
            </a:r>
            <a:r>
              <a:rPr lang="cs-CZ" altLang="cs-CZ" baseline="-25000" dirty="0"/>
              <a:t>L</a:t>
            </a:r>
            <a:r>
              <a:rPr lang="cs-CZ" altLang="cs-CZ" dirty="0"/>
              <a:t>(t)</a:t>
            </a:r>
          </a:p>
        </p:txBody>
      </p:sp>
      <p:sp>
        <p:nvSpPr>
          <p:cNvPr id="36868" name="Rectangle 8">
            <a:extLst>
              <a:ext uri="{FF2B5EF4-FFF2-40B4-BE49-F238E27FC236}">
                <a16:creationId xmlns:a16="http://schemas.microsoft.com/office/drawing/2014/main" id="{568DA276-2F47-4F8D-8B70-B493078E3724}"/>
              </a:ext>
            </a:extLst>
          </p:cNvPr>
          <p:cNvSpPr>
            <a:spLocks noChangeArrowheads="1"/>
          </p:cNvSpPr>
          <p:nvPr/>
        </p:nvSpPr>
        <p:spPr bwMode="auto">
          <a:xfrm>
            <a:off x="1019508" y="4437063"/>
            <a:ext cx="363663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Letalita L</a:t>
            </a:r>
          </a:p>
        </p:txBody>
      </p:sp>
      <p:sp>
        <p:nvSpPr>
          <p:cNvPr id="36869" name="Rectangle 9">
            <a:extLst>
              <a:ext uri="{FF2B5EF4-FFF2-40B4-BE49-F238E27FC236}">
                <a16:creationId xmlns:a16="http://schemas.microsoft.com/office/drawing/2014/main" id="{895C8A66-DF21-4375-8FB6-5677623B96FF}"/>
              </a:ext>
            </a:extLst>
          </p:cNvPr>
          <p:cNvSpPr>
            <a:spLocks noChangeArrowheads="1"/>
          </p:cNvSpPr>
          <p:nvPr/>
        </p:nvSpPr>
        <p:spPr bwMode="auto">
          <a:xfrm>
            <a:off x="5232400" y="4437063"/>
            <a:ext cx="230505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Buňky se </a:t>
            </a:r>
          </a:p>
          <a:p>
            <a:pPr algn="ctr" eaLnBrk="1" hangingPunct="1"/>
            <a:r>
              <a:rPr lang="cs-CZ" altLang="cs-CZ" dirty="0"/>
              <a:t>zbytkovými</a:t>
            </a:r>
          </a:p>
          <a:p>
            <a:pPr algn="ctr" eaLnBrk="1" hangingPunct="1"/>
            <a:r>
              <a:rPr lang="cs-CZ" altLang="cs-CZ" dirty="0"/>
              <a:t> lézemi U</a:t>
            </a:r>
          </a:p>
        </p:txBody>
      </p:sp>
      <p:sp>
        <p:nvSpPr>
          <p:cNvPr id="36870" name="Rectangle 10">
            <a:extLst>
              <a:ext uri="{FF2B5EF4-FFF2-40B4-BE49-F238E27FC236}">
                <a16:creationId xmlns:a16="http://schemas.microsoft.com/office/drawing/2014/main" id="{7C6DC547-DD58-4ECC-B5A9-DAD075A57399}"/>
              </a:ext>
            </a:extLst>
          </p:cNvPr>
          <p:cNvSpPr>
            <a:spLocks noChangeArrowheads="1"/>
          </p:cNvSpPr>
          <p:nvPr/>
        </p:nvSpPr>
        <p:spPr bwMode="auto">
          <a:xfrm>
            <a:off x="8112124" y="4437063"/>
            <a:ext cx="3207507"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Přeživší (S)</a:t>
            </a:r>
          </a:p>
          <a:p>
            <a:pPr algn="ctr" eaLnBrk="1" hangingPunct="1"/>
            <a:r>
              <a:rPr lang="cs-CZ" altLang="cs-CZ" dirty="0"/>
              <a:t>-----------------------------</a:t>
            </a:r>
          </a:p>
          <a:p>
            <a:pPr algn="ctr" eaLnBrk="1" hangingPunct="1"/>
            <a:r>
              <a:rPr lang="cs-CZ" altLang="cs-CZ" dirty="0"/>
              <a:t>Životaschopní mutanti</a:t>
            </a:r>
          </a:p>
          <a:p>
            <a:pPr algn="ctr" eaLnBrk="1" hangingPunct="1"/>
            <a:r>
              <a:rPr lang="cs-CZ" altLang="cs-CZ" dirty="0"/>
              <a:t>(M)</a:t>
            </a:r>
          </a:p>
        </p:txBody>
      </p:sp>
      <p:sp>
        <p:nvSpPr>
          <p:cNvPr id="36871" name="Rectangle 11">
            <a:extLst>
              <a:ext uri="{FF2B5EF4-FFF2-40B4-BE49-F238E27FC236}">
                <a16:creationId xmlns:a16="http://schemas.microsoft.com/office/drawing/2014/main" id="{67E34B65-0534-4B16-882E-B01043FA88C5}"/>
              </a:ext>
            </a:extLst>
          </p:cNvPr>
          <p:cNvSpPr>
            <a:spLocks noChangeArrowheads="1"/>
          </p:cNvSpPr>
          <p:nvPr/>
        </p:nvSpPr>
        <p:spPr bwMode="auto">
          <a:xfrm>
            <a:off x="4992417" y="2205038"/>
            <a:ext cx="2759342"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léze neutrální -</a:t>
            </a:r>
          </a:p>
          <a:p>
            <a:pPr algn="ctr" eaLnBrk="1" hangingPunct="1"/>
            <a:r>
              <a:rPr lang="cs-CZ" altLang="cs-CZ" dirty="0"/>
              <a:t>„neprojevené“ U(t)</a:t>
            </a:r>
          </a:p>
        </p:txBody>
      </p:sp>
      <p:sp>
        <p:nvSpPr>
          <p:cNvPr id="36872" name="Rectangle 12">
            <a:extLst>
              <a:ext uri="{FF2B5EF4-FFF2-40B4-BE49-F238E27FC236}">
                <a16:creationId xmlns:a16="http://schemas.microsoft.com/office/drawing/2014/main" id="{361046D0-C317-4871-B886-23E105FBD6E2}"/>
              </a:ext>
            </a:extLst>
          </p:cNvPr>
          <p:cNvSpPr>
            <a:spLocks noChangeArrowheads="1"/>
          </p:cNvSpPr>
          <p:nvPr/>
        </p:nvSpPr>
        <p:spPr bwMode="auto">
          <a:xfrm>
            <a:off x="8112124" y="2205038"/>
            <a:ext cx="3960806"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Kvadratické reparační </a:t>
            </a:r>
          </a:p>
          <a:p>
            <a:pPr algn="ctr" eaLnBrk="1" hangingPunct="1"/>
            <a:r>
              <a:rPr lang="cs-CZ" altLang="cs-CZ" dirty="0"/>
              <a:t>Procesy (závislost na kvadrátu</a:t>
            </a:r>
          </a:p>
          <a:p>
            <a:pPr algn="ctr" eaLnBrk="1" hangingPunct="1"/>
            <a:r>
              <a:rPr lang="cs-CZ" altLang="cs-CZ" dirty="0"/>
              <a:t> </a:t>
            </a:r>
            <a:r>
              <a:rPr lang="cs-CZ" altLang="cs-CZ"/>
              <a:t>koncentrace lézí U</a:t>
            </a:r>
            <a:r>
              <a:rPr lang="cs-CZ" altLang="cs-CZ" dirty="0"/>
              <a:t>) </a:t>
            </a:r>
          </a:p>
          <a:p>
            <a:pPr algn="ctr" eaLnBrk="1" hangingPunct="1"/>
            <a:r>
              <a:rPr lang="cs-CZ" altLang="cs-CZ" dirty="0"/>
              <a:t>R</a:t>
            </a:r>
            <a:r>
              <a:rPr lang="cs-CZ" altLang="cs-CZ" baseline="-25000" dirty="0"/>
              <a:t>Q </a:t>
            </a:r>
            <a:r>
              <a:rPr lang="cs-CZ" altLang="cs-CZ" dirty="0"/>
              <a:t>(t)</a:t>
            </a:r>
          </a:p>
        </p:txBody>
      </p:sp>
      <p:sp>
        <p:nvSpPr>
          <p:cNvPr id="36873" name="Line 14">
            <a:extLst>
              <a:ext uri="{FF2B5EF4-FFF2-40B4-BE49-F238E27FC236}">
                <a16:creationId xmlns:a16="http://schemas.microsoft.com/office/drawing/2014/main" id="{B3AE1A9F-A33B-4AE7-9AAD-10D8DE12E634}"/>
              </a:ext>
            </a:extLst>
          </p:cNvPr>
          <p:cNvSpPr>
            <a:spLocks noChangeShapeType="1"/>
          </p:cNvSpPr>
          <p:nvPr/>
        </p:nvSpPr>
        <p:spPr bwMode="auto">
          <a:xfrm flipH="1">
            <a:off x="3280872" y="1043481"/>
            <a:ext cx="11525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4" name="Line 15">
            <a:extLst>
              <a:ext uri="{FF2B5EF4-FFF2-40B4-BE49-F238E27FC236}">
                <a16:creationId xmlns:a16="http://schemas.microsoft.com/office/drawing/2014/main" id="{18C50584-D281-4E30-A940-9CC105481E6C}"/>
              </a:ext>
            </a:extLst>
          </p:cNvPr>
          <p:cNvSpPr>
            <a:spLocks noChangeShapeType="1"/>
          </p:cNvSpPr>
          <p:nvPr/>
        </p:nvSpPr>
        <p:spPr bwMode="auto">
          <a:xfrm>
            <a:off x="3287713"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5" name="Line 16">
            <a:extLst>
              <a:ext uri="{FF2B5EF4-FFF2-40B4-BE49-F238E27FC236}">
                <a16:creationId xmlns:a16="http://schemas.microsoft.com/office/drawing/2014/main" id="{BF7F58B7-5433-46CC-B10A-B7602EC03FD1}"/>
              </a:ext>
            </a:extLst>
          </p:cNvPr>
          <p:cNvSpPr>
            <a:spLocks noChangeShapeType="1"/>
          </p:cNvSpPr>
          <p:nvPr/>
        </p:nvSpPr>
        <p:spPr bwMode="auto">
          <a:xfrm>
            <a:off x="6311900" y="1628776"/>
            <a:ext cx="0" cy="5762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6" name="Line 18">
            <a:extLst>
              <a:ext uri="{FF2B5EF4-FFF2-40B4-BE49-F238E27FC236}">
                <a16:creationId xmlns:a16="http://schemas.microsoft.com/office/drawing/2014/main" id="{6BE0C5DC-D42A-477E-8733-472ECDD3B6BE}"/>
              </a:ext>
            </a:extLst>
          </p:cNvPr>
          <p:cNvSpPr>
            <a:spLocks noChangeShapeType="1"/>
          </p:cNvSpPr>
          <p:nvPr/>
        </p:nvSpPr>
        <p:spPr bwMode="auto">
          <a:xfrm>
            <a:off x="7751764" y="1052513"/>
            <a:ext cx="12969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7" name="Line 19">
            <a:extLst>
              <a:ext uri="{FF2B5EF4-FFF2-40B4-BE49-F238E27FC236}">
                <a16:creationId xmlns:a16="http://schemas.microsoft.com/office/drawing/2014/main" id="{D773CFF9-20E6-4D2A-B325-99DF18A1B0E2}"/>
              </a:ext>
            </a:extLst>
          </p:cNvPr>
          <p:cNvSpPr>
            <a:spLocks noChangeShapeType="1"/>
          </p:cNvSpPr>
          <p:nvPr/>
        </p:nvSpPr>
        <p:spPr bwMode="auto">
          <a:xfrm>
            <a:off x="9048750"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8" name="Line 20">
            <a:extLst>
              <a:ext uri="{FF2B5EF4-FFF2-40B4-BE49-F238E27FC236}">
                <a16:creationId xmlns:a16="http://schemas.microsoft.com/office/drawing/2014/main" id="{4762398B-2274-4C85-B767-3AFE5574D949}"/>
              </a:ext>
            </a:extLst>
          </p:cNvPr>
          <p:cNvSpPr>
            <a:spLocks noChangeShapeType="1"/>
          </p:cNvSpPr>
          <p:nvPr/>
        </p:nvSpPr>
        <p:spPr bwMode="auto">
          <a:xfrm>
            <a:off x="3432175"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9" name="Line 22">
            <a:extLst>
              <a:ext uri="{FF2B5EF4-FFF2-40B4-BE49-F238E27FC236}">
                <a16:creationId xmlns:a16="http://schemas.microsoft.com/office/drawing/2014/main" id="{3727DCC6-89A2-45A1-9FC6-5C564FF79AD4}"/>
              </a:ext>
            </a:extLst>
          </p:cNvPr>
          <p:cNvSpPr>
            <a:spLocks noChangeShapeType="1"/>
          </p:cNvSpPr>
          <p:nvPr/>
        </p:nvSpPr>
        <p:spPr bwMode="auto">
          <a:xfrm>
            <a:off x="6311900" y="3644901"/>
            <a:ext cx="0"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0" name="Line 23">
            <a:extLst>
              <a:ext uri="{FF2B5EF4-FFF2-40B4-BE49-F238E27FC236}">
                <a16:creationId xmlns:a16="http://schemas.microsoft.com/office/drawing/2014/main" id="{FA391B24-3548-4B63-B9C4-DD6C6FD2ECC3}"/>
              </a:ext>
            </a:extLst>
          </p:cNvPr>
          <p:cNvSpPr>
            <a:spLocks noChangeShapeType="1"/>
          </p:cNvSpPr>
          <p:nvPr/>
        </p:nvSpPr>
        <p:spPr bwMode="auto">
          <a:xfrm>
            <a:off x="3432176" y="3644901"/>
            <a:ext cx="5832475"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1" name="Line 24">
            <a:extLst>
              <a:ext uri="{FF2B5EF4-FFF2-40B4-BE49-F238E27FC236}">
                <a16:creationId xmlns:a16="http://schemas.microsoft.com/office/drawing/2014/main" id="{27DF393A-2C39-44B7-B8EB-F2C314F0FF37}"/>
              </a:ext>
            </a:extLst>
          </p:cNvPr>
          <p:cNvSpPr>
            <a:spLocks noChangeShapeType="1"/>
          </p:cNvSpPr>
          <p:nvPr/>
        </p:nvSpPr>
        <p:spPr bwMode="auto">
          <a:xfrm>
            <a:off x="7608888" y="4221164"/>
            <a:ext cx="431800" cy="11525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2" name="Line 25">
            <a:extLst>
              <a:ext uri="{FF2B5EF4-FFF2-40B4-BE49-F238E27FC236}">
                <a16:creationId xmlns:a16="http://schemas.microsoft.com/office/drawing/2014/main" id="{EA3DC911-B2F7-4B72-AEDD-ACCD6AE21205}"/>
              </a:ext>
            </a:extLst>
          </p:cNvPr>
          <p:cNvSpPr>
            <a:spLocks noChangeShapeType="1"/>
          </p:cNvSpPr>
          <p:nvPr/>
        </p:nvSpPr>
        <p:spPr bwMode="auto">
          <a:xfrm>
            <a:off x="9264650"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3" name="Line 26">
            <a:extLst>
              <a:ext uri="{FF2B5EF4-FFF2-40B4-BE49-F238E27FC236}">
                <a16:creationId xmlns:a16="http://schemas.microsoft.com/office/drawing/2014/main" id="{84081EDC-3D9E-44E4-A23C-DFAF409221B9}"/>
              </a:ext>
            </a:extLst>
          </p:cNvPr>
          <p:cNvSpPr>
            <a:spLocks noChangeShapeType="1"/>
          </p:cNvSpPr>
          <p:nvPr/>
        </p:nvSpPr>
        <p:spPr bwMode="auto">
          <a:xfrm>
            <a:off x="9983788" y="3644901"/>
            <a:ext cx="0" cy="14398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4" name="Line 27">
            <a:extLst>
              <a:ext uri="{FF2B5EF4-FFF2-40B4-BE49-F238E27FC236}">
                <a16:creationId xmlns:a16="http://schemas.microsoft.com/office/drawing/2014/main" id="{59C67011-054C-4670-B0FE-805EFFB7F6A9}"/>
              </a:ext>
            </a:extLst>
          </p:cNvPr>
          <p:cNvSpPr>
            <a:spLocks noChangeShapeType="1"/>
          </p:cNvSpPr>
          <p:nvPr/>
        </p:nvSpPr>
        <p:spPr bwMode="auto">
          <a:xfrm flipH="1">
            <a:off x="3503614" y="3644901"/>
            <a:ext cx="5761037"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Tree>
    <p:extLst>
      <p:ext uri="{BB962C8B-B14F-4D97-AF65-F5344CB8AC3E}">
        <p14:creationId xmlns:p14="http://schemas.microsoft.com/office/powerpoint/2010/main" val="85760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1060EBC3-E23A-4261-ACA8-C0B27D244C74}"/>
              </a:ext>
            </a:extLst>
          </p:cNvPr>
          <p:cNvSpPr>
            <a:spLocks noGrp="1" noChangeArrowheads="1"/>
          </p:cNvSpPr>
          <p:nvPr>
            <p:ph type="title"/>
          </p:nvPr>
        </p:nvSpPr>
        <p:spPr/>
        <p:txBody>
          <a:bodyPr/>
          <a:lstStyle/>
          <a:p>
            <a:pPr eaLnBrk="1" hangingPunct="1"/>
            <a:r>
              <a:rPr lang="cs-CZ" altLang="cs-CZ" sz="3600" dirty="0" err="1"/>
              <a:t>Repair-misrepair</a:t>
            </a:r>
            <a:r>
              <a:rPr lang="cs-CZ" altLang="cs-CZ" sz="3600" dirty="0"/>
              <a:t> (RMR) model buněčného přežití</a:t>
            </a:r>
          </a:p>
        </p:txBody>
      </p:sp>
      <p:sp>
        <p:nvSpPr>
          <p:cNvPr id="9221" name="Rectangle 3">
            <a:extLst>
              <a:ext uri="{FF2B5EF4-FFF2-40B4-BE49-F238E27FC236}">
                <a16:creationId xmlns:a16="http://schemas.microsoft.com/office/drawing/2014/main" id="{84A3C89E-B8E2-4C46-BF7F-91C14EA423CF}"/>
              </a:ext>
            </a:extLst>
          </p:cNvPr>
          <p:cNvSpPr>
            <a:spLocks noGrp="1" noChangeArrowheads="1"/>
          </p:cNvSpPr>
          <p:nvPr>
            <p:ph type="body" sz="half" idx="1"/>
          </p:nvPr>
        </p:nvSpPr>
        <p:spPr>
          <a:noFill/>
        </p:spPr>
        <p:txBody>
          <a:bodyPr/>
          <a:lstStyle/>
          <a:p>
            <a:pPr eaLnBrk="1" hangingPunct="1">
              <a:lnSpc>
                <a:spcPct val="100000"/>
              </a:lnSpc>
              <a:buFont typeface="Symbol" panose="05050102010706020507" pitchFamily="18" charset="2"/>
              <a:buChar char="e"/>
            </a:pPr>
            <a:r>
              <a:rPr lang="cs-CZ" altLang="cs-CZ" sz="2400" dirty="0"/>
              <a:t>= </a:t>
            </a:r>
            <a:r>
              <a:rPr lang="cs-CZ" altLang="cs-CZ" sz="2400" dirty="0">
                <a:latin typeface="Symbol" panose="05050102010706020507" pitchFamily="18" charset="2"/>
              </a:rPr>
              <a:t>l</a:t>
            </a:r>
            <a:r>
              <a:rPr lang="cs-CZ" altLang="cs-CZ" sz="2400" dirty="0"/>
              <a:t>/k je poměr rychlostních konstant „lineárních“ a „kvadratických“ oprav lézí vzniklých mechanismem „i“ a „</a:t>
            </a:r>
            <a:r>
              <a:rPr lang="cs-CZ" altLang="cs-CZ" sz="2400" dirty="0" err="1"/>
              <a:t>ii</a:t>
            </a:r>
            <a:r>
              <a:rPr lang="cs-CZ" altLang="cs-CZ" sz="2400" dirty="0"/>
              <a:t>“.</a:t>
            </a:r>
          </a:p>
          <a:p>
            <a:pPr eaLnBrk="1" hangingPunct="1">
              <a:lnSpc>
                <a:spcPct val="100000"/>
              </a:lnSpc>
              <a:buFont typeface="Symbol" panose="05050102010706020507" pitchFamily="18" charset="2"/>
              <a:buNone/>
            </a:pPr>
            <a:r>
              <a:rPr lang="cs-CZ" altLang="cs-CZ" sz="2400" i="1" dirty="0"/>
              <a:t>Příklady jednoduchých řešení:</a:t>
            </a:r>
            <a:r>
              <a:rPr lang="cs-CZ" altLang="cs-CZ" sz="2400" dirty="0"/>
              <a:t> (a) vychází z představy, že všechny „lineární“ opravy jsou správné a „kvadratické“ plus U léze vedou ke smrti buňky. (b) dtto avšak některé lineární opravy nemusejí být správné (</a:t>
            </a:r>
            <a:r>
              <a:rPr lang="cs-CZ" altLang="cs-CZ" sz="2400" dirty="0">
                <a:latin typeface="Symbol" panose="05050102010706020507" pitchFamily="18" charset="2"/>
              </a:rPr>
              <a:t>f</a:t>
            </a:r>
            <a:r>
              <a:rPr lang="cs-CZ" altLang="cs-CZ" sz="2400" dirty="0"/>
              <a:t> je pravděpodobnost toho, že lineární oprava je správná).</a:t>
            </a:r>
          </a:p>
        </p:txBody>
      </p:sp>
      <p:graphicFrame>
        <p:nvGraphicFramePr>
          <p:cNvPr id="9218" name="Object 4">
            <a:extLst>
              <a:ext uri="{FF2B5EF4-FFF2-40B4-BE49-F238E27FC236}">
                <a16:creationId xmlns:a16="http://schemas.microsoft.com/office/drawing/2014/main" id="{18C46708-B722-4FD6-8146-23B1982C1AA7}"/>
              </a:ext>
            </a:extLst>
          </p:cNvPr>
          <p:cNvGraphicFramePr>
            <a:graphicFrameLocks noGrp="1" noChangeAspect="1"/>
          </p:cNvGraphicFramePr>
          <p:nvPr>
            <p:ph sz="quarter" idx="2"/>
            <p:extLst>
              <p:ext uri="{D42A27DB-BD31-4B8C-83A1-F6EECF244321}">
                <p14:modId xmlns:p14="http://schemas.microsoft.com/office/powerpoint/2010/main" val="3037989730"/>
              </p:ext>
            </p:extLst>
          </p:nvPr>
        </p:nvGraphicFramePr>
        <p:xfrm>
          <a:off x="7118516" y="1454149"/>
          <a:ext cx="3671887" cy="1476375"/>
        </p:xfrm>
        <a:graphic>
          <a:graphicData uri="http://schemas.openxmlformats.org/presentationml/2006/ole">
            <mc:AlternateContent xmlns:mc="http://schemas.openxmlformats.org/markup-compatibility/2006">
              <mc:Choice xmlns:v="urn:schemas-microsoft-com:vml" Requires="v">
                <p:oleObj name="Rovnice" r:id="rId3" imgW="1168400" imgH="469900" progId="Equation.3">
                  <p:embed/>
                </p:oleObj>
              </mc:Choice>
              <mc:Fallback>
                <p:oleObj name="Rovnice" r:id="rId3" imgW="1168400" imgH="469900" progId="Equation.3">
                  <p:embed/>
                  <p:pic>
                    <p:nvPicPr>
                      <p:cNvPr id="9218" name="Object 4">
                        <a:extLst>
                          <a:ext uri="{FF2B5EF4-FFF2-40B4-BE49-F238E27FC236}">
                            <a16:creationId xmlns:a16="http://schemas.microsoft.com/office/drawing/2014/main" id="{18C46708-B722-4FD6-8146-23B1982C1A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8516" y="1454149"/>
                        <a:ext cx="3671887" cy="147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 name="Object 6">
            <a:extLst>
              <a:ext uri="{FF2B5EF4-FFF2-40B4-BE49-F238E27FC236}">
                <a16:creationId xmlns:a16="http://schemas.microsoft.com/office/drawing/2014/main" id="{58438FA2-D406-4264-899E-8D42678D1F71}"/>
              </a:ext>
            </a:extLst>
          </p:cNvPr>
          <p:cNvGraphicFramePr>
            <a:graphicFrameLocks noGrp="1" noChangeAspect="1"/>
          </p:cNvGraphicFramePr>
          <p:nvPr>
            <p:ph sz="quarter" idx="3"/>
            <p:extLst>
              <p:ext uri="{D42A27DB-BD31-4B8C-83A1-F6EECF244321}">
                <p14:modId xmlns:p14="http://schemas.microsoft.com/office/powerpoint/2010/main" val="129823319"/>
              </p:ext>
            </p:extLst>
          </p:nvPr>
        </p:nvGraphicFramePr>
        <p:xfrm>
          <a:off x="7118516" y="3647912"/>
          <a:ext cx="3590925" cy="1398587"/>
        </p:xfrm>
        <a:graphic>
          <a:graphicData uri="http://schemas.openxmlformats.org/presentationml/2006/ole">
            <mc:AlternateContent xmlns:mc="http://schemas.openxmlformats.org/markup-compatibility/2006">
              <mc:Choice xmlns:v="urn:schemas-microsoft-com:vml" Requires="v">
                <p:oleObj name="Rovnice" r:id="rId5" imgW="1206500" imgH="469900" progId="Equation.3">
                  <p:embed/>
                </p:oleObj>
              </mc:Choice>
              <mc:Fallback>
                <p:oleObj name="Rovnice" r:id="rId5" imgW="1206500" imgH="469900" progId="Equation.3">
                  <p:embed/>
                  <p:pic>
                    <p:nvPicPr>
                      <p:cNvPr id="9219" name="Object 6">
                        <a:extLst>
                          <a:ext uri="{FF2B5EF4-FFF2-40B4-BE49-F238E27FC236}">
                            <a16:creationId xmlns:a16="http://schemas.microsoft.com/office/drawing/2014/main" id="{58438FA2-D406-4264-899E-8D42678D1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8516" y="3647912"/>
                        <a:ext cx="3590925" cy="139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174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B4C39A-1782-4118-961F-8C119704EC17}"/>
              </a:ext>
            </a:extLst>
          </p:cNvPr>
          <p:cNvSpPr>
            <a:spLocks noGrp="1" noChangeArrowheads="1"/>
          </p:cNvSpPr>
          <p:nvPr>
            <p:ph type="title"/>
          </p:nvPr>
        </p:nvSpPr>
        <p:spPr>
          <a:xfrm>
            <a:off x="1003780" y="446865"/>
            <a:ext cx="3116276" cy="451576"/>
          </a:xfrm>
        </p:spPr>
        <p:txBody>
          <a:bodyPr/>
          <a:lstStyle/>
          <a:p>
            <a:pPr eaLnBrk="1" hangingPunct="1"/>
            <a:r>
              <a:rPr lang="cs-CZ" altLang="cs-CZ" dirty="0"/>
              <a:t>Závěrem</a:t>
            </a:r>
          </a:p>
        </p:txBody>
      </p:sp>
      <p:sp>
        <p:nvSpPr>
          <p:cNvPr id="37891" name="Rectangle 3">
            <a:extLst>
              <a:ext uri="{FF2B5EF4-FFF2-40B4-BE49-F238E27FC236}">
                <a16:creationId xmlns:a16="http://schemas.microsoft.com/office/drawing/2014/main" id="{959C3F72-B934-4863-9E45-A0129BB61EDA}"/>
              </a:ext>
            </a:extLst>
          </p:cNvPr>
          <p:cNvSpPr>
            <a:spLocks noGrp="1" noChangeArrowheads="1"/>
          </p:cNvSpPr>
          <p:nvPr>
            <p:ph type="body" idx="1"/>
          </p:nvPr>
        </p:nvSpPr>
        <p:spPr>
          <a:xfrm>
            <a:off x="718799" y="1872000"/>
            <a:ext cx="10842579" cy="3960000"/>
          </a:xfrm>
          <a:noFill/>
        </p:spPr>
        <p:txBody>
          <a:bodyPr/>
          <a:lstStyle/>
          <a:p>
            <a:pPr eaLnBrk="1" hangingPunct="1">
              <a:lnSpc>
                <a:spcPct val="100000"/>
              </a:lnSpc>
            </a:pPr>
            <a:r>
              <a:rPr lang="cs-CZ" altLang="cs-CZ" dirty="0"/>
              <a:t>Jiným zpřesňujícím modelem je tzv. letální – potenciálně letální model. </a:t>
            </a:r>
          </a:p>
          <a:p>
            <a:pPr eaLnBrk="1" hangingPunct="1">
              <a:lnSpc>
                <a:spcPct val="100000"/>
              </a:lnSpc>
            </a:pPr>
            <a:r>
              <a:rPr lang="cs-CZ" altLang="cs-CZ" dirty="0"/>
              <a:t>Po vyhodnocení alternativ ke klasickému lineárně-kvadratickému modelu (LQ model) se však došlo k závěru, že tento model plně vyhovuje pro popis experimentálních výsledků pokud je frakce přeživších buněk větší než jedna tisícina. Za těchto podmínek jiné modely </a:t>
            </a:r>
            <a:r>
              <a:rPr lang="cs-CZ" altLang="cs-CZ" b="1" dirty="0"/>
              <a:t>k LQ modelu konvergují</a:t>
            </a:r>
            <a:r>
              <a:rPr lang="cs-CZ" altLang="cs-CZ" dirty="0"/>
              <a:t>. LQ model se plně osvědčil např. i jako východisko pro plánování frakcionované terapie.</a:t>
            </a:r>
          </a:p>
        </p:txBody>
      </p:sp>
    </p:spTree>
    <p:extLst>
      <p:ext uri="{BB962C8B-B14F-4D97-AF65-F5344CB8AC3E}">
        <p14:creationId xmlns:p14="http://schemas.microsoft.com/office/powerpoint/2010/main" val="1135539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2842209-7A69-4096-B868-D5F782AFA48C}"/>
              </a:ext>
            </a:extLst>
          </p:cNvPr>
          <p:cNvSpPr>
            <a:spLocks noGrp="1" noChangeArrowheads="1"/>
          </p:cNvSpPr>
          <p:nvPr>
            <p:ph type="body" idx="1"/>
          </p:nvPr>
        </p:nvSpPr>
        <p:spPr/>
        <p:txBody>
          <a:bodyPr/>
          <a:lstStyle/>
          <a:p>
            <a:pPr eaLnBrk="1" hangingPunct="1">
              <a:buFontTx/>
              <a:buNone/>
            </a:pPr>
            <a:r>
              <a:rPr lang="cs-CZ" altLang="cs-CZ" b="1" dirty="0">
                <a:solidFill>
                  <a:schemeClr val="tx2"/>
                </a:solidFill>
              </a:rPr>
              <a:t>Autor: </a:t>
            </a:r>
            <a:r>
              <a:rPr lang="cs-CZ" altLang="cs-CZ" b="1" dirty="0"/>
              <a:t>Vojtěch Mornstein</a:t>
            </a:r>
          </a:p>
          <a:p>
            <a:pPr eaLnBrk="1" hangingPunct="1">
              <a:buFontTx/>
              <a:buNone/>
            </a:pPr>
            <a:endParaRPr lang="cs-CZ" altLang="cs-CZ" dirty="0"/>
          </a:p>
          <a:p>
            <a:pPr eaLnBrk="1" hangingPunct="1">
              <a:buFontTx/>
              <a:buNone/>
            </a:pPr>
            <a:r>
              <a:rPr lang="cs-CZ" altLang="cs-CZ" b="1">
                <a:solidFill>
                  <a:schemeClr val="tx2"/>
                </a:solidFill>
              </a:rPr>
              <a:t>Poslední revize: </a:t>
            </a:r>
            <a:r>
              <a:rPr lang="cs-CZ" altLang="cs-CZ" b="1" dirty="0">
                <a:solidFill>
                  <a:schemeClr val="tx2"/>
                </a:solidFill>
              </a:rPr>
              <a:t>březen</a:t>
            </a:r>
            <a:r>
              <a:rPr lang="cs-CZ" altLang="cs-CZ" b="1" dirty="0"/>
              <a:t> 2024</a:t>
            </a:r>
          </a:p>
        </p:txBody>
      </p:sp>
    </p:spTree>
    <p:extLst>
      <p:ext uri="{BB962C8B-B14F-4D97-AF65-F5344CB8AC3E}">
        <p14:creationId xmlns:p14="http://schemas.microsoft.com/office/powerpoint/2010/main" val="102978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97CE303-D52B-43BE-8902-78D67BEE1674}"/>
              </a:ext>
            </a:extLst>
          </p:cNvPr>
          <p:cNvSpPr>
            <a:spLocks noGrp="1" noChangeArrowheads="1"/>
          </p:cNvSpPr>
          <p:nvPr>
            <p:ph type="title"/>
          </p:nvPr>
        </p:nvSpPr>
        <p:spPr/>
        <p:txBody>
          <a:bodyPr/>
          <a:lstStyle/>
          <a:p>
            <a:pPr eaLnBrk="1" hangingPunct="1"/>
            <a:r>
              <a:rPr lang="cs-CZ" altLang="cs-CZ"/>
              <a:t>Model zásahové teorie</a:t>
            </a:r>
          </a:p>
        </p:txBody>
      </p:sp>
      <p:sp>
        <p:nvSpPr>
          <p:cNvPr id="14339" name="Rectangle 3">
            <a:extLst>
              <a:ext uri="{FF2B5EF4-FFF2-40B4-BE49-F238E27FC236}">
                <a16:creationId xmlns:a16="http://schemas.microsoft.com/office/drawing/2014/main" id="{BC74D58C-DC69-4A80-B689-3C767327B198}"/>
              </a:ext>
            </a:extLst>
          </p:cNvPr>
          <p:cNvSpPr>
            <a:spLocks noGrp="1" noChangeArrowheads="1"/>
          </p:cNvSpPr>
          <p:nvPr>
            <p:ph type="body" idx="1"/>
          </p:nvPr>
        </p:nvSpPr>
        <p:spPr>
          <a:xfrm>
            <a:off x="718799" y="1872000"/>
            <a:ext cx="10968703" cy="3960000"/>
          </a:xfrm>
          <a:noFill/>
        </p:spPr>
        <p:txBody>
          <a:bodyPr/>
          <a:lstStyle/>
          <a:p>
            <a:pPr marL="609600" indent="-609600" eaLnBrk="1" hangingPunct="1">
              <a:lnSpc>
                <a:spcPct val="100000"/>
              </a:lnSpc>
              <a:buFontTx/>
              <a:buNone/>
            </a:pPr>
            <a:r>
              <a:rPr lang="cs-CZ" altLang="cs-CZ" sz="2800" dirty="0"/>
              <a:t>Lea (1955). Všeobecná východiska modelu:</a:t>
            </a:r>
          </a:p>
          <a:p>
            <a:pPr marL="609600" indent="-609600" eaLnBrk="1" hangingPunct="1">
              <a:lnSpc>
                <a:spcPct val="100000"/>
              </a:lnSpc>
              <a:buFontTx/>
              <a:buAutoNum type="arabicPeriod"/>
            </a:pPr>
            <a:r>
              <a:rPr lang="cs-CZ" altLang="cs-CZ" sz="2800" dirty="0"/>
              <a:t>Usmrcení buňky (ztráta její reprodukční schopnosti čili </a:t>
            </a:r>
            <a:r>
              <a:rPr lang="cs-CZ" altLang="cs-CZ" sz="2800" dirty="0" err="1"/>
              <a:t>klonogenní</a:t>
            </a:r>
            <a:r>
              <a:rPr lang="cs-CZ" altLang="cs-CZ" sz="2800" dirty="0"/>
              <a:t> usmrcení) je výsledkem vícestupňového procesu.</a:t>
            </a:r>
          </a:p>
          <a:p>
            <a:pPr marL="609600" indent="-609600" eaLnBrk="1" hangingPunct="1">
              <a:lnSpc>
                <a:spcPct val="100000"/>
              </a:lnSpc>
              <a:buFontTx/>
              <a:buAutoNum type="arabicPeriod"/>
            </a:pPr>
            <a:r>
              <a:rPr lang="cs-CZ" altLang="cs-CZ" sz="2800" dirty="0"/>
              <a:t>Nutným prvním krokem je absorpce energie v určitém kritickém objemu.</a:t>
            </a:r>
          </a:p>
          <a:p>
            <a:pPr marL="609600" indent="-609600" eaLnBrk="1" hangingPunct="1">
              <a:lnSpc>
                <a:spcPct val="100000"/>
              </a:lnSpc>
              <a:buFontTx/>
              <a:buAutoNum type="arabicPeriod"/>
            </a:pPr>
            <a:r>
              <a:rPr lang="cs-CZ" altLang="cs-CZ" sz="2800" dirty="0"/>
              <a:t>Ukládání energie v podobě ionizací nebo excitací v kritickém objemu vede k poškození molekul v buňce.</a:t>
            </a:r>
          </a:p>
          <a:p>
            <a:pPr marL="609600" indent="-609600" eaLnBrk="1" hangingPunct="1">
              <a:lnSpc>
                <a:spcPct val="100000"/>
              </a:lnSpc>
              <a:buFontTx/>
              <a:buAutoNum type="arabicPeriod"/>
            </a:pPr>
            <a:r>
              <a:rPr lang="cs-CZ" altLang="cs-CZ" sz="2800" dirty="0"/>
              <a:t>Vyjádřením těchto poškození je ztráta schopnosti buněk dělit se. </a:t>
            </a:r>
          </a:p>
        </p:txBody>
      </p:sp>
    </p:spTree>
    <p:extLst>
      <p:ext uri="{BB962C8B-B14F-4D97-AF65-F5344CB8AC3E}">
        <p14:creationId xmlns:p14="http://schemas.microsoft.com/office/powerpoint/2010/main" val="933418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CEB02A7-146B-41D5-B349-C0AAD2CCB8E5}"/>
              </a:ext>
            </a:extLst>
          </p:cNvPr>
          <p:cNvSpPr>
            <a:spLocks noGrp="1" noChangeArrowheads="1"/>
          </p:cNvSpPr>
          <p:nvPr>
            <p:ph type="title"/>
          </p:nvPr>
        </p:nvSpPr>
        <p:spPr>
          <a:xfrm>
            <a:off x="718800" y="426895"/>
            <a:ext cx="5724041" cy="451576"/>
          </a:xfrm>
        </p:spPr>
        <p:txBody>
          <a:bodyPr/>
          <a:lstStyle/>
          <a:p>
            <a:pPr eaLnBrk="1" hangingPunct="1"/>
            <a:r>
              <a:rPr lang="cs-CZ" altLang="cs-CZ" dirty="0"/>
              <a:t>Model zásahové teorie</a:t>
            </a:r>
          </a:p>
        </p:txBody>
      </p:sp>
      <p:sp>
        <p:nvSpPr>
          <p:cNvPr id="15363" name="Rectangle 3">
            <a:extLst>
              <a:ext uri="{FF2B5EF4-FFF2-40B4-BE49-F238E27FC236}">
                <a16:creationId xmlns:a16="http://schemas.microsoft.com/office/drawing/2014/main" id="{D86CBCC7-D518-4122-A4CC-8652B7E65465}"/>
              </a:ext>
            </a:extLst>
          </p:cNvPr>
          <p:cNvSpPr>
            <a:spLocks noGrp="1" noChangeArrowheads="1"/>
          </p:cNvSpPr>
          <p:nvPr>
            <p:ph type="body" idx="1"/>
          </p:nvPr>
        </p:nvSpPr>
        <p:spPr>
          <a:xfrm>
            <a:off x="1566041" y="1700213"/>
            <a:ext cx="9469821" cy="4425950"/>
          </a:xfrm>
          <a:noFill/>
        </p:spPr>
        <p:txBody>
          <a:bodyPr/>
          <a:lstStyle/>
          <a:p>
            <a:pPr marL="609600" indent="-609600" eaLnBrk="1" hangingPunct="1">
              <a:lnSpc>
                <a:spcPct val="100000"/>
              </a:lnSpc>
              <a:buFontTx/>
              <a:buNone/>
            </a:pPr>
            <a:r>
              <a:rPr lang="cs-CZ" altLang="cs-CZ" sz="2400" dirty="0"/>
              <a:t>Další předpoklady, které učinil </a:t>
            </a:r>
            <a:r>
              <a:rPr lang="cs-CZ" altLang="cs-CZ" sz="2400" i="1" dirty="0"/>
              <a:t>Lea</a:t>
            </a:r>
            <a:r>
              <a:rPr lang="cs-CZ" altLang="cs-CZ" sz="2400" dirty="0"/>
              <a:t>, </a:t>
            </a:r>
            <a:r>
              <a:rPr lang="cs-CZ" altLang="cs-CZ" sz="2400" i="1" dirty="0"/>
              <a:t>aniž si byl vědom </a:t>
            </a:r>
            <a:r>
              <a:rPr lang="cs-CZ" altLang="cs-CZ" sz="2400" dirty="0"/>
              <a:t>úlohy DNA v celém procesu:</a:t>
            </a:r>
          </a:p>
          <a:p>
            <a:pPr marL="609600" indent="-609600" eaLnBrk="1" hangingPunct="1">
              <a:lnSpc>
                <a:spcPct val="100000"/>
              </a:lnSpc>
              <a:buFontTx/>
              <a:buAutoNum type="arabicPeriod"/>
            </a:pPr>
            <a:r>
              <a:rPr lang="cs-CZ" altLang="cs-CZ" sz="2400" dirty="0"/>
              <a:t>Uvnitř buňky existuje určitý diskrétní a fyzikálně popsatelný prostor představující terč pro účinek ionizujícího záření.</a:t>
            </a:r>
          </a:p>
          <a:p>
            <a:pPr marL="609600" indent="-609600" eaLnBrk="1" hangingPunct="1">
              <a:lnSpc>
                <a:spcPct val="100000"/>
              </a:lnSpc>
              <a:buFontTx/>
              <a:buAutoNum type="arabicPeriod"/>
            </a:pPr>
            <a:r>
              <a:rPr lang="cs-CZ" altLang="cs-CZ" sz="2400" dirty="0"/>
              <a:t>V jedné buňce může existovat více (předem neznámý počet) terčů a </a:t>
            </a:r>
            <a:r>
              <a:rPr lang="cs-CZ" altLang="cs-CZ" sz="2400" b="1" dirty="0"/>
              <a:t>inaktivace </a:t>
            </a:r>
            <a:r>
              <a:rPr lang="cs-CZ" altLang="cs-CZ" sz="2400" b="1" i="1" dirty="0"/>
              <a:t>n</a:t>
            </a:r>
            <a:r>
              <a:rPr lang="cs-CZ" altLang="cs-CZ" sz="2400" b="1" dirty="0"/>
              <a:t> z nich </a:t>
            </a:r>
            <a:r>
              <a:rPr lang="cs-CZ" altLang="cs-CZ" sz="2400" dirty="0"/>
              <a:t>vede ke ztrátě reprodukční schopnosti.</a:t>
            </a:r>
          </a:p>
          <a:p>
            <a:pPr marL="609600" indent="-609600" eaLnBrk="1" hangingPunct="1">
              <a:lnSpc>
                <a:spcPct val="100000"/>
              </a:lnSpc>
              <a:buFontTx/>
              <a:buAutoNum type="arabicPeriod"/>
            </a:pPr>
            <a:r>
              <a:rPr lang="cs-CZ" altLang="cs-CZ" sz="2400" dirty="0"/>
              <a:t>Předávání energie je diskrétní a náhodný (stochastický) proces.</a:t>
            </a:r>
          </a:p>
          <a:p>
            <a:pPr marL="609600" indent="-609600" eaLnBrk="1" hangingPunct="1">
              <a:lnSpc>
                <a:spcPct val="100000"/>
              </a:lnSpc>
              <a:buFontTx/>
              <a:buAutoNum type="arabicPeriod"/>
            </a:pPr>
            <a:r>
              <a:rPr lang="cs-CZ" altLang="cs-CZ" sz="2400" dirty="0"/>
              <a:t>Pravděpodobnost zásahu jednoho místa neovlivňuje pravděpodobnost zásahu jiného místa. (= </a:t>
            </a:r>
            <a:r>
              <a:rPr lang="cs-CZ" altLang="cs-CZ" sz="2400" b="1" dirty="0"/>
              <a:t>nezávislé pravděpodobnosti zásahů</a:t>
            </a:r>
            <a:r>
              <a:rPr lang="cs-CZ" altLang="cs-CZ" sz="2400" dirty="0"/>
              <a:t>)</a:t>
            </a:r>
          </a:p>
        </p:txBody>
      </p:sp>
    </p:spTree>
    <p:extLst>
      <p:ext uri="{BB962C8B-B14F-4D97-AF65-F5344CB8AC3E}">
        <p14:creationId xmlns:p14="http://schemas.microsoft.com/office/powerpoint/2010/main" val="71061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4410F9-110A-4737-AA1C-6D81ED48ED0F}"/>
              </a:ext>
            </a:extLst>
          </p:cNvPr>
          <p:cNvSpPr>
            <a:spLocks noGrp="1" noChangeArrowheads="1"/>
          </p:cNvSpPr>
          <p:nvPr>
            <p:ph type="title"/>
          </p:nvPr>
        </p:nvSpPr>
        <p:spPr>
          <a:xfrm>
            <a:off x="692261" y="419100"/>
            <a:ext cx="3207077" cy="2001838"/>
          </a:xfrm>
        </p:spPr>
        <p:txBody>
          <a:bodyPr/>
          <a:lstStyle/>
          <a:p>
            <a:pPr eaLnBrk="1" hangingPunct="1"/>
            <a:r>
              <a:rPr lang="cs-CZ" altLang="cs-CZ" sz="4000" dirty="0"/>
              <a:t>Biologické křivky přežití</a:t>
            </a:r>
          </a:p>
        </p:txBody>
      </p:sp>
      <p:sp>
        <p:nvSpPr>
          <p:cNvPr id="16387" name="Rectangle 3">
            <a:extLst>
              <a:ext uri="{FF2B5EF4-FFF2-40B4-BE49-F238E27FC236}">
                <a16:creationId xmlns:a16="http://schemas.microsoft.com/office/drawing/2014/main" id="{741A9A14-DBDB-4113-9ED2-8D52D3555627}"/>
              </a:ext>
            </a:extLst>
          </p:cNvPr>
          <p:cNvSpPr>
            <a:spLocks noGrp="1" noChangeArrowheads="1"/>
          </p:cNvSpPr>
          <p:nvPr>
            <p:ph type="body" sz="half" idx="1"/>
          </p:nvPr>
        </p:nvSpPr>
        <p:spPr>
          <a:xfrm>
            <a:off x="903891" y="3933825"/>
            <a:ext cx="10335966" cy="2590800"/>
          </a:xfrm>
          <a:noFill/>
        </p:spPr>
        <p:txBody>
          <a:bodyPr/>
          <a:lstStyle/>
          <a:p>
            <a:pPr eaLnBrk="1" hangingPunct="1">
              <a:lnSpc>
                <a:spcPct val="100000"/>
              </a:lnSpc>
            </a:pPr>
            <a:r>
              <a:rPr lang="cs-CZ" altLang="cs-CZ" sz="2400" dirty="0"/>
              <a:t>Rozlišujeme jednoduché exponenciální křivky bez raménka a s raménkem. </a:t>
            </a:r>
            <a:r>
              <a:rPr lang="cs-CZ" altLang="cs-CZ" sz="2400" b="1" dirty="0"/>
              <a:t>Křivky bez raménka</a:t>
            </a:r>
            <a:r>
              <a:rPr lang="cs-CZ" altLang="cs-CZ" sz="2400" dirty="0"/>
              <a:t> jsou typické pro haploidní buňky a </a:t>
            </a:r>
            <a:r>
              <a:rPr lang="cs-CZ" altLang="cs-CZ" sz="2400" dirty="0" err="1"/>
              <a:t>prokaryota</a:t>
            </a:r>
            <a:r>
              <a:rPr lang="cs-CZ" altLang="cs-CZ" sz="2400" dirty="0"/>
              <a:t> (a použijeme-li záření s vysokým LET). </a:t>
            </a:r>
          </a:p>
          <a:p>
            <a:pPr eaLnBrk="1" hangingPunct="1">
              <a:lnSpc>
                <a:spcPct val="100000"/>
              </a:lnSpc>
            </a:pPr>
            <a:r>
              <a:rPr lang="cs-CZ" altLang="cs-CZ" sz="2400" dirty="0"/>
              <a:t>Tento tvar napovídá, že za biologický efekt odpovídají </a:t>
            </a:r>
            <a:r>
              <a:rPr lang="cs-CZ" altLang="cs-CZ" sz="2400" i="1" dirty="0"/>
              <a:t>jednotlivé</a:t>
            </a:r>
            <a:r>
              <a:rPr lang="cs-CZ" altLang="cs-CZ" sz="2400" dirty="0"/>
              <a:t> jednoduché události. </a:t>
            </a:r>
            <a:r>
              <a:rPr lang="cs-CZ" altLang="cs-CZ" sz="2400" b="1" i="1" dirty="0"/>
              <a:t>S</a:t>
            </a:r>
            <a:r>
              <a:rPr lang="cs-CZ" altLang="cs-CZ" sz="2400" b="1" dirty="0"/>
              <a:t> je podíl počtu buněk přeživších určitou dávku a počtu buněk přeživších dávku nulovou </a:t>
            </a:r>
            <a:r>
              <a:rPr lang="cs-CZ" altLang="cs-CZ" sz="2400" dirty="0"/>
              <a:t>(zní to divně, ale buňky mohou umírat z různých jiných důvodů, nejen vlivem záření).</a:t>
            </a:r>
          </a:p>
        </p:txBody>
      </p:sp>
      <p:pic>
        <p:nvPicPr>
          <p:cNvPr id="16388" name="Picture 7" descr="survival-haploid">
            <a:extLst>
              <a:ext uri="{FF2B5EF4-FFF2-40B4-BE49-F238E27FC236}">
                <a16:creationId xmlns:a16="http://schemas.microsoft.com/office/drawing/2014/main" id="{09FCE40A-6F21-4B4E-8D59-B6A3E8F79AA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49044" y="227806"/>
            <a:ext cx="6202601" cy="3366732"/>
          </a:xfrm>
          <a:noFill/>
        </p:spPr>
      </p:pic>
      <p:sp>
        <p:nvSpPr>
          <p:cNvPr id="5" name="Obdélník 4">
            <a:extLst>
              <a:ext uri="{FF2B5EF4-FFF2-40B4-BE49-F238E27FC236}">
                <a16:creationId xmlns:a16="http://schemas.microsoft.com/office/drawing/2014/main" id="{BDE17DBB-7252-4CFF-8303-08A0CEB4CA07}"/>
              </a:ext>
            </a:extLst>
          </p:cNvPr>
          <p:cNvSpPr/>
          <p:nvPr/>
        </p:nvSpPr>
        <p:spPr>
          <a:xfrm>
            <a:off x="8434936" y="936351"/>
            <a:ext cx="288925" cy="1295400"/>
          </a:xfrm>
          <a:prstGeom prst="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Šipka: doprava 2">
            <a:extLst>
              <a:ext uri="{FF2B5EF4-FFF2-40B4-BE49-F238E27FC236}">
                <a16:creationId xmlns:a16="http://schemas.microsoft.com/office/drawing/2014/main" id="{515EC042-EA9C-4F82-A204-A1C96E6D4EE4}"/>
              </a:ext>
            </a:extLst>
          </p:cNvPr>
          <p:cNvSpPr/>
          <p:nvPr/>
        </p:nvSpPr>
        <p:spPr bwMode="auto">
          <a:xfrm rot="20385483">
            <a:off x="3039551" y="3779475"/>
            <a:ext cx="2560840" cy="221420"/>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621699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a:extLst>
              <a:ext uri="{FF2B5EF4-FFF2-40B4-BE49-F238E27FC236}">
                <a16:creationId xmlns:a16="http://schemas.microsoft.com/office/drawing/2014/main" id="{AE76EB6F-929E-4DDB-9D12-039A6FC0678B}"/>
              </a:ext>
            </a:extLst>
          </p:cNvPr>
          <p:cNvSpPr>
            <a:spLocks noGrp="1" noChangeArrowheads="1"/>
          </p:cNvSpPr>
          <p:nvPr>
            <p:ph type="title"/>
          </p:nvPr>
        </p:nvSpPr>
        <p:spPr>
          <a:xfrm>
            <a:off x="500063" y="356964"/>
            <a:ext cx="3189068" cy="1198567"/>
          </a:xfrm>
        </p:spPr>
        <p:txBody>
          <a:bodyPr/>
          <a:lstStyle/>
          <a:p>
            <a:pPr eaLnBrk="1" hangingPunct="1"/>
            <a:r>
              <a:rPr lang="cs-CZ" altLang="cs-CZ" sz="4000" dirty="0"/>
              <a:t>Biologické křivky přežití</a:t>
            </a:r>
          </a:p>
        </p:txBody>
      </p:sp>
      <p:sp>
        <p:nvSpPr>
          <p:cNvPr id="17411" name="Rectangle 1027">
            <a:extLst>
              <a:ext uri="{FF2B5EF4-FFF2-40B4-BE49-F238E27FC236}">
                <a16:creationId xmlns:a16="http://schemas.microsoft.com/office/drawing/2014/main" id="{530AED2A-3132-4729-A706-4D003FEF17F5}"/>
              </a:ext>
            </a:extLst>
          </p:cNvPr>
          <p:cNvSpPr>
            <a:spLocks noGrp="1" noChangeArrowheads="1"/>
          </p:cNvSpPr>
          <p:nvPr>
            <p:ph type="body" sz="half" idx="1"/>
          </p:nvPr>
        </p:nvSpPr>
        <p:spPr>
          <a:xfrm>
            <a:off x="840829" y="4186074"/>
            <a:ext cx="10279116" cy="2232025"/>
          </a:xfrm>
          <a:noFill/>
        </p:spPr>
        <p:txBody>
          <a:bodyPr/>
          <a:lstStyle/>
          <a:p>
            <a:pPr eaLnBrk="1" hangingPunct="1">
              <a:lnSpc>
                <a:spcPct val="100000"/>
              </a:lnSpc>
            </a:pPr>
            <a:r>
              <a:rPr lang="cs-CZ" altLang="cs-CZ" sz="2400" b="1" dirty="0"/>
              <a:t>Křivky s raménkem </a:t>
            </a:r>
            <a:r>
              <a:rPr lang="cs-CZ" altLang="cs-CZ" sz="2400" dirty="0"/>
              <a:t>jsou typické pro </a:t>
            </a:r>
            <a:r>
              <a:rPr lang="cs-CZ" altLang="cs-CZ" sz="2400" dirty="0" err="1"/>
              <a:t>diplodní</a:t>
            </a:r>
            <a:r>
              <a:rPr lang="cs-CZ" altLang="cs-CZ" sz="2400" dirty="0"/>
              <a:t> buňky a eukaryota (a záření s nízkým LET). Tento tvar napovídá, že pro pokles </a:t>
            </a:r>
            <a:r>
              <a:rPr lang="cs-CZ" altLang="cs-CZ" sz="2400" dirty="0" err="1"/>
              <a:t>klonogenní</a:t>
            </a:r>
            <a:r>
              <a:rPr lang="cs-CZ" altLang="cs-CZ" sz="2400" dirty="0"/>
              <a:t> potenciálu (reprodukční schopnosti) je nutná </a:t>
            </a:r>
            <a:r>
              <a:rPr lang="cs-CZ" altLang="cs-CZ" sz="2400" b="1" dirty="0"/>
              <a:t>akumulace</a:t>
            </a:r>
            <a:r>
              <a:rPr lang="cs-CZ" altLang="cs-CZ" sz="2400" dirty="0"/>
              <a:t> poškození. </a:t>
            </a:r>
          </a:p>
          <a:p>
            <a:pPr eaLnBrk="1" hangingPunct="1">
              <a:lnSpc>
                <a:spcPct val="100000"/>
              </a:lnSpc>
            </a:pPr>
            <a:r>
              <a:rPr lang="cs-CZ" altLang="cs-CZ" sz="2400" i="1" dirty="0"/>
              <a:t>Existuje určitá minimální dávka</a:t>
            </a:r>
            <a:r>
              <a:rPr lang="cs-CZ" altLang="cs-CZ" sz="2400" dirty="0"/>
              <a:t>, která musí být překročena, aby takovýto pokles nastal. </a:t>
            </a:r>
          </a:p>
        </p:txBody>
      </p:sp>
      <p:pic>
        <p:nvPicPr>
          <p:cNvPr id="17412" name="Picture 1032" descr="survival-diploid">
            <a:extLst>
              <a:ext uri="{FF2B5EF4-FFF2-40B4-BE49-F238E27FC236}">
                <a16:creationId xmlns:a16="http://schemas.microsoft.com/office/drawing/2014/main" id="{07B4DFCB-F7BF-45CC-B813-4AF1A5D7B40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549276"/>
            <a:ext cx="5549900" cy="3013075"/>
          </a:xfrm>
          <a:noFill/>
        </p:spPr>
      </p:pic>
      <p:sp>
        <p:nvSpPr>
          <p:cNvPr id="5" name="Obdélník 4">
            <a:extLst>
              <a:ext uri="{FF2B5EF4-FFF2-40B4-BE49-F238E27FC236}">
                <a16:creationId xmlns:a16="http://schemas.microsoft.com/office/drawing/2014/main" id="{A38D0EAB-2DE6-42C0-AC4C-100A75D9C013}"/>
              </a:ext>
            </a:extLst>
          </p:cNvPr>
          <p:cNvSpPr/>
          <p:nvPr/>
        </p:nvSpPr>
        <p:spPr>
          <a:xfrm>
            <a:off x="7824789" y="1341438"/>
            <a:ext cx="287337" cy="1295400"/>
          </a:xfrm>
          <a:prstGeom prst="rect">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extLst>
      <p:ext uri="{BB962C8B-B14F-4D97-AF65-F5344CB8AC3E}">
        <p14:creationId xmlns:p14="http://schemas.microsoft.com/office/powerpoint/2010/main" val="2264866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8-1-Dq a extrapol číslo">
            <a:extLst>
              <a:ext uri="{FF2B5EF4-FFF2-40B4-BE49-F238E27FC236}">
                <a16:creationId xmlns:a16="http://schemas.microsoft.com/office/drawing/2014/main" id="{5F8DF5C0-918C-4486-8883-96B458AEDAB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61327" y="128587"/>
            <a:ext cx="6913563" cy="6600825"/>
          </a:xfrm>
          <a:noFill/>
        </p:spPr>
      </p:pic>
      <p:sp>
        <p:nvSpPr>
          <p:cNvPr id="18435" name="Text Box 7">
            <a:extLst>
              <a:ext uri="{FF2B5EF4-FFF2-40B4-BE49-F238E27FC236}">
                <a16:creationId xmlns:a16="http://schemas.microsoft.com/office/drawing/2014/main" id="{892D6E1C-D319-4CF2-9348-4EA64FA091AB}"/>
              </a:ext>
            </a:extLst>
          </p:cNvPr>
          <p:cNvSpPr txBox="1">
            <a:spLocks noChangeArrowheads="1"/>
          </p:cNvSpPr>
          <p:nvPr/>
        </p:nvSpPr>
        <p:spPr bwMode="auto">
          <a:xfrm>
            <a:off x="8544910" y="1671145"/>
            <a:ext cx="3142594" cy="3785652"/>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0"/>
              </a:spcBef>
            </a:pPr>
            <a:r>
              <a:rPr lang="cs-CZ" altLang="cs-CZ" dirty="0"/>
              <a:t>(poněkud předbíháme)</a:t>
            </a:r>
          </a:p>
          <a:p>
            <a:pPr eaLnBrk="1" hangingPunct="1">
              <a:spcBef>
                <a:spcPts val="0"/>
              </a:spcBef>
            </a:pPr>
            <a:r>
              <a:rPr lang="cs-CZ" altLang="cs-CZ" dirty="0"/>
              <a:t>Z křivek s raménkem lze ovšem leccos vyčíst.</a:t>
            </a:r>
          </a:p>
          <a:p>
            <a:pPr eaLnBrk="1" hangingPunct="1">
              <a:spcBef>
                <a:spcPts val="0"/>
              </a:spcBef>
            </a:pPr>
            <a:r>
              <a:rPr lang="cs-CZ" altLang="cs-CZ" dirty="0"/>
              <a:t>Doporučuji zamyslet se na tím, proč záření o nízkém LET povede ke křivce s raménkem.</a:t>
            </a:r>
          </a:p>
        </p:txBody>
      </p:sp>
    </p:spTree>
    <p:extLst>
      <p:ext uri="{BB962C8B-B14F-4D97-AF65-F5344CB8AC3E}">
        <p14:creationId xmlns:p14="http://schemas.microsoft.com/office/powerpoint/2010/main" val="115991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3A5A62F-DF5F-4C6F-B649-8940A808A780}"/>
              </a:ext>
            </a:extLst>
          </p:cNvPr>
          <p:cNvSpPr>
            <a:spLocks noGrp="1" noChangeArrowheads="1"/>
          </p:cNvSpPr>
          <p:nvPr>
            <p:ph type="title"/>
          </p:nvPr>
        </p:nvSpPr>
        <p:spPr>
          <a:xfrm>
            <a:off x="709449" y="322950"/>
            <a:ext cx="8229600" cy="706437"/>
          </a:xfrm>
        </p:spPr>
        <p:txBody>
          <a:bodyPr/>
          <a:lstStyle/>
          <a:p>
            <a:pPr eaLnBrk="1" hangingPunct="1"/>
            <a:r>
              <a:rPr lang="cs-CZ" altLang="cs-CZ" dirty="0"/>
              <a:t>Upřesnění předpokladů modelu</a:t>
            </a:r>
          </a:p>
        </p:txBody>
      </p:sp>
      <p:sp>
        <p:nvSpPr>
          <p:cNvPr id="19459" name="Rectangle 3">
            <a:extLst>
              <a:ext uri="{FF2B5EF4-FFF2-40B4-BE49-F238E27FC236}">
                <a16:creationId xmlns:a16="http://schemas.microsoft.com/office/drawing/2014/main" id="{21C696B7-1DEE-4016-8D54-4D7D70390F05}"/>
              </a:ext>
            </a:extLst>
          </p:cNvPr>
          <p:cNvSpPr>
            <a:spLocks noGrp="1" noChangeArrowheads="1"/>
          </p:cNvSpPr>
          <p:nvPr>
            <p:ph type="body" idx="1"/>
          </p:nvPr>
        </p:nvSpPr>
        <p:spPr>
          <a:xfrm>
            <a:off x="1030014" y="1196976"/>
            <a:ext cx="9974317" cy="5472113"/>
          </a:xfrm>
          <a:noFill/>
        </p:spPr>
        <p:txBody>
          <a:bodyPr/>
          <a:lstStyle/>
          <a:p>
            <a:pPr marL="354013" indent="-354013" eaLnBrk="1" hangingPunct="1">
              <a:lnSpc>
                <a:spcPct val="100000"/>
              </a:lnSpc>
              <a:buFontTx/>
              <a:buAutoNum type="arabicPeriod"/>
            </a:pPr>
            <a:r>
              <a:rPr lang="cs-CZ" altLang="cs-CZ" sz="2200" dirty="0"/>
              <a:t>Předpokládejme, že populace je vystavena záření o nízkém LET, takže se ionizační události se vzájemně neovlivňují, jejich </a:t>
            </a:r>
            <a:r>
              <a:rPr lang="cs-CZ" altLang="cs-CZ" sz="2200" i="1" dirty="0"/>
              <a:t>pravděpodobnost je malá v malém terčovém objemu</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aktivní </a:t>
            </a:r>
            <a:r>
              <a:rPr lang="cs-CZ" altLang="cs-CZ" sz="2200" dirty="0"/>
              <a:t>označíme takovou „absorpční“ událost, která </a:t>
            </a:r>
            <a:r>
              <a:rPr lang="cs-CZ" altLang="cs-CZ" sz="2200" b="1" dirty="0"/>
              <a:t>může ale nemusí</a:t>
            </a:r>
            <a:r>
              <a:rPr lang="cs-CZ" altLang="cs-CZ" sz="2200" dirty="0"/>
              <a:t> vést k biologickému poškození. Tím jsou vyloučeny události završené jako např. rekombinace iontů nebo radikálů a chemické restituce (poškození pak </a:t>
            </a:r>
            <a:r>
              <a:rPr lang="cs-CZ" altLang="cs-CZ" sz="2200" b="1" dirty="0"/>
              <a:t>nemůže</a:t>
            </a:r>
            <a:r>
              <a:rPr lang="cs-CZ" altLang="cs-CZ" sz="2200" dirty="0"/>
              <a:t> nastat!).</a:t>
            </a:r>
          </a:p>
          <a:p>
            <a:pPr marL="354013" indent="-354013" eaLnBrk="1" hangingPunct="1">
              <a:lnSpc>
                <a:spcPct val="100000"/>
              </a:lnSpc>
              <a:buFontTx/>
              <a:buAutoNum type="arabicPeriod"/>
            </a:pPr>
            <a:r>
              <a:rPr lang="cs-CZ" altLang="cs-CZ" sz="2200" dirty="0"/>
              <a:t>Předpokládejme, že buňka obsahuje </a:t>
            </a:r>
            <a:r>
              <a:rPr lang="cs-CZ" altLang="cs-CZ" sz="2200" b="1" dirty="0"/>
              <a:t>citlivý terčový objem nebo objemy o velikosti </a:t>
            </a:r>
            <a:r>
              <a:rPr lang="cs-CZ" altLang="cs-CZ" sz="2200" b="1" i="1" dirty="0"/>
              <a:t>v</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V</a:t>
            </a:r>
            <a:r>
              <a:rPr lang="cs-CZ" altLang="cs-CZ" sz="2200" i="1" dirty="0"/>
              <a:t> </a:t>
            </a:r>
            <a:r>
              <a:rPr lang="cs-CZ" altLang="cs-CZ" sz="2200" dirty="0"/>
              <a:t>označíme </a:t>
            </a:r>
            <a:r>
              <a:rPr lang="cs-CZ" altLang="cs-CZ" sz="2200" b="1" dirty="0"/>
              <a:t>celkový buněčný objem celé ozářené populace</a:t>
            </a:r>
            <a:r>
              <a:rPr lang="cs-CZ" altLang="cs-CZ" sz="2200" dirty="0"/>
              <a:t>. Bude to tedy také součin průměrného objemu buňky a jejich počtu.</a:t>
            </a:r>
          </a:p>
          <a:p>
            <a:pPr marL="354013" indent="-354013" eaLnBrk="1" hangingPunct="1">
              <a:lnSpc>
                <a:spcPct val="100000"/>
              </a:lnSpc>
              <a:buFontTx/>
              <a:buAutoNum type="arabicPeriod"/>
            </a:pPr>
            <a:r>
              <a:rPr lang="cs-CZ" altLang="cs-CZ" sz="2200" dirty="0"/>
              <a:t>Aktivní události registrované v objemu </a:t>
            </a:r>
            <a:r>
              <a:rPr lang="cs-CZ" altLang="cs-CZ" sz="2200" i="1" dirty="0"/>
              <a:t>v </a:t>
            </a:r>
            <a:r>
              <a:rPr lang="cs-CZ" altLang="cs-CZ" sz="2200" dirty="0"/>
              <a:t>se nazývají</a:t>
            </a:r>
            <a:r>
              <a:rPr lang="cs-CZ" altLang="cs-CZ" sz="2200" i="1" dirty="0"/>
              <a:t> </a:t>
            </a:r>
            <a:r>
              <a:rPr lang="cs-CZ" altLang="cs-CZ" sz="2200" b="1" i="1" dirty="0"/>
              <a:t>zásahy</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D</a:t>
            </a:r>
            <a:r>
              <a:rPr lang="cs-CZ" altLang="cs-CZ" sz="2200" dirty="0"/>
              <a:t> označíme </a:t>
            </a:r>
            <a:r>
              <a:rPr lang="cs-CZ" altLang="cs-CZ" sz="2200" b="1" i="1" dirty="0"/>
              <a:t>hustotu</a:t>
            </a:r>
            <a:r>
              <a:rPr lang="cs-CZ" altLang="cs-CZ" sz="2200" dirty="0"/>
              <a:t> aktivních událostí – </a:t>
            </a:r>
            <a:r>
              <a:rPr lang="cs-CZ" altLang="cs-CZ" sz="2200" b="1" dirty="0"/>
              <a:t>počet událostí (zásahů) v jednotkovém objemu</a:t>
            </a:r>
            <a:r>
              <a:rPr lang="cs-CZ" altLang="cs-CZ" sz="2200" dirty="0"/>
              <a:t>. </a:t>
            </a:r>
            <a:r>
              <a:rPr lang="cs-CZ" altLang="cs-CZ" sz="2200" i="1" u="sng" dirty="0"/>
              <a:t>D</a:t>
            </a:r>
            <a:r>
              <a:rPr lang="cs-CZ" altLang="cs-CZ" sz="2200" u="sng" dirty="0"/>
              <a:t> je úměrné </a:t>
            </a:r>
            <a:r>
              <a:rPr lang="cs-CZ" altLang="cs-CZ" sz="2200" i="1" u="sng" dirty="0"/>
              <a:t>dávce</a:t>
            </a:r>
            <a:r>
              <a:rPr lang="cs-CZ" altLang="cs-CZ" sz="2200" u="sng" dirty="0"/>
              <a:t> a jako dávku budeme tuto veličinu, tj. hustotu událostí, zatím označovat.</a:t>
            </a:r>
          </a:p>
        </p:txBody>
      </p:sp>
    </p:spTree>
    <p:extLst>
      <p:ext uri="{BB962C8B-B14F-4D97-AF65-F5344CB8AC3E}">
        <p14:creationId xmlns:p14="http://schemas.microsoft.com/office/powerpoint/2010/main" val="1853396452"/>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314</TotalTime>
  <Words>3393</Words>
  <Application>Microsoft Office PowerPoint</Application>
  <PresentationFormat>Širokoúhlá obrazovka</PresentationFormat>
  <Paragraphs>264</Paragraphs>
  <Slides>37</Slides>
  <Notes>36</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6" baseType="lpstr">
      <vt:lpstr>Arial</vt:lpstr>
      <vt:lpstr>Cambria Math</vt:lpstr>
      <vt:lpstr>Monotype Corsiva</vt:lpstr>
      <vt:lpstr>Symbol</vt:lpstr>
      <vt:lpstr>Tahoma</vt:lpstr>
      <vt:lpstr>Times New Roman</vt:lpstr>
      <vt:lpstr>Wingdings</vt:lpstr>
      <vt:lpstr>Presentation_MU_EN</vt:lpstr>
      <vt:lpstr>Rovnice</vt:lpstr>
      <vt:lpstr>Radiologická fyzika a radiobiologie</vt:lpstr>
      <vt:lpstr>Úvodem</vt:lpstr>
      <vt:lpstr>Pojem klonogenního přežití</vt:lpstr>
      <vt:lpstr>Model zásahové teorie</vt:lpstr>
      <vt:lpstr>Model zásahové teorie</vt:lpstr>
      <vt:lpstr>Biologické křivky přežití</vt:lpstr>
      <vt:lpstr>Biologické křivky přežití</vt:lpstr>
      <vt:lpstr>Prezentace aplikace PowerPoint</vt:lpstr>
      <vt:lpstr>Upřesnění předpokladů modelu</vt:lpstr>
      <vt:lpstr>Upřesnění předpokladů modelu</vt:lpstr>
      <vt:lpstr>Všeobecná rovnice přežití</vt:lpstr>
      <vt:lpstr>Všeobecná rovnice přežití</vt:lpstr>
      <vt:lpstr>Jednozásahový inaktivační model</vt:lpstr>
      <vt:lpstr>Víceterčový jednozásahový model (multi-target single-hit = MTSH)</vt:lpstr>
      <vt:lpstr>Víceterčový jednozásahový model (multi-target single-hit = MTSH)</vt:lpstr>
      <vt:lpstr>Kvazi-prahová dávka</vt:lpstr>
      <vt:lpstr>Omezení MTSH modelu</vt:lpstr>
      <vt:lpstr>Molekulární modely buněčné smrti</vt:lpstr>
      <vt:lpstr>Předpoklady</vt:lpstr>
      <vt:lpstr>Rozvinutí molekulárního modelu</vt:lpstr>
      <vt:lpstr>Připomenutí: Přerušení řetězce DNA</vt:lpstr>
      <vt:lpstr>Odvození molekulárního modelu</vt:lpstr>
      <vt:lpstr>Odvození molekulárního modelu</vt:lpstr>
      <vt:lpstr>Odvození molekulárního modelu</vt:lpstr>
      <vt:lpstr>Odvození molekulárního modelu</vt:lpstr>
      <vt:lpstr>Odvození molekulárního modelu</vt:lpstr>
      <vt:lpstr>Teorie duálního účinku záření (nepovinně pro RA)</vt:lpstr>
      <vt:lpstr>Teorie duálního účinku záření - odvození</vt:lpstr>
      <vt:lpstr>Teorie duálního účinku záření - odvození</vt:lpstr>
      <vt:lpstr>Teorie duálního účinku záření - odvození</vt:lpstr>
      <vt:lpstr>Teorie duálního účinku záření - odvození</vt:lpstr>
      <vt:lpstr>Repair-misrepair model buněčného přežití (nepovinně)</vt:lpstr>
      <vt:lpstr>Repair-misrepair (RMR) model buněčného přežití</vt:lpstr>
      <vt:lpstr>Prezentace aplikace PowerPoint</vt:lpstr>
      <vt:lpstr>Repair-misrepair (RMR) model buněčného přežití</vt:lpstr>
      <vt:lpstr>Závěrem</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Radiologická fyzika a radiobiologie</dc:title>
  <dc:creator>Vojtěch Mornstein</dc:creator>
  <cp:lastModifiedBy>Vojtěch Mornstein</cp:lastModifiedBy>
  <cp:revision>23</cp:revision>
  <cp:lastPrinted>1601-01-01T00:00:00Z</cp:lastPrinted>
  <dcterms:created xsi:type="dcterms:W3CDTF">2021-04-10T06:57:25Z</dcterms:created>
  <dcterms:modified xsi:type="dcterms:W3CDTF">2024-03-31T07:32:39Z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