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100DC"/>
    <a:srgbClr val="0000DC"/>
    <a:srgbClr val="F01928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2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1T09:34:44.7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2314 268 24575,'-10'-8'0,"0"1"0,0 0 0,-1 1 0,0 0 0,-20-9 0,11 6 0,-18-6 0,-1 2 0,-78-17 0,-10-2 0,-179-63 0,277 88 0,1 1 0,-1 1 0,-47-2 0,-91 9 0,62 0 0,72-2 0,10-1 0,-1 1 0,1 1 0,-1 1 0,1 1 0,-24 7 0,-5 3 0,0-3 0,-88 6 0,128-15 0,-3 2 0,0 0 0,0 1 0,-26 10 0,-2 0 0,4-3 0,0 1 0,-66 32 0,58-19 0,-84 59 0,111-68 0,0 1 0,0 1 0,2 0 0,0 2 0,-28 40 0,34-42 0,2-2 0,-18 32 0,26-42 0,-1 0 0,1 1 0,0 0 0,0-1 0,1 1 0,0 0 0,0 0 0,1 13 0,3 9 0,2-1 0,1 1 0,1-1 0,1-1 0,21 46 0,-10-34 0,1-1 0,30 41 0,21 39 0,-29-19 0,-15-31 0,-25-62 0,1-1 0,0 0 0,0 0 0,0 0 0,1-1 0,0 1 0,0-1 0,0 0 0,5 4 0,4 2 0,27 14 0,-27-17 0,-1 0 0,1 1 0,15 14 0,2 6 0,1-1 0,66 43 0,-88-65 0,28 18 0,69 29 0,-70-35 0,47 27 0,-71-37 0,10 4 0,2-1 0,-1-1 0,1-2 0,0 0 0,30 4 0,43 13 0,140 37 0,-160-37 0,-58-17 0,1 0 0,0-1 0,29 3 0,527 20 0,-546-30 0,-1-2 0,1-1 0,38-9 0,85-33 0,-65 19 0,-73 23 0,1-1 0,-1-1 0,23-12 0,-32 14 0,-1 1 0,0-1 0,0 0 0,0 0 0,0-1 0,-1 1 0,1-1 0,-1 0 0,0 0 0,-1-1 0,6-10 0,4-15 0,-1 0 0,10-47 0,2-5 0,-11 37 0,10-70 0,-17 84 0,-1 3 0,-1 0 0,-1 0 0,-2-1 0,-1 1 0,-1 0 0,-7-35 0,4 48 0,-1 1 0,0 0 0,-1 0 0,-1 1 0,0 0 0,-1 0 0,-13-16 0,12 14 0,1 1 0,1-1 0,-9-24 0,-12-27 0,20 55 0,0 0 0,-1 0 0,0 1 0,-1 0 0,-16-13 0,15 14 0,1-1 0,-1 1 0,1-2 0,1 0 0,-10-16 0,-2-20 0,16 34 0,-1-1 0,-11-18 0,15 30 0,0-1 0,-1 1 0,0-1 0,1 1 0,-1 0 0,0 0 0,-1 0 0,1 1 0,0-1 0,-1 1 0,1 0 0,-1 0 0,-5-2 0,-15-5-118,9 4-90,0-1 0,0 0 1,0-1-1,1 0 0,-17-13 0,7 2-6618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385960C-AABA-40CB-B3D3-EF3793F2C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864C5B-1D90-46D0-8FC0-5EDCDF5158B1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6767702-8A45-440E-AE59-DC7D45F1D2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004815A-2EFE-4929-AF7F-8929F37FF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59A1B4A-6EAE-4DB6-9242-EA565BE0C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29B34C-75C7-45BB-90A4-11700C39B5EA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44B0E22-736C-4A85-B588-7DD6D71D62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4B0E069-7DD2-4E28-81F5-54EE341FF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4085F67-6EC6-4EB4-B8BF-5AD9662E66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7C5AC-1DE7-49CD-84BB-E904CEDD5945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0897C40-AD12-48BE-8C7E-9B57FA43B1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121B6BA-B0CC-47F9-8611-5C7CACA07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F06D673C-53DB-4A02-AA7A-A4337423AE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C28623-FD52-49ED-A20D-D9EEC85E38E6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24A4393-5A14-4197-B280-8F050ABA7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78F2B1E-2599-4131-9A44-B42542A59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FBCC3C5-7344-4D77-861E-539BDAB942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9AC331-B07A-4203-8D35-29D617E33B33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388EB95-21D4-40EC-8A98-224A71BFB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D497D2A3-E8CF-422B-8A8A-63450382C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6D64D05-B778-4193-8F42-60E199699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99860B-E360-4A39-9758-549CD17F77DD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6A057ED-D3EB-43EB-915F-3025509292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4C409C3-E7E3-4B12-9DB7-0BC0158C0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F58DC485-2F10-4BE0-99CD-06A261D621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55E9A2-5A4D-4570-8BBD-442D80605E9B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DAA8FFD-536F-44EA-91B2-4F6079B45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FA5E0E4-1FDD-4EA9-9FA5-2DAC43F73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1E31C376-6505-4BE6-AB20-DC64F3A3CC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C0B7BE-7C8F-4901-8C2F-0B631156FBF0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E4C41A4E-EA39-46BC-99B3-495AFEC301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EC72555-9E08-4ADA-B566-2939B53E1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5BB44E9-A1C4-45F8-81DB-0041F256C8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72D1DC-B79A-467A-91BF-CA446297B68A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F0880E2-F6CC-4176-95B8-AA4E1C70B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DC719CB-2D1B-454C-B208-D0239C7B9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84361E5-93FB-4533-87C9-2375C16C6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4B5194-6313-4764-A3C7-BA4E1A6A5DA2}" type="slidenum">
              <a:rPr lang="cs-CZ" altLang="cs-CZ"/>
              <a:pPr eaLnBrk="1" hangingPunct="1"/>
              <a:t>21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8D9EAE4-2A44-4E0C-B4EF-79BA3450EA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79123F7-BE7A-4091-86A7-4934393AF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385A0E9-39A4-4963-8BCD-8AC93A696F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A7D9FA-D082-492B-B39E-D9DE880772BE}" type="slidenum">
              <a:rPr lang="cs-CZ" altLang="cs-CZ"/>
              <a:pPr eaLnBrk="1" hangingPunct="1"/>
              <a:t>22</a:t>
            </a:fld>
            <a:endParaRPr lang="cs-CZ" altLang="cs-CZ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A7ADD91-073D-4243-9AD1-6FFDD74F1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C0349643-008D-49E8-A875-C357CD9C4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C98D623-7B70-40DD-8049-F27C9B90E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A7B17A-C22F-4CC9-BF84-F5FDD14E54AD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EE1F27F-5455-4F4E-82FE-7386CDFCDE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9E5DC9-7D77-4E04-846E-5A725D0A6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0396DC54-35AB-4CA3-BEE6-2A7E2D7CA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430CD5-C34C-47BA-970F-4F43F8229133}" type="slidenum">
              <a:rPr lang="cs-CZ" altLang="cs-CZ"/>
              <a:pPr eaLnBrk="1" hangingPunct="1"/>
              <a:t>23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4ABA928A-4EFC-4F87-84EC-D72F3A470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4BE82090-1E48-46DA-9817-F8A984EAC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B34848AB-963C-426C-AAB5-C077E9AC33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AF1E81-DF07-4C76-A045-657A45CCEE8E}" type="slidenum">
              <a:rPr lang="cs-CZ" altLang="cs-CZ"/>
              <a:pPr eaLnBrk="1" hangingPunct="1"/>
              <a:t>24</a:t>
            </a:fld>
            <a:endParaRPr lang="cs-CZ" altLang="cs-CZ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BAF2BDE-6FCC-4617-B314-3AF6C765F4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3A4291F-78F0-46FC-897D-0022C2FE3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F9B49A2E-2C7B-4034-BE7A-7FDB24885D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292687-B126-437F-811B-FB49E00A508B}" type="slidenum">
              <a:rPr lang="cs-CZ" altLang="cs-CZ"/>
              <a:pPr eaLnBrk="1" hangingPunct="1"/>
              <a:t>25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1D3434BC-915C-4A53-B82F-AA1BA95288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5FAEBB6-D552-4C17-9DF6-C519AAD90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B74AA92-B52F-44C2-AAC0-948F79FFD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9C196C-BBFC-4FBA-85CA-7A64C97C78B4}" type="slidenum">
              <a:rPr lang="cs-CZ" altLang="cs-CZ"/>
              <a:pPr eaLnBrk="1" hangingPunct="1"/>
              <a:t>26</a:t>
            </a:fld>
            <a:endParaRPr lang="cs-CZ" altLang="cs-CZ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CAE6008-9EBC-4ADB-93EA-85218DDFAA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358D81A-4F22-4076-8C9C-37468DCF13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67D983C7-6B64-4571-B8D4-9E7F2CD1D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3ABD9F-55D2-4AD4-A380-B7CB6090AE19}" type="slidenum">
              <a:rPr lang="cs-CZ" altLang="cs-CZ"/>
              <a:pPr eaLnBrk="1" hangingPunct="1"/>
              <a:t>27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FBB3033-7C5F-4508-9462-32F9FB174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749FF75-E423-43B3-9560-836FA8D3D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575C6EA0-AFC7-45BD-8D57-1E7745FCB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4720CC-D967-42F8-B775-2CCCCAAE576B}" type="slidenum">
              <a:rPr lang="cs-CZ" altLang="cs-CZ"/>
              <a:pPr eaLnBrk="1" hangingPunct="1"/>
              <a:t>28</a:t>
            </a:fld>
            <a:endParaRPr lang="cs-CZ" altLang="cs-CZ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2AD45E80-5AA6-4FCA-9A06-0CB6F0982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E2EE7A6-E194-4EFA-9AE8-02DA2B24D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774907B0-1158-49F4-BC22-172C10306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3C9005-11CC-4FC9-8DB0-2007B43E1987}" type="slidenum">
              <a:rPr lang="cs-CZ" altLang="cs-CZ"/>
              <a:pPr eaLnBrk="1" hangingPunct="1"/>
              <a:t>29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A5C7C0F-9A61-4FDF-B9EB-EDC827BEAB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16223B3-9E16-484A-A908-FA8AD9781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00A7D23-8CD7-4128-9A4E-FAF18776B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EFD478-D8AA-437F-9064-AA7A8ED41CAE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C832BF75-1951-44D5-B7A3-12747A371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692A029-A5DF-4F25-9BBD-E2DD4EC09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E6C12F7-168C-4957-8665-D23A824349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6F0270-FEC4-41A8-B279-790C03DF0054}" type="slidenum">
              <a:rPr lang="cs-CZ" altLang="cs-CZ"/>
              <a:pPr eaLnBrk="1" hangingPunct="1"/>
              <a:t>31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6F06C09-7FC0-40F1-B0E0-6F7DCB7F1F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B2016C1F-9EE9-46B1-B0F7-8755D1D86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293B06B-911A-45AE-AE91-1C989A2CD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17731F-C51D-4571-8A42-E96B8E29B0C4}" type="slidenum">
              <a:rPr lang="cs-CZ" altLang="cs-CZ"/>
              <a:pPr eaLnBrk="1" hangingPunct="1"/>
              <a:t>32</a:t>
            </a:fld>
            <a:endParaRPr lang="cs-CZ" altLang="cs-CZ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596D290F-AB67-4C84-A7C1-F67B037B2B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25DBEC68-C3A7-4060-B168-3A481D1CB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B7DE047-859C-43C8-8F0C-20AC02DE7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34B9D8-684F-4BFA-B648-998284E23E69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D051D56-65D3-4BC8-8D14-627A1220C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CB583D9-153E-435A-BCB7-ADC3AE74A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56BE498-620E-48C2-9D06-39003BB9D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512176-E31B-47FF-ABEC-3A226EAF96A7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2153C05-05E4-46EB-A4CB-D165F97F9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BB6BFBB-C5E9-4BEF-8256-F36FCBC78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7DF4C06-F96C-4798-9D30-05F59DF481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A31E50-1256-4BB8-980C-075A2999F4D6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2220074-B65D-4135-98F6-697AB2470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25DE617-85FA-4ACB-933C-9B2D2C351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42A0365-9A6B-436D-9E20-47590E919E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ED6B29-2257-4EB6-BE4B-EA7A673B8180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19936D3-08BE-4264-8403-D9DDC62EA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C56CA03-3A00-4B59-874B-7C5E8C6EE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07285DB-453D-417B-A5DF-60343E51C4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D2A3AB-BE39-48E5-8145-CCCB683EEBAB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674A67D-B603-4714-AFF6-C9B6FA783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DA6369A-A169-456F-B77D-6C2F0E85D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3BC0A4E-5C28-495D-910B-DEF2FC7AA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69F0E8-46BF-4EF5-A40B-281BFF4C6376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1918A5D-9A9C-4D5E-9D4F-1D02EF6E3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4E0A981-73B0-476D-AC3F-ABE14149C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A8A6FE3-9467-4EE2-AAF5-FA74491172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57AF69-4B5C-48CF-BD53-CEB529EFE30D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A537852-B93A-4B8E-80D6-C0D32E052F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117FEDB-CD3E-4AB3-A728-2992E52CD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5EA02-5CE1-4470-9E9A-5D6C17B50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491A29-DF1F-4774-84B5-5E7E5BD0C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EEAB90-2A69-48EC-B86B-137563A24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B5747-5C6A-4AAE-A68B-7D320AE1BC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90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35CA32E-0DF7-453E-A4EE-C37DEDDE0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F5E049E-2593-4C2B-87C2-CA68F06D2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06443EA-2022-48CC-BA2E-CC01749D1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73ED0-E09B-4DCC-B6C3-87F81C6FFA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05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746BBD-65A5-4717-B023-65BA3FB60F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83B8EA-AF74-4766-B976-CD577B144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A23C7D-8643-45AE-8753-439454131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A1F1-1F28-4C85-8AB7-EC0341AFB1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381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3.png"/><Relationship Id="rId5" Type="http://schemas.openxmlformats.org/officeDocument/2006/relationships/customXml" Target="../ink/ink1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 Masarykovy university, Brno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Radiologická fyzika a radiobiologie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chemeClr val="tx2"/>
                </a:solidFill>
              </a:rPr>
              <a:t>Základy radiochemie (radiobiologie I)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6" name="Picture 6" descr="http://www.radiochemistry.org/courses/images/courses_img02.jpg">
            <a:extLst>
              <a:ext uri="{FF2B5EF4-FFF2-40B4-BE49-F238E27FC236}">
                <a16:creationId xmlns:a16="http://schemas.microsoft.com/office/drawing/2014/main" id="{192FE99E-7BDC-463C-80AF-7B4DF3BAD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864" y="378000"/>
            <a:ext cx="16668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4905F6C9-0EA0-4769-A985-1E6EBF8F4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2" y="4736619"/>
            <a:ext cx="8893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b="1" dirty="0">
                <a:solidFill>
                  <a:schemeClr val="tx2"/>
                </a:solidFill>
              </a:rPr>
              <a:t>Tato přednáška se opírá převážně o monografii E. L. </a:t>
            </a:r>
            <a:r>
              <a:rPr lang="cs-CZ" altLang="cs-CZ" sz="1400" b="1" dirty="0" err="1">
                <a:solidFill>
                  <a:schemeClr val="tx2"/>
                </a:solidFill>
              </a:rPr>
              <a:t>Alpen</a:t>
            </a:r>
            <a:r>
              <a:rPr lang="cs-CZ" altLang="cs-CZ" sz="1400" b="1" dirty="0">
                <a:solidFill>
                  <a:schemeClr val="tx2"/>
                </a:solidFill>
              </a:rPr>
              <a:t>: </a:t>
            </a:r>
            <a:r>
              <a:rPr lang="cs-CZ" altLang="cs-CZ" sz="1400" b="1" dirty="0" err="1">
                <a:solidFill>
                  <a:schemeClr val="tx2"/>
                </a:solidFill>
              </a:rPr>
              <a:t>Radiation</a:t>
            </a:r>
            <a:r>
              <a:rPr lang="cs-CZ" altLang="cs-CZ" sz="1400" b="1" dirty="0">
                <a:solidFill>
                  <a:schemeClr val="tx2"/>
                </a:solidFill>
              </a:rPr>
              <a:t> </a:t>
            </a:r>
            <a:r>
              <a:rPr lang="cs-CZ" altLang="cs-CZ" sz="1400" b="1" dirty="0" err="1">
                <a:solidFill>
                  <a:schemeClr val="tx2"/>
                </a:solidFill>
              </a:rPr>
              <a:t>Biophysics</a:t>
            </a:r>
            <a:r>
              <a:rPr lang="cs-CZ" altLang="cs-CZ" sz="1400" b="1" dirty="0">
                <a:solidFill>
                  <a:schemeClr val="tx2"/>
                </a:solidFill>
              </a:rPr>
              <a:t> (1998), novější radiobiologickou literaturu a internetové materiály.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10A898DD-2C47-4DE0-9261-A8268BDF4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199" cy="3960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Oxidace iontů železnatých (Fe</a:t>
            </a:r>
            <a:r>
              <a:rPr lang="cs-CZ" altLang="cs-CZ" sz="2400" baseline="30000" dirty="0"/>
              <a:t>2+</a:t>
            </a:r>
            <a:r>
              <a:rPr lang="cs-CZ" altLang="cs-CZ" sz="2400" dirty="0"/>
              <a:t>) na železité (Fe</a:t>
            </a:r>
            <a:r>
              <a:rPr lang="cs-CZ" altLang="cs-CZ" sz="2400" baseline="30000" dirty="0"/>
              <a:t>3+</a:t>
            </a:r>
            <a:r>
              <a:rPr lang="cs-CZ" altLang="cs-CZ" sz="2400" dirty="0"/>
              <a:t>). Využití pro </a:t>
            </a:r>
            <a:r>
              <a:rPr lang="cs-CZ" altLang="cs-CZ" sz="2400" dirty="0" err="1"/>
              <a:t>dosimetrické</a:t>
            </a:r>
            <a:r>
              <a:rPr lang="cs-CZ" altLang="cs-CZ" sz="2400" dirty="0"/>
              <a:t> účely je omezené (což platí i pro jiné chemické dozimetry), protože hodnota G silně závisí na LET. Je to však o cenný model interakce volných radikálů s jejich lapači. Jde o následující systém reakcí: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O* </a:t>
            </a:r>
            <a:r>
              <a:rPr lang="cs-CZ" altLang="cs-CZ" sz="2400" dirty="0">
                <a:cs typeface="Arial" panose="020B0604020202020204" pitchFamily="34" charset="0"/>
              </a:rPr>
              <a:t>→ OH∙ + H∙			1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dirty="0">
                <a:cs typeface="Arial" panose="020B0604020202020204" pitchFamily="34" charset="0"/>
              </a:rPr>
              <a:t>∙ + 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→ HO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∙			2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HO</a:t>
            </a:r>
            <a:r>
              <a:rPr lang="cs-CZ" altLang="cs-CZ" sz="2400" baseline="-25000" dirty="0"/>
              <a:t>2</a:t>
            </a:r>
            <a:r>
              <a:rPr lang="cs-CZ" altLang="cs-CZ" sz="2400" dirty="0">
                <a:cs typeface="Arial" panose="020B0604020202020204" pitchFamily="34" charset="0"/>
              </a:rPr>
              <a:t>∙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HO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		</a:t>
            </a:r>
            <a:r>
              <a:rPr lang="cs-CZ" altLang="cs-CZ" sz="2400" dirty="0">
                <a:cs typeface="Arial" panose="020B0604020202020204" pitchFamily="34" charset="0"/>
              </a:rPr>
              <a:t>3</a:t>
            </a:r>
            <a:endParaRPr lang="cs-CZ" altLang="cs-CZ" sz="2400" baseline="30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HO</a:t>
            </a:r>
            <a:r>
              <a:rPr lang="cs-CZ" altLang="cs-CZ" sz="2400" baseline="-25000" dirty="0"/>
              <a:t>2</a:t>
            </a:r>
            <a:r>
              <a:rPr lang="cs-CZ" altLang="cs-CZ" sz="2400" baseline="30000" dirty="0"/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H</a:t>
            </a:r>
            <a:r>
              <a:rPr lang="cs-CZ" altLang="cs-CZ" sz="2400" baseline="30000" dirty="0">
                <a:cs typeface="Arial" panose="020B0604020202020204" pitchFamily="34" charset="0"/>
              </a:rPr>
              <a:t>+</a:t>
            </a:r>
            <a:r>
              <a:rPr lang="cs-CZ" altLang="cs-CZ" sz="2400" dirty="0">
                <a:cs typeface="Arial" panose="020B0604020202020204" pitchFamily="34" charset="0"/>
              </a:rPr>
              <a:t> →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			4</a:t>
            </a:r>
            <a:endParaRPr lang="cs-CZ" altLang="cs-CZ" sz="2400" baseline="-25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OH</a:t>
            </a:r>
            <a:r>
              <a:rPr lang="cs-CZ" altLang="cs-CZ" sz="2400" dirty="0">
                <a:cs typeface="Arial" panose="020B0604020202020204" pitchFamily="34" charset="0"/>
              </a:rPr>
              <a:t>∙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		5</a:t>
            </a:r>
            <a:endParaRPr lang="cs-CZ" altLang="cs-CZ" sz="2400" baseline="30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O</a:t>
            </a:r>
            <a:r>
              <a:rPr lang="cs-CZ" altLang="cs-CZ" sz="2400" baseline="-25000" dirty="0"/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 + OH∙	6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H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∙ + H</a:t>
            </a:r>
            <a:r>
              <a:rPr lang="cs-CZ" altLang="cs-CZ" sz="2400" baseline="-25000" dirty="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O → OH∙ + H</a:t>
            </a:r>
            <a:r>
              <a:rPr lang="cs-CZ" altLang="cs-CZ" sz="2400" baseline="-25000" dirty="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		7</a:t>
            </a:r>
            <a:endParaRPr lang="cs-CZ" altLang="cs-CZ" sz="2400" baseline="-25000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6531C071-5CB8-4A33-85BD-B5AB365F3825}"/>
              </a:ext>
            </a:extLst>
          </p:cNvPr>
          <p:cNvSpPr/>
          <p:nvPr/>
        </p:nvSpPr>
        <p:spPr>
          <a:xfrm>
            <a:off x="3367302" y="4377176"/>
            <a:ext cx="935038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AC7F97BC-3561-4F7A-84DB-ABEE58DF5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689" y="318074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23" name="Elipsa 22">
            <a:extLst>
              <a:ext uri="{FF2B5EF4-FFF2-40B4-BE49-F238E27FC236}">
                <a16:creationId xmlns:a16="http://schemas.microsoft.com/office/drawing/2014/main" id="{8B633BC2-719B-467F-AADC-DC8402229804}"/>
              </a:ext>
            </a:extLst>
          </p:cNvPr>
          <p:cNvSpPr/>
          <p:nvPr/>
        </p:nvSpPr>
        <p:spPr>
          <a:xfrm>
            <a:off x="3617480" y="3706622"/>
            <a:ext cx="935038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4" name="Elipsa 23">
            <a:extLst>
              <a:ext uri="{FF2B5EF4-FFF2-40B4-BE49-F238E27FC236}">
                <a16:creationId xmlns:a16="http://schemas.microsoft.com/office/drawing/2014/main" id="{B130FDAF-D44B-43EB-9F47-7E3698D95698}"/>
              </a:ext>
            </a:extLst>
          </p:cNvPr>
          <p:cNvSpPr/>
          <p:nvPr/>
        </p:nvSpPr>
        <p:spPr>
          <a:xfrm>
            <a:off x="3491906" y="4761186"/>
            <a:ext cx="936625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6331902-44C0-4383-A829-1654B6C98138}"/>
              </a:ext>
            </a:extLst>
          </p:cNvPr>
          <p:cNvCxnSpPr/>
          <p:nvPr/>
        </p:nvCxnSpPr>
        <p:spPr bwMode="auto">
          <a:xfrm flipH="1">
            <a:off x="1240222" y="3832242"/>
            <a:ext cx="1030012" cy="1196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7AD20894-CB25-49BE-BB52-7A706F5816DB}"/>
              </a:ext>
            </a:extLst>
          </p:cNvPr>
          <p:cNvCxnSpPr/>
          <p:nvPr/>
        </p:nvCxnSpPr>
        <p:spPr bwMode="auto">
          <a:xfrm flipH="1">
            <a:off x="1460938" y="4072376"/>
            <a:ext cx="1292772" cy="1738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60208C2-E14B-479A-A1CD-3169B57C87CC}"/>
              </a:ext>
            </a:extLst>
          </p:cNvPr>
          <p:cNvCxnSpPr/>
          <p:nvPr/>
        </p:nvCxnSpPr>
        <p:spPr bwMode="auto">
          <a:xfrm flipH="1">
            <a:off x="1240222" y="4761186"/>
            <a:ext cx="341586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1230EAB9-A80D-4A32-854B-A90499E81971}"/>
              </a:ext>
            </a:extLst>
          </p:cNvPr>
          <p:cNvCxnSpPr/>
          <p:nvPr/>
        </p:nvCxnSpPr>
        <p:spPr bwMode="auto">
          <a:xfrm flipH="1">
            <a:off x="1072055" y="3429000"/>
            <a:ext cx="1681655" cy="1283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1054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1A9BDA-4B99-459B-8046-92858450D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600" y="317863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43ABDF-7A36-46EC-8A69-657015CDB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234" y="1600201"/>
            <a:ext cx="10195035" cy="4924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Reakce (7) nastává jen za absence kyslíku.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Prostudování těchto reakcí vede k závěru, že za </a:t>
            </a:r>
            <a:r>
              <a:rPr lang="cs-CZ" altLang="cs-CZ" sz="2400" i="1" dirty="0"/>
              <a:t>přítomnosti kyslíku </a:t>
            </a:r>
            <a:r>
              <a:rPr lang="cs-CZ" altLang="cs-CZ" sz="2400" dirty="0"/>
              <a:t>a v </a:t>
            </a:r>
            <a:r>
              <a:rPr lang="cs-CZ" altLang="cs-CZ" sz="2400" i="1" dirty="0"/>
              <a:t>kyselém prostředí </a:t>
            </a:r>
            <a:r>
              <a:rPr lang="cs-CZ" altLang="cs-CZ" sz="2400" dirty="0"/>
              <a:t>každý vodíkový radikál způsobí oxidaci </a:t>
            </a:r>
            <a:r>
              <a:rPr lang="cs-CZ" altLang="cs-CZ" sz="2400" b="1" dirty="0"/>
              <a:t>tří železnatých iontů na ionty železité</a:t>
            </a:r>
            <a:r>
              <a:rPr lang="cs-CZ" altLang="cs-CZ" sz="2400" dirty="0"/>
              <a:t>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V reakci (2) vzniká superoxidový radikál HO</a:t>
            </a:r>
            <a:r>
              <a:rPr lang="cs-CZ" altLang="cs-CZ" sz="2000" baseline="-25000" dirty="0"/>
              <a:t>2</a:t>
            </a:r>
            <a:r>
              <a:rPr lang="cs-CZ" altLang="cs-CZ" sz="2000" dirty="0">
                <a:cs typeface="Arial" panose="020B0604020202020204" pitchFamily="34" charset="0"/>
              </a:rPr>
              <a:t>∙, který následně oxiduje </a:t>
            </a:r>
            <a:r>
              <a:rPr lang="cs-CZ" altLang="cs-CZ" sz="2000" b="1" dirty="0">
                <a:cs typeface="Arial" panose="020B0604020202020204" pitchFamily="34" charset="0"/>
              </a:rPr>
              <a:t>první</a:t>
            </a:r>
            <a:r>
              <a:rPr lang="cs-CZ" altLang="cs-CZ" sz="2000" dirty="0">
                <a:cs typeface="Arial" panose="020B0604020202020204" pitchFamily="34" charset="0"/>
              </a:rPr>
              <a:t> železnatý iont.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Ze superoxidového aniontu a vodíkového iontu vzniká peroxid vodíku, který pak oxiduje </a:t>
            </a:r>
            <a:r>
              <a:rPr lang="cs-CZ" altLang="cs-CZ" sz="2000" b="1" dirty="0">
                <a:cs typeface="Arial" panose="020B0604020202020204" pitchFamily="34" charset="0"/>
              </a:rPr>
              <a:t>druhý</a:t>
            </a:r>
            <a:r>
              <a:rPr lang="cs-CZ" altLang="cs-CZ" sz="2000" dirty="0">
                <a:cs typeface="Arial" panose="020B0604020202020204" pitchFamily="34" charset="0"/>
              </a:rPr>
              <a:t> iont Fe</a:t>
            </a:r>
            <a:r>
              <a:rPr lang="cs-CZ" altLang="cs-CZ" sz="2000" baseline="30000" dirty="0">
                <a:cs typeface="Arial" panose="020B0604020202020204" pitchFamily="34" charset="0"/>
              </a:rPr>
              <a:t>2+</a:t>
            </a:r>
            <a:r>
              <a:rPr lang="cs-CZ" altLang="cs-CZ" sz="2000" dirty="0">
                <a:cs typeface="Arial" panose="020B0604020202020204" pitchFamily="34" charset="0"/>
              </a:rPr>
              <a:t>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V této reakci (6) vzniklý hydroxylový radikál pak oxiduje </a:t>
            </a:r>
            <a:r>
              <a:rPr lang="cs-CZ" altLang="cs-CZ" sz="2000" b="1" dirty="0">
                <a:cs typeface="Arial" panose="020B0604020202020204" pitchFamily="34" charset="0"/>
              </a:rPr>
              <a:t>třetí </a:t>
            </a:r>
            <a:r>
              <a:rPr lang="cs-CZ" altLang="cs-CZ" sz="2000" dirty="0">
                <a:cs typeface="Arial" panose="020B0604020202020204" pitchFamily="34" charset="0"/>
              </a:rPr>
              <a:t>iont Fe</a:t>
            </a:r>
            <a:r>
              <a:rPr lang="cs-CZ" altLang="cs-CZ" sz="2000" baseline="30000" dirty="0">
                <a:cs typeface="Arial" panose="020B0604020202020204" pitchFamily="34" charset="0"/>
              </a:rPr>
              <a:t>2+</a:t>
            </a:r>
            <a:r>
              <a:rPr lang="cs-CZ" altLang="cs-CZ" sz="2000" dirty="0">
                <a:cs typeface="Arial" panose="020B0604020202020204" pitchFamily="34" charset="0"/>
              </a:rPr>
              <a:t> (5). </a:t>
            </a:r>
          </a:p>
          <a:p>
            <a:pPr lvl="1" eaLnBrk="1" hangingPunct="1">
              <a:lnSpc>
                <a:spcPct val="10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Je dále zjevné, že jiným způsobem (</a:t>
            </a:r>
            <a:r>
              <a:rPr lang="cs-CZ" altLang="cs-CZ" sz="2400" i="1" dirty="0">
                <a:cs typeface="Arial" panose="020B0604020202020204" pitchFamily="34" charset="0"/>
              </a:rPr>
              <a:t>radiolyticky</a:t>
            </a:r>
            <a:r>
              <a:rPr lang="cs-CZ" altLang="cs-CZ" sz="2400" dirty="0">
                <a:cs typeface="Arial" panose="020B0604020202020204" pitchFamily="34" charset="0"/>
              </a:rPr>
              <a:t>) vzniklý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sám poskytuje </a:t>
            </a:r>
            <a:r>
              <a:rPr lang="cs-CZ" altLang="cs-CZ" sz="2400" b="1" dirty="0">
                <a:cs typeface="Arial" panose="020B0604020202020204" pitchFamily="34" charset="0"/>
              </a:rPr>
              <a:t>2 ionty</a:t>
            </a:r>
            <a:r>
              <a:rPr lang="cs-CZ" altLang="cs-CZ" sz="2400" dirty="0">
                <a:cs typeface="Arial" panose="020B0604020202020204" pitchFamily="34" charset="0"/>
              </a:rPr>
              <a:t>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 (reakce 5 a 6). </a:t>
            </a:r>
            <a:r>
              <a:rPr lang="cs-CZ" altLang="cs-CZ" sz="2400" i="1" dirty="0">
                <a:cs typeface="Arial" panose="020B0604020202020204" pitchFamily="34" charset="0"/>
              </a:rPr>
              <a:t>Radiolyticky</a:t>
            </a:r>
            <a:r>
              <a:rPr lang="cs-CZ" altLang="cs-CZ" sz="2400" dirty="0">
                <a:cs typeface="Arial" panose="020B0604020202020204" pitchFamily="34" charset="0"/>
              </a:rPr>
              <a:t> vzniklý radikál OH∙ (</a:t>
            </a:r>
            <a:r>
              <a:rPr lang="cs-CZ" altLang="cs-CZ" sz="2400" i="1" dirty="0">
                <a:cs typeface="Arial" panose="020B0604020202020204" pitchFamily="34" charset="0"/>
              </a:rPr>
              <a:t>reakce 1)</a:t>
            </a:r>
            <a:r>
              <a:rPr lang="cs-CZ" altLang="cs-CZ" sz="2400" dirty="0">
                <a:cs typeface="Arial" panose="020B0604020202020204" pitchFamily="34" charset="0"/>
              </a:rPr>
              <a:t> stvoří v reakci (5) </a:t>
            </a:r>
            <a:r>
              <a:rPr lang="cs-CZ" altLang="cs-CZ" sz="2400" b="1" dirty="0">
                <a:cs typeface="Arial" panose="020B0604020202020204" pitchFamily="34" charset="0"/>
              </a:rPr>
              <a:t>další iont</a:t>
            </a:r>
            <a:r>
              <a:rPr lang="cs-CZ" altLang="cs-CZ" sz="2400" dirty="0">
                <a:cs typeface="Arial" panose="020B0604020202020204" pitchFamily="34" charset="0"/>
              </a:rPr>
              <a:t>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912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263BB80A-6278-4F06-8A2A-42A76ED8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14" y="356826"/>
            <a:ext cx="10753200" cy="451576"/>
          </a:xfrm>
        </p:spPr>
        <p:txBody>
          <a:bodyPr/>
          <a:lstStyle/>
          <a:p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039C9640-0D82-4248-A2A0-D2A584C9C4E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cs typeface="Arial" panose="020B0604020202020204" pitchFamily="34" charset="0"/>
              </a:rPr>
              <a:t>Pro celkový výtěžek Fe</a:t>
            </a:r>
            <a:r>
              <a:rPr lang="cs-CZ" altLang="cs-CZ" baseline="30000" dirty="0">
                <a:cs typeface="Arial" panose="020B0604020202020204" pitchFamily="34" charset="0"/>
              </a:rPr>
              <a:t>3+</a:t>
            </a:r>
            <a:r>
              <a:rPr lang="cs-CZ" altLang="cs-CZ" dirty="0">
                <a:cs typeface="Arial" panose="020B0604020202020204" pitchFamily="34" charset="0"/>
              </a:rPr>
              <a:t> pak můžeme napsat: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dirty="0">
                <a:cs typeface="Arial" panose="020B0604020202020204" pitchFamily="34" charset="0"/>
              </a:rPr>
              <a:t>G</a:t>
            </a:r>
            <a:r>
              <a:rPr lang="cs-CZ" altLang="cs-CZ" baseline="-25000" dirty="0">
                <a:cs typeface="Arial" panose="020B0604020202020204" pitchFamily="34" charset="0"/>
              </a:rPr>
              <a:t>(Fe3+) </a:t>
            </a:r>
            <a:r>
              <a:rPr lang="cs-CZ" altLang="cs-CZ" dirty="0">
                <a:cs typeface="Arial" panose="020B0604020202020204" pitchFamily="34" charset="0"/>
              </a:rPr>
              <a:t>= 2G</a:t>
            </a:r>
            <a:r>
              <a:rPr lang="cs-CZ" altLang="cs-CZ" baseline="-25000" dirty="0">
                <a:cs typeface="Arial" panose="020B0604020202020204" pitchFamily="34" charset="0"/>
              </a:rPr>
              <a:t>(H2O2) </a:t>
            </a:r>
            <a:r>
              <a:rPr lang="cs-CZ" altLang="cs-CZ" dirty="0">
                <a:cs typeface="Arial" panose="020B0604020202020204" pitchFamily="34" charset="0"/>
              </a:rPr>
              <a:t>+ 3G</a:t>
            </a:r>
            <a:r>
              <a:rPr lang="cs-CZ" altLang="cs-CZ" baseline="-25000" dirty="0">
                <a:cs typeface="Arial" panose="020B0604020202020204" pitchFamily="34" charset="0"/>
              </a:rPr>
              <a:t>(H∙)</a:t>
            </a:r>
            <a:r>
              <a:rPr lang="cs-CZ" altLang="cs-CZ" dirty="0">
                <a:cs typeface="Arial" panose="020B0604020202020204" pitchFamily="34" charset="0"/>
              </a:rPr>
              <a:t> + G</a:t>
            </a:r>
            <a:r>
              <a:rPr lang="cs-CZ" altLang="cs-CZ" baseline="-25000" dirty="0">
                <a:cs typeface="Arial" panose="020B0604020202020204" pitchFamily="34" charset="0"/>
              </a:rPr>
              <a:t>(OH∙)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cs typeface="Arial" panose="020B0604020202020204" pitchFamily="34" charset="0"/>
              </a:rPr>
              <a:t>Za nepřístupu kyslíku analogicky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dirty="0">
                <a:cs typeface="Arial" panose="020B0604020202020204" pitchFamily="34" charset="0"/>
              </a:rPr>
              <a:t>G</a:t>
            </a:r>
            <a:r>
              <a:rPr lang="cs-CZ" altLang="cs-CZ" baseline="-25000" dirty="0">
                <a:cs typeface="Arial" panose="020B0604020202020204" pitchFamily="34" charset="0"/>
              </a:rPr>
              <a:t>(Fe3+) </a:t>
            </a:r>
            <a:r>
              <a:rPr lang="cs-CZ" altLang="cs-CZ" dirty="0">
                <a:cs typeface="Arial" panose="020B0604020202020204" pitchFamily="34" charset="0"/>
              </a:rPr>
              <a:t>= 2G</a:t>
            </a:r>
            <a:r>
              <a:rPr lang="cs-CZ" altLang="cs-CZ" baseline="-25000" dirty="0">
                <a:cs typeface="Arial" panose="020B0604020202020204" pitchFamily="34" charset="0"/>
              </a:rPr>
              <a:t>(H2O2) </a:t>
            </a:r>
            <a:r>
              <a:rPr lang="cs-CZ" altLang="cs-CZ" dirty="0">
                <a:cs typeface="Arial" panose="020B0604020202020204" pitchFamily="34" charset="0"/>
              </a:rPr>
              <a:t>+ G</a:t>
            </a:r>
            <a:r>
              <a:rPr lang="cs-CZ" altLang="cs-CZ" baseline="-25000" dirty="0">
                <a:cs typeface="Arial" panose="020B0604020202020204" pitchFamily="34" charset="0"/>
              </a:rPr>
              <a:t>(H∙)</a:t>
            </a:r>
            <a:r>
              <a:rPr lang="cs-CZ" altLang="cs-CZ" dirty="0">
                <a:cs typeface="Arial" panose="020B0604020202020204" pitchFamily="34" charset="0"/>
              </a:rPr>
              <a:t> + G</a:t>
            </a:r>
            <a:r>
              <a:rPr lang="cs-CZ" altLang="cs-CZ" baseline="-25000" dirty="0">
                <a:cs typeface="Arial" panose="020B0604020202020204" pitchFamily="34" charset="0"/>
              </a:rPr>
              <a:t>(OH∙)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397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28C7E19-EECE-407C-ADD7-9B38FCA0B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221" y="293140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51A2554-BC43-400C-A225-D3D17F927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90651"/>
            <a:ext cx="10487025" cy="4924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</a:t>
            </a:r>
            <a:r>
              <a:rPr lang="cs-CZ" altLang="cs-CZ" sz="2400" dirty="0">
                <a:latin typeface="Symbol" panose="05050102010706020507" pitchFamily="18" charset="2"/>
              </a:rPr>
              <a:t>g</a:t>
            </a:r>
            <a:r>
              <a:rPr lang="cs-CZ" altLang="cs-CZ" sz="2400" dirty="0"/>
              <a:t>-záření Co-60 o nízkém LET jsou platné hodnoty: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) = 0,75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G(H) = 3,65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G(OH) = 3,15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Takže s ohledem na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G(Fe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) = 2G(H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) + 3G(H∙) + G(OH∙),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je G(Fe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) rovno 15,6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a za nepřítomnosti kyslíku analogicky 8,30.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Pozn: Tyto hodnoty jsou ovšem nižší než jejich teoretický odhad, protože část energie záření nevyvolá změny lapače radikálů (železnatých iontů nebo jiných redukujících molekul).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Za předpokladu spotřeby 17 eV na vytvoření jednoho páru H∙ a OH∙ by hodnota G měla vyjít pro Fe</a:t>
            </a:r>
            <a:r>
              <a:rPr lang="cs-CZ" altLang="cs-CZ" sz="2000" baseline="30000" dirty="0">
                <a:cs typeface="Arial" panose="020B0604020202020204" pitchFamily="34" charset="0"/>
              </a:rPr>
              <a:t>3+</a:t>
            </a:r>
            <a:r>
              <a:rPr lang="cs-CZ" altLang="cs-CZ" sz="2000" dirty="0">
                <a:cs typeface="Arial" panose="020B0604020202020204" pitchFamily="34" charset="0"/>
              </a:rPr>
              <a:t> 23,53.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0210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39B6F55F-31E9-45AD-B9FE-628AFA58A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Přímý a nepřímý účinek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8728A42E-E932-4BDE-81E1-EAB0480F1D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2868" y="996950"/>
            <a:ext cx="10142483" cy="1612900"/>
          </a:xfrm>
          <a:noFill/>
        </p:spPr>
        <p:txBody>
          <a:bodyPr/>
          <a:lstStyle/>
          <a:p>
            <a:pPr marL="4763" indent="22225" eaLnBrk="1" hangingPunct="1">
              <a:buFontTx/>
              <a:buNone/>
            </a:pPr>
            <a:r>
              <a:rPr lang="cs-CZ" altLang="cs-CZ" sz="2400" b="1" dirty="0"/>
              <a:t>Přímý účinek:</a:t>
            </a:r>
            <a:r>
              <a:rPr lang="cs-CZ" altLang="cs-CZ" sz="2400" dirty="0"/>
              <a:t> místo molekul vody jsou zasahovány přímo biologicky významné molekuly, zejména DNA. Počet </a:t>
            </a:r>
            <a:r>
              <a:rPr lang="cs-CZ" altLang="cs-CZ" sz="2400" b="1" dirty="0"/>
              <a:t>nepoškozených molekul </a:t>
            </a:r>
            <a:r>
              <a:rPr lang="cs-CZ" altLang="cs-CZ" sz="2400" b="1" i="1" dirty="0"/>
              <a:t>N</a:t>
            </a:r>
            <a:r>
              <a:rPr lang="cs-CZ" altLang="cs-CZ" sz="2400" dirty="0"/>
              <a:t> po působení dávky </a:t>
            </a:r>
            <a:r>
              <a:rPr lang="cs-CZ" altLang="cs-CZ" sz="2400" i="1" dirty="0"/>
              <a:t>D</a:t>
            </a:r>
            <a:r>
              <a:rPr lang="cs-CZ" altLang="cs-CZ" sz="2400" dirty="0"/>
              <a:t> je dán původním počtem nepoškozených molekul </a:t>
            </a:r>
            <a:r>
              <a:rPr lang="cs-CZ" altLang="cs-CZ" sz="2400" i="1" dirty="0"/>
              <a:t>N</a:t>
            </a:r>
            <a:r>
              <a:rPr lang="cs-CZ" altLang="cs-CZ" sz="2400" i="1" baseline="-25000" dirty="0"/>
              <a:t>0</a:t>
            </a:r>
            <a:r>
              <a:rPr lang="cs-CZ" altLang="cs-CZ" sz="2400" dirty="0"/>
              <a:t>: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7CA82349-9573-4221-8ED2-0846467106FD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5582407"/>
              </p:ext>
            </p:extLst>
          </p:nvPr>
        </p:nvGraphicFramePr>
        <p:xfrm>
          <a:off x="3779893" y="2661446"/>
          <a:ext cx="374491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74360" imgH="241200" progId="Equation.3">
                  <p:embed/>
                </p:oleObj>
              </mc:Choice>
              <mc:Fallback>
                <p:oleObj name="Rovnice" r:id="rId3" imgW="774360" imgH="24120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7CA82349-9573-4221-8ED2-0846467106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93" y="2661446"/>
                        <a:ext cx="3744913" cy="116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6">
            <a:extLst>
              <a:ext uri="{FF2B5EF4-FFF2-40B4-BE49-F238E27FC236}">
                <a16:creationId xmlns:a16="http://schemas.microsoft.com/office/drawing/2014/main" id="{AE3A5027-3FA8-4C61-A4F9-AB9BF3A9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214" y="4069202"/>
            <a:ext cx="10550687" cy="21240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Kde </a:t>
            </a:r>
            <a:r>
              <a:rPr lang="cs-CZ" altLang="cs-CZ" sz="2400" i="1" dirty="0"/>
              <a:t>k</a:t>
            </a:r>
            <a:r>
              <a:rPr lang="cs-CZ" altLang="cs-CZ" sz="2400" dirty="0"/>
              <a:t> je tzv. </a:t>
            </a:r>
            <a:r>
              <a:rPr lang="cs-CZ" altLang="cs-CZ" sz="2400" b="1" dirty="0"/>
              <a:t>inaktivační konstanta</a:t>
            </a:r>
            <a:r>
              <a:rPr lang="cs-CZ" altLang="cs-CZ" sz="2400" dirty="0"/>
              <a:t> s jednotkou Gy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jejíž převrácená hodnota udává dávku (</a:t>
            </a:r>
            <a:r>
              <a:rPr lang="cs-CZ" altLang="cs-CZ" sz="2400" i="1" dirty="0"/>
              <a:t>D = 1/k</a:t>
            </a:r>
            <a:r>
              <a:rPr lang="cs-CZ" altLang="cs-CZ" sz="2400" dirty="0"/>
              <a:t>), která sníží počet nepoškozených molekul faktorem 1/e, tj. na 37% původní hodnoty (uvažme </a:t>
            </a:r>
            <a:r>
              <a:rPr lang="cs-CZ" altLang="cs-CZ" sz="2400" i="1" dirty="0"/>
              <a:t>N</a:t>
            </a:r>
            <a:r>
              <a:rPr lang="cs-CZ" altLang="cs-CZ" sz="2400" dirty="0"/>
              <a:t> = </a:t>
            </a:r>
            <a:r>
              <a:rPr lang="cs-CZ" altLang="cs-CZ" sz="2400" i="1" dirty="0"/>
              <a:t>N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.e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tj. </a:t>
            </a:r>
            <a:r>
              <a:rPr lang="cs-CZ" altLang="cs-CZ" sz="2400" i="1" dirty="0"/>
              <a:t>N</a:t>
            </a:r>
            <a:r>
              <a:rPr lang="cs-CZ" altLang="cs-CZ" sz="2400" dirty="0"/>
              <a:t> = </a:t>
            </a:r>
            <a:r>
              <a:rPr lang="cs-CZ" altLang="cs-CZ" sz="2400" i="1" dirty="0"/>
              <a:t>N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/e). Tato dávka se označuje též </a:t>
            </a:r>
            <a:r>
              <a:rPr lang="cs-CZ" altLang="cs-CZ" sz="2400" i="1" dirty="0"/>
              <a:t>D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 nebo </a:t>
            </a:r>
            <a:r>
              <a:rPr lang="cs-CZ" altLang="cs-CZ" sz="2400" i="1" dirty="0"/>
              <a:t>D</a:t>
            </a:r>
            <a:r>
              <a:rPr lang="cs-CZ" altLang="cs-CZ" sz="2400" baseline="-25000" dirty="0"/>
              <a:t>37</a:t>
            </a:r>
            <a:r>
              <a:rPr lang="cs-CZ" altLang="cs-CZ" sz="2400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Úvahy platí, pokud </a:t>
            </a:r>
            <a:r>
              <a:rPr lang="cs-CZ" altLang="cs-CZ" sz="2400" b="1" dirty="0"/>
              <a:t>jediný</a:t>
            </a:r>
            <a:r>
              <a:rPr lang="cs-CZ" altLang="cs-CZ" sz="2400" dirty="0"/>
              <a:t> zásah inaktivuje biomolekulu.</a:t>
            </a:r>
            <a:endParaRPr lang="cs-CZ" altLang="cs-CZ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6454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9A4A4D78-64EB-42D6-A473-6E2A225CE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/>
              <a:t>Přímý a nepřímý účinek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CD0D6DB-B0E5-4039-A97A-72C644A2FA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40524" y="1196975"/>
            <a:ext cx="10342179" cy="2332038"/>
          </a:xfrm>
          <a:noFill/>
        </p:spPr>
        <p:txBody>
          <a:bodyPr/>
          <a:lstStyle/>
          <a:p>
            <a:pPr marL="4763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Zejména v souvislosti s tzv. zásahovou teorií má velký význam pojem </a:t>
            </a:r>
            <a:r>
              <a:rPr lang="cs-CZ" altLang="cs-CZ" sz="2000" b="1" dirty="0"/>
              <a:t>terče</a:t>
            </a:r>
            <a:r>
              <a:rPr lang="cs-CZ" altLang="cs-CZ" sz="2000" dirty="0"/>
              <a:t>. Tímto terčem myslíme zpravidla nějakou molekulu. Existuje vztah mezi molekulovou hmotností a velikostí terče (</a:t>
            </a:r>
            <a:r>
              <a:rPr lang="cs-CZ" altLang="cs-CZ" sz="2000" b="1" i="1" dirty="0"/>
              <a:t>v.t.</a:t>
            </a:r>
            <a:r>
              <a:rPr lang="cs-CZ" altLang="cs-CZ" sz="2000" dirty="0"/>
              <a:t>). </a:t>
            </a:r>
          </a:p>
          <a:p>
            <a:pPr marL="4763" indent="22225">
              <a:lnSpc>
                <a:spcPct val="100000"/>
              </a:lnSpc>
            </a:pPr>
            <a:r>
              <a:rPr lang="cs-CZ" altLang="cs-CZ" sz="2000" b="1" dirty="0"/>
              <a:t>Molekulovou hmotnost lze dokonce považovat přímo za velikost terče </a:t>
            </a:r>
            <a:r>
              <a:rPr lang="cs-CZ" altLang="cs-CZ" sz="2000" dirty="0"/>
              <a:t>(při inaktivaci jediným zásahem). </a:t>
            </a:r>
          </a:p>
          <a:p>
            <a:pPr marL="4763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D</a:t>
            </a:r>
            <a:r>
              <a:rPr lang="cs-CZ" altLang="cs-CZ" sz="2000" baseline="-25000" dirty="0"/>
              <a:t>37</a:t>
            </a:r>
            <a:r>
              <a:rPr lang="cs-CZ" altLang="cs-CZ" sz="2000" dirty="0"/>
              <a:t> považujeme za inaktivační dávku. Je-li experimentálně zjištěná hodnota průměrného množství energie předané při jedné interakční události 75 eV, platí: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0" name="Object 4">
                <a:extLst>
                  <a:ext uri="{FF2B5EF4-FFF2-40B4-BE49-F238E27FC236}">
                    <a16:creationId xmlns:a16="http://schemas.microsoft.com/office/drawing/2014/main" id="{E89823F2-9D2F-4C1E-B8F0-6309CB18AF56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1514199" y="3584192"/>
                <a:ext cx="9395537" cy="993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75×1,602.1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GB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.6,2.1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 </m:t>
                          </m:r>
                        </m:den>
                      </m:f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6,2.1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50" name="Object 4">
                <a:extLst>
                  <a:ext uri="{FF2B5EF4-FFF2-40B4-BE49-F238E27FC236}">
                    <a16:creationId xmlns:a16="http://schemas.microsoft.com/office/drawing/2014/main" id="{E89823F2-9D2F-4C1E-B8F0-6309CB18AF56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1514199" y="3584192"/>
                <a:ext cx="9395537" cy="993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Text Box 6">
            <a:extLst>
              <a:ext uri="{FF2B5EF4-FFF2-40B4-BE49-F238E27FC236}">
                <a16:creationId xmlns:a16="http://schemas.microsoft.com/office/drawing/2014/main" id="{3E36AF27-FF43-4BD9-810A-40E64CB8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524" y="4919664"/>
            <a:ext cx="10068909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000" u="sng" dirty="0">
                <a:solidFill>
                  <a:srgbClr val="00287D"/>
                </a:solidFill>
              </a:rPr>
              <a:t>Pro lepší pochopení rovnic</a:t>
            </a:r>
            <a:r>
              <a:rPr lang="cs-CZ" altLang="cs-CZ" sz="2000" dirty="0">
                <a:solidFill>
                  <a:srgbClr val="00287D"/>
                </a:solidFill>
              </a:rPr>
              <a:t>: „energie potřebná pro inaktivaci terče dělená inaktivační energií na gram poskytuje počet gramů připadajících na jeden terč“. Numerický výraz ve druhém či třetím jmenovateli je přepočítací faktor z </a:t>
            </a:r>
            <a:r>
              <a:rPr lang="cs-CZ" altLang="cs-CZ" sz="2000" dirty="0" err="1">
                <a:solidFill>
                  <a:srgbClr val="00287D"/>
                </a:solidFill>
              </a:rPr>
              <a:t>Gy</a:t>
            </a:r>
            <a:r>
              <a:rPr lang="cs-CZ" altLang="cs-CZ" sz="2000" dirty="0">
                <a:solidFill>
                  <a:srgbClr val="00287D"/>
                </a:solidFill>
              </a:rPr>
              <a:t>, tj. J.kg</a:t>
            </a:r>
            <a:r>
              <a:rPr lang="cs-CZ" altLang="cs-CZ" sz="2000" baseline="30000" dirty="0">
                <a:solidFill>
                  <a:srgbClr val="00287D"/>
                </a:solidFill>
              </a:rPr>
              <a:t>-1</a:t>
            </a:r>
            <a:r>
              <a:rPr lang="cs-CZ" altLang="cs-CZ" sz="2000" dirty="0">
                <a:solidFill>
                  <a:srgbClr val="00287D"/>
                </a:solidFill>
              </a:rPr>
              <a:t>, na eV.g</a:t>
            </a:r>
            <a:r>
              <a:rPr lang="cs-CZ" altLang="cs-CZ" sz="2000" baseline="30000" dirty="0">
                <a:solidFill>
                  <a:srgbClr val="00287D"/>
                </a:solidFill>
              </a:rPr>
              <a:t>-1</a:t>
            </a:r>
            <a:r>
              <a:rPr lang="cs-CZ" altLang="cs-CZ" sz="2000" dirty="0">
                <a:solidFill>
                  <a:srgbClr val="00287D"/>
                </a:solidFill>
              </a:rPr>
              <a:t>. </a:t>
            </a:r>
            <a:r>
              <a:rPr lang="cs-CZ" altLang="cs-CZ" sz="2000" i="1" dirty="0">
                <a:solidFill>
                  <a:srgbClr val="00287D"/>
                </a:solidFill>
              </a:rPr>
              <a:t>k</a:t>
            </a:r>
            <a:r>
              <a:rPr lang="cs-CZ" altLang="cs-CZ" sz="2000" dirty="0">
                <a:solidFill>
                  <a:srgbClr val="00287D"/>
                </a:solidFill>
              </a:rPr>
              <a:t> je vysvětleno na předchozím snímku.</a:t>
            </a:r>
          </a:p>
        </p:txBody>
      </p:sp>
    </p:spTree>
    <p:extLst>
      <p:ext uri="{BB962C8B-B14F-4D97-AF65-F5344CB8AC3E}">
        <p14:creationId xmlns:p14="http://schemas.microsoft.com/office/powerpoint/2010/main" val="500843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>
            <a:extLst>
              <a:ext uri="{FF2B5EF4-FFF2-40B4-BE49-F238E27FC236}">
                <a16:creationId xmlns:a16="http://schemas.microsoft.com/office/drawing/2014/main" id="{68673E6F-C76C-4A91-9853-C58A97DEC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6685" y="394358"/>
            <a:ext cx="10630612" cy="704193"/>
          </a:xfrm>
        </p:spPr>
        <p:txBody>
          <a:bodyPr/>
          <a:lstStyle/>
          <a:p>
            <a:pPr eaLnBrk="1" hangingPunct="1"/>
            <a:r>
              <a:rPr lang="cs-CZ" altLang="cs-CZ" dirty="0"/>
              <a:t>Přímý a nepřímý účinek </a:t>
            </a:r>
            <a:r>
              <a:rPr lang="cs-CZ" altLang="cs-CZ" sz="2000" dirty="0"/>
              <a:t>(příklad úvahy, pochopit ale nebiflovat)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6A879DA-C094-49E0-811A-6659C38E631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50428" y="1196976"/>
            <a:ext cx="9480331" cy="1368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i="1" dirty="0"/>
              <a:t>Molekulová hmotnost </a:t>
            </a:r>
            <a:r>
              <a:rPr lang="cs-CZ" altLang="cs-CZ" sz="2400" dirty="0"/>
              <a:t>terče je dána součinem </a:t>
            </a:r>
            <a:r>
              <a:rPr lang="cs-CZ" altLang="cs-CZ" sz="2400" dirty="0" err="1"/>
              <a:t>Avogadrovy</a:t>
            </a:r>
            <a:r>
              <a:rPr lang="cs-CZ" altLang="cs-CZ" sz="2400" dirty="0"/>
              <a:t> konstanty a velikostí terče </a:t>
            </a:r>
            <a:r>
              <a:rPr lang="cs-CZ" altLang="cs-CZ" sz="2400" i="1" dirty="0"/>
              <a:t>v.t. </a:t>
            </a:r>
            <a:r>
              <a:rPr lang="cs-CZ" altLang="cs-CZ" sz="2400" dirty="0"/>
              <a:t>vyjádřenou jako </a:t>
            </a:r>
            <a:r>
              <a:rPr lang="cs-CZ" altLang="cs-CZ" sz="2400" i="1" dirty="0"/>
              <a:t>hmotnost</a:t>
            </a:r>
            <a:r>
              <a:rPr lang="cs-CZ" altLang="cs-CZ" sz="2400" dirty="0"/>
              <a:t> v gramech. Po výpočtu s využitím výrazu z předchozího snímku dostáváme:</a:t>
            </a:r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1CC2E344-770E-44E5-BDB6-D4288CF9BA99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7325156"/>
              </p:ext>
            </p:extLst>
          </p:nvPr>
        </p:nvGraphicFramePr>
        <p:xfrm>
          <a:off x="3432175" y="2565401"/>
          <a:ext cx="511333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993680" imgH="457200" progId="Equation.3">
                  <p:embed/>
                </p:oleObj>
              </mc:Choice>
              <mc:Fallback>
                <p:oleObj name="Rovnice" r:id="rId3" imgW="1993680" imgH="457200" progId="Equation.3">
                  <p:embed/>
                  <p:pic>
                    <p:nvPicPr>
                      <p:cNvPr id="3074" name="Object 4">
                        <a:extLst>
                          <a:ext uri="{FF2B5EF4-FFF2-40B4-BE49-F238E27FC236}">
                            <a16:creationId xmlns:a16="http://schemas.microsoft.com/office/drawing/2014/main" id="{1CC2E344-770E-44E5-BDB6-D4288CF9BA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2565401"/>
                        <a:ext cx="5113338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7">
            <a:extLst>
              <a:ext uri="{FF2B5EF4-FFF2-40B4-BE49-F238E27FC236}">
                <a16:creationId xmlns:a16="http://schemas.microsoft.com/office/drawing/2014/main" id="{D5584DE3-9A74-4C95-8F68-2585DC6EA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303" y="3933825"/>
            <a:ext cx="9092872" cy="212365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200" dirty="0"/>
              <a:t>D</a:t>
            </a:r>
            <a:r>
              <a:rPr lang="cs-CZ" altLang="cs-CZ" sz="2200" baseline="-25000" dirty="0"/>
              <a:t>37</a:t>
            </a:r>
            <a:r>
              <a:rPr lang="cs-CZ" altLang="cs-CZ" sz="2200" dirty="0"/>
              <a:t> je dosazena za převrácenou hodnotou k a je ji nutno vyjadřovat v eV.g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. </a:t>
            </a:r>
            <a:r>
              <a:rPr lang="cs-CZ" altLang="cs-CZ" sz="2200" i="1" dirty="0"/>
              <a:t>Mezi mol. hmotností určenou z radiochemického experimentu a mol. hmotností určenou nezávisle na ozáření je značná shoda, což naznačuje platnost </a:t>
            </a:r>
            <a:r>
              <a:rPr lang="cs-CZ" altLang="cs-CZ" sz="2200" i="1" dirty="0" err="1"/>
              <a:t>jednozásahové</a:t>
            </a:r>
            <a:r>
              <a:rPr lang="cs-CZ" altLang="cs-CZ" sz="2200" i="1" dirty="0"/>
              <a:t> inaktivační hypotézy</a:t>
            </a:r>
            <a:r>
              <a:rPr lang="cs-CZ" altLang="cs-CZ" sz="2200" dirty="0"/>
              <a:t>. </a:t>
            </a:r>
            <a:r>
              <a:rPr lang="cs-CZ" altLang="cs-CZ" sz="2200" b="1" dirty="0"/>
              <a:t>Teorie platí v plném rozsahu pro molekuly v suchém stavu, ve vodném prostředí se více uplatňuje nepřímý účinek.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5830430B-C1E9-3CEB-5BEF-37E6F793AD94}"/>
                  </a:ext>
                </a:extLst>
              </p14:cNvPr>
              <p14:cNvContentPartPr/>
              <p14:nvPr/>
            </p14:nvContentPartPr>
            <p14:xfrm>
              <a:off x="7091880" y="3141705"/>
              <a:ext cx="1015560" cy="66816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5830430B-C1E9-3CEB-5BEF-37E6F793AD9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85760" y="3135585"/>
                <a:ext cx="1027800" cy="6804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F471BE2F-E3F6-7CDD-B4DA-F890904CF5DE}"/>
              </a:ext>
            </a:extLst>
          </p:cNvPr>
          <p:cNvCxnSpPr/>
          <p:nvPr/>
        </p:nvCxnSpPr>
        <p:spPr bwMode="auto">
          <a:xfrm>
            <a:off x="8105775" y="3486150"/>
            <a:ext cx="223837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226399C-3352-1C16-075D-7A750DA1304B}"/>
              </a:ext>
            </a:extLst>
          </p:cNvPr>
          <p:cNvSpPr txBox="1"/>
          <p:nvPr/>
        </p:nvSpPr>
        <p:spPr>
          <a:xfrm>
            <a:off x="10420350" y="2838450"/>
            <a:ext cx="1581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Musí se </a:t>
            </a:r>
            <a:r>
              <a:rPr lang="cs-CZ" sz="2000" dirty="0" err="1">
                <a:latin typeface="+mn-lt"/>
              </a:rPr>
              <a:t>experimen-tálně</a:t>
            </a:r>
            <a:r>
              <a:rPr lang="cs-CZ" sz="2000" dirty="0">
                <a:latin typeface="+mn-lt"/>
              </a:rPr>
              <a:t> zjistit!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633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8326353-0BBC-40FB-BE40-BA40F5CEF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Přímý a nepřímý účinek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F7D9C8-A625-4617-96D6-C9887D0CE3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229600" cy="38449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Nepřímý účinek: poškození terčové biomolekuly je </a:t>
            </a:r>
            <a:r>
              <a:rPr lang="cs-CZ" altLang="cs-CZ" b="1" dirty="0"/>
              <a:t>zprostředkováno </a:t>
            </a:r>
            <a:r>
              <a:rPr lang="cs-CZ" altLang="cs-CZ" dirty="0"/>
              <a:t>radikálovými produkty radiolýzy vody. Proces je řízen difuzí. </a:t>
            </a:r>
          </a:p>
          <a:p>
            <a:pPr eaLnBrk="1" hangingPunct="1"/>
            <a:r>
              <a:rPr lang="cs-CZ" altLang="cs-CZ" dirty="0"/>
              <a:t>Pokusy se specifickými lapači radikálů ukázaly, že rozhodující význam má pro poškození biomolekul </a:t>
            </a:r>
            <a:r>
              <a:rPr lang="cs-CZ" altLang="cs-CZ" b="1" dirty="0"/>
              <a:t>radikál OH</a:t>
            </a:r>
            <a:r>
              <a:rPr lang="cs-CZ" altLang="cs-CZ" b="1" dirty="0">
                <a:cs typeface="Arial" panose="020B0604020202020204" pitchFamily="34" charset="0"/>
              </a:rPr>
              <a:t>∙.</a:t>
            </a:r>
          </a:p>
        </p:txBody>
      </p:sp>
    </p:spTree>
    <p:extLst>
      <p:ext uri="{BB962C8B-B14F-4D97-AF65-F5344CB8AC3E}">
        <p14:creationId xmlns:p14="http://schemas.microsoft.com/office/powerpoint/2010/main" val="215970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A3A14BE-7052-42F2-99E3-6969265FF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Rekombinace, restituce, oprava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6B3DBA-5B14-4A62-9B43-499581668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9807" y="1600200"/>
            <a:ext cx="10216055" cy="485298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3</a:t>
            </a:r>
            <a:r>
              <a:rPr lang="cs-CZ" altLang="cs-CZ" sz="2400" dirty="0">
                <a:solidFill>
                  <a:srgbClr val="FF0000"/>
                </a:solidFill>
              </a:rPr>
              <a:t> způsoby obnovy stavu molekul před ozářením: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Rekombinace</a:t>
            </a:r>
            <a:r>
              <a:rPr lang="cs-CZ" altLang="cs-CZ" sz="2400" dirty="0"/>
              <a:t> může nastat prakticky jen velmi krátce po interakční události – s ohledem na rychlost difuze je tento čas kratší než 10</a:t>
            </a:r>
            <a:r>
              <a:rPr lang="cs-CZ" altLang="cs-CZ" sz="2400" baseline="30000" dirty="0"/>
              <a:t>-11</a:t>
            </a:r>
            <a:r>
              <a:rPr lang="cs-CZ" altLang="cs-CZ" sz="2400" dirty="0"/>
              <a:t> s. Rekombinace je prostým </a:t>
            </a:r>
            <a:r>
              <a:rPr lang="cs-CZ" altLang="cs-CZ" sz="2400" dirty="0" err="1"/>
              <a:t>znovuspojením</a:t>
            </a:r>
            <a:r>
              <a:rPr lang="cs-CZ" altLang="cs-CZ" sz="2400" dirty="0"/>
              <a:t> iontového nebo radikálového páru.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Restituce</a:t>
            </a:r>
            <a:r>
              <a:rPr lang="cs-CZ" altLang="cs-CZ" sz="2400" dirty="0"/>
              <a:t> je chemická (neenzymová) obnova původní molekuly. Dochází k ní v časech kratších než je jedna </a:t>
            </a:r>
            <a:r>
              <a:rPr lang="cs-CZ" altLang="cs-CZ" sz="2400" dirty="0" err="1"/>
              <a:t>ms</a:t>
            </a:r>
            <a:r>
              <a:rPr lang="cs-CZ" altLang="cs-CZ" sz="2400" dirty="0"/>
              <a:t>. Příkladem takového procesu je reakce radikálu DNA s molekulou obsahující </a:t>
            </a:r>
            <a:r>
              <a:rPr lang="cs-CZ" altLang="cs-CZ" sz="2400" dirty="0" err="1"/>
              <a:t>sulfhydrylovou</a:t>
            </a:r>
            <a:r>
              <a:rPr lang="cs-CZ" altLang="cs-CZ" sz="2400" dirty="0"/>
              <a:t> skupinu -SH: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DNA</a:t>
            </a:r>
            <a:r>
              <a:rPr lang="cs-CZ" altLang="cs-CZ" sz="2400" dirty="0">
                <a:cs typeface="Arial" panose="020B0604020202020204" pitchFamily="34" charset="0"/>
              </a:rPr>
              <a:t>∙ + RSH → RS∙ + DNA (s obnoveným H)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>
                <a:cs typeface="Arial" panose="020B0604020202020204" pitchFamily="34" charset="0"/>
              </a:rPr>
              <a:t>Opravy</a:t>
            </a:r>
            <a:r>
              <a:rPr lang="cs-CZ" altLang="cs-CZ" sz="2400" dirty="0">
                <a:cs typeface="Arial" panose="020B0604020202020204" pitchFamily="34" charset="0"/>
              </a:rPr>
              <a:t> jsou enzymatické a vyžadují podstatně delší čas.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8679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95E9C25-8C53-462D-A242-DDBBEBEAA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656" y="343310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Makromolekulární terč v buňce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2DA0500-95C3-4FE4-9559-F8D04D71E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3585" y="1600200"/>
            <a:ext cx="9848193" cy="45656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Dnes je jasné, že hlavním terčem je </a:t>
            </a:r>
            <a:r>
              <a:rPr lang="cs-CZ" altLang="cs-CZ" sz="2800" b="1" dirty="0"/>
              <a:t>DNA</a:t>
            </a:r>
            <a:r>
              <a:rPr lang="cs-CZ" altLang="cs-CZ" sz="2800" dirty="0"/>
              <a:t>, ať se jedná o účinek přímý nebo nepřímý.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Ostatní makromolekuly (bílkoviny i RNA) mohou být poměrně snadno nahrazeny </a:t>
            </a:r>
            <a:r>
              <a:rPr lang="cs-CZ" altLang="cs-CZ" sz="2800" dirty="0" err="1"/>
              <a:t>resyntézou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Důkazy: </a:t>
            </a:r>
          </a:p>
          <a:p>
            <a:pPr marL="457200" lvl="1" indent="-457200" eaLnBrk="1" hangingPunct="1">
              <a:lnSpc>
                <a:spcPct val="100000"/>
              </a:lnSpc>
              <a:buAutoNum type="alphaUcParenR"/>
            </a:pPr>
            <a:r>
              <a:rPr lang="cs-CZ" altLang="cs-CZ" sz="2400" dirty="0"/>
              <a:t>korelace existence dvouvláknových zlomů DNA se ztrátou biologické aktivity. </a:t>
            </a:r>
          </a:p>
          <a:p>
            <a:pPr marL="457200" lvl="1" indent="-457200" eaLnBrk="1" hangingPunct="1">
              <a:lnSpc>
                <a:spcPct val="100000"/>
              </a:lnSpc>
              <a:buAutoNum type="alphaUcParenR"/>
            </a:pPr>
            <a:r>
              <a:rPr lang="cs-CZ" altLang="cs-CZ" sz="2400" dirty="0"/>
              <a:t>Buňky neschopné oprav DNA nebo s chemicky zablokovanými opravami DNA jsou mnohem citlivější na působení ionizujícího záření. </a:t>
            </a:r>
          </a:p>
        </p:txBody>
      </p:sp>
    </p:spTree>
    <p:extLst>
      <p:ext uri="{BB962C8B-B14F-4D97-AF65-F5344CB8AC3E}">
        <p14:creationId xmlns:p14="http://schemas.microsoft.com/office/powerpoint/2010/main" val="25701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45B37D-18E5-4854-9CB4-7BD359435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018" y="343417"/>
            <a:ext cx="8229600" cy="552298"/>
          </a:xfrm>
        </p:spPr>
        <p:txBody>
          <a:bodyPr/>
          <a:lstStyle/>
          <a:p>
            <a:pPr eaLnBrk="1" hangingPunct="1"/>
            <a:r>
              <a:rPr lang="cs-CZ" altLang="cs-CZ" dirty="0"/>
              <a:t>Ionizační a excitační procesy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E3AAE0-8C53-4D03-9E25-6CDC1F0B7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8017" y="1268413"/>
            <a:ext cx="9778961" cy="4857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Většina energie rozptýleného (sekundárního) záření je nesena elektrony, které ionizují prostředí. Tyto </a:t>
            </a:r>
            <a:r>
              <a:rPr lang="cs-CZ" altLang="cs-CZ" sz="2400" b="1" dirty="0"/>
              <a:t>vysokoenergetické elektrony </a:t>
            </a:r>
            <a:r>
              <a:rPr lang="cs-CZ" altLang="cs-CZ" sz="2400" dirty="0"/>
              <a:t>vznikly (v radiologických souvislostech) </a:t>
            </a:r>
            <a:r>
              <a:rPr lang="cs-CZ" altLang="cs-CZ" sz="2400" b="1" dirty="0"/>
              <a:t>fotoelektrickým jevem </a:t>
            </a:r>
            <a:r>
              <a:rPr lang="cs-CZ" altLang="cs-CZ" sz="2400" dirty="0"/>
              <a:t>a </a:t>
            </a:r>
            <a:r>
              <a:rPr lang="cs-CZ" altLang="cs-CZ" sz="2400" b="1" dirty="0" err="1"/>
              <a:t>Comptonovým</a:t>
            </a:r>
            <a:r>
              <a:rPr lang="cs-CZ" altLang="cs-CZ" sz="2400" b="1" dirty="0"/>
              <a:t> rozptylem záření rentgenového i gama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nás podstatným prostředím je </a:t>
            </a:r>
            <a:r>
              <a:rPr lang="cs-CZ" altLang="cs-CZ" sz="2400" b="1" dirty="0"/>
              <a:t>voda, </a:t>
            </a:r>
            <a:r>
              <a:rPr lang="cs-CZ" altLang="cs-CZ" sz="2400" dirty="0"/>
              <a:t>která tvoří u dospělých kolem 60% váhy těla.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Tzv. první ionizační potenciál vody je 12,6 </a:t>
            </a:r>
            <a:r>
              <a:rPr lang="cs-CZ" altLang="cs-CZ" sz="2400" dirty="0" err="1"/>
              <a:t>eV.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srovnání, elektrony o energii 20 </a:t>
            </a:r>
            <a:r>
              <a:rPr lang="cs-CZ" altLang="cs-CZ" sz="2400" dirty="0" err="1"/>
              <a:t>keV</a:t>
            </a:r>
            <a:r>
              <a:rPr lang="cs-CZ" altLang="cs-CZ" sz="2400" dirty="0"/>
              <a:t> ztrácejí při interakci s vodou s největší pravděpodobností kvantum energie 22 eV (průměrná velikost ztráty je 60 eV (viz obr.).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Ztráty energie mají v každém případě diskrétní hodnoty. </a:t>
            </a:r>
          </a:p>
        </p:txBody>
      </p:sp>
    </p:spTree>
    <p:extLst>
      <p:ext uri="{BB962C8B-B14F-4D97-AF65-F5344CB8AC3E}">
        <p14:creationId xmlns:p14="http://schemas.microsoft.com/office/powerpoint/2010/main" val="363630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2A19DE5-CD92-48AA-A143-797ABEB82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171897"/>
            <a:ext cx="10022772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Chemické reakce vyvolané produkty radiolýzy vody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3245B06-9F15-4B39-9A01-F2DDA68A9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528800"/>
          </a:xfrm>
          <a:noFill/>
        </p:spPr>
        <p:txBody>
          <a:bodyPr/>
          <a:lstStyle/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Není jisté, které z následujících radikálových reakcí jsou nejdůležitější pro nepřímé poškození DNA, ale uplatňují se zřejmě všechny v závislosti na podmínkách procesu.</a:t>
            </a:r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endParaRPr lang="cs-CZ" altLang="cs-CZ" sz="2800" dirty="0"/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/>
              <a:t>1. Vytržení vodíkového atomu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R-H + H</a:t>
            </a:r>
            <a:r>
              <a:rPr lang="cs-CZ" altLang="cs-CZ" sz="2400" dirty="0">
                <a:cs typeface="Arial" panose="020B0604020202020204" pitchFamily="34" charset="0"/>
              </a:rPr>
              <a:t>∙ → R∙ +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endParaRPr lang="cs-CZ" altLang="cs-CZ" sz="2400" dirty="0">
              <a:cs typeface="Arial" panose="020B0604020202020204" pitchFamily="34" charset="0"/>
            </a:endParaRP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R-H + OH</a:t>
            </a:r>
            <a:r>
              <a:rPr lang="cs-CZ" altLang="cs-CZ" sz="2400" dirty="0">
                <a:cs typeface="Arial" panose="020B0604020202020204" pitchFamily="34" charset="0"/>
              </a:rPr>
              <a:t>∙ → R∙ +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2. </a:t>
            </a:r>
            <a:r>
              <a:rPr lang="cs-CZ" altLang="cs-CZ" sz="2800" b="1" dirty="0" err="1">
                <a:cs typeface="Arial" panose="020B0604020202020204" pitchFamily="34" charset="0"/>
              </a:rPr>
              <a:t>Disociativní</a:t>
            </a:r>
            <a:r>
              <a:rPr lang="cs-CZ" altLang="cs-CZ" sz="2800" b="1" dirty="0">
                <a:cs typeface="Arial" panose="020B0604020202020204" pitchFamily="34" charset="0"/>
              </a:rPr>
              <a:t> reakce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R-NH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  <a:r>
              <a:rPr lang="cs-CZ" altLang="cs-CZ" sz="2400" baseline="30000" dirty="0">
                <a:cs typeface="Arial" panose="020B0604020202020204" pitchFamily="34" charset="0"/>
              </a:rPr>
              <a:t>+</a:t>
            </a:r>
            <a:r>
              <a:rPr lang="cs-CZ" altLang="cs-CZ" sz="2400" dirty="0">
                <a:cs typeface="Arial" panose="020B0604020202020204" pitchFamily="34" charset="0"/>
              </a:rPr>
              <a:t> + e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400" dirty="0">
                <a:cs typeface="Arial" panose="020B0604020202020204" pitchFamily="34" charset="0"/>
              </a:rPr>
              <a:t> → R∙ + 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  <a:endParaRPr lang="cs-CZ" altLang="cs-CZ" sz="2400" dirty="0">
              <a:cs typeface="Arial" panose="020B0604020202020204" pitchFamily="34" charset="0"/>
            </a:endParaRP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R-NH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+ H∙ → R∙ + 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1712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6A9ADD3-B857-4624-9101-1058873D1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303" y="291012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Chemické reakce vyvolané produkty radiolýzy vody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DA14EF2-8169-4A03-91FD-E091374D2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/>
              <a:t>3. Adiční reakce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R-CH=CH-R + OH</a:t>
            </a:r>
            <a:r>
              <a:rPr lang="cs-CZ" altLang="cs-CZ" sz="2400" dirty="0">
                <a:cs typeface="Arial" panose="020B0604020202020204" pitchFamily="34" charset="0"/>
              </a:rPr>
              <a:t>∙ → R-CHOH-CH∙-R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4. Restituce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</a:t>
            </a:r>
            <a:r>
              <a:rPr lang="cs-CZ" altLang="cs-CZ" sz="2400" dirty="0">
                <a:cs typeface="Arial" panose="020B0604020202020204" pitchFamily="34" charset="0"/>
              </a:rPr>
              <a:t>∙ + R-SH → R-H + R-S∙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5. Fixace poškození </a:t>
            </a:r>
            <a:r>
              <a:rPr lang="cs-CZ" altLang="cs-CZ" sz="2800" dirty="0">
                <a:cs typeface="Arial" panose="020B0604020202020204" pitchFamily="34" charset="0"/>
              </a:rPr>
              <a:t>(radikálu biomolekuly) vazbou kyslíku – vzniká peroxid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</a:t>
            </a:r>
            <a:r>
              <a:rPr lang="cs-CZ" altLang="cs-CZ" sz="2400" dirty="0">
                <a:cs typeface="Arial" panose="020B0604020202020204" pitchFamily="34" charset="0"/>
              </a:rPr>
              <a:t>∙ + 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→ R-O-O∙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Peroxidový radikál je </a:t>
            </a:r>
            <a:r>
              <a:rPr lang="cs-CZ" altLang="cs-CZ" sz="2800" i="1" dirty="0">
                <a:cs typeface="Arial" panose="020B0604020202020204" pitchFamily="34" charset="0"/>
              </a:rPr>
              <a:t>dosti stabilní</a:t>
            </a:r>
            <a:r>
              <a:rPr lang="cs-CZ" altLang="cs-CZ" sz="2800" dirty="0">
                <a:cs typeface="Arial" panose="020B0604020202020204" pitchFamily="34" charset="0"/>
              </a:rPr>
              <a:t>, nepodléhá restituci, ale není to finální produkt.</a:t>
            </a:r>
          </a:p>
        </p:txBody>
      </p:sp>
    </p:spTree>
    <p:extLst>
      <p:ext uri="{BB962C8B-B14F-4D97-AF65-F5344CB8AC3E}">
        <p14:creationId xmlns:p14="http://schemas.microsoft.com/office/powerpoint/2010/main" val="4016989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6EF681F-257A-4CD6-A794-071BB27D1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262" y="265499"/>
            <a:ext cx="3978166" cy="561975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Reakce s DNA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1E131BB-F502-48AC-A10B-3E15A5E5A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2662" y="1052514"/>
            <a:ext cx="10888717" cy="561657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Jedná se o interakce s OH</a:t>
            </a:r>
            <a:r>
              <a:rPr lang="cs-CZ" altLang="cs-CZ" sz="2400" dirty="0">
                <a:cs typeface="Arial" panose="020B0604020202020204" pitchFamily="34" charset="0"/>
              </a:rPr>
              <a:t>∙, H∙ a e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400" dirty="0">
                <a:cs typeface="Arial" panose="020B0604020202020204" pitchFamily="34" charset="0"/>
              </a:rPr>
              <a:t>, přičemž nejdůležitější jsou interakce s </a:t>
            </a:r>
            <a:r>
              <a:rPr lang="cs-CZ" altLang="cs-CZ" sz="2400" b="1" dirty="0">
                <a:cs typeface="Arial" panose="020B0604020202020204" pitchFamily="34" charset="0"/>
              </a:rPr>
              <a:t>hydroxylem</a:t>
            </a:r>
            <a:r>
              <a:rPr lang="cs-CZ" altLang="cs-CZ" sz="2400" dirty="0"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Funkční skupiny na bázích a cukrech mohou být změněny – vzniká chybný nukleotid.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Poškození bází může být tak silné, že dochází k jejich ztrátám, vznikají místa bez purinů nebo pirimidinů v DNA.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Přesun radikálu z báze na cukr-fosfátovou páteř může vést ke ztrátě báze.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Vznikají i jednovláknové a dvouvláknové </a:t>
            </a:r>
            <a:r>
              <a:rPr lang="cs-CZ" altLang="cs-CZ" sz="2400" b="1" dirty="0">
                <a:cs typeface="Arial" panose="020B0604020202020204" pitchFamily="34" charset="0"/>
              </a:rPr>
              <a:t>zlomy</a:t>
            </a:r>
            <a:r>
              <a:rPr lang="cs-CZ" altLang="cs-CZ" sz="2400" dirty="0">
                <a:cs typeface="Arial" panose="020B0604020202020204" pitchFamily="34" charset="0"/>
              </a:rPr>
              <a:t>. Blízké (max. 10 bází vzdálené) současné zlomy na obou řetězcích se označují jako dvouvláknové – vedou k přerušení dvoušroubovice.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V experimentech s viry se zjistilo, že hydroxylový radikál nejčastěji napadá vodík deoxyribózy v poloze 4 (obr.), odnímá jej cukrovému zbytku za vzniku vody.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Látky se </a:t>
            </a:r>
            <a:r>
              <a:rPr lang="cs-CZ" altLang="cs-CZ" sz="2400" dirty="0" err="1">
                <a:cs typeface="Arial" panose="020B0604020202020204" pitchFamily="34" charset="0"/>
              </a:rPr>
              <a:t>sulfhydrylovými</a:t>
            </a:r>
            <a:r>
              <a:rPr lang="cs-CZ" altLang="cs-CZ" sz="2400" dirty="0">
                <a:cs typeface="Arial" panose="020B0604020202020204" pitchFamily="34" charset="0"/>
              </a:rPr>
              <a:t> skupinami (thioly) vznik radikálů na DNA tlumí (mechanismem restituce), přítomnost kyslíku je naopak stabilizuje.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58564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8" descr="o3_5">
            <a:extLst>
              <a:ext uri="{FF2B5EF4-FFF2-40B4-BE49-F238E27FC236}">
                <a16:creationId xmlns:a16="http://schemas.microsoft.com/office/drawing/2014/main" id="{CFCBC55B-03CC-42CE-97DB-24B04436BE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698501"/>
            <a:ext cx="6985000" cy="5427663"/>
          </a:xfrm>
          <a:noFill/>
        </p:spPr>
      </p:pic>
      <p:sp>
        <p:nvSpPr>
          <p:cNvPr id="24579" name="Line 9">
            <a:extLst>
              <a:ext uri="{FF2B5EF4-FFF2-40B4-BE49-F238E27FC236}">
                <a16:creationId xmlns:a16="http://schemas.microsoft.com/office/drawing/2014/main" id="{E450506A-E1C0-473C-8BD0-8AF1528C52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4289" y="2060575"/>
            <a:ext cx="936625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71E54D8-98EA-4517-BA9C-773EC9488D1E}"/>
              </a:ext>
            </a:extLst>
          </p:cNvPr>
          <p:cNvSpPr txBox="1"/>
          <p:nvPr/>
        </p:nvSpPr>
        <p:spPr>
          <a:xfrm>
            <a:off x="9840914" y="1723697"/>
            <a:ext cx="19832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Místo, které nejčastěji napadá hydroxylový radikál.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98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C9B78EC-3970-4DE1-9E7A-CBF830116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918" y="199470"/>
            <a:ext cx="5733392" cy="592138"/>
          </a:xfrm>
        </p:spPr>
        <p:txBody>
          <a:bodyPr/>
          <a:lstStyle/>
          <a:p>
            <a:pPr eaLnBrk="1" hangingPunct="1"/>
            <a:r>
              <a:rPr lang="cs-CZ" altLang="cs-CZ" dirty="0"/>
              <a:t>Přerušení řetězce DNA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AE507E4-2FA0-449B-84E2-AC29C5A0B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4061" y="1154113"/>
            <a:ext cx="10005847" cy="547211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 err="1"/>
              <a:t>Jednovláknový</a:t>
            </a:r>
            <a:r>
              <a:rPr lang="cs-CZ" altLang="cs-CZ" sz="2400" b="1" dirty="0"/>
              <a:t> zlom </a:t>
            </a:r>
            <a:r>
              <a:rPr lang="cs-CZ" altLang="cs-CZ" sz="2400" dirty="0"/>
              <a:t>– </a:t>
            </a:r>
            <a:r>
              <a:rPr lang="cs-CZ" altLang="cs-CZ" sz="2400" i="1" dirty="0"/>
              <a:t>single-</a:t>
            </a:r>
            <a:r>
              <a:rPr lang="cs-CZ" altLang="cs-CZ" sz="2400" i="1" dirty="0" err="1"/>
              <a:t>strand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break</a:t>
            </a:r>
            <a:r>
              <a:rPr lang="cs-CZ" altLang="cs-CZ" sz="2400" i="1" dirty="0"/>
              <a:t> </a:t>
            </a:r>
            <a:r>
              <a:rPr lang="cs-CZ" altLang="cs-CZ" sz="2400" dirty="0"/>
              <a:t>(SSB): Poměrně snadná bezchybná reparace, v radiačním poškození buněk hraje jen malou roli.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Dvouvláknový zlom </a:t>
            </a:r>
            <a:r>
              <a:rPr lang="cs-CZ" altLang="cs-CZ" sz="2400" dirty="0"/>
              <a:t>– </a:t>
            </a:r>
            <a:r>
              <a:rPr lang="cs-CZ" altLang="cs-CZ" sz="2400" i="1" dirty="0"/>
              <a:t>double-</a:t>
            </a:r>
            <a:r>
              <a:rPr lang="cs-CZ" altLang="cs-CZ" sz="2400" i="1" dirty="0" err="1"/>
              <a:t>strand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break</a:t>
            </a:r>
            <a:r>
              <a:rPr lang="cs-CZ" altLang="cs-CZ" sz="2400" i="1" dirty="0"/>
              <a:t> </a:t>
            </a:r>
            <a:r>
              <a:rPr lang="cs-CZ" altLang="cs-CZ" sz="2400" dirty="0"/>
              <a:t>(DSB): Reparace obtížná, protože pro ni chybí přesný </a:t>
            </a:r>
            <a:r>
              <a:rPr lang="cs-CZ" altLang="cs-CZ" sz="2400" dirty="0" err="1"/>
              <a:t>templát</a:t>
            </a:r>
            <a:r>
              <a:rPr lang="cs-CZ" altLang="cs-CZ" sz="2400" dirty="0"/>
              <a:t> (předloha), časté chyby projevující se mutacemi. Různé mechanismy vzniku: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a) Jeden zásah DNA vede k </a:t>
            </a:r>
            <a:r>
              <a:rPr lang="cs-CZ" altLang="cs-CZ" sz="2000" b="1" dirty="0"/>
              <a:t>přímému</a:t>
            </a:r>
            <a:r>
              <a:rPr lang="cs-CZ" altLang="cs-CZ" sz="2000" dirty="0"/>
              <a:t> vzniku DSB v komplementárních místech řetězce.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b) Jeden zásah DNA může vést k tzv. </a:t>
            </a:r>
            <a:r>
              <a:rPr lang="cs-CZ" altLang="cs-CZ" sz="2000" b="1" dirty="0"/>
              <a:t>kooperativnímu</a:t>
            </a:r>
            <a:r>
              <a:rPr lang="cs-CZ" altLang="cs-CZ" sz="2000" dirty="0"/>
              <a:t> vzniku DSB v blízkých místech obou řetězců.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c) Dva </a:t>
            </a:r>
            <a:r>
              <a:rPr lang="cs-CZ" altLang="cs-CZ" sz="2000" b="1" dirty="0"/>
              <a:t>nezávislé zásahy</a:t>
            </a:r>
            <a:r>
              <a:rPr lang="cs-CZ" altLang="cs-CZ" sz="2000" dirty="0"/>
              <a:t> komplementárních řetězců v místech vzdálených od sebe max. 10 bází. Při větší vzdálenosti udrží dvoušroubovici vcelku vodíkové i jiné vazby.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JEDNOVLÁKNOVÉ I DVOUVLÁKNOVÉ ZLOMY MOHOU VZNIKNOUT TAKÉ JAKO D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/>
              <a:t>SLEDEK NEPŘÍMÉHO ÚČINKU - P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/>
              <a:t>SOBENÍ VOLNÝCH RADIKÁL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>
                <a:cs typeface="Arial" panose="020B0604020202020204" pitchFamily="34" charset="0"/>
              </a:rPr>
              <a:t>.</a:t>
            </a:r>
            <a:endParaRPr lang="en-US" altLang="cs-CZ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83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Alpen-6-4-SSB-DSB">
            <a:extLst>
              <a:ext uri="{FF2B5EF4-FFF2-40B4-BE49-F238E27FC236}">
                <a16:creationId xmlns:a16="http://schemas.microsoft.com/office/drawing/2014/main" id="{A13C41DD-A3C0-4311-9F3E-4CB32F01A8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68" y="419671"/>
            <a:ext cx="6095322" cy="6081713"/>
          </a:xfrm>
          <a:noFill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AFF06E8-1659-4860-A816-79EC2932611B}"/>
              </a:ext>
            </a:extLst>
          </p:cNvPr>
          <p:cNvSpPr txBox="1"/>
          <p:nvPr/>
        </p:nvSpPr>
        <p:spPr>
          <a:xfrm>
            <a:off x="9133490" y="2543503"/>
            <a:ext cx="23987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Obr. Dvouvláknové zlomy. Popis na předchozím snímku.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860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06D23C6-4BBF-4CA7-B72D-A752DBCD4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8262" y="350428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Vliv konfigurace DNA na její radiační poškození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9E43C25-6EAA-46E7-BB09-2F541E992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2800" dirty="0"/>
              <a:t>V živých buňkách se DNA nachází ve vysoce kondenzovaném stavu (</a:t>
            </a:r>
            <a:r>
              <a:rPr lang="cs-CZ" altLang="cs-CZ" sz="2800" i="1" dirty="0" err="1"/>
              <a:t>supercoil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superhelix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nadšroubovice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supervinutí</a:t>
            </a:r>
            <a:r>
              <a:rPr lang="cs-CZ" altLang="cs-CZ" sz="2800" i="1" dirty="0"/>
              <a:t> – </a:t>
            </a:r>
            <a:r>
              <a:rPr lang="cs-CZ" altLang="cs-CZ" sz="2800" dirty="0"/>
              <a:t>viz např. biofyzika, přednáška o struktuře živé hmoty) a v pevné vazbě s histony – hovoříme o chromatinu. Tato vazba je ovlivňována ionizujícím zářením již při dávkách řádově jednotek </a:t>
            </a:r>
            <a:r>
              <a:rPr lang="cs-CZ" altLang="cs-CZ" sz="2800" dirty="0" err="1"/>
              <a:t>Gy</a:t>
            </a:r>
            <a:r>
              <a:rPr lang="cs-CZ" altLang="cs-CZ" sz="2800" dirty="0"/>
              <a:t>. </a:t>
            </a:r>
          </a:p>
          <a:p>
            <a:pPr eaLnBrk="1" hangingPunct="1"/>
            <a:r>
              <a:rPr lang="cs-CZ" altLang="cs-CZ" sz="2800" dirty="0"/>
              <a:t>Relaxace „</a:t>
            </a:r>
            <a:r>
              <a:rPr lang="cs-CZ" altLang="cs-CZ" sz="2800" dirty="0" err="1"/>
              <a:t>supervinutí</a:t>
            </a:r>
            <a:r>
              <a:rPr lang="cs-CZ" altLang="cs-CZ" sz="2800" dirty="0"/>
              <a:t>“ (tj. rozvinutí onoho </a:t>
            </a:r>
            <a:r>
              <a:rPr lang="cs-CZ" altLang="cs-CZ" sz="2800" dirty="0" err="1"/>
              <a:t>supervinutí</a:t>
            </a:r>
            <a:r>
              <a:rPr lang="cs-CZ" altLang="cs-CZ" sz="2800" dirty="0"/>
              <a:t>) v důsledku dvouvláknových zlomů zřejmě znemožňuje reparační procesy.</a:t>
            </a:r>
          </a:p>
        </p:txBody>
      </p:sp>
    </p:spTree>
    <p:extLst>
      <p:ext uri="{BB962C8B-B14F-4D97-AF65-F5344CB8AC3E}">
        <p14:creationId xmlns:p14="http://schemas.microsoft.com/office/powerpoint/2010/main" val="1003908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6D211A8-EF37-462A-8A11-A0258420E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/>
              <a:t>Reparace DNA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F0AACF2-A776-4684-8747-3AD39C53D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1959" y="1341438"/>
            <a:ext cx="9217572" cy="511175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</a:pPr>
            <a:r>
              <a:rPr lang="cs-CZ" altLang="cs-CZ" sz="2400" dirty="0"/>
              <a:t>Odhaduje se, že počet DSB v jedné buňce je 15-60 na 1 </a:t>
            </a:r>
            <a:r>
              <a:rPr lang="cs-CZ" altLang="cs-CZ" sz="2400" dirty="0" err="1"/>
              <a:t>Gy</a:t>
            </a:r>
            <a:r>
              <a:rPr lang="cs-CZ" altLang="cs-CZ" sz="2400" dirty="0"/>
              <a:t>, zatímco počet SSB je více než 1000 na 1 </a:t>
            </a:r>
            <a:r>
              <a:rPr lang="cs-CZ" altLang="cs-CZ" sz="2400" dirty="0" err="1"/>
              <a:t>Gy</a:t>
            </a:r>
            <a:r>
              <a:rPr lang="cs-CZ" altLang="cs-CZ" sz="2400" dirty="0"/>
              <a:t>. Poškození DNA však působením SSB vzniká jen minimálně.</a:t>
            </a:r>
          </a:p>
          <a:p>
            <a:pPr marL="609600" indent="-609600" eaLnBrk="1" hangingPunct="1">
              <a:lnSpc>
                <a:spcPct val="100000"/>
              </a:lnSpc>
            </a:pPr>
            <a:endParaRPr lang="cs-CZ" altLang="cs-CZ" sz="2400" dirty="0"/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sz="2400" dirty="0"/>
              <a:t>Poškození DNA v důsledku působení ionizujícího záření: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DSB a SSB v dvoušroubovici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Chemické změny </a:t>
            </a:r>
            <a:r>
              <a:rPr lang="cs-CZ" altLang="cs-CZ" sz="2000" b="1" dirty="0" err="1"/>
              <a:t>bazí</a:t>
            </a:r>
            <a:endParaRPr lang="cs-CZ" altLang="cs-CZ" sz="2000" b="1" dirty="0"/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Chemické změny cukrových zbytků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Vznik spojek (</a:t>
            </a:r>
            <a:r>
              <a:rPr lang="cs-CZ" altLang="cs-CZ" sz="2000" b="1" dirty="0" err="1"/>
              <a:t>cross-links</a:t>
            </a:r>
            <a:r>
              <a:rPr lang="cs-CZ" altLang="cs-CZ" sz="2000" b="1" dirty="0"/>
              <a:t>) </a:t>
            </a:r>
            <a:r>
              <a:rPr lang="cs-CZ" altLang="cs-CZ" sz="2000" dirty="0"/>
              <a:t>mezi bílkovinnou matrix a DNA nebo v DNA samotné.</a:t>
            </a:r>
          </a:p>
          <a:p>
            <a:pPr marL="400050" lvl="1" eaLnBrk="1" hangingPunct="1">
              <a:lnSpc>
                <a:spcPct val="100000"/>
              </a:lnSpc>
            </a:pPr>
            <a:endParaRPr lang="cs-CZ" altLang="cs-CZ" sz="2000" dirty="0"/>
          </a:p>
          <a:p>
            <a:pPr marL="609600" indent="-609600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Tato poškození jsou opravována několika různými způsoby, jejichž detailní popis je předmětem zájmu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3478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439D07D-782D-4BA0-9FA2-6C938C429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Reparace DNA – Excizní oprava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C11A568-0F6C-4124-A4E5-BB5495185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Excizní oprava </a:t>
            </a:r>
            <a:r>
              <a:rPr lang="cs-CZ" altLang="cs-CZ" sz="2800" dirty="0"/>
              <a:t>– typická pro jednovláknové zlomy v nereplikujících se molekulách DNA.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 err="1"/>
              <a:t>Templát</a:t>
            </a:r>
            <a:r>
              <a:rPr lang="cs-CZ" altLang="cs-CZ" sz="2800" dirty="0"/>
              <a:t> (předloha) komplementárního vlákna musí být k dispozici!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Nejdříve dochází k </a:t>
            </a:r>
            <a:r>
              <a:rPr lang="cs-CZ" altLang="cs-CZ" sz="2800" b="1" dirty="0"/>
              <a:t>odbourání dalších bází </a:t>
            </a:r>
            <a:r>
              <a:rPr lang="cs-CZ" altLang="cs-CZ" sz="2800" dirty="0"/>
              <a:t>z okolí zlomu, a pak se od 3‘-hydroxylového konce vlákna </a:t>
            </a:r>
            <a:r>
              <a:rPr lang="cs-CZ" altLang="cs-CZ" sz="2800" b="1" dirty="0"/>
              <a:t>doplňuje </a:t>
            </a:r>
            <a:r>
              <a:rPr lang="cs-CZ" altLang="cs-CZ" sz="2800" dirty="0"/>
              <a:t>chybějící sekvence (působením enzymu DNA-polymerázy I).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Podobně se opravují poškozené báze nebo cukrové zbytky.</a:t>
            </a:r>
          </a:p>
        </p:txBody>
      </p:sp>
    </p:spTree>
    <p:extLst>
      <p:ext uri="{BB962C8B-B14F-4D97-AF65-F5344CB8AC3E}">
        <p14:creationId xmlns:p14="http://schemas.microsoft.com/office/powerpoint/2010/main" val="2132924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D3F2532-9387-4D0F-8F3D-12E406AB5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83461"/>
            <a:ext cx="678438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Rekombinační oprava DSB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404D891-D5EB-4B61-AB77-7A304846E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Opravy DSB patří mezi tzv. </a:t>
            </a:r>
            <a:r>
              <a:rPr lang="cs-CZ" altLang="cs-CZ" sz="2400" i="1" dirty="0" err="1"/>
              <a:t>error-prone</a:t>
            </a:r>
            <a:r>
              <a:rPr lang="cs-CZ" altLang="cs-CZ" sz="2400" dirty="0"/>
              <a:t> (k chybám náchylné) opravy. Klíčovou roli v těchto opravách hraje bílkovina </a:t>
            </a:r>
            <a:r>
              <a:rPr lang="cs-CZ" altLang="cs-CZ" sz="2400" b="1" dirty="0" err="1"/>
              <a:t>recA</a:t>
            </a:r>
            <a:r>
              <a:rPr lang="cs-CZ" altLang="cs-CZ" sz="2400" dirty="0"/>
              <a:t> (mutace genu pro </a:t>
            </a:r>
            <a:r>
              <a:rPr lang="cs-CZ" altLang="cs-CZ" sz="2400" dirty="0" err="1"/>
              <a:t>recA</a:t>
            </a:r>
            <a:r>
              <a:rPr lang="cs-CZ" altLang="cs-CZ" sz="2400" dirty="0"/>
              <a:t> podstatně zvyšuje citlivost k radiačnímu poškození). Prokázáno u bakterií a něco podobného se projevuje i u savčích buněk.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částečnou rekonstrukci místa s DSB je využito </a:t>
            </a:r>
            <a:r>
              <a:rPr lang="cs-CZ" altLang="cs-CZ" sz="2400" b="1" dirty="0"/>
              <a:t>homologního duplexu = chromosomu</a:t>
            </a:r>
            <a:r>
              <a:rPr lang="cs-CZ" altLang="cs-CZ" sz="2400" dirty="0"/>
              <a:t> (u diploidní buňky).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Rekombinační oprava začíná odbouráním jednoho vlákna duplexu exonukleázou na obou fragmentech. Bílkovina </a:t>
            </a:r>
            <a:r>
              <a:rPr lang="cs-CZ" altLang="cs-CZ" sz="2400" dirty="0" err="1"/>
              <a:t>recA</a:t>
            </a:r>
            <a:r>
              <a:rPr lang="cs-CZ" altLang="cs-CZ" sz="2400" dirty="0"/>
              <a:t> se váže k obnaženým „</a:t>
            </a:r>
            <a:r>
              <a:rPr lang="cs-CZ" altLang="cs-CZ" sz="2400" dirty="0" err="1"/>
              <a:t>jednovláknům</a:t>
            </a:r>
            <a:r>
              <a:rPr lang="cs-CZ" altLang="cs-CZ" sz="2400" dirty="0"/>
              <a:t>“ a iniciuje výměnu vláken s homologním duplexem, čímž vznikají dvě blízká rekombinační místa. Další postup viz obr.  </a:t>
            </a:r>
          </a:p>
        </p:txBody>
      </p:sp>
    </p:spTree>
    <p:extLst>
      <p:ext uri="{BB962C8B-B14F-4D97-AF65-F5344CB8AC3E}">
        <p14:creationId xmlns:p14="http://schemas.microsoft.com/office/powerpoint/2010/main" val="333378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Alpen-6-1-ztráty energie">
            <a:extLst>
              <a:ext uri="{FF2B5EF4-FFF2-40B4-BE49-F238E27FC236}">
                <a16:creationId xmlns:a16="http://schemas.microsoft.com/office/drawing/2014/main" id="{DD12CE66-3525-44A2-B04B-D25A15C7D5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148" y="1249855"/>
            <a:ext cx="7345362" cy="5537200"/>
          </a:xfrm>
          <a:solidFill>
            <a:srgbClr val="FFFFCC"/>
          </a:solidFill>
        </p:spPr>
      </p:pic>
      <p:sp>
        <p:nvSpPr>
          <p:cNvPr id="7171" name="Text Box 7">
            <a:extLst>
              <a:ext uri="{FF2B5EF4-FFF2-40B4-BE49-F238E27FC236}">
                <a16:creationId xmlns:a16="http://schemas.microsoft.com/office/drawing/2014/main" id="{9E164AAF-CD22-4DE8-868F-EF24BD059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76" y="188914"/>
            <a:ext cx="118451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3600" b="1" dirty="0">
                <a:solidFill>
                  <a:schemeClr val="tx2"/>
                </a:solidFill>
              </a:rPr>
              <a:t>Histogram ztrát energie elektronu při jeho interakcích s látkou </a:t>
            </a:r>
            <a:r>
              <a:rPr lang="cs-CZ" altLang="cs-CZ" sz="1800" b="1" i="1" dirty="0">
                <a:solidFill>
                  <a:schemeClr val="tx2"/>
                </a:solidFill>
              </a:rPr>
              <a:t>(elektrony o relativně nízké energii 20 </a:t>
            </a:r>
            <a:r>
              <a:rPr lang="cs-CZ" altLang="cs-CZ" sz="1800" b="1" i="1" dirty="0" err="1">
                <a:solidFill>
                  <a:schemeClr val="tx2"/>
                </a:solidFill>
              </a:rPr>
              <a:t>keV</a:t>
            </a:r>
            <a:r>
              <a:rPr lang="cs-CZ" altLang="cs-CZ" sz="1800" b="1" i="1" dirty="0">
                <a:solidFill>
                  <a:schemeClr val="tx2"/>
                </a:solidFill>
              </a:rPr>
              <a:t> ve vodě)</a:t>
            </a:r>
          </a:p>
        </p:txBody>
      </p:sp>
      <p:sp>
        <p:nvSpPr>
          <p:cNvPr id="7172" name="TextovéPole 3">
            <a:extLst>
              <a:ext uri="{FF2B5EF4-FFF2-40B4-BE49-F238E27FC236}">
                <a16:creationId xmlns:a16="http://schemas.microsoft.com/office/drawing/2014/main" id="{C4F1C06D-7652-4589-866F-65220F34F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807" y="4030158"/>
            <a:ext cx="328245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rgbClr val="9100DC"/>
                </a:solidFill>
              </a:rPr>
              <a:t>Dost podobně tomu je s průměrným a nejpravděpodobnějším platem!!!!!</a:t>
            </a:r>
          </a:p>
        </p:txBody>
      </p:sp>
    </p:spTree>
    <p:extLst>
      <p:ext uri="{BB962C8B-B14F-4D97-AF65-F5344CB8AC3E}">
        <p14:creationId xmlns:p14="http://schemas.microsoft.com/office/powerpoint/2010/main" val="4162375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404CFDE4-AB09-4A9F-B70A-9AAC294E7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3324" y="346075"/>
            <a:ext cx="6763407" cy="668337"/>
          </a:xfrm>
        </p:spPr>
        <p:txBody>
          <a:bodyPr/>
          <a:lstStyle/>
          <a:p>
            <a:pPr eaLnBrk="1" hangingPunct="1"/>
            <a:r>
              <a:rPr lang="cs-CZ" altLang="cs-CZ" dirty="0"/>
              <a:t>Rekombinační oprava DSB</a:t>
            </a:r>
          </a:p>
        </p:txBody>
      </p:sp>
      <p:pic>
        <p:nvPicPr>
          <p:cNvPr id="31747" name="Picture 10" descr="recombination repair">
            <a:extLst>
              <a:ext uri="{FF2B5EF4-FFF2-40B4-BE49-F238E27FC236}">
                <a16:creationId xmlns:a16="http://schemas.microsoft.com/office/drawing/2014/main" id="{FD9048BB-8087-4D27-855B-ED3069AA53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2109" y="871154"/>
            <a:ext cx="7632700" cy="4210050"/>
          </a:xfrm>
          <a:solidFill>
            <a:schemeClr val="bg1">
              <a:alpha val="0"/>
            </a:schemeClr>
          </a:solidFill>
        </p:spPr>
      </p:pic>
      <p:sp>
        <p:nvSpPr>
          <p:cNvPr id="31748" name="Text Box 11">
            <a:extLst>
              <a:ext uri="{FF2B5EF4-FFF2-40B4-BE49-F238E27FC236}">
                <a16:creationId xmlns:a16="http://schemas.microsoft.com/office/drawing/2014/main" id="{2C7006FD-0E4D-43CC-B288-F7BC4CC69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214" y="5148535"/>
            <a:ext cx="10573407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A – dvouvláknový zlom, B – částečné odbourání jednoho z vláken v okolí zlomu a asociace s homologní dvoušroubovicí (duplexem), C – pod vlivem </a:t>
            </a:r>
            <a:r>
              <a:rPr lang="cs-CZ" altLang="cs-CZ" sz="2000" dirty="0" err="1"/>
              <a:t>recA</a:t>
            </a:r>
            <a:r>
              <a:rPr lang="cs-CZ" altLang="cs-CZ" sz="2000" dirty="0"/>
              <a:t> nastává rekombinace poškozených a nepoškozených úseků, D – syntéza komplementárních řetězců (vláken) DNA polymerázou, E – opravené dvoušroubovice</a:t>
            </a:r>
          </a:p>
        </p:txBody>
      </p:sp>
    </p:spTree>
    <p:extLst>
      <p:ext uri="{BB962C8B-B14F-4D97-AF65-F5344CB8AC3E}">
        <p14:creationId xmlns:p14="http://schemas.microsoft.com/office/powerpoint/2010/main" val="4217881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A998ECA-14A9-4E4A-AAA0-91535BDA2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5104" y="506049"/>
            <a:ext cx="723633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Věrnost oprav (</a:t>
            </a:r>
            <a:r>
              <a:rPr lang="cs-CZ" altLang="cs-CZ" i="1" dirty="0" err="1"/>
              <a:t>repair</a:t>
            </a:r>
            <a:r>
              <a:rPr lang="cs-CZ" altLang="cs-CZ" i="1" dirty="0"/>
              <a:t> </a:t>
            </a:r>
            <a:r>
              <a:rPr lang="cs-CZ" altLang="cs-CZ" i="1" dirty="0" err="1"/>
              <a:t>fidelity</a:t>
            </a:r>
            <a:r>
              <a:rPr lang="cs-CZ" altLang="cs-CZ" dirty="0"/>
              <a:t>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3DD6CB0-29A2-415F-BD02-7E4E62575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Excizní opravy SSB jsou všeobecně považovány za téměř bezchybné. Pravděpodobnost chyb je vyjadřována poměrem 1 : 10</a:t>
            </a:r>
            <a:r>
              <a:rPr lang="cs-CZ" altLang="cs-CZ" baseline="30000" dirty="0"/>
              <a:t>7</a:t>
            </a:r>
            <a:r>
              <a:rPr lang="cs-CZ" altLang="cs-CZ" dirty="0"/>
              <a:t> až 1 : 10</a:t>
            </a:r>
            <a:r>
              <a:rPr lang="cs-CZ" altLang="cs-CZ" baseline="30000" dirty="0"/>
              <a:t>11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Pravděpodobnost bezchybného spojení DSB je odhadována na jen asi 75% a dochází k němu zejména během prvních dvou hodin po poškození.</a:t>
            </a:r>
            <a:endParaRPr lang="cs-CZ" alt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303181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7563830-F96A-42F6-8449-698DD4724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Autor: Vojtěch Mornstein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/>
              <a:t>Poslední revize: březen 2024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701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8EBC958B-7449-431D-B6D4-84413A4E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35" y="253019"/>
            <a:ext cx="8229600" cy="691544"/>
          </a:xfrm>
        </p:spPr>
        <p:txBody>
          <a:bodyPr/>
          <a:lstStyle/>
          <a:p>
            <a:r>
              <a:rPr lang="cs-CZ" altLang="cs-CZ" dirty="0"/>
              <a:t>Ionizační a excitační procesy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BAC83AEB-108F-4006-AB09-032B2DA1F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476" y="1339416"/>
            <a:ext cx="5783752" cy="5322817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Patrně podle vzhledu ionizačních stop získaných pomocí bublinkových komor a množství „předané = ztracené“ energie se tyto události dělí na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Ostruhy (</a:t>
            </a:r>
            <a:r>
              <a:rPr lang="cs-CZ" altLang="cs-CZ" sz="2000" i="1" dirty="0" err="1"/>
              <a:t>Spurs</a:t>
            </a:r>
            <a:r>
              <a:rPr lang="cs-CZ" altLang="cs-CZ" sz="2000" dirty="0"/>
              <a:t>) – 6 až 100 eV – jen několik iontů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Kuličky, </a:t>
            </a:r>
            <a:r>
              <a:rPr lang="cs-CZ" altLang="cs-CZ" sz="2000" dirty="0" err="1"/>
              <a:t>bloby</a:t>
            </a:r>
            <a:r>
              <a:rPr lang="cs-CZ" altLang="cs-CZ" sz="2000" dirty="0"/>
              <a:t> (</a:t>
            </a:r>
            <a:r>
              <a:rPr lang="cs-CZ" altLang="cs-CZ" sz="2000" i="1" dirty="0" err="1"/>
              <a:t>Blobs</a:t>
            </a:r>
            <a:r>
              <a:rPr lang="cs-CZ" altLang="cs-CZ" sz="2000" dirty="0"/>
              <a:t>) – 100 až 500 eV – desítky iontů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Krátké stopy (</a:t>
            </a:r>
            <a:r>
              <a:rPr lang="cs-CZ" altLang="cs-CZ" sz="2000" i="1" dirty="0" err="1"/>
              <a:t>Short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tracks</a:t>
            </a:r>
            <a:r>
              <a:rPr lang="cs-CZ" altLang="cs-CZ" sz="2000" dirty="0"/>
              <a:t>) – 500 až 5000 eV – stovky iontů</a:t>
            </a:r>
          </a:p>
          <a:p>
            <a:pPr lvl="1"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Elektron o energii 1 </a:t>
            </a:r>
            <a:r>
              <a:rPr lang="cs-CZ" altLang="cs-CZ" sz="2400" dirty="0" err="1"/>
              <a:t>MeV</a:t>
            </a:r>
            <a:r>
              <a:rPr lang="cs-CZ" altLang="cs-CZ" sz="2400" dirty="0"/>
              <a:t>, předává asi 65% energie v „ostruhách“, 15% v „</a:t>
            </a:r>
            <a:r>
              <a:rPr lang="cs-CZ" altLang="cs-CZ" sz="2400" dirty="0" err="1"/>
              <a:t>blobech</a:t>
            </a:r>
            <a:r>
              <a:rPr lang="cs-CZ" altLang="cs-CZ" sz="2400" dirty="0"/>
              <a:t>“ a 20% v „krátkých stopách“ (což jsou vlastně ionizační stopy terciárních elektronů).</a:t>
            </a:r>
          </a:p>
        </p:txBody>
      </p:sp>
      <p:pic>
        <p:nvPicPr>
          <p:cNvPr id="8196" name="Picture 2" descr="fig 8.jpg (19526 bytes)">
            <a:extLst>
              <a:ext uri="{FF2B5EF4-FFF2-40B4-BE49-F238E27FC236}">
                <a16:creationId xmlns:a16="http://schemas.microsoft.com/office/drawing/2014/main" id="{B3FBFE46-B293-4ECD-969A-510DF418A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207" y="2998315"/>
            <a:ext cx="4923554" cy="248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ovéPole 4">
            <a:extLst>
              <a:ext uri="{FF2B5EF4-FFF2-40B4-BE49-F238E27FC236}">
                <a16:creationId xmlns:a16="http://schemas.microsoft.com/office/drawing/2014/main" id="{FC03DA5F-869C-403B-B38E-8EC0494DB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196" y="5559494"/>
            <a:ext cx="34575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http://www.photobiology.com/educational/len/part2.htm</a:t>
            </a:r>
          </a:p>
        </p:txBody>
      </p:sp>
      <p:cxnSp>
        <p:nvCxnSpPr>
          <p:cNvPr id="7" name="Přímá spojovací šipka 6">
            <a:extLst>
              <a:ext uri="{FF2B5EF4-FFF2-40B4-BE49-F238E27FC236}">
                <a16:creationId xmlns:a16="http://schemas.microsoft.com/office/drawing/2014/main" id="{C3E140EC-96F6-434E-8FC4-0F9BBA70FA75}"/>
              </a:ext>
            </a:extLst>
          </p:cNvPr>
          <p:cNvCxnSpPr>
            <a:cxnSpLocks/>
          </p:cNvCxnSpPr>
          <p:nvPr/>
        </p:nvCxnSpPr>
        <p:spPr>
          <a:xfrm>
            <a:off x="9217572" y="2013017"/>
            <a:ext cx="1240221" cy="1276721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ovéPole 8">
            <a:extLst>
              <a:ext uri="{FF2B5EF4-FFF2-40B4-BE49-F238E27FC236}">
                <a16:creationId xmlns:a16="http://schemas.microsoft.com/office/drawing/2014/main" id="{C78883B8-33DD-45E9-89C2-0E3501E5C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496" y="1644717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Větvení stopy</a:t>
            </a:r>
          </a:p>
        </p:txBody>
      </p:sp>
    </p:spTree>
    <p:extLst>
      <p:ext uri="{BB962C8B-B14F-4D97-AF65-F5344CB8AC3E}">
        <p14:creationId xmlns:p14="http://schemas.microsoft.com/office/powerpoint/2010/main" val="25405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EBE407-B1FD-420E-9A54-8A306CE8E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/>
              <a:t>Ionizační a excitační procesy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4F9C0B-9C46-48BB-81CB-C33203F53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3890" y="1341438"/>
            <a:ext cx="10541876" cy="525621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Výsledek předání energie: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/>
              <a:t>ionizace</a:t>
            </a:r>
            <a:r>
              <a:rPr lang="cs-CZ" altLang="cs-CZ" sz="2000" dirty="0"/>
              <a:t> – 1 nebo více elektronů vyraženo z molekuly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/>
              <a:t>excitace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 err="1"/>
              <a:t>superexcitace</a:t>
            </a:r>
            <a:r>
              <a:rPr lang="cs-CZ" altLang="cs-CZ" sz="2000" dirty="0"/>
              <a:t> (přijatá energie je vyšší než ionizační, avšak elektron zůstává vázán k původnímu jádru)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Ve všech těchto případech je důsledkem </a:t>
            </a:r>
            <a:r>
              <a:rPr lang="cs-CZ" altLang="cs-CZ" sz="2400" b="1" dirty="0"/>
              <a:t>nestabilita</a:t>
            </a:r>
            <a:r>
              <a:rPr lang="cs-CZ" altLang="cs-CZ" sz="2400" dirty="0"/>
              <a:t>, která může vést ke </a:t>
            </a:r>
            <a:r>
              <a:rPr lang="cs-CZ" altLang="cs-CZ" sz="2400" b="1" dirty="0"/>
              <a:t>změnám struktury</a:t>
            </a:r>
            <a:r>
              <a:rPr lang="cs-CZ" altLang="cs-CZ" sz="2400" dirty="0"/>
              <a:t> molekuly nebo </a:t>
            </a:r>
            <a:r>
              <a:rPr lang="cs-CZ" altLang="cs-CZ" sz="2400" b="1" dirty="0" err="1"/>
              <a:t>mezimolekulovým</a:t>
            </a:r>
            <a:r>
              <a:rPr lang="cs-CZ" altLang="cs-CZ" sz="2400" b="1" dirty="0"/>
              <a:t> interakcím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Jednotlivé „ostruhy“, tj, nejmenší skupiny ionizačních událostí, jsou od sebe </a:t>
            </a:r>
            <a:r>
              <a:rPr lang="cs-CZ" altLang="cs-CZ" sz="2400" b="1" dirty="0"/>
              <a:t>vzdáleny</a:t>
            </a:r>
            <a:r>
              <a:rPr lang="cs-CZ" altLang="cs-CZ" sz="2400" dirty="0"/>
              <a:t> v průměru 400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 při vlastní velikosti cca 1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, vodíkový radikál je schopen difundovat do vzdálenosti v průměru 180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, dokud nezanikne.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>
                <a:solidFill>
                  <a:srgbClr val="FF3300"/>
                </a:solidFill>
              </a:rPr>
              <a:t>Důsledek: interakce (např. rekombinace) volných radikálů vytvářených v </a:t>
            </a:r>
            <a:r>
              <a:rPr lang="cs-CZ" altLang="cs-CZ" sz="2400" b="1" dirty="0">
                <a:solidFill>
                  <a:srgbClr val="FF3300"/>
                </a:solidFill>
              </a:rPr>
              <a:t>různých</a:t>
            </a:r>
            <a:r>
              <a:rPr lang="cs-CZ" altLang="cs-CZ" sz="2400" dirty="0">
                <a:solidFill>
                  <a:srgbClr val="FF3300"/>
                </a:solidFill>
              </a:rPr>
              <a:t> </a:t>
            </a:r>
            <a:r>
              <a:rPr lang="cs-CZ" altLang="cs-CZ" sz="2400" dirty="0" err="1">
                <a:solidFill>
                  <a:srgbClr val="FF3300"/>
                </a:solidFill>
              </a:rPr>
              <a:t>blobech</a:t>
            </a:r>
            <a:r>
              <a:rPr lang="cs-CZ" altLang="cs-CZ" sz="2400" dirty="0">
                <a:solidFill>
                  <a:srgbClr val="FF3300"/>
                </a:solidFill>
              </a:rPr>
              <a:t>, ostruhách a krátkých stopách prakticky není možná (pravděpodobná).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5701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225AD5-2920-4E2F-BD29-7BC2361B5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Radiochemie vody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FEE55F0-4027-4B10-BAAC-5CF5035B6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766" y="908050"/>
            <a:ext cx="10331668" cy="532923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Primární produkty radiolýzy vody</a:t>
            </a:r>
            <a:r>
              <a:rPr lang="cs-CZ" altLang="cs-CZ" sz="2400" dirty="0"/>
              <a:t>, objevující se v čase od 10</a:t>
            </a:r>
            <a:r>
              <a:rPr lang="cs-CZ" altLang="cs-CZ" sz="2400" baseline="30000" dirty="0"/>
              <a:t>-16</a:t>
            </a:r>
            <a:r>
              <a:rPr lang="cs-CZ" altLang="cs-CZ" sz="2400" dirty="0"/>
              <a:t> do 10</a:t>
            </a:r>
            <a:r>
              <a:rPr lang="cs-CZ" altLang="cs-CZ" sz="2400" baseline="30000" dirty="0"/>
              <a:t>-12</a:t>
            </a:r>
            <a:r>
              <a:rPr lang="cs-CZ" altLang="cs-CZ" sz="2400" dirty="0"/>
              <a:t> s: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/>
              <a:t>Excitovaná molekula vody H</a:t>
            </a:r>
            <a:r>
              <a:rPr lang="cs-CZ" altLang="cs-CZ" sz="2400" b="1" baseline="-25000" dirty="0"/>
              <a:t>2</a:t>
            </a:r>
            <a:r>
              <a:rPr lang="cs-CZ" altLang="cs-CZ" sz="2400" b="1" dirty="0"/>
              <a:t>O*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/>
              <a:t>Radikály H</a:t>
            </a:r>
            <a:r>
              <a:rPr lang="cs-CZ" altLang="cs-CZ" sz="2400" b="1" dirty="0">
                <a:cs typeface="Arial" panose="020B0604020202020204" pitchFamily="34" charset="0"/>
              </a:rPr>
              <a:t>∙</a:t>
            </a:r>
            <a:r>
              <a:rPr lang="cs-CZ" altLang="cs-CZ" sz="2400" b="1" dirty="0"/>
              <a:t> a OH</a:t>
            </a:r>
            <a:r>
              <a:rPr lang="cs-CZ" altLang="cs-CZ" sz="2400" b="1" dirty="0">
                <a:cs typeface="Arial" panose="020B0604020202020204" pitchFamily="34" charset="0"/>
              </a:rPr>
              <a:t>∙ </a:t>
            </a:r>
            <a:r>
              <a:rPr lang="cs-CZ" altLang="cs-CZ" sz="2400" dirty="0">
                <a:cs typeface="Arial" panose="020B0604020202020204" pitchFamily="34" charset="0"/>
              </a:rPr>
              <a:t>(důsledek rozbití excitované molekuly)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>
                <a:cs typeface="Arial" panose="020B0604020202020204" pitchFamily="34" charset="0"/>
              </a:rPr>
              <a:t>H</a:t>
            </a:r>
            <a:r>
              <a:rPr lang="cs-CZ" altLang="cs-CZ" sz="2400" b="1" baseline="-25000" dirty="0">
                <a:cs typeface="Arial" panose="020B0604020202020204" pitchFamily="34" charset="0"/>
              </a:rPr>
              <a:t>2</a:t>
            </a:r>
            <a:r>
              <a:rPr lang="cs-CZ" altLang="cs-CZ" sz="2400" b="1" dirty="0">
                <a:cs typeface="Arial" panose="020B0604020202020204" pitchFamily="34" charset="0"/>
              </a:rPr>
              <a:t>0</a:t>
            </a:r>
            <a:r>
              <a:rPr lang="cs-CZ" altLang="cs-CZ" sz="2400" b="1" baseline="30000" dirty="0">
                <a:cs typeface="Arial" panose="020B0604020202020204" pitchFamily="34" charset="0"/>
              </a:rPr>
              <a:t>+</a:t>
            </a:r>
            <a:r>
              <a:rPr lang="cs-CZ" altLang="cs-CZ" sz="2400" b="1" dirty="0">
                <a:cs typeface="Arial" panose="020B0604020202020204" pitchFamily="34" charset="0"/>
              </a:rPr>
              <a:t> </a:t>
            </a:r>
            <a:r>
              <a:rPr lang="cs-CZ" altLang="cs-CZ" sz="2400" dirty="0">
                <a:cs typeface="Arial" panose="020B0604020202020204" pitchFamily="34" charset="0"/>
              </a:rPr>
              <a:t>a </a:t>
            </a:r>
            <a:r>
              <a:rPr lang="cs-CZ" altLang="cs-CZ" sz="2400" b="1" dirty="0">
                <a:cs typeface="Arial" panose="020B0604020202020204" pitchFamily="34" charset="0"/>
              </a:rPr>
              <a:t>e</a:t>
            </a:r>
            <a:r>
              <a:rPr lang="cs-CZ" altLang="cs-CZ" sz="2400" b="1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(důsledek přímé ionizace nárazem)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Navazující procesy: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→  H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+ OH∙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 → 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H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→ H∙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nH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0 → 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000" baseline="-25000" dirty="0">
                <a:cs typeface="Arial" panose="020B0604020202020204" pitchFamily="34" charset="0"/>
              </a:rPr>
              <a:t> </a:t>
            </a:r>
            <a:r>
              <a:rPr lang="cs-CZ" altLang="cs-CZ" sz="2000" dirty="0">
                <a:cs typeface="Arial" panose="020B0604020202020204" pitchFamily="34" charset="0"/>
              </a:rPr>
              <a:t>(</a:t>
            </a:r>
            <a:r>
              <a:rPr lang="cs-CZ" altLang="cs-CZ" sz="2000" dirty="0" err="1">
                <a:cs typeface="Arial" panose="020B0604020202020204" pitchFamily="34" charset="0"/>
              </a:rPr>
              <a:t>solvatovaný</a:t>
            </a:r>
            <a:r>
              <a:rPr lang="cs-CZ" altLang="cs-CZ" sz="2000" dirty="0">
                <a:cs typeface="Arial" panose="020B0604020202020204" pitchFamily="34" charset="0"/>
              </a:rPr>
              <a:t>, vodný, </a:t>
            </a: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hydratovaný elektron</a:t>
            </a:r>
            <a:r>
              <a:rPr lang="cs-CZ" altLang="cs-CZ" sz="2000" dirty="0">
                <a:cs typeface="Arial" panose="020B0604020202020204" pitchFamily="34" charset="0"/>
              </a:rPr>
              <a:t>, doba života přibližně 0,2 </a:t>
            </a:r>
            <a:r>
              <a:rPr lang="cs-CZ" altLang="cs-CZ" sz="2000" dirty="0" err="1">
                <a:cs typeface="Arial" panose="020B0604020202020204" pitchFamily="34" charset="0"/>
              </a:rPr>
              <a:t>ms</a:t>
            </a:r>
            <a:r>
              <a:rPr lang="cs-CZ" altLang="cs-CZ" sz="2000" dirty="0"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a také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		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→ H∙ +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</a:p>
        </p:txBody>
      </p:sp>
      <p:pic>
        <p:nvPicPr>
          <p:cNvPr id="10244" name="Picture 5" descr="http://www.nature.com/nchem/journal/v2/n4/images/nchem.604-f1.jpg">
            <a:extLst>
              <a:ext uri="{FF2B5EF4-FFF2-40B4-BE49-F238E27FC236}">
                <a16:creationId xmlns:a16="http://schemas.microsoft.com/office/drawing/2014/main" id="{4F53978C-5BBC-455B-B315-7749E0B1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572" y="4442865"/>
            <a:ext cx="3779838" cy="234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ovéPole 4">
            <a:extLst>
              <a:ext uri="{FF2B5EF4-FFF2-40B4-BE49-F238E27FC236}">
                <a16:creationId xmlns:a16="http://schemas.microsoft.com/office/drawing/2014/main" id="{FEF4AC20-9827-49CB-849D-B6B7CC66A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83" y="5516563"/>
            <a:ext cx="6684579" cy="1323439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Vazba </a:t>
            </a:r>
            <a:r>
              <a:rPr lang="cs-CZ" altLang="cs-CZ" sz="2000" dirty="0" err="1"/>
              <a:t>solvatovaného</a:t>
            </a:r>
            <a:r>
              <a:rPr lang="cs-CZ" altLang="cs-CZ" sz="2000" dirty="0"/>
              <a:t> elektronu obklopeného šesti molekulami vody má 3,3 eV, na povrchu vody jen 1,6 eV – měřeno na základě energie elektronů, vyražených z vody světelnými fotony!! </a:t>
            </a:r>
          </a:p>
        </p:txBody>
      </p:sp>
    </p:spTree>
    <p:extLst>
      <p:ext uri="{BB962C8B-B14F-4D97-AF65-F5344CB8AC3E}">
        <p14:creationId xmlns:p14="http://schemas.microsoft.com/office/powerpoint/2010/main" val="133420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5F121510-67DB-45C0-997D-34849EBE4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179" y="361951"/>
            <a:ext cx="5155324" cy="646113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Schéma radiolýzy vody</a:t>
            </a:r>
          </a:p>
        </p:txBody>
      </p:sp>
      <p:pic>
        <p:nvPicPr>
          <p:cNvPr id="10243" name="Picture 4" descr="Alpen-6-2-radiolýza vody">
            <a:extLst>
              <a:ext uri="{FF2B5EF4-FFF2-40B4-BE49-F238E27FC236}">
                <a16:creationId xmlns:a16="http://schemas.microsoft.com/office/drawing/2014/main" id="{9E6C463B-088A-4B60-A90C-E7B2032CE7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7353" y="1208690"/>
            <a:ext cx="8077151" cy="4914298"/>
          </a:xfrm>
          <a:solidFill>
            <a:srgbClr val="FFC000">
              <a:alpha val="20000"/>
            </a:srgbClr>
          </a:solidFill>
          <a:ln w="104775">
            <a:solidFill>
              <a:schemeClr val="accent5">
                <a:lumMod val="50000"/>
              </a:schemeClr>
            </a:solidFill>
          </a:ln>
        </p:spPr>
      </p:pic>
      <p:sp>
        <p:nvSpPr>
          <p:cNvPr id="4" name="Elipsa 3">
            <a:extLst>
              <a:ext uri="{FF2B5EF4-FFF2-40B4-BE49-F238E27FC236}">
                <a16:creationId xmlns:a16="http://schemas.microsoft.com/office/drawing/2014/main" id="{2ED0C9BD-79AF-423C-B1D2-15A78B8F9F21}"/>
              </a:ext>
            </a:extLst>
          </p:cNvPr>
          <p:cNvSpPr/>
          <p:nvPr/>
        </p:nvSpPr>
        <p:spPr>
          <a:xfrm>
            <a:off x="3478214" y="1438275"/>
            <a:ext cx="2617786" cy="1728788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1269" name="TextovéPole 5">
            <a:extLst>
              <a:ext uri="{FF2B5EF4-FFF2-40B4-BE49-F238E27FC236}">
                <a16:creationId xmlns:a16="http://schemas.microsoft.com/office/drawing/2014/main" id="{C9D4C410-367D-4EC2-BB53-17FBE632D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610" y="2034623"/>
            <a:ext cx="28952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Pozor, pravděpodobnost excitace a ionizace není stejná – závisí na energii elektronů a dalších faktorech!</a:t>
            </a:r>
          </a:p>
        </p:txBody>
      </p:sp>
      <p:cxnSp>
        <p:nvCxnSpPr>
          <p:cNvPr id="21" name="Zakřivená spojovací čára 20">
            <a:extLst>
              <a:ext uri="{FF2B5EF4-FFF2-40B4-BE49-F238E27FC236}">
                <a16:creationId xmlns:a16="http://schemas.microsoft.com/office/drawing/2014/main" id="{A7F1FD5A-0DB6-401D-97E4-BF46F5DBC07C}"/>
              </a:ext>
            </a:extLst>
          </p:cNvPr>
          <p:cNvCxnSpPr>
            <a:cxnSpLocks/>
          </p:cNvCxnSpPr>
          <p:nvPr/>
        </p:nvCxnSpPr>
        <p:spPr>
          <a:xfrm>
            <a:off x="4957052" y="2274336"/>
            <a:ext cx="3903558" cy="127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5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FAA5878-D4B6-4A24-882C-462AB727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Radiochemie vody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5FE735D-1217-4DA7-8093-BE9AB822B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9503" y="1268414"/>
            <a:ext cx="10604938" cy="475297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Primární produkty radiolýzy vody tedy jsou: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H∙, OH∙, e</a:t>
            </a:r>
            <a:r>
              <a:rPr lang="cs-CZ" altLang="cs-CZ" sz="2800" b="1" baseline="30000" dirty="0">
                <a:cs typeface="Arial" panose="020B0604020202020204" pitchFamily="34" charset="0"/>
              </a:rPr>
              <a:t>-</a:t>
            </a:r>
            <a:r>
              <a:rPr lang="cs-CZ" altLang="cs-CZ" sz="2800" b="1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b="1" dirty="0">
                <a:cs typeface="Arial" panose="020B0604020202020204" pitchFamily="34" charset="0"/>
              </a:rPr>
              <a:t>, H</a:t>
            </a:r>
            <a:r>
              <a:rPr lang="cs-CZ" altLang="cs-CZ" sz="2800" b="1" baseline="30000" dirty="0">
                <a:cs typeface="Arial" panose="020B0604020202020204" pitchFamily="34" charset="0"/>
              </a:rPr>
              <a:t>+</a:t>
            </a:r>
            <a:r>
              <a:rPr lang="cs-CZ" altLang="cs-CZ" sz="2800" b="1" dirty="0">
                <a:cs typeface="Arial" panose="020B0604020202020204" pitchFamily="34" charset="0"/>
              </a:rPr>
              <a:t>, OH</a:t>
            </a:r>
            <a:r>
              <a:rPr lang="cs-CZ" altLang="cs-CZ" sz="2800" b="1" baseline="30000" dirty="0">
                <a:cs typeface="Arial" panose="020B0604020202020204" pitchFamily="34" charset="0"/>
              </a:rPr>
              <a:t>-</a:t>
            </a:r>
            <a:endParaRPr lang="cs-CZ" altLang="cs-CZ" sz="28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Ionty H</a:t>
            </a:r>
            <a:r>
              <a:rPr lang="cs-CZ" altLang="cs-CZ" sz="2800" baseline="30000" dirty="0">
                <a:cs typeface="Arial" panose="020B0604020202020204" pitchFamily="34" charset="0"/>
              </a:rPr>
              <a:t>+ </a:t>
            </a:r>
            <a:r>
              <a:rPr lang="cs-CZ" altLang="cs-CZ" sz="2800" dirty="0">
                <a:cs typeface="Arial" panose="020B0604020202020204" pitchFamily="34" charset="0"/>
              </a:rPr>
              <a:t>a OH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 však nemají z hlediska působení na živou hmotu valný význam, protože jsou ve vodě a vodných roztocích všudypřítomné.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Část volných radikálů i iontů rychle rekombinuje (spojuje se do původních celků).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Následuje chemická fáze, popsatelná souhrnnou rovnicí: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 (ozářená) → H∙, e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dirty="0">
                <a:cs typeface="Arial" panose="020B0604020202020204" pitchFamily="34" charset="0"/>
              </a:rPr>
              <a:t>, OH∙, H</a:t>
            </a:r>
            <a:r>
              <a:rPr lang="cs-CZ" altLang="cs-CZ" sz="2800" baseline="-25000" dirty="0">
                <a:cs typeface="Arial" panose="020B0604020202020204" pitchFamily="34" charset="0"/>
              </a:rPr>
              <a:t>3</a:t>
            </a:r>
            <a:r>
              <a:rPr lang="cs-CZ" altLang="cs-CZ" sz="2800" dirty="0">
                <a:cs typeface="Arial" panose="020B0604020202020204" pitchFamily="34" charset="0"/>
              </a:rPr>
              <a:t>0</a:t>
            </a:r>
            <a:r>
              <a:rPr lang="cs-CZ" altLang="cs-CZ" sz="2800" baseline="30000" dirty="0">
                <a:cs typeface="Arial" panose="020B0604020202020204" pitchFamily="34" charset="0"/>
              </a:rPr>
              <a:t>+</a:t>
            </a:r>
            <a:r>
              <a:rPr lang="cs-CZ" altLang="cs-CZ" sz="2800" dirty="0">
                <a:cs typeface="Arial" panose="020B0604020202020204" pitchFamily="34" charset="0"/>
              </a:rPr>
              <a:t>, 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, OH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∙, 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, 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</a:p>
        </p:txBody>
      </p:sp>
      <p:sp>
        <p:nvSpPr>
          <p:cNvPr id="12292" name="TextovéPole 3">
            <a:extLst>
              <a:ext uri="{FF2B5EF4-FFF2-40B4-BE49-F238E27FC236}">
                <a16:creationId xmlns:a16="http://schemas.microsoft.com/office/drawing/2014/main" id="{69252830-3CD2-40CD-9E7C-908F1B789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769" y="5947734"/>
            <a:ext cx="26638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Superoxidový anion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A4ABCE2E-66C0-4058-B0C2-9583ADC7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83" y="5848463"/>
            <a:ext cx="25923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 </a:t>
            </a:r>
            <a:r>
              <a:rPr lang="cs-CZ" altLang="cs-CZ" sz="2000" dirty="0"/>
              <a:t>"</a:t>
            </a:r>
            <a:r>
              <a:rPr lang="cs-CZ" altLang="cs-CZ" sz="2000" dirty="0" err="1"/>
              <a:t>hydroperoxyl</a:t>
            </a:r>
            <a:r>
              <a:rPr lang="cs-CZ" altLang="cs-CZ" sz="2000" dirty="0"/>
              <a:t>" nebo "</a:t>
            </a:r>
            <a:r>
              <a:rPr lang="cs-CZ" altLang="cs-CZ" sz="2000" dirty="0" err="1"/>
              <a:t>perhydroxy</a:t>
            </a:r>
            <a:r>
              <a:rPr lang="cs-CZ" altLang="cs-CZ" sz="2000" dirty="0"/>
              <a:t> radikál"</a:t>
            </a: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EFF32E2D-7624-4AF0-8CC8-545F12A37AC4}"/>
              </a:ext>
            </a:extLst>
          </p:cNvPr>
          <p:cNvCxnSpPr>
            <a:cxnSpLocks/>
          </p:cNvCxnSpPr>
          <p:nvPr/>
        </p:nvCxnSpPr>
        <p:spPr>
          <a:xfrm flipV="1">
            <a:off x="5254954" y="5213132"/>
            <a:ext cx="3247915" cy="69622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36AF3869-D4FE-446A-ABF8-260DF46D6188}"/>
              </a:ext>
            </a:extLst>
          </p:cNvPr>
          <p:cNvCxnSpPr>
            <a:cxnSpLocks/>
          </p:cNvCxnSpPr>
          <p:nvPr/>
        </p:nvCxnSpPr>
        <p:spPr>
          <a:xfrm flipV="1">
            <a:off x="8996855" y="5213133"/>
            <a:ext cx="945931" cy="5885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ovéPole 15">
            <a:extLst>
              <a:ext uri="{FF2B5EF4-FFF2-40B4-BE49-F238E27FC236}">
                <a16:creationId xmlns:a16="http://schemas.microsoft.com/office/drawing/2014/main" id="{C65B30FD-2C64-4D14-8A3D-98142B6EE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1462" y="5947734"/>
            <a:ext cx="259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 err="1"/>
              <a:t>Superoxid</a:t>
            </a:r>
            <a:r>
              <a:rPr lang="cs-CZ" altLang="cs-CZ" sz="2000" dirty="0"/>
              <a:t> vodíku</a:t>
            </a:r>
          </a:p>
        </p:txBody>
      </p:sp>
      <p:cxnSp>
        <p:nvCxnSpPr>
          <p:cNvPr id="18" name="Přímá spojovací šipka 17">
            <a:extLst>
              <a:ext uri="{FF2B5EF4-FFF2-40B4-BE49-F238E27FC236}">
                <a16:creationId xmlns:a16="http://schemas.microsoft.com/office/drawing/2014/main" id="{920A318B-E738-4FF9-87C8-A556DDFD646E}"/>
              </a:ext>
            </a:extLst>
          </p:cNvPr>
          <p:cNvCxnSpPr>
            <a:cxnSpLocks/>
          </p:cNvCxnSpPr>
          <p:nvPr/>
        </p:nvCxnSpPr>
        <p:spPr>
          <a:xfrm flipV="1">
            <a:off x="10857186" y="5213132"/>
            <a:ext cx="0" cy="696227"/>
          </a:xfrm>
          <a:prstGeom prst="straightConnector1">
            <a:avLst/>
          </a:prstGeom>
          <a:ln w="2222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70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D1A1EE8-F3B4-4071-BEB3-AF348ED32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17" y="406483"/>
            <a:ext cx="2969172" cy="587210"/>
          </a:xfrm>
        </p:spPr>
        <p:txBody>
          <a:bodyPr/>
          <a:lstStyle/>
          <a:p>
            <a:pPr eaLnBrk="1" hangingPunct="1"/>
            <a:r>
              <a:rPr lang="cs-CZ" altLang="cs-CZ" dirty="0"/>
              <a:t>Hodnota 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1E53B6-0071-4956-BAD7-81E3A8D80A6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66649" y="1196975"/>
            <a:ext cx="9900744" cy="492918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Hodnota G – měřítko </a:t>
            </a:r>
            <a:r>
              <a:rPr lang="cs-CZ" altLang="cs-CZ" sz="2800" b="1" dirty="0"/>
              <a:t>chemického výtěžku.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G je </a:t>
            </a:r>
            <a:r>
              <a:rPr lang="cs-CZ" altLang="cs-CZ" sz="2800" b="1" i="1" dirty="0"/>
              <a:t>počet molekul </a:t>
            </a:r>
            <a:r>
              <a:rPr lang="cs-CZ" altLang="cs-CZ" sz="2800" b="1" dirty="0"/>
              <a:t>vytvořených nebo rozpadlých v důsledku předání 100 eV energie sekundárního elektronu.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Vybrané hodnoty G při </a:t>
            </a:r>
            <a:r>
              <a:rPr lang="cs-CZ" altLang="cs-CZ" sz="2800" i="1" dirty="0"/>
              <a:t>neutrálním</a:t>
            </a:r>
            <a:r>
              <a:rPr lang="cs-CZ" altLang="cs-CZ" sz="2800" dirty="0"/>
              <a:t> pH: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H∙		0,6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u="sng" dirty="0">
                <a:cs typeface="Arial" panose="020B0604020202020204" pitchFamily="34" charset="0"/>
              </a:rPr>
              <a:t>e</a:t>
            </a:r>
            <a:r>
              <a:rPr lang="cs-CZ" altLang="cs-CZ" sz="2800" u="sng" baseline="30000" dirty="0">
                <a:cs typeface="Arial" panose="020B0604020202020204" pitchFamily="34" charset="0"/>
              </a:rPr>
              <a:t>-</a:t>
            </a:r>
            <a:r>
              <a:rPr lang="cs-CZ" altLang="cs-CZ" sz="2800" u="sng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baseline="-25000" dirty="0">
                <a:cs typeface="Arial" panose="020B0604020202020204" pitchFamily="34" charset="0"/>
              </a:rPr>
              <a:t>		</a:t>
            </a:r>
            <a:r>
              <a:rPr lang="cs-CZ" altLang="cs-CZ" sz="2800" u="sng" dirty="0">
                <a:cs typeface="Arial" panose="020B0604020202020204" pitchFamily="34" charset="0"/>
              </a:rPr>
              <a:t>2,6</a:t>
            </a:r>
            <a:endParaRPr lang="cs-CZ" altLang="cs-CZ" sz="2800" u="sng" baseline="-25000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u="sng" dirty="0">
                <a:cs typeface="Arial" panose="020B0604020202020204" pitchFamily="34" charset="0"/>
              </a:rPr>
              <a:t>OH∙</a:t>
            </a:r>
            <a:r>
              <a:rPr lang="cs-CZ" altLang="cs-CZ" sz="2800" dirty="0">
                <a:cs typeface="Arial" panose="020B0604020202020204" pitchFamily="34" charset="0"/>
              </a:rPr>
              <a:t>		</a:t>
            </a:r>
            <a:r>
              <a:rPr lang="cs-CZ" altLang="cs-CZ" sz="2800" u="sng" dirty="0">
                <a:cs typeface="Arial" panose="020B0604020202020204" pitchFamily="34" charset="0"/>
              </a:rPr>
              <a:t>2,6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		</a:t>
            </a:r>
            <a:r>
              <a:rPr lang="cs-CZ" altLang="cs-CZ" sz="2800" dirty="0">
                <a:cs typeface="Arial" panose="020B0604020202020204" pitchFamily="34" charset="0"/>
              </a:rPr>
              <a:t>0,45</a:t>
            </a:r>
            <a:endParaRPr lang="cs-CZ" altLang="cs-CZ" sz="2800" baseline="-25000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</a:t>
            </a:r>
            <a:r>
              <a:rPr lang="cs-CZ" altLang="cs-CZ" sz="2800" baseline="-25000" dirty="0">
                <a:cs typeface="Arial" panose="020B0604020202020204" pitchFamily="34" charset="0"/>
              </a:rPr>
              <a:t>2		</a:t>
            </a:r>
            <a:r>
              <a:rPr lang="cs-CZ" altLang="cs-CZ" sz="2800" dirty="0">
                <a:cs typeface="Arial" panose="020B0604020202020204" pitchFamily="34" charset="0"/>
              </a:rPr>
              <a:t>0,75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2338813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225</TotalTime>
  <Words>2717</Words>
  <Application>Microsoft Office PowerPoint</Application>
  <PresentationFormat>Širokoúhlá obrazovka</PresentationFormat>
  <Paragraphs>237</Paragraphs>
  <Slides>32</Slides>
  <Notes>29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Cambria Math</vt:lpstr>
      <vt:lpstr>Symbol</vt:lpstr>
      <vt:lpstr>Tahoma</vt:lpstr>
      <vt:lpstr>Wingdings</vt:lpstr>
      <vt:lpstr>Presentation_MU_EN</vt:lpstr>
      <vt:lpstr>Rovnice</vt:lpstr>
      <vt:lpstr>Radiologická fyzika a radiobiologie</vt:lpstr>
      <vt:lpstr>Ionizační a excitační procesy</vt:lpstr>
      <vt:lpstr>Prezentace aplikace PowerPoint</vt:lpstr>
      <vt:lpstr>Ionizační a excitační procesy</vt:lpstr>
      <vt:lpstr>Ionizační a excitační procesy</vt:lpstr>
      <vt:lpstr>Radiochemie vody</vt:lpstr>
      <vt:lpstr>Schéma radiolýzy vody</vt:lpstr>
      <vt:lpstr>Radiochemie vody</vt:lpstr>
      <vt:lpstr>Hodnota G</vt:lpstr>
      <vt:lpstr>Frickeův dozimetr jako model radiochemické reakce</vt:lpstr>
      <vt:lpstr>Frickeův dozimetr jako model radiochemické reakce</vt:lpstr>
      <vt:lpstr>Frickeův dozimetr jako model radiochemické reakce</vt:lpstr>
      <vt:lpstr>Frickeův dozimetr jako model radiochemické reakce</vt:lpstr>
      <vt:lpstr>Přímý a nepřímý účinek</vt:lpstr>
      <vt:lpstr>Přímý a nepřímý účinek</vt:lpstr>
      <vt:lpstr>Přímý a nepřímý účinek (příklad úvahy, pochopit ale nebiflovat)</vt:lpstr>
      <vt:lpstr>Přímý a nepřímý účinek</vt:lpstr>
      <vt:lpstr>Rekombinace, restituce, oprava</vt:lpstr>
      <vt:lpstr>Makromolekulární terč v buňce</vt:lpstr>
      <vt:lpstr>Chemické reakce vyvolané produkty radiolýzy vody</vt:lpstr>
      <vt:lpstr>Chemické reakce vyvolané produkty radiolýzy vody</vt:lpstr>
      <vt:lpstr>Reakce s DNA</vt:lpstr>
      <vt:lpstr>Prezentace aplikace PowerPoint</vt:lpstr>
      <vt:lpstr>Přerušení řetězce DNA</vt:lpstr>
      <vt:lpstr>Prezentace aplikace PowerPoint</vt:lpstr>
      <vt:lpstr>Vliv konfigurace DNA na její radiační poškození</vt:lpstr>
      <vt:lpstr>Reparace DNA</vt:lpstr>
      <vt:lpstr>Reparace DNA – Excizní oprava</vt:lpstr>
      <vt:lpstr>Rekombinační oprava DSB</vt:lpstr>
      <vt:lpstr>Rekombinační oprava DSB</vt:lpstr>
      <vt:lpstr>Věrnost oprav (repair fidelity)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20</cp:revision>
  <cp:lastPrinted>1601-01-01T00:00:00Z</cp:lastPrinted>
  <dcterms:created xsi:type="dcterms:W3CDTF">2021-03-28T08:42:00Z</dcterms:created>
  <dcterms:modified xsi:type="dcterms:W3CDTF">2024-03-21T09:51:09Z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