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72" r:id="rId2"/>
    <p:sldId id="270" r:id="rId3"/>
    <p:sldId id="273" r:id="rId4"/>
    <p:sldId id="271" r:id="rId5"/>
    <p:sldId id="257" r:id="rId6"/>
    <p:sldId id="258" r:id="rId7"/>
    <p:sldId id="268" r:id="rId8"/>
    <p:sldId id="269" r:id="rId9"/>
    <p:sldId id="267" r:id="rId10"/>
    <p:sldId id="260" r:id="rId11"/>
    <p:sldId id="261" r:id="rId12"/>
    <p:sldId id="259" r:id="rId13"/>
    <p:sldId id="262" r:id="rId14"/>
    <p:sldId id="263" r:id="rId15"/>
    <p:sldId id="264" r:id="rId16"/>
    <p:sldId id="265" r:id="rId17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hyperlink" Target="mailto:bednarikova@med.muni.cz" TargetMode="External"/><Relationship Id="rId4" Type="http://schemas.openxmlformats.org/officeDocument/2006/relationships/hyperlink" Target="https://www.med.muni.cz/studenti/pra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4AFFE-FF94-43EA-9935-7B0A1BED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ošetřovatelská praxe I (IOP I)</a:t>
            </a:r>
            <a:r>
              <a:rPr lang="cs-CZ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0B62C2-BF2B-4648-944D-D173AB4C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BC5945-7461-4E1F-9479-3416A9017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89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16207-C4CB-4A90-B8FC-F136F3B72D2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 (IOP)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B77B17-E808-496C-A50F-0A4DEF7D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řídím se obdrženými pokyny</a:t>
            </a:r>
          </a:p>
          <a:p>
            <a:r>
              <a:rPr lang="cs-CZ" altLang="cs-CZ" dirty="0"/>
              <a:t>zápis úrazů</a:t>
            </a:r>
          </a:p>
          <a:p>
            <a:r>
              <a:rPr lang="cs-CZ" altLang="cs-CZ" dirty="0"/>
              <a:t>omluva absence</a:t>
            </a:r>
          </a:p>
          <a:p>
            <a:r>
              <a:rPr lang="cs-CZ" altLang="cs-CZ" dirty="0"/>
              <a:t>odevzdávání podkladů pro zápočet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915221-A3D8-4108-BD76-B09702A43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BCA884-9E29-4D83-A03D-7E1DE9D38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31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BAB6-9C3F-428A-9EE1-BEED87A6190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 (IOP)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598948-E060-4302-A8CC-E89592E9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5672"/>
            <a:ext cx="10753200" cy="413999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200" u="sng" dirty="0"/>
              <a:t>do dvou dnů po ukončení praxe odevzdávám (23.8.2024):</a:t>
            </a:r>
          </a:p>
          <a:p>
            <a:pPr marL="0" indent="0">
              <a:buNone/>
              <a:defRPr/>
            </a:pPr>
            <a:endParaRPr lang="cs-CZ" altLang="cs-CZ" sz="1200" u="sng" dirty="0"/>
          </a:p>
          <a:p>
            <a:pPr>
              <a:defRPr/>
            </a:pPr>
            <a:r>
              <a:rPr lang="cs-CZ" altLang="cs-CZ" dirty="0"/>
              <a:t>seminární práce dle </a:t>
            </a:r>
            <a:r>
              <a:rPr lang="cs-CZ" altLang="cs-CZ" dirty="0" err="1"/>
              <a:t>Oremové</a:t>
            </a:r>
            <a:r>
              <a:rPr lang="cs-CZ" altLang="cs-CZ" dirty="0"/>
              <a:t> do odevzdávárny </a:t>
            </a:r>
            <a:r>
              <a:rPr lang="cs-CZ" altLang="cs-CZ" dirty="0">
                <a:solidFill>
                  <a:srgbClr val="FF0000"/>
                </a:solidFill>
              </a:rPr>
              <a:t>(NEJPRVE POSLAT VE WORDU VYUČUJÍCÍ DLE STUDIJNÍ SKUPINY KE KONTROLE, PO SCHVÁLENÍ TEPRVE VKLÁDÁTE DO ISU)</a:t>
            </a:r>
            <a:endParaRPr lang="cs-CZ" altLang="cs-CZ" sz="1800" dirty="0"/>
          </a:p>
          <a:p>
            <a:pPr>
              <a:defRPr/>
            </a:pPr>
            <a:r>
              <a:rPr lang="cs-CZ" altLang="cs-CZ" dirty="0"/>
              <a:t>záznam o vykonání IOP</a:t>
            </a:r>
            <a:endParaRPr lang="cs-CZ" altLang="cs-CZ" sz="1200" dirty="0"/>
          </a:p>
          <a:p>
            <a:pPr>
              <a:defRPr/>
            </a:pPr>
            <a:r>
              <a:rPr lang="cs-CZ" altLang="cs-CZ" dirty="0"/>
              <a:t>hodnocení studentem</a:t>
            </a:r>
            <a:endParaRPr lang="cs-CZ" altLang="cs-CZ" sz="1200" dirty="0"/>
          </a:p>
          <a:p>
            <a:pPr>
              <a:defRPr/>
            </a:pPr>
            <a:r>
              <a:rPr lang="cs-CZ" altLang="cs-CZ" dirty="0"/>
              <a:t>hodnocení mentorem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3B3D41-F799-4E03-884A-659DEAA6C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6D3FDA-A537-4983-B4B0-9846B4737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13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2B468-7D12-4F8A-ABCB-42B9A77E478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Formuláře v </a:t>
            </a:r>
            <a:r>
              <a:rPr lang="cs-CZ" dirty="0" err="1"/>
              <a:t>ISu</a:t>
            </a:r>
            <a:r>
              <a:rPr lang="cs-CZ" dirty="0"/>
              <a:t> k dispozici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214C72-1BFD-47DE-B800-487EAD6BB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KONTAKTY NA PRACOVIŠTĚ</a:t>
            </a:r>
          </a:p>
          <a:p>
            <a:r>
              <a:rPr lang="cs-CZ" dirty="0"/>
              <a:t>FORMULÁŘ NA ROZPIS SLUŽEB</a:t>
            </a:r>
          </a:p>
          <a:p>
            <a:r>
              <a:rPr lang="cs-CZ" dirty="0"/>
              <a:t>POKYNY K IOP</a:t>
            </a:r>
          </a:p>
          <a:p>
            <a:r>
              <a:rPr lang="cs-CZ" dirty="0"/>
              <a:t>DOTAZNÍK HODNOCENÍ PRAXE STUDENTEM</a:t>
            </a:r>
          </a:p>
          <a:p>
            <a:r>
              <a:rPr lang="cs-CZ" dirty="0"/>
              <a:t>DOTAZNÍK HODNOCENÍ PRAXE MENTOREM</a:t>
            </a:r>
          </a:p>
          <a:p>
            <a:r>
              <a:rPr lang="cs-CZ" dirty="0"/>
              <a:t>(formulář hlášení úrazů, vzor seminární práce dle </a:t>
            </a:r>
            <a:r>
              <a:rPr lang="cs-CZ" dirty="0" err="1"/>
              <a:t>Oremové</a:t>
            </a:r>
            <a:r>
              <a:rPr lang="cs-CZ" dirty="0"/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F9F1B7-B1EE-4DB6-84D2-CA1AEC0CC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F300AD-5F41-45C7-A31A-474BFFA76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07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E42E7-77A0-48C4-90D5-64059CB3BBE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 (IOP)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E97CDF-185A-4B9C-8887-5A9AB4C1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692002"/>
            <a:ext cx="11306944" cy="4139998"/>
          </a:xfrm>
        </p:spPr>
        <p:txBody>
          <a:bodyPr/>
          <a:lstStyle/>
          <a:p>
            <a:r>
              <a:rPr lang="cs-CZ" altLang="cs-CZ" dirty="0"/>
              <a:t>zápočet udělí na základě splnění všech kritérií Mgr. Macková, Ph.D., Mgr. Navrkalová,  průběžně, nejpozději do konce srpna</a:t>
            </a:r>
          </a:p>
          <a:p>
            <a:r>
              <a:rPr lang="cs-CZ" altLang="cs-CZ" dirty="0"/>
              <a:t>v </a:t>
            </a:r>
            <a:r>
              <a:rPr lang="cs-CZ" altLang="cs-CZ" dirty="0" err="1"/>
              <a:t>ISu</a:t>
            </a:r>
            <a:r>
              <a:rPr lang="cs-CZ" altLang="cs-CZ" dirty="0"/>
              <a:t>, v předmětu IOP I budou naplněny odevzdávárny:</a:t>
            </a:r>
          </a:p>
          <a:p>
            <a:pPr lvl="1"/>
            <a:r>
              <a:rPr lang="cs-CZ" altLang="cs-CZ" dirty="0"/>
              <a:t>Hodnocení studenta</a:t>
            </a:r>
          </a:p>
          <a:p>
            <a:pPr lvl="1"/>
            <a:r>
              <a:rPr lang="cs-CZ" altLang="cs-CZ" dirty="0"/>
              <a:t>Hodnocení studentem</a:t>
            </a:r>
          </a:p>
          <a:p>
            <a:pPr lvl="1"/>
            <a:r>
              <a:rPr lang="cs-CZ" altLang="cs-CZ" dirty="0"/>
              <a:t>Rozpis služeb studenta</a:t>
            </a:r>
          </a:p>
          <a:p>
            <a:pPr lvl="1"/>
            <a:r>
              <a:rPr lang="cs-CZ" altLang="cs-CZ" dirty="0"/>
              <a:t>Seminární práce dle modelu </a:t>
            </a:r>
            <a:r>
              <a:rPr lang="cs-CZ" altLang="cs-CZ" dirty="0" err="1"/>
              <a:t>Oremové</a:t>
            </a:r>
            <a:endParaRPr lang="cs-CZ" altLang="cs-CZ" dirty="0"/>
          </a:p>
          <a:p>
            <a:pPr lvl="1"/>
            <a:r>
              <a:rPr lang="cs-CZ" altLang="cs-CZ" dirty="0"/>
              <a:t>Záznam o vykonání provedené praxe</a:t>
            </a:r>
          </a:p>
          <a:p>
            <a:pPr lvl="1"/>
            <a:r>
              <a:rPr lang="cs-CZ" altLang="cs-CZ" dirty="0"/>
              <a:t>Pracovní úrazy</a:t>
            </a:r>
          </a:p>
          <a:p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C2FB54-6457-4A87-80EC-C18596C0B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384F1C-D984-45E9-BB42-4197EE698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91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A7D57-7988-466B-B2FB-5CD027CC601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 (IOP)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27F025-3AAD-42DD-A4B0-B095BB08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u="sng" dirty="0"/>
              <a:t>Po ukončení praxe:</a:t>
            </a:r>
          </a:p>
          <a:p>
            <a:pPr>
              <a:defRPr/>
            </a:pPr>
            <a:r>
              <a:rPr lang="cs-CZ" altLang="cs-CZ" dirty="0"/>
              <a:t>vyklízení skříňky v šatně pod KICH a vyklízení skříňky na Ústavu zdravotnických věd</a:t>
            </a:r>
          </a:p>
          <a:p>
            <a:pPr>
              <a:defRPr/>
            </a:pPr>
            <a:r>
              <a:rPr lang="cs-CZ" altLang="cs-CZ" dirty="0"/>
              <a:t>skříňky zůstávají otevřené</a:t>
            </a:r>
          </a:p>
          <a:p>
            <a:pPr>
              <a:defRPr/>
            </a:pPr>
            <a:r>
              <a:rPr lang="cs-CZ" altLang="cs-CZ" dirty="0"/>
              <a:t>(zámky lze ponechat k prodeji studentkám prvního ročníku VS 2024/25)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841396-E098-48F7-B829-4BDD33E92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BA2979-F878-4EC4-99CD-D2185982C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66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CE879-7F93-40AF-8627-6DFC37AC779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Dotazy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D9E6F79-1E79-438E-AD24-D1FC29579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24405" y="1629688"/>
            <a:ext cx="4143189" cy="414020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5CDB0B-B535-4147-902B-F919326EA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6BCE06-90A1-4E74-B90A-C7EC3828B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08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D788D-0D13-4762-A037-1C83B849F50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dirty="0"/>
              <a:t>PŘEJEME VÁM HODNĚ ŠTĚŠTÍ U ZKOUŠEK </a:t>
            </a:r>
            <a:br>
              <a:rPr lang="cs-CZ" dirty="0"/>
            </a:br>
            <a:r>
              <a:rPr lang="cs-CZ" dirty="0"/>
              <a:t>I PŘI INDIVIDUÁLNÍ PRAXI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3ADFF55-1161-4B11-AA7D-49040B9D2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3251" y="1540782"/>
            <a:ext cx="1097375" cy="1353429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0E7992-A102-415B-9FE3-3FEF44260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0599CC-C29F-4304-856B-D258188F6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07113B-F9FF-4D6A-8B7A-3E047D44C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487" y="1791175"/>
            <a:ext cx="5749026" cy="4346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D96119A-4B7C-45D0-8B59-9804616F1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374" y="1540782"/>
            <a:ext cx="1097375" cy="1353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77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3B8D3-087A-4063-8324-3D8167AB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OOP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7CE02E-126C-4D48-BFBD-71D588F9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59001"/>
            <a:ext cx="1162883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V odevzdávárně OOP I musí být odevzdáno:</a:t>
            </a:r>
          </a:p>
          <a:p>
            <a:r>
              <a:rPr lang="cs-CZ" dirty="0">
                <a:solidFill>
                  <a:srgbClr val="0000DC"/>
                </a:solidFill>
              </a:rPr>
              <a:t>hodnocení studenta </a:t>
            </a:r>
            <a:r>
              <a:rPr lang="cs-CZ" dirty="0"/>
              <a:t>(2x: 1x společná praxe, 1x individuální praxe);</a:t>
            </a:r>
          </a:p>
          <a:p>
            <a:r>
              <a:rPr lang="cs-CZ" dirty="0">
                <a:solidFill>
                  <a:srgbClr val="0000DC"/>
                </a:solidFill>
              </a:rPr>
              <a:t>hodnocení studentem </a:t>
            </a:r>
            <a:r>
              <a:rPr lang="cs-CZ" dirty="0"/>
              <a:t>(hodnocení obou pracovišť (2x): – 1x společná praxe, 1x individuální praxe);</a:t>
            </a:r>
          </a:p>
          <a:p>
            <a:r>
              <a:rPr lang="cs-CZ" dirty="0">
                <a:solidFill>
                  <a:srgbClr val="0000DC"/>
                </a:solidFill>
              </a:rPr>
              <a:t>zkontrolovaná seminární práce </a:t>
            </a:r>
            <a:r>
              <a:rPr lang="cs-CZ" dirty="0"/>
              <a:t>dle modelu Gordonové;</a:t>
            </a:r>
          </a:p>
          <a:p>
            <a:r>
              <a:rPr lang="cs-CZ" dirty="0" err="1">
                <a:solidFill>
                  <a:srgbClr val="0000DC"/>
                </a:solidFill>
              </a:rPr>
              <a:t>scan</a:t>
            </a:r>
            <a:r>
              <a:rPr lang="cs-CZ" dirty="0">
                <a:solidFill>
                  <a:srgbClr val="0000DC"/>
                </a:solidFill>
              </a:rPr>
              <a:t> potvrzené docházky </a:t>
            </a:r>
            <a:r>
              <a:rPr lang="cs-CZ" dirty="0"/>
              <a:t>(evidence docházky)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EA0372-40B5-437F-A45E-BD9C7A053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AE31C0-EFAA-4703-B1AE-78A1FAE3C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422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075E6-227E-43C9-8912-A7F06D0F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 na </a:t>
            </a:r>
            <a:r>
              <a:rPr lang="cs-CZ" dirty="0" err="1"/>
              <a:t>Logbook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A21D87-3624-40B3-94E0-659D3A1B8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E780ED-724F-4EB2-8C69-A7556DA51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6846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E9CE85-530C-431E-AB09-7E2416BDD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F05D2A-8CF2-4C0E-990C-FDA0BF3E6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406E9F-E384-4867-ABCF-42E7130D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800100"/>
            <a:ext cx="118776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E867F-9ECB-4679-9749-108D9243C2B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 (IOP)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23067E-9417-48C5-887F-05A94D9C3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praxe červenec – srpen 2024</a:t>
            </a:r>
            <a:endParaRPr lang="cs-CZ" altLang="cs-CZ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cs-CZ" altLang="cs-CZ" dirty="0"/>
              <a:t>rozsah 160 hodin (+ náhrada absencí z OOP I) – rozsah bude dopočítán v den závěrečné zkoušky z OOP I</a:t>
            </a:r>
          </a:p>
          <a:p>
            <a:r>
              <a:rPr lang="cs-CZ" altLang="cs-CZ" dirty="0"/>
              <a:t>služby v třísměnném provozu, maximálně dvě dvanáctihodinové směny za sebou</a:t>
            </a:r>
          </a:p>
          <a:p>
            <a:r>
              <a:rPr lang="cs-CZ" altLang="cs-CZ" dirty="0"/>
              <a:t>maximálně 44 hodin týdně = 3krát 12 hodin + 1krát 8 hodin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91CFF1-D770-4136-AF71-B32E6E0D8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7124CC-A38C-4C82-A6F6-DB9F1BF7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83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284CA-D079-460E-9622-398115B5C01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 (IOP)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10F52D-59F8-4229-9AEC-C3E3E9A8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1873"/>
            <a:ext cx="10753200" cy="4470128"/>
          </a:xfrm>
        </p:spPr>
        <p:txBody>
          <a:bodyPr/>
          <a:lstStyle/>
          <a:p>
            <a:r>
              <a:rPr lang="cs-CZ" altLang="cs-CZ" dirty="0"/>
              <a:t>na oddělení za staniční sestrou naplánovat služby od 10.06.2024</a:t>
            </a:r>
          </a:p>
          <a:p>
            <a:r>
              <a:rPr lang="cs-CZ" altLang="cs-CZ" dirty="0"/>
              <a:t>služby budou rozepsány v rozsahu 160 hodin</a:t>
            </a:r>
          </a:p>
          <a:p>
            <a:r>
              <a:rPr lang="cs-CZ" altLang="cs-CZ" u="sng" dirty="0"/>
              <a:t>rozpis služeb odevzdat do pondělí 24.06.2024 elektronicky prostřednictvím </a:t>
            </a:r>
            <a:r>
              <a:rPr lang="cs-CZ" altLang="cs-CZ" u="sng" dirty="0" err="1"/>
              <a:t>ISu</a:t>
            </a:r>
            <a:endParaRPr lang="cs-CZ" altLang="cs-CZ" u="sng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DD4CFF-B772-4BFC-AD5F-134A2B8EB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8DC0D9-E52B-4343-85A8-6B6037100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69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284CA-D079-460E-9622-398115B5C01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0000" y="509206"/>
            <a:ext cx="10126363" cy="451576"/>
          </a:xfrm>
        </p:spPr>
        <p:txBody>
          <a:bodyPr/>
          <a:lstStyle/>
          <a:p>
            <a:r>
              <a:rPr lang="cs-CZ" altLang="cs-CZ" dirty="0"/>
              <a:t>IOP – studentky mimo FN Brno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DD4CFF-B772-4BFC-AD5F-134A2B8EB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8DC0D9-E52B-4343-85A8-6B6037100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71B23B1-5FD0-475B-BB83-FDFD38D6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554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BDADB5D-ED6E-49A4-97F5-80792EEAB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68557"/>
              </p:ext>
            </p:extLst>
          </p:nvPr>
        </p:nvGraphicFramePr>
        <p:xfrm>
          <a:off x="540001" y="1145309"/>
          <a:ext cx="10885382" cy="4849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9859">
                  <a:extLst>
                    <a:ext uri="{9D8B030D-6E8A-4147-A177-3AD203B41FA5}">
                      <a16:colId xmlns:a16="http://schemas.microsoft.com/office/drawing/2014/main" val="2436874308"/>
                    </a:ext>
                  </a:extLst>
                </a:gridCol>
                <a:gridCol w="5895523">
                  <a:extLst>
                    <a:ext uri="{9D8B030D-6E8A-4147-A177-3AD203B41FA5}">
                      <a16:colId xmlns:a16="http://schemas.microsoft.com/office/drawing/2014/main" val="170615105"/>
                    </a:ext>
                  </a:extLst>
                </a:gridCol>
              </a:tblGrid>
              <a:tr h="219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Jméno studenta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MÍSTO KONÁNÍ PRAXE IOP I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3306198090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2378088513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1744810749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4202129744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655423757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2795427839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1305739824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3670483364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3811274116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3886391537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1070305014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1494508287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920713034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2592439528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1121400548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123990526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1463910185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1741284489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3034727747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3075276620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503" marR="64503" marT="0" marB="0"/>
                </a:tc>
                <a:extLst>
                  <a:ext uri="{0D108BD9-81ED-4DB2-BD59-A6C34878D82A}">
                    <a16:rowId xmlns:a16="http://schemas.microsoft.com/office/drawing/2014/main" val="265794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2963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B284CA-D079-460E-9622-398115B5C01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0000" y="509206"/>
            <a:ext cx="10126363" cy="451576"/>
          </a:xfrm>
        </p:spPr>
        <p:txBody>
          <a:bodyPr/>
          <a:lstStyle/>
          <a:p>
            <a:r>
              <a:rPr lang="cs-CZ" altLang="cs-CZ" dirty="0"/>
              <a:t>IOP – studentky FN Brno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DD4CFF-B772-4BFC-AD5F-134A2B8EB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8DC0D9-E52B-4343-85A8-6B6037100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71B23B1-5FD0-475B-BB83-FDFD38D6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554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E7486E7-4F5A-4070-A9C7-77C4A17AB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39240"/>
              </p:ext>
            </p:extLst>
          </p:nvPr>
        </p:nvGraphicFramePr>
        <p:xfrm>
          <a:off x="545928" y="1361901"/>
          <a:ext cx="10492388" cy="4304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9711">
                  <a:extLst>
                    <a:ext uri="{9D8B030D-6E8A-4147-A177-3AD203B41FA5}">
                      <a16:colId xmlns:a16="http://schemas.microsoft.com/office/drawing/2014/main" val="1213779609"/>
                    </a:ext>
                  </a:extLst>
                </a:gridCol>
                <a:gridCol w="5682677">
                  <a:extLst>
                    <a:ext uri="{9D8B030D-6E8A-4147-A177-3AD203B41FA5}">
                      <a16:colId xmlns:a16="http://schemas.microsoft.com/office/drawing/2014/main" val="1286962"/>
                    </a:ext>
                  </a:extLst>
                </a:gridCol>
              </a:tblGrid>
              <a:tr h="246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</a:rPr>
                        <a:t>Jméno studenta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cs-CZ" sz="1200" dirty="0">
                          <a:effectLst/>
                        </a:rPr>
                        <a:t>MÍSTO KONÁNÍ PRAXE IOP 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182828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09390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5897667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284594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5169036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4430098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883704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634834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876132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832613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040886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785011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91606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470461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447013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0429301"/>
                  </a:ext>
                </a:extLst>
              </a:tr>
              <a:tr h="25362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1600"/>
                        </a:lnSpc>
                        <a:buFont typeface="+mj-lt"/>
                        <a:buNone/>
                        <a:tabLst>
                          <a:tab pos="318770" algn="l"/>
                        </a:tabLs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74693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8739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476EBD-3A66-4B23-A11B-3000A35FEC6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Postup při domlouvání IOP mimo FN Brno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69658C-78DE-4C17-90B5-9AAEFA00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1274000" cy="4139998"/>
          </a:xfrm>
        </p:spPr>
        <p:txBody>
          <a:bodyPr/>
          <a:lstStyle/>
          <a:p>
            <a:r>
              <a:rPr lang="cs-CZ" dirty="0"/>
              <a:t>smlouva se ZZ (není nezbytná)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eznamy partnerských pracovišť, smlouvy: </a:t>
            </a:r>
            <a:r>
              <a:rPr lang="cs-CZ" dirty="0">
                <a:hlinkClick r:id="rId4"/>
              </a:rPr>
              <a:t>Praxe | Lékařská fakulta Masarykovy univerzity | MED MUNI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jednávání rámcových smluv o praxi vyřizuje studijní referentka Tereza Bednaříková </a:t>
            </a:r>
            <a:r>
              <a:rPr lang="cs-CZ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5"/>
              </a:rPr>
              <a:t>bednarikova@med.muni.cz</a:t>
            </a:r>
            <a:r>
              <a:rPr lang="cs-CZ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spolu se studentem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C3FC7F-378E-4DE5-A898-851AEB436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Individuální ošetřovatelská praxe 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C03CF8-3455-45CC-940D-08A6F61D8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60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pokyny IOP 2020[2022052513005414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214</TotalTime>
  <Words>528</Words>
  <Application>Microsoft Office PowerPoint</Application>
  <PresentationFormat>Širokoúhlá obrazovka</PresentationFormat>
  <Paragraphs>94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Open Sans</vt:lpstr>
      <vt:lpstr>Tahoma</vt:lpstr>
      <vt:lpstr>Times New Roman</vt:lpstr>
      <vt:lpstr>Wingdings</vt:lpstr>
      <vt:lpstr>Prezentace_MU_CZ</vt:lpstr>
      <vt:lpstr>Individuální ošetřovatelská praxe I (IOP I) </vt:lpstr>
      <vt:lpstr>Ukončení OOP I</vt:lpstr>
      <vt:lpstr>Zpětná vazba na Logbook</vt:lpstr>
      <vt:lpstr>Prezentace aplikace PowerPoint</vt:lpstr>
      <vt:lpstr>Individuální ošetřovatelská praxe I (IOP)</vt:lpstr>
      <vt:lpstr>Individuální ošetřovatelská praxe I (IOP)</vt:lpstr>
      <vt:lpstr>IOP – studentky mimo FN Brno </vt:lpstr>
      <vt:lpstr>IOP – studentky FN Brno </vt:lpstr>
      <vt:lpstr>Postup při domlouvání IOP mimo FN Brno</vt:lpstr>
      <vt:lpstr>Individuální ošetřovatelská praxe I (IOP)</vt:lpstr>
      <vt:lpstr>Individuální ošetřovatelská praxe I (IOP)</vt:lpstr>
      <vt:lpstr>Formuláře v ISu k dispozici</vt:lpstr>
      <vt:lpstr>Individuální ošetřovatelská praxe I (IOP)</vt:lpstr>
      <vt:lpstr>Individuální ošetřovatelská praxe I (IOP)</vt:lpstr>
      <vt:lpstr>Dotazy</vt:lpstr>
      <vt:lpstr>PŘEJEME VÁM HODNĚ ŠTĚŠTÍ U ZKOUŠEK  I PŘI INDIVIDUÁLNÍ PRAXI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24</cp:revision>
  <cp:lastPrinted>1601-01-01T00:00:00Z</cp:lastPrinted>
  <dcterms:created xsi:type="dcterms:W3CDTF">2019-11-18T09:51:26Z</dcterms:created>
  <dcterms:modified xsi:type="dcterms:W3CDTF">2024-05-28T18:38:51Z</dcterms:modified>
</cp:coreProperties>
</file>