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09"/>
  </p:notesMasterIdLst>
  <p:handoutMasterIdLst>
    <p:handoutMasterId r:id="rId110"/>
  </p:handoutMasterIdLst>
  <p:sldIdLst>
    <p:sldId id="304" r:id="rId2"/>
    <p:sldId id="424" r:id="rId3"/>
    <p:sldId id="257" r:id="rId4"/>
    <p:sldId id="416" r:id="rId5"/>
    <p:sldId id="371" r:id="rId6"/>
    <p:sldId id="427" r:id="rId7"/>
    <p:sldId id="428" r:id="rId8"/>
    <p:sldId id="430" r:id="rId9"/>
    <p:sldId id="431" r:id="rId10"/>
    <p:sldId id="432" r:id="rId11"/>
    <p:sldId id="377" r:id="rId12"/>
    <p:sldId id="378" r:id="rId13"/>
    <p:sldId id="433" r:id="rId14"/>
    <p:sldId id="434" r:id="rId15"/>
    <p:sldId id="435" r:id="rId16"/>
    <p:sldId id="436" r:id="rId17"/>
    <p:sldId id="437" r:id="rId18"/>
    <p:sldId id="379" r:id="rId19"/>
    <p:sldId id="381" r:id="rId20"/>
    <p:sldId id="438" r:id="rId21"/>
    <p:sldId id="439" r:id="rId22"/>
    <p:sldId id="440" r:id="rId23"/>
    <p:sldId id="442" r:id="rId24"/>
    <p:sldId id="338" r:id="rId25"/>
    <p:sldId id="339" r:id="rId26"/>
    <p:sldId id="311" r:id="rId27"/>
    <p:sldId id="315" r:id="rId28"/>
    <p:sldId id="318" r:id="rId29"/>
    <p:sldId id="316" r:id="rId30"/>
    <p:sldId id="324" r:id="rId31"/>
    <p:sldId id="325" r:id="rId32"/>
    <p:sldId id="443" r:id="rId33"/>
    <p:sldId id="323" r:id="rId34"/>
    <p:sldId id="407" r:id="rId35"/>
    <p:sldId id="336" r:id="rId36"/>
    <p:sldId id="444" r:id="rId37"/>
    <p:sldId id="445" r:id="rId38"/>
    <p:sldId id="446" r:id="rId39"/>
    <p:sldId id="447" r:id="rId40"/>
    <p:sldId id="448" r:id="rId41"/>
    <p:sldId id="408" r:id="rId42"/>
    <p:sldId id="452" r:id="rId43"/>
    <p:sldId id="453" r:id="rId44"/>
    <p:sldId id="504" r:id="rId45"/>
    <p:sldId id="506" r:id="rId46"/>
    <p:sldId id="507" r:id="rId47"/>
    <p:sldId id="508" r:id="rId48"/>
    <p:sldId id="509" r:id="rId49"/>
    <p:sldId id="511" r:id="rId50"/>
    <p:sldId id="512" r:id="rId51"/>
    <p:sldId id="513" r:id="rId52"/>
    <p:sldId id="514" r:id="rId53"/>
    <p:sldId id="515" r:id="rId54"/>
    <p:sldId id="516" r:id="rId55"/>
    <p:sldId id="517" r:id="rId56"/>
    <p:sldId id="518" r:id="rId57"/>
    <p:sldId id="519" r:id="rId58"/>
    <p:sldId id="520" r:id="rId59"/>
    <p:sldId id="409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1" r:id="rId68"/>
    <p:sldId id="463" r:id="rId69"/>
    <p:sldId id="464" r:id="rId70"/>
    <p:sldId id="468" r:id="rId71"/>
    <p:sldId id="469" r:id="rId72"/>
    <p:sldId id="466" r:id="rId73"/>
    <p:sldId id="467" r:id="rId74"/>
    <p:sldId id="411" r:id="rId75"/>
    <p:sldId id="413" r:id="rId76"/>
    <p:sldId id="477" r:id="rId77"/>
    <p:sldId id="478" r:id="rId78"/>
    <p:sldId id="479" r:id="rId79"/>
    <p:sldId id="480" r:id="rId80"/>
    <p:sldId id="482" r:id="rId81"/>
    <p:sldId id="484" r:id="rId82"/>
    <p:sldId id="483" r:id="rId83"/>
    <p:sldId id="485" r:id="rId84"/>
    <p:sldId id="486" r:id="rId85"/>
    <p:sldId id="487" r:id="rId86"/>
    <p:sldId id="501" r:id="rId87"/>
    <p:sldId id="502" r:id="rId88"/>
    <p:sldId id="412" r:id="rId89"/>
    <p:sldId id="490" r:id="rId90"/>
    <p:sldId id="491" r:id="rId91"/>
    <p:sldId id="492" r:id="rId92"/>
    <p:sldId id="493" r:id="rId93"/>
    <p:sldId id="497" r:id="rId94"/>
    <p:sldId id="496" r:id="rId95"/>
    <p:sldId id="494" r:id="rId96"/>
    <p:sldId id="498" r:id="rId97"/>
    <p:sldId id="500" r:id="rId98"/>
    <p:sldId id="470" r:id="rId99"/>
    <p:sldId id="471" r:id="rId100"/>
    <p:sldId id="472" r:id="rId101"/>
    <p:sldId id="475" r:id="rId102"/>
    <p:sldId id="476" r:id="rId103"/>
    <p:sldId id="473" r:id="rId104"/>
    <p:sldId id="474" r:id="rId105"/>
    <p:sldId id="449" r:id="rId106"/>
    <p:sldId id="426" r:id="rId107"/>
    <p:sldId id="305" r:id="rId108"/>
  </p:sldIdLst>
  <p:sldSz cx="12192000" cy="6858000"/>
  <p:notesSz cx="6858000" cy="9144000"/>
  <p:custDataLst>
    <p:tags r:id="rId1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FFFF"/>
    <a:srgbClr val="FF6600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6754" autoAdjust="0"/>
  </p:normalViewPr>
  <p:slideViewPr>
    <p:cSldViewPr snapToGrid="0">
      <p:cViewPr varScale="1">
        <p:scale>
          <a:sx n="107" d="100"/>
          <a:sy n="107" d="100"/>
        </p:scale>
        <p:origin x="138" y="25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7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2922F-7733-442B-9E3C-59F3FBA5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BD426F-C4C6-4938-8620-78F88F51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344B33-4B8F-4DA0-8625-2CE77EC7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073EA3-F6D7-4389-B68A-A3F63D97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14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5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1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4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8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portal/?id=1496062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hyperlink" Target="http://is.muni.cz/elportal/?id=1364079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ed.muni.cz/clanek-620-perioperacni-osetrovatelska-pece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hyperlink" Target="https://strih.med.muni.cz/KOPA/KOaPA_COS.php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6089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BFEE3C-26AD-422B-B1EB-603331373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A63575-E332-4C7D-BAC8-DD5A52C6D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8B89D-2573-4F17-8206-EF82B5E3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58361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Chirurgická dezinfekce rukou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7FDDC4-8A3E-401F-B2FE-24196D3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1" y="1265874"/>
            <a:ext cx="10753200" cy="4139998"/>
          </a:xfrm>
        </p:spPr>
        <p:txBody>
          <a:bodyPr/>
          <a:lstStyle/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provedení: </a:t>
            </a:r>
          </a:p>
          <a:p>
            <a:r>
              <a:rPr lang="cs-CZ" altLang="cs-CZ" sz="2400" dirty="0"/>
              <a:t>m</a:t>
            </a:r>
            <a:r>
              <a:rPr lang="cs-CZ" altLang="cs-CZ" sz="2400" kern="0" dirty="0"/>
              <a:t>nožství roztoku 10 ml, ruce musí být po celou dobu vlhké</a:t>
            </a:r>
          </a:p>
          <a:p>
            <a:r>
              <a:rPr lang="cs-CZ" altLang="cs-CZ" sz="2400" dirty="0"/>
              <a:t>v</a:t>
            </a:r>
            <a:r>
              <a:rPr lang="cs-CZ" altLang="cs-CZ" sz="2400" kern="0" dirty="0"/>
              <a:t>tírat dezinfekční prostředek do suché pokožky rukou</a:t>
            </a:r>
          </a:p>
          <a:p>
            <a:r>
              <a:rPr lang="cs-CZ" altLang="cs-CZ" sz="2400" dirty="0"/>
              <a:t>p</a:t>
            </a:r>
            <a:r>
              <a:rPr lang="cs-CZ" altLang="cs-CZ" sz="2400" kern="0" dirty="0"/>
              <a:t>ostup od špičky prstů do poloviny předloktí</a:t>
            </a:r>
          </a:p>
          <a:p>
            <a:r>
              <a:rPr lang="cs-CZ" altLang="cs-CZ" sz="2400" dirty="0"/>
              <a:t>d</a:t>
            </a:r>
            <a:r>
              <a:rPr lang="cs-CZ" altLang="cs-CZ" sz="2400" kern="0" dirty="0"/>
              <a:t>oba působení 3-5 minut (dle návodu)</a:t>
            </a:r>
          </a:p>
          <a:p>
            <a:r>
              <a:rPr lang="cs-CZ" altLang="cs-CZ" sz="2400" dirty="0"/>
              <a:t>r</a:t>
            </a:r>
            <a:r>
              <a:rPr lang="cs-CZ" altLang="cs-CZ" sz="2400" kern="0" dirty="0"/>
              <a:t>uce se neotírají ani neoplachují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8502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terminologie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740E86C-080F-458B-8578-A3D081D6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70661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HOJENÍ PER PRIMAM </a:t>
            </a:r>
            <a:r>
              <a:rPr lang="cs-CZ" sz="2400" dirty="0"/>
              <a:t>= hojení bez komplikací (na poprvé), o</a:t>
            </a:r>
            <a:r>
              <a:rPr lang="pl-PL" sz="2400" dirty="0"/>
              <a:t>kraje rány jsou v dotyku a hojící proces není narušen zanětem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HOJENÍ PER SECUNDAM </a:t>
            </a:r>
            <a:r>
              <a:rPr lang="cs-CZ" sz="2400" dirty="0"/>
              <a:t>= proces hojení narušen buď zánětem nebo novotvořeným vazivem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DEHISCENCE RÁNY; ROZESTUP RÁNY</a:t>
            </a:r>
            <a:r>
              <a:rPr lang="cs-CZ" sz="2400" b="1" i="1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= rozpad rány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ROZPUŠTĚNÍ RÁNY </a:t>
            </a:r>
            <a:r>
              <a:rPr lang="cs-CZ" sz="2400" dirty="0"/>
              <a:t>= lékařem provedený rozpad rány (sutura jeví známky zánětu – lékař odstraní stehy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NEKREKTOMIE</a:t>
            </a:r>
            <a:r>
              <a:rPr lang="cs-CZ" sz="2400" b="1" dirty="0"/>
              <a:t> </a:t>
            </a:r>
            <a:r>
              <a:rPr lang="cs-CZ" sz="2400" dirty="0"/>
              <a:t>= odstranění nekrotické (odumřelé) tkáně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DÉBRIDEMENT</a:t>
            </a:r>
            <a:r>
              <a:rPr lang="cs-CZ" sz="2400" b="1" dirty="0"/>
              <a:t> </a:t>
            </a:r>
            <a:r>
              <a:rPr lang="cs-CZ" sz="2400" dirty="0"/>
              <a:t>= odstranění nekrotické (odumřelé) tkáně, cizích materiálů z rány nebo kontaminovaných tkání z 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85549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terminologie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740E86C-080F-458B-8578-A3D081D6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70661"/>
            <a:ext cx="10871365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RESUTURA</a:t>
            </a:r>
            <a:r>
              <a:rPr lang="cs-CZ" sz="2400" b="1" dirty="0"/>
              <a:t> </a:t>
            </a:r>
            <a:r>
              <a:rPr lang="cs-CZ" sz="2400" dirty="0"/>
              <a:t>= opětovné sešití operační rány (dehiscence, rozestup, rozpuštění) – podmínkou úspěchu je, že rána nejeví známky infekce a neobsahuje nekrózu)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ADHESIOLYSIS = ADHEZIOLÝZA </a:t>
            </a:r>
            <a:r>
              <a:rPr lang="cs-CZ" sz="2400" dirty="0"/>
              <a:t>= rozrušení srůstů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LAVAGE = LAVÁŽ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= oplachování, vyplachování či proplachování s léčebným nebo diagnostickým cílem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SECOND LOOK </a:t>
            </a:r>
            <a:r>
              <a:rPr lang="cs-CZ" sz="2400" dirty="0"/>
              <a:t>= druhé nahlédnutí – druhá operace, většinou za účelem diagnostiky či léčby komplikací předchozí operace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DIAGNOSTICKÁ LAPAROTOMIE </a:t>
            </a:r>
            <a:r>
              <a:rPr lang="cs-CZ" sz="2400" dirty="0"/>
              <a:t>= laparotomie (otevření dutiny břišní) za účelem stanovení diagnózy)</a:t>
            </a:r>
          </a:p>
          <a:p>
            <a:pPr>
              <a:lnSpc>
                <a:spcPts val="3600"/>
              </a:lnSpc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13868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terminologie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740E86C-080F-458B-8578-A3D081D6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70661"/>
            <a:ext cx="10871365" cy="4139998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b="1" dirty="0">
                <a:latin typeface="+mn-lt"/>
              </a:rPr>
              <a:t>ANASTOMOSIS = ANASTOMÓZA  </a:t>
            </a:r>
            <a:r>
              <a:rPr lang="cs-CZ" sz="2400" dirty="0"/>
              <a:t>=</a:t>
            </a:r>
            <a:r>
              <a:rPr lang="cs-CZ" sz="2400" dirty="0">
                <a:latin typeface="+mn-lt"/>
              </a:rPr>
              <a:t> uměle založená spojka mezi dvěma dutými orgány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dirty="0">
                <a:latin typeface="+mn-lt"/>
              </a:rPr>
              <a:t>END to END (E to E </a:t>
            </a:r>
            <a:r>
              <a:rPr lang="cs-CZ" sz="2400" dirty="0" err="1">
                <a:latin typeface="+mn-lt"/>
              </a:rPr>
              <a:t>anastomosis</a:t>
            </a:r>
            <a:r>
              <a:rPr lang="cs-CZ" sz="2400" dirty="0">
                <a:latin typeface="+mn-lt"/>
              </a:rPr>
              <a:t> ) = anastomóza konce ke konci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dirty="0">
                <a:latin typeface="+mn-lt"/>
              </a:rPr>
              <a:t>END to SIDE (E to S </a:t>
            </a:r>
            <a:r>
              <a:rPr lang="cs-CZ" sz="2400" dirty="0" err="1">
                <a:latin typeface="+mn-lt"/>
              </a:rPr>
              <a:t>anastomosis</a:t>
            </a:r>
            <a:r>
              <a:rPr lang="cs-CZ" sz="2400" dirty="0">
                <a:latin typeface="+mn-lt"/>
              </a:rPr>
              <a:t>) = anastomóza konce ke straně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dirty="0">
                <a:latin typeface="+mn-lt"/>
              </a:rPr>
              <a:t>SIDE to SIDE (S to S </a:t>
            </a:r>
            <a:r>
              <a:rPr lang="cs-CZ" sz="2400" dirty="0" err="1">
                <a:latin typeface="+mn-lt"/>
              </a:rPr>
              <a:t>anastomosis</a:t>
            </a:r>
            <a:r>
              <a:rPr lang="cs-CZ" sz="2400" dirty="0">
                <a:latin typeface="+mn-lt"/>
              </a:rPr>
              <a:t>) = anastomóza strany ke straně</a:t>
            </a:r>
          </a:p>
          <a:p>
            <a:pPr>
              <a:lnSpc>
                <a:spcPts val="3600"/>
              </a:lnSpc>
              <a:buNone/>
            </a:pPr>
            <a:endParaRPr lang="cs-CZ" sz="24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8FBBC1-90A3-4A1A-9926-D598BB51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25" y="3962280"/>
            <a:ext cx="1779026" cy="1972980"/>
          </a:xfrm>
          <a:prstGeom prst="rect">
            <a:avLst/>
          </a:prstGeom>
        </p:spPr>
      </p:pic>
      <p:sp>
        <p:nvSpPr>
          <p:cNvPr id="8" name="Zaoblený obdélníkový bublinový popisek 1">
            <a:extLst>
              <a:ext uri="{FF2B5EF4-FFF2-40B4-BE49-F238E27FC236}">
                <a16:creationId xmlns:a16="http://schemas.microsoft.com/office/drawing/2014/main" id="{F078AD53-6358-40AE-B4FC-39A786DEDCFA}"/>
              </a:ext>
            </a:extLst>
          </p:cNvPr>
          <p:cNvSpPr/>
          <p:nvPr/>
        </p:nvSpPr>
        <p:spPr>
          <a:xfrm>
            <a:off x="6416858" y="4595835"/>
            <a:ext cx="3233505" cy="1059102"/>
          </a:xfrm>
          <a:prstGeom prst="wedgeRoundRectCallout">
            <a:avLst>
              <a:gd name="adj1" fmla="val -75129"/>
              <a:gd name="adj2" fmla="val -1699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Specifikace orgánů mezi kterými je anastomóza (např. </a:t>
            </a:r>
            <a:r>
              <a:rPr lang="cs-CZ" sz="1400" dirty="0" err="1"/>
              <a:t>gastrojejuno</a:t>
            </a:r>
            <a:r>
              <a:rPr lang="cs-CZ" sz="1400" dirty="0"/>
              <a:t> anastomóza = našití žaludku na jejunum)</a:t>
            </a:r>
          </a:p>
        </p:txBody>
      </p:sp>
    </p:spTree>
    <p:extLst>
      <p:ext uri="{BB962C8B-B14F-4D97-AF65-F5344CB8AC3E}">
        <p14:creationId xmlns:p14="http://schemas.microsoft.com/office/powerpoint/2010/main" val="3905787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084098-302F-44FB-AFA9-6FDADC1C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9707"/>
            <a:ext cx="10952047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TRUS</a:t>
            </a:r>
            <a:r>
              <a:rPr lang="cs-CZ" sz="2400" dirty="0"/>
              <a:t> = </a:t>
            </a:r>
            <a:r>
              <a:rPr lang="cs-CZ" sz="2400" dirty="0" err="1"/>
              <a:t>transrektální</a:t>
            </a:r>
            <a:r>
              <a:rPr lang="cs-CZ" sz="2400" dirty="0"/>
              <a:t> ultrasonografie (ultrazvuk sondou přes </a:t>
            </a:r>
            <a:r>
              <a:rPr lang="cs-CZ" sz="2400" dirty="0" err="1"/>
              <a:t>rectum</a:t>
            </a:r>
            <a:r>
              <a:rPr lang="cs-CZ" sz="2400" dirty="0"/>
              <a:t> – dle indikace lékařem se před výkonem aplikuje </a:t>
            </a:r>
            <a:r>
              <a:rPr lang="cs-CZ" sz="2400" dirty="0" err="1"/>
              <a:t>Yal</a:t>
            </a:r>
            <a:r>
              <a:rPr lang="cs-CZ" sz="2400" dirty="0"/>
              <a:t>)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SONO BŘICHA </a:t>
            </a:r>
            <a:r>
              <a:rPr lang="cs-CZ" sz="2400" dirty="0"/>
              <a:t>= ultrazvuk břicha = pacient lačný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SONO STŘEV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= ultrazvuk střev = pacient nemusí být lačný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CT BŘICHA </a:t>
            </a:r>
            <a:r>
              <a:rPr lang="cs-CZ" sz="2400" dirty="0"/>
              <a:t>= počítačová tomografie břicha – pacient lačný, zajištěný žilní vstup (požadována min. růžová </a:t>
            </a:r>
            <a:r>
              <a:rPr lang="cs-CZ" sz="2400" dirty="0" err="1"/>
              <a:t>flexila</a:t>
            </a:r>
            <a:r>
              <a:rPr lang="cs-CZ" sz="2400" dirty="0"/>
              <a:t>) z důvodu aplikace kontrastní látky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PET</a:t>
            </a:r>
            <a:r>
              <a:rPr lang="cs-CZ" sz="2400" b="1" dirty="0"/>
              <a:t> </a:t>
            </a:r>
            <a:r>
              <a:rPr lang="cs-CZ" sz="2400" dirty="0"/>
              <a:t>=</a:t>
            </a:r>
            <a:r>
              <a:rPr lang="cs-CZ" sz="2400" b="1" dirty="0"/>
              <a:t> </a:t>
            </a:r>
            <a:r>
              <a:rPr lang="cs-CZ" sz="2400" dirty="0"/>
              <a:t>pozitronová emisní tomografie – lačnění 6 hod před výkonem, glykémie pac. nesmí přesáhnout 11 </a:t>
            </a:r>
            <a:r>
              <a:rPr lang="cs-CZ" sz="2400" dirty="0" err="1"/>
              <a:t>mmol</a:t>
            </a:r>
            <a:r>
              <a:rPr lang="cs-CZ" sz="2400" dirty="0"/>
              <a:t>/l, nesmí být aplikována infuze s glukózou, pacient po vyšetření vylučuje radioisotopové látky – nedoporučuje se kontakt s těhotnými a dětmi, výkaly (moč/stolice) jsou také radioaktivní; likvidace dle domluvy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73850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084098-302F-44FB-AFA9-6FDADC1C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359001"/>
            <a:ext cx="10952047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ERCP</a:t>
            </a:r>
            <a:r>
              <a:rPr lang="cs-CZ" sz="2400" b="1" dirty="0"/>
              <a:t> </a:t>
            </a:r>
            <a:r>
              <a:rPr lang="cs-CZ" sz="2400" dirty="0"/>
              <a:t>= endoskopická retrográdní cholangiopankreatografie = endoskopické a RTG vyšetření žlučových cest (zavede se endoskop a do žlučových cest je vpravena kontrastní látka poté RTG), endoskopem lze popřípadě snést žlučové kameny, zavést </a:t>
            </a:r>
            <a:r>
              <a:rPr lang="cs-CZ" sz="2400" dirty="0" err="1"/>
              <a:t>duodenobiliární</a:t>
            </a:r>
            <a:r>
              <a:rPr lang="cs-CZ" sz="2400" dirty="0"/>
              <a:t> drén (DBD)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OKO</a:t>
            </a:r>
            <a:r>
              <a:rPr lang="cs-CZ" sz="2400" dirty="0"/>
              <a:t> = onkologické konzilium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6690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AA6AEA-0D84-4E4C-A5E5-9D17F034EE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91D212-C3E9-4251-8227-FEAD1893C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CA8938-614E-49C8-827C-95D18FBD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659" y="2977424"/>
            <a:ext cx="6218682" cy="451576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6811314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B84854-59B6-467B-AD26-2B4BC5F3B9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2B2644-3951-4312-8839-1FFC64B485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601D0A-EDC8-4F82-91B0-4E5DD3A8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779900F-EE2C-4972-8820-6F346AA9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53" y="1432026"/>
            <a:ext cx="10753200" cy="4139998"/>
          </a:xfrm>
        </p:spPr>
        <p:txBody>
          <a:bodyPr/>
          <a:lstStyle/>
          <a:p>
            <a:pPr lvl="0">
              <a:lnSpc>
                <a:spcPts val="3600"/>
              </a:lnSpc>
              <a:buClr>
                <a:prstClr val="black"/>
              </a:buClr>
            </a:pPr>
            <a:r>
              <a:rPr lang="cs-CZ" altLang="cs-CZ" sz="2400" dirty="0" err="1">
                <a:solidFill>
                  <a:prstClr val="black"/>
                </a:solidFill>
              </a:rPr>
              <a:t>Beharková</a:t>
            </a:r>
            <a:r>
              <a:rPr lang="cs-CZ" altLang="cs-CZ" sz="2400" dirty="0">
                <a:solidFill>
                  <a:prstClr val="black"/>
                </a:solidFill>
              </a:rPr>
              <a:t>, N., Soldánová, D. Základy ošetřovatelských postupů a intervencí. 2. vyd. </a:t>
            </a:r>
            <a:r>
              <a:rPr lang="cs-CZ" altLang="cs-CZ" sz="2400" dirty="0" err="1">
                <a:solidFill>
                  <a:prstClr val="black"/>
                </a:solidFill>
              </a:rPr>
              <a:t>Elportál</a:t>
            </a:r>
            <a:r>
              <a:rPr lang="cs-CZ" altLang="cs-CZ" sz="2400" dirty="0">
                <a:solidFill>
                  <a:prstClr val="black"/>
                </a:solidFill>
              </a:rPr>
              <a:t> Brno, Masarykova univerzita 2019. </a:t>
            </a:r>
            <a:r>
              <a:rPr lang="cs-CZ" sz="2400" u="sng" dirty="0">
                <a:solidFill>
                  <a:prstClr val="black"/>
                </a:solidFill>
                <a:hlinkClick r:id="rId3"/>
              </a:rPr>
              <a:t>https://is.muni.cz/elportal/?id=1496062</a:t>
            </a:r>
            <a:endParaRPr lang="cs-CZ" altLang="cs-CZ" sz="2400" dirty="0">
              <a:solidFill>
                <a:prstClr val="black"/>
              </a:solidFill>
            </a:endParaRPr>
          </a:p>
          <a:p>
            <a:pPr lvl="0">
              <a:lnSpc>
                <a:spcPts val="3600"/>
              </a:lnSpc>
              <a:buClr>
                <a:prstClr val="black"/>
              </a:buClr>
            </a:pPr>
            <a:r>
              <a:rPr lang="cs-CZ" altLang="cs-CZ" sz="2400" dirty="0" err="1">
                <a:solidFill>
                  <a:prstClr val="black"/>
                </a:solidFill>
              </a:rPr>
              <a:t>Beharková</a:t>
            </a:r>
            <a:r>
              <a:rPr lang="cs-CZ" altLang="cs-CZ" sz="2400" dirty="0">
                <a:solidFill>
                  <a:prstClr val="black"/>
                </a:solidFill>
              </a:rPr>
              <a:t>, N., Soldánová, D. Základy ošetřovatelských postupů a intervencí. </a:t>
            </a:r>
            <a:r>
              <a:rPr lang="cs-CZ" altLang="cs-CZ" sz="2400" dirty="0" err="1">
                <a:solidFill>
                  <a:prstClr val="black"/>
                </a:solidFill>
              </a:rPr>
              <a:t>Elportál</a:t>
            </a:r>
            <a:r>
              <a:rPr lang="cs-CZ" altLang="cs-CZ" sz="2400" dirty="0">
                <a:solidFill>
                  <a:prstClr val="black"/>
                </a:solidFill>
              </a:rPr>
              <a:t> </a:t>
            </a:r>
            <a:r>
              <a:rPr lang="cs-CZ" altLang="cs-CZ" sz="2400" dirty="0" err="1">
                <a:solidFill>
                  <a:prstClr val="black"/>
                </a:solidFill>
              </a:rPr>
              <a:t>brno</a:t>
            </a:r>
            <a:r>
              <a:rPr lang="cs-CZ" altLang="cs-CZ" sz="2400" dirty="0">
                <a:solidFill>
                  <a:prstClr val="black"/>
                </a:solidFill>
              </a:rPr>
              <a:t>, Masarykova univerzita 2016. </a:t>
            </a:r>
            <a:r>
              <a:rPr lang="cs-CZ" sz="2400" dirty="0">
                <a:solidFill>
                  <a:prstClr val="black"/>
                </a:solidFill>
                <a:hlinkClick r:id="rId4"/>
              </a:rPr>
              <a:t>http://is.muni.cz/elportal/?id=1364079</a:t>
            </a:r>
            <a:endParaRPr lang="cs-CZ" sz="2400" dirty="0">
              <a:solidFill>
                <a:prstClr val="black"/>
              </a:solidFill>
            </a:endParaRPr>
          </a:p>
          <a:p>
            <a:pPr lvl="0">
              <a:lnSpc>
                <a:spcPts val="3600"/>
              </a:lnSpc>
              <a:buClr>
                <a:prstClr val="black"/>
              </a:buClr>
            </a:pPr>
            <a:r>
              <a:rPr lang="cs-CZ" altLang="cs-CZ" sz="2400" dirty="0">
                <a:solidFill>
                  <a:prstClr val="black"/>
                </a:solidFill>
              </a:rPr>
              <a:t>Pokorná, A., Komínková, A. : Ošetřovatelské postupy založené na důkazech. 2. díl. Brno, Masarykova univerzita 2014.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1555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ED6AAE-6C79-4204-BDB4-79D3D4EE8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09BBD3-F2ED-4322-80B1-D6F3C3A8C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1026" name="Picture 2" descr="https://productcatalogue.bode-chemie.com/images/medien/poster_surgical_hand_disinfection_1_5min.jpg">
            <a:extLst>
              <a:ext uri="{FF2B5EF4-FFF2-40B4-BE49-F238E27FC236}">
                <a16:creationId xmlns:a16="http://schemas.microsoft.com/office/drawing/2014/main" id="{B015C107-3398-4CF9-A462-CF6A3805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0"/>
            <a:ext cx="5102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>
            <a:extLst>
              <a:ext uri="{FF2B5EF4-FFF2-40B4-BE49-F238E27FC236}">
                <a16:creationId xmlns:a16="http://schemas.microsoft.com/office/drawing/2014/main" id="{D329DEAF-95CA-44FC-A683-6C85E3D6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5" y="122344"/>
            <a:ext cx="4778076" cy="67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1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000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POOPERAČNÍ PÉČE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1D17F5-E7E4-4AF2-8C2D-593DE9EB1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EE2BA4-24B4-4A1F-BECD-14BDBBEEF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1292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3A57CD-4F5C-4F44-AE04-36E3199D3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A4EBB-A8A9-40BF-A862-A9F749869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85909-5F27-4933-8837-FDC14742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dirty="0"/>
              <a:t>Pooperační péče – překlad na JIP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A6292E-B854-4A30-A775-6F55821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pacient po ope</a:t>
            </a:r>
            <a:r>
              <a:rPr lang="de-AT" sz="2400" dirty="0"/>
              <a:t>r</a:t>
            </a:r>
            <a:r>
              <a:rPr lang="cs-CZ" sz="2400" dirty="0" err="1"/>
              <a:t>ačním</a:t>
            </a:r>
            <a:r>
              <a:rPr lang="cs-CZ" sz="2400" dirty="0"/>
              <a:t> výkonu je umístěn na JIP nebo zpět na oddělení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latin typeface="+mn-lt"/>
              </a:rPr>
              <a:t>ředběžná informace o tom, zda pacient na JIP/KARIM je uvedena v operačním plánu 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d</a:t>
            </a:r>
            <a:r>
              <a:rPr lang="cs-CZ" sz="2400" dirty="0">
                <a:latin typeface="+mn-lt"/>
              </a:rPr>
              <a:t>en před výkonem evidence a uložení osobních věcí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latin typeface="+mn-lt"/>
              </a:rPr>
              <a:t>acient si nechává osobní věci, které bude potřebovat na JIP (např. brýle, hygienické potřeby, léky) a cennosti (cennosti jsou evidovány a uschovány v den operace staniční sestrou)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v</a:t>
            </a:r>
            <a:r>
              <a:rPr lang="cs-CZ" sz="2400" dirty="0">
                <a:latin typeface="+mn-lt"/>
              </a:rPr>
              <a:t>eškerá dokumentace pacienta se připraví do jiných desek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944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3A57CD-4F5C-4F44-AE04-36E3199D3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A4EBB-A8A9-40BF-A862-A9F749869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85909-5F27-4933-8837-FDC14742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42925"/>
            <a:ext cx="10753200" cy="451576"/>
          </a:xfrm>
        </p:spPr>
        <p:txBody>
          <a:bodyPr/>
          <a:lstStyle/>
          <a:p>
            <a:r>
              <a:rPr lang="cs-CZ" dirty="0"/>
              <a:t>Pooperační péče – návrat zpět na oddělení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A6292E-B854-4A30-A775-6F55821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77721"/>
            <a:ext cx="10753200" cy="4139998"/>
          </a:xfrm>
        </p:spPr>
        <p:txBody>
          <a:bodyPr/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řipravte lůžko pacienta (dle zvyklosti oddělení převléci celé lůžko)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na operačním sále přebírá pacienta sestra a lékař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ři převzetí pacienta z operačního sálu musí mít personál sebou </a:t>
            </a:r>
            <a:r>
              <a:rPr lang="cs-CZ" sz="2400" dirty="0" err="1">
                <a:solidFill>
                  <a:schemeClr val="tx1"/>
                </a:solidFill>
              </a:rPr>
              <a:t>ambuvak</a:t>
            </a:r>
            <a:endParaRPr lang="cs-CZ" sz="2400" dirty="0">
              <a:solidFill>
                <a:schemeClr val="tx1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k</a:t>
            </a:r>
            <a:r>
              <a:rPr lang="cs-CZ" sz="2400" dirty="0">
                <a:solidFill>
                  <a:schemeClr val="tx1"/>
                </a:solidFill>
              </a:rPr>
              <a:t>ontrola (hodnocení) a dokumentace vitálních funkcí,  přítomnost – rozsah </a:t>
            </a:r>
            <a:r>
              <a:rPr lang="cs-CZ" sz="2400" dirty="0" err="1">
                <a:solidFill>
                  <a:schemeClr val="tx1"/>
                </a:solidFill>
              </a:rPr>
              <a:t>prosaku</a:t>
            </a:r>
            <a:r>
              <a:rPr lang="cs-CZ" sz="2400" dirty="0">
                <a:solidFill>
                  <a:schemeClr val="tx1"/>
                </a:solidFill>
              </a:rPr>
              <a:t> z rány, funkčnosti drenáže, stavu vědomí, bolesti v pravidelných intervalech – interval určí lékař, většinou: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á 15 min 1.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á 30 min druhou hodinu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následně á 1 hod. dokud monitoraci neukončí lékař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96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3A57CD-4F5C-4F44-AE04-36E3199D3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A4EBB-A8A9-40BF-A862-A9F749869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85909-5F27-4933-8837-FDC14742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42925"/>
            <a:ext cx="10753200" cy="451576"/>
          </a:xfrm>
        </p:spPr>
        <p:txBody>
          <a:bodyPr/>
          <a:lstStyle/>
          <a:p>
            <a:r>
              <a:rPr lang="cs-CZ" dirty="0"/>
              <a:t>Pooperační péče – návrat zpět na oddělení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A6292E-B854-4A30-A775-6F55821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26921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m</a:t>
            </a:r>
            <a:r>
              <a:rPr lang="cs-CZ" sz="2400" dirty="0">
                <a:solidFill>
                  <a:schemeClr val="tx1"/>
                </a:solidFill>
              </a:rPr>
              <a:t>onitorace a edukace pacienta ohledně močení → močit do 6-8 hodin</a:t>
            </a:r>
          </a:p>
          <a:p>
            <a:pPr marL="252000" lvl="1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sledovat subjektivní pocit tlaku v podbřišku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oučení pacienta o vstávání z lůžka v doprovodu zdravotnického personálu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oučit pacienta o restrikci příjmu per os – interval určí lékař, většinou tekutiny za dvě hodiny (operace mimo GIT) – možnost ústa zvlhčovat </a:t>
            </a:r>
            <a:r>
              <a:rPr lang="cs-CZ" sz="2400" dirty="0" err="1">
                <a:solidFill>
                  <a:schemeClr val="tx1"/>
                </a:solidFill>
              </a:rPr>
              <a:t>pagavitovými</a:t>
            </a:r>
            <a:r>
              <a:rPr lang="cs-CZ" sz="2400" dirty="0">
                <a:solidFill>
                  <a:schemeClr val="tx1"/>
                </a:solidFill>
              </a:rPr>
              <a:t> tyčinkami </a:t>
            </a:r>
          </a:p>
          <a:p>
            <a:pPr marL="252000" lvl="1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rvní strava většinou večeře (operace mimo GIT)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o</a:t>
            </a:r>
            <a:r>
              <a:rPr lang="cs-CZ" sz="2400" dirty="0">
                <a:solidFill>
                  <a:schemeClr val="tx1"/>
                </a:solidFill>
              </a:rPr>
              <a:t>značení a fixace drénů (číslo – napsat na sběrné nádoby i označit náplastí na drénu v části, která nelze oddělit od sběrného systému 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o</a:t>
            </a:r>
            <a:r>
              <a:rPr lang="cs-CZ" sz="2400" dirty="0">
                <a:solidFill>
                  <a:schemeClr val="tx1"/>
                </a:solidFill>
              </a:rPr>
              <a:t>značení a fixace katétrů – venózních, močových (datum, druh, průsvit)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z</a:t>
            </a:r>
            <a:r>
              <a:rPr lang="cs-CZ" sz="2400" dirty="0">
                <a:solidFill>
                  <a:schemeClr val="tx1"/>
                </a:solidFill>
              </a:rPr>
              <a:t>áznam do dokumentace</a:t>
            </a:r>
          </a:p>
          <a:p>
            <a:pPr marL="180000" lvl="1" indent="-25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27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3A57CD-4F5C-4F44-AE04-36E3199D3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A4EBB-A8A9-40BF-A862-A9F749869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85909-5F27-4933-8837-FDC14742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42925"/>
            <a:ext cx="10753200" cy="451576"/>
          </a:xfrm>
        </p:spPr>
        <p:txBody>
          <a:bodyPr/>
          <a:lstStyle/>
          <a:p>
            <a:r>
              <a:rPr lang="cs-CZ" dirty="0"/>
              <a:t>Záznam do dokumentace po operaci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A6292E-B854-4A30-A775-6F55821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26921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  <a:buNone/>
            </a:pPr>
            <a:r>
              <a:rPr lang="cs-CZ" sz="2400" b="1" dirty="0">
                <a:solidFill>
                  <a:srgbClr val="0000DC"/>
                </a:solidFill>
              </a:rPr>
              <a:t>Den operace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den operace = 0 den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pokud pacient podstoupil jíž více operací číslice znázorňující pooperační den se oddělují lomítkem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10/5/0 = první operace před 10 dny, druhá před 5, poslední dnes</a:t>
            </a:r>
          </a:p>
          <a:p>
            <a:pPr>
              <a:lnSpc>
                <a:spcPts val="3600"/>
              </a:lnSpc>
              <a:buNone/>
            </a:pPr>
            <a:r>
              <a:rPr lang="cs-CZ" sz="2400" b="1" dirty="0">
                <a:solidFill>
                  <a:srgbClr val="0000DC"/>
                </a:solidFill>
              </a:rPr>
              <a:t>Typ anestezie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celková anestezie = CA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lokální anestezie = LA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CA10/LA5/LA5 = první operace před 10 dny v celkové anestezii, druhá před pěti v lokální anestezii, poslední dnes v lokální anestezii</a:t>
            </a:r>
          </a:p>
          <a:p>
            <a:pPr marL="180000" lvl="1" indent="-25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F851F62-6DB1-40A2-8309-69D00A3F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59" y="3556317"/>
            <a:ext cx="3419475" cy="11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3A57CD-4F5C-4F44-AE04-36E3199D3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BA4EBB-A8A9-40BF-A862-A9F749869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485909-5F27-4933-8837-FDC14742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42925"/>
            <a:ext cx="10753200" cy="451576"/>
          </a:xfrm>
        </p:spPr>
        <p:txBody>
          <a:bodyPr/>
          <a:lstStyle/>
          <a:p>
            <a:r>
              <a:rPr lang="cs-CZ" dirty="0"/>
              <a:t>Záznam do dokumentace po operaci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A6292E-B854-4A30-A775-6F558212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26921"/>
            <a:ext cx="8516040" cy="4139998"/>
          </a:xfrm>
        </p:spPr>
        <p:txBody>
          <a:bodyPr/>
          <a:lstStyle/>
          <a:p>
            <a:pPr>
              <a:lnSpc>
                <a:spcPts val="3600"/>
              </a:lnSpc>
              <a:buNone/>
            </a:pPr>
            <a:r>
              <a:rPr lang="cs-CZ" sz="2400" b="1" dirty="0">
                <a:solidFill>
                  <a:srgbClr val="0000DC"/>
                </a:solidFill>
              </a:rPr>
              <a:t>Přítomnost venózních katétrů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den zavedení = 1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periferní žilní katetr = PŽK (FLEX)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centrální venózní katétr = CŽK, CVK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port – uvádí se zajištění/nezajištění </a:t>
            </a:r>
            <a:br>
              <a:rPr lang="cs-CZ" sz="2400" dirty="0"/>
            </a:br>
            <a:r>
              <a:rPr lang="cs-CZ" sz="2400" dirty="0"/>
              <a:t>jehlou</a:t>
            </a:r>
          </a:p>
          <a:p>
            <a:pPr marL="180000" lvl="1" indent="-25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5A86FE-DE9C-4A4C-AA95-893000A4E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11755" r="66368" b="5158"/>
          <a:stretch/>
        </p:blipFill>
        <p:spPr>
          <a:xfrm rot="5400000">
            <a:off x="6808045" y="588626"/>
            <a:ext cx="4249544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378000"/>
            <a:ext cx="10311865" cy="56207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cs-CZ" sz="3200" dirty="0"/>
              <a:t>Záznam do dokumentace po operaci</a:t>
            </a:r>
            <a:endParaRPr lang="cs-CZ" sz="3200" kern="1200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2018"/>
              </p:ext>
            </p:extLst>
          </p:nvPr>
        </p:nvGraphicFramePr>
        <p:xfrm>
          <a:off x="1748455" y="1098344"/>
          <a:ext cx="10183528" cy="46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542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572396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1945590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23270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23270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30344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Korýtkový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9641"/>
                  </a:ext>
                </a:extLst>
              </a:tr>
            </a:tbl>
          </a:graphicData>
        </a:graphic>
      </p:graphicFrame>
      <p:sp>
        <p:nvSpPr>
          <p:cNvPr id="11" name="Zaoblený obdélníkový bublinový popisek 7">
            <a:extLst>
              <a:ext uri="{FF2B5EF4-FFF2-40B4-BE49-F238E27FC236}">
                <a16:creationId xmlns:a16="http://schemas.microsoft.com/office/drawing/2014/main" id="{721DBF7C-14CB-4E54-A508-B3C29277E5B3}"/>
              </a:ext>
            </a:extLst>
          </p:cNvPr>
          <p:cNvSpPr/>
          <p:nvPr/>
        </p:nvSpPr>
        <p:spPr>
          <a:xfrm>
            <a:off x="96252" y="2625697"/>
            <a:ext cx="1652203" cy="2058994"/>
          </a:xfrm>
          <a:prstGeom prst="wedgeRoundRectCallout">
            <a:avLst>
              <a:gd name="adj1" fmla="val 56024"/>
              <a:gd name="adj2" fmla="val -9927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 CHK se píše zkratka do kolonky výdej tekutin, pokud má pacient více drénů stejného typu, rozlišují se číslicí (např. BD1; BD2)</a:t>
            </a:r>
            <a:endParaRPr lang="cs-CZ" sz="1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BCAF67-B873-49CE-B6C1-03C572324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8C6F99-767E-4B0C-9359-43DD3786E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47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CHIRURGICKÉ INSTRUMENÁRIUM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13A5F3-00B2-43D9-BDC2-0FAFB0396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5E180B-EC21-44AD-BA0A-792DB9ED8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3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4000" y="2516450"/>
            <a:ext cx="11361600" cy="1171580"/>
          </a:xfrm>
        </p:spPr>
        <p:txBody>
          <a:bodyPr/>
          <a:lstStyle/>
          <a:p>
            <a:r>
              <a:rPr lang="de-AT" dirty="0"/>
              <a:t>Chirurgie II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D5DB51-D492-48FE-AC4A-CA022109D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2" y="5041713"/>
            <a:ext cx="11284674" cy="792549"/>
          </a:xfrm>
          <a:prstGeom prst="rect">
            <a:avLst/>
          </a:prstGeom>
        </p:spPr>
      </p:pic>
      <p:sp>
        <p:nvSpPr>
          <p:cNvPr id="7" name="Podnadpis 4">
            <a:extLst>
              <a:ext uri="{FF2B5EF4-FFF2-40B4-BE49-F238E27FC236}">
                <a16:creationId xmlns:a16="http://schemas.microsoft.com/office/drawing/2014/main" id="{B5A4F5E7-ED8F-46EB-861A-85043725091C}"/>
              </a:ext>
            </a:extLst>
          </p:cNvPr>
          <p:cNvSpPr>
            <a:spLocks noGrp="1"/>
          </p:cNvSpPr>
          <p:nvPr/>
        </p:nvSpPr>
        <p:spPr>
          <a:xfrm>
            <a:off x="414000" y="3884899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dirty="0">
                <a:latin typeface="+mn-lt"/>
              </a:rPr>
              <a:t>Denisa Macková, Martina Navrkalová., Ústav zdravotnických věd, LF MU Brno</a:t>
            </a:r>
          </a:p>
          <a:p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D97384-967E-4D45-A5BD-38D1341E4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A45599-8489-44F7-9E14-89F9FA627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5E2E99-F1EF-4042-8C1B-47409D19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55" y="378000"/>
            <a:ext cx="3829050" cy="5686425"/>
          </a:xfrm>
          <a:prstGeom prst="rect">
            <a:avLst/>
          </a:prstGeom>
        </p:spPr>
      </p:pic>
      <p:sp>
        <p:nvSpPr>
          <p:cNvPr id="8" name="Zaoblený obdélníkový bublinový popisek 28">
            <a:extLst>
              <a:ext uri="{FF2B5EF4-FFF2-40B4-BE49-F238E27FC236}">
                <a16:creationId xmlns:a16="http://schemas.microsoft.com/office/drawing/2014/main" id="{CE9AE38F-EC43-4DF1-9012-4AAD9D676A19}"/>
              </a:ext>
            </a:extLst>
          </p:cNvPr>
          <p:cNvSpPr/>
          <p:nvPr/>
        </p:nvSpPr>
        <p:spPr>
          <a:xfrm>
            <a:off x="3694636" y="1819199"/>
            <a:ext cx="1486140" cy="946941"/>
          </a:xfrm>
          <a:prstGeom prst="wedgeRoundRectCallout">
            <a:avLst>
              <a:gd name="adj1" fmla="val -129621"/>
              <a:gd name="adj2" fmla="val 2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označení kovových jednorázových nástrojů</a:t>
            </a:r>
          </a:p>
        </p:txBody>
      </p:sp>
      <p:sp>
        <p:nvSpPr>
          <p:cNvPr id="9" name="Zaoblený obdélníkový bublinový popisek 42">
            <a:extLst>
              <a:ext uri="{FF2B5EF4-FFF2-40B4-BE49-F238E27FC236}">
                <a16:creationId xmlns:a16="http://schemas.microsoft.com/office/drawing/2014/main" id="{C53E1B45-EED4-4D50-BCC1-B6B74FF65B90}"/>
              </a:ext>
            </a:extLst>
          </p:cNvPr>
          <p:cNvSpPr/>
          <p:nvPr/>
        </p:nvSpPr>
        <p:spPr>
          <a:xfrm>
            <a:off x="4078132" y="4328964"/>
            <a:ext cx="2060048" cy="1331724"/>
          </a:xfrm>
          <a:prstGeom prst="wedgeRoundRectCallout">
            <a:avLst>
              <a:gd name="adj1" fmla="val -123105"/>
              <a:gd name="adj2" fmla="val 3886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kovový jednorázový nástroj vyhazuj do ostrého infekčního materiálu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(na CHKA v čistící  místnosti)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85DFEA9-999A-4A0D-813C-9CC35ABD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97" y="339900"/>
            <a:ext cx="4162425" cy="5724525"/>
          </a:xfrm>
          <a:prstGeom prst="rect">
            <a:avLst/>
          </a:prstGeom>
        </p:spPr>
      </p:pic>
      <p:sp>
        <p:nvSpPr>
          <p:cNvPr id="14" name="Zaoblený obdélníkový bublinový popisek 45">
            <a:extLst>
              <a:ext uri="{FF2B5EF4-FFF2-40B4-BE49-F238E27FC236}">
                <a16:creationId xmlns:a16="http://schemas.microsoft.com/office/drawing/2014/main" id="{5F79991B-2017-470D-A901-9895CA11BFD2}"/>
              </a:ext>
            </a:extLst>
          </p:cNvPr>
          <p:cNvSpPr/>
          <p:nvPr/>
        </p:nvSpPr>
        <p:spPr>
          <a:xfrm>
            <a:off x="8243745" y="4228619"/>
            <a:ext cx="1632955" cy="502771"/>
          </a:xfrm>
          <a:prstGeom prst="wedgeRoundRectCallout">
            <a:avLst>
              <a:gd name="adj1" fmla="val -52533"/>
              <a:gd name="adj2" fmla="val -126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chemeClr val="bg1"/>
                </a:solidFill>
              </a:rPr>
              <a:t>kazeta - uložení RI nástrojů</a:t>
            </a:r>
          </a:p>
        </p:txBody>
      </p:sp>
      <p:sp>
        <p:nvSpPr>
          <p:cNvPr id="15" name="Obláček 4">
            <a:extLst>
              <a:ext uri="{FF2B5EF4-FFF2-40B4-BE49-F238E27FC236}">
                <a16:creationId xmlns:a16="http://schemas.microsoft.com/office/drawing/2014/main" id="{9CCA3D27-2401-4B02-9987-4BF0FF4FF8B4}"/>
              </a:ext>
            </a:extLst>
          </p:cNvPr>
          <p:cNvSpPr/>
          <p:nvPr/>
        </p:nvSpPr>
        <p:spPr>
          <a:xfrm>
            <a:off x="6185717" y="1819199"/>
            <a:ext cx="2410318" cy="1310542"/>
          </a:xfrm>
          <a:prstGeom prst="cloudCallout">
            <a:avLst>
              <a:gd name="adj1" fmla="val 98562"/>
              <a:gd name="adj2" fmla="val 5604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bg1"/>
                </a:solidFill>
              </a:rPr>
              <a:t>podávkový</a:t>
            </a:r>
            <a:r>
              <a:rPr lang="cs-CZ" sz="1400" dirty="0">
                <a:solidFill>
                  <a:schemeClr val="bg1"/>
                </a:solidFill>
              </a:rPr>
              <a:t> systém manipulace: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</a:rPr>
              <a:t>podávky + toulec  </a:t>
            </a:r>
          </a:p>
        </p:txBody>
      </p:sp>
      <p:sp>
        <p:nvSpPr>
          <p:cNvPr id="16" name="Zaoblený obdélníkový bublinový popisek 47">
            <a:extLst>
              <a:ext uri="{FF2B5EF4-FFF2-40B4-BE49-F238E27FC236}">
                <a16:creationId xmlns:a16="http://schemas.microsoft.com/office/drawing/2014/main" id="{504BD714-9085-47F0-894A-D82AF0EF1A77}"/>
              </a:ext>
            </a:extLst>
          </p:cNvPr>
          <p:cNvSpPr/>
          <p:nvPr/>
        </p:nvSpPr>
        <p:spPr>
          <a:xfrm>
            <a:off x="8310496" y="5351314"/>
            <a:ext cx="2294049" cy="1281377"/>
          </a:xfrm>
          <a:prstGeom prst="wedgeRoundRectCallout">
            <a:avLst>
              <a:gd name="adj1" fmla="val -56120"/>
              <a:gd name="adj2" fmla="val -7102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</a:rPr>
              <a:t>nádoba s dezinfekčním roztokem na dezinfekci  RI  nástrojů - nástroje je nutné uložit bezprostředně po použití</a:t>
            </a:r>
          </a:p>
        </p:txBody>
      </p:sp>
    </p:spTree>
    <p:extLst>
      <p:ext uri="{BB962C8B-B14F-4D97-AF65-F5344CB8AC3E}">
        <p14:creationId xmlns:p14="http://schemas.microsoft.com/office/powerpoint/2010/main" val="147125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E4FA0F-784A-4FE6-828A-D1482EB57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9CAB00-C99C-43E9-AFD7-77BD04B6C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54A626-4378-4000-A095-C27B6AC9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 nástrojů SUD a RI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3266A8-836B-4929-8AA7-058BBCEE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280" y="1712322"/>
            <a:ext cx="327288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dirty="0"/>
              <a:t>Jednorázové: SUD</a:t>
            </a:r>
          </a:p>
          <a:p>
            <a:r>
              <a:rPr lang="cs-CZ" sz="2400" dirty="0">
                <a:solidFill>
                  <a:srgbClr val="0000DC"/>
                </a:solidFill>
              </a:rPr>
              <a:t>Výhody proti RI: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dk1"/>
                </a:solidFill>
              </a:rPr>
              <a:t>Efektivita práce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dk1"/>
                </a:solidFill>
              </a:rPr>
              <a:t>Bezpečnost pacienta z hlediska infekce</a:t>
            </a:r>
          </a:p>
          <a:p>
            <a:endParaRPr lang="cs-CZ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3A92CA86-312F-4553-964C-35FC7B52FD92}"/>
              </a:ext>
            </a:extLst>
          </p:cNvPr>
          <p:cNvSpPr txBox="1">
            <a:spLocks/>
          </p:cNvSpPr>
          <p:nvPr/>
        </p:nvSpPr>
        <p:spPr>
          <a:xfrm>
            <a:off x="5800000" y="1712322"/>
            <a:ext cx="434984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400" kern="0" dirty="0" err="1"/>
              <a:t>Resterilizovatelné</a:t>
            </a:r>
            <a:r>
              <a:rPr lang="cs-CZ" sz="2400" kern="0" dirty="0"/>
              <a:t>: RI</a:t>
            </a:r>
          </a:p>
          <a:p>
            <a:r>
              <a:rPr lang="cs-CZ" sz="2400" dirty="0">
                <a:solidFill>
                  <a:srgbClr val="0000DC"/>
                </a:solidFill>
              </a:rPr>
              <a:t>Výhody proti SUD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dk1"/>
                </a:solidFill>
              </a:rPr>
              <a:t>Ekologické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dk1"/>
                </a:solidFill>
              </a:rPr>
              <a:t>Ekonomické</a:t>
            </a:r>
          </a:p>
          <a:p>
            <a:pPr marL="84138" indent="-84138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dk1"/>
                </a:solidFill>
              </a:rPr>
              <a:t>Funkčnost a kvalita nástrojů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317057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9FF29B0-C509-4FB1-90AC-62AF4758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68" y="188999"/>
            <a:ext cx="4750612" cy="6480001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0227EC-004E-4336-BAED-A1C25D3A52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79C658-F4F8-4628-A8B7-ACF9FE1CC5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7CEE2C-FD54-48DF-BAD9-3D0BB2CA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10720" cy="451576"/>
          </a:xfrm>
        </p:spPr>
        <p:txBody>
          <a:bodyPr/>
          <a:lstStyle/>
          <a:p>
            <a:r>
              <a:rPr lang="cs-CZ" dirty="0"/>
              <a:t>Požadavky na chirurgické nástroje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AEB929-B35A-4C5F-9E57-1AE0EEA9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5812880" cy="4139998"/>
          </a:xfrm>
        </p:spPr>
        <p:txBody>
          <a:bodyPr/>
          <a:lstStyle/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f</a:t>
            </a:r>
            <a:r>
              <a:rPr lang="cs-CZ" sz="2800" dirty="0">
                <a:latin typeface="+mn-lt"/>
              </a:rPr>
              <a:t>unkčnost, účelnost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k</a:t>
            </a:r>
            <a:r>
              <a:rPr lang="cs-CZ" sz="2800" dirty="0">
                <a:latin typeface="+mn-lt"/>
              </a:rPr>
              <a:t>onstrukční jednoduchost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p</a:t>
            </a:r>
            <a:r>
              <a:rPr lang="cs-CZ" sz="2800" dirty="0">
                <a:latin typeface="+mn-lt"/>
              </a:rPr>
              <a:t>evnost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s</a:t>
            </a:r>
            <a:r>
              <a:rPr lang="cs-CZ" sz="2800" dirty="0">
                <a:latin typeface="+mn-lt"/>
              </a:rPr>
              <a:t>nadná údržba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h</a:t>
            </a:r>
            <a:r>
              <a:rPr lang="cs-CZ" sz="2800" dirty="0">
                <a:latin typeface="+mn-lt"/>
              </a:rPr>
              <a:t>ladký povrch bez ostrých hran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>
                <a:solidFill>
                  <a:schemeClr val="accent1"/>
                </a:solidFill>
              </a:rPr>
              <a:t>sc</a:t>
            </a:r>
            <a:r>
              <a:rPr lang="cs-CZ" sz="2800" dirty="0">
                <a:solidFill>
                  <a:schemeClr val="accent1"/>
                </a:solidFill>
                <a:latin typeface="+mn-lt"/>
              </a:rPr>
              <a:t>hopnost opakované dezinfekce a sterilizace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638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75EC85-E110-490E-8ACF-E93B5DF3A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8C26CE-0D4C-4E5E-B44E-51A76D659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84EE15-2655-473F-A1D0-ECF3E1B9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6480"/>
            <a:ext cx="10753200" cy="451576"/>
          </a:xfrm>
        </p:spPr>
        <p:txBody>
          <a:bodyPr/>
          <a:lstStyle/>
          <a:p>
            <a:r>
              <a:rPr lang="cs-CZ" dirty="0"/>
              <a:t>Pinzety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185EE1-C1FD-46A8-8E5A-6498AAC0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62082"/>
            <a:ext cx="10753200" cy="4139998"/>
          </a:xfrm>
        </p:spPr>
        <p:txBody>
          <a:bodyPr/>
          <a:lstStyle/>
          <a:p>
            <a:r>
              <a:rPr lang="cs-CZ" dirty="0"/>
              <a:t>používají </a:t>
            </a:r>
            <a:r>
              <a:rPr lang="cs-CZ" sz="2800" dirty="0">
                <a:latin typeface="+mn-lt"/>
              </a:rPr>
              <a:t>se k zachycení tkáně nebo k manipulaci se sterilním materiálem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29E26C-F6F0-4B95-9710-60F27606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38" y="2226173"/>
            <a:ext cx="9396322" cy="40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2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40000" y="205585"/>
            <a:ext cx="8208912" cy="645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Kleště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238" y="1489465"/>
            <a:ext cx="183995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212" y="1490244"/>
            <a:ext cx="1865451" cy="10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2704180" y="693241"/>
            <a:ext cx="5443437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PEÁN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bez zoubků,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fixace roušek, obvazový materiál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85652" t="22751" r="2277" b="46825"/>
          <a:stretch/>
        </p:blipFill>
        <p:spPr bwMode="auto">
          <a:xfrm>
            <a:off x="1775609" y="2982108"/>
            <a:ext cx="1146211" cy="1797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9679" y="3241831"/>
            <a:ext cx="1885169" cy="114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ipka doleva 12"/>
          <p:cNvSpPr/>
          <p:nvPr/>
        </p:nvSpPr>
        <p:spPr>
          <a:xfrm>
            <a:off x="4439817" y="2514762"/>
            <a:ext cx="5443436" cy="202286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KOCHR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se zoubky, se zámečkem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rovný x zahnutý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zachycení tkání, cév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5031" y="4791448"/>
            <a:ext cx="1882899" cy="9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r="36423"/>
          <a:stretch/>
        </p:blipFill>
        <p:spPr bwMode="auto">
          <a:xfrm>
            <a:off x="4818713" y="4486502"/>
            <a:ext cx="1072262" cy="201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Šipka doleva 15"/>
          <p:cNvSpPr/>
          <p:nvPr/>
        </p:nvSpPr>
        <p:spPr>
          <a:xfrm>
            <a:off x="5945971" y="4292865"/>
            <a:ext cx="5715752" cy="256513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PODÁVKY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bez zoubků, bez zámečku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rovné x zahnuté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podávávání sterilního matriálu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nádoba pro uložení podávek = toulec</a:t>
            </a:r>
          </a:p>
        </p:txBody>
      </p:sp>
      <p:sp>
        <p:nvSpPr>
          <p:cNvPr id="12" name="Ovál 11"/>
          <p:cNvSpPr/>
          <p:nvPr/>
        </p:nvSpPr>
        <p:spPr>
          <a:xfrm>
            <a:off x="2453432" y="296188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35902" y="4820237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838199" y="2282329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61771" y="1288151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089054" y="4090524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289650" y="5737563"/>
            <a:ext cx="470036" cy="40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0ADB22-EA1B-4E47-AC6C-EE04245E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36D752-C709-471A-AF56-325DBC40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24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97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171890"/>
            <a:ext cx="12531247" cy="792088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kern="1200" dirty="0"/>
              <a:t>Ostré chirurgické nástroje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4" y="1076238"/>
            <a:ext cx="2448271" cy="14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7" y="4685107"/>
            <a:ext cx="2688026" cy="14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Čárový popisek 2 (bez ohraničení) 25"/>
          <p:cNvSpPr/>
          <p:nvPr/>
        </p:nvSpPr>
        <p:spPr>
          <a:xfrm>
            <a:off x="310993" y="2011857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Hrotnaté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" y="2800663"/>
            <a:ext cx="2502252" cy="145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Čárový popisek 2 (bez ohraničení) 28"/>
          <p:cNvSpPr/>
          <p:nvPr/>
        </p:nvSpPr>
        <p:spPr>
          <a:xfrm>
            <a:off x="291407" y="3755968"/>
            <a:ext cx="1152128" cy="504056"/>
          </a:xfrm>
          <a:prstGeom prst="callout2">
            <a:avLst>
              <a:gd name="adj1" fmla="val -624"/>
              <a:gd name="adj2" fmla="val 564"/>
              <a:gd name="adj3" fmla="val -27042"/>
              <a:gd name="adj4" fmla="val -1547"/>
              <a:gd name="adj5" fmla="val -51296"/>
              <a:gd name="adj6" fmla="val 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Hrotnato</a:t>
            </a:r>
            <a:r>
              <a:rPr lang="cs-CZ" sz="1600" dirty="0"/>
              <a:t> - tupé</a:t>
            </a:r>
          </a:p>
        </p:txBody>
      </p:sp>
      <p:sp>
        <p:nvSpPr>
          <p:cNvPr id="30" name="Čárový popisek 2 (bez ohraničení) 29"/>
          <p:cNvSpPr/>
          <p:nvPr/>
        </p:nvSpPr>
        <p:spPr>
          <a:xfrm>
            <a:off x="1042717" y="2792439"/>
            <a:ext cx="1152128" cy="504056"/>
          </a:xfrm>
          <a:prstGeom prst="callout2">
            <a:avLst>
              <a:gd name="adj1" fmla="val 98006"/>
              <a:gd name="adj2" fmla="val 99194"/>
              <a:gd name="adj3" fmla="val 119141"/>
              <a:gd name="adj4" fmla="val 84754"/>
              <a:gd name="adj5" fmla="val 117914"/>
              <a:gd name="adj6" fmla="val -44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Zahnuté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90" y="1132909"/>
            <a:ext cx="2679629" cy="144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Čárový popisek 2 (bez ohraničení) 31"/>
          <p:cNvSpPr/>
          <p:nvPr/>
        </p:nvSpPr>
        <p:spPr>
          <a:xfrm>
            <a:off x="3294590" y="2069468"/>
            <a:ext cx="1152128" cy="504056"/>
          </a:xfrm>
          <a:prstGeom prst="callout2">
            <a:avLst>
              <a:gd name="adj1" fmla="val -624"/>
              <a:gd name="adj2" fmla="val 564"/>
              <a:gd name="adj3" fmla="val -25281"/>
              <a:gd name="adj4" fmla="val 2306"/>
              <a:gd name="adj5" fmla="val -54818"/>
              <a:gd name="adj6" fmla="val 24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Tupé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12130" y="4540741"/>
            <a:ext cx="2667303" cy="1787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Převazové nůžky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9569" y="2984938"/>
            <a:ext cx="1204081" cy="266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bdélník 39"/>
          <p:cNvSpPr/>
          <p:nvPr/>
        </p:nvSpPr>
        <p:spPr>
          <a:xfrm>
            <a:off x="3443021" y="3551873"/>
            <a:ext cx="2652979" cy="40148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Nůžky na vytahování stehů</a:t>
            </a:r>
          </a:p>
        </p:txBody>
      </p:sp>
      <p:sp>
        <p:nvSpPr>
          <p:cNvPr id="19" name="Šipka doleva 18"/>
          <p:cNvSpPr/>
          <p:nvPr/>
        </p:nvSpPr>
        <p:spPr>
          <a:xfrm>
            <a:off x="3033433" y="4873329"/>
            <a:ext cx="2940786" cy="1445579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Zakulacená spodní špička</a:t>
            </a:r>
          </a:p>
          <a:p>
            <a:pPr algn="ctr"/>
            <a:r>
              <a:rPr lang="cs-CZ" sz="1600" i="1" dirty="0"/>
              <a:t>→ </a:t>
            </a:r>
            <a:r>
              <a:rPr lang="cs-CZ" sz="1600" dirty="0"/>
              <a:t>bezpečnost pacienta</a:t>
            </a:r>
          </a:p>
        </p:txBody>
      </p:sp>
      <p:sp>
        <p:nvSpPr>
          <p:cNvPr id="42" name="Šipka doleva 41"/>
          <p:cNvSpPr/>
          <p:nvPr/>
        </p:nvSpPr>
        <p:spPr>
          <a:xfrm>
            <a:off x="3752739" y="4231447"/>
            <a:ext cx="843118" cy="4261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výřez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94590" y="1163272"/>
            <a:ext cx="1292472" cy="4027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Rovné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6753108" y="905770"/>
            <a:ext cx="4824926" cy="504646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/>
              <a:t>NŮŽKY</a:t>
            </a:r>
          </a:p>
          <a:p>
            <a:r>
              <a:rPr lang="cs-CZ" sz="2000" dirty="0"/>
              <a:t>stříhání tkání, obvazového, šicího materiálu….</a:t>
            </a:r>
          </a:p>
          <a:p>
            <a:endParaRPr lang="cs-CZ" sz="2000" b="1" dirty="0"/>
          </a:p>
          <a:p>
            <a:r>
              <a:rPr lang="cs-CZ" sz="2000" i="1" dirty="0"/>
              <a:t>→ dle špičky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hrotnaté – špičaté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/>
              <a:t>tupé – oblouček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2000" dirty="0" err="1"/>
              <a:t>hrotnato</a:t>
            </a:r>
            <a:r>
              <a:rPr lang="cs-CZ" sz="2000" dirty="0"/>
              <a:t>–tupé: kombinace</a:t>
            </a:r>
          </a:p>
          <a:p>
            <a:endParaRPr lang="cs-CZ" sz="2000" i="1" dirty="0"/>
          </a:p>
          <a:p>
            <a:r>
              <a:rPr lang="cs-CZ" sz="2000" i="1" dirty="0"/>
              <a:t>→ dle zakřivení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rovné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zahnuté</a:t>
            </a:r>
          </a:p>
          <a:p>
            <a:endParaRPr lang="cs-CZ" sz="2000" i="1" dirty="0"/>
          </a:p>
          <a:p>
            <a:r>
              <a:rPr lang="cs-CZ" sz="2000" i="1" dirty="0"/>
              <a:t>→ nůžky k vyndávání stehů</a:t>
            </a:r>
          </a:p>
          <a:p>
            <a:r>
              <a:rPr lang="cs-CZ" sz="2000" i="1" dirty="0"/>
              <a:t>→ převazové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6DDE7C-9E09-401A-9F1E-5930AE003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0540F3-C9CE-4DE6-AE9B-4A2E2F05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38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2" y="1260703"/>
            <a:ext cx="2489782" cy="165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79" y="1266475"/>
            <a:ext cx="688735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74" y="1260704"/>
            <a:ext cx="1813517" cy="16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223003" y="1260703"/>
            <a:ext cx="100811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Celistvé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548829" y="2945775"/>
            <a:ext cx="1547120" cy="34598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Kopíčka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6938117" y="1169017"/>
            <a:ext cx="3729883" cy="22599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SKALPELY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 ostří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celistvé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lanceta (kopíčko) + rukojeť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44373" y="-53788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OSTRÉ CHIRURGICKÉ NÁSTROJE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6"/>
          <a:srcRect l="20173" t="35185" r="26750" b="25397"/>
          <a:stretch/>
        </p:blipFill>
        <p:spPr bwMode="auto">
          <a:xfrm>
            <a:off x="609061" y="4067811"/>
            <a:ext cx="4337075" cy="2005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293894" y="3859717"/>
            <a:ext cx="4937226" cy="2377595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/>
              <a:t>EXKOCHLEAČNÍ LŽIČKA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velikosti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různé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různě ostrá hrana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650279" y="2945776"/>
            <a:ext cx="898550" cy="34599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Rukojeť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8B5F0E-EC63-4EB9-9152-BF22FE2AFB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2A1A24-2CF1-413E-8D8A-1340F4168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13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48862" y="214817"/>
            <a:ext cx="8208912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Kleště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3697878" y="1074959"/>
            <a:ext cx="3575892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LISTONOVY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nůžkovité čepele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2641198" y="3073738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SVORKY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Přichycení prádla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6311" r="4951" b="28641"/>
          <a:stretch/>
        </p:blipFill>
        <p:spPr bwMode="auto">
          <a:xfrm rot="5400000">
            <a:off x="1828624" y="1418510"/>
            <a:ext cx="1971188" cy="9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leva 13"/>
          <p:cNvSpPr/>
          <p:nvPr/>
        </p:nvSpPr>
        <p:spPr>
          <a:xfrm>
            <a:off x="8890301" y="1086810"/>
            <a:ext cx="3093151" cy="1861683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LUEROVY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Kostní kleště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Vyhloubení čepele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38" y="1224693"/>
            <a:ext cx="884327" cy="18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2526186" y="931721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871069" y="1184121"/>
            <a:ext cx="576064" cy="52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194" y="3782670"/>
            <a:ext cx="1809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r="19855" b="24050"/>
          <a:stretch/>
        </p:blipFill>
        <p:spPr bwMode="auto">
          <a:xfrm rot="16200000">
            <a:off x="1593620" y="4061936"/>
            <a:ext cx="1747835" cy="8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5400000">
            <a:off x="4980895" y="5176605"/>
            <a:ext cx="1745854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1" r="22516" b="28857"/>
          <a:stretch/>
        </p:blipFill>
        <p:spPr bwMode="auto">
          <a:xfrm rot="16200000">
            <a:off x="5835245" y="5044940"/>
            <a:ext cx="1641855" cy="88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Šipka doleva 22"/>
          <p:cNvSpPr/>
          <p:nvPr/>
        </p:nvSpPr>
        <p:spPr>
          <a:xfrm>
            <a:off x="7255809" y="4528251"/>
            <a:ext cx="4320480" cy="18560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JEHELEC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Uchopení jehly s šicím materiálem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4AFD54-A4BD-4D58-AB5C-BCCC4751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DE8508-48DE-4CD0-A9E6-6C8503C7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27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8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483515" y="292998"/>
            <a:ext cx="76397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Pátradla, sondy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1" y="2037924"/>
            <a:ext cx="1944217" cy="28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12341" y="1549267"/>
            <a:ext cx="2234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</a:rPr>
              <a:t>pátradla</a:t>
            </a:r>
            <a:endParaRPr lang="pt-BR" sz="16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75" y="3689793"/>
            <a:ext cx="1495784" cy="23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3866" r="10719" b="4210"/>
          <a:stretch/>
        </p:blipFill>
        <p:spPr bwMode="auto">
          <a:xfrm>
            <a:off x="4023239" y="1917577"/>
            <a:ext cx="2123743" cy="41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5355484" y="2204864"/>
            <a:ext cx="6569032" cy="338437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PÁTRADLA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zkoušení průchodnosti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zkoumání hloubky rány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různá velikost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duté x žlábkové x plné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jednostranné x oboustranné (kombinované)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zakončení palička x dlabadlo x lžička 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6012233" y="5851123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8289"/>
              <a:gd name="adj6" fmla="val -164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palička</a:t>
            </a:r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256512" y="1680061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127909"/>
              <a:gd name="adj6" fmla="val -106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dlabadlo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0" b="41923"/>
          <a:stretch/>
        </p:blipFill>
        <p:spPr bwMode="auto">
          <a:xfrm rot="5400000">
            <a:off x="3155073" y="2403012"/>
            <a:ext cx="2857500" cy="4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Čárový popisek 2 (bez ohraničení) 17"/>
          <p:cNvSpPr/>
          <p:nvPr/>
        </p:nvSpPr>
        <p:spPr>
          <a:xfrm>
            <a:off x="6256784" y="1074380"/>
            <a:ext cx="13513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879961"/>
              <a:gd name="adj6" fmla="val -124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žlábkové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20BEEE-E293-4303-A02F-6758063B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AF0124-1CF7-4207-B0A1-AFF688D9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28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33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447185" y="444282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Háky</a:t>
            </a:r>
          </a:p>
        </p:txBody>
      </p:sp>
      <p:pic>
        <p:nvPicPr>
          <p:cNvPr id="13" name="Obrázek 12"/>
          <p:cNvPicPr/>
          <p:nvPr/>
        </p:nvPicPr>
        <p:blipFill rotWithShape="1">
          <a:blip r:embed="rId3"/>
          <a:srcRect l="12732" t="30953" r="14348" b="6085"/>
          <a:stretch/>
        </p:blipFill>
        <p:spPr bwMode="auto">
          <a:xfrm>
            <a:off x="648941" y="1042733"/>
            <a:ext cx="10894117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Šipka doleva 11"/>
          <p:cNvSpPr/>
          <p:nvPr/>
        </p:nvSpPr>
        <p:spPr>
          <a:xfrm>
            <a:off x="7471430" y="71499"/>
            <a:ext cx="4437112" cy="295232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HÁKY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rozevření rány a roztažení tkání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různá velikost a 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ostré x tupé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jednozubé x </a:t>
            </a:r>
            <a:r>
              <a:rPr lang="cs-CZ" sz="1600" dirty="0" err="1"/>
              <a:t>vícezubé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okénkové x  plné</a:t>
            </a:r>
          </a:p>
        </p:txBody>
      </p:sp>
      <p:sp>
        <p:nvSpPr>
          <p:cNvPr id="14" name="Čárový popisek 2 (bez ohraničení) 13"/>
          <p:cNvSpPr/>
          <p:nvPr/>
        </p:nvSpPr>
        <p:spPr>
          <a:xfrm>
            <a:off x="2986348" y="6074088"/>
            <a:ext cx="1616736" cy="432048"/>
          </a:xfrm>
          <a:prstGeom prst="callout2">
            <a:avLst>
              <a:gd name="adj1" fmla="val -2385"/>
              <a:gd name="adj2" fmla="val 50649"/>
              <a:gd name="adj3" fmla="val -28804"/>
              <a:gd name="adj4" fmla="val 53162"/>
              <a:gd name="adj5" fmla="val -83711"/>
              <a:gd name="adj6" fmla="val -14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ostrý </a:t>
            </a:r>
            <a:r>
              <a:rPr lang="cs-CZ" sz="1600" dirty="0" err="1"/>
              <a:t>vícezubý</a:t>
            </a:r>
            <a:endParaRPr lang="cs-CZ" sz="1600" dirty="0"/>
          </a:p>
          <a:p>
            <a:pPr algn="ctr"/>
            <a:r>
              <a:rPr lang="cs-CZ" sz="1600" dirty="0"/>
              <a:t>(hrabačky)</a:t>
            </a:r>
          </a:p>
        </p:txBody>
      </p:sp>
      <p:sp>
        <p:nvSpPr>
          <p:cNvPr id="15" name="Čárový popisek 2 (bez ohraničení) 14"/>
          <p:cNvSpPr/>
          <p:nvPr/>
        </p:nvSpPr>
        <p:spPr>
          <a:xfrm>
            <a:off x="3445458" y="5759096"/>
            <a:ext cx="1760752" cy="288032"/>
          </a:xfrm>
          <a:prstGeom prst="callout2">
            <a:avLst>
              <a:gd name="adj1" fmla="val -2385"/>
              <a:gd name="adj2" fmla="val 50649"/>
              <a:gd name="adj3" fmla="val -99694"/>
              <a:gd name="adj4" fmla="val 53666"/>
              <a:gd name="adj5" fmla="val -220377"/>
              <a:gd name="adj6" fmla="val 11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tupý </a:t>
            </a:r>
            <a:r>
              <a:rPr lang="cs-CZ" sz="1600" dirty="0" err="1"/>
              <a:t>vícezubý</a:t>
            </a:r>
            <a:endParaRPr lang="cs-CZ" sz="1600" dirty="0"/>
          </a:p>
        </p:txBody>
      </p:sp>
      <p:sp>
        <p:nvSpPr>
          <p:cNvPr id="16" name="Čárový popisek 2 (bez ohraničení) 15"/>
          <p:cNvSpPr/>
          <p:nvPr/>
        </p:nvSpPr>
        <p:spPr>
          <a:xfrm>
            <a:off x="7320504" y="6218354"/>
            <a:ext cx="1335593" cy="288032"/>
          </a:xfrm>
          <a:prstGeom prst="callout2">
            <a:avLst>
              <a:gd name="adj1" fmla="val 50012"/>
              <a:gd name="adj2" fmla="val 132"/>
              <a:gd name="adj3" fmla="val 5100"/>
              <a:gd name="adj4" fmla="val -12627"/>
              <a:gd name="adj5" fmla="val -389864"/>
              <a:gd name="adj6" fmla="val -224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jednozubý</a:t>
            </a:r>
          </a:p>
        </p:txBody>
      </p:sp>
      <p:sp>
        <p:nvSpPr>
          <p:cNvPr id="18" name="Čárový popisek 2 (bez ohraničení) 17"/>
          <p:cNvSpPr/>
          <p:nvPr/>
        </p:nvSpPr>
        <p:spPr>
          <a:xfrm>
            <a:off x="2109865" y="581571"/>
            <a:ext cx="1335593" cy="288032"/>
          </a:xfrm>
          <a:prstGeom prst="callout2">
            <a:avLst>
              <a:gd name="adj1" fmla="val -2385"/>
              <a:gd name="adj2" fmla="val 50649"/>
              <a:gd name="adj3" fmla="val -31886"/>
              <a:gd name="adj4" fmla="val 107871"/>
              <a:gd name="adj5" fmla="val 282019"/>
              <a:gd name="adj6" fmla="val 172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okénkový</a:t>
            </a:r>
          </a:p>
        </p:txBody>
      </p:sp>
      <p:sp>
        <p:nvSpPr>
          <p:cNvPr id="19" name="Čárový popisek 2 (bez ohraničení) 18"/>
          <p:cNvSpPr/>
          <p:nvPr/>
        </p:nvSpPr>
        <p:spPr>
          <a:xfrm>
            <a:off x="2109865" y="1547663"/>
            <a:ext cx="1152128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94348"/>
              <a:gd name="adj6" fmla="val 216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plný</a:t>
            </a:r>
          </a:p>
        </p:txBody>
      </p:sp>
      <p:sp>
        <p:nvSpPr>
          <p:cNvPr id="20" name="Čárový popisek 2 (bez ohraničení) 19"/>
          <p:cNvSpPr/>
          <p:nvPr/>
        </p:nvSpPr>
        <p:spPr>
          <a:xfrm>
            <a:off x="9689986" y="2964565"/>
            <a:ext cx="1152128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30645"/>
              <a:gd name="adj6" fmla="val -341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sedlový</a:t>
            </a:r>
          </a:p>
        </p:txBody>
      </p:sp>
      <p:sp>
        <p:nvSpPr>
          <p:cNvPr id="21" name="Čárový popisek 2 (bez ohraničení) 20"/>
          <p:cNvSpPr/>
          <p:nvPr/>
        </p:nvSpPr>
        <p:spPr>
          <a:xfrm>
            <a:off x="1554140" y="2558988"/>
            <a:ext cx="1508213" cy="288032"/>
          </a:xfrm>
          <a:prstGeom prst="callout2">
            <a:avLst>
              <a:gd name="adj1" fmla="val 43848"/>
              <a:gd name="adj2" fmla="val 100734"/>
              <a:gd name="adj3" fmla="val 23593"/>
              <a:gd name="adj4" fmla="val 127905"/>
              <a:gd name="adj5" fmla="val 229622"/>
              <a:gd name="adj6" fmla="val 225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prohnutý list</a:t>
            </a:r>
          </a:p>
        </p:txBody>
      </p:sp>
      <p:sp>
        <p:nvSpPr>
          <p:cNvPr id="22" name="Čárový popisek 2 (bez ohraničení) 21"/>
          <p:cNvSpPr/>
          <p:nvPr/>
        </p:nvSpPr>
        <p:spPr>
          <a:xfrm>
            <a:off x="9514158" y="5365184"/>
            <a:ext cx="1503784" cy="288032"/>
          </a:xfrm>
          <a:prstGeom prst="callout2">
            <a:avLst>
              <a:gd name="adj1" fmla="val 53094"/>
              <a:gd name="adj2" fmla="val -1749"/>
              <a:gd name="adj3" fmla="val 35922"/>
              <a:gd name="adj4" fmla="val -21581"/>
              <a:gd name="adj5" fmla="val -80901"/>
              <a:gd name="adj6" fmla="val -23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třízubý ostrý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5505CA-8DE1-4820-A3F5-E841C5A2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697" y="6420453"/>
            <a:ext cx="7920000" cy="252000"/>
          </a:xfrm>
        </p:spPr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C9FD81-A85B-42CD-8BC0-E11E5058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753" y="6420453"/>
            <a:ext cx="252000" cy="261646"/>
          </a:xfrm>
        </p:spPr>
        <p:txBody>
          <a:bodyPr/>
          <a:lstStyle/>
          <a:p>
            <a:fld id="{A05FB380-EC54-49B3-8736-933D3B8E9F30}" type="slidenum">
              <a:rPr lang="cs-CZ" smtClean="0"/>
              <a:t>29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87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434684"/>
            <a:ext cx="11361600" cy="1171580"/>
          </a:xfrm>
        </p:spPr>
        <p:txBody>
          <a:bodyPr/>
          <a:lstStyle/>
          <a:p>
            <a:r>
              <a:rPr lang="cs-CZ" dirty="0"/>
              <a:t>CHIRURGIE II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40000" y="3288631"/>
            <a:ext cx="11361600" cy="198601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Perioperační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Pooperační péče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Chirurgické </a:t>
            </a:r>
            <a:r>
              <a:rPr lang="cs-CZ" sz="2000" dirty="0" err="1">
                <a:latin typeface="+mn-lt"/>
                <a:ea typeface="+mn-ea"/>
                <a:cs typeface="+mn-cs"/>
              </a:rPr>
              <a:t>instrumen</a:t>
            </a:r>
            <a:r>
              <a:rPr lang="de-AT" sz="2000" dirty="0">
                <a:latin typeface="+mn-lt"/>
                <a:ea typeface="+mn-ea"/>
                <a:cs typeface="+mn-cs"/>
              </a:rPr>
              <a:t>t</a:t>
            </a:r>
            <a:r>
              <a:rPr lang="cs-CZ" sz="2000" dirty="0" err="1">
                <a:latin typeface="+mn-lt"/>
                <a:ea typeface="+mn-ea"/>
                <a:cs typeface="+mn-cs"/>
              </a:rPr>
              <a:t>árium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ránu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Péče o drény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sterilního stolku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283433" y="134955"/>
            <a:ext cx="8208912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Rozvěrače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42503" y="371056"/>
            <a:ext cx="6024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roztažení operační rány</a:t>
            </a:r>
          </a:p>
        </p:txBody>
      </p:sp>
      <p:pic>
        <p:nvPicPr>
          <p:cNvPr id="15" name="Obrázek 14"/>
          <p:cNvPicPr/>
          <p:nvPr/>
        </p:nvPicPr>
        <p:blipFill rotWithShape="1">
          <a:blip r:embed="rId3"/>
          <a:srcRect l="21661" t="18519" r="28237" b="10582"/>
          <a:stretch/>
        </p:blipFill>
        <p:spPr bwMode="auto">
          <a:xfrm>
            <a:off x="1134278" y="889824"/>
            <a:ext cx="2886075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394" b="12265"/>
          <a:stretch/>
        </p:blipFill>
        <p:spPr bwMode="auto">
          <a:xfrm>
            <a:off x="6150236" y="3442524"/>
            <a:ext cx="4532064" cy="26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21" y="1176685"/>
            <a:ext cx="3249693" cy="20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915886"/>
            <a:ext cx="3748856" cy="24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3347C2-735E-4F87-9288-44EE2AA0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8EC417-9E73-4D8F-99D3-71B4EE9E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30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11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52317" y="198358"/>
            <a:ext cx="7024744" cy="576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sz="4000" dirty="0"/>
              <a:t>Šicí materiál – jehly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88" y="319591"/>
            <a:ext cx="2204913" cy="22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4"/>
          <a:stretch/>
        </p:blipFill>
        <p:spPr bwMode="auto">
          <a:xfrm>
            <a:off x="705899" y="836712"/>
            <a:ext cx="2037220" cy="207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5" r="6646" b="12670"/>
          <a:stretch/>
        </p:blipFill>
        <p:spPr bwMode="auto">
          <a:xfrm>
            <a:off x="2402595" y="2690522"/>
            <a:ext cx="2037221" cy="18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leva 6"/>
          <p:cNvSpPr/>
          <p:nvPr/>
        </p:nvSpPr>
        <p:spPr>
          <a:xfrm>
            <a:off x="2743119" y="836712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KLASICKÝ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Ouško v jehle zvětšuje průměr vpichu (</a:t>
            </a:r>
            <a:r>
              <a:rPr lang="cs-CZ" sz="1400" dirty="0">
                <a:sym typeface="Symbol"/>
              </a:rPr>
              <a:t> riziko infekce, krvácení)</a:t>
            </a:r>
            <a:r>
              <a:rPr lang="cs-CZ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Možnost opakovaně použít jehlu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5"/>
          <a:srcRect l="38196" t="61639" r="38820" b="24869"/>
          <a:stretch/>
        </p:blipFill>
        <p:spPr bwMode="auto">
          <a:xfrm>
            <a:off x="3981894" y="4725144"/>
            <a:ext cx="2186114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Šipka doleva 7"/>
          <p:cNvSpPr/>
          <p:nvPr/>
        </p:nvSpPr>
        <p:spPr>
          <a:xfrm>
            <a:off x="6341262" y="4398248"/>
            <a:ext cx="4568767" cy="1944216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Různá délka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Různý průměr (šířka x tvar)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Různé zakřivení (zakřivené k čití v hloubce)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613070" y="2708920"/>
            <a:ext cx="5688632" cy="1872208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JEHLY ATRAUMATICKÝ NÁVLEK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Jehla součástí vlákna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Vpich menší lépe vyplněn vláknem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Jehlu nelze opakovaně použít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CE019B-9011-4F09-8744-325AF2CB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0720B3-70D7-402A-92CB-7E38FEFE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31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005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751570B-5806-45B6-BEF5-917F2E70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260" y="2164177"/>
            <a:ext cx="2011854" cy="13656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11D9D0A-1B44-4FF5-9038-24F6EEE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64" y="3903872"/>
            <a:ext cx="1801947" cy="18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75EC85-E110-490E-8ACF-E93B5DF3A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8C26CE-0D4C-4E5E-B44E-51A76D659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84EE15-2655-473F-A1D0-ECF3E1B9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6480"/>
            <a:ext cx="10753200" cy="451576"/>
          </a:xfrm>
        </p:spPr>
        <p:txBody>
          <a:bodyPr/>
          <a:lstStyle/>
          <a:p>
            <a:r>
              <a:rPr lang="cs-CZ" dirty="0"/>
              <a:t>Šicí materiál </a:t>
            </a:r>
            <a:r>
              <a:rPr lang="cs-CZ" kern="1200" dirty="0"/>
              <a:t>– vlákna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185EE1-C1FD-46A8-8E5A-6498AAC0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41" y="1186719"/>
            <a:ext cx="10753200" cy="4139998"/>
          </a:xfrm>
        </p:spPr>
        <p:txBody>
          <a:bodyPr/>
          <a:lstStyle/>
          <a:p>
            <a:r>
              <a:rPr lang="cs-CZ" sz="2400" dirty="0">
                <a:solidFill>
                  <a:srgbClr val="0000DC"/>
                </a:solidFill>
              </a:rPr>
              <a:t>materiál </a:t>
            </a:r>
            <a:r>
              <a:rPr lang="cs-CZ" sz="2400" dirty="0"/>
              <a:t> </a:t>
            </a:r>
          </a:p>
          <a:p>
            <a:pPr lvl="1"/>
            <a:r>
              <a:rPr lang="cs-CZ" sz="2400" b="1" dirty="0"/>
              <a:t>vstřebatelný</a:t>
            </a:r>
            <a:r>
              <a:rPr lang="cs-CZ" sz="2400" dirty="0"/>
              <a:t> (krátkodobě, střednědobě, dlouhodobě)</a:t>
            </a:r>
          </a:p>
          <a:p>
            <a:pPr lvl="1"/>
            <a:r>
              <a:rPr lang="cs-CZ" sz="2400" b="1" dirty="0"/>
              <a:t>nevstřebatelný</a:t>
            </a:r>
            <a:r>
              <a:rPr lang="cs-CZ" sz="2400" dirty="0"/>
              <a:t> (přírodní = hedvábí, len, bavlna; syntetika = silikon, nylon; kov = nerez)</a:t>
            </a:r>
          </a:p>
          <a:p>
            <a:r>
              <a:rPr lang="cs-CZ" sz="2400" dirty="0">
                <a:solidFill>
                  <a:srgbClr val="0000DC"/>
                </a:solidFill>
              </a:rPr>
              <a:t>pevnost, průměr, konfigurace</a:t>
            </a:r>
          </a:p>
          <a:p>
            <a:pPr lvl="1"/>
            <a:r>
              <a:rPr lang="cs-CZ" sz="2400" dirty="0" err="1"/>
              <a:t>monofilní</a:t>
            </a:r>
            <a:r>
              <a:rPr lang="cs-CZ" sz="2400" dirty="0"/>
              <a:t> = jedno vlákno (kloužou = horší uzlení, nesají)</a:t>
            </a:r>
          </a:p>
          <a:p>
            <a:pPr lvl="1"/>
            <a:r>
              <a:rPr lang="cs-CZ" sz="2400" dirty="0" err="1"/>
              <a:t>polyfilní</a:t>
            </a:r>
            <a:r>
              <a:rPr lang="cs-CZ" sz="2400" dirty="0"/>
              <a:t> = spletené s více vláken nekloužou, sají = </a:t>
            </a:r>
            <a:r>
              <a:rPr lang="cs-CZ" sz="2400" dirty="0">
                <a:sym typeface="Symbol"/>
              </a:rPr>
              <a:t> riziko infekce)</a:t>
            </a:r>
            <a:r>
              <a:rPr lang="cs-CZ" sz="2400" dirty="0"/>
              <a:t> </a:t>
            </a:r>
          </a:p>
          <a:p>
            <a:r>
              <a:rPr lang="cs-CZ" sz="2400" dirty="0">
                <a:solidFill>
                  <a:srgbClr val="0000DC"/>
                </a:solidFill>
              </a:rPr>
              <a:t>s jehlou x bez jehly</a:t>
            </a:r>
          </a:p>
          <a:p>
            <a:r>
              <a:rPr lang="cs-CZ" sz="2400" dirty="0"/>
              <a:t>natočený na cívky, destičky, v bobinách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1AB457D-60AB-4C35-A8B5-72B0480B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88" y="4827682"/>
            <a:ext cx="3657032" cy="189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9452157-A55B-4B5C-9A9B-5E87BEC4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56" y="5671631"/>
            <a:ext cx="3657032" cy="10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C4F72C3-A142-4E6E-8BB4-3F3DE52A2D9B}"/>
              </a:ext>
            </a:extLst>
          </p:cNvPr>
          <p:cNvSpPr txBox="1"/>
          <p:nvPr/>
        </p:nvSpPr>
        <p:spPr>
          <a:xfrm>
            <a:off x="4252834" y="536212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  <a:latin typeface="+mn-lt"/>
              </a:rPr>
              <a:t>Vstřebatelný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FA66E93-2581-432D-A6F0-4123785EFD00}"/>
              </a:ext>
            </a:extLst>
          </p:cNvPr>
          <p:cNvSpPr txBox="1"/>
          <p:nvPr/>
        </p:nvSpPr>
        <p:spPr>
          <a:xfrm>
            <a:off x="7803574" y="4519905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  <a:latin typeface="+mn-lt"/>
              </a:rPr>
              <a:t>Nevstřebatelný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1A6CE19-9127-4EC7-9D2C-E86B95AB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97" y="-17743"/>
            <a:ext cx="2509864" cy="1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16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67" y="489692"/>
            <a:ext cx="7106093" cy="4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51"/>
          <a:stretch/>
        </p:blipFill>
        <p:spPr bwMode="auto">
          <a:xfrm>
            <a:off x="1086769" y="5154266"/>
            <a:ext cx="4104456" cy="13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0"/>
          <a:stretch/>
        </p:blipFill>
        <p:spPr bwMode="auto">
          <a:xfrm>
            <a:off x="5487922" y="5052725"/>
            <a:ext cx="4562142" cy="15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láček 3"/>
          <p:cNvSpPr/>
          <p:nvPr/>
        </p:nvSpPr>
        <p:spPr>
          <a:xfrm>
            <a:off x="-1" y="142031"/>
            <a:ext cx="2974019" cy="1373001"/>
          </a:xfrm>
          <a:prstGeom prst="cloudCallout">
            <a:avLst>
              <a:gd name="adj1" fmla="val 143231"/>
              <a:gd name="adj2" fmla="val 13036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Šířka vlákna dle EP: 1/10 mm = vlákno EP 2 je silné 0,2 mm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23391" r="5964" b="31016"/>
          <a:stretch/>
        </p:blipFill>
        <p:spPr bwMode="auto">
          <a:xfrm rot="10800000">
            <a:off x="10200205" y="996299"/>
            <a:ext cx="1544652" cy="72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10474"/>
          <a:stretch/>
        </p:blipFill>
        <p:spPr bwMode="auto">
          <a:xfrm>
            <a:off x="10269471" y="2888718"/>
            <a:ext cx="1436062" cy="92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62660" y="1716456"/>
            <a:ext cx="1382197" cy="9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593439" y="2571659"/>
            <a:ext cx="962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nebo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088086" y="1091428"/>
            <a:ext cx="1807551" cy="38837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064715" y="497643"/>
            <a:ext cx="1845573" cy="5950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instrumentárium k šití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12452" y="1500320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629867" y="3596139"/>
            <a:ext cx="7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25684" r="21298" b="13654"/>
          <a:stretch/>
        </p:blipFill>
        <p:spPr bwMode="auto">
          <a:xfrm>
            <a:off x="10088087" y="4214230"/>
            <a:ext cx="180755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08195B-50F1-4E5B-A071-B2DCDE69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5EBE7-1210-42C5-BE84-6AC429FB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FB380-EC54-49B3-8736-933D3B8E9F30}" type="slidenum">
              <a:rPr lang="cs-CZ" smtClean="0"/>
              <a:t>33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876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8502" y="2900365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PÉČE O OPERAČNÍ RÁNU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A9955-A469-433B-936A-B2B53BD21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7CE6C-8893-4CDD-A1A5-605DBC40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796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398DC19-ABAC-473F-8B60-5545758A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41026" r="60211" b="7267"/>
          <a:stretch/>
        </p:blipFill>
        <p:spPr>
          <a:xfrm>
            <a:off x="8338278" y="1"/>
            <a:ext cx="3878981" cy="32379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749856-65A7-4B41-8538-22CEE7B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3" t="41590" r="60447" b="6702"/>
          <a:stretch/>
        </p:blipFill>
        <p:spPr>
          <a:xfrm>
            <a:off x="348150" y="1136301"/>
            <a:ext cx="4218666" cy="49661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150" y="413773"/>
            <a:ext cx="7024744" cy="576064"/>
          </a:xfrm>
        </p:spPr>
        <p:txBody>
          <a:bodyPr>
            <a:normAutofit/>
          </a:bodyPr>
          <a:lstStyle/>
          <a:p>
            <a:r>
              <a:rPr lang="cs-CZ" dirty="0"/>
              <a:t>Převazový vozík</a:t>
            </a:r>
          </a:p>
        </p:txBody>
      </p:sp>
      <p:sp>
        <p:nvSpPr>
          <p:cNvPr id="8" name="Šipka doleva 7"/>
          <p:cNvSpPr/>
          <p:nvPr/>
        </p:nvSpPr>
        <p:spPr>
          <a:xfrm>
            <a:off x="4119613" y="1149729"/>
            <a:ext cx="5101388" cy="2088232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HORNÍ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ČASTO</a:t>
            </a:r>
            <a:r>
              <a:rPr lang="cs-CZ" sz="1400" dirty="0"/>
              <a:t>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Dezinfekce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Chirurgické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Obvazový materiál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093515" y="2556207"/>
            <a:ext cx="6141123" cy="2581001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STŘEDNÍ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Nekontaminované, </a:t>
            </a:r>
            <a:r>
              <a:rPr lang="cs-CZ" sz="1400" b="1" dirty="0"/>
              <a:t>MÉNĚ</a:t>
            </a:r>
            <a:r>
              <a:rPr lang="cs-CZ" sz="1400" dirty="0"/>
              <a:t>  používané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Specifické krytí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Preparáty k hojení ran per </a:t>
            </a:r>
            <a:r>
              <a:rPr lang="cs-CZ" sz="1400" dirty="0" err="1"/>
              <a:t>secundam</a:t>
            </a:r>
            <a:endParaRPr lang="cs-CZ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Nepoužité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Stříkačky, jehly, zkumavky….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119613" y="4344063"/>
            <a:ext cx="5197266" cy="2261937"/>
          </a:xfrm>
          <a:prstGeom prst="lef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DOLNÍ ETÁŽ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Kontaminované pomůcky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Nádoba s dezinfekcí na použité RI instrumentárium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Použité emitní misky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Barel na infekční ostrý odpad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F2E9F57-A79E-4CE5-BFBA-903C5FB76B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459863" y="3429000"/>
            <a:ext cx="2624488" cy="14149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9BE370-CDF8-4CAB-8C29-6868A5D9CA71}"/>
              </a:ext>
            </a:extLst>
          </p:cNvPr>
          <p:cNvSpPr txBox="1"/>
          <p:nvPr/>
        </p:nvSpPr>
        <p:spPr>
          <a:xfrm>
            <a:off x="9459863" y="3389663"/>
            <a:ext cx="2612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+mn-lt"/>
              </a:rPr>
              <a:t>Nádoba na použité RI nástroje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ED5656-51E2-44B9-87D3-C43FFA0DE2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9251" y="6480000"/>
            <a:ext cx="7920000" cy="252000"/>
          </a:xfrm>
        </p:spPr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8F5483-5950-4D5B-BBBD-923829A8AE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366" y="6480000"/>
            <a:ext cx="182766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14" name="Myšlenková bublina: obláček 13">
            <a:extLst>
              <a:ext uri="{FF2B5EF4-FFF2-40B4-BE49-F238E27FC236}">
                <a16:creationId xmlns:a16="http://schemas.microsoft.com/office/drawing/2014/main" id="{E3F384CE-6DE6-4AE3-AFDA-F2D2813FC2C8}"/>
              </a:ext>
            </a:extLst>
          </p:cNvPr>
          <p:cNvSpPr/>
          <p:nvPr/>
        </p:nvSpPr>
        <p:spPr bwMode="auto">
          <a:xfrm>
            <a:off x="5567414" y="54659"/>
            <a:ext cx="2109910" cy="921750"/>
          </a:xfrm>
          <a:prstGeom prst="cloudCallout">
            <a:avLst>
              <a:gd name="adj1" fmla="val -121196"/>
              <a:gd name="adj2" fmla="val 12070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>
                <a:solidFill>
                  <a:schemeClr val="bg1"/>
                </a:solidFill>
              </a:rPr>
              <a:t>BOČNÍ ETÁŽ</a:t>
            </a:r>
          </a:p>
          <a:p>
            <a:pPr algn="ctr"/>
            <a:r>
              <a:rPr lang="cs-CZ" sz="1800">
                <a:solidFill>
                  <a:schemeClr val="bg1"/>
                </a:solidFill>
              </a:rPr>
              <a:t>odpad</a:t>
            </a: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9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34804F2-135A-4E05-B2D0-26BB36AF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94" y="1311790"/>
            <a:ext cx="4961153" cy="471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D4C63-0621-4ABD-AB22-1A68CBFCF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2D504B-A262-4304-BFE9-23B5936F8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5BEE0E-5F59-436B-B852-6DB0CAC3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pravidla převazu ran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B4FC4B-FF37-4D61-96B8-9C6845DF4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417648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před vizitou umýt ruce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mezi ošetřením dvou různých pacientů dezinfikovat ruce (HDR = hygienická dezinfekce rukou)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00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D4C63-0621-4ABD-AB22-1A68CBFCF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2D504B-A262-4304-BFE9-23B5936F8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5BEE0E-5F59-436B-B852-6DB0CAC3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pravidla převazu ran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B4FC4B-FF37-4D61-96B8-9C6845DF4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025157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nesahat na nic „zbytečného“ (neupravovat si vlasy, oděv, opírat se o lůžko pacienta…)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pro každý převaz nachystat emitní misku a rukavice pro lékaře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použité krytí snímáme v rukavicích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na nové sterilní krytí nesaháme v rukavicích, kterými jsme snímali použité krytí</a:t>
            </a:r>
          </a:p>
          <a:p>
            <a:r>
              <a:rPr lang="cs-CZ" sz="2400" dirty="0">
                <a:solidFill>
                  <a:srgbClr val="0000DC"/>
                </a:solidFill>
              </a:rPr>
              <a:t>Veškeré pomůcky (náplasti, nepoužité obvazy), které přišli do kontaktu s pacientem (i jeho lůžkem) nelze vrátit zpět do čisté zóny převazového vozíku!!!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2161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A75C71-DAE9-4B19-A31D-F2EC579D08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78B948-87EB-43EF-AED2-D2127E4B4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90FA23-45A0-419F-B523-EF8B811F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převazový vozík po vizitě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4B5FF4-A594-46AB-B35B-A6242620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3428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vozík mechanicky omyjeme dezinfekčním roztokem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odstraníme odpadní materiál do kontejneru na infekční odpad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emitní misky naložíme do dezinfekčního roztoku</a:t>
            </a:r>
          </a:p>
          <a:p>
            <a:pPr>
              <a:lnSpc>
                <a:spcPts val="3600"/>
              </a:lnSpc>
            </a:pPr>
            <a:r>
              <a:rPr lang="cs-CZ" sz="2400" dirty="0" err="1"/>
              <a:t>resterilizovatelné</a:t>
            </a:r>
            <a:r>
              <a:rPr lang="cs-CZ" sz="2400" dirty="0"/>
              <a:t> nástroje nakládáme do dezinfekčního prostředku bezprostředně po převazu (zabránit zaschnutí biologického materiálu)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doplníme veškeré pomůcky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 uplynutí doby expozice dezinfekce mechanická očista emitních misek </a:t>
            </a:r>
            <a:br>
              <a:rPr lang="de-AT" sz="2400" dirty="0"/>
            </a:br>
            <a:r>
              <a:rPr lang="cs-CZ" sz="2400" dirty="0"/>
              <a:t>a </a:t>
            </a:r>
            <a:r>
              <a:rPr lang="cs-CZ" sz="2400" dirty="0" err="1"/>
              <a:t>resterilizovatelných</a:t>
            </a:r>
            <a:r>
              <a:rPr lang="cs-CZ" sz="2400" dirty="0"/>
              <a:t> nástrojů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příprava </a:t>
            </a:r>
            <a:r>
              <a:rPr lang="cs-CZ" sz="2400" dirty="0" err="1"/>
              <a:t>resterilizovatelných</a:t>
            </a:r>
            <a:r>
              <a:rPr lang="cs-CZ" sz="2400" dirty="0"/>
              <a:t> pomůcek ke sterilizaci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sterilizace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93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AFA4FC6-4642-4687-87AC-46F818EA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075" y="829576"/>
            <a:ext cx="1304925" cy="280987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8CF66F-BE5B-4E99-8B8E-93F067DE94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00DCD1-43E0-4DDC-9C06-844C8E13C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F459CB-859F-4548-8C37-67CCACEC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62" y="603788"/>
            <a:ext cx="10753200" cy="451576"/>
          </a:xfrm>
        </p:spPr>
        <p:txBody>
          <a:bodyPr/>
          <a:lstStyle/>
          <a:p>
            <a:r>
              <a:rPr lang="cs-CZ" dirty="0"/>
              <a:t>Pravidla převazu ran za využití RI nástrojů 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C919AE-9209-4E7E-ABA9-7B6C08A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53155"/>
            <a:ext cx="9599427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>
                <a:solidFill>
                  <a:schemeClr val="accent1"/>
                </a:solidFill>
                <a:ea typeface="+mj-ea"/>
                <a:cs typeface="+mj-cs"/>
              </a:rPr>
              <a:t>PODÁVKY – </a:t>
            </a:r>
            <a:r>
              <a:rPr lang="cs-CZ" sz="2400" dirty="0"/>
              <a:t>v každém toulci pouze jedny, toulec naplněn do dvou třetin dezinfekčním roztokem (</a:t>
            </a:r>
            <a:r>
              <a:rPr lang="cs-CZ" sz="2400" dirty="0" err="1"/>
              <a:t>Gigasept</a:t>
            </a:r>
            <a:r>
              <a:rPr lang="cs-CZ" sz="2400" dirty="0"/>
              <a:t>) – překrytí zámečku podávek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podávky vyndáváme z toulce středem a na co nejkratší dobu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podávky držíme směrem dolu (zatékání </a:t>
            </a:r>
            <a:r>
              <a:rPr lang="cs-CZ" sz="2400" dirty="0" err="1"/>
              <a:t>Gigaseptu</a:t>
            </a:r>
            <a:r>
              <a:rPr lang="cs-CZ" sz="2400" dirty="0"/>
              <a:t> do míst kontaktu se vzduchem – riziko kontaminace podávek)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podávkami se nesmíme dotknout ničeho nesterilního (ani vnitřku toulce), zvýšenou pozornost věnujte při vracení do toulce.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pokud dojde k </a:t>
            </a:r>
            <a:r>
              <a:rPr lang="cs-CZ" sz="2400" dirty="0" err="1"/>
              <a:t>znesterilnění</a:t>
            </a:r>
            <a:r>
              <a:rPr lang="cs-CZ" sz="2400" dirty="0"/>
              <a:t> podávek </a:t>
            </a:r>
            <a:r>
              <a:rPr lang="cs-CZ" sz="2400" dirty="0">
                <a:solidFill>
                  <a:srgbClr val="0000DC"/>
                </a:solidFill>
              </a:rPr>
              <a:t>NEVRACEJTE PODÁVKY DO TOULCE </a:t>
            </a:r>
            <a:r>
              <a:rPr lang="cs-CZ" sz="2400" dirty="0"/>
              <a:t>(došlo by k </a:t>
            </a:r>
            <a:r>
              <a:rPr lang="cs-CZ" sz="2400" dirty="0" err="1"/>
              <a:t>znesterilnění</a:t>
            </a:r>
            <a:r>
              <a:rPr lang="cs-CZ" sz="2400" dirty="0"/>
              <a:t> celého toulce)</a:t>
            </a:r>
            <a:endParaRPr lang="cs-CZ" sz="2400" dirty="0">
              <a:solidFill>
                <a:schemeClr val="accent1"/>
              </a:solidFill>
              <a:ea typeface="+mj-ea"/>
              <a:cs typeface="+mj-cs"/>
            </a:endParaRP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1F46D25-14A7-44A4-B9C5-FBFA66FE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27" y="3723154"/>
            <a:ext cx="16478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202D97-0645-4A61-8835-3EEC93CF6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Ústav zdravotnických věd, LF MU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11C79B-AAA6-47BE-8A13-F1AB9BC00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A23AB0C-9218-4F39-92D5-D059159A7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253010"/>
              </p:ext>
            </p:extLst>
          </p:nvPr>
        </p:nvGraphicFramePr>
        <p:xfrm>
          <a:off x="698962" y="543424"/>
          <a:ext cx="10794075" cy="5360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025">
                  <a:extLst>
                    <a:ext uri="{9D8B030D-6E8A-4147-A177-3AD203B41FA5}">
                      <a16:colId xmlns:a16="http://schemas.microsoft.com/office/drawing/2014/main" val="3859723937"/>
                    </a:ext>
                  </a:extLst>
                </a:gridCol>
                <a:gridCol w="3598025">
                  <a:extLst>
                    <a:ext uri="{9D8B030D-6E8A-4147-A177-3AD203B41FA5}">
                      <a16:colId xmlns:a16="http://schemas.microsoft.com/office/drawing/2014/main" val="2802585621"/>
                    </a:ext>
                  </a:extLst>
                </a:gridCol>
                <a:gridCol w="3598025">
                  <a:extLst>
                    <a:ext uri="{9D8B030D-6E8A-4147-A177-3AD203B41FA5}">
                      <a16:colId xmlns:a16="http://schemas.microsoft.com/office/drawing/2014/main" val="1573281346"/>
                    </a:ext>
                  </a:extLst>
                </a:gridCol>
              </a:tblGrid>
              <a:tr h="316775">
                <a:tc>
                  <a:txBody>
                    <a:bodyPr/>
                    <a:lstStyle/>
                    <a:p>
                      <a:r>
                        <a:rPr lang="cs-CZ" sz="1600" dirty="0"/>
                        <a:t>Dlouhodobá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Krátkodobá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Bezprostřední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5583"/>
                  </a:ext>
                </a:extLst>
              </a:tr>
              <a:tr h="468203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25211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02362"/>
                  </a:ext>
                </a:extLst>
              </a:tr>
              <a:tr h="665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312503"/>
                  </a:ext>
                </a:extLst>
              </a:tr>
              <a:tr h="468203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65792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047633"/>
                  </a:ext>
                </a:extLst>
              </a:tr>
              <a:tr h="665342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4971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99676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46627"/>
                  </a:ext>
                </a:extLst>
              </a:tr>
              <a:tr h="468203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21868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280010"/>
                  </a:ext>
                </a:extLst>
              </a:tr>
              <a:tr h="381734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696316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7291918-ADEB-4DAD-BC49-A1423E833420}"/>
              </a:ext>
            </a:extLst>
          </p:cNvPr>
          <p:cNvSpPr txBox="1"/>
          <p:nvPr/>
        </p:nvSpPr>
        <p:spPr>
          <a:xfrm>
            <a:off x="314849" y="-14166"/>
            <a:ext cx="3616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</a:rPr>
              <a:t>Předoperační příprava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298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8CF66F-BE5B-4E99-8B8E-93F067DE94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zdravotnických věd, LF MU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00DCD1-43E0-4DDC-9C06-844C8E13C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F459CB-859F-4548-8C37-67CCACEC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62" y="603788"/>
            <a:ext cx="10753200" cy="451576"/>
          </a:xfrm>
        </p:spPr>
        <p:txBody>
          <a:bodyPr/>
          <a:lstStyle/>
          <a:p>
            <a:r>
              <a:rPr lang="cs-CZ" dirty="0"/>
              <a:t>Pravidla převazu ran za využití RI nástrojů 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C919AE-9209-4E7E-ABA9-7B6C08A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53155"/>
            <a:ext cx="9599427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>
                <a:solidFill>
                  <a:schemeClr val="accent1"/>
                </a:solidFill>
                <a:ea typeface="+mj-ea"/>
                <a:cs typeface="+mj-cs"/>
              </a:rPr>
              <a:t>KAZETY S NÁSTROJI – </a:t>
            </a:r>
            <a:r>
              <a:rPr lang="cs-CZ" sz="2400" dirty="0"/>
              <a:t>otvírat na co nejkratší dobu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pokličku držet vnitřní části vzhůru (vnitřní části pokličky a kazety se nedotýkáme), pokud je nutné pokličku položit, pokládáme jí vnitřní stranou vzhůru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kazety pečlivě dovírat</a:t>
            </a:r>
          </a:p>
          <a:p>
            <a:pPr>
              <a:lnSpc>
                <a:spcPts val="3600"/>
              </a:lnSpc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59C31C-BE96-4ED7-B784-80E61373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71" y="3671433"/>
            <a:ext cx="2573013" cy="15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36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8439"/>
            <a:ext cx="8064896" cy="495117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pravidla převazu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01219"/>
            <a:ext cx="11167906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dezinfekční či jiný roztok aplikujeme nad emitní miskou cca 10 cm nad tampónem nebo do nádobky s tampóny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štětičky namáčíme do dezinfekčního roztoku jen jednou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chirurgické instrumentárium neuchopujeme za pracovní část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ránu dezinfikujeme od „nejčistší“ části k „nejšpinavější“</a:t>
            </a:r>
          </a:p>
          <a:p>
            <a:pPr>
              <a:lnSpc>
                <a:spcPts val="3600"/>
              </a:lnSpc>
            </a:pPr>
            <a:endParaRPr lang="cs-CZ" sz="2400" dirty="0"/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aseptická rána → střed poté okolí</a:t>
            </a:r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septická rána → okolí poté střed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848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8439"/>
            <a:ext cx="8064896" cy="495117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pravidla převazu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01219"/>
            <a:ext cx="11167906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dezinfekční či jiný roztok aplikujeme nad emitní miskou cca 10 cm nad tampónem nebo do nádobky s tampóny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štětičky namáčíme do dezinfekčního roztoku jen jednou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chirurgické instrumentárium neuchopujeme za pracovní část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ránu dezinfikujeme od „nejčistší“ části k „nejšpinavější“</a:t>
            </a:r>
          </a:p>
          <a:p>
            <a:pPr>
              <a:lnSpc>
                <a:spcPts val="3600"/>
              </a:lnSpc>
            </a:pPr>
            <a:endParaRPr lang="cs-CZ" sz="2400" dirty="0"/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aseptická rána → střed poté okolí</a:t>
            </a:r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septická rána → okolí poté střed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426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8439"/>
            <a:ext cx="8064896" cy="495117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pravidla převazu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01219"/>
            <a:ext cx="11167906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dezinfekční či jiný roztok aplikujeme nad emitní miskou cca 10 cm nad tampónem nebo do nádobky s tampóny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štětičky namáčíme do dezinfekčního roztoku jen jednou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chirurgické instrumentárium neuchopujeme za pracovní část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ránu dezinfikujeme od „nejčistší“ části k „nejšpinavější“</a:t>
            </a:r>
          </a:p>
          <a:p>
            <a:pPr>
              <a:lnSpc>
                <a:spcPts val="3600"/>
              </a:lnSpc>
            </a:pPr>
            <a:endParaRPr lang="cs-CZ" sz="2400" dirty="0"/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aseptická rána → střed poté okolí</a:t>
            </a:r>
          </a:p>
          <a:p>
            <a:pPr marL="252000" lvl="1"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septická rána → okolí poté střed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453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3FB90E-444A-4293-9F2C-0E18AA74B5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8EE386-EBC1-4536-9C02-A6D95B9A9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F6E814-9B72-4F2C-8E21-C364769C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k převazu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6ABC84-4AE5-438B-8D1F-D942C729B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40" y="1463776"/>
            <a:ext cx="5884986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extrakce stehů (extrakce drénu) </a:t>
            </a:r>
          </a:p>
          <a:p>
            <a:pPr>
              <a:lnSpc>
                <a:spcPts val="3600"/>
              </a:lnSpc>
              <a:buNone/>
            </a:pPr>
            <a:r>
              <a:rPr lang="cs-CZ" sz="2400" dirty="0"/>
              <a:t>                                                </a:t>
            </a:r>
            <a:br>
              <a:rPr lang="cs-CZ" sz="2400" dirty="0"/>
            </a:br>
            <a:r>
              <a:rPr lang="cs-CZ" sz="2400" dirty="0"/>
              <a:t>                    nebo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 extrakce CŽK – poloha v leže na zádech, bez podložení hlavy, hlava na opačnou stranu než CVK, komprese cca 10 min. po extrakci </a:t>
            </a:r>
            <a:br>
              <a:rPr lang="cs-CZ" sz="2400" dirty="0"/>
            </a:br>
            <a:r>
              <a:rPr lang="cs-CZ" sz="2400" dirty="0"/>
              <a:t>→ sterilní nástroje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11B3E9-8EBD-4E10-B295-B61CB6475A66}"/>
              </a:ext>
            </a:extLst>
          </p:cNvPr>
          <p:cNvPicPr/>
          <p:nvPr/>
        </p:nvPicPr>
        <p:blipFill rotWithShape="1">
          <a:blip r:embed="rId2"/>
          <a:srcRect l="36824" t="48068" r="55200" b="28798"/>
          <a:stretch/>
        </p:blipFill>
        <p:spPr bwMode="auto">
          <a:xfrm rot="5400000">
            <a:off x="1380144" y="1789355"/>
            <a:ext cx="890789" cy="1255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2DCF1D-9607-4E64-95AF-8DD6FED945BF}"/>
              </a:ext>
            </a:extLst>
          </p:cNvPr>
          <p:cNvPicPr/>
          <p:nvPr/>
        </p:nvPicPr>
        <p:blipFill rotWithShape="1">
          <a:blip r:embed="rId2"/>
          <a:srcRect l="30792" t="61580" r="63670" b="20314"/>
          <a:stretch/>
        </p:blipFill>
        <p:spPr bwMode="auto">
          <a:xfrm rot="5400000">
            <a:off x="3768480" y="1708666"/>
            <a:ext cx="890791" cy="135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E3AD705-4D18-4C89-BBBB-06C5C6DD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84" y="4334946"/>
            <a:ext cx="2460102" cy="8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269CF5-531B-4611-9925-C35B6B749A04}"/>
              </a:ext>
            </a:extLst>
          </p:cNvPr>
          <p:cNvPicPr/>
          <p:nvPr/>
        </p:nvPicPr>
        <p:blipFill rotWithShape="1">
          <a:blip r:embed="rId4"/>
          <a:srcRect l="38961" t="17705" r="32417" b="7241"/>
          <a:stretch/>
        </p:blipFill>
        <p:spPr bwMode="auto">
          <a:xfrm rot="5400000">
            <a:off x="1549097" y="4849172"/>
            <a:ext cx="806756" cy="150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80FDA30-065C-427B-BDAF-F3D99A8C1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925" y="0"/>
            <a:ext cx="479107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62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3FB90E-444A-4293-9F2C-0E18AA74B5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8EE386-EBC1-4536-9C02-A6D95B9A9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F6E814-9B72-4F2C-8E21-C364769C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k převazu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6ABC84-4AE5-438B-8D1F-D942C729B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40" y="1463776"/>
            <a:ext cx="5884986" cy="4139998"/>
          </a:xfrm>
        </p:spPr>
        <p:txBody>
          <a:bodyPr/>
          <a:lstStyle/>
          <a:p>
            <a:r>
              <a:rPr lang="cs-CZ" sz="2400" dirty="0"/>
              <a:t>zkrácení drénu na stříkačku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povytažení drénu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80FDA30-065C-427B-BDAF-F3D99A8C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25" y="0"/>
            <a:ext cx="4791075" cy="66484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E5C689-4E3B-4C34-9FE9-87E5185D833A}"/>
              </a:ext>
            </a:extLst>
          </p:cNvPr>
          <p:cNvPicPr/>
          <p:nvPr/>
        </p:nvPicPr>
        <p:blipFill rotWithShape="1">
          <a:blip r:embed="rId3"/>
          <a:srcRect l="30071" t="9621" r="29995" b="10727"/>
          <a:stretch/>
        </p:blipFill>
        <p:spPr bwMode="auto">
          <a:xfrm rot="16200000">
            <a:off x="1353274" y="1855165"/>
            <a:ext cx="1073566" cy="1634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FB896CB-0950-4121-94FB-4E6643D1D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4461" r="15019" b="21340"/>
          <a:stretch/>
        </p:blipFill>
        <p:spPr bwMode="auto">
          <a:xfrm>
            <a:off x="3011771" y="2126745"/>
            <a:ext cx="1676894" cy="10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E7723F0-A39A-470E-B8F4-D8AB9A5AF2C7}"/>
              </a:ext>
            </a:extLst>
          </p:cNvPr>
          <p:cNvPicPr/>
          <p:nvPr/>
        </p:nvPicPr>
        <p:blipFill rotWithShape="1">
          <a:blip r:embed="rId5"/>
          <a:srcRect l="30071" t="11929" r="55256" b="19184"/>
          <a:stretch/>
        </p:blipFill>
        <p:spPr bwMode="auto">
          <a:xfrm>
            <a:off x="4993359" y="1521495"/>
            <a:ext cx="610708" cy="1687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57745F2-E7C8-4ED0-8AFE-3653907180B0}"/>
              </a:ext>
            </a:extLst>
          </p:cNvPr>
          <p:cNvPicPr/>
          <p:nvPr/>
        </p:nvPicPr>
        <p:blipFill rotWithShape="1">
          <a:blip r:embed="rId6"/>
          <a:srcRect l="18023" t="26455" r="17659" b="37831"/>
          <a:stretch/>
        </p:blipFill>
        <p:spPr bwMode="auto">
          <a:xfrm>
            <a:off x="992138" y="4437684"/>
            <a:ext cx="2019633" cy="604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B5A9052-2BC3-42BF-9BEF-B35A41430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862" y="4437684"/>
            <a:ext cx="2019634" cy="6043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BC22DB2-9705-4BB3-8D0E-FE0403333F82}"/>
              </a:ext>
            </a:extLst>
          </p:cNvPr>
          <p:cNvPicPr/>
          <p:nvPr/>
        </p:nvPicPr>
        <p:blipFill rotWithShape="1">
          <a:blip r:embed="rId8"/>
          <a:srcRect l="41381" t="57634" r="50641" b="29460"/>
          <a:stretch/>
        </p:blipFill>
        <p:spPr bwMode="auto">
          <a:xfrm>
            <a:off x="5509587" y="4415166"/>
            <a:ext cx="1163490" cy="1188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3919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307619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Správná technika přiložení a připevnění sterilního krytí na ránu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649793"/>
            <a:ext cx="8461957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>
                <a:ea typeface="Times New Roman" panose="02020603050405020304" pitchFamily="18" charset="0"/>
              </a:rPr>
              <a:t>zvolíme vhodnou velikost a typ krytí</a:t>
            </a:r>
          </a:p>
          <a:p>
            <a:pPr>
              <a:lnSpc>
                <a:spcPts val="3600"/>
              </a:lnSpc>
            </a:pPr>
            <a:r>
              <a:rPr lang="cs-CZ" sz="2400" dirty="0">
                <a:ea typeface="Times New Roman" panose="02020603050405020304" pitchFamily="18" charset="0"/>
              </a:rPr>
              <a:t>obalu sterilního krytí se dotýkáme vždy čistýma rukama (ne v rukavicích, ve kterých byl sejmut použitý obvaz)</a:t>
            </a:r>
          </a:p>
          <a:p>
            <a:pPr>
              <a:lnSpc>
                <a:spcPts val="3600"/>
              </a:lnSpc>
            </a:pPr>
            <a:r>
              <a:rPr lang="cs-CZ" sz="2400" dirty="0" err="1">
                <a:ea typeface="Times New Roman" panose="02020603050405020304" pitchFamily="18" charset="0"/>
              </a:rPr>
              <a:t>solvaline</a:t>
            </a:r>
            <a:r>
              <a:rPr lang="cs-CZ" sz="2400" dirty="0">
                <a:ea typeface="Times New Roman" panose="02020603050405020304" pitchFamily="18" charset="0"/>
              </a:rPr>
              <a:t> = speciální sterilní vysoce savý obvaz, který se nelepí na ránu, přikládá se na rány hojící se per </a:t>
            </a:r>
            <a:r>
              <a:rPr lang="cs-CZ" sz="2400" dirty="0" err="1">
                <a:ea typeface="Times New Roman" panose="02020603050405020304" pitchFamily="18" charset="0"/>
              </a:rPr>
              <a:t>secundam</a:t>
            </a:r>
            <a:endParaRPr lang="cs-CZ" sz="2400" dirty="0">
              <a:ea typeface="Times New Roman" panose="02020603050405020304" pitchFamily="18" charset="0"/>
            </a:endParaRPr>
          </a:p>
          <a:p>
            <a:pPr>
              <a:lnSpc>
                <a:spcPts val="3600"/>
              </a:lnSpc>
            </a:pPr>
            <a:r>
              <a:rPr lang="cs-CZ" sz="2400" dirty="0">
                <a:ea typeface="Times New Roman" panose="02020603050405020304" pitchFamily="18" charset="0"/>
              </a:rPr>
              <a:t>savka = sací komprese, která již není sterilní, přikládá se na sterilní krytí k navýšení savosti (barevnou vrstvou nahoru)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1028" name="Picture 4" descr="Solvaline N 10x10 cm, 10 pcs. Compresses">
            <a:extLst>
              <a:ext uri="{FF2B5EF4-FFF2-40B4-BE49-F238E27FC236}">
                <a16:creationId xmlns:a16="http://schemas.microsoft.com/office/drawing/2014/main" id="{BBCF684C-C1AF-4AB0-B690-C5114B3C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44" y="1452101"/>
            <a:ext cx="16859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mpresy s vysokou sací schopností, nesterilní 10 x 10 cm">
            <a:extLst>
              <a:ext uri="{FF2B5EF4-FFF2-40B4-BE49-F238E27FC236}">
                <a16:creationId xmlns:a16="http://schemas.microsoft.com/office/drawing/2014/main" id="{1A6A883B-24B1-4412-8AD5-E0868D3C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9022">
            <a:off x="9544360" y="3247609"/>
            <a:ext cx="16859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491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307619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Správná technika přiložení a připevnění sterilního krytí na ránu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649793"/>
            <a:ext cx="7423270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>
                <a:ea typeface="Times New Roman" panose="02020603050405020304" pitchFamily="18" charset="0"/>
              </a:rPr>
              <a:t>nastřižené krytí – sterilní krytí nastřižené do tvaru Y</a:t>
            </a:r>
          </a:p>
          <a:p>
            <a:pPr>
              <a:lnSpc>
                <a:spcPts val="3600"/>
              </a:lnSpc>
            </a:pPr>
            <a:r>
              <a:rPr lang="cs-CZ" altLang="cs-CZ" sz="2400" dirty="0">
                <a:ea typeface="Times New Roman" panose="02020603050405020304" pitchFamily="18" charset="0"/>
              </a:rPr>
              <a:t>přiložený obvaz kontrolujeme, zda se neposunuje, neškrtí, je správně založen, neprosakuje sekret z rány</a:t>
            </a:r>
          </a:p>
          <a:p>
            <a:pPr>
              <a:lnSpc>
                <a:spcPts val="3600"/>
              </a:lnSpc>
            </a:pPr>
            <a:r>
              <a:rPr lang="cs-CZ" altLang="cs-CZ" sz="2400" dirty="0">
                <a:ea typeface="Times New Roman" panose="02020603050405020304" pitchFamily="18" charset="0"/>
              </a:rPr>
              <a:t>obvaz musí plnit funkci, pro kterou byl použit (ochrana rány, odvod sekrece)</a:t>
            </a:r>
            <a:endParaRPr lang="cs-CZ" sz="2400" dirty="0"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0B1882-47FB-44B1-9579-588690ED544D}"/>
              </a:ext>
            </a:extLst>
          </p:cNvPr>
          <p:cNvPicPr/>
          <p:nvPr/>
        </p:nvPicPr>
        <p:blipFill rotWithShape="1">
          <a:blip r:embed="rId3"/>
          <a:srcRect l="30809" t="18859" r="51137" b="54594"/>
          <a:stretch/>
        </p:blipFill>
        <p:spPr bwMode="auto">
          <a:xfrm rot="226081">
            <a:off x="8639999" y="1878370"/>
            <a:ext cx="2101981" cy="2018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962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307619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Správná technika přiložení a připevnění sterilního krytí na ránu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649793"/>
            <a:ext cx="11382711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600" dirty="0">
                <a:ea typeface="Times New Roman" panose="02020603050405020304" pitchFamily="18" charset="0"/>
              </a:rPr>
              <a:t>správné přichycení sterilního krytí obvazu náplastí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nikdy nelepíme ránu svisle nebo do kříže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tři vodorovné pruhy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vyhýbáme se drénům, </a:t>
            </a:r>
            <a:r>
              <a:rPr lang="cs-CZ" sz="2600" dirty="0" err="1"/>
              <a:t>stomickým</a:t>
            </a:r>
            <a:r>
              <a:rPr lang="cs-CZ" sz="2600" dirty="0"/>
              <a:t> pomůckám a ochlupení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přesah náplastí by měl být 5 - 10 cm přes krytí </a:t>
            </a:r>
            <a:r>
              <a:rPr lang="cs-CZ" sz="2600" dirty="0" err="1"/>
              <a:t>rányvhodné</a:t>
            </a:r>
            <a:r>
              <a:rPr lang="cs-CZ" sz="2600" dirty="0"/>
              <a:t> je odtrhnout náplast z cívky a teprve poté lepit na tělo pacienta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dávejte pozor abyste se cívkou náplasti nedotkli těla nemocného; cívku náplasti neodkládejte do lůžka pacienta (prevence šíření infekce)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možnost užít celoplošné krytí (např. </a:t>
            </a:r>
            <a:r>
              <a:rPr lang="cs-CZ" sz="2600" dirty="0" err="1"/>
              <a:t>Cosmopor</a:t>
            </a:r>
            <a:r>
              <a:rPr lang="cs-CZ" sz="2400" dirty="0"/>
              <a:t>)</a:t>
            </a:r>
          </a:p>
          <a:p>
            <a:pPr>
              <a:lnSpc>
                <a:spcPts val="3600"/>
              </a:lnSpc>
            </a:pPr>
            <a:endParaRPr lang="cs-CZ" sz="26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88BDEB-A16F-499B-AD1F-242837E1A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01" y="5805545"/>
            <a:ext cx="6086475" cy="1047750"/>
          </a:xfrm>
          <a:prstGeom prst="rect">
            <a:avLst/>
          </a:prstGeom>
        </p:spPr>
      </p:pic>
      <p:pic>
        <p:nvPicPr>
          <p:cNvPr id="10" name="Picture 4" descr="Cosmopor Steril 10 x 8 cm krytí na rány 1 ks">
            <a:extLst>
              <a:ext uri="{FF2B5EF4-FFF2-40B4-BE49-F238E27FC236}">
                <a16:creationId xmlns:a16="http://schemas.microsoft.com/office/drawing/2014/main" id="{80A9F573-3B01-4251-A11D-48CB52130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82" y="1308763"/>
            <a:ext cx="1788909" cy="176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636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307619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Správná technika přiložení a připevnění sterilního krytí na ránu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649793"/>
            <a:ext cx="11382711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600" dirty="0">
                <a:ea typeface="Times New Roman" panose="02020603050405020304" pitchFamily="18" charset="0"/>
              </a:rPr>
              <a:t>BŘIŠNÍ PÁS PODPŮRNÝ = VERBA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prevence dehiscence rány – indikuje lékař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přikládá se na oděv – nutno hlídat jeho správnou pozici 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pacient jí musí mít nasazenou vždy, pokud neleží (chůze, posazování, stoj)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růžné velikosti (1 - 5) označené barevně, nebo šitá na míru pacienta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verba označená popisem CHIR A je majetkem oddělení, neoznačená je pacienta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použitou (znečištěnou) verbu oddělení lze dát do špinavého </a:t>
            </a:r>
            <a:br>
              <a:rPr lang="cs-CZ" sz="2600" dirty="0"/>
            </a:br>
            <a:r>
              <a:rPr lang="cs-CZ" sz="2600" dirty="0"/>
              <a:t>prádla (PACIENTOVU NIKOLIV) 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3076" name="Picture 4" descr="Brišní pás podpůrný Verba Hartmann Vel. 1 (65 - 75 cm) | Nejbaby.cz">
            <a:extLst>
              <a:ext uri="{FF2B5EF4-FFF2-40B4-BE49-F238E27FC236}">
                <a16:creationId xmlns:a16="http://schemas.microsoft.com/office/drawing/2014/main" id="{D42C9CB7-8568-4AA1-ABAE-2D1213B3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06" y="340105"/>
            <a:ext cx="1599150" cy="24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řišní pooperační pás Verba | LékárnaHARTMANN">
            <a:extLst>
              <a:ext uri="{FF2B5EF4-FFF2-40B4-BE49-F238E27FC236}">
                <a16:creationId xmlns:a16="http://schemas.microsoft.com/office/drawing/2014/main" id="{97C3F7FA-33B2-4AA3-AE9F-BEF1EB4A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38" y="4423857"/>
            <a:ext cx="1524361" cy="15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04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200" y="2281951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PERIOPERAČNÍ PÉČE</a:t>
            </a:r>
          </a:p>
        </p:txBody>
      </p:sp>
      <p:sp>
        <p:nvSpPr>
          <p:cNvPr id="4" name="Obdélník 3"/>
          <p:cNvSpPr/>
          <p:nvPr/>
        </p:nvSpPr>
        <p:spPr>
          <a:xfrm>
            <a:off x="5216145" y="0"/>
            <a:ext cx="7122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hlinkClick r:id="rId3"/>
              </a:rPr>
              <a:t>http://portal.med.muni.cz/clanek-620-perioperacni-osetrovatelska-pece.html</a:t>
            </a: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u="sng" dirty="0">
                <a:hlinkClick r:id="rId4"/>
              </a:rPr>
              <a:t>https://strih.med.muni.cz/KOPA/KOaPA_COS.php</a:t>
            </a:r>
            <a:endParaRPr lang="cs-CZ" sz="1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5"/>
          <a:srcRect l="14551" t="33333" r="14844" b="6613"/>
          <a:stretch/>
        </p:blipFill>
        <p:spPr bwMode="auto">
          <a:xfrm>
            <a:off x="7198515" y="971693"/>
            <a:ext cx="4067175" cy="2162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1A80BEAA-9EEB-410E-A4AC-287A1A4A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863507"/>
            <a:ext cx="6561373" cy="236781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Hygiena rukou před operací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Oblékání před operací</a:t>
            </a:r>
            <a:endParaRPr lang="cs-CZ" sz="20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instrumentária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Polohování na operačním stole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>
                <a:latin typeface="+mn-lt"/>
                <a:ea typeface="+mn-ea"/>
                <a:cs typeface="+mn-cs"/>
              </a:rPr>
              <a:t>Příprava operačního pole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000" dirty="0" err="1">
                <a:latin typeface="+mn-lt"/>
                <a:ea typeface="+mn-ea"/>
                <a:cs typeface="+mn-cs"/>
              </a:rPr>
              <a:t>Dospávací</a:t>
            </a:r>
            <a:r>
              <a:rPr lang="cs-CZ" sz="2000" dirty="0">
                <a:latin typeface="+mn-lt"/>
                <a:ea typeface="+mn-ea"/>
                <a:cs typeface="+mn-cs"/>
              </a:rPr>
              <a:t> pokoj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336FB2-8528-42A3-AD17-BF1EE9D72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B4E4A3-A914-49DC-B231-3AFC32DA1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129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OBECNĚ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649793"/>
            <a:ext cx="11382711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dle indikace podej pacientovi cca. 30 min před převazem analgetika, informuj pacienta a uprav jeho  polohu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do lůžka pacienta umísti emitní misku a připrav rukavice pro odstranění použitého krytí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nasaď si rukavice a odstraň krytí z rány (na CHK provádí lékař)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podávkami vytáhni z kazety pinzetu (za střed nástroje) a uchop ji do ruky za úchopovou část (nedotkni se podávek)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do pinzety vlož tampón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z obalu vyndej podávkami nebo sterilní pinzetou – pozor na </a:t>
            </a:r>
            <a:r>
              <a:rPr lang="cs-CZ" sz="2400" dirty="0" err="1"/>
              <a:t>znesterilnění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9091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OBECNĚ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7" y="1461357"/>
            <a:ext cx="11652000" cy="4766643"/>
          </a:xfrm>
        </p:spPr>
        <p:txBody>
          <a:bodyPr>
            <a:normAutofit/>
          </a:bodyPr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nad emitní miskou u lůžka pacienta z výšky cca 5 cm na tampón aplikuj  dostatečné množstvím vhodné dezinfekce (láhev od dezinfekce se nesmí dotknout tampónu) a pinzetu s tampónem podej lékaři 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společně s lékařem sleduj hojení rány a známky ranné infekce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lékař provede dezinfekci rány od nejčistější zóny k nejšpinavější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podej lékaři vhodné sterilní krytí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sterilní krytí připevni (náplastí, obvazem) – dbej na správnou techniku přiložení a uchycení sterilního krytí)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proveď fixaci drénů (nahraď tu stávající)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dle zvyklosti oddělení proveď záznam do dokumentace, ukliď pomůcky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289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OBECNĚ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8658654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pokud u pacienta převazujeme více ran, vždy postupujeme od méně kontaminované k více kontaminované: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1. extrakce CVK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2. převaz břicha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3. převaz v </a:t>
            </a:r>
            <a:r>
              <a:rPr lang="cs-CZ" sz="2400" dirty="0" err="1"/>
              <a:t>perianální</a:t>
            </a:r>
            <a:r>
              <a:rPr lang="cs-CZ" sz="2400" dirty="0"/>
              <a:t> oblasti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pokud toto není dodrženo, je třeba vyměnit chirurgické nástroje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FFE3C9-1398-4090-9E05-27C1B3354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80" y="441564"/>
            <a:ext cx="1872069" cy="527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899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STEHY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8274096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400" dirty="0"/>
              <a:t>pokud u pacienta převazujeme více ran, vždy postupujeme od méně kontaminované k více kontaminované: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postup shodný jako u péče o operační ránu obecně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lékaři podáváme anatomickou pinzetu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po dezinfekci rány podáváme sterilní hrotnaté nůžky nebo kopíčko - lékař odstraní stehy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dle požadavku lékaře podáváme podávkami nový tampón a dezinfekci (dbej na to, aby se lékař pinzetou nedotkl podávek), nebo sterilní krytí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ránu většinou již necháváme „na volno“ = bez obvazu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CD14B9A-2FB7-41A9-A70F-A9C736D5C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752" y="220832"/>
            <a:ext cx="2270145" cy="45402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D2D85D-1E3E-49C9-9B5F-5797D9AC6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751" r="31100" b="46850"/>
          <a:stretch/>
        </p:blipFill>
        <p:spPr>
          <a:xfrm>
            <a:off x="9037752" y="4981000"/>
            <a:ext cx="1561458" cy="149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310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NEHOJÍCÍ SE RÁNA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11189172" cy="4766643"/>
          </a:xfrm>
        </p:spPr>
        <p:txBody>
          <a:bodyPr>
            <a:normAutofit/>
          </a:bodyPr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rgbClr val="0000DC"/>
                </a:solidFill>
              </a:rPr>
              <a:t>POKUD JE PLÁNOVÁN ODBĚR VZORKU Z RÁNY NA MIKROBIOLOGICKÉ VYŠETŘENÍ, MUSÍ ODBĚR PROBĚHNOUT PŘED DEZINFEKCÍ RÁNY! 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postup shodný jako u péče o operační ránu obecně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dezinfekce rány v opačném pořadí – okolí a pak střed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lékaři podáváme chirurgickou pinzetu 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dle požadavku hrotnaté nůžky či </a:t>
            </a:r>
            <a:r>
              <a:rPr lang="cs-CZ" sz="2400" dirty="0" err="1"/>
              <a:t>exkochleační</a:t>
            </a:r>
            <a:r>
              <a:rPr lang="cs-CZ" sz="2400" dirty="0"/>
              <a:t> lžičku a sterilní krytí na očistu nástrojů </a:t>
            </a:r>
          </a:p>
          <a:p>
            <a:pPr marL="252000" indent="-180000">
              <a:buFont typeface="Arial" panose="020B0604020202020204" pitchFamily="34" charset="0"/>
              <a:buChar char="̶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1B08CD-A894-4BF0-8A40-CA176411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7"/>
          <a:stretch/>
        </p:blipFill>
        <p:spPr>
          <a:xfrm>
            <a:off x="7632576" y="4339464"/>
            <a:ext cx="2683276" cy="2294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33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NEHOJÍCÍ SE RÁNA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11189172" cy="476664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3600"/>
              </a:lnSpc>
            </a:pPr>
            <a:r>
              <a:rPr lang="cs-CZ" sz="9600" dirty="0">
                <a:solidFill>
                  <a:srgbClr val="0000DC"/>
                </a:solidFill>
              </a:rPr>
              <a:t>výplach rány: </a:t>
            </a:r>
            <a:r>
              <a:rPr lang="cs-CZ" sz="9600" dirty="0"/>
              <a:t>do rány je za využití stříkačky aplikovaný roztok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nejčastěji používané: </a:t>
            </a:r>
            <a:r>
              <a:rPr lang="cs-CZ" sz="9600" dirty="0" err="1">
                <a:solidFill>
                  <a:srgbClr val="0000DC"/>
                </a:solidFill>
              </a:rPr>
              <a:t>Prontosan</a:t>
            </a:r>
            <a:r>
              <a:rPr lang="cs-CZ" sz="9600" dirty="0">
                <a:solidFill>
                  <a:srgbClr val="0000DC"/>
                </a:solidFill>
              </a:rPr>
              <a:t>, </a:t>
            </a:r>
            <a:r>
              <a:rPr lang="cs-CZ" sz="9600" dirty="0" err="1">
                <a:solidFill>
                  <a:srgbClr val="0000DC"/>
                </a:solidFill>
              </a:rPr>
              <a:t>Betadine</a:t>
            </a:r>
            <a:r>
              <a:rPr lang="cs-CZ" sz="9600" dirty="0"/>
              <a:t>: VŽDY se používá ředěná (obvykle 1:10)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vyber stříkačku vhodné velikosti (5 -10 ml)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otevři obal stříkačky tak, abys </a:t>
            </a:r>
            <a:r>
              <a:rPr lang="cs-CZ" sz="9600" dirty="0" err="1"/>
              <a:t>neznesteril</a:t>
            </a:r>
            <a:r>
              <a:rPr lang="cs-CZ" sz="9600" dirty="0"/>
              <a:t> vnitřní část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aplikuj do obalu stříkačky roztok – nasaj do stříkačky – podej lékaři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podej sterilní krytí na vysušení rány</a:t>
            </a:r>
          </a:p>
          <a:p>
            <a:pPr>
              <a:lnSpc>
                <a:spcPts val="3600"/>
              </a:lnSpc>
            </a:pPr>
            <a:r>
              <a:rPr lang="cs-CZ" sz="9600" dirty="0"/>
              <a:t>další osoba si nasadí gumové rukavice a pomocí buničité vaty zabrání znečistění pacienta a lůžka – buničitá vata se nesmí dotknout rány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Char char="̶"/>
            </a:pPr>
            <a:endParaRPr lang="cs-CZ" sz="96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687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NEHOJÍCÍ SE RÁNA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11189172" cy="476664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3600"/>
              </a:lnSpc>
            </a:pPr>
            <a:r>
              <a:rPr lang="cs-CZ" sz="2600" dirty="0">
                <a:solidFill>
                  <a:srgbClr val="0000DC"/>
                </a:solidFill>
              </a:rPr>
              <a:t>obložky rány: </a:t>
            </a:r>
            <a:r>
              <a:rPr lang="cs-CZ" sz="2600" dirty="0"/>
              <a:t>do rány se vkládá sterilní krytí namočené v léčivém/dezinfekčním roztoku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nejčastěji používané: </a:t>
            </a:r>
            <a:r>
              <a:rPr lang="cs-CZ" sz="2600" dirty="0" err="1">
                <a:solidFill>
                  <a:srgbClr val="0000DC"/>
                </a:solidFill>
              </a:rPr>
              <a:t>Debriecasan</a:t>
            </a:r>
            <a:r>
              <a:rPr lang="cs-CZ" sz="2600" dirty="0">
                <a:solidFill>
                  <a:srgbClr val="0000DC"/>
                </a:solidFill>
              </a:rPr>
              <a:t>, </a:t>
            </a:r>
            <a:r>
              <a:rPr lang="cs-CZ" sz="2600" dirty="0" err="1">
                <a:solidFill>
                  <a:srgbClr val="0000DC"/>
                </a:solidFill>
              </a:rPr>
              <a:t>Prontosan</a:t>
            </a:r>
            <a:r>
              <a:rPr lang="cs-CZ" sz="2600" dirty="0">
                <a:solidFill>
                  <a:srgbClr val="0000DC"/>
                </a:solidFill>
              </a:rPr>
              <a:t>, </a:t>
            </a:r>
            <a:r>
              <a:rPr lang="cs-CZ" sz="2600" dirty="0" err="1">
                <a:solidFill>
                  <a:srgbClr val="0000DC"/>
                </a:solidFill>
              </a:rPr>
              <a:t>Octenisept</a:t>
            </a:r>
            <a:r>
              <a:rPr lang="cs-CZ" sz="2600" dirty="0"/>
              <a:t>: nesmí přijít do kontaktu s jodovou dezinfekcí – fialové zbarvení , </a:t>
            </a:r>
            <a:r>
              <a:rPr lang="cs-CZ" sz="2600" dirty="0" err="1">
                <a:solidFill>
                  <a:srgbClr val="0000DC"/>
                </a:solidFill>
              </a:rPr>
              <a:t>Betadine</a:t>
            </a:r>
            <a:r>
              <a:rPr lang="cs-CZ" sz="2600" dirty="0"/>
              <a:t>: na obložky se VŽDY používá ředěná (obvykle 1:10), </a:t>
            </a:r>
            <a:r>
              <a:rPr lang="cs-CZ" sz="2600" dirty="0" err="1">
                <a:solidFill>
                  <a:srgbClr val="0000DC"/>
                </a:solidFill>
              </a:rPr>
              <a:t>Višněvského</a:t>
            </a:r>
            <a:r>
              <a:rPr lang="cs-CZ" sz="2600" dirty="0">
                <a:solidFill>
                  <a:srgbClr val="0000DC"/>
                </a:solidFill>
              </a:rPr>
              <a:t> suspenze</a:t>
            </a:r>
            <a:r>
              <a:rPr lang="cs-CZ" sz="2600" dirty="0"/>
              <a:t>: nutno láhev důkladně protřepat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zvol vhodnou velikost sterilního krytí (dle velikosti rány)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otevři sterilní krytí tak, aby ses nedotkl vnitřní strany obalu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aplikuj do obalu na krytí dostatečné množství roztoku, aby obložky byly celé navlhčené – zavři obal krytí a promni – podej lékaři</a:t>
            </a:r>
          </a:p>
          <a:p>
            <a:pPr>
              <a:lnSpc>
                <a:spcPts val="3600"/>
              </a:lnSpc>
            </a:pPr>
            <a:r>
              <a:rPr lang="cs-CZ" sz="2600" dirty="0"/>
              <a:t>obložky musí být do rány vloženy tak, aby vyplnily celou ránu a nepřečnívaly na okolní tkáň – vkládej obložky jednotlivě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Char char="̶"/>
            </a:pPr>
            <a:endParaRPr lang="cs-CZ" sz="96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03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827" y="441564"/>
            <a:ext cx="11285056" cy="4951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Péče o operační ránu – NEHOJÍCÍ SE RÁNA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828" y="1461357"/>
            <a:ext cx="11189172" cy="4766643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cs-CZ" sz="2800" dirty="0"/>
              <a:t>na ránu přiložte krytí </a:t>
            </a:r>
            <a:r>
              <a:rPr lang="cs-CZ" sz="2800" dirty="0" err="1"/>
              <a:t>Solvaline</a:t>
            </a:r>
            <a:r>
              <a:rPr lang="cs-CZ" sz="2800" dirty="0"/>
              <a:t> = vysoce savé krytí, které se nelepí </a:t>
            </a:r>
            <a:br>
              <a:rPr lang="cs-CZ" sz="2800" dirty="0"/>
            </a:br>
            <a:r>
              <a:rPr lang="cs-CZ" sz="2800" dirty="0"/>
              <a:t>k ráně, udržuje stálou teplotu a v ráně</a:t>
            </a:r>
          </a:p>
          <a:p>
            <a:pPr>
              <a:lnSpc>
                <a:spcPts val="3600"/>
              </a:lnSpc>
            </a:pPr>
            <a:r>
              <a:rPr lang="cs-CZ" dirty="0"/>
              <a:t>n</a:t>
            </a:r>
            <a:r>
              <a:rPr lang="cs-CZ" sz="2800" dirty="0"/>
              <a:t>a </a:t>
            </a:r>
            <a:r>
              <a:rPr lang="cs-CZ" dirty="0" err="1"/>
              <a:t>S</a:t>
            </a:r>
            <a:r>
              <a:rPr lang="cs-CZ" sz="2800" dirty="0" err="1"/>
              <a:t>olvaline</a:t>
            </a:r>
            <a:r>
              <a:rPr lang="cs-CZ" sz="2800" dirty="0"/>
              <a:t> krytí přilož savé krytí (savku)</a:t>
            </a:r>
          </a:p>
          <a:p>
            <a:pPr>
              <a:lnSpc>
                <a:spcPts val="3600"/>
              </a:lnSpc>
            </a:pPr>
            <a:r>
              <a:rPr lang="cs-CZ" dirty="0"/>
              <a:t>s</a:t>
            </a:r>
            <a:r>
              <a:rPr lang="cs-CZ" sz="2800" dirty="0"/>
              <a:t>ledujte </a:t>
            </a:r>
            <a:r>
              <a:rPr lang="cs-CZ" sz="2800" dirty="0" err="1"/>
              <a:t>prosak</a:t>
            </a:r>
            <a:r>
              <a:rPr lang="cs-CZ" sz="2800" dirty="0"/>
              <a:t> z rány</a:t>
            </a:r>
          </a:p>
          <a:p>
            <a:pPr>
              <a:lnSpc>
                <a:spcPts val="3600"/>
              </a:lnSpc>
            </a:pPr>
            <a:r>
              <a:rPr lang="cs-CZ" dirty="0"/>
              <a:t>p</a:t>
            </a:r>
            <a:r>
              <a:rPr lang="cs-CZ" sz="2800" dirty="0"/>
              <a:t>ři převazech indikovaných víckrát denně rozvrhněte jejich harmonogram (aby nevysychaly obložky, rána byla vystavená působení léčivého přípravku v pravidelných intervalech)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Char char="̶"/>
            </a:pPr>
            <a:endParaRPr lang="cs-CZ" sz="9600" dirty="0"/>
          </a:p>
          <a:p>
            <a:pPr marL="285750" indent="-285750">
              <a:buFont typeface="Arial" panose="020B0604020202020204" pitchFamily="34" charset="0"/>
              <a:buChar char="-"/>
            </a:pPr>
            <a:endParaRPr lang="cs-CZ" sz="2800" dirty="0">
              <a:ea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B7C69E-8336-4AEF-8AC0-B1DC8F8D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E024C3-17D2-4369-8568-8B935ED042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003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4519D0-5F9F-418E-A2E1-03C7BB3B1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4B9EE1-CDE8-426C-8ABB-42F318358A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3DABD31-77C9-4FC7-8013-6228BB025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957" y="1803061"/>
            <a:ext cx="3492585" cy="337616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14C5A8-FEC1-4E45-B2EA-2180D39CD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7"/>
          <a:stretch/>
        </p:blipFill>
        <p:spPr>
          <a:xfrm>
            <a:off x="7753457" y="1740917"/>
            <a:ext cx="3418312" cy="33761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5D6577-81DC-4290-AC6E-4C6C71C2C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751" y="1271775"/>
            <a:ext cx="2068497" cy="40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18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000" y="2664264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PARAMETRY HODNOCENÉ NA RÁNĚ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831795-3423-4998-B492-1F1A8A66F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C004FC-E162-4E6F-A6D0-D4D58A9A5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E1F88B-751E-4AA8-A3C2-DEBEACDB3CC8}"/>
              </a:ext>
            </a:extLst>
          </p:cNvPr>
          <p:cNvSpPr txBox="1"/>
          <p:nvPr/>
        </p:nvSpPr>
        <p:spPr>
          <a:xfrm>
            <a:off x="414000" y="3665102"/>
            <a:ext cx="7575082" cy="1222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cs-CZ" sz="2000" b="0" dirty="0">
                <a:latin typeface="+mn-lt"/>
              </a:defRPr>
            </a:lvl1pPr>
            <a:lvl2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SzPct val="100000"/>
              <a:buFontTx/>
              <a:buNone/>
              <a:defRPr sz="2000" b="0">
                <a:latin typeface="+mn-lt"/>
              </a:defRPr>
            </a:lvl2pPr>
            <a:lvl3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800" b="0">
                <a:latin typeface="+mn-lt"/>
              </a:defRPr>
            </a:lvl3pPr>
            <a:lvl4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600" b="0">
                <a:latin typeface="+mn-lt"/>
              </a:defRPr>
            </a:lvl4pPr>
            <a:lvl5pPr indent="0" algn="ctr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600" b="0">
                <a:latin typeface="+mn-lt"/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latin typeface="+mn-lt"/>
              </a:defRPr>
            </a:lvl6pPr>
            <a:lvl7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latin typeface="+mn-lt"/>
              </a:defRPr>
            </a:lvl7pPr>
            <a:lvl8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Wond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Exudate</a:t>
            </a:r>
            <a:r>
              <a:rPr lang="cs-CZ" dirty="0"/>
              <a:t> </a:t>
            </a:r>
            <a:r>
              <a:rPr lang="cs-CZ" dirty="0" err="1"/>
              <a:t>Continuum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4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7F6DC5-9B44-44AA-9A00-197DBED162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E8965-A301-47F3-A10D-D8C37ED132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2E12C0-C685-4BF9-BC3F-8A76AC36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93872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4000" dirty="0"/>
              <a:t>Pravidla chirurgického  mytí a dezinfekce rukou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DDE580-F2D2-406E-BA41-CB2DAEAF5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65" y="1576593"/>
            <a:ext cx="1090087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de-AT" altLang="cs-CZ" sz="2400" dirty="0"/>
              <a:t>o</a:t>
            </a:r>
            <a:r>
              <a:rPr lang="cs-CZ" altLang="cs-CZ" sz="2400" dirty="0" err="1"/>
              <a:t>dstranit</a:t>
            </a:r>
            <a:r>
              <a:rPr lang="cs-CZ" altLang="cs-CZ" sz="2400" dirty="0"/>
              <a:t> šperky – snižují efekt mytí a dezinfekce</a:t>
            </a:r>
            <a:r>
              <a:rPr lang="de-AT" altLang="cs-CZ" sz="2400" dirty="0"/>
              <a:t>, m</a:t>
            </a:r>
            <a:r>
              <a:rPr lang="cs-CZ" altLang="cs-CZ" sz="2400" dirty="0" err="1"/>
              <a:t>yjeme</a:t>
            </a:r>
            <a:r>
              <a:rPr lang="cs-CZ" altLang="cs-CZ" sz="2400" dirty="0"/>
              <a:t> celé předloktí</a:t>
            </a:r>
          </a:p>
          <a:p>
            <a:pPr>
              <a:lnSpc>
                <a:spcPts val="3600"/>
              </a:lnSpc>
            </a:pPr>
            <a:r>
              <a:rPr lang="de-AT" altLang="cs-CZ" sz="2400" dirty="0"/>
              <a:t>c</a:t>
            </a:r>
            <a:r>
              <a:rPr lang="cs-CZ" altLang="cs-CZ" sz="2400" dirty="0" err="1"/>
              <a:t>hirurgická</a:t>
            </a:r>
            <a:r>
              <a:rPr lang="cs-CZ" altLang="cs-CZ" sz="2400" dirty="0"/>
              <a:t> mýdla s dezinfekčním působením, sterilní kartáčky na nehty </a:t>
            </a:r>
          </a:p>
          <a:p>
            <a:pPr>
              <a:lnSpc>
                <a:spcPts val="3600"/>
              </a:lnSpc>
            </a:pPr>
            <a:r>
              <a:rPr lang="de-AT" altLang="cs-CZ" sz="2400" dirty="0"/>
              <a:t>c</a:t>
            </a:r>
            <a:r>
              <a:rPr lang="cs-CZ" altLang="cs-CZ" sz="2400" dirty="0" err="1"/>
              <a:t>hirurgická</a:t>
            </a:r>
            <a:r>
              <a:rPr lang="cs-CZ" altLang="cs-CZ" sz="2400" dirty="0"/>
              <a:t> dezinfekce se provádí 5 min, 2x5ml pokožka musí být vlhká po celou dobu expozice</a:t>
            </a:r>
            <a:r>
              <a:rPr lang="de-AT" altLang="cs-CZ" sz="2400" dirty="0"/>
              <a:t> </a:t>
            </a:r>
            <a:r>
              <a:rPr lang="cs-CZ" altLang="cs-CZ" sz="2400" dirty="0"/>
              <a:t>(</a:t>
            </a:r>
            <a:r>
              <a:rPr lang="de-AT" altLang="cs-CZ" sz="2400" dirty="0"/>
              <a:t>d</a:t>
            </a:r>
            <a:r>
              <a:rPr lang="cs-CZ" altLang="cs-CZ" sz="2400" dirty="0"/>
              <a:t>o vhodné dezinfekce lze ruce ponořit </a:t>
            </a:r>
            <a:r>
              <a:rPr lang="de-AT" altLang="cs-CZ" sz="2400" dirty="0"/>
              <a:t> - </a:t>
            </a:r>
            <a:r>
              <a:rPr lang="de-AT" altLang="cs-CZ" sz="2400" dirty="0" err="1"/>
              <a:t>dod</a:t>
            </a:r>
            <a:r>
              <a:rPr lang="cs-CZ" altLang="cs-CZ" sz="2400" dirty="0" err="1"/>
              <a:t>ržet</a:t>
            </a:r>
            <a:r>
              <a:rPr lang="cs-CZ" altLang="cs-CZ" sz="2400" dirty="0"/>
              <a:t> dobu exspirace a expozice)</a:t>
            </a:r>
          </a:p>
          <a:p>
            <a:pPr>
              <a:lnSpc>
                <a:spcPts val="3600"/>
              </a:lnSpc>
            </a:pPr>
            <a:r>
              <a:rPr lang="cs-CZ" altLang="cs-CZ" sz="2400" dirty="0"/>
              <a:t>na ruce kontaminované biologickým materiálem použijeme </a:t>
            </a:r>
            <a:r>
              <a:rPr lang="cs-CZ" altLang="cs-CZ" sz="2400" dirty="0" err="1"/>
              <a:t>virucidní</a:t>
            </a:r>
            <a:r>
              <a:rPr lang="cs-CZ" altLang="cs-CZ" sz="2400" dirty="0"/>
              <a:t> dezinfekční prostředek </a:t>
            </a:r>
          </a:p>
          <a:p>
            <a:pPr>
              <a:lnSpc>
                <a:spcPts val="3600"/>
              </a:lnSpc>
            </a:pPr>
            <a:r>
              <a:rPr lang="cs-CZ" altLang="cs-CZ" sz="2400" dirty="0"/>
              <a:t>po sejmutí rukavic omyjeme nebo dezinfikujeme ruce</a:t>
            </a:r>
          </a:p>
          <a:p>
            <a:pPr>
              <a:lnSpc>
                <a:spcPts val="3600"/>
              </a:lnSpc>
            </a:pPr>
            <a:r>
              <a:rPr lang="cs-CZ" altLang="cs-CZ" sz="2400" dirty="0"/>
              <a:t>po mytí ruce utíráme do sucha jednorázovým ručníkem </a:t>
            </a:r>
          </a:p>
          <a:p>
            <a:pPr>
              <a:lnSpc>
                <a:spcPts val="3600"/>
              </a:lnSpc>
            </a:pPr>
            <a:r>
              <a:rPr lang="cs-CZ" altLang="cs-CZ" sz="2400" dirty="0"/>
              <a:t>dávkovací zařízení na mýdla a dezinfekce před doplněním pravidelně myjeme a dezinfikujeme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9523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D31280-EFEB-40C3-9166-AC44EF29C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E34168-4880-46DD-8064-F0C56F147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08FF62-3B18-4620-A85F-8FECB1C6C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Hojení ran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857AE6-30D3-4189-94FA-AD6EF29EC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0991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sz="2400" b="1" spc="-100" dirty="0" err="1">
                <a:solidFill>
                  <a:schemeClr val="tx2"/>
                </a:solidFill>
                <a:ea typeface="+mj-ea"/>
                <a:cs typeface="+mj-cs"/>
              </a:rPr>
              <a:t>primam</a:t>
            </a: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sz="2400" dirty="0"/>
              <a:t>= hojení bez komplikací</a:t>
            </a:r>
          </a:p>
          <a:p>
            <a:pPr>
              <a:lnSpc>
                <a:spcPts val="3600"/>
              </a:lnSpc>
            </a:pP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hojení per </a:t>
            </a:r>
            <a:r>
              <a:rPr lang="cs-CZ" sz="2400" b="1" spc="-100" dirty="0" err="1">
                <a:solidFill>
                  <a:schemeClr val="tx2"/>
                </a:solidFill>
                <a:ea typeface="+mj-ea"/>
                <a:cs typeface="+mj-cs"/>
              </a:rPr>
              <a:t>secundam</a:t>
            </a: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sz="2400" dirty="0"/>
              <a:t>=</a:t>
            </a:r>
            <a:r>
              <a:rPr lang="cs-CZ" sz="2400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sz="2400" dirty="0"/>
              <a:t>prodloužené hojení – výskyt infekce v ráně, dehiscence rány = rozestup rány</a:t>
            </a:r>
          </a:p>
          <a:p>
            <a:pPr>
              <a:lnSpc>
                <a:spcPts val="3600"/>
              </a:lnSpc>
            </a:pP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terciální hojení rány </a:t>
            </a:r>
            <a:r>
              <a:rPr lang="cs-CZ" sz="2400" dirty="0"/>
              <a:t>= sutura rány za 3 - 5 dnů od vzniku – rány se </a:t>
            </a:r>
            <a:r>
              <a:rPr lang="cs-CZ" sz="2400" dirty="0">
                <a:sym typeface="Symbol"/>
              </a:rPr>
              <a:t> </a:t>
            </a:r>
            <a:r>
              <a:rPr lang="cs-CZ" sz="2400" dirty="0"/>
              <a:t>rizikem vzniku infekce </a:t>
            </a:r>
          </a:p>
          <a:p>
            <a:pPr>
              <a:lnSpc>
                <a:spcPts val="3600"/>
              </a:lnSpc>
            </a:pP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nehojící se rána </a:t>
            </a:r>
            <a:r>
              <a:rPr lang="cs-CZ" sz="2400" dirty="0"/>
              <a:t>=</a:t>
            </a:r>
            <a:r>
              <a:rPr lang="cs-CZ" sz="2400" spc="-1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sz="2400" dirty="0"/>
              <a:t>rána, která se nezhojí více než 6 - 9 týdnů (např. bércové vředy, dekubitus)</a:t>
            </a:r>
          </a:p>
          <a:p>
            <a:pPr>
              <a:lnSpc>
                <a:spcPts val="3600"/>
              </a:lnSpc>
            </a:pPr>
            <a:endParaRPr lang="cs-CZ" sz="2400" dirty="0"/>
          </a:p>
          <a:p>
            <a:pPr>
              <a:lnSpc>
                <a:spcPts val="3600"/>
              </a:lnSpc>
            </a:pPr>
            <a:r>
              <a:rPr lang="cs-CZ" sz="2400" dirty="0"/>
              <a:t>rána = </a:t>
            </a:r>
            <a:r>
              <a:rPr lang="cs-CZ" sz="2400" dirty="0" err="1"/>
              <a:t>vulnus</a:t>
            </a:r>
            <a:endParaRPr lang="cs-CZ" sz="2400" dirty="0"/>
          </a:p>
          <a:p>
            <a:pPr>
              <a:lnSpc>
                <a:spcPts val="3600"/>
              </a:lnSpc>
            </a:pPr>
            <a:r>
              <a:rPr lang="cs-CZ" sz="2400" dirty="0"/>
              <a:t>hojení = reparace</a:t>
            </a:r>
          </a:p>
        </p:txBody>
      </p:sp>
    </p:spTree>
    <p:extLst>
      <p:ext uri="{BB962C8B-B14F-4D97-AF65-F5344CB8AC3E}">
        <p14:creationId xmlns:p14="http://schemas.microsoft.com/office/powerpoint/2010/main" val="2791085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D31280-EFEB-40C3-9166-AC44EF29C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E34168-4880-46DD-8064-F0C56F147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08FF62-3B18-4620-A85F-8FECB1C6C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Hojení ran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44EA605-1DA6-48BA-9951-4CE75BAC1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781" y="2449512"/>
            <a:ext cx="10106025" cy="2124075"/>
          </a:xfrm>
        </p:spPr>
      </p:pic>
    </p:spTree>
    <p:extLst>
      <p:ext uri="{BB962C8B-B14F-4D97-AF65-F5344CB8AC3E}">
        <p14:creationId xmlns:p14="http://schemas.microsoft.com/office/powerpoint/2010/main" val="3046569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D31280-EFEB-40C3-9166-AC44EF29C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E34168-4880-46DD-8064-F0C56F147C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08FF62-3B18-4620-A85F-8FECB1C6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9994"/>
            <a:ext cx="10753200" cy="451576"/>
          </a:xfrm>
        </p:spPr>
        <p:txBody>
          <a:bodyPr/>
          <a:lstStyle/>
          <a:p>
            <a:r>
              <a:rPr lang="cs-CZ" dirty="0"/>
              <a:t>Faktory ovlivňující hojení ran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857AE6-30D3-4189-94FA-AD6EF29EC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01578"/>
            <a:ext cx="4560212" cy="4139998"/>
          </a:xfrm>
        </p:spPr>
        <p:txBody>
          <a:bodyPr/>
          <a:lstStyle/>
          <a:p>
            <a:pPr>
              <a:lnSpc>
                <a:spcPts val="3600"/>
              </a:lnSpc>
              <a:buNone/>
            </a:pPr>
            <a:r>
              <a:rPr lang="cs-CZ" sz="2400" b="1" spc="-100" dirty="0">
                <a:solidFill>
                  <a:schemeClr val="tx2"/>
                </a:solidFill>
                <a:ea typeface="+mj-ea"/>
                <a:cs typeface="+mj-cs"/>
              </a:rPr>
              <a:t>Vnitřní faktory:</a:t>
            </a:r>
          </a:p>
          <a:p>
            <a:pPr>
              <a:lnSpc>
                <a:spcPts val="3600"/>
              </a:lnSpc>
            </a:pPr>
            <a:r>
              <a:rPr lang="cs-CZ" sz="2400" spc="-100" dirty="0">
                <a:ea typeface="+mj-ea"/>
                <a:cs typeface="+mj-cs"/>
              </a:rPr>
              <a:t>s</a:t>
            </a:r>
            <a:r>
              <a:rPr lang="cs-CZ" sz="2400" dirty="0"/>
              <a:t>tav výživy (malnutrice, hypovitaminózy, deficity stopových prvků, obezita)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dostatek kyslíku a živin </a:t>
            </a:r>
            <a:br>
              <a:rPr lang="de-AT" sz="2400" dirty="0"/>
            </a:br>
            <a:r>
              <a:rPr lang="cs-CZ" sz="2400" dirty="0"/>
              <a:t>v hojících se tkáních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neadekvátní zánětlivé reakce organismu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věk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F615CD45-3633-4044-BE07-75C1C6D76448}"/>
              </a:ext>
            </a:extLst>
          </p:cNvPr>
          <p:cNvSpPr txBox="1">
            <a:spLocks/>
          </p:cNvSpPr>
          <p:nvPr/>
        </p:nvSpPr>
        <p:spPr>
          <a:xfrm>
            <a:off x="4843765" y="1298139"/>
            <a:ext cx="694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cs-CZ" sz="2400" b="1" kern="0" spc="-100" dirty="0">
                <a:solidFill>
                  <a:schemeClr val="tx2"/>
                </a:solidFill>
                <a:ea typeface="+mj-ea"/>
                <a:cs typeface="+mj-cs"/>
              </a:rPr>
              <a:t>Vnější faktory: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l</a:t>
            </a:r>
            <a:r>
              <a:rPr lang="cs-CZ" sz="2400" dirty="0">
                <a:latin typeface="+mn-lt"/>
              </a:rPr>
              <a:t>okální infekce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l</a:t>
            </a:r>
            <a:r>
              <a:rPr lang="cs-CZ" sz="2400" dirty="0">
                <a:latin typeface="+mn-lt"/>
              </a:rPr>
              <a:t>éky užívané pacientem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m</a:t>
            </a:r>
            <a:r>
              <a:rPr lang="cs-CZ" sz="2400" dirty="0">
                <a:latin typeface="+mn-lt"/>
              </a:rPr>
              <a:t>echanické vlivy (imobilita, působení zevního tlaku)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n</a:t>
            </a:r>
            <a:r>
              <a:rPr lang="cs-CZ" sz="2400" dirty="0">
                <a:latin typeface="+mn-lt"/>
              </a:rPr>
              <a:t>ežádoucí vlivy lokálně používaných antiseptik, antibiotik a chemických látek používaných při chemickém </a:t>
            </a:r>
            <a:r>
              <a:rPr lang="cs-CZ" sz="2400" dirty="0" err="1">
                <a:latin typeface="+mn-lt"/>
              </a:rPr>
              <a:t>debridmentu</a:t>
            </a:r>
            <a:r>
              <a:rPr lang="cs-CZ" sz="2400" dirty="0">
                <a:latin typeface="+mn-lt"/>
              </a:rPr>
              <a:t>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d</a:t>
            </a:r>
            <a:r>
              <a:rPr lang="cs-CZ" sz="2400" dirty="0">
                <a:latin typeface="+mn-lt"/>
              </a:rPr>
              <a:t>evitalizovaná tkáň ponechaná na spodině rány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v</a:t>
            </a:r>
            <a:r>
              <a:rPr lang="cs-CZ" sz="2400" dirty="0">
                <a:latin typeface="+mn-lt"/>
              </a:rPr>
              <a:t>ysychání spodiny rány při aplikaci nevhodného krytí na ránu </a:t>
            </a:r>
          </a:p>
          <a:p>
            <a:pPr>
              <a:lnSpc>
                <a:spcPts val="3600"/>
              </a:lnSpc>
            </a:pPr>
            <a:endParaRPr lang="cs-CZ" sz="2400" kern="0" dirty="0"/>
          </a:p>
        </p:txBody>
      </p:sp>
    </p:spTree>
    <p:extLst>
      <p:ext uri="{BB962C8B-B14F-4D97-AF65-F5344CB8AC3E}">
        <p14:creationId xmlns:p14="http://schemas.microsoft.com/office/powerpoint/2010/main" val="1885103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F5339-F54E-4371-A095-E00344BAC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550E6-0FB3-458B-A6C4-633DABB558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31EEE-E514-4D5D-A881-F9F6E2EB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rány – OBECNĚ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50D2EE-2D38-4436-A237-B3C78D6E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cs-CZ" sz="2800" dirty="0">
                <a:ea typeface="Times New Roman" panose="02020603050405020304" pitchFamily="18" charset="0"/>
              </a:rPr>
              <a:t>lokalizace rány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p</a:t>
            </a:r>
            <a:r>
              <a:rPr lang="cs-CZ" sz="2800" dirty="0">
                <a:ea typeface="Times New Roman" panose="02020603050405020304" pitchFamily="18" charset="0"/>
              </a:rPr>
              <a:t>ohmoždění, hematom okolní v okolí rány</a:t>
            </a:r>
          </a:p>
          <a:p>
            <a:pPr>
              <a:lnSpc>
                <a:spcPts val="3600"/>
              </a:lnSpc>
            </a:pPr>
            <a:r>
              <a:rPr lang="cs-CZ" dirty="0" err="1">
                <a:ea typeface="Times New Roman" panose="02020603050405020304" pitchFamily="18" charset="0"/>
              </a:rPr>
              <a:t>p</a:t>
            </a:r>
            <a:r>
              <a:rPr lang="cs-CZ" sz="2800" dirty="0" err="1">
                <a:ea typeface="Times New Roman" panose="02020603050405020304" pitchFamily="18" charset="0"/>
              </a:rPr>
              <a:t>rosak</a:t>
            </a:r>
            <a:r>
              <a:rPr lang="cs-CZ" sz="2800" dirty="0">
                <a:ea typeface="Times New Roman" panose="02020603050405020304" pitchFamily="18" charset="0"/>
              </a:rPr>
              <a:t>: množství a charakter (obkreslit, zkusit otisk na rukavici – hodnocení dle nasáknutí krycí vrstvy)  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o</a:t>
            </a:r>
            <a:r>
              <a:rPr lang="cs-CZ" sz="2800" dirty="0">
                <a:ea typeface="Times New Roman" panose="02020603050405020304" pitchFamily="18" charset="0"/>
              </a:rPr>
              <a:t>dtok z drénů (množství, charakter a zápach)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b</a:t>
            </a:r>
            <a:r>
              <a:rPr lang="cs-CZ" sz="2800" dirty="0">
                <a:ea typeface="Times New Roman" panose="02020603050405020304" pitchFamily="18" charset="0"/>
              </a:rPr>
              <a:t>olest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777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F5339-F54E-4371-A095-E00344BAC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550E6-0FB3-458B-A6C4-633DABB558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31EEE-E514-4D5D-A881-F9F6E2EB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rány – HOJENÍ PER PRIMAM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50D2EE-2D38-4436-A237-B3C78D6E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cs-CZ" kern="1200" dirty="0"/>
              <a:t>d</a:t>
            </a:r>
            <a:r>
              <a:rPr lang="cs-CZ" sz="2800" kern="1200" dirty="0"/>
              <a:t>élka rány</a:t>
            </a:r>
          </a:p>
          <a:p>
            <a:pPr>
              <a:lnSpc>
                <a:spcPts val="3600"/>
              </a:lnSpc>
            </a:pPr>
            <a:r>
              <a:rPr lang="cs-CZ" kern="1200" dirty="0"/>
              <a:t>p</a:t>
            </a:r>
            <a:r>
              <a:rPr lang="cs-CZ" sz="2800" kern="1200" dirty="0"/>
              <a:t>řiblížení okrajů rány</a:t>
            </a:r>
          </a:p>
          <a:p>
            <a:pPr>
              <a:lnSpc>
                <a:spcPts val="3600"/>
              </a:lnSpc>
            </a:pPr>
            <a:r>
              <a:rPr lang="cs-CZ" kern="1200" dirty="0"/>
              <a:t>t</a:t>
            </a:r>
            <a:r>
              <a:rPr lang="cs-CZ" sz="2800" kern="1200" dirty="0"/>
              <a:t>vorba jizvy</a:t>
            </a:r>
          </a:p>
          <a:p>
            <a:pPr>
              <a:lnSpc>
                <a:spcPts val="3600"/>
              </a:lnSpc>
            </a:pPr>
            <a:r>
              <a:rPr lang="cs-CZ" kern="1200" dirty="0"/>
              <a:t>z</a:t>
            </a:r>
            <a:r>
              <a:rPr lang="cs-CZ" sz="2800" dirty="0"/>
              <a:t>námky infekce</a:t>
            </a:r>
          </a:p>
          <a:p>
            <a:pPr>
              <a:lnSpc>
                <a:spcPts val="3600"/>
              </a:lnSpc>
            </a:pPr>
            <a:r>
              <a:rPr lang="cs-CZ" sz="2800" dirty="0"/>
              <a:t>charakter sekrece</a:t>
            </a:r>
          </a:p>
          <a:p>
            <a:pPr>
              <a:lnSpc>
                <a:spcPts val="3600"/>
              </a:lnSpc>
            </a:pPr>
            <a:endParaRPr lang="cs-CZ" sz="2800" dirty="0"/>
          </a:p>
          <a:p>
            <a:pPr>
              <a:lnSpc>
                <a:spcPts val="3600"/>
              </a:lnSpc>
            </a:pPr>
            <a:r>
              <a:rPr lang="de-AT" dirty="0">
                <a:ea typeface="Times New Roman" panose="02020603050405020304" pitchFamily="18" charset="0"/>
              </a:rPr>
              <a:t>s</a:t>
            </a:r>
            <a:r>
              <a:rPr lang="cs-CZ" sz="2800" dirty="0" err="1">
                <a:ea typeface="Times New Roman" panose="02020603050405020304" pitchFamily="18" charset="0"/>
              </a:rPr>
              <a:t>ekrece</a:t>
            </a:r>
            <a:r>
              <a:rPr lang="cs-CZ" sz="2800" dirty="0">
                <a:ea typeface="Times New Roman" panose="02020603050405020304" pitchFamily="18" charset="0"/>
              </a:rPr>
              <a:t> krvavá (hemoragická) či serózní v přiměřeném množství je fyziologická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5A27A4-C14F-4857-81BA-08EC9861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261" y="1692002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4B2E71-CC19-4BE4-8077-907AA3C0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403" y="2063476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56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F5339-F54E-4371-A095-E00344BAC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550E6-0FB3-458B-A6C4-633DABB558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31EEE-E514-4D5D-A881-F9F6E2EB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rány – HOJENÍ PER SEKUNDAM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50D2EE-2D38-4436-A237-B3C78D6E0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23327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lokalizace rány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ve</a:t>
            </a:r>
            <a:r>
              <a:rPr lang="cs-CZ" dirty="0"/>
              <a:t>likost rány a vývoj v čase</a:t>
            </a:r>
          </a:p>
          <a:p>
            <a:pPr marL="252000" lvl="1">
              <a:lnSpc>
                <a:spcPts val="3600"/>
              </a:lnSpc>
            </a:pPr>
            <a:r>
              <a:rPr lang="cs-CZ" sz="2800" dirty="0">
                <a:ea typeface="Times New Roman" panose="02020603050405020304" pitchFamily="18" charset="0"/>
              </a:rPr>
              <a:t>trojrozměrně  = délka – šířka – hloubka, měřit pravítkem, obkreslit na fólii, fotodokumentace</a:t>
            </a:r>
          </a:p>
          <a:p>
            <a:pPr>
              <a:lnSpc>
                <a:spcPts val="3600"/>
              </a:lnSpc>
            </a:pPr>
            <a:r>
              <a:rPr lang="cs-CZ" dirty="0"/>
              <a:t>spodina rány (povlaky, nekróza, odloupávání tkáně, granulace, tvorba jizvy)</a:t>
            </a:r>
          </a:p>
          <a:p>
            <a:pPr>
              <a:lnSpc>
                <a:spcPts val="3600"/>
              </a:lnSpc>
            </a:pPr>
            <a:r>
              <a:rPr lang="cs-CZ" dirty="0"/>
              <a:t>okolní tkáň (puchýřky, macerace, erytém) </a:t>
            </a:r>
          </a:p>
          <a:p>
            <a:pPr>
              <a:lnSpc>
                <a:spcPts val="3600"/>
              </a:lnSpc>
            </a:pPr>
            <a:r>
              <a:rPr lang="cs-CZ" dirty="0" err="1"/>
              <a:t>prosak</a:t>
            </a:r>
            <a:r>
              <a:rPr lang="cs-CZ" dirty="0"/>
              <a:t> → množství a charakter (purulentní, serózní)</a:t>
            </a:r>
          </a:p>
          <a:p>
            <a:pPr>
              <a:lnSpc>
                <a:spcPts val="3600"/>
              </a:lnSpc>
            </a:pPr>
            <a:r>
              <a:rPr lang="cs-CZ" dirty="0"/>
              <a:t>známky infekce</a:t>
            </a:r>
          </a:p>
          <a:p>
            <a:pPr>
              <a:lnSpc>
                <a:spcPts val="3600"/>
              </a:lnSpc>
            </a:pPr>
            <a:r>
              <a:rPr lang="cs-CZ" dirty="0"/>
              <a:t>tvorba kapes a píštělí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4508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F5339-F54E-4371-A095-E00344BAC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550E6-0FB3-458B-A6C4-633DABB558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31EEE-E514-4D5D-A881-F9F6E2EB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85576"/>
            <a:ext cx="11140306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Hodnocení rány – ZNÁMKY RANNÉ INFEKCE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50D2EE-2D38-4436-A237-B3C78D6E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cs-CZ" sz="2800" dirty="0">
                <a:ea typeface="Times New Roman" panose="02020603050405020304" pitchFamily="18" charset="0"/>
              </a:rPr>
              <a:t>lokalizace rány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zk</a:t>
            </a:r>
            <a:r>
              <a:rPr lang="cs-CZ" sz="2800" dirty="0">
                <a:ea typeface="Times New Roman" panose="02020603050405020304" pitchFamily="18" charset="0"/>
              </a:rPr>
              <a:t>alený, purulentní sekret z rány (</a:t>
            </a:r>
            <a:r>
              <a:rPr lang="cs-CZ" sz="2800" dirty="0" err="1">
                <a:ea typeface="Times New Roman" panose="02020603050405020304" pitchFamily="18" charset="0"/>
              </a:rPr>
              <a:t>prosak</a:t>
            </a:r>
            <a:r>
              <a:rPr lang="cs-CZ" sz="2800" dirty="0">
                <a:ea typeface="Times New Roman" panose="02020603050405020304" pitchFamily="18" charset="0"/>
              </a:rPr>
              <a:t>, odpad z drénů)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o</a:t>
            </a:r>
            <a:r>
              <a:rPr lang="cs-CZ" sz="2800" dirty="0">
                <a:ea typeface="Times New Roman" panose="02020603050405020304" pitchFamily="18" charset="0"/>
              </a:rPr>
              <a:t>tok rány (napětí v ráně)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z</a:t>
            </a:r>
            <a:r>
              <a:rPr lang="cs-CZ" sz="2800" dirty="0">
                <a:ea typeface="Times New Roman" panose="02020603050405020304" pitchFamily="18" charset="0"/>
              </a:rPr>
              <a:t>výšená tělesná teplota a zvýšená teplota okolní kůže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z</a:t>
            </a:r>
            <a:r>
              <a:rPr lang="cs-CZ" sz="2800" dirty="0">
                <a:ea typeface="Times New Roman" panose="02020603050405020304" pitchFamily="18" charset="0"/>
              </a:rPr>
              <a:t>arudnutí okolní kůže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n</a:t>
            </a:r>
            <a:r>
              <a:rPr lang="cs-CZ" sz="2800" dirty="0">
                <a:ea typeface="Times New Roman" panose="02020603050405020304" pitchFamily="18" charset="0"/>
              </a:rPr>
              <a:t>epříjemný (hnilobný) zápach</a:t>
            </a:r>
          </a:p>
          <a:p>
            <a:pPr>
              <a:lnSpc>
                <a:spcPts val="3600"/>
              </a:lnSpc>
            </a:pPr>
            <a:r>
              <a:rPr lang="cs-CZ" sz="2800" dirty="0">
                <a:ea typeface="Times New Roman" panose="02020603050405020304" pitchFamily="18" charset="0"/>
              </a:rPr>
              <a:t>porucha funkce</a:t>
            </a:r>
          </a:p>
          <a:p>
            <a:pPr>
              <a:lnSpc>
                <a:spcPts val="3600"/>
              </a:lnSpc>
            </a:pPr>
            <a:r>
              <a:rPr lang="cs-CZ" dirty="0">
                <a:ea typeface="Times New Roman" panose="02020603050405020304" pitchFamily="18" charset="0"/>
              </a:rPr>
              <a:t>b</a:t>
            </a:r>
            <a:r>
              <a:rPr lang="cs-CZ" sz="2800" dirty="0">
                <a:ea typeface="Times New Roman" panose="02020603050405020304" pitchFamily="18" charset="0"/>
              </a:rPr>
              <a:t>olest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A89DC4-D7C4-4AA6-80BC-DABDB14EE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969" y="1555860"/>
            <a:ext cx="2068497" cy="40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E45839-D183-4E60-9CA3-C081FB9D4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E34715-0C8A-4E8B-92CD-737486991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8FC63D-CF61-48CF-86D4-A78030C1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53" y="474531"/>
            <a:ext cx="10753200" cy="451576"/>
          </a:xfrm>
        </p:spPr>
        <p:txBody>
          <a:bodyPr/>
          <a:lstStyle/>
          <a:p>
            <a:r>
              <a:rPr lang="cs-CZ" dirty="0"/>
              <a:t>Hodnocení rány – NEHOJÍCÍ SE RÁNA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17218D-7FFA-41D7-9AB9-37BC550E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99" y="1385080"/>
            <a:ext cx="12422259" cy="1284280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HODNOCENÍ RÁNY </a:t>
            </a:r>
            <a:r>
              <a:rPr lang="cs-CZ" b="1" dirty="0">
                <a:solidFill>
                  <a:srgbClr val="0000DC"/>
                </a:solidFill>
              </a:rPr>
              <a:t>DLE WHC  </a:t>
            </a:r>
            <a:r>
              <a:rPr lang="cs-CZ" dirty="0">
                <a:solidFill>
                  <a:srgbClr val="0000DC"/>
                </a:solidFill>
              </a:rPr>
              <a:t>= THE WOUND HEALING CONTINUUM</a:t>
            </a:r>
          </a:p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0CD5FB-959D-41F0-BF4C-85725011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95" y="5309032"/>
            <a:ext cx="3737155" cy="6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433FF4-A9F9-4E88-80D6-90679923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47" y="5376273"/>
            <a:ext cx="1066892" cy="5425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2155BE-B6B5-401B-8450-B8312B89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906" y="5261852"/>
            <a:ext cx="1237595" cy="7315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5A9E5C8-EC42-4A2F-BAA2-ED881BFE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70" y="2303027"/>
            <a:ext cx="9020175" cy="1981200"/>
          </a:xfrm>
          <a:prstGeom prst="rect">
            <a:avLst/>
          </a:prstGeom>
        </p:spPr>
      </p:pic>
      <p:sp>
        <p:nvSpPr>
          <p:cNvPr id="11" name="Bublinový popisek se šipkou doleva 17">
            <a:extLst>
              <a:ext uri="{FF2B5EF4-FFF2-40B4-BE49-F238E27FC236}">
                <a16:creationId xmlns:a16="http://schemas.microsoft.com/office/drawing/2014/main" id="{1454A9FE-1442-4F72-9E18-35213792C3D8}"/>
              </a:ext>
            </a:extLst>
          </p:cNvPr>
          <p:cNvSpPr/>
          <p:nvPr/>
        </p:nvSpPr>
        <p:spPr>
          <a:xfrm>
            <a:off x="7012957" y="4438795"/>
            <a:ext cx="4910102" cy="2275770"/>
          </a:xfrm>
          <a:prstGeom prst="leftArrowCallout">
            <a:avLst>
              <a:gd name="adj1" fmla="val 13269"/>
              <a:gd name="adj2" fmla="val 13006"/>
              <a:gd name="adj3" fmla="val 20281"/>
              <a:gd name="adj4" fmla="val 73827"/>
            </a:avLst>
          </a:prstGeom>
          <a:solidFill>
            <a:srgbClr val="0000D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Hodnocení WHC probíhá na základě vzhledu spodiny rány:</a:t>
            </a:r>
          </a:p>
          <a:p>
            <a:pPr algn="ctr"/>
            <a:r>
              <a:rPr lang="cs-CZ" sz="1400" b="1" dirty="0"/>
              <a:t>černá barva = nejhorší, </a:t>
            </a:r>
          </a:p>
          <a:p>
            <a:pPr algn="ctr"/>
            <a:r>
              <a:rPr lang="cs-CZ" sz="1400" b="1" dirty="0"/>
              <a:t>Růžová =  nejlepší</a:t>
            </a:r>
          </a:p>
          <a:p>
            <a:pPr algn="ctr"/>
            <a:r>
              <a:rPr lang="cs-CZ" sz="1400" b="1" dirty="0"/>
              <a:t>Dle vzhledu spodiny je aplikován TIME management hojení rány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3774D7F-CEE6-44CC-BDC8-0E7E5AEE1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611" y="2274211"/>
            <a:ext cx="2991389" cy="19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97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E45839-D183-4E60-9CA3-C081FB9D4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E34715-0C8A-4E8B-92CD-737486991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8FC63D-CF61-48CF-86D4-A78030C1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rány – NEHOJÍCÍ SE RÁNA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17218D-7FFA-41D7-9AB9-37BC550E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53" y="1582532"/>
            <a:ext cx="10853435" cy="838858"/>
          </a:xfrm>
        </p:spPr>
        <p:txBody>
          <a:bodyPr/>
          <a:lstStyle/>
          <a:p>
            <a:pPr marL="72000" indent="0" algn="ctr">
              <a:buNone/>
            </a:pPr>
            <a:r>
              <a:rPr lang="cs-CZ" dirty="0">
                <a:solidFill>
                  <a:srgbClr val="0000DC"/>
                </a:solidFill>
              </a:rPr>
              <a:t>ŘÍZENÉ HOJENÍ RÁNY = TIME MANAGEMENT</a:t>
            </a:r>
            <a:endParaRPr lang="cs-CZ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90A750-ACF7-479C-8198-A7AA5D1FC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9825"/>
          <a:stretch/>
        </p:blipFill>
        <p:spPr bwMode="auto">
          <a:xfrm>
            <a:off x="971012" y="2738402"/>
            <a:ext cx="10020994" cy="285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014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C602A2-599A-4ECE-905A-6DE55545A0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CF013B-B54B-460E-8F3F-133574BA00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1DE8BC-9AC3-4251-965F-B8803920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TIME → TIMERS</a:t>
            </a:r>
          </a:p>
        </p:txBody>
      </p:sp>
      <p:pic>
        <p:nvPicPr>
          <p:cNvPr id="1026" name="Picture 2" descr="Essentials of wound care: assessing and managing impaired skin integrity">
            <a:extLst>
              <a:ext uri="{FF2B5EF4-FFF2-40B4-BE49-F238E27FC236}">
                <a16:creationId xmlns:a16="http://schemas.microsoft.com/office/drawing/2014/main" id="{BEAEEB2F-F2B1-47FC-ADB5-5E1A87E250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50" y="2600325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B8E42F-18D7-4405-BD0F-C39568CD3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798" r="25798"/>
          <a:stretch/>
        </p:blipFill>
        <p:spPr>
          <a:xfrm>
            <a:off x="4437857" y="0"/>
            <a:ext cx="5073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BFEE3C-26AD-422B-B1EB-603331373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A63575-E332-4C7D-BAC8-DD5A52C6D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8B89D-2573-4F17-8206-EF82B5E3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58361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Mecha</a:t>
            </a:r>
            <a:r>
              <a:rPr lang="cs-CZ" altLang="cs-CZ" sz="4000" dirty="0"/>
              <a:t>nické mytí rukou – </a:t>
            </a:r>
            <a:r>
              <a:rPr lang="cs-CZ" altLang="cs-CZ" sz="4000" dirty="0">
                <a:solidFill>
                  <a:srgbClr val="FF0000"/>
                </a:solidFill>
              </a:rPr>
              <a:t>před</a:t>
            </a:r>
            <a:r>
              <a:rPr lang="cs-CZ" altLang="cs-CZ" sz="4000" dirty="0"/>
              <a:t> chirurgickou dezinfekcí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7FDDC4-8A3E-401F-B2FE-24196D39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účel: </a:t>
            </a:r>
            <a:r>
              <a:rPr lang="cs-CZ" altLang="cs-CZ" sz="2400" dirty="0"/>
              <a:t>mechanické očištění nečistoty i přechodné mikroflóry z pokožky rukou a předloktí</a:t>
            </a:r>
            <a:endParaRPr lang="cs-CZ" altLang="cs-CZ" sz="2400" b="1" dirty="0"/>
          </a:p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kdy: </a:t>
            </a:r>
            <a:r>
              <a:rPr lang="cs-CZ" altLang="cs-CZ" sz="2400" dirty="0"/>
              <a:t>před zahájením vlastního operačního programu</a:t>
            </a:r>
          </a:p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pomůcky: 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tekutý mycí prostředek v dávkovači (ideálně bezdotykovém) 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tekoucí pitná voda z bezkontaktní vodovodní baterie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jednorázový nebo sterilní kartáček na ruce 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ručník na jedno použití z vhodného dávkovače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057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E45839-D183-4E60-9CA3-C081FB9D4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E34715-0C8A-4E8B-92CD-737486991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8FC63D-CF61-48CF-86D4-A78030C1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98659"/>
            <a:ext cx="10753200" cy="451576"/>
          </a:xfrm>
        </p:spPr>
        <p:txBody>
          <a:bodyPr/>
          <a:lstStyle/>
          <a:p>
            <a:r>
              <a:rPr lang="cs-CZ" dirty="0"/>
              <a:t>Hodnocení rány – NEHOJÍCÍ SE RÁNA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17218D-7FFA-41D7-9AB9-37BC550E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6" y="954774"/>
            <a:ext cx="12422259" cy="1284280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HODNOCENÍ RÁNY </a:t>
            </a:r>
            <a:r>
              <a:rPr lang="cs-CZ" b="1" dirty="0">
                <a:solidFill>
                  <a:srgbClr val="0000DC"/>
                </a:solidFill>
              </a:rPr>
              <a:t>DLE WIC  </a:t>
            </a:r>
            <a:r>
              <a:rPr lang="cs-CZ" dirty="0">
                <a:solidFill>
                  <a:srgbClr val="0000DC"/>
                </a:solidFill>
              </a:rPr>
              <a:t>= THE WOUND INFECTION CONTINUUM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AD7E8F2-0FAE-453C-B473-54F94561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30"/>
            <a:ext cx="11976848" cy="51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7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73025B-7B95-4ACA-A09F-B2058E4967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F03FE1-E042-4E1E-B23A-3339C9673E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0C540A-95F7-44B7-9D09-AF71B3F0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1" y="542874"/>
            <a:ext cx="10753200" cy="451576"/>
          </a:xfrm>
        </p:spPr>
        <p:txBody>
          <a:bodyPr/>
          <a:lstStyle/>
          <a:p>
            <a:r>
              <a:rPr lang="cs-CZ" dirty="0"/>
              <a:t>Hodnocení rány – NEHOJÍCÍ SE RÁNA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63CE7A2D-D9D4-425C-8765-F565F8BFD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8" y="1134782"/>
            <a:ext cx="12277761" cy="4140200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HODNOCENÍ RÁNY </a:t>
            </a:r>
            <a:r>
              <a:rPr lang="cs-CZ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DLE WEC  </a:t>
            </a:r>
            <a:r>
              <a:rPr lang="cs-CZ" dirty="0">
                <a:solidFill>
                  <a:srgbClr val="0000DC"/>
                </a:solidFill>
              </a:rPr>
              <a:t>= THE WOUND EXUDATE CONTINUUM</a:t>
            </a:r>
          </a:p>
          <a:p>
            <a:endParaRPr lang="cs-CZ" dirty="0"/>
          </a:p>
        </p:txBody>
      </p:sp>
      <p:graphicFrame>
        <p:nvGraphicFramePr>
          <p:cNvPr id="8" name="Tabulka 9">
            <a:extLst>
              <a:ext uri="{FF2B5EF4-FFF2-40B4-BE49-F238E27FC236}">
                <a16:creationId xmlns:a16="http://schemas.microsoft.com/office/drawing/2014/main" id="{A23831DE-B746-4644-B2C2-FADF0DE31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39462"/>
              </p:ext>
            </p:extLst>
          </p:nvPr>
        </p:nvGraphicFramePr>
        <p:xfrm>
          <a:off x="66638" y="2002439"/>
          <a:ext cx="11851340" cy="466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2835">
                  <a:extLst>
                    <a:ext uri="{9D8B030D-6E8A-4147-A177-3AD203B41FA5}">
                      <a16:colId xmlns:a16="http://schemas.microsoft.com/office/drawing/2014/main" val="481993606"/>
                    </a:ext>
                  </a:extLst>
                </a:gridCol>
                <a:gridCol w="2962835">
                  <a:extLst>
                    <a:ext uri="{9D8B030D-6E8A-4147-A177-3AD203B41FA5}">
                      <a16:colId xmlns:a16="http://schemas.microsoft.com/office/drawing/2014/main" val="3363817415"/>
                    </a:ext>
                  </a:extLst>
                </a:gridCol>
                <a:gridCol w="2962835">
                  <a:extLst>
                    <a:ext uri="{9D8B030D-6E8A-4147-A177-3AD203B41FA5}">
                      <a16:colId xmlns:a16="http://schemas.microsoft.com/office/drawing/2014/main" val="2266474908"/>
                    </a:ext>
                  </a:extLst>
                </a:gridCol>
                <a:gridCol w="2962835">
                  <a:extLst>
                    <a:ext uri="{9D8B030D-6E8A-4147-A177-3AD203B41FA5}">
                      <a16:colId xmlns:a16="http://schemas.microsoft.com/office/drawing/2014/main" val="1442029563"/>
                    </a:ext>
                  </a:extLst>
                </a:gridCol>
              </a:tblGrid>
              <a:tr h="933460">
                <a:tc>
                  <a:txBody>
                    <a:bodyPr/>
                    <a:lstStyle/>
                    <a:p>
                      <a:r>
                        <a:rPr lang="cs-CZ" b="1" dirty="0"/>
                        <a:t>WEC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Velká viskozita exsudátu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Střední viskozita exsudátu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Malá viskozita exsudátu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91765"/>
                  </a:ext>
                </a:extLst>
              </a:tr>
              <a:tr h="933460">
                <a:tc>
                  <a:txBody>
                    <a:bodyPr/>
                    <a:lstStyle/>
                    <a:p>
                      <a:r>
                        <a:rPr lang="cs-CZ" dirty="0"/>
                        <a:t>Velké množství exsudátu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88193"/>
                  </a:ext>
                </a:extLst>
              </a:tr>
              <a:tr h="933460">
                <a:tc>
                  <a:txBody>
                    <a:bodyPr/>
                    <a:lstStyle/>
                    <a:p>
                      <a:r>
                        <a:rPr lang="cs-CZ" dirty="0"/>
                        <a:t>Střední množství exsudátu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582979"/>
                  </a:ext>
                </a:extLst>
              </a:tr>
              <a:tr h="933460">
                <a:tc>
                  <a:txBody>
                    <a:bodyPr/>
                    <a:lstStyle/>
                    <a:p>
                      <a:r>
                        <a:rPr lang="cs-CZ" dirty="0"/>
                        <a:t>Malé množství exsudátu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7126"/>
                  </a:ext>
                </a:extLst>
              </a:tr>
              <a:tr h="933460">
                <a:tc gridSpan="4"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Spravujte exsudát tak, abyste zabránili maceraci okolní pokožky, ale udržujte vlhké prostředí, které podporuje hojení rány.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52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064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426CA-79F0-418A-9E31-2F1B267A08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B5DCF9-905F-4AF8-ACFB-05D9F7765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D6C630-E57E-4C28-BB89-8826C4FB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3" y="684142"/>
            <a:ext cx="11229953" cy="451576"/>
          </a:xfrm>
        </p:spPr>
        <p:txBody>
          <a:bodyPr/>
          <a:lstStyle/>
          <a:p>
            <a:r>
              <a:rPr lang="cs-CZ" dirty="0"/>
              <a:t>Péče o nehojící se ránu – VLHKÉ HOJENÍ RAN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7115FC-A23C-40E4-9894-A7EA87DC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3825106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dirty="0">
                <a:solidFill>
                  <a:srgbClr val="0000DC"/>
                </a:solidFill>
              </a:rPr>
              <a:t>Výhody:</a:t>
            </a:r>
          </a:p>
          <a:p>
            <a:pPr>
              <a:lnSpc>
                <a:spcPts val="3600"/>
              </a:lnSpc>
            </a:pPr>
            <a:r>
              <a:rPr lang="cs-CZ" dirty="0"/>
              <a:t>optimální podmínky pro hojení rány dle fáze hojení, ve kterém se rána nachází</a:t>
            </a:r>
          </a:p>
          <a:p>
            <a:pPr>
              <a:lnSpc>
                <a:spcPts val="3600"/>
              </a:lnSpc>
            </a:pPr>
            <a:r>
              <a:rPr lang="cs-CZ" dirty="0"/>
              <a:t>snížení četnosti převazů – tím eliminace zavlečení další sekundární infekce</a:t>
            </a:r>
          </a:p>
          <a:p>
            <a:endParaRPr lang="cs-CZ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43368584-D6C3-43F9-B193-444725564E1B}"/>
              </a:ext>
            </a:extLst>
          </p:cNvPr>
          <p:cNvSpPr txBox="1">
            <a:spLocks/>
          </p:cNvSpPr>
          <p:nvPr/>
        </p:nvSpPr>
        <p:spPr>
          <a:xfrm>
            <a:off x="5058918" y="1692002"/>
            <a:ext cx="6413082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</a:pPr>
            <a:r>
              <a:rPr lang="cs-CZ" kern="0" dirty="0">
                <a:solidFill>
                  <a:srgbClr val="0000DC"/>
                </a:solidFill>
              </a:rPr>
              <a:t>Postup:</a:t>
            </a:r>
          </a:p>
          <a:p>
            <a:pPr>
              <a:lnSpc>
                <a:spcPts val="3600"/>
              </a:lnSpc>
            </a:pPr>
            <a:r>
              <a:rPr lang="cs-CZ" dirty="0"/>
              <a:t>shodný jako u péče o operační ránu </a:t>
            </a:r>
          </a:p>
          <a:p>
            <a:pPr>
              <a:lnSpc>
                <a:spcPts val="3600"/>
              </a:lnSpc>
            </a:pPr>
            <a:r>
              <a:rPr lang="cs-CZ" dirty="0"/>
              <a:t>lékař indikuje druh krytí – sestra ustřihne za aseptických podmínek požadovanou velikost a podá lékaři – lékař vloží do rány, popřípadě zvlhčí aktivačním roztokem</a:t>
            </a:r>
          </a:p>
          <a:p>
            <a:pPr>
              <a:lnSpc>
                <a:spcPts val="3600"/>
              </a:lnSpc>
            </a:pPr>
            <a:r>
              <a:rPr lang="cs-CZ" dirty="0"/>
              <a:t>sterilní krytí</a:t>
            </a:r>
          </a:p>
          <a:p>
            <a:pPr>
              <a:lnSpc>
                <a:spcPts val="3600"/>
              </a:lnSpc>
            </a:pPr>
            <a:r>
              <a:rPr lang="cs-CZ" dirty="0"/>
              <a:t>četnost převazů dle typu použitého materiálu a dle indikace lékaře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145571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426CA-79F0-418A-9E31-2F1B267A08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B5DCF9-905F-4AF8-ACFB-05D9F7765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D6C630-E57E-4C28-BB89-8826C4FB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3" y="684142"/>
            <a:ext cx="11229953" cy="451576"/>
          </a:xfrm>
        </p:spPr>
        <p:txBody>
          <a:bodyPr/>
          <a:lstStyle/>
          <a:p>
            <a:r>
              <a:rPr lang="cs-CZ" dirty="0"/>
              <a:t>Péče o nehojící se ránu – VLHKÉ HOJENÍ RAN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B563D28-08E1-40AC-BE89-99A5E27AB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445828"/>
            <a:ext cx="5877053" cy="41456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F6C25F-24B0-4FD0-8BF9-87CE9A7D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29" y="1293428"/>
            <a:ext cx="2790825" cy="27717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067D61-B907-4A0B-8FF0-9E99872B1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5" y="1661272"/>
            <a:ext cx="2466975" cy="18573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7194A83-9816-4258-AE5E-3C601435E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332" y="3669342"/>
            <a:ext cx="2535892" cy="25358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F233998-7804-45D0-8158-CC2DECA21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221" y="3873581"/>
            <a:ext cx="2552896" cy="21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97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0000" y="3267918"/>
            <a:ext cx="11361600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DRÉNY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DAC1B9-DBA9-45FD-97E4-94F57987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2F128-276C-4D14-B9D3-97F11A7A7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74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604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305" y="296812"/>
            <a:ext cx="10311865" cy="56207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kern="1200" dirty="0"/>
              <a:t>Typy drénů – přehled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040AC-DAA1-4867-9E28-046E0769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887042"/>
              </p:ext>
            </p:extLst>
          </p:nvPr>
        </p:nvGraphicFramePr>
        <p:xfrm>
          <a:off x="537882" y="858886"/>
          <a:ext cx="11277602" cy="5934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956">
                  <a:extLst>
                    <a:ext uri="{9D8B030D-6E8A-4147-A177-3AD203B41FA5}">
                      <a16:colId xmlns:a16="http://schemas.microsoft.com/office/drawing/2014/main" val="1397312318"/>
                    </a:ext>
                  </a:extLst>
                </a:gridCol>
                <a:gridCol w="6952030">
                  <a:extLst>
                    <a:ext uri="{9D8B030D-6E8A-4147-A177-3AD203B41FA5}">
                      <a16:colId xmlns:a16="http://schemas.microsoft.com/office/drawing/2014/main" val="400709950"/>
                    </a:ext>
                  </a:extLst>
                </a:gridCol>
                <a:gridCol w="2154616">
                  <a:extLst>
                    <a:ext uri="{9D8B030D-6E8A-4147-A177-3AD203B41FA5}">
                      <a16:colId xmlns:a16="http://schemas.microsoft.com/office/drawing/2014/main" val="1323656922"/>
                    </a:ext>
                  </a:extLst>
                </a:gridCol>
              </a:tblGrid>
              <a:tr h="399833">
                <a:tc>
                  <a:txBody>
                    <a:bodyPr/>
                    <a:lstStyle/>
                    <a:p>
                      <a:r>
                        <a:rPr lang="cs-CZ" sz="1600" dirty="0"/>
                        <a:t>Zkratka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Název drénu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Typ drenáže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43055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Břišní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9420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01375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98364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 na </a:t>
                      </a:r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stř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Redonův</a:t>
                      </a:r>
                      <a:r>
                        <a:rPr lang="cs-CZ" sz="1600" dirty="0"/>
                        <a:t> drén na stříkačku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361890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Rektální </a:t>
                      </a:r>
                      <a:r>
                        <a:rPr lang="cs-CZ" sz="1600" dirty="0" err="1"/>
                        <a:t>redon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Podtlaková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30699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BD do 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Zkrácený břišní drén – svod do sběrného sáčku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Spádová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1957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DS po 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Sběrný sýček nalepený na místo po extrakci dránu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35311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AHS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- aktivní hrudní sání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Podtlaková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94599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HD H2O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Hrudní drén – vodní zámek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206919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Pleuracan</a:t>
                      </a:r>
                      <a:endParaRPr lang="cs-CZ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Drén do pleurální dutiny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99854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chemeClr val="tx2"/>
                          </a:solidFill>
                        </a:rPr>
                        <a:t>Penrousův</a:t>
                      </a:r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Tubulární kapilární drén = drén složený z více tenkých hadiček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Spádová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77204"/>
                  </a:ext>
                </a:extLst>
              </a:tr>
              <a:tr h="37246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T -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Drenáž žlučových cest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066915"/>
                  </a:ext>
                </a:extLst>
              </a:tr>
              <a:tr h="372465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/>
                          </a:solidFill>
                        </a:rPr>
                        <a:t>PTD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Perkutánní </a:t>
                      </a:r>
                      <a:r>
                        <a:rPr lang="cs-CZ" sz="1600" dirty="0" err="1">
                          <a:latin typeface="+mn-lt"/>
                        </a:rPr>
                        <a:t>transhepatická</a:t>
                      </a:r>
                      <a:r>
                        <a:rPr lang="cs-CZ" sz="1600" dirty="0">
                          <a:latin typeface="+mn-lt"/>
                        </a:rPr>
                        <a:t> drenáž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Spádová/uzavřený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14705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79612"/>
                  </a:ext>
                </a:extLst>
              </a:tr>
              <a:tr h="308528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Korýtkový drén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973791"/>
                  </a:ext>
                </a:extLst>
              </a:tr>
              <a:tr h="431374">
                <a:tc>
                  <a:txBody>
                    <a:bodyPr/>
                    <a:lstStyle/>
                    <a:p>
                      <a:r>
                        <a:rPr lang="cs-CZ" sz="16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Rukavicový drén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Volná drenáž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3184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C489A5-46A6-4E39-BB9E-A294FFDB3C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850C09-EB14-4F7C-AB41-F12E57807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302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drény zavádíme za účelem profylaktickým a terapeutickým</a:t>
            </a:r>
          </a:p>
          <a:p>
            <a:pPr>
              <a:lnSpc>
                <a:spcPts val="3600"/>
              </a:lnSpc>
            </a:pPr>
            <a:r>
              <a:rPr lang="cs-CZ" dirty="0"/>
              <a:t>slouží k odvod tekutin (plynů) z operační rány a somatických dutin</a:t>
            </a:r>
          </a:p>
          <a:p>
            <a:pPr>
              <a:lnSpc>
                <a:spcPts val="3600"/>
              </a:lnSpc>
            </a:pPr>
            <a:r>
              <a:rPr lang="cs-CZ" dirty="0"/>
              <a:t>odvod má zajistit rychlejší hojení, zamezení vzniku infekce </a:t>
            </a:r>
            <a:br>
              <a:rPr lang="de-AT" dirty="0"/>
            </a:br>
            <a:r>
              <a:rPr lang="cs-CZ" dirty="0"/>
              <a:t>a útlaku okolních tkání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43339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4778"/>
            <a:ext cx="10753200" cy="4139998"/>
          </a:xfrm>
        </p:spPr>
        <p:txBody>
          <a:bodyPr/>
          <a:lstStyle/>
          <a:p>
            <a:pPr>
              <a:lnSpc>
                <a:spcPts val="3600"/>
              </a:lnSpc>
              <a:buNone/>
            </a:pPr>
            <a:r>
              <a:rPr lang="cs-CZ" b="1" dirty="0">
                <a:solidFill>
                  <a:srgbClr val="0000DC"/>
                </a:solidFill>
                <a:latin typeface="+mn-lt"/>
              </a:rPr>
              <a:t>VOLNÁ DRENÁŽ </a:t>
            </a:r>
            <a:r>
              <a:rPr lang="cs-CZ" dirty="0">
                <a:latin typeface="+mn-lt"/>
              </a:rPr>
              <a:t>– odvod sekretu do obvazu </a:t>
            </a:r>
          </a:p>
          <a:p>
            <a:pPr>
              <a:lnSpc>
                <a:spcPts val="3600"/>
              </a:lnSpc>
            </a:pPr>
            <a:r>
              <a:rPr lang="cs-CZ" dirty="0">
                <a:solidFill>
                  <a:srgbClr val="0000DC"/>
                </a:solidFill>
              </a:rPr>
              <a:t>m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ulové drény </a:t>
            </a:r>
            <a:r>
              <a:rPr lang="cs-CZ" dirty="0">
                <a:latin typeface="+mn-lt"/>
              </a:rPr>
              <a:t>– </a:t>
            </a:r>
            <a:r>
              <a:rPr lang="cs-CZ" dirty="0" err="1">
                <a:latin typeface="+mn-lt"/>
              </a:rPr>
              <a:t>longeta</a:t>
            </a:r>
            <a:r>
              <a:rPr lang="cs-CZ" dirty="0">
                <a:latin typeface="+mn-lt"/>
              </a:rPr>
              <a:t> 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r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ukavicové drény </a:t>
            </a:r>
            <a:r>
              <a:rPr lang="cs-CZ" dirty="0">
                <a:latin typeface="+mn-lt"/>
              </a:rPr>
              <a:t>– rozstřižená sterilní gumová rukavice (opláchnout pudr sterilním roztokem) 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k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orýtkové drény </a:t>
            </a:r>
            <a:r>
              <a:rPr lang="cs-CZ" dirty="0">
                <a:latin typeface="+mn-lt"/>
              </a:rPr>
              <a:t>– podélně rozpůlená gumová hadička, propíchnutá spínacím špendlíkem (zamezení vpadnutí drénu do rány)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z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astřižený drén </a:t>
            </a:r>
            <a:r>
              <a:rPr lang="cs-CZ" dirty="0">
                <a:latin typeface="+mn-lt"/>
              </a:rPr>
              <a:t>– hadička zajištěna spínacím špendlíkem – ústí do obvazu nebo do sběrného sáčku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055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4778"/>
            <a:ext cx="8388141" cy="4139998"/>
          </a:xfrm>
        </p:spPr>
        <p:txBody>
          <a:bodyPr/>
          <a:lstStyle/>
          <a:p>
            <a:pPr>
              <a:lnSpc>
                <a:spcPts val="3600"/>
              </a:lnSpc>
              <a:buNone/>
            </a:pPr>
            <a:r>
              <a:rPr lang="cs-CZ" sz="2400" b="1" dirty="0">
                <a:solidFill>
                  <a:srgbClr val="0000DC"/>
                </a:solidFill>
                <a:latin typeface="+mn-lt"/>
              </a:rPr>
              <a:t>SPÁDOVÁ DRENÁŽ </a:t>
            </a:r>
            <a:r>
              <a:rPr lang="cs-CZ" sz="2400" dirty="0">
                <a:latin typeface="+mn-lt"/>
              </a:rPr>
              <a:t>– odvod sekretu do obvazu 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rgbClr val="0000DC"/>
                </a:solidFill>
                <a:latin typeface="+mn-lt"/>
              </a:rPr>
              <a:t>drenáž do sběrného sáčku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(BD – spádový břišní drén)</a:t>
            </a: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s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áček by měl být vždy pod úrovní drenážované oblasti = zamezení návratu sekretu do rány – vracející sekret je rizikem pro vznik infekce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dirty="0" err="1">
                <a:solidFill>
                  <a:srgbClr val="0000DC"/>
                </a:solidFill>
              </a:rPr>
              <a:t>P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leuracan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2400" dirty="0">
                <a:latin typeface="+mn-lt"/>
              </a:rPr>
              <a:t>– vytvořen punkčně → drén z pohrudniční dutiny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2400" dirty="0" err="1">
                <a:solidFill>
                  <a:srgbClr val="0000DC"/>
                </a:solidFill>
                <a:latin typeface="+mn-lt"/>
              </a:rPr>
              <a:t>Penrousův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 drén </a:t>
            </a:r>
            <a:r>
              <a:rPr lang="cs-CZ" sz="2400" dirty="0">
                <a:latin typeface="+mn-lt"/>
              </a:rPr>
              <a:t>– spádová drenáž – tubulární kapilární drén (drén složený z více tenkých hadiček)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endParaRPr lang="cs-CZ" sz="2400" dirty="0">
              <a:latin typeface="+mn-lt"/>
            </a:endParaRP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80699F-DC7A-4730-BFBB-BFFADE7C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336" y="4087343"/>
            <a:ext cx="1911322" cy="14899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066693-817C-40AB-93A8-EA7D8D48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259" y="1171576"/>
            <a:ext cx="2575741" cy="25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22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4778"/>
            <a:ext cx="6120071" cy="4139998"/>
          </a:xfrm>
        </p:spPr>
        <p:txBody>
          <a:bodyPr/>
          <a:lstStyle/>
          <a:p>
            <a:pPr marL="7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dirty="0">
                <a:solidFill>
                  <a:srgbClr val="0000DC"/>
                </a:solidFill>
                <a:latin typeface="+mn-lt"/>
              </a:rPr>
              <a:t>T drén = 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Kehrova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drenáž </a:t>
            </a:r>
            <a:r>
              <a:rPr lang="cs-CZ" dirty="0">
                <a:latin typeface="+mn-lt"/>
              </a:rPr>
              <a:t>– drén ve tvaru T</a:t>
            </a:r>
          </a:p>
          <a:p>
            <a:pPr marL="72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dirty="0">
                <a:solidFill>
                  <a:srgbClr val="0000DC"/>
                </a:solidFill>
              </a:rPr>
              <a:t>PTD</a:t>
            </a:r>
            <a:r>
              <a:rPr lang="cs-CZ" dirty="0">
                <a:latin typeface="+mn-lt"/>
              </a:rPr>
              <a:t> 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= Perkutánní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transhepatická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drenáž </a:t>
            </a:r>
            <a:r>
              <a:rPr lang="cs-CZ" dirty="0">
                <a:latin typeface="+mn-lt"/>
              </a:rPr>
              <a:t>(na spád – sběrný sáček – odvod biliární sekrece; uzavřený – proplachuje se za aseptických podmínek 3 krát denně 10 - 20 ml dle ordinace lékaře)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endParaRPr lang="cs-CZ" sz="2400" dirty="0">
              <a:latin typeface="+mn-lt"/>
            </a:endParaRP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2B6516-F110-44FC-A629-9E693292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772" y="720000"/>
            <a:ext cx="2181274" cy="18030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5E2262-6305-46C1-AC82-7ED725D44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771" y="3564776"/>
            <a:ext cx="2181273" cy="21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BFEE3C-26AD-422B-B1EB-603331373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A63575-E332-4C7D-BAC8-DD5A52C6D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8B89D-2573-4F17-8206-EF82B5E3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58361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Mecha</a:t>
            </a:r>
            <a:r>
              <a:rPr lang="cs-CZ" altLang="cs-CZ" sz="4000" dirty="0"/>
              <a:t>nické mytí rukou – </a:t>
            </a:r>
            <a:r>
              <a:rPr lang="cs-CZ" altLang="cs-CZ" sz="4000" dirty="0">
                <a:solidFill>
                  <a:srgbClr val="FF0000"/>
                </a:solidFill>
              </a:rPr>
              <a:t>před</a:t>
            </a:r>
            <a:r>
              <a:rPr lang="cs-CZ" altLang="cs-CZ" sz="4000" dirty="0"/>
              <a:t> chirurgickou dezinfekcí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7FDDC4-8A3E-401F-B2FE-24196D39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provedení: </a:t>
            </a:r>
            <a:endParaRPr lang="cs-CZ" altLang="cs-CZ" sz="2400" b="1" dirty="0"/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n</a:t>
            </a:r>
            <a:r>
              <a:rPr lang="cs-CZ" altLang="cs-CZ" sz="2400" kern="0" dirty="0"/>
              <a:t>avlhčit ruce pitnou vodou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n</a:t>
            </a:r>
            <a:r>
              <a:rPr lang="cs-CZ" altLang="cs-CZ" sz="2400" kern="0" dirty="0"/>
              <a:t>anést mycí prostředek na ruce a předloktí a zpěnit vodou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v</a:t>
            </a:r>
            <a:r>
              <a:rPr lang="cs-CZ" altLang="cs-CZ" sz="2400" kern="0" dirty="0"/>
              <a:t> případě viditelného znečištění použít kartáček na nehty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m</a:t>
            </a:r>
            <a:r>
              <a:rPr lang="cs-CZ" altLang="cs-CZ" sz="2400" kern="0" dirty="0"/>
              <a:t>ytí trvá cca. 1 minutu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d</a:t>
            </a:r>
            <a:r>
              <a:rPr lang="cs-CZ" altLang="cs-CZ" sz="2400" kern="0" dirty="0"/>
              <a:t>obře opláchnout pitnou vodou</a:t>
            </a:r>
          </a:p>
          <a:p>
            <a:pPr marL="180000" lvl="1" indent="-252000">
              <a:lnSpc>
                <a:spcPts val="3600"/>
              </a:lnSpc>
            </a:pPr>
            <a:r>
              <a:rPr lang="cs-CZ" altLang="cs-CZ" sz="2400" dirty="0"/>
              <a:t>u</a:t>
            </a:r>
            <a:r>
              <a:rPr lang="cs-CZ" altLang="cs-CZ" sz="2400" kern="0" dirty="0"/>
              <a:t>třít do sucha ručníkem na jedno použití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6815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15827"/>
            <a:ext cx="10753200" cy="451576"/>
          </a:xfrm>
        </p:spPr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34839"/>
            <a:ext cx="11301671" cy="4139998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r>
              <a:rPr lang="cs-CZ" sz="2400" b="1" dirty="0">
                <a:solidFill>
                  <a:srgbClr val="0000DC"/>
                </a:solidFill>
              </a:rPr>
              <a:t>PODTLAKOVÁ DRENÁŽ </a:t>
            </a:r>
            <a:r>
              <a:rPr lang="cs-CZ" sz="2400" dirty="0"/>
              <a:t>– odvod sekretu aktivně díky podtlaku ve sběrné nádobě</a:t>
            </a:r>
          </a:p>
          <a:p>
            <a:r>
              <a:rPr lang="cs-CZ" sz="2400" dirty="0" err="1">
                <a:solidFill>
                  <a:srgbClr val="0000DC"/>
                </a:solidFill>
              </a:rPr>
              <a:t>Redonova</a:t>
            </a:r>
            <a:r>
              <a:rPr lang="cs-CZ" sz="2400" dirty="0">
                <a:solidFill>
                  <a:srgbClr val="0000DC"/>
                </a:solidFill>
              </a:rPr>
              <a:t> drenáž do nádobky s pod tlakem (R)</a:t>
            </a:r>
          </a:p>
          <a:p>
            <a:endParaRPr lang="cs-CZ" sz="2400" dirty="0">
              <a:solidFill>
                <a:srgbClr val="0000DC"/>
              </a:solidFill>
            </a:endParaRPr>
          </a:p>
          <a:p>
            <a:endParaRPr lang="cs-CZ" sz="2400" dirty="0">
              <a:solidFill>
                <a:srgbClr val="0000DC"/>
              </a:solidFill>
            </a:endParaRPr>
          </a:p>
          <a:p>
            <a:endParaRPr lang="cs-CZ" sz="2400" dirty="0">
              <a:solidFill>
                <a:srgbClr val="0000DC"/>
              </a:solidFill>
            </a:endParaRPr>
          </a:p>
          <a:p>
            <a:endParaRPr lang="cs-CZ" sz="2400" dirty="0">
              <a:solidFill>
                <a:srgbClr val="0000DC"/>
              </a:solidFill>
            </a:endParaRPr>
          </a:p>
          <a:p>
            <a:r>
              <a:rPr lang="cs-CZ" sz="2400" dirty="0">
                <a:solidFill>
                  <a:srgbClr val="0000DC"/>
                </a:solidFill>
              </a:rPr>
              <a:t>n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a stříkačku (R na </a:t>
            </a:r>
            <a:r>
              <a:rPr lang="cs-CZ" sz="2400" dirty="0" err="1">
                <a:solidFill>
                  <a:srgbClr val="0000DC"/>
                </a:solidFill>
                <a:latin typeface="+mn-lt"/>
              </a:rPr>
              <a:t>stř</a:t>
            </a:r>
            <a:r>
              <a:rPr lang="cs-CZ" sz="2400" dirty="0">
                <a:solidFill>
                  <a:srgbClr val="0000DC"/>
                </a:solidFill>
                <a:latin typeface="+mn-lt"/>
              </a:rPr>
              <a:t>.) </a:t>
            </a:r>
            <a:r>
              <a:rPr lang="cs-CZ" sz="2400" dirty="0">
                <a:latin typeface="+mn-lt"/>
              </a:rPr>
              <a:t>– minimální velikost stříkačky 20 ml</a:t>
            </a:r>
          </a:p>
          <a:p>
            <a:endParaRPr lang="cs-CZ" sz="2400" dirty="0">
              <a:solidFill>
                <a:srgbClr val="0000DC"/>
              </a:solidFill>
            </a:endParaRP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endParaRPr lang="cs-CZ" sz="2400" dirty="0">
              <a:latin typeface="+mn-lt"/>
            </a:endParaRP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EFAE12-5439-4506-BC6B-43A78894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74" y="2340423"/>
            <a:ext cx="4657725" cy="2381250"/>
          </a:xfrm>
          <a:prstGeom prst="rect">
            <a:avLst/>
          </a:prstGeom>
        </p:spPr>
      </p:pic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C112BCEE-5B56-42AC-9BBA-F73F4DB5477C}"/>
              </a:ext>
            </a:extLst>
          </p:cNvPr>
          <p:cNvSpPr/>
          <p:nvPr/>
        </p:nvSpPr>
        <p:spPr>
          <a:xfrm>
            <a:off x="7040271" y="2539994"/>
            <a:ext cx="4811506" cy="2099479"/>
          </a:xfrm>
          <a:prstGeom prst="wedgeRoundRectCallout">
            <a:avLst>
              <a:gd name="adj1" fmla="val -85143"/>
              <a:gd name="adj2" fmla="val -3597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Při ztrátě pod</a:t>
            </a:r>
            <a:r>
              <a:rPr lang="de-AT" sz="1400" dirty="0" err="1"/>
              <a:t>tlak</a:t>
            </a:r>
            <a:r>
              <a:rPr lang="cs-CZ" sz="1400" dirty="0"/>
              <a:t>u vyměň </a:t>
            </a:r>
            <a:r>
              <a:rPr lang="de-AT" sz="1400" dirty="0"/>
              <a:t>n</a:t>
            </a:r>
            <a:r>
              <a:rPr lang="cs-CZ" sz="1400" dirty="0" err="1"/>
              <a:t>ádoby</a:t>
            </a:r>
            <a:r>
              <a:rPr lang="de-AT" sz="1400" dirty="0"/>
              <a:t> </a:t>
            </a:r>
            <a:r>
              <a:rPr lang="cs-CZ" sz="1400" dirty="0"/>
              <a:t>nebo podtlak obnov 20 ml stříkačkou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zalemuj drén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 err="1"/>
              <a:t>odezinfikuj</a:t>
            </a:r>
            <a:r>
              <a:rPr lang="cs-CZ" sz="1400" dirty="0"/>
              <a:t> propojení sběrné nádoby v místě kde ústí hadička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rozpoj systém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se sběrné nádoby odsaj vzduch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/>
              <a:t>napoj zpět k pacientovi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400" dirty="0" err="1"/>
              <a:t>odklemuj</a:t>
            </a:r>
            <a:r>
              <a:rPr lang="cs-CZ" sz="1400" dirty="0"/>
              <a:t> drén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70612A6-94FF-4EE5-A09C-BA95EC6EACDC}"/>
              </a:ext>
            </a:extLst>
          </p:cNvPr>
          <p:cNvPicPr/>
          <p:nvPr/>
        </p:nvPicPr>
        <p:blipFill rotWithShape="1">
          <a:blip r:embed="rId3"/>
          <a:srcRect l="12995" t="20010" r="12930" b="46124"/>
          <a:stretch/>
        </p:blipFill>
        <p:spPr bwMode="auto">
          <a:xfrm>
            <a:off x="2174564" y="5314897"/>
            <a:ext cx="3042893" cy="77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ový bublinový popisek 1">
            <a:extLst>
              <a:ext uri="{FF2B5EF4-FFF2-40B4-BE49-F238E27FC236}">
                <a16:creationId xmlns:a16="http://schemas.microsoft.com/office/drawing/2014/main" id="{1B4C2F40-CA86-4088-BE81-B5C228B8999B}"/>
              </a:ext>
            </a:extLst>
          </p:cNvPr>
          <p:cNvSpPr/>
          <p:nvPr/>
        </p:nvSpPr>
        <p:spPr>
          <a:xfrm>
            <a:off x="7288309" y="5392636"/>
            <a:ext cx="2976828" cy="620952"/>
          </a:xfrm>
          <a:prstGeom prst="wedgeRoundRectCallout">
            <a:avLst>
              <a:gd name="adj1" fmla="val -119971"/>
              <a:gd name="adj2" fmla="val -518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Podtlak ověřím povytažením pístu → píst se vrací = podtlak</a:t>
            </a:r>
          </a:p>
        </p:txBody>
      </p:sp>
    </p:spTree>
    <p:extLst>
      <p:ext uri="{BB962C8B-B14F-4D97-AF65-F5344CB8AC3E}">
        <p14:creationId xmlns:p14="http://schemas.microsoft.com/office/powerpoint/2010/main" val="36856916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4212"/>
            <a:ext cx="10753200" cy="451576"/>
          </a:xfrm>
        </p:spPr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5283"/>
            <a:ext cx="10753200" cy="464322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cs-CZ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 (HD) – </a:t>
            </a:r>
            <a:r>
              <a:rPr lang="cs-CZ" sz="2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Büllauova</a:t>
            </a:r>
            <a:r>
              <a:rPr lang="cs-CZ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drenáž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HDH2O – hrudní drén bez </a:t>
            </a:r>
            <a:r>
              <a:rPr lang="cs-CZ" sz="2400" dirty="0" err="1">
                <a:solidFill>
                  <a:schemeClr val="tx1"/>
                </a:solidFill>
              </a:rPr>
              <a:t>aktvního</a:t>
            </a:r>
            <a:r>
              <a:rPr lang="cs-CZ" sz="2400" dirty="0">
                <a:solidFill>
                  <a:schemeClr val="tx1"/>
                </a:solidFill>
              </a:rPr>
              <a:t> sání (vodní zámek musí být vždy u hrudních drénů)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AHS – hrudní drén z aktivním sáním - vodní zámek a napojení na aktivní sání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s</a:t>
            </a:r>
            <a:r>
              <a:rPr lang="cs-CZ" sz="2400" dirty="0">
                <a:solidFill>
                  <a:schemeClr val="tx1"/>
                </a:solidFill>
              </a:rPr>
              <a:t>louží k </a:t>
            </a:r>
            <a:r>
              <a:rPr lang="cs-CZ" sz="2400" dirty="0" err="1">
                <a:solidFill>
                  <a:schemeClr val="tx1"/>
                </a:solidFill>
              </a:rPr>
              <a:t>dvodu</a:t>
            </a:r>
            <a:r>
              <a:rPr lang="cs-CZ" sz="2400" dirty="0">
                <a:solidFill>
                  <a:schemeClr val="tx1"/>
                </a:solidFill>
              </a:rPr>
              <a:t> vzduchu nebo tekutiny  z hrudní dutiny 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k</a:t>
            </a:r>
            <a:r>
              <a:rPr lang="cs-CZ" sz="2400" dirty="0">
                <a:solidFill>
                  <a:schemeClr val="tx1"/>
                </a:solidFill>
              </a:rPr>
              <a:t>omora vodního uzávěru brání nasávání vzduchu z okolí za využití vodního zámku sterilní vodou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k</a:t>
            </a:r>
            <a:r>
              <a:rPr lang="cs-CZ" sz="2400" dirty="0">
                <a:solidFill>
                  <a:schemeClr val="tx1"/>
                </a:solidFill>
              </a:rPr>
              <a:t>rabicový jednorázový drenážní systém – různý počet komor (např. ATRIUM </a:t>
            </a:r>
            <a:r>
              <a:rPr lang="cs-CZ" sz="2400" dirty="0" err="1">
                <a:solidFill>
                  <a:schemeClr val="tx1"/>
                </a:solidFill>
              </a:rPr>
              <a:t>ocean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  <a:p>
            <a:pPr marL="252000" lvl="1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d</a:t>
            </a:r>
            <a:r>
              <a:rPr lang="cs-CZ" sz="2400" dirty="0">
                <a:solidFill>
                  <a:schemeClr val="tx1"/>
                </a:solidFill>
              </a:rPr>
              <a:t>rén musí stát v kolmé poloze pod úrovní hrudníku pacienta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65422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4212"/>
            <a:ext cx="10753200" cy="451576"/>
          </a:xfrm>
        </p:spPr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5283"/>
            <a:ext cx="4757435" cy="4643222"/>
          </a:xfrm>
        </p:spPr>
        <p:txBody>
          <a:bodyPr/>
          <a:lstStyle/>
          <a:p>
            <a:pPr marL="252000" lvl="1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hadice nesmí být zalomené (vypodložit velkou vrstvou krytí)</a:t>
            </a:r>
          </a:p>
          <a:p>
            <a:pPr marL="252000" lvl="1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ha</a:t>
            </a:r>
            <a:r>
              <a:rPr lang="cs-CZ" sz="2400" dirty="0">
                <a:solidFill>
                  <a:schemeClr val="tx1"/>
                </a:solidFill>
              </a:rPr>
              <a:t>dice nesmí být </a:t>
            </a:r>
            <a:r>
              <a:rPr lang="cs-CZ" sz="2400" dirty="0" err="1">
                <a:solidFill>
                  <a:schemeClr val="tx1"/>
                </a:solidFill>
              </a:rPr>
              <a:t>klemované</a:t>
            </a:r>
            <a:r>
              <a:rPr lang="cs-CZ" sz="2400" dirty="0">
                <a:solidFill>
                  <a:schemeClr val="tx1"/>
                </a:solidFill>
              </a:rPr>
              <a:t> (vyjma výměny sběrné nádoby – dvojí </a:t>
            </a:r>
            <a:r>
              <a:rPr lang="cs-CZ" sz="2400" dirty="0" err="1">
                <a:solidFill>
                  <a:schemeClr val="tx1"/>
                </a:solidFill>
              </a:rPr>
              <a:t>klemování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  <a:p>
            <a:pPr marL="252000" lvl="1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při </a:t>
            </a:r>
            <a:r>
              <a:rPr lang="cs-CZ" sz="2400" dirty="0" err="1"/>
              <a:t>klemování</a:t>
            </a:r>
            <a:r>
              <a:rPr lang="cs-CZ" sz="2400" dirty="0"/>
              <a:t> použít dlouhý peán a podložit jej mulovým čtvercem</a:t>
            </a:r>
            <a:endParaRPr lang="cs-CZ" sz="2400" dirty="0">
              <a:solidFill>
                <a:schemeClr val="tx1"/>
              </a:solidFill>
            </a:endParaRPr>
          </a:p>
          <a:p>
            <a:pPr marL="252000" lvl="1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400" dirty="0"/>
              <a:t>p</a:t>
            </a:r>
            <a:r>
              <a:rPr lang="cs-CZ" sz="2400" dirty="0">
                <a:solidFill>
                  <a:schemeClr val="tx1"/>
                </a:solidFill>
              </a:rPr>
              <a:t>ravidelně kontrolujte funkčnost drenáže, těsnost zapojení, náplň vodního sloupce</a:t>
            </a:r>
          </a:p>
          <a:p>
            <a:pPr>
              <a:lnSpc>
                <a:spcPts val="4000"/>
              </a:lnSpc>
            </a:pPr>
            <a:endParaRPr lang="cs-CZ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52000"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087883-C800-45D4-B454-F64F24A9E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97" y="121411"/>
            <a:ext cx="5050273" cy="36722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379D0B-B22C-4A1E-9BB4-AD682E24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94" y="3924300"/>
            <a:ext cx="61245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08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4212"/>
            <a:ext cx="10753200" cy="451576"/>
          </a:xfrm>
        </p:spPr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5283"/>
            <a:ext cx="6595200" cy="4643222"/>
          </a:xfrm>
        </p:spPr>
        <p:txBody>
          <a:bodyPr/>
          <a:lstStyle/>
          <a:p>
            <a:pPr marL="72000" indent="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r>
              <a:rPr lang="cs-CZ" b="1" dirty="0">
                <a:solidFill>
                  <a:srgbClr val="0000DC"/>
                </a:solidFill>
              </a:rPr>
              <a:t>EXTRAKCE HRUDNÍHO DRÉNU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p</a:t>
            </a:r>
            <a:r>
              <a:rPr lang="cs-CZ" dirty="0">
                <a:solidFill>
                  <a:schemeClr val="tx1"/>
                </a:solidFill>
              </a:rPr>
              <a:t>ostup jako u extrakce drénu 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p</a:t>
            </a:r>
            <a:r>
              <a:rPr lang="cs-CZ" dirty="0">
                <a:solidFill>
                  <a:schemeClr val="tx1"/>
                </a:solidFill>
              </a:rPr>
              <a:t>acient poloha v sedě a v inspiriu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l</a:t>
            </a:r>
            <a:r>
              <a:rPr lang="cs-CZ" dirty="0">
                <a:solidFill>
                  <a:schemeClr val="tx1"/>
                </a:solidFill>
              </a:rPr>
              <a:t>ékaři podejte na sterilní špachtli vazelínu – aplikuje jí na místo po vytažení drénu = prevence PNO</a:t>
            </a:r>
          </a:p>
          <a:p>
            <a:pPr indent="-180000">
              <a:lnSpc>
                <a:spcPts val="36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dirty="0"/>
              <a:t>p</a:t>
            </a:r>
            <a:r>
              <a:rPr lang="cs-CZ" dirty="0">
                <a:solidFill>
                  <a:schemeClr val="tx1"/>
                </a:solidFill>
              </a:rPr>
              <a:t>o vytažení hrudního drénu se s odstupem dělá kontrolní RTG snímek </a:t>
            </a:r>
            <a:br>
              <a:rPr lang="de-AT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k vyloučení PNO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BC4DF1-0227-4592-A80D-52E48A8F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75" y="494212"/>
            <a:ext cx="4241767" cy="45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26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0F538-E197-44B1-8444-5E93726602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B6607-0F46-47F3-92DA-5C1915A55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AAACC-2E31-444C-8986-8A1C2A7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4212"/>
            <a:ext cx="10753200" cy="451576"/>
          </a:xfrm>
        </p:spPr>
        <p:txBody>
          <a:bodyPr/>
          <a:lstStyle/>
          <a:p>
            <a:r>
              <a:rPr lang="cs-CZ" dirty="0"/>
              <a:t>Druhy drenáží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69EA6-EB04-4DCF-A533-04D19ABF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5283"/>
            <a:ext cx="10753200" cy="464322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cs-CZ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HRUDNÍ DRÉN (HD) – aktivní hrudní sání – přístroj</a:t>
            </a:r>
            <a:endParaRPr lang="cs-CZ" dirty="0"/>
          </a:p>
        </p:txBody>
      </p:sp>
      <p:pic>
        <p:nvPicPr>
          <p:cNvPr id="6" name="Obrázek 5" descr="Zobrazit zdrojový obrázek">
            <a:extLst>
              <a:ext uri="{FF2B5EF4-FFF2-40B4-BE49-F238E27FC236}">
                <a16:creationId xmlns:a16="http://schemas.microsoft.com/office/drawing/2014/main" id="{1F89614F-81D9-4AF0-955B-15A647B867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1" y="2341038"/>
            <a:ext cx="4990729" cy="281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7B51BD-0524-4027-BA13-B45BEA9A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283" y="3747872"/>
            <a:ext cx="2834831" cy="2938544"/>
          </a:xfrm>
          <a:prstGeom prst="rect">
            <a:avLst/>
          </a:prstGeom>
        </p:spPr>
      </p:pic>
      <p:sp>
        <p:nvSpPr>
          <p:cNvPr id="8" name="Bublinový popisek: se šipkou dolů 7">
            <a:extLst>
              <a:ext uri="{FF2B5EF4-FFF2-40B4-BE49-F238E27FC236}">
                <a16:creationId xmlns:a16="http://schemas.microsoft.com/office/drawing/2014/main" id="{99749410-5EDA-4004-9D92-E2E44BF79137}"/>
              </a:ext>
            </a:extLst>
          </p:cNvPr>
          <p:cNvSpPr/>
          <p:nvPr/>
        </p:nvSpPr>
        <p:spPr bwMode="auto">
          <a:xfrm>
            <a:off x="6436329" y="2341038"/>
            <a:ext cx="4820730" cy="1320432"/>
          </a:xfrm>
          <a:prstGeom prst="down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2000" dirty="0">
                <a:solidFill>
                  <a:schemeClr val="bg1"/>
                </a:solidFill>
                <a:latin typeface="+mj-lt"/>
              </a:rPr>
              <a:t>k</a:t>
            </a:r>
            <a:r>
              <a:rPr lang="cs-CZ" sz="2000" dirty="0">
                <a:solidFill>
                  <a:schemeClr val="bg1"/>
                </a:solidFill>
                <a:latin typeface="+mj-lt"/>
              </a:rPr>
              <a:t> utěsnění spojů na hrudní drenáži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je vhodné využít plastové stahovače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597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152E9A-0494-405B-B961-72FC54E8F4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DBD12D-3197-4F17-BF5D-B1DF618B6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2BB0A79-EB80-42D0-9AB6-3AD21855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Sekrece z drénu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B45B69-5773-43F6-922F-54871FECD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919223"/>
            <a:ext cx="11068800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nezbytné sledovat funkčnost, charakter, barvu a množství sekrece – konečná sumarizace se provádí v  6:00 hod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sběrné sáčky – nepřesná kalibrace → měřte v odměrném válci</a:t>
            </a:r>
          </a:p>
          <a:p>
            <a:pPr>
              <a:lnSpc>
                <a:spcPts val="3600"/>
              </a:lnSpc>
            </a:pPr>
            <a:r>
              <a:rPr lang="cs-CZ" sz="2400" dirty="0" err="1"/>
              <a:t>Redonova</a:t>
            </a:r>
            <a:r>
              <a:rPr lang="cs-CZ" sz="2400" dirty="0"/>
              <a:t> drenáž – nádobka, hrudní drén – značí se na nádobku fixem, do dokumentace se zaznamenává pouze množství, které přibylo od předchozí značky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množství a charakter (barva) vypuštěné sekrece z drenážního systému se zapisuje do dokumentace pacienta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u podtlakové drenáže je nezbytné sledovat funkčnost, přítomnost podtlaku (podtlaková nádoba smrštění harmoniky, stříkačka – návrat pístu při jeho povytažení)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dle potřeby a indikace měň sběrné nádoby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8272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B8B0CC-0848-4526-B6AB-6A7758328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B69930-313C-47D8-8B4F-367AFF0AC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18BBE-6D09-4BF4-A877-8F4CC992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Sekrece</a:t>
            </a:r>
            <a:r>
              <a:rPr lang="de-AT" dirty="0"/>
              <a:t> z </a:t>
            </a:r>
            <a:r>
              <a:rPr lang="de-AT" dirty="0" err="1"/>
              <a:t>dr</a:t>
            </a:r>
            <a:r>
              <a:rPr lang="cs-CZ" dirty="0" err="1"/>
              <a:t>énů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2FD9C12-FC5E-411E-98BC-C06F264C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560828"/>
            <a:ext cx="5174773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/>
              <a:t>fyziologické: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HEMORAGICKÁ = SANGUINÓZNÍ </a:t>
            </a:r>
            <a:r>
              <a:rPr lang="cs-CZ" sz="2400" dirty="0"/>
              <a:t>= krev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SERÓZNÍ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= čirý, jantarový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SEROSANGUINÓZNÍ</a:t>
            </a:r>
            <a:r>
              <a:rPr lang="cs-CZ" sz="2400" dirty="0"/>
              <a:t> = směs krve a serózní tekutiny</a:t>
            </a:r>
          </a:p>
          <a:p>
            <a:endParaRPr lang="cs-CZ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0D849E42-321C-4575-A7FD-6877B69DE001}"/>
              </a:ext>
            </a:extLst>
          </p:cNvPr>
          <p:cNvSpPr txBox="1">
            <a:spLocks/>
          </p:cNvSpPr>
          <p:nvPr/>
        </p:nvSpPr>
        <p:spPr>
          <a:xfrm>
            <a:off x="6837465" y="1550308"/>
            <a:ext cx="4634536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</a:pPr>
            <a:r>
              <a:rPr lang="cs-CZ" sz="2400" dirty="0"/>
              <a:t>příznak infekce: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KALNÝ SEKRET 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PYURICKÝ SEKRET </a:t>
            </a:r>
            <a:r>
              <a:rPr lang="cs-CZ" sz="2400" dirty="0"/>
              <a:t>= hnisavý sekret – zeleně nebo žlutě zbarvený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6943728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B8B0CC-0848-4526-B6AB-6A7758328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B69930-313C-47D8-8B4F-367AFF0AC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18BBE-6D09-4BF4-A877-8F4CC992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Sekrece</a:t>
            </a:r>
            <a:r>
              <a:rPr lang="de-AT" dirty="0"/>
              <a:t> z </a:t>
            </a:r>
            <a:r>
              <a:rPr lang="de-AT" dirty="0" err="1"/>
              <a:t>dr</a:t>
            </a:r>
            <a:r>
              <a:rPr lang="cs-CZ" dirty="0" err="1"/>
              <a:t>énů</a:t>
            </a:r>
            <a:endParaRPr lang="cs-CZ" dirty="0"/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34E410F8-4718-4138-AC6B-72D39A1464EE}"/>
              </a:ext>
            </a:extLst>
          </p:cNvPr>
          <p:cNvSpPr txBox="1">
            <a:spLocks/>
          </p:cNvSpPr>
          <p:nvPr/>
        </p:nvSpPr>
        <p:spPr>
          <a:xfrm>
            <a:off x="720000" y="1480929"/>
            <a:ext cx="10918625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</a:pPr>
            <a:r>
              <a:rPr lang="cs-CZ" sz="2400" dirty="0"/>
              <a:t>sekret s příměsí: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STERKORÁLNÍ = ENTERÁLNÍ </a:t>
            </a:r>
            <a:r>
              <a:rPr lang="cs-CZ" sz="2400" dirty="0"/>
              <a:t>= sekret obsahuje střevní obsah – zápach stolice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BILIÁRNÍ SEKRECE </a:t>
            </a:r>
            <a:r>
              <a:rPr lang="cs-CZ" sz="2400" dirty="0"/>
              <a:t>= sekret obsahuje žlučové kyseliny – hnědě zbarvený – fyziologická v T drénu 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PANKREATICKÝ SEKRET </a:t>
            </a:r>
            <a:r>
              <a:rPr lang="cs-CZ" sz="2400" dirty="0"/>
              <a:t>= pankreatické šťávy – barva kávy </a:t>
            </a:r>
            <a:br>
              <a:rPr lang="cs-CZ" sz="2400" dirty="0"/>
            </a:br>
            <a:r>
              <a:rPr lang="cs-CZ" sz="2400" dirty="0"/>
              <a:t>s mlékem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ASCITES</a:t>
            </a:r>
            <a:r>
              <a:rPr lang="cs-CZ" sz="2400" dirty="0"/>
              <a:t> = čirý, mírně nažloutlý (připomíná fyziologickou moč)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556933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6000" y="2682287"/>
            <a:ext cx="4174729" cy="528635"/>
          </a:xfrm>
        </p:spPr>
        <p:txBody>
          <a:bodyPr>
            <a:normAutofit fontScale="90000"/>
          </a:bodyPr>
          <a:lstStyle/>
          <a:p>
            <a:r>
              <a:rPr lang="cs-CZ" dirty="0"/>
              <a:t>PŘÍPRAVA STERILNÍHO VOZÍKU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38E23-6C20-4EB6-BEC4-4BEE0BA1F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3"/>
          <a:stretch/>
        </p:blipFill>
        <p:spPr bwMode="auto">
          <a:xfrm>
            <a:off x="5819132" y="1713037"/>
            <a:ext cx="4722796" cy="3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AC1AA0-2419-46AD-BE92-686FB4A4A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BFB1CC-0F4C-4621-83F8-DE54ED05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931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FFA21-E885-4B64-9A22-E445ACB90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D1990A-A0ED-4087-B199-09B2961B5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45DBD1-1B54-4110-A541-2CAC7A8A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sterilního stolku</a:t>
            </a:r>
          </a:p>
        </p:txBody>
      </p:sp>
      <p:sp>
        <p:nvSpPr>
          <p:cNvPr id="6" name="Šipka doleva 3">
            <a:extLst>
              <a:ext uri="{FF2B5EF4-FFF2-40B4-BE49-F238E27FC236}">
                <a16:creationId xmlns:a16="http://schemas.microsoft.com/office/drawing/2014/main" id="{491306D3-C4F9-4E7A-B165-282EC455F009}"/>
              </a:ext>
            </a:extLst>
          </p:cNvPr>
          <p:cNvSpPr/>
          <p:nvPr/>
        </p:nvSpPr>
        <p:spPr>
          <a:xfrm>
            <a:off x="6096000" y="1577776"/>
            <a:ext cx="5280408" cy="233083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STOLEK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celokovový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pojízdný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nejlépe dvojetážový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82834A-4114-4E95-9189-F8C42E84BE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545912"/>
            <a:ext cx="2568888" cy="25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EDA699-7836-4CDC-BB2C-65DA931C5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19" y="1545912"/>
            <a:ext cx="2592353" cy="25453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2BC8B4-3516-423A-BBAF-76A22EEB7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33" y="4312802"/>
            <a:ext cx="1542422" cy="19386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C11657-BB43-4A99-B70D-A1DF6B694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17" y="4415832"/>
            <a:ext cx="780356" cy="1932599"/>
          </a:xfrm>
          <a:prstGeom prst="rect">
            <a:avLst/>
          </a:prstGeom>
        </p:spPr>
      </p:pic>
      <p:sp>
        <p:nvSpPr>
          <p:cNvPr id="11" name="Šipka doleva 7">
            <a:extLst>
              <a:ext uri="{FF2B5EF4-FFF2-40B4-BE49-F238E27FC236}">
                <a16:creationId xmlns:a16="http://schemas.microsoft.com/office/drawing/2014/main" id="{930BA4BF-5224-4894-8EA8-4CED115300FB}"/>
              </a:ext>
            </a:extLst>
          </p:cNvPr>
          <p:cNvSpPr/>
          <p:nvPr/>
        </p:nvSpPr>
        <p:spPr>
          <a:xfrm>
            <a:off x="6191592" y="4260911"/>
            <a:ext cx="5280408" cy="212201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mechanická očista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dezinfekce postřiková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vyčistit i kolečka</a:t>
            </a:r>
          </a:p>
        </p:txBody>
      </p:sp>
    </p:spTree>
    <p:extLst>
      <p:ext uri="{BB962C8B-B14F-4D97-AF65-F5344CB8AC3E}">
        <p14:creationId xmlns:p14="http://schemas.microsoft.com/office/powerpoint/2010/main" val="293362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BFEE3C-26AD-422B-B1EB-603331373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A63575-E332-4C7D-BAC8-DD5A52C6D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28B89D-2573-4F17-8206-EF82B5E3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58361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Chirurgická dezinfekce rukou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7FDDC4-8A3E-401F-B2FE-24196D3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1" y="1265874"/>
            <a:ext cx="10753200" cy="4139998"/>
          </a:xfrm>
        </p:spPr>
        <p:txBody>
          <a:bodyPr/>
          <a:lstStyle/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účel: </a:t>
            </a:r>
          </a:p>
          <a:p>
            <a:pPr marL="180000" indent="-252000">
              <a:lnSpc>
                <a:spcPts val="3600"/>
              </a:lnSpc>
            </a:pPr>
            <a:r>
              <a:rPr lang="cs-CZ" altLang="cs-CZ" sz="2400" dirty="0"/>
              <a:t>redukce přechodné mikroflóry rukou a předloktí, zamezit přenosu infekce</a:t>
            </a:r>
            <a:endParaRPr lang="cs-CZ" altLang="cs-CZ" sz="2400" b="1" dirty="0"/>
          </a:p>
          <a:p>
            <a:r>
              <a:rPr lang="cs-CZ" altLang="cs-CZ" sz="2400" dirty="0">
                <a:solidFill>
                  <a:srgbClr val="0000DC"/>
                </a:solidFill>
              </a:rPr>
              <a:t>kdy: </a:t>
            </a:r>
          </a:p>
          <a:p>
            <a:r>
              <a:rPr lang="cs-CZ" altLang="cs-CZ" sz="2400" dirty="0"/>
              <a:t>před zahájením operačního programu (po chirurgickém mytí rukou)</a:t>
            </a:r>
          </a:p>
          <a:p>
            <a:r>
              <a:rPr lang="cs-CZ" altLang="cs-CZ" sz="2400" dirty="0"/>
              <a:t>mezi jednotlivými operačními výkony</a:t>
            </a:r>
          </a:p>
          <a:p>
            <a:r>
              <a:rPr lang="cs-CZ" altLang="cs-CZ" sz="2400" dirty="0"/>
              <a:t>při porušení celistvosti rukavic nebo jejich výměně </a:t>
            </a:r>
          </a:p>
          <a:p>
            <a:pPr marL="180000" indent="-252000">
              <a:lnSpc>
                <a:spcPts val="3600"/>
              </a:lnSpc>
            </a:pPr>
            <a:r>
              <a:rPr lang="cs-CZ" altLang="cs-CZ" sz="2400" dirty="0">
                <a:solidFill>
                  <a:srgbClr val="0000DC"/>
                </a:solidFill>
              </a:rPr>
              <a:t>pomůcky: </a:t>
            </a:r>
          </a:p>
          <a:p>
            <a:r>
              <a:rPr lang="cs-CZ" altLang="cs-CZ" sz="2400" dirty="0"/>
              <a:t>prostředek určený k chirurgické dezinfekci rukou</a:t>
            </a:r>
          </a:p>
          <a:p>
            <a:r>
              <a:rPr lang="cs-CZ" altLang="cs-CZ" sz="2400" dirty="0"/>
              <a:t>bezdotykový dávkovač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2832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FFA21-E885-4B64-9A22-E445ACB90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D1990A-A0ED-4087-B199-09B2961B5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45DBD1-1B54-4110-A541-2CAC7A8A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sterilního stolku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6265EA0-E63F-4142-86B1-CEA8EC4F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" y="1615200"/>
            <a:ext cx="2599708" cy="194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38483E6-0D20-4257-A392-1970984F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2" y="3818964"/>
            <a:ext cx="2599708" cy="2248395"/>
          </a:xfrm>
          <a:prstGeom prst="rect">
            <a:avLst/>
          </a:prstGeom>
        </p:spPr>
      </p:pic>
      <p:sp>
        <p:nvSpPr>
          <p:cNvPr id="14" name="Šipka doleva 13">
            <a:extLst>
              <a:ext uri="{FF2B5EF4-FFF2-40B4-BE49-F238E27FC236}">
                <a16:creationId xmlns:a16="http://schemas.microsoft.com/office/drawing/2014/main" id="{38BE4456-4F46-4547-B884-E9A92B8F8551}"/>
              </a:ext>
            </a:extLst>
          </p:cNvPr>
          <p:cNvSpPr/>
          <p:nvPr/>
        </p:nvSpPr>
        <p:spPr>
          <a:xfrm>
            <a:off x="4180272" y="2184752"/>
            <a:ext cx="6586339" cy="303007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Rouškování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zezadu dopředu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dvoje podávky či sterilní rukavice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překrýt 1/3 noh stolku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vozík s pomůckami posléze překrýt sterilní rouškou zepředu dozadu</a:t>
            </a:r>
          </a:p>
        </p:txBody>
      </p:sp>
      <p:sp>
        <p:nvSpPr>
          <p:cNvPr id="15" name="Zahnutá šipka doprava 5">
            <a:extLst>
              <a:ext uri="{FF2B5EF4-FFF2-40B4-BE49-F238E27FC236}">
                <a16:creationId xmlns:a16="http://schemas.microsoft.com/office/drawing/2014/main" id="{08B29C05-75F2-4C2F-9E38-5FAC5C6C86FF}"/>
              </a:ext>
            </a:extLst>
          </p:cNvPr>
          <p:cNvSpPr/>
          <p:nvPr/>
        </p:nvSpPr>
        <p:spPr>
          <a:xfrm rot="5400000">
            <a:off x="2129722" y="3409145"/>
            <a:ext cx="540521" cy="8196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Obláček 6">
            <a:extLst>
              <a:ext uri="{FF2B5EF4-FFF2-40B4-BE49-F238E27FC236}">
                <a16:creationId xmlns:a16="http://schemas.microsoft.com/office/drawing/2014/main" id="{83821C12-EE54-4C42-AB4C-57701AE4BBFC}"/>
              </a:ext>
            </a:extLst>
          </p:cNvPr>
          <p:cNvSpPr/>
          <p:nvPr/>
        </p:nvSpPr>
        <p:spPr>
          <a:xfrm>
            <a:off x="8113095" y="1039136"/>
            <a:ext cx="3790790" cy="1152128"/>
          </a:xfrm>
          <a:prstGeom prst="cloudCallout">
            <a:avLst>
              <a:gd name="adj1" fmla="val -92369"/>
              <a:gd name="adj2" fmla="val 18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 zmírnění rizika kontaminace </a:t>
            </a:r>
          </a:p>
          <a:p>
            <a:pPr algn="ctr"/>
            <a:r>
              <a:rPr lang="cs-CZ" sz="1400" dirty="0"/>
              <a:t>chystejte vozík těsně před použitím na klidném místě</a:t>
            </a:r>
          </a:p>
        </p:txBody>
      </p:sp>
    </p:spTree>
    <p:extLst>
      <p:ext uri="{BB962C8B-B14F-4D97-AF65-F5344CB8AC3E}">
        <p14:creationId xmlns:p14="http://schemas.microsoft.com/office/powerpoint/2010/main" val="41520463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FFA21-E885-4B64-9A22-E445ACB90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D1990A-A0ED-4087-B199-09B2961B5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45DBD1-1B54-4110-A541-2CAC7A8A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sterilního stolku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6265EA0-E63F-4142-86B1-CEA8EC4F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" y="1615200"/>
            <a:ext cx="2599708" cy="194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38483E6-0D20-4257-A392-1970984F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2" y="3818964"/>
            <a:ext cx="2599708" cy="2248395"/>
          </a:xfrm>
          <a:prstGeom prst="rect">
            <a:avLst/>
          </a:prstGeom>
        </p:spPr>
      </p:pic>
      <p:sp>
        <p:nvSpPr>
          <p:cNvPr id="14" name="Šipka doleva 13">
            <a:extLst>
              <a:ext uri="{FF2B5EF4-FFF2-40B4-BE49-F238E27FC236}">
                <a16:creationId xmlns:a16="http://schemas.microsoft.com/office/drawing/2014/main" id="{38BE4456-4F46-4547-B884-E9A92B8F8551}"/>
              </a:ext>
            </a:extLst>
          </p:cNvPr>
          <p:cNvSpPr/>
          <p:nvPr/>
        </p:nvSpPr>
        <p:spPr>
          <a:xfrm>
            <a:off x="4180272" y="2184752"/>
            <a:ext cx="6586339" cy="303007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Rouškování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zezadu dopředu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dvoje podávky či sterilní rukavice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překrýt 1/3 noh stolku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vozík s pomůckami posléze překrýt sterilní rouškou zepředu dozadu</a:t>
            </a:r>
          </a:p>
        </p:txBody>
      </p:sp>
      <p:sp>
        <p:nvSpPr>
          <p:cNvPr id="15" name="Zahnutá šipka doprava 5">
            <a:extLst>
              <a:ext uri="{FF2B5EF4-FFF2-40B4-BE49-F238E27FC236}">
                <a16:creationId xmlns:a16="http://schemas.microsoft.com/office/drawing/2014/main" id="{08B29C05-75F2-4C2F-9E38-5FAC5C6C86FF}"/>
              </a:ext>
            </a:extLst>
          </p:cNvPr>
          <p:cNvSpPr/>
          <p:nvPr/>
        </p:nvSpPr>
        <p:spPr>
          <a:xfrm rot="5400000">
            <a:off x="2129722" y="3409145"/>
            <a:ext cx="540521" cy="8196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Obláček 6">
            <a:extLst>
              <a:ext uri="{FF2B5EF4-FFF2-40B4-BE49-F238E27FC236}">
                <a16:creationId xmlns:a16="http://schemas.microsoft.com/office/drawing/2014/main" id="{83821C12-EE54-4C42-AB4C-57701AE4BBFC}"/>
              </a:ext>
            </a:extLst>
          </p:cNvPr>
          <p:cNvSpPr/>
          <p:nvPr/>
        </p:nvSpPr>
        <p:spPr>
          <a:xfrm>
            <a:off x="8113095" y="1039136"/>
            <a:ext cx="3790790" cy="1152128"/>
          </a:xfrm>
          <a:prstGeom prst="cloudCallout">
            <a:avLst>
              <a:gd name="adj1" fmla="val -92369"/>
              <a:gd name="adj2" fmla="val 18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 zmírnění rizika kontaminace </a:t>
            </a:r>
          </a:p>
          <a:p>
            <a:pPr algn="ctr"/>
            <a:r>
              <a:rPr lang="cs-CZ" sz="1400" dirty="0"/>
              <a:t>chystejte vozík těsně před použitím na klidném místě</a:t>
            </a:r>
          </a:p>
        </p:txBody>
      </p:sp>
    </p:spTree>
    <p:extLst>
      <p:ext uri="{BB962C8B-B14F-4D97-AF65-F5344CB8AC3E}">
        <p14:creationId xmlns:p14="http://schemas.microsoft.com/office/powerpoint/2010/main" val="6181786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938697-7CA3-4653-9030-6F590811FC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4A1318-A334-4165-9703-2506C71C1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A2BDE7-CDEA-426F-A889-A4F34C23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8988"/>
            <a:ext cx="10753200" cy="451576"/>
          </a:xfrm>
        </p:spPr>
        <p:txBody>
          <a:bodyPr/>
          <a:lstStyle/>
          <a:p>
            <a:r>
              <a:rPr lang="cs-CZ" dirty="0"/>
              <a:t>Příprava sterilního stolku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E64F95-959D-46FC-9142-27018A8B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1697"/>
            <a:ext cx="8262635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horní</a:t>
            </a:r>
            <a:r>
              <a:rPr lang="cs-CZ" sz="2400" dirty="0"/>
              <a:t> část vozíku </a:t>
            </a:r>
            <a:r>
              <a:rPr lang="cs-CZ" sz="2400" b="1" dirty="0">
                <a:solidFill>
                  <a:srgbClr val="0000DC"/>
                </a:solidFill>
              </a:rPr>
              <a:t>STERILNÍ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pomůcky dle výkonu: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jehly (růžová – natahování léků, oranžová, černá – aplikace lokální anestezie), stříkačky (5 ml, 10ml)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nádobky na dezinfekci, F1/1 – lze aplikovat bezdotykově bez nádobek; roztoky necháváme v originálním obale pro kontrolu lékařem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instrumentárium dle konkrétního výkonu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B5509C-CDE0-468B-AE98-1D428850F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635" y="1930529"/>
            <a:ext cx="25666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99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938697-7CA3-4653-9030-6F590811FC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4A1318-A334-4165-9703-2506C71C1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A2BDE7-CDEA-426F-A889-A4F34C23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8988"/>
            <a:ext cx="10753200" cy="451576"/>
          </a:xfrm>
        </p:spPr>
        <p:txBody>
          <a:bodyPr/>
          <a:lstStyle/>
          <a:p>
            <a:r>
              <a:rPr lang="cs-CZ" dirty="0"/>
              <a:t>Příprava sterilního stolku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E64F95-959D-46FC-9142-27018A8B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1697"/>
            <a:ext cx="8262635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dirty="0">
                <a:solidFill>
                  <a:srgbClr val="0000DC"/>
                </a:solidFill>
              </a:rPr>
              <a:t>dolní</a:t>
            </a:r>
            <a:r>
              <a:rPr lang="cs-CZ" sz="2400" dirty="0"/>
              <a:t> část vozíku </a:t>
            </a:r>
            <a:r>
              <a:rPr lang="cs-CZ" sz="2400" b="1" dirty="0">
                <a:solidFill>
                  <a:srgbClr val="0000DC"/>
                </a:solidFill>
              </a:rPr>
              <a:t>NESTERILNÍ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pomůcky dle výkonu: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OOPP (ústenka, čepice, plášť, sterilní rukavice, ochranné rukavice…)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roušky (v obalu)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dezinfekce na kůži 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F1/1</a:t>
            </a:r>
            <a:r>
              <a:rPr lang="cs-CZ" sz="1200" dirty="0"/>
              <a:t>, </a:t>
            </a:r>
            <a:r>
              <a:rPr lang="cs-CZ" sz="2400" dirty="0"/>
              <a:t>ampule </a:t>
            </a:r>
            <a:r>
              <a:rPr lang="cs-CZ" sz="2400" dirty="0" err="1"/>
              <a:t>Mesocainu</a:t>
            </a:r>
            <a:r>
              <a:rPr lang="cs-CZ" sz="2400" dirty="0"/>
              <a:t> (anestetikum)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emitní misky</a:t>
            </a:r>
          </a:p>
          <a:p>
            <a:pPr>
              <a:lnSpc>
                <a:spcPts val="3600"/>
              </a:lnSpc>
            </a:pPr>
            <a:r>
              <a:rPr lang="cs-CZ" sz="2400" dirty="0"/>
              <a:t>šití (v obalu) </a:t>
            </a:r>
            <a:endParaRPr lang="cs-CZ" sz="12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B5509C-CDE0-468B-AE98-1D428850F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894" y="1921564"/>
            <a:ext cx="25666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89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B71672-E349-40A4-B745-32F721EF6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5CFD97-0C42-4BD5-90B9-C8E7ECB02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1CDFE0-2182-488E-B76E-10AEFC4C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94" y="2965636"/>
            <a:ext cx="7213764" cy="463364"/>
          </a:xfrm>
        </p:spPr>
        <p:txBody>
          <a:bodyPr/>
          <a:lstStyle/>
          <a:p>
            <a:r>
              <a:rPr lang="cs-CZ" dirty="0"/>
              <a:t>Instrumentárium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FFC7AC-059E-4307-9936-28E58AF5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0" y="0"/>
            <a:ext cx="607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82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938697-7CA3-4653-9030-6F590811FC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4A1318-A334-4165-9703-2506C71C1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A2BDE7-CDEA-426F-A889-A4F34C23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8988"/>
            <a:ext cx="10753200" cy="451576"/>
          </a:xfrm>
        </p:spPr>
        <p:txBody>
          <a:bodyPr/>
          <a:lstStyle/>
          <a:p>
            <a:r>
              <a:rPr lang="cs-CZ" dirty="0"/>
              <a:t>Uchovávání sterilního stolku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E64F95-959D-46FC-9142-27018A8B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1697"/>
            <a:ext cx="8262635" cy="4139998"/>
          </a:xfrm>
        </p:spPr>
        <p:txBody>
          <a:bodyPr/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400" dirty="0">
                <a:solidFill>
                  <a:schemeClr val="tx1"/>
                </a:solidFill>
              </a:rPr>
              <a:t>nedotýkat se sterilní části stolku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př</a:t>
            </a:r>
            <a:r>
              <a:rPr lang="cs-CZ" sz="2400" dirty="0">
                <a:solidFill>
                  <a:schemeClr val="tx1"/>
                </a:solidFill>
              </a:rPr>
              <a:t>evážejte stolek za spodní část nožek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st</a:t>
            </a:r>
            <a:r>
              <a:rPr lang="cs-CZ" sz="2400" dirty="0">
                <a:solidFill>
                  <a:schemeClr val="tx1"/>
                </a:solidFill>
              </a:rPr>
              <a:t>olek uchovávejte na klidném místě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2400" dirty="0"/>
              <a:t>s</a:t>
            </a:r>
            <a:r>
              <a:rPr lang="cs-CZ" sz="2400" dirty="0">
                <a:solidFill>
                  <a:schemeClr val="tx1"/>
                </a:solidFill>
              </a:rPr>
              <a:t>tolek překryjte (za využití podávek či sterilních rukavic sterilní rouškou zepředu dozadu) </a:t>
            </a:r>
          </a:p>
          <a:p>
            <a:endParaRPr lang="cs-CZ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A79CF7E-4DDC-4AD1-BA52-76441E61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844" y="1479408"/>
            <a:ext cx="2493476" cy="22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ahnutá šipka dolů 5">
            <a:extLst>
              <a:ext uri="{FF2B5EF4-FFF2-40B4-BE49-F238E27FC236}">
                <a16:creationId xmlns:a16="http://schemas.microsoft.com/office/drawing/2014/main" id="{9E41E405-8D08-4C89-AB04-9F09E5F86A20}"/>
              </a:ext>
            </a:extLst>
          </p:cNvPr>
          <p:cNvSpPr/>
          <p:nvPr/>
        </p:nvSpPr>
        <p:spPr>
          <a:xfrm rot="19792243">
            <a:off x="9879106" y="1040370"/>
            <a:ext cx="795124" cy="8780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742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538EAF-CA5A-41C7-B8CD-33F0BF358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455548-AB27-4F2E-9EFC-B20588076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47C15A-A8C7-4812-8CB6-907C0A17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Nasazování sterilních rukavic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C9ED739-607A-43DC-955F-D481E47A810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6708" t="20106" r="25923" b="38624"/>
          <a:stretch/>
        </p:blipFill>
        <p:spPr bwMode="auto">
          <a:xfrm>
            <a:off x="1018123" y="1636030"/>
            <a:ext cx="5979787" cy="4127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láček 8">
            <a:extLst>
              <a:ext uri="{FF2B5EF4-FFF2-40B4-BE49-F238E27FC236}">
                <a16:creationId xmlns:a16="http://schemas.microsoft.com/office/drawing/2014/main" id="{C2ADAAE8-E534-4011-BBEA-7EC1170D4E59}"/>
              </a:ext>
            </a:extLst>
          </p:cNvPr>
          <p:cNvSpPr/>
          <p:nvPr/>
        </p:nvSpPr>
        <p:spPr>
          <a:xfrm>
            <a:off x="8056937" y="2126252"/>
            <a:ext cx="3790790" cy="1152128"/>
          </a:xfrm>
          <a:prstGeom prst="cloudCallout">
            <a:avLst>
              <a:gd name="adj1" fmla="val -91099"/>
              <a:gd name="adj2" fmla="val 27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BEZ RUKAVICE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VNITŘNÍ</a:t>
            </a:r>
            <a:r>
              <a:rPr lang="cs-CZ" sz="1400" dirty="0"/>
              <a:t> strany rukavice</a:t>
            </a:r>
          </a:p>
        </p:txBody>
      </p:sp>
      <p:sp>
        <p:nvSpPr>
          <p:cNvPr id="8" name="Obláček 9">
            <a:extLst>
              <a:ext uri="{FF2B5EF4-FFF2-40B4-BE49-F238E27FC236}">
                <a16:creationId xmlns:a16="http://schemas.microsoft.com/office/drawing/2014/main" id="{0877E36E-4C71-4E75-81E7-044D0FE1BB0F}"/>
              </a:ext>
            </a:extLst>
          </p:cNvPr>
          <p:cNvSpPr/>
          <p:nvPr/>
        </p:nvSpPr>
        <p:spPr>
          <a:xfrm>
            <a:off x="8196645" y="4240520"/>
            <a:ext cx="3790790" cy="1025339"/>
          </a:xfrm>
          <a:prstGeom prst="cloudCallout">
            <a:avLst>
              <a:gd name="adj1" fmla="val -94146"/>
              <a:gd name="adj2" fmla="val -2820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Ruka </a:t>
            </a:r>
            <a:r>
              <a:rPr lang="cs-CZ" sz="1400" b="1" dirty="0">
                <a:solidFill>
                  <a:srgbClr val="FF0000"/>
                </a:solidFill>
              </a:rPr>
              <a:t>V RUKAVICI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se smí dotknout pouze </a:t>
            </a:r>
            <a:r>
              <a:rPr lang="cs-CZ" sz="1400" b="1" dirty="0">
                <a:solidFill>
                  <a:srgbClr val="FF0000"/>
                </a:solidFill>
              </a:rPr>
              <a:t>VNĚJŠÍ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strany rukavice</a:t>
            </a:r>
          </a:p>
        </p:txBody>
      </p:sp>
    </p:spTree>
    <p:extLst>
      <p:ext uri="{BB962C8B-B14F-4D97-AF65-F5344CB8AC3E}">
        <p14:creationId xmlns:p14="http://schemas.microsoft.com/office/powerpoint/2010/main" val="28319992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2DF49A-798B-4551-853C-DE0FCC8781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FAAA26-8E89-4602-9D08-9A9A871CA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1F7DC9-0DFE-4C3A-AD8A-C26CE2A8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495113"/>
            <a:ext cx="2716200" cy="451576"/>
          </a:xfrm>
        </p:spPr>
        <p:txBody>
          <a:bodyPr/>
          <a:lstStyle/>
          <a:p>
            <a:r>
              <a:rPr lang="cs-CZ" dirty="0"/>
              <a:t>Pomůcky k zavedení CŽK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50CB64A-8885-4B11-A5F4-0CB92788842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3974" t="13095" r="12913" b="19567"/>
          <a:stretch/>
        </p:blipFill>
        <p:spPr bwMode="auto">
          <a:xfrm>
            <a:off x="3361765" y="725505"/>
            <a:ext cx="8507505" cy="5112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ový bublinový popisek 8">
            <a:extLst>
              <a:ext uri="{FF2B5EF4-FFF2-40B4-BE49-F238E27FC236}">
                <a16:creationId xmlns:a16="http://schemas.microsoft.com/office/drawing/2014/main" id="{E44284F5-5011-4A0D-856A-9C4C284D325E}"/>
              </a:ext>
            </a:extLst>
          </p:cNvPr>
          <p:cNvSpPr/>
          <p:nvPr/>
        </p:nvSpPr>
        <p:spPr>
          <a:xfrm>
            <a:off x="5270050" y="112181"/>
            <a:ext cx="1296144" cy="1052736"/>
          </a:xfrm>
          <a:prstGeom prst="wedgeRoundRectCallout">
            <a:avLst>
              <a:gd name="adj1" fmla="val -75703"/>
              <a:gd name="adj2" fmla="val 4960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Peán</a:t>
            </a:r>
          </a:p>
          <a:p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Fixace: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Šicí materiál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Jehelec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Nůžky</a:t>
            </a:r>
          </a:p>
        </p:txBody>
      </p:sp>
      <p:sp>
        <p:nvSpPr>
          <p:cNvPr id="8" name="Zaoblený obdélníkový bublinový popisek 9">
            <a:extLst>
              <a:ext uri="{FF2B5EF4-FFF2-40B4-BE49-F238E27FC236}">
                <a16:creationId xmlns:a16="http://schemas.microsoft.com/office/drawing/2014/main" id="{AA6C0B2F-E463-40FF-A432-9EDE250A17B3}"/>
              </a:ext>
            </a:extLst>
          </p:cNvPr>
          <p:cNvSpPr/>
          <p:nvPr/>
        </p:nvSpPr>
        <p:spPr>
          <a:xfrm>
            <a:off x="6096000" y="1984761"/>
            <a:ext cx="1728192" cy="336526"/>
          </a:xfrm>
          <a:prstGeom prst="wedgeRoundRectCallout">
            <a:avLst>
              <a:gd name="adj1" fmla="val 20162"/>
              <a:gd name="adj2" fmla="val 11856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Centrální venózní katétr</a:t>
            </a:r>
          </a:p>
        </p:txBody>
      </p:sp>
      <p:sp>
        <p:nvSpPr>
          <p:cNvPr id="10" name="Zaoblený obdélníkový bublinový popisek 7">
            <a:extLst>
              <a:ext uri="{FF2B5EF4-FFF2-40B4-BE49-F238E27FC236}">
                <a16:creationId xmlns:a16="http://schemas.microsoft.com/office/drawing/2014/main" id="{AFB87F3E-A0B7-4097-9E11-BDE18BA245E4}"/>
              </a:ext>
            </a:extLst>
          </p:cNvPr>
          <p:cNvSpPr/>
          <p:nvPr/>
        </p:nvSpPr>
        <p:spPr>
          <a:xfrm>
            <a:off x="7706479" y="265767"/>
            <a:ext cx="933521" cy="565720"/>
          </a:xfrm>
          <a:prstGeom prst="wedgeRoundRectCallout">
            <a:avLst>
              <a:gd name="adj1" fmla="val 53136"/>
              <a:gd name="adj2" fmla="val 12016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/>
              <a:t>Sterilní rukavice</a:t>
            </a:r>
          </a:p>
        </p:txBody>
      </p:sp>
      <p:sp>
        <p:nvSpPr>
          <p:cNvPr id="11" name="Zaoblený obdélníkový bublinový popisek 3">
            <a:extLst>
              <a:ext uri="{FF2B5EF4-FFF2-40B4-BE49-F238E27FC236}">
                <a16:creationId xmlns:a16="http://schemas.microsoft.com/office/drawing/2014/main" id="{A9F0C26E-9089-4DBD-AA76-82A093B77645}"/>
              </a:ext>
            </a:extLst>
          </p:cNvPr>
          <p:cNvSpPr/>
          <p:nvPr/>
        </p:nvSpPr>
        <p:spPr>
          <a:xfrm>
            <a:off x="9925127" y="160910"/>
            <a:ext cx="1312252" cy="915432"/>
          </a:xfrm>
          <a:prstGeom prst="wedgeRoundRectCallout">
            <a:avLst>
              <a:gd name="adj1" fmla="val -35668"/>
              <a:gd name="adj2" fmla="val 12538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Ochranný oděv: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Ústenka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Čepice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Empír</a:t>
            </a:r>
          </a:p>
        </p:txBody>
      </p:sp>
      <p:sp>
        <p:nvSpPr>
          <p:cNvPr id="12" name="Zaoblený obdélník 12">
            <a:extLst>
              <a:ext uri="{FF2B5EF4-FFF2-40B4-BE49-F238E27FC236}">
                <a16:creationId xmlns:a16="http://schemas.microsoft.com/office/drawing/2014/main" id="{F763F713-A3C6-4D3B-A4C2-DF7E2708CD88}"/>
              </a:ext>
            </a:extLst>
          </p:cNvPr>
          <p:cNvSpPr/>
          <p:nvPr/>
        </p:nvSpPr>
        <p:spPr>
          <a:xfrm>
            <a:off x="5054026" y="2153024"/>
            <a:ext cx="864096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Roztok na proplach</a:t>
            </a:r>
          </a:p>
        </p:txBody>
      </p:sp>
      <p:sp>
        <p:nvSpPr>
          <p:cNvPr id="13" name="Zaoblený obdélníkový bublinový popisek 6">
            <a:extLst>
              <a:ext uri="{FF2B5EF4-FFF2-40B4-BE49-F238E27FC236}">
                <a16:creationId xmlns:a16="http://schemas.microsoft.com/office/drawing/2014/main" id="{FABE17D8-FBC7-4A24-B5AF-6A9852F5DC26}"/>
              </a:ext>
            </a:extLst>
          </p:cNvPr>
          <p:cNvSpPr/>
          <p:nvPr/>
        </p:nvSpPr>
        <p:spPr>
          <a:xfrm>
            <a:off x="7790162" y="2864035"/>
            <a:ext cx="1699675" cy="1129929"/>
          </a:xfrm>
          <a:prstGeom prst="wedgeRoundRectCallout">
            <a:avLst>
              <a:gd name="adj1" fmla="val -27971"/>
              <a:gd name="adj2" fmla="val 11456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Příprava místa vpichu: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Rouškování</a:t>
            </a:r>
            <a:endParaRPr lang="cs-CZ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Tampóny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Dezinfekce</a:t>
            </a:r>
          </a:p>
          <a:p>
            <a:pPr algn="ctr"/>
            <a:endParaRPr lang="cs-CZ" sz="1200" dirty="0"/>
          </a:p>
        </p:txBody>
      </p:sp>
      <p:sp>
        <p:nvSpPr>
          <p:cNvPr id="14" name="Zaoblený obdélník 11">
            <a:extLst>
              <a:ext uri="{FF2B5EF4-FFF2-40B4-BE49-F238E27FC236}">
                <a16:creationId xmlns:a16="http://schemas.microsoft.com/office/drawing/2014/main" id="{18B041AA-2C40-4CF6-B8CE-16278C50A22E}"/>
              </a:ext>
            </a:extLst>
          </p:cNvPr>
          <p:cNvSpPr/>
          <p:nvPr/>
        </p:nvSpPr>
        <p:spPr>
          <a:xfrm>
            <a:off x="4310269" y="4141537"/>
            <a:ext cx="1080120" cy="5634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ránu </a:t>
            </a:r>
          </a:p>
        </p:txBody>
      </p:sp>
      <p:sp>
        <p:nvSpPr>
          <p:cNvPr id="15" name="Zaoblený obdélníkový bublinový popisek 14">
            <a:extLst>
              <a:ext uri="{FF2B5EF4-FFF2-40B4-BE49-F238E27FC236}">
                <a16:creationId xmlns:a16="http://schemas.microsoft.com/office/drawing/2014/main" id="{258F0BD6-DBB3-4C95-9E2B-AD925D2D1837}"/>
              </a:ext>
            </a:extLst>
          </p:cNvPr>
          <p:cNvSpPr/>
          <p:nvPr/>
        </p:nvSpPr>
        <p:spPr>
          <a:xfrm>
            <a:off x="5918122" y="4278457"/>
            <a:ext cx="1151419" cy="516514"/>
          </a:xfrm>
          <a:prstGeom prst="wedgeRoundRectCallout">
            <a:avLst>
              <a:gd name="adj1" fmla="val 52479"/>
              <a:gd name="adj2" fmla="val 11761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Sterilní krytí na sušení rány</a:t>
            </a:r>
          </a:p>
        </p:txBody>
      </p:sp>
      <p:sp>
        <p:nvSpPr>
          <p:cNvPr id="16" name="Zaoblený obdélníkový bublinový popisek 5">
            <a:extLst>
              <a:ext uri="{FF2B5EF4-FFF2-40B4-BE49-F238E27FC236}">
                <a16:creationId xmlns:a16="http://schemas.microsoft.com/office/drawing/2014/main" id="{C198DBF9-4806-4765-8E4C-D0BACF278379}"/>
              </a:ext>
            </a:extLst>
          </p:cNvPr>
          <p:cNvSpPr/>
          <p:nvPr/>
        </p:nvSpPr>
        <p:spPr>
          <a:xfrm>
            <a:off x="7951527" y="5733408"/>
            <a:ext cx="2232248" cy="746592"/>
          </a:xfrm>
          <a:prstGeom prst="wedgeRoundRectCallout">
            <a:avLst>
              <a:gd name="adj1" fmla="val -2148"/>
              <a:gd name="adj2" fmla="val -11098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Lokální anestezie: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 err="1"/>
              <a:t>Mesocain</a:t>
            </a:r>
            <a:r>
              <a:rPr lang="cs-CZ" sz="1200" dirty="0"/>
              <a:t> 1 % ampule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Stříkačka 10 ml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cs-CZ" sz="1200" dirty="0"/>
              <a:t>Růžová a černá jehla</a:t>
            </a:r>
          </a:p>
        </p:txBody>
      </p:sp>
      <p:sp>
        <p:nvSpPr>
          <p:cNvPr id="17" name="Zaoblený obdélníkový bublinový popisek 4">
            <a:extLst>
              <a:ext uri="{FF2B5EF4-FFF2-40B4-BE49-F238E27FC236}">
                <a16:creationId xmlns:a16="http://schemas.microsoft.com/office/drawing/2014/main" id="{32ABB8A4-1AD8-4610-84E5-A7D850526439}"/>
              </a:ext>
            </a:extLst>
          </p:cNvPr>
          <p:cNvSpPr/>
          <p:nvPr/>
        </p:nvSpPr>
        <p:spPr>
          <a:xfrm>
            <a:off x="11167639" y="4794971"/>
            <a:ext cx="404909" cy="253721"/>
          </a:xfrm>
          <a:prstGeom prst="wedgeRoundRectCallout">
            <a:avLst>
              <a:gd name="adj1" fmla="val -104645"/>
              <a:gd name="adj2" fmla="val 1638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/>
              <a:t>2 x</a:t>
            </a:r>
          </a:p>
        </p:txBody>
      </p:sp>
    </p:spTree>
    <p:extLst>
      <p:ext uri="{BB962C8B-B14F-4D97-AF65-F5344CB8AC3E}">
        <p14:creationId xmlns:p14="http://schemas.microsoft.com/office/powerpoint/2010/main" val="863758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terminologie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084098-302F-44FB-AFA9-6FDADC1C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4479529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INCIZE</a:t>
            </a:r>
            <a:r>
              <a:rPr lang="cs-CZ" sz="2400" dirty="0"/>
              <a:t> = naříznutí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PUNKCE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= nabodnutí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VENESEKCE</a:t>
            </a:r>
            <a:r>
              <a:rPr lang="cs-CZ" sz="2400" dirty="0"/>
              <a:t> = otevření žíly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SUTURA</a:t>
            </a:r>
            <a:r>
              <a:rPr lang="cs-CZ" sz="2400" dirty="0"/>
              <a:t> = sešití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EXCIZE</a:t>
            </a:r>
            <a:r>
              <a:rPr lang="cs-CZ" sz="2400" dirty="0"/>
              <a:t> = vyříznutí části tkáně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EXTIRPACE</a:t>
            </a:r>
            <a:r>
              <a:rPr lang="cs-CZ" sz="2400" dirty="0"/>
              <a:t> = odstranění celého chorobného ložiska</a:t>
            </a:r>
          </a:p>
          <a:p>
            <a:endParaRPr lang="cs-CZ" dirty="0"/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5FC97A7F-509A-42E7-A679-468FD6676BB8}"/>
              </a:ext>
            </a:extLst>
          </p:cNvPr>
          <p:cNvSpPr txBox="1">
            <a:spLocks/>
          </p:cNvSpPr>
          <p:nvPr/>
        </p:nvSpPr>
        <p:spPr>
          <a:xfrm>
            <a:off x="5668518" y="1359001"/>
            <a:ext cx="447952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EXKOCHLEACE</a:t>
            </a:r>
            <a:r>
              <a:rPr lang="cs-CZ" sz="2400" kern="0" dirty="0"/>
              <a:t> = vyškrabání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ENUKLEACE </a:t>
            </a:r>
            <a:r>
              <a:rPr lang="cs-CZ" sz="2400" kern="0" dirty="0"/>
              <a:t>= vyloupnutí dobře ohraničené struktury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EXTRAKCE</a:t>
            </a:r>
            <a:r>
              <a:rPr lang="cs-CZ" sz="2400" kern="0" dirty="0"/>
              <a:t> = vytažení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EVISCERACE</a:t>
            </a:r>
            <a:r>
              <a:rPr lang="cs-CZ" sz="2400" kern="0" dirty="0">
                <a:solidFill>
                  <a:srgbClr val="0000DC"/>
                </a:solidFill>
              </a:rPr>
              <a:t> </a:t>
            </a:r>
            <a:r>
              <a:rPr lang="cs-CZ" sz="2400" kern="0" dirty="0"/>
              <a:t>= vyjmutí vnitřních orgánů z těla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EVAKUACE</a:t>
            </a:r>
            <a:r>
              <a:rPr lang="cs-CZ" sz="2400" kern="0" dirty="0"/>
              <a:t> = vypuštění</a:t>
            </a:r>
          </a:p>
          <a:p>
            <a:r>
              <a:rPr lang="cs-CZ" sz="2400" b="1" kern="0" dirty="0">
                <a:solidFill>
                  <a:srgbClr val="0000DC"/>
                </a:solidFill>
              </a:rPr>
              <a:t>RESEKCE</a:t>
            </a:r>
            <a:r>
              <a:rPr lang="cs-CZ" sz="2400" kern="0" dirty="0"/>
              <a:t> = odstranění části orgánů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4996610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89562E-4258-4065-BA0B-C2C862412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CF5605-8AB4-4782-A644-6DD0E6C14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3AD5E-5E10-4C75-B232-6922E4BE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68988"/>
            <a:ext cx="10753200" cy="451576"/>
          </a:xfrm>
        </p:spPr>
        <p:txBody>
          <a:bodyPr/>
          <a:lstStyle/>
          <a:p>
            <a:r>
              <a:rPr lang="cs-CZ" dirty="0"/>
              <a:t>Chirurgie – základní terminologie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084098-302F-44FB-AFA9-6FDADC1C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4865012" cy="413999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EKTOMIE</a:t>
            </a:r>
            <a:r>
              <a:rPr lang="cs-CZ" sz="2400" dirty="0"/>
              <a:t> (např. </a:t>
            </a:r>
            <a:r>
              <a:rPr lang="cs-CZ" sz="2400" dirty="0" err="1"/>
              <a:t>gastrEKTOMIE</a:t>
            </a:r>
            <a:r>
              <a:rPr lang="cs-CZ" sz="2400" dirty="0"/>
              <a:t>) = odstranění orgánu či jeho části</a:t>
            </a:r>
            <a:endParaRPr lang="cs-CZ" sz="2400" b="1" dirty="0"/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TOMIE</a:t>
            </a:r>
            <a:r>
              <a:rPr lang="cs-CZ" sz="2400" dirty="0">
                <a:solidFill>
                  <a:srgbClr val="0000DC"/>
                </a:solidFill>
              </a:rPr>
              <a:t> </a:t>
            </a:r>
            <a:r>
              <a:rPr lang="cs-CZ" sz="2400" dirty="0"/>
              <a:t>(např. </a:t>
            </a:r>
            <a:r>
              <a:rPr lang="cs-CZ" sz="2400" dirty="0" err="1"/>
              <a:t>laparoTOMIE</a:t>
            </a:r>
            <a:r>
              <a:rPr lang="cs-CZ" sz="2400" dirty="0"/>
              <a:t>) = otevření dutiny či orgánu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STOMIE</a:t>
            </a:r>
            <a:r>
              <a:rPr lang="cs-CZ" sz="2400" dirty="0"/>
              <a:t> (např. </a:t>
            </a:r>
            <a:r>
              <a:rPr lang="cs-CZ" sz="2400" dirty="0" err="1"/>
              <a:t>sigmoideoSTOMIE</a:t>
            </a:r>
            <a:r>
              <a:rPr lang="cs-CZ" sz="2400" dirty="0"/>
              <a:t>) = vyústění dutého orgánu na povrch těla</a:t>
            </a:r>
          </a:p>
          <a:p>
            <a:pPr>
              <a:lnSpc>
                <a:spcPts val="3600"/>
              </a:lnSpc>
            </a:pPr>
            <a:r>
              <a:rPr lang="cs-CZ" sz="2400" b="1" dirty="0">
                <a:solidFill>
                  <a:srgbClr val="0000DC"/>
                </a:solidFill>
              </a:rPr>
              <a:t>REPOZICE</a:t>
            </a:r>
            <a:r>
              <a:rPr lang="cs-CZ" sz="2400" dirty="0"/>
              <a:t> = napravení patologického postavení do anatomického</a:t>
            </a:r>
          </a:p>
          <a:p>
            <a:endParaRPr lang="cs-CZ" dirty="0"/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051AE888-03CF-42BB-9591-5A70F8B7118F}"/>
              </a:ext>
            </a:extLst>
          </p:cNvPr>
          <p:cNvSpPr txBox="1">
            <a:spLocks/>
          </p:cNvSpPr>
          <p:nvPr/>
        </p:nvSpPr>
        <p:spPr>
          <a:xfrm>
            <a:off x="5802988" y="1278318"/>
            <a:ext cx="5402894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OSTEOSYNTÉZA</a:t>
            </a:r>
            <a:r>
              <a:rPr lang="cs-CZ" sz="2400" kern="0" dirty="0"/>
              <a:t> = spojení kostních úlomků za využití kovových implantátů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TREPANACE</a:t>
            </a:r>
            <a:r>
              <a:rPr lang="cs-CZ" sz="2400" kern="0" dirty="0"/>
              <a:t> = otevření lebky nebo dřeňové dutiny kostí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AMPUTACE</a:t>
            </a:r>
            <a:r>
              <a:rPr lang="cs-CZ" sz="2400" kern="0" dirty="0"/>
              <a:t> = odstranění periferní části těla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ABLACE</a:t>
            </a:r>
            <a:r>
              <a:rPr lang="cs-CZ" sz="2400" kern="0" dirty="0">
                <a:solidFill>
                  <a:srgbClr val="0000DC"/>
                </a:solidFill>
              </a:rPr>
              <a:t> </a:t>
            </a:r>
            <a:r>
              <a:rPr lang="cs-CZ" sz="2400" kern="0" dirty="0"/>
              <a:t>= odstranění části těla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TRIPSE</a:t>
            </a:r>
            <a:r>
              <a:rPr lang="cs-CZ" sz="2400" kern="0" dirty="0"/>
              <a:t> = rozdrcení např. kamenu v dutém orgánu</a:t>
            </a:r>
          </a:p>
          <a:p>
            <a:pPr>
              <a:lnSpc>
                <a:spcPts val="3600"/>
              </a:lnSpc>
            </a:pPr>
            <a:r>
              <a:rPr lang="cs-CZ" sz="2400" b="1" kern="0" dirty="0">
                <a:solidFill>
                  <a:srgbClr val="0000DC"/>
                </a:solidFill>
              </a:rPr>
              <a:t>PEXE</a:t>
            </a:r>
            <a:r>
              <a:rPr lang="cs-CZ" sz="2400" kern="0" dirty="0"/>
              <a:t> = zavěšení orgánu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4165813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Chirurgie postupy II[2021041209022483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1515</TotalTime>
  <Words>6108</Words>
  <Application>Microsoft Office PowerPoint</Application>
  <PresentationFormat>Širokoúhlá obrazovka</PresentationFormat>
  <Paragraphs>1026</Paragraphs>
  <Slides>107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11" baseType="lpstr">
      <vt:lpstr>Arial</vt:lpstr>
      <vt:lpstr>Tahoma</vt:lpstr>
      <vt:lpstr>Wingdings</vt:lpstr>
      <vt:lpstr>Prezentace_MU_CZ</vt:lpstr>
      <vt:lpstr>Prezentace aplikace PowerPoint</vt:lpstr>
      <vt:lpstr>Chirurgie II</vt:lpstr>
      <vt:lpstr>CHIRURGIE II</vt:lpstr>
      <vt:lpstr>Prezentace aplikace PowerPoint</vt:lpstr>
      <vt:lpstr>PERIOPERAČNÍ PÉČE</vt:lpstr>
      <vt:lpstr>Pravidla chirurgického  mytí a dezinfekce rukou</vt:lpstr>
      <vt:lpstr>Mechanické mytí rukou – před chirurgickou dezinfekcí</vt:lpstr>
      <vt:lpstr>Mechanické mytí rukou – před chirurgickou dezinfekcí</vt:lpstr>
      <vt:lpstr>Chirurgická dezinfekce rukou</vt:lpstr>
      <vt:lpstr>Chirurgická dezinfekce rukou</vt:lpstr>
      <vt:lpstr>Prezentace aplikace PowerPoint</vt:lpstr>
      <vt:lpstr>POOPERAČNÍ PÉČE</vt:lpstr>
      <vt:lpstr>Pooperační péče – překlad na JIP</vt:lpstr>
      <vt:lpstr>Pooperační péče – návrat zpět na oddělení</vt:lpstr>
      <vt:lpstr>Pooperační péče – návrat zpět na oddělení</vt:lpstr>
      <vt:lpstr>Záznam do dokumentace po operaci</vt:lpstr>
      <vt:lpstr>Záznam do dokumentace po operaci</vt:lpstr>
      <vt:lpstr>Záznam do dokumentace po operaci</vt:lpstr>
      <vt:lpstr>CHIRURGICKÉ INSTRUMENÁRIUM</vt:lpstr>
      <vt:lpstr>Prezentace aplikace PowerPoint</vt:lpstr>
      <vt:lpstr>Rozdíl nástrojů SUD a RI</vt:lpstr>
      <vt:lpstr>Požadavky na chirurgické nástroje</vt:lpstr>
      <vt:lpstr>Pinzety</vt:lpstr>
      <vt:lpstr>Prezentace aplikace PowerPoint</vt:lpstr>
      <vt:lpstr>Ostré chirurgické nástroje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Šicí materiál – vlákna </vt:lpstr>
      <vt:lpstr>Prezentace aplikace PowerPoint</vt:lpstr>
      <vt:lpstr>PÉČE O OPERAČNÍ RÁNU</vt:lpstr>
      <vt:lpstr>Převazový vozík</vt:lpstr>
      <vt:lpstr>Základní pravidla převazu ran </vt:lpstr>
      <vt:lpstr>Základní pravidla převazu ran </vt:lpstr>
      <vt:lpstr>Péče o převazový vozík po vizitě</vt:lpstr>
      <vt:lpstr>Pravidla převazu ran za využití RI nástrojů  </vt:lpstr>
      <vt:lpstr>Pravidla převazu ran za využití RI nástrojů  </vt:lpstr>
      <vt:lpstr>Základní pravidla převazu</vt:lpstr>
      <vt:lpstr>Základní pravidla převazu</vt:lpstr>
      <vt:lpstr>Základní pravidla převazu</vt:lpstr>
      <vt:lpstr>Pomůcky k převazu</vt:lpstr>
      <vt:lpstr>Pomůcky k převazu</vt:lpstr>
      <vt:lpstr>Správná technika přiložení a připevnění sterilního krytí na ránu</vt:lpstr>
      <vt:lpstr>Správná technika přiložení a připevnění sterilního krytí na ránu</vt:lpstr>
      <vt:lpstr>Správná technika přiložení a připevnění sterilního krytí na ránu</vt:lpstr>
      <vt:lpstr>Správná technika přiložení a připevnění sterilního krytí na ránu</vt:lpstr>
      <vt:lpstr>Péče o operační ránu – OBECNĚ </vt:lpstr>
      <vt:lpstr>Péče o operační ránu – OBECNĚ </vt:lpstr>
      <vt:lpstr>Péče o operační ránu – OBECNĚ </vt:lpstr>
      <vt:lpstr>Péče o operační ránu – STEHY </vt:lpstr>
      <vt:lpstr>Péče o operační ránu – NEHOJÍCÍ SE RÁNA </vt:lpstr>
      <vt:lpstr>Péče o operační ránu – NEHOJÍCÍ SE RÁNA </vt:lpstr>
      <vt:lpstr>Péče o operační ránu – NEHOJÍCÍ SE RÁNA </vt:lpstr>
      <vt:lpstr>Péče o operační ránu – NEHOJÍCÍ SE RÁNA </vt:lpstr>
      <vt:lpstr>Prezentace aplikace PowerPoint</vt:lpstr>
      <vt:lpstr>PARAMETRY HODNOCENÉ NA RÁNĚ</vt:lpstr>
      <vt:lpstr>Hojení ran </vt:lpstr>
      <vt:lpstr>Hojení ran </vt:lpstr>
      <vt:lpstr>Faktory ovlivňující hojení ran </vt:lpstr>
      <vt:lpstr>Hodnocení rány – OBECNĚ</vt:lpstr>
      <vt:lpstr>Hodnocení rány – HOJENÍ PER PRIMAM  </vt:lpstr>
      <vt:lpstr>Hodnocení rány – HOJENÍ PER SEKUNDAM </vt:lpstr>
      <vt:lpstr>Hodnocení rány – ZNÁMKY RANNÉ INFEKCE</vt:lpstr>
      <vt:lpstr>Hodnocení rány – NEHOJÍCÍ SE RÁNA</vt:lpstr>
      <vt:lpstr>Hodnocení rány – NEHOJÍCÍ SE RÁNA</vt:lpstr>
      <vt:lpstr>TIME → TIMERS</vt:lpstr>
      <vt:lpstr>Hodnocení rány – NEHOJÍCÍ SE RÁNA</vt:lpstr>
      <vt:lpstr>Hodnocení rány – NEHOJÍCÍ SE RÁNA</vt:lpstr>
      <vt:lpstr>Péče o nehojící se ránu – VLHKÉ HOJENÍ RAN</vt:lpstr>
      <vt:lpstr>Péče o nehojící se ránu – VLHKÉ HOJENÍ RAN</vt:lpstr>
      <vt:lpstr>DRÉNY</vt:lpstr>
      <vt:lpstr>Typy drénů – přehled </vt:lpstr>
      <vt:lpstr>Druhy drenáží</vt:lpstr>
      <vt:lpstr>Druhy drenáží</vt:lpstr>
      <vt:lpstr>Druhy drenáží</vt:lpstr>
      <vt:lpstr>Druhy drenáží</vt:lpstr>
      <vt:lpstr>Druhy drenáží</vt:lpstr>
      <vt:lpstr>Druhy drenáží</vt:lpstr>
      <vt:lpstr>Druhy drenáží</vt:lpstr>
      <vt:lpstr>Druhy drenáží</vt:lpstr>
      <vt:lpstr>Druhy drenáží</vt:lpstr>
      <vt:lpstr>Sekrece z drénu</vt:lpstr>
      <vt:lpstr>Sekrece z drénů</vt:lpstr>
      <vt:lpstr>Sekrece z drénů</vt:lpstr>
      <vt:lpstr>PŘÍPRAVA STERILNÍHO VOZÍKU</vt:lpstr>
      <vt:lpstr>Příprava sterilního stolku</vt:lpstr>
      <vt:lpstr>Příprava sterilního stolku</vt:lpstr>
      <vt:lpstr>Příprava sterilního stolku</vt:lpstr>
      <vt:lpstr>Příprava sterilního stolku</vt:lpstr>
      <vt:lpstr>Příprava sterilního stolku</vt:lpstr>
      <vt:lpstr>Instrumentárium</vt:lpstr>
      <vt:lpstr>Uchovávání sterilního stolku</vt:lpstr>
      <vt:lpstr>Nasazování sterilních rukavic</vt:lpstr>
      <vt:lpstr>Pomůcky k zavedení CŽK</vt:lpstr>
      <vt:lpstr>Chirurgie – základní terminologie</vt:lpstr>
      <vt:lpstr>Chirurgie – základní terminologie</vt:lpstr>
      <vt:lpstr>Chirurgie – základní terminologie</vt:lpstr>
      <vt:lpstr>Chirurgie – základní terminologie</vt:lpstr>
      <vt:lpstr>Chirurgie – základní terminologie</vt:lpstr>
      <vt:lpstr>Chirurgie – základní vyšetření</vt:lpstr>
      <vt:lpstr>Chirurgie – základní vyšetření</vt:lpstr>
      <vt:lpstr>DĚKUJI ZA POZORNOST</vt:lpstr>
      <vt:lpstr>Zdroje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Denisa Macková</cp:lastModifiedBy>
  <cp:revision>112</cp:revision>
  <cp:lastPrinted>1601-01-01T00:00:00Z</cp:lastPrinted>
  <dcterms:created xsi:type="dcterms:W3CDTF">2018-10-05T10:13:37Z</dcterms:created>
  <dcterms:modified xsi:type="dcterms:W3CDTF">2024-03-20T14:27:54Z</dcterms:modified>
</cp:coreProperties>
</file>