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304" r:id="rId2"/>
    <p:sldId id="257" r:id="rId3"/>
    <p:sldId id="323" r:id="rId4"/>
    <p:sldId id="324" r:id="rId5"/>
    <p:sldId id="326" r:id="rId6"/>
    <p:sldId id="328" r:id="rId7"/>
    <p:sldId id="329" r:id="rId8"/>
    <p:sldId id="330" r:id="rId9"/>
    <p:sldId id="332" r:id="rId10"/>
    <p:sldId id="331" r:id="rId11"/>
    <p:sldId id="333" r:id="rId12"/>
    <p:sldId id="334" r:id="rId13"/>
    <p:sldId id="335" r:id="rId14"/>
    <p:sldId id="350" r:id="rId15"/>
    <p:sldId id="349" r:id="rId16"/>
    <p:sldId id="336" r:id="rId17"/>
    <p:sldId id="337" r:id="rId18"/>
    <p:sldId id="338" r:id="rId19"/>
    <p:sldId id="339" r:id="rId20"/>
    <p:sldId id="340" r:id="rId21"/>
    <p:sldId id="341" r:id="rId22"/>
    <p:sldId id="343" r:id="rId23"/>
    <p:sldId id="344" r:id="rId24"/>
    <p:sldId id="347" r:id="rId25"/>
    <p:sldId id="348" r:id="rId26"/>
    <p:sldId id="345" r:id="rId27"/>
    <p:sldId id="346" r:id="rId28"/>
    <p:sldId id="306" r:id="rId29"/>
    <p:sldId id="351" r:id="rId30"/>
    <p:sldId id="305" r:id="rId31"/>
  </p:sldIdLst>
  <p:sldSz cx="12192000" cy="6858000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7714F45-8CCB-4DF3-9CA5-C8B12B90C1D2}">
          <p14:sldIdLst>
            <p14:sldId id="304"/>
            <p14:sldId id="257"/>
            <p14:sldId id="323"/>
            <p14:sldId id="324"/>
            <p14:sldId id="326"/>
            <p14:sldId id="328"/>
            <p14:sldId id="329"/>
            <p14:sldId id="330"/>
            <p14:sldId id="332"/>
            <p14:sldId id="331"/>
            <p14:sldId id="333"/>
            <p14:sldId id="334"/>
            <p14:sldId id="335"/>
            <p14:sldId id="350"/>
            <p14:sldId id="349"/>
            <p14:sldId id="336"/>
            <p14:sldId id="337"/>
            <p14:sldId id="338"/>
            <p14:sldId id="339"/>
            <p14:sldId id="340"/>
            <p14:sldId id="341"/>
            <p14:sldId id="343"/>
            <p14:sldId id="344"/>
            <p14:sldId id="347"/>
            <p14:sldId id="348"/>
            <p14:sldId id="345"/>
            <p14:sldId id="346"/>
          </p14:sldIdLst>
        </p14:section>
        <p14:section name="Oddíl bez názvu" id="{678A563B-2B22-48BF-B69D-3A140C40EFA4}">
          <p14:sldIdLst>
            <p14:sldId id="306"/>
            <p14:sldId id="351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ceskatelevize.cz/porady/10320915585-moje-medicina/211563230220016-rektoskopie-a-kolonoskop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ortal.med.muni.cz/player_ext.php?lid=31&amp;link=kyla_lapar_480.flv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ceskatelevize.cz/porady/10320915585-moje-medicina/211563230220019-bronchoskopi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hyperlink" Target="https://is.muni.cz/elportal/?id=1496062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www.ceskatelevize.cz/porady/10320915585-moje-medicina/211563230220012-gastroskopie/#notick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6089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177681-1577-4223-95FD-B2D811782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BB9430-47C7-4DBD-B7C6-120F5DF41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2620DD-2B2F-4D2D-A276-A8CBA075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ERCP – endoskopická retrográdní </a:t>
            </a:r>
            <a:r>
              <a:rPr lang="cs-CZ" altLang="cs-CZ" dirty="0" err="1">
                <a:solidFill>
                  <a:srgbClr val="0000DC"/>
                </a:solidFill>
              </a:rPr>
              <a:t>cholangiopankreatikografie</a:t>
            </a:r>
            <a:endParaRPr lang="cs-CZ" dirty="0">
              <a:solidFill>
                <a:srgbClr val="0000DC"/>
              </a:solidFill>
            </a:endParaRPr>
          </a:p>
        </p:txBody>
      </p:sp>
      <p:pic>
        <p:nvPicPr>
          <p:cNvPr id="6" name="Picture 4" descr="papille-normal_bgx_600_515">
            <a:extLst>
              <a:ext uri="{FF2B5EF4-FFF2-40B4-BE49-F238E27FC236}">
                <a16:creationId xmlns:a16="http://schemas.microsoft.com/office/drawing/2014/main" id="{543EAF6F-A867-4B1A-834C-15DB8D1177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r="6299" b="7324"/>
          <a:stretch>
            <a:fillRect/>
          </a:stretch>
        </p:blipFill>
        <p:spPr bwMode="auto">
          <a:xfrm>
            <a:off x="1205947" y="1594830"/>
            <a:ext cx="495492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RCP norm">
            <a:extLst>
              <a:ext uri="{FF2B5EF4-FFF2-40B4-BE49-F238E27FC236}">
                <a16:creationId xmlns:a16="http://schemas.microsoft.com/office/drawing/2014/main" id="{F38A31D4-B72B-4F9C-89F4-9EFB348AB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r="6299"/>
          <a:stretch>
            <a:fillRect/>
          </a:stretch>
        </p:blipFill>
        <p:spPr bwMode="auto">
          <a:xfrm>
            <a:off x="6442900" y="1594830"/>
            <a:ext cx="43942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00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DC573E-7141-400F-8863-2D3242ACFF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CE5928-DFDC-4237-AE6E-FD9803213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2AD520-3972-4ADE-833D-B40EBE03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ERCP – endoskopická retrográdní </a:t>
            </a:r>
            <a:r>
              <a:rPr lang="cs-CZ" altLang="cs-CZ" dirty="0" err="1">
                <a:solidFill>
                  <a:srgbClr val="0000DC"/>
                </a:solidFill>
              </a:rPr>
              <a:t>cholangiopankreatikografie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F6EC0F5-5231-45EF-8E8F-839127885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při ERCP vyšetření se používá endoskop – </a:t>
            </a:r>
            <a:r>
              <a:rPr lang="cs-CZ" altLang="cs-CZ" dirty="0" err="1"/>
              <a:t>lateroskop</a:t>
            </a:r>
            <a:r>
              <a:rPr lang="cs-CZ" altLang="cs-CZ" dirty="0"/>
              <a:t> a RTG přístroj</a:t>
            </a:r>
          </a:p>
          <a:p>
            <a:r>
              <a:rPr lang="cs-CZ" altLang="cs-CZ" dirty="0"/>
              <a:t>endoskop se zavede ústy do oblasti sestupu duodena, nalezneme ústí žlučových cest a ústí vývodu slinivky břišní (</a:t>
            </a:r>
            <a:r>
              <a:rPr lang="cs-CZ" altLang="cs-CZ" dirty="0" err="1"/>
              <a:t>Vaterskou</a:t>
            </a:r>
            <a:r>
              <a:rPr lang="cs-CZ" altLang="cs-CZ" dirty="0"/>
              <a:t> papilu), vývod se </a:t>
            </a:r>
            <a:r>
              <a:rPr lang="cs-CZ" altLang="cs-CZ" dirty="0" err="1"/>
              <a:t>kanyluje</a:t>
            </a:r>
            <a:r>
              <a:rPr lang="cs-CZ" altLang="cs-CZ" dirty="0"/>
              <a:t> a vstříkne kontrastní látka, kterou pomocí rentgenu detekujeme</a:t>
            </a:r>
          </a:p>
          <a:p>
            <a:r>
              <a:rPr lang="cs-CZ" altLang="cs-CZ" dirty="0"/>
              <a:t>obraz je zpracováván počítačem a zobrazen na monitoru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790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875064-2DBD-48C2-9CBF-616DEF1822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2B387C-20E5-43F2-AB8C-53645514F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39B93F-EC13-4FCC-ABB1-5AA43295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622575"/>
            <a:ext cx="10753200" cy="451576"/>
          </a:xfrm>
        </p:spPr>
        <p:txBody>
          <a:bodyPr/>
          <a:lstStyle/>
          <a:p>
            <a:r>
              <a:rPr lang="cs-CZ" dirty="0"/>
              <a:t>Kolonoskopie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F0A76D3-F846-4E45-A474-050D499FB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1576"/>
            <a:ext cx="10753200" cy="4139998"/>
          </a:xfrm>
        </p:spPr>
        <p:txBody>
          <a:bodyPr/>
          <a:lstStyle/>
          <a:p>
            <a:r>
              <a:rPr lang="cs-CZ" altLang="cs-CZ" dirty="0"/>
              <a:t>vyšetření tlustého střeva</a:t>
            </a:r>
          </a:p>
          <a:p>
            <a:endParaRPr lang="cs-CZ" altLang="cs-CZ" dirty="0"/>
          </a:p>
          <a:p>
            <a:r>
              <a:rPr lang="cs-CZ" altLang="cs-CZ" dirty="0">
                <a:hlinkClick r:id="rId2"/>
              </a:rPr>
              <a:t>http://www.ceskatelevize.cz/porady/10320915585-moje-medicina/211563230220016-rektoskopie-a-kolonoskopie/</a:t>
            </a:r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Picture 3" descr="kolonoskop">
            <a:extLst>
              <a:ext uri="{FF2B5EF4-FFF2-40B4-BE49-F238E27FC236}">
                <a16:creationId xmlns:a16="http://schemas.microsoft.com/office/drawing/2014/main" id="{27AB5C7A-6B58-489B-BDFB-C87F2E1E9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06" y="3172550"/>
            <a:ext cx="34321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olonasc_bgx_600_515">
            <a:extLst>
              <a:ext uri="{FF2B5EF4-FFF2-40B4-BE49-F238E27FC236}">
                <a16:creationId xmlns:a16="http://schemas.microsoft.com/office/drawing/2014/main" id="{B715B43A-39EF-4BC1-BE0D-E1B39CE8E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b="7324"/>
          <a:stretch>
            <a:fillRect/>
          </a:stretch>
        </p:blipFill>
        <p:spPr bwMode="auto">
          <a:xfrm>
            <a:off x="5882991" y="3210754"/>
            <a:ext cx="3736105" cy="292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54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22285"/>
            <a:ext cx="5220000" cy="271576"/>
          </a:xfrm>
        </p:spPr>
        <p:txBody>
          <a:bodyPr/>
          <a:lstStyle/>
          <a:p>
            <a:r>
              <a:rPr lang="cs-CZ" sz="2800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928901"/>
            <a:ext cx="10093774" cy="4139998"/>
          </a:xfrm>
        </p:spPr>
        <p:txBody>
          <a:bodyPr/>
          <a:lstStyle/>
          <a:p>
            <a:r>
              <a:rPr lang="cs-CZ" altLang="cs-CZ" dirty="0"/>
              <a:t>nutnost vyprázdnění rekta, esovité kličky a </a:t>
            </a:r>
            <a:r>
              <a:rPr lang="cs-CZ" altLang="cs-CZ" dirty="0" err="1"/>
              <a:t>colon</a:t>
            </a:r>
            <a:r>
              <a:rPr lang="cs-CZ" altLang="cs-CZ" dirty="0"/>
              <a:t> </a:t>
            </a:r>
            <a:r>
              <a:rPr lang="cs-CZ" altLang="cs-CZ" dirty="0" err="1"/>
              <a:t>descendens</a:t>
            </a:r>
            <a:r>
              <a:rPr lang="cs-CZ" altLang="cs-CZ" dirty="0"/>
              <a:t> </a:t>
            </a:r>
          </a:p>
          <a:p>
            <a:r>
              <a:rPr lang="cs-CZ" dirty="0"/>
              <a:t>5 dnů před vyšetřením vysadit potraviny s hrubými zbytky, hlavně zrnky a slupkami (rybíz, angrešt, hrozny, jahody, kiwi, meloun, rajčata + pečivo s hrubými zrny a mákem)</a:t>
            </a:r>
            <a:endParaRPr lang="cs-CZ" altLang="cs-CZ" dirty="0"/>
          </a:p>
          <a:p>
            <a:r>
              <a:rPr lang="cs-CZ" altLang="cs-CZ" dirty="0"/>
              <a:t>v poledne před výkonem pouze tekutá či kašovitá strava</a:t>
            </a:r>
          </a:p>
          <a:p>
            <a:r>
              <a:rPr lang="cs-CZ" altLang="cs-CZ" dirty="0"/>
              <a:t>večer jen čaj</a:t>
            </a:r>
          </a:p>
          <a:p>
            <a:r>
              <a:rPr lang="cs-CZ" dirty="0"/>
              <a:t>užívá-li pacient léky na ředění krve, vysadit je po dohodě </a:t>
            </a:r>
            <a:br>
              <a:rPr lang="cs-CZ" dirty="0"/>
            </a:br>
            <a:r>
              <a:rPr lang="cs-CZ" dirty="0"/>
              <a:t>s ošetřujícím lékařem týden před kolonoskopií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4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sz="2800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33907"/>
            <a:ext cx="10753200" cy="451576"/>
          </a:xfrm>
        </p:spPr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8755304" cy="4139998"/>
          </a:xfrm>
        </p:spPr>
        <p:txBody>
          <a:bodyPr/>
          <a:lstStyle/>
          <a:p>
            <a:pPr>
              <a:defRPr/>
            </a:pPr>
            <a:r>
              <a:rPr lang="cs-CZ" dirty="0"/>
              <a:t>v průběhu odpoledne popíjet </a:t>
            </a:r>
            <a:r>
              <a:rPr lang="cs-CZ" dirty="0" err="1"/>
              <a:t>Fortrans</a:t>
            </a:r>
            <a:r>
              <a:rPr lang="cs-CZ" dirty="0"/>
              <a:t> (4 sáčky) následujícím postupem: 1 sáček rozpustit v 1 litru vody, popíjet 60 minut po doušcích, celkem tedy 4 sáčky = 4 litry = 4 hodiny popíjet</a:t>
            </a:r>
          </a:p>
          <a:p>
            <a:pPr>
              <a:defRPr/>
            </a:pPr>
            <a:r>
              <a:rPr lang="cs-CZ" dirty="0"/>
              <a:t>při potížích je možno po druhém a třetím litru udělat v popíjení 30 minut pauzu</a:t>
            </a:r>
          </a:p>
          <a:p>
            <a:pPr>
              <a:defRPr/>
            </a:pPr>
            <a:r>
              <a:rPr lang="cs-CZ" dirty="0"/>
              <a:t>vyprázdnění probíhá v následujících 1-2 hodinách po požití </a:t>
            </a:r>
            <a:r>
              <a:rPr lang="cs-CZ" dirty="0" err="1"/>
              <a:t>Fortransu</a:t>
            </a:r>
            <a:r>
              <a:rPr lang="cs-CZ" dirty="0"/>
              <a:t>, pak již nejíst, může se popíjet čiré nebo ochucené minerálky</a:t>
            </a:r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159C5BC-4927-46FA-8B77-7E25A1422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628" y="533907"/>
            <a:ext cx="2764478" cy="276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9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690954"/>
            <a:ext cx="10753200" cy="451576"/>
          </a:xfrm>
        </p:spPr>
        <p:txBody>
          <a:bodyPr/>
          <a:lstStyle/>
          <a:p>
            <a:r>
              <a:rPr lang="cs-CZ" dirty="0"/>
              <a:t>Kolonoskopie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6000" y="3072637"/>
            <a:ext cx="5220000" cy="271576"/>
          </a:xfrm>
        </p:spPr>
        <p:txBody>
          <a:bodyPr/>
          <a:lstStyle/>
          <a:p>
            <a:r>
              <a:rPr lang="cs-CZ" sz="2800" dirty="0"/>
              <a:t>Po výkonu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720363" y="3649575"/>
            <a:ext cx="5375637" cy="4139998"/>
          </a:xfrm>
        </p:spPr>
        <p:txBody>
          <a:bodyPr/>
          <a:lstStyle/>
          <a:p>
            <a:r>
              <a:rPr lang="cs-CZ" altLang="cs-CZ" dirty="0"/>
              <a:t>sledování krvácení z konečníku</a:t>
            </a:r>
          </a:p>
          <a:p>
            <a:r>
              <a:rPr lang="cs-CZ" altLang="cs-CZ" dirty="0"/>
              <a:t>monitoring fyziologických funkcí</a:t>
            </a:r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540000" y="1660176"/>
            <a:ext cx="11174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Poloha nemocného </a:t>
            </a:r>
            <a:r>
              <a:rPr lang="cs-CZ" altLang="cs-CZ" sz="2800" dirty="0"/>
              <a:t>– </a:t>
            </a:r>
            <a:r>
              <a:rPr lang="cs-CZ" altLang="cs-CZ" sz="2800" dirty="0" err="1"/>
              <a:t>kolenoprsní</a:t>
            </a:r>
            <a:r>
              <a:rPr lang="cs-CZ" altLang="cs-CZ" sz="2800" dirty="0"/>
              <a:t> nebo na boku s mírně pokrčenými DKK</a:t>
            </a:r>
          </a:p>
        </p:txBody>
      </p:sp>
    </p:spTree>
    <p:extLst>
      <p:ext uri="{BB962C8B-B14F-4D97-AF65-F5344CB8AC3E}">
        <p14:creationId xmlns:p14="http://schemas.microsoft.com/office/powerpoint/2010/main" val="31963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948774-7A77-45A8-8C84-BCEA910A4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2DD8FF-F3A1-4A33-8DC1-CB4804E9F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A6E2BFD-7E53-4083-9BE5-81991389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Laparoskopie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682AB38-30A9-4B27-93C3-13ECAB444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vyšetření dutiny břišní a malé pánve, jater, žlučníku a pobřišnice laparoskopem</a:t>
            </a:r>
          </a:p>
          <a:p>
            <a:r>
              <a:rPr lang="cs-CZ" altLang="cs-CZ" dirty="0"/>
              <a:t>laparoskop se zavádí malou incizí v pravé polovině břicha do dutiny pobřišnicové</a:t>
            </a:r>
          </a:p>
          <a:p>
            <a:r>
              <a:rPr lang="cs-CZ" altLang="cs-CZ" dirty="0">
                <a:hlinkClick r:id="rId2"/>
              </a:rPr>
              <a:t>http://portal.med.muni.cz/player_ext.php?lid=31&amp;link=kyla_lapar_480.flv</a:t>
            </a:r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7B386B-DCEB-40AF-8A50-E6FE095A8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22" y="4193474"/>
            <a:ext cx="3325878" cy="21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6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3F52B6-BE95-4845-837D-7AFE91B2B2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F513E8-A8AD-4C26-AF79-51303704E1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ABA7D7-D892-4F18-940B-53A392CD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Laparoskopická chirurgie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373C3B0-65F3-4C35-96D0-574C1CB68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výhody:</a:t>
            </a:r>
          </a:p>
          <a:p>
            <a:r>
              <a:rPr lang="cs-CZ" altLang="cs-CZ" dirty="0"/>
              <a:t>malá traumatizace výkonem</a:t>
            </a:r>
          </a:p>
          <a:p>
            <a:r>
              <a:rPr lang="cs-CZ" altLang="cs-CZ" dirty="0"/>
              <a:t>méně bolesti</a:t>
            </a:r>
          </a:p>
          <a:p>
            <a:r>
              <a:rPr lang="cs-CZ" altLang="cs-CZ" dirty="0"/>
              <a:t>nevelká operační rána</a:t>
            </a:r>
          </a:p>
          <a:p>
            <a:r>
              <a:rPr lang="cs-CZ" altLang="cs-CZ" dirty="0"/>
              <a:t>krátce trvající pooperační atonie žaludku  a střev</a:t>
            </a:r>
          </a:p>
          <a:p>
            <a:pPr>
              <a:buNone/>
            </a:pPr>
            <a:endParaRPr lang="cs-CZ" altLang="cs-CZ" dirty="0"/>
          </a:p>
          <a:p>
            <a:r>
              <a:rPr lang="cs-CZ" altLang="cs-CZ" dirty="0">
                <a:solidFill>
                  <a:srgbClr val="0000DC"/>
                </a:solidFill>
              </a:rPr>
              <a:t>indikace:</a:t>
            </a:r>
          </a:p>
          <a:p>
            <a:r>
              <a:rPr lang="cs-CZ" altLang="cs-CZ" dirty="0"/>
              <a:t>apendektomie, cholecystektomie, operace kýl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AE9ED7-5400-43B6-902A-89357CD8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3" y="720000"/>
            <a:ext cx="3189390" cy="27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70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DEE04F-278E-47D9-BCCC-1340290F8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1938BB-58F5-4B95-84BE-A02EA1766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7E021B-0666-458C-8D66-8B1DBE954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Vyšetření GIT pomocí endoskopické kapsle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A3A682B7-9A74-4D96-9E5E-7DAD5F2B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88498"/>
            <a:ext cx="7178296" cy="4139998"/>
          </a:xfrm>
        </p:spPr>
        <p:txBody>
          <a:bodyPr/>
          <a:lstStyle/>
          <a:p>
            <a:r>
              <a:rPr lang="cs-CZ" dirty="0"/>
              <a:t>neinvazivní a bezbolestná metoda vyšetření tlustého střeva pomocí endoskopické kapsle</a:t>
            </a:r>
          </a:p>
          <a:p>
            <a:r>
              <a:rPr lang="cs-CZ" dirty="0"/>
              <a:t>ta se polyká a poté se pohybuje v tenkém</a:t>
            </a:r>
            <a:br>
              <a:rPr lang="cs-CZ" dirty="0"/>
            </a:br>
            <a:r>
              <a:rPr lang="cs-CZ" dirty="0"/>
              <a:t>a později v tlustém střevě</a:t>
            </a:r>
          </a:p>
          <a:p>
            <a:r>
              <a:rPr lang="cs-CZ" dirty="0"/>
              <a:t>kapsle má v sobě umístěnu mikrokameru na obou koncích</a:t>
            </a:r>
          </a:p>
          <a:p>
            <a:endParaRPr lang="cs-CZ" dirty="0"/>
          </a:p>
        </p:txBody>
      </p:sp>
      <p:pic>
        <p:nvPicPr>
          <p:cNvPr id="11" name="Picture 3" descr="kapsel1_klein">
            <a:extLst>
              <a:ext uri="{FF2B5EF4-FFF2-40B4-BE49-F238E27FC236}">
                <a16:creationId xmlns:a16="http://schemas.microsoft.com/office/drawing/2014/main" id="{A1527435-3594-496C-84DB-9305C077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86" y="4471362"/>
            <a:ext cx="1987827" cy="20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kapsel2_klein">
            <a:extLst>
              <a:ext uri="{FF2B5EF4-FFF2-40B4-BE49-F238E27FC236}">
                <a16:creationId xmlns:a16="http://schemas.microsoft.com/office/drawing/2014/main" id="{1E93240D-DBE2-4BA9-827F-C8290692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97" y="1503835"/>
            <a:ext cx="4098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21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3958B9-F2CD-4C11-8B54-C694EF87B4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05A367-3F5F-4A83-9027-3C0D7FBC2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2B5EC2-8997-45B4-8304-3EBEDE98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Endoskopie v plicním lékařství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DFD68DA-DDDD-4053-B4EB-7F7317F2B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laryngoskopie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bronchoskopie</a:t>
            </a:r>
          </a:p>
          <a:p>
            <a:r>
              <a:rPr lang="cs-CZ" altLang="cs-CZ" dirty="0" err="1"/>
              <a:t>thorakoskopie</a:t>
            </a:r>
            <a:endParaRPr lang="cs-CZ" altLang="cs-CZ" dirty="0"/>
          </a:p>
          <a:p>
            <a:r>
              <a:rPr lang="cs-CZ" altLang="cs-CZ" dirty="0" err="1"/>
              <a:t>mediastinoskopie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7" name="Picture 3" descr="Larynx">
            <a:extLst>
              <a:ext uri="{FF2B5EF4-FFF2-40B4-BE49-F238E27FC236}">
                <a16:creationId xmlns:a16="http://schemas.microsoft.com/office/drawing/2014/main" id="{21FBBFDA-2803-4712-9234-A12411F09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 t="14677" r="12599" b="22017"/>
          <a:stretch>
            <a:fillRect/>
          </a:stretch>
        </p:blipFill>
        <p:spPr bwMode="auto">
          <a:xfrm>
            <a:off x="993912" y="2245002"/>
            <a:ext cx="2774951" cy="200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1">
            <a:extLst>
              <a:ext uri="{FF2B5EF4-FFF2-40B4-BE49-F238E27FC236}">
                <a16:creationId xmlns:a16="http://schemas.microsoft.com/office/drawing/2014/main" id="{55D38870-E2A9-4F41-B8FC-FF6DECF95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32" y="1692002"/>
            <a:ext cx="5669998" cy="425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377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F85CB-2C32-4DEB-8155-E57FD5CCC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LF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9DABCC-6526-44F4-8E87-3DDD7E7FF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5DA8AF-C295-4556-B3DB-0EE727D806F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0000" y="2514600"/>
            <a:ext cx="11361600" cy="1171580"/>
          </a:xfrm>
        </p:spPr>
        <p:txBody>
          <a:bodyPr/>
          <a:lstStyle/>
          <a:p>
            <a:r>
              <a:rPr lang="cs-CZ" dirty="0"/>
              <a:t>Endoskopie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9E0FB43-BC3D-4503-87A3-C6BF19E30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5248694"/>
            <a:ext cx="11284674" cy="792549"/>
          </a:xfrm>
          <a:prstGeom prst="rect">
            <a:avLst/>
          </a:prstGeom>
        </p:spPr>
      </p:pic>
      <p:sp>
        <p:nvSpPr>
          <p:cNvPr id="6" name="Podnadpis 4">
            <a:extLst>
              <a:ext uri="{FF2B5EF4-FFF2-40B4-BE49-F238E27FC236}">
                <a16:creationId xmlns:a16="http://schemas.microsoft.com/office/drawing/2014/main" id="{2AEF0A79-EE5B-AEF8-1510-BBABF8C3D9BC}"/>
              </a:ext>
            </a:extLst>
          </p:cNvPr>
          <p:cNvSpPr>
            <a:spLocks noGrp="1"/>
          </p:cNvSpPr>
          <p:nvPr/>
        </p:nvSpPr>
        <p:spPr>
          <a:xfrm>
            <a:off x="414000" y="3523688"/>
            <a:ext cx="11361600" cy="6984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200" dirty="0">
                <a:latin typeface="+mn-lt"/>
              </a:rPr>
              <a:t>Denisa Macková, Martina Navrkalová., Ústav zdravotnických věd, LF MU Brno</a:t>
            </a:r>
          </a:p>
          <a:p>
            <a:endParaRPr lang="cs-CZ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04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AA1A69-F6D1-463A-B643-7646BFFD67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A9903A-3366-4A84-9206-7D23C9218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BB8EBC-08B3-418A-9EA7-490CD7B8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4888E9B-2121-4F88-9440-9BB6D5E8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279" y="1469600"/>
            <a:ext cx="10753200" cy="4139998"/>
          </a:xfrm>
        </p:spPr>
        <p:txBody>
          <a:bodyPr/>
          <a:lstStyle/>
          <a:p>
            <a:r>
              <a:rPr lang="cs-CZ" dirty="0"/>
              <a:t>indikace</a:t>
            </a:r>
          </a:p>
          <a:p>
            <a:pPr lvl="1"/>
            <a:r>
              <a:rPr lang="cs-CZ" altLang="cs-CZ" sz="2800" dirty="0"/>
              <a:t>odběr materiálu na histologii, cytologii, </a:t>
            </a:r>
            <a:br>
              <a:rPr lang="cs-CZ" altLang="cs-CZ" sz="2800" dirty="0"/>
            </a:br>
            <a:r>
              <a:rPr lang="cs-CZ" altLang="cs-CZ" sz="2800" dirty="0"/>
              <a:t>bakteriologii, bacil Kochův</a:t>
            </a:r>
          </a:p>
          <a:p>
            <a:pPr lvl="1"/>
            <a:r>
              <a:rPr lang="cs-CZ" altLang="cs-CZ" sz="2800" dirty="0"/>
              <a:t>odsátí krve, zvratků, sputa</a:t>
            </a:r>
          </a:p>
          <a:p>
            <a:pPr lvl="1"/>
            <a:r>
              <a:rPr lang="cs-CZ" altLang="cs-CZ" sz="2800" dirty="0"/>
              <a:t>stavění krvácení</a:t>
            </a:r>
          </a:p>
          <a:p>
            <a:pPr lvl="1"/>
            <a:r>
              <a:rPr lang="cs-CZ" altLang="cs-CZ" sz="2800" dirty="0"/>
              <a:t>vynětí aspirovaného tělesa</a:t>
            </a:r>
          </a:p>
          <a:p>
            <a:pPr lvl="1"/>
            <a:r>
              <a:rPr lang="cs-CZ" altLang="cs-CZ" sz="2800" dirty="0"/>
              <a:t>aplikace léků</a:t>
            </a:r>
          </a:p>
          <a:p>
            <a:pPr lvl="1"/>
            <a:r>
              <a:rPr lang="cs-CZ" altLang="cs-CZ" sz="2800" dirty="0"/>
              <a:t>odstranění nezhoubných nádorů</a:t>
            </a:r>
          </a:p>
          <a:p>
            <a:pPr lvl="1"/>
            <a:endParaRPr lang="cs-CZ" altLang="cs-CZ" sz="2400" dirty="0"/>
          </a:p>
          <a:p>
            <a:r>
              <a:rPr lang="cs-CZ" altLang="cs-CZ" dirty="0">
                <a:hlinkClick r:id="rId2"/>
              </a:rPr>
              <a:t>http://www.ceskatelevize.cz/porady/10320915585-moje-medicina/211563230220019-bronchoskopie/</a:t>
            </a:r>
            <a:endParaRPr lang="cs-CZ" altLang="cs-CZ" dirty="0"/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Picture 3" descr="bronchoskop">
            <a:extLst>
              <a:ext uri="{FF2B5EF4-FFF2-40B4-BE49-F238E27FC236}">
                <a16:creationId xmlns:a16="http://schemas.microsoft.com/office/drawing/2014/main" id="{AEB98694-3CBE-48FF-A793-8FD490C2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95" y="1413749"/>
            <a:ext cx="3344896" cy="328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255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29929"/>
            <a:ext cx="5220000" cy="271576"/>
          </a:xfrm>
        </p:spPr>
        <p:txBody>
          <a:bodyPr/>
          <a:lstStyle/>
          <a:p>
            <a:r>
              <a:rPr lang="cs-CZ" sz="2800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7" y="1358108"/>
            <a:ext cx="5220000" cy="271576"/>
          </a:xfrm>
        </p:spPr>
        <p:txBody>
          <a:bodyPr/>
          <a:lstStyle/>
          <a:p>
            <a:r>
              <a:rPr lang="cs-CZ" sz="2800" dirty="0"/>
              <a:t>Po výkonu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2" y="1880393"/>
            <a:ext cx="5219998" cy="4139998"/>
          </a:xfrm>
        </p:spPr>
        <p:txBody>
          <a:bodyPr/>
          <a:lstStyle/>
          <a:p>
            <a:r>
              <a:rPr lang="cs-CZ" altLang="cs-CZ" dirty="0"/>
              <a:t>na noc sedativa a antitusika dle potřeby</a:t>
            </a:r>
          </a:p>
          <a:p>
            <a:r>
              <a:rPr lang="cs-CZ" altLang="cs-CZ" dirty="0"/>
              <a:t>lačnění před výkonem dle zvyku pracoviště</a:t>
            </a:r>
          </a:p>
          <a:p>
            <a:r>
              <a:rPr lang="cs-CZ" altLang="cs-CZ" dirty="0"/>
              <a:t>vyjmout zubní náhradu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9" y="1853555"/>
            <a:ext cx="5375637" cy="4139998"/>
          </a:xfrm>
        </p:spPr>
        <p:txBody>
          <a:bodyPr/>
          <a:lstStyle/>
          <a:p>
            <a:r>
              <a:rPr lang="cs-CZ" altLang="cs-CZ" dirty="0" err="1"/>
              <a:t>cave</a:t>
            </a:r>
            <a:r>
              <a:rPr lang="cs-CZ" altLang="cs-CZ" dirty="0"/>
              <a:t> nic per os 2 – 4 hod.</a:t>
            </a:r>
          </a:p>
          <a:p>
            <a:r>
              <a:rPr lang="cs-CZ" altLang="cs-CZ" dirty="0"/>
              <a:t>sledování celkového stavu nemocného</a:t>
            </a:r>
          </a:p>
          <a:p>
            <a:r>
              <a:rPr lang="cs-CZ" altLang="cs-CZ" dirty="0"/>
              <a:t>monitoring vitálních funkcí</a:t>
            </a:r>
          </a:p>
          <a:p>
            <a:r>
              <a:rPr lang="cs-CZ" altLang="cs-CZ" dirty="0"/>
              <a:t>sledování barvy sputa</a:t>
            </a:r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720361" y="4843005"/>
            <a:ext cx="107512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  <a:latin typeface="+mn-lt"/>
              </a:rPr>
              <a:t>poloha nemocného </a:t>
            </a:r>
            <a:r>
              <a:rPr lang="cs-CZ" altLang="cs-CZ" sz="2800" dirty="0">
                <a:latin typeface="+mn-lt"/>
              </a:rPr>
              <a:t>– na zádech, hlava v mírném záklonu </a:t>
            </a:r>
          </a:p>
          <a:p>
            <a:pPr eaLnBrk="1" hangingPunct="1"/>
            <a:r>
              <a:rPr lang="cs-CZ" altLang="cs-CZ" sz="2800" dirty="0">
                <a:latin typeface="+mn-lt"/>
              </a:rPr>
              <a:t>(podepřena speciální opěrkou stolu)</a:t>
            </a:r>
          </a:p>
          <a:p>
            <a:pPr eaLnBrk="1" hangingPunct="1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26881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1EC798-6827-45AF-9531-5220E1CF8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63BCE6-66D3-45BB-847F-E0AAFDD498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D6607F4-52E7-42EC-B70F-4A20D637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Bronchoskopie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D174090-7C3D-4020-A77D-2BD99B8CC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67576"/>
            <a:ext cx="10753200" cy="4139998"/>
          </a:xfrm>
        </p:spPr>
        <p:txBody>
          <a:bodyPr/>
          <a:lstStyle/>
          <a:p>
            <a:r>
              <a:rPr lang="cs-CZ" dirty="0"/>
              <a:t>bifurkace trachey </a:t>
            </a:r>
          </a:p>
        </p:txBody>
      </p:sp>
      <p:pic>
        <p:nvPicPr>
          <p:cNvPr id="6" name="Picture 3" descr="broncho">
            <a:extLst>
              <a:ext uri="{FF2B5EF4-FFF2-40B4-BE49-F238E27FC236}">
                <a16:creationId xmlns:a16="http://schemas.microsoft.com/office/drawing/2014/main" id="{C7474939-6F84-4E6D-B134-59DD5F97B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28" y="2204562"/>
            <a:ext cx="45720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roncho_461x600">
            <a:extLst>
              <a:ext uri="{FF2B5EF4-FFF2-40B4-BE49-F238E27FC236}">
                <a16:creationId xmlns:a16="http://schemas.microsoft.com/office/drawing/2014/main" id="{5DBBAC9E-021B-4EB4-9256-D689664F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400"/>
            <a:ext cx="4275137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182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Endoskopie v gynekologii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450504" cy="4139998"/>
          </a:xfrm>
        </p:spPr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kolposkopie</a:t>
            </a:r>
            <a:r>
              <a:rPr lang="cs-CZ" dirty="0"/>
              <a:t> – vyšetření děložního čípku s cílem </a:t>
            </a:r>
            <a:r>
              <a:rPr lang="cs-CZ" altLang="cs-CZ" dirty="0"/>
              <a:t>odhalit změny na sliznici děložního čípku, případně v pochvě nebo na zevních rodidlech</a:t>
            </a:r>
            <a:endParaRPr lang="cs-CZ" dirty="0"/>
          </a:p>
          <a:p>
            <a:r>
              <a:rPr lang="cs-CZ" altLang="cs-CZ" dirty="0"/>
              <a:t>je nedílnou součástí preventivních gynekologických prohlídek</a:t>
            </a:r>
          </a:p>
          <a:p>
            <a:r>
              <a:rPr lang="cs-CZ" dirty="0"/>
              <a:t>poloha gynekologická</a:t>
            </a:r>
          </a:p>
          <a:p>
            <a:r>
              <a:rPr lang="cs-CZ" dirty="0"/>
              <a:t>příprava před výkonem ani péče po výkonu není nutná</a:t>
            </a:r>
          </a:p>
          <a:p>
            <a:endParaRPr lang="cs-CZ" dirty="0"/>
          </a:p>
        </p:txBody>
      </p:sp>
      <p:pic>
        <p:nvPicPr>
          <p:cNvPr id="6" name="Picture 4" descr="kolpos_1">
            <a:extLst>
              <a:ext uri="{FF2B5EF4-FFF2-40B4-BE49-F238E27FC236}">
                <a16:creationId xmlns:a16="http://schemas.microsoft.com/office/drawing/2014/main" id="{2B8D429F-F49A-4317-B86C-86C162EE1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672" y="1692002"/>
            <a:ext cx="2178621" cy="26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125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Endoskopie v urologii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cystoskopie</a:t>
            </a:r>
            <a:r>
              <a:rPr lang="cs-CZ" dirty="0"/>
              <a:t> – vyšetření močového měchýře</a:t>
            </a:r>
          </a:p>
          <a:p>
            <a:r>
              <a:rPr lang="cs-CZ" altLang="cs-CZ" dirty="0"/>
              <a:t>příprava:  </a:t>
            </a:r>
          </a:p>
          <a:p>
            <a:pPr lvl="1"/>
            <a:r>
              <a:rPr lang="cs-CZ" altLang="cs-CZ" sz="2800" dirty="0"/>
              <a:t>normálně jíst, pít a užívat léky</a:t>
            </a:r>
          </a:p>
          <a:p>
            <a:pPr lvl="1"/>
            <a:r>
              <a:rPr lang="cs-CZ" altLang="cs-CZ" sz="2800" dirty="0"/>
              <a:t>těsně před vyšetřením se vymočí, vyš. trvá asi 15 minut </a:t>
            </a:r>
          </a:p>
          <a:p>
            <a:pPr lvl="1"/>
            <a:r>
              <a:rPr lang="cs-CZ" altLang="cs-CZ" sz="2800" dirty="0"/>
              <a:t>poloha gynekologická, znecitlivující gel (upozornit na chladivý pocit)</a:t>
            </a:r>
          </a:p>
          <a:p>
            <a:pPr lvl="1"/>
            <a:r>
              <a:rPr lang="cs-CZ" altLang="cs-CZ" sz="2800" dirty="0"/>
              <a:t>po zavedení tubusu se močový měchýř naplní sterilní tekutinou, aby se dobře rozvinul a mohl být prohlédnut – pomocí optiky prohlíží stěny močového měchýře, odebrat vzorek tkáně)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8341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9ED509-983F-4F2C-98E9-97B57C31F5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C68B3F-65CE-46F2-ABAD-DCE134AC3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0B0050-B644-40A8-BA93-B3E8CDC9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Cystoskopie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23F5AEB-B576-42AD-806B-6CFF5C5A1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7919999" cy="4139998"/>
          </a:xfrm>
        </p:spPr>
        <p:txBody>
          <a:bodyPr/>
          <a:lstStyle/>
          <a:p>
            <a:r>
              <a:rPr lang="cs-CZ" altLang="cs-CZ" dirty="0"/>
              <a:t>po ukončení cystoskopie je převážná část tekutiny z močového měchýře vypuštěna, event. zbytek pacient(</a:t>
            </a:r>
            <a:r>
              <a:rPr lang="cs-CZ" altLang="cs-CZ" dirty="0" err="1"/>
              <a:t>ka</a:t>
            </a:r>
            <a:r>
              <a:rPr lang="cs-CZ" altLang="cs-CZ" dirty="0"/>
              <a:t>) vymočí do WC</a:t>
            </a:r>
          </a:p>
          <a:p>
            <a:r>
              <a:rPr lang="cs-CZ" altLang="cs-CZ" dirty="0"/>
              <a:t>může mít při močení pocit pálení či řezání, tyto potíže spontánně vymizí během 1 – 2 dnů</a:t>
            </a:r>
          </a:p>
          <a:p>
            <a:r>
              <a:rPr lang="cs-CZ" altLang="cs-CZ" dirty="0"/>
              <a:t>pokud potíže neustanou nebo se po vyšetření objeví zimnice, třesavka nebo zvýšená teplota, je třeba zvýšit příjem tekutin a omezit fyzickou aktivitu</a:t>
            </a:r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1026" name="Picture 2" descr="Vektor Cystoskopie měchýře 3D vektorová ilustrace na bílém pozadí  #251910527 | fotobanka Fotky&amp;Foto">
            <a:extLst>
              <a:ext uri="{FF2B5EF4-FFF2-40B4-BE49-F238E27FC236}">
                <a16:creationId xmlns:a16="http://schemas.microsoft.com/office/drawing/2014/main" id="{9C051C2C-569A-45BE-B184-992667245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720000"/>
            <a:ext cx="2950351" cy="29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7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3C0F9D-3C29-48AD-88B6-8DEA752A1B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8AF548-7FC9-4DC1-9BEB-21D391BDC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F40835-AA13-4106-8C08-0CC22D6D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Endoskopická ultrasonografie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089C9EE-08C8-4C7C-A957-7F622B14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574783" cy="4139998"/>
          </a:xfrm>
        </p:spPr>
        <p:txBody>
          <a:bodyPr/>
          <a:lstStyle/>
          <a:p>
            <a:r>
              <a:rPr lang="cs-CZ" dirty="0"/>
              <a:t>metoda, kterou lze zobrazit trávicí trakt pomocí malé ultrazvukové sondy umístěné na konci endoskopického přístroje</a:t>
            </a:r>
          </a:p>
          <a:p>
            <a:r>
              <a:rPr lang="cs-CZ" dirty="0"/>
              <a:t>vyšetření výrazně zpřesňuje diagnostiku jícnu, žaludku, slinivky břišní, žlučových cest </a:t>
            </a:r>
            <a:br>
              <a:rPr lang="cs-CZ" dirty="0"/>
            </a:br>
            <a:r>
              <a:rPr lang="cs-CZ" dirty="0"/>
              <a:t>a měkkých tkání a cévního systému </a:t>
            </a:r>
            <a:r>
              <a:rPr lang="cs-CZ" dirty="0" err="1"/>
              <a:t>podjaterní</a:t>
            </a:r>
            <a:r>
              <a:rPr lang="cs-CZ" dirty="0"/>
              <a:t> krajiny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A136DFB-C542-4B85-BD3E-AB1AE5DF4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b="4934"/>
          <a:stretch/>
        </p:blipFill>
        <p:spPr>
          <a:xfrm>
            <a:off x="6599582" y="1983104"/>
            <a:ext cx="4660383" cy="34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3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268A62-9098-450D-B2A8-ED6768B103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525C4B-5F16-4BF1-ABCC-1C64453EE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EB07D6F-9A7F-4622-9017-9B9EDEC203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4798" y="378000"/>
            <a:ext cx="3750404" cy="5609121"/>
          </a:xfr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317E81D-867C-4456-AF26-C2B78707A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6" y="3374505"/>
            <a:ext cx="4334012" cy="261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ABD160CA-6650-4573-AFCA-91560F3B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7" y="378000"/>
            <a:ext cx="4334012" cy="284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83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83612C-FC77-4D75-9F8A-A50E6AC07D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CFD74F-DC98-4451-A82C-B0752EA6B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2043EA-35F0-46D8-9B7A-AFBC07937CD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A2978F5-EA25-430D-A585-2410811AC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Beharková, Natália a Dana Soldánová. Základy ošetřovatelských postupů a intervencí. 2. vyd. </a:t>
            </a:r>
            <a:r>
              <a:rPr lang="cs-CZ" altLang="cs-CZ" dirty="0" err="1">
                <a:solidFill>
                  <a:prstClr val="black"/>
                </a:solidFill>
              </a:rPr>
              <a:t>Elportál</a:t>
            </a:r>
            <a:r>
              <a:rPr lang="cs-CZ" altLang="cs-CZ" dirty="0">
                <a:solidFill>
                  <a:prstClr val="black"/>
                </a:solidFill>
              </a:rPr>
              <a:t> Brno, Masarykova univerzita 2019. </a:t>
            </a:r>
            <a:r>
              <a:rPr lang="cs-CZ" u="sng" dirty="0">
                <a:solidFill>
                  <a:prstClr val="black"/>
                </a:solidFill>
                <a:hlinkClick r:id="rId4"/>
              </a:rPr>
              <a:t>https://is.muni.cz/elportal/?id=1496062</a:t>
            </a:r>
            <a:endParaRPr lang="cs-CZ" u="sng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endParaRPr lang="cs-CZ" altLang="cs-CZ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Pokorná, A., Komínková, A.: Ošetřovatelské postupy založené na důkazech. 2. díl. Brno, Masarykova univerzita 2014.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110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5FA154-B896-4380-92A5-B81BCD1C5B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F71778-A1AA-4931-9C37-55D2A6DAB6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4B9E9E00-7080-4CDD-8B99-C522F7A26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4795" y="2197077"/>
            <a:ext cx="10752138" cy="323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4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A19786-0B23-40A3-B101-4607FF43F4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9A9D98-8C8D-4E2D-A348-327FD469D9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36E0FE-22FF-4130-8911-7283810DF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Endoskopie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41D9747-F9F0-46D5-ABC4-9C470BB03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9967"/>
            <a:ext cx="10753200" cy="4139998"/>
          </a:xfrm>
        </p:spPr>
        <p:txBody>
          <a:bodyPr/>
          <a:lstStyle/>
          <a:p>
            <a:r>
              <a:rPr lang="cs-CZ" altLang="cs-CZ" dirty="0"/>
              <a:t>vyšetření dutých orgánů a tělních dutin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endoskop umožňuje: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osvětlení vyšetřovaného orgánu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opláchnutí vodou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insuflaci vzduchu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 err="1"/>
              <a:t>aspekci</a:t>
            </a:r>
            <a:r>
              <a:rPr lang="cs-CZ" altLang="cs-CZ" sz="2800" dirty="0"/>
              <a:t> – pohled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přenesení obrazu na monitor a jeho uschování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odběr materiálu k dalšímu vyšetření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cs-CZ" altLang="cs-CZ" sz="2800" dirty="0"/>
              <a:t>léčebný zákrok – např. odstranění patologického útvaru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27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2C5E9C-D66B-414E-9590-9218D58B08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699F82-6FD9-4CA8-BCDD-DA829A2E1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11D327-C582-49DB-90AF-2B043984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endoskopů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1B24BBDF-3732-40DC-94D9-EEBBC493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0200"/>
            <a:ext cx="10915409" cy="4139998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endoskopy se liší </a:t>
            </a:r>
            <a:r>
              <a:rPr lang="cs-CZ" altLang="cs-CZ" b="1" dirty="0"/>
              <a:t>velikostí a délkou,</a:t>
            </a:r>
            <a:r>
              <a:rPr lang="cs-CZ" altLang="cs-CZ" dirty="0"/>
              <a:t> podle toho kam jsou zaváděny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rigidní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flexibilní – fibroskopy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cs-CZ" altLang="cs-CZ" dirty="0"/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/>
              <a:t>části endoskopu: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hlink"/>
                </a:solidFill>
              </a:rPr>
              <a:t>tubus</a:t>
            </a:r>
            <a:r>
              <a:rPr lang="cs-CZ" altLang="cs-CZ" dirty="0"/>
              <a:t>: zavaděč různé velikosti (z kovu, nebo ohebného materiálu)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hlink"/>
                </a:solidFill>
              </a:rPr>
              <a:t>optika</a:t>
            </a:r>
            <a:r>
              <a:rPr lang="cs-CZ" altLang="cs-CZ" dirty="0"/>
              <a:t> – soustava vláken, které zvětšují prohlížené pole (vláknitá optika)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cs-CZ" altLang="cs-CZ" dirty="0">
                <a:solidFill>
                  <a:schemeClr val="hlink"/>
                </a:solidFill>
              </a:rPr>
              <a:t>osvětlovací zařízení</a:t>
            </a:r>
            <a:r>
              <a:rPr lang="cs-CZ" altLang="cs-CZ" dirty="0"/>
              <a:t> – umístěno na konci zavaděče, kryto, aby nepoškodilo sliznici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89D4308-9CFA-4FB9-B4D5-C67480B6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0976" y="2199385"/>
            <a:ext cx="2633700" cy="1743607"/>
          </a:xfrm>
          <a:prstGeom prst="rect">
            <a:avLst/>
          </a:prstGeom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id="{4355C9AC-4A91-4277-BBB6-F01FB2E1A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333002"/>
            <a:ext cx="3254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67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F12CB5-42FE-47EC-84AE-7276FEC5D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Ústav zdravotnických věd, LF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07934E-B770-49A1-8DD9-55EDCFFA1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204686-0BE3-4582-881F-068B731F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Terapeutické využití endoskopu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2A3AB17-51A1-459A-8D55-4696FCF7DB70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cizího tělesa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polypu, nádoru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odsátí krve, zvratků, sekretů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stavění krvácení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odstranění kamínku ze žlučových či močových cest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aplikace léků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altLang="cs-CZ" dirty="0"/>
              <a:t>endoskopické operace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7C66EE0-179C-4988-9D0E-A472581DA7A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odběr materiálu při endoskopii:</a:t>
            </a:r>
          </a:p>
          <a:p>
            <a:pPr lvl="1"/>
            <a:r>
              <a:rPr lang="cs-CZ" altLang="cs-CZ" sz="2400" dirty="0"/>
              <a:t>na mikrobiologické vyšetření</a:t>
            </a:r>
          </a:p>
          <a:p>
            <a:pPr lvl="1"/>
            <a:r>
              <a:rPr lang="cs-CZ" altLang="cs-CZ" sz="2400" dirty="0"/>
              <a:t>na cytologické vyšetření</a:t>
            </a:r>
          </a:p>
          <a:p>
            <a:pPr lvl="1"/>
            <a:r>
              <a:rPr lang="cs-CZ" altLang="cs-CZ" sz="2400" dirty="0"/>
              <a:t>na histologické vyšetření</a:t>
            </a:r>
          </a:p>
          <a:p>
            <a:pPr lvl="1"/>
            <a:r>
              <a:rPr lang="cs-CZ" altLang="cs-CZ" sz="2400" dirty="0"/>
              <a:t>na biochemické vyšetření</a:t>
            </a:r>
          </a:p>
          <a:p>
            <a:endParaRPr lang="cs-CZ" dirty="0"/>
          </a:p>
        </p:txBody>
      </p:sp>
      <p:pic>
        <p:nvPicPr>
          <p:cNvPr id="7" name="Picture 4" descr="pk1">
            <a:extLst>
              <a:ext uri="{FF2B5EF4-FFF2-40B4-BE49-F238E27FC236}">
                <a16:creationId xmlns:a16="http://schemas.microsoft.com/office/drawing/2014/main" id="{8B56F7D9-B37B-478A-8057-55DDD0456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13" y="3832199"/>
            <a:ext cx="3471173" cy="23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0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0D83FE-D73A-4809-83BB-A09A9DD7C2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9DD07A-8D1F-416B-A95E-8467AF4A12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2285E80-90B6-4C2F-B089-F287019A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Endoskopie v gastroenterologii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57B50CE-341D-446B-BBCB-535388B1A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esofagoskopie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gastroduodenoskopie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rektoskopie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kolonoskopie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ERCP – endoskopická retrográdní </a:t>
            </a:r>
            <a:r>
              <a:rPr lang="cs-CZ" altLang="cs-CZ" dirty="0" err="1"/>
              <a:t>cholangiopankreatikografie</a:t>
            </a:r>
            <a:endParaRPr lang="cs-CZ" altLang="cs-CZ" dirty="0"/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laparoskopie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vyšetření celého zažívacího traktu pomocí endoskopické kapsle</a:t>
            </a:r>
          </a:p>
          <a:p>
            <a:endParaRPr lang="cs-CZ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9440539D-F7C7-481B-B594-C33BF28A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20" y="1296002"/>
            <a:ext cx="255428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241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057EB5-DBA5-494C-A179-9E874F0F12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460589-2A47-44C1-A9F7-BD6C7BF96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B7DE71-DEA1-499B-A412-F0A9E183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Ezofagoskopie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1FE884E-99EB-4882-99A8-A5F469B8D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vyšetření hltanu </a:t>
            </a:r>
          </a:p>
        </p:txBody>
      </p:sp>
      <p:pic>
        <p:nvPicPr>
          <p:cNvPr id="6" name="Picture 3" descr="Ezofagus">
            <a:extLst>
              <a:ext uri="{FF2B5EF4-FFF2-40B4-BE49-F238E27FC236}">
                <a16:creationId xmlns:a16="http://schemas.microsoft.com/office/drawing/2014/main" id="{8297B013-675A-45A2-984F-828737E9B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 t="7324" r="6299" b="7324"/>
          <a:stretch>
            <a:fillRect/>
          </a:stretch>
        </p:blipFill>
        <p:spPr bwMode="auto">
          <a:xfrm>
            <a:off x="5148194" y="845428"/>
            <a:ext cx="532765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11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90299F-E6AA-47C5-A01C-876A37680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A4E17F-F7A8-4859-BF8B-17E471CFE5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3CCCC8-FDCE-4229-9333-B8CAB5041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Gastroduodenoskopie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FC283081-016D-4B34-82E5-729481AD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133530" cy="4139998"/>
          </a:xfrm>
        </p:spPr>
        <p:txBody>
          <a:bodyPr/>
          <a:lstStyle/>
          <a:p>
            <a:r>
              <a:rPr lang="cs-CZ" dirty="0"/>
              <a:t>vyšetření žaludku a duodena pomocí flexibilního </a:t>
            </a:r>
            <a:br>
              <a:rPr lang="cs-CZ" dirty="0"/>
            </a:br>
            <a:r>
              <a:rPr lang="cs-CZ" dirty="0"/>
              <a:t>endoskopu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altLang="cs-CZ" dirty="0">
                <a:solidFill>
                  <a:srgbClr val="0000D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http://www.ceskatelevize.cz/porady/10320915585-moje-medicina/211563230220012-gastroskopie/#noticka</a:t>
            </a:r>
            <a:endParaRPr lang="cs-CZ" altLang="cs-CZ" dirty="0">
              <a:solidFill>
                <a:srgbClr val="0000DC"/>
              </a:solidFill>
            </a:endParaRPr>
          </a:p>
          <a:p>
            <a:endParaRPr lang="cs-CZ" alt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5D3CEC-B9CA-4FA8-838B-060CCE825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706" y="836998"/>
            <a:ext cx="2890858" cy="4329000"/>
          </a:xfrm>
          <a:prstGeom prst="rect">
            <a:avLst/>
          </a:prstGeom>
        </p:spPr>
      </p:pic>
      <p:pic>
        <p:nvPicPr>
          <p:cNvPr id="7" name="Picture 3" descr="duodenoskop">
            <a:extLst>
              <a:ext uri="{FF2B5EF4-FFF2-40B4-BE49-F238E27FC236}">
                <a16:creationId xmlns:a16="http://schemas.microsoft.com/office/drawing/2014/main" id="{6A2A6004-0BE2-428C-B50F-3A3BE4262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437" y="2559016"/>
            <a:ext cx="2721183" cy="240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58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C53A71-365B-4565-8143-76E7214EE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8ED994-9A20-4EF4-8C80-862039848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CCE1C70-D9B2-4AA3-AF50-C4A60E73AE2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8" y="1236681"/>
            <a:ext cx="5220000" cy="271576"/>
          </a:xfrm>
        </p:spPr>
        <p:txBody>
          <a:bodyPr/>
          <a:lstStyle/>
          <a:p>
            <a:r>
              <a:rPr lang="cs-CZ" sz="2800" dirty="0"/>
              <a:t>Před výkonem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FD91A8E-9B93-4C6C-A2BC-2D414F6B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8" y="402412"/>
            <a:ext cx="10753200" cy="451576"/>
          </a:xfrm>
        </p:spPr>
        <p:txBody>
          <a:bodyPr/>
          <a:lstStyle/>
          <a:p>
            <a:r>
              <a:rPr lang="cs-CZ" dirty="0" err="1"/>
              <a:t>Gastroduodenoskopie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4D8D9B34-2A7F-4F36-BEF1-01413B18234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15484"/>
            <a:ext cx="5220000" cy="271576"/>
          </a:xfrm>
        </p:spPr>
        <p:txBody>
          <a:bodyPr/>
          <a:lstStyle/>
          <a:p>
            <a:r>
              <a:rPr lang="cs-CZ" sz="2800" dirty="0"/>
              <a:t>Po výkonu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C871ED6-D8AF-4F3C-922B-C1BEB100A66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19999" y="1701505"/>
            <a:ext cx="5219999" cy="4139998"/>
          </a:xfrm>
        </p:spPr>
        <p:txBody>
          <a:bodyPr/>
          <a:lstStyle/>
          <a:p>
            <a:r>
              <a:rPr lang="cs-CZ" altLang="cs-CZ" dirty="0"/>
              <a:t>lačnění od 22. hod. předchozího dne</a:t>
            </a:r>
          </a:p>
          <a:p>
            <a:r>
              <a:rPr lang="cs-CZ" altLang="cs-CZ" dirty="0"/>
              <a:t>na noc hypnotika, sedativa dle ordinace</a:t>
            </a:r>
          </a:p>
          <a:p>
            <a:r>
              <a:rPr lang="cs-CZ" altLang="cs-CZ" dirty="0"/>
              <a:t>ráno nejíst, nepít, nekouřit</a:t>
            </a:r>
          </a:p>
          <a:p>
            <a:r>
              <a:rPr lang="cs-CZ" altLang="cs-CZ" dirty="0"/>
              <a:t>vyjmout umělý chrup</a:t>
            </a:r>
          </a:p>
          <a:p>
            <a:r>
              <a:rPr lang="cs-CZ" altLang="cs-CZ" dirty="0"/>
              <a:t>těsně před výkonem místní anestezie začátku GIT</a:t>
            </a:r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60205B2C-7FF6-484E-9AA9-C0168690E41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9" y="1701505"/>
            <a:ext cx="5375637" cy="4139998"/>
          </a:xfrm>
        </p:spPr>
        <p:txBody>
          <a:bodyPr/>
          <a:lstStyle/>
          <a:p>
            <a:r>
              <a:rPr lang="cs-CZ" dirty="0" err="1"/>
              <a:t>cave</a:t>
            </a:r>
            <a:r>
              <a:rPr lang="cs-CZ" dirty="0"/>
              <a:t> </a:t>
            </a:r>
            <a:r>
              <a:rPr lang="cs-CZ" altLang="cs-CZ" dirty="0"/>
              <a:t>strava a tekutiny 1 – 2 hod. po výkonu (riziko aspirace)</a:t>
            </a:r>
          </a:p>
          <a:p>
            <a:r>
              <a:rPr lang="cs-CZ" altLang="cs-CZ" dirty="0"/>
              <a:t>sledování celkového stavu</a:t>
            </a:r>
          </a:p>
          <a:p>
            <a:r>
              <a:rPr lang="cs-CZ" altLang="cs-CZ" dirty="0"/>
              <a:t>sledování příznaků </a:t>
            </a:r>
            <a:r>
              <a:rPr lang="cs-CZ" altLang="cs-CZ" dirty="0" err="1"/>
              <a:t>dysfágie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BF5DF8F-A86A-46F4-AA6C-3845135E2DD3}"/>
              </a:ext>
            </a:extLst>
          </p:cNvPr>
          <p:cNvSpPr/>
          <p:nvPr/>
        </p:nvSpPr>
        <p:spPr>
          <a:xfrm>
            <a:off x="875639" y="5354945"/>
            <a:ext cx="10751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Poloha nemocného </a:t>
            </a:r>
            <a:r>
              <a:rPr lang="cs-CZ" altLang="cs-CZ" sz="2800" dirty="0"/>
              <a:t>– vleže na levém boku, DKK pokrčeny v kyčlích, hlava mírně zakloněná</a:t>
            </a:r>
          </a:p>
        </p:txBody>
      </p:sp>
    </p:spTree>
    <p:extLst>
      <p:ext uri="{BB962C8B-B14F-4D97-AF65-F5344CB8AC3E}">
        <p14:creationId xmlns:p14="http://schemas.microsoft.com/office/powerpoint/2010/main" val="42023402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Endoskopie[2021050308434986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787</TotalTime>
  <Words>1244</Words>
  <Application>Microsoft Office PowerPoint</Application>
  <PresentationFormat>Širokoúhlá obrazovka</PresentationFormat>
  <Paragraphs>223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Tahoma</vt:lpstr>
      <vt:lpstr>Wingdings</vt:lpstr>
      <vt:lpstr>Prezentace_MU_CZ</vt:lpstr>
      <vt:lpstr>Prezentace aplikace PowerPoint</vt:lpstr>
      <vt:lpstr>Endoskopie</vt:lpstr>
      <vt:lpstr>Endoskopie</vt:lpstr>
      <vt:lpstr>Typy endoskopů</vt:lpstr>
      <vt:lpstr>Terapeutické využití endoskopu</vt:lpstr>
      <vt:lpstr>Endoskopie v gastroenterologii</vt:lpstr>
      <vt:lpstr>Ezofagoskopie </vt:lpstr>
      <vt:lpstr>Gastroduodenoskopie </vt:lpstr>
      <vt:lpstr>Gastroduodenoskopie</vt:lpstr>
      <vt:lpstr>ERCP – endoskopická retrográdní cholangiopankreatikografie</vt:lpstr>
      <vt:lpstr>ERCP – endoskopická retrográdní cholangiopankreatikografie</vt:lpstr>
      <vt:lpstr>Kolonoskopie </vt:lpstr>
      <vt:lpstr>Kolonoskopie</vt:lpstr>
      <vt:lpstr>Kolonoskopie</vt:lpstr>
      <vt:lpstr>Kolonoskopie</vt:lpstr>
      <vt:lpstr>Laparoskopie </vt:lpstr>
      <vt:lpstr>Laparoskopická chirurgie</vt:lpstr>
      <vt:lpstr>Vyšetření GIT pomocí endoskopické kapsle</vt:lpstr>
      <vt:lpstr>Endoskopie v plicním lékařství</vt:lpstr>
      <vt:lpstr>Bronchoskopie </vt:lpstr>
      <vt:lpstr>Bronchoskopie</vt:lpstr>
      <vt:lpstr>Bronchoskopie </vt:lpstr>
      <vt:lpstr>Endoskopie v gynekologii</vt:lpstr>
      <vt:lpstr>Endoskopie v urologii</vt:lpstr>
      <vt:lpstr>Cystoskopie</vt:lpstr>
      <vt:lpstr>Endoskopická ultrasonografie</vt:lpstr>
      <vt:lpstr>Prezentace aplikace PowerPoint</vt:lpstr>
      <vt:lpstr>Zdroje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Macková Denisa Mgr. Ph.D.</cp:lastModifiedBy>
  <cp:revision>61</cp:revision>
  <cp:lastPrinted>2021-05-03T06:44:54Z</cp:lastPrinted>
  <dcterms:created xsi:type="dcterms:W3CDTF">2021-02-15T10:37:16Z</dcterms:created>
  <dcterms:modified xsi:type="dcterms:W3CDTF">2024-04-05T12:21:16Z</dcterms:modified>
</cp:coreProperties>
</file>