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3"/>
  </p:notesMasterIdLst>
  <p:handoutMasterIdLst>
    <p:handoutMasterId r:id="rId44"/>
  </p:handoutMasterIdLst>
  <p:sldIdLst>
    <p:sldId id="256" r:id="rId2"/>
    <p:sldId id="327" r:id="rId3"/>
    <p:sldId id="259" r:id="rId4"/>
    <p:sldId id="316" r:id="rId5"/>
    <p:sldId id="331" r:id="rId6"/>
    <p:sldId id="330" r:id="rId7"/>
    <p:sldId id="332" r:id="rId8"/>
    <p:sldId id="264" r:id="rId9"/>
    <p:sldId id="268" r:id="rId10"/>
    <p:sldId id="265" r:id="rId11"/>
    <p:sldId id="266" r:id="rId12"/>
    <p:sldId id="318" r:id="rId13"/>
    <p:sldId id="290" r:id="rId14"/>
    <p:sldId id="336" r:id="rId15"/>
    <p:sldId id="291" r:id="rId16"/>
    <p:sldId id="319" r:id="rId17"/>
    <p:sldId id="292" r:id="rId18"/>
    <p:sldId id="293" r:id="rId19"/>
    <p:sldId id="296" r:id="rId20"/>
    <p:sldId id="329" r:id="rId21"/>
    <p:sldId id="279" r:id="rId22"/>
    <p:sldId id="280" r:id="rId23"/>
    <p:sldId id="281" r:id="rId24"/>
    <p:sldId id="282" r:id="rId25"/>
    <p:sldId id="283" r:id="rId26"/>
    <p:sldId id="285" r:id="rId27"/>
    <p:sldId id="286" r:id="rId28"/>
    <p:sldId id="287" r:id="rId29"/>
    <p:sldId id="288" r:id="rId30"/>
    <p:sldId id="300" r:id="rId31"/>
    <p:sldId id="323" r:id="rId32"/>
    <p:sldId id="301" r:id="rId33"/>
    <p:sldId id="302" r:id="rId34"/>
    <p:sldId id="314" r:id="rId35"/>
    <p:sldId id="328" r:id="rId36"/>
    <p:sldId id="303" r:id="rId37"/>
    <p:sldId id="304" r:id="rId38"/>
    <p:sldId id="317" r:id="rId39"/>
    <p:sldId id="305" r:id="rId40"/>
    <p:sldId id="337" r:id="rId41"/>
    <p:sldId id="333" r:id="rId4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avik@post.cz" initials="x" lastIdx="1" clrIdx="0">
    <p:extLst>
      <p:ext uri="{19B8F6BF-5375-455C-9EA6-DF929625EA0E}">
        <p15:presenceInfo xmlns:p15="http://schemas.microsoft.com/office/powerpoint/2012/main" userId="a4f8616360c2d9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86" d="100"/>
          <a:sy n="86" d="100"/>
        </p:scale>
        <p:origin x="557" y="67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4DBB4F-17F2-49D4-8B12-1CC9476A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04C46B-C070-4157-947B-407FAF0B90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50C3653-0CBA-4342-80E8-99C30E6BB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370F820-8098-4407-9AC6-0568E7CBD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847B-47F5-44ED-A8A1-4F486641F2D6}" type="datetimeFigureOut">
              <a:rPr lang="cs-CZ" smtClean="0"/>
              <a:t>25.04.2024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1219BA0-CE5D-4C3F-BBAE-ADC5E4F1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36659E-FEBC-4578-90F1-02A1867AF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5344E-EC7A-4A80-BA42-DD29BD1F65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6325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avotv.com/blogs/japanese-company-creates-non-poisonous-fugu-puffer-fish" TargetMode="External"/><Relationship Id="rId2" Type="http://schemas.openxmlformats.org/officeDocument/2006/relationships/hyperlink" Target="https://alchetron.com/Tetraodontidae#tetraodontidae-1d2381cb-a8c3-4f62-b5c4-88227485b5b-resize-750.jpeg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google.cz/url?sa=i&amp;url=https%3A%2F%2Fwww.amazon.com%2FOTraki-Mosquito-Sleeping-Portable-Lightweight%2Fdp%2FB07RHT8L13&amp;psig=AOvVaw1nOYg6HW03EXZddtcYDWDJ&amp;ust=1592480575279000&amp;source=images&amp;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hyperlink" Target="https://www.mendocinocounty.org/government/health-human-services-agency/public-health/rabies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who.int/rabies/epidemiology/en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alamy.com/stock-photo-overloaded-motorbike-vietnam-a-motorcycle-porter-pauses-to-steady-87038100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C2194F-1B23-4CFD-8810-9B0B1B2BE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200" y="2257420"/>
            <a:ext cx="11361600" cy="1171580"/>
          </a:xfrm>
        </p:spPr>
        <p:txBody>
          <a:bodyPr/>
          <a:lstStyle/>
          <a:p>
            <a:pPr algn="ctr"/>
            <a:r>
              <a:rPr lang="cs-CZ" dirty="0"/>
              <a:t>Prevence infekcí na cestách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D8318B2-CE21-40D4-B4D9-E2EC5FC3F1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Ústav veřejného zdraví</a:t>
            </a:r>
          </a:p>
          <a:p>
            <a:pPr algn="ctr"/>
            <a:r>
              <a:rPr lang="cs-CZ" dirty="0"/>
              <a:t>Eva Pernicová, 2024</a:t>
            </a:r>
          </a:p>
        </p:txBody>
      </p:sp>
    </p:spTree>
    <p:extLst>
      <p:ext uri="{BB962C8B-B14F-4D97-AF65-F5344CB8AC3E}">
        <p14:creationId xmlns:p14="http://schemas.microsoft.com/office/powerpoint/2010/main" val="1235815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A8DEC0-16FD-46C2-BC69-E869DA6C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74424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Očkování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B50CD9-F463-455A-A67A-7BC90333B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82452"/>
            <a:ext cx="10753200" cy="4139998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Doporučené:</a:t>
            </a:r>
          </a:p>
          <a:p>
            <a:pPr marL="72000" indent="0">
              <a:buNone/>
            </a:pPr>
            <a:r>
              <a:rPr lang="cs-CZ" dirty="0"/>
              <a:t>- ověření posledního přeočkování proti tetanu (ideálně do 5 let)</a:t>
            </a:r>
          </a:p>
          <a:p>
            <a:pPr marL="0" indent="0">
              <a:buNone/>
            </a:pPr>
            <a:r>
              <a:rPr lang="cs-CZ" dirty="0"/>
              <a:t> - žloutenka A, B</a:t>
            </a:r>
          </a:p>
          <a:p>
            <a:pPr marL="0" indent="0">
              <a:buNone/>
            </a:pPr>
            <a:r>
              <a:rPr lang="cs-CZ" dirty="0"/>
              <a:t> - břišní tyfus (Asie, Afrika, Střední a Jižní Amerika)</a:t>
            </a:r>
          </a:p>
          <a:p>
            <a:pPr marL="0" indent="0">
              <a:buNone/>
            </a:pPr>
            <a:r>
              <a:rPr lang="cs-CZ" dirty="0"/>
              <a:t> - a mnoho dalších možností</a:t>
            </a:r>
          </a:p>
          <a:p>
            <a:pPr>
              <a:buFontTx/>
              <a:buChar char="-"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Povinné (do některých zemí): žlutá zimnice </a:t>
            </a:r>
          </a:p>
          <a:p>
            <a:pPr marL="0" indent="0">
              <a:buNone/>
            </a:pPr>
            <a:r>
              <a:rPr lang="cs-CZ" dirty="0"/>
              <a:t>                                                 meningokoky (</a:t>
            </a:r>
            <a:r>
              <a:rPr lang="cs-CZ" dirty="0" err="1"/>
              <a:t>hádždž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                                                 přenosná dětská obrna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2253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102491-C804-4280-9836-EB90477E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4484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Oblasti rizika žluté zimnice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2A528-5699-4FAA-BCDB-6C0BCCC02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4604"/>
            <a:ext cx="10515600" cy="4667250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r>
              <a:rPr lang="cs-CZ" sz="1200" dirty="0"/>
              <a:t>Zdroj obrázku: https://wwwnc.cdc.gov/travel/yellowbook/2024/infections-diseases/yellow-fever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8AE1E33-B91A-4CDE-D387-A18D5C458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24739"/>
            <a:ext cx="5708323" cy="38085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4BF88E6-CC27-F32B-47A4-B818A35E0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903" y="1093684"/>
            <a:ext cx="4655580" cy="487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15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432D96-22ED-49A6-9E35-906C6A664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462"/>
            <a:ext cx="10515600" cy="584786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Přenosná dětská obrna, rizikové země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8E8EEE-C5D4-4FAD-8D64-78DADC82D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5200" dirty="0"/>
          </a:p>
          <a:p>
            <a:pPr marL="0" indent="0">
              <a:buNone/>
            </a:pPr>
            <a:r>
              <a:rPr lang="cs-CZ" sz="4800" dirty="0"/>
              <a:t>Zdroj obrázku: https://bewareofthebugs.com/diseases/polio/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50E8590-A4C3-FA7B-5FC5-6261F4031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4" t="22654" r="20267" b="6666"/>
          <a:stretch/>
        </p:blipFill>
        <p:spPr>
          <a:xfrm>
            <a:off x="1361982" y="984792"/>
            <a:ext cx="9144000" cy="48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56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205556-CB3E-436A-93E8-A6335A083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462548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Rizika spojená s konzumací potravin a nápojů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501050-5F3B-44AE-99F0-03B4FAE27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471"/>
            <a:ext cx="10515600" cy="4925212"/>
          </a:xfrm>
        </p:spPr>
        <p:txBody>
          <a:bodyPr>
            <a:normAutofit/>
          </a:bodyPr>
          <a:lstStyle/>
          <a:p>
            <a:pPr marL="72000" indent="0">
              <a:lnSpc>
                <a:spcPts val="3000"/>
              </a:lnSpc>
              <a:buNone/>
            </a:pPr>
            <a:r>
              <a:rPr lang="cs-CZ" dirty="0"/>
              <a:t>Voda – balená nebo upravená (převařená, chemická či UV desinfekce, přefiltrovaná)</a:t>
            </a:r>
          </a:p>
          <a:p>
            <a:pPr marL="0" indent="0">
              <a:lnSpc>
                <a:spcPts val="3000"/>
              </a:lnSpc>
              <a:buNone/>
            </a:pPr>
            <a:endParaRPr lang="cs-CZ" dirty="0"/>
          </a:p>
          <a:p>
            <a:pPr marL="0" indent="0">
              <a:lnSpc>
                <a:spcPts val="3000"/>
              </a:lnSpc>
              <a:buNone/>
            </a:pPr>
            <a:r>
              <a:rPr lang="cs-CZ" dirty="0"/>
              <a:t>Nápoje zapečetěné nebo sycené</a:t>
            </a:r>
          </a:p>
          <a:p>
            <a:pPr>
              <a:lnSpc>
                <a:spcPts val="3000"/>
              </a:lnSpc>
              <a:buFontTx/>
              <a:buChar char="-"/>
            </a:pPr>
            <a:r>
              <a:rPr lang="cs-CZ" dirty="0"/>
              <a:t>pozor u sprchování, čištění zubů</a:t>
            </a:r>
          </a:p>
          <a:p>
            <a:pPr marL="0" indent="0">
              <a:lnSpc>
                <a:spcPts val="3000"/>
              </a:lnSpc>
              <a:buNone/>
            </a:pPr>
            <a:endParaRPr lang="cs-CZ" dirty="0"/>
          </a:p>
          <a:p>
            <a:pPr marL="72000" indent="0">
              <a:lnSpc>
                <a:spcPts val="3000"/>
              </a:lnSpc>
              <a:buNone/>
            </a:pPr>
            <a:r>
              <a:rPr lang="cs-CZ" dirty="0"/>
              <a:t>Led – z kohoutkové vody?, transport ledu? (kontaminace)</a:t>
            </a:r>
          </a:p>
          <a:p>
            <a:pPr>
              <a:lnSpc>
                <a:spcPts val="3000"/>
              </a:lnSpc>
            </a:pPr>
            <a:endParaRPr lang="cs-CZ" dirty="0"/>
          </a:p>
          <a:p>
            <a:pPr marL="72000" indent="0">
              <a:lnSpc>
                <a:spcPts val="3000"/>
              </a:lnSpc>
              <a:buNone/>
            </a:pPr>
            <a:r>
              <a:rPr lang="cs-CZ" dirty="0"/>
              <a:t>Ovoce, zelenina</a:t>
            </a:r>
          </a:p>
          <a:p>
            <a:pPr>
              <a:lnSpc>
                <a:spcPts val="3000"/>
              </a:lnSpc>
              <a:buFontTx/>
              <a:buChar char="-"/>
            </a:pPr>
            <a:r>
              <a:rPr lang="cs-CZ" dirty="0"/>
              <a:t>omytí? </a:t>
            </a:r>
          </a:p>
          <a:p>
            <a:pPr>
              <a:lnSpc>
                <a:spcPts val="3000"/>
              </a:lnSpc>
              <a:buFontTx/>
              <a:buChar char="-"/>
            </a:pPr>
            <a:r>
              <a:rPr lang="cs-CZ" dirty="0"/>
              <a:t>kontaminace při loupání, krájení, transportu?</a:t>
            </a:r>
          </a:p>
          <a:p>
            <a:pPr>
              <a:lnSpc>
                <a:spcPts val="3000"/>
              </a:lnSpc>
              <a:buFontTx/>
              <a:buChar char="-"/>
            </a:pPr>
            <a:r>
              <a:rPr lang="cs-CZ" dirty="0"/>
              <a:t>„</a:t>
            </a:r>
            <a:r>
              <a:rPr lang="cs-CZ" dirty="0" err="1"/>
              <a:t>Boil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, </a:t>
            </a:r>
            <a:r>
              <a:rPr lang="cs-CZ" dirty="0" err="1"/>
              <a:t>cook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, </a:t>
            </a:r>
            <a:r>
              <a:rPr lang="cs-CZ" dirty="0" err="1"/>
              <a:t>peel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forget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!“</a:t>
            </a:r>
          </a:p>
        </p:txBody>
      </p:sp>
    </p:spTree>
    <p:extLst>
      <p:ext uri="{BB962C8B-B14F-4D97-AF65-F5344CB8AC3E}">
        <p14:creationId xmlns:p14="http://schemas.microsoft.com/office/powerpoint/2010/main" val="3366256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A3C40C-F379-9781-CC2D-A422AAE092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0736924-26A4-F170-3CCC-3995BF67AC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7C3FFD-DE5F-D1BD-2F05-94AFDE978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74424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Co vše může být v ledové kostce?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95749DC-DDE8-4018-0015-9BB5AA20A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035" y="1449187"/>
            <a:ext cx="10753200" cy="4355625"/>
          </a:xfrm>
        </p:spPr>
        <p:txBody>
          <a:bodyPr/>
          <a:lstStyle/>
          <a:p>
            <a:r>
              <a:rPr lang="cs-CZ" dirty="0"/>
              <a:t>virus hepatitidy A</a:t>
            </a:r>
          </a:p>
          <a:p>
            <a:r>
              <a:rPr lang="cs-CZ" dirty="0"/>
              <a:t>virus hepatitidy E</a:t>
            </a:r>
          </a:p>
          <a:p>
            <a:r>
              <a:rPr lang="cs-CZ" dirty="0" err="1"/>
              <a:t>rotaviry</a:t>
            </a:r>
            <a:r>
              <a:rPr lang="cs-CZ" dirty="0"/>
              <a:t>, </a:t>
            </a:r>
            <a:r>
              <a:rPr lang="cs-CZ" dirty="0" err="1"/>
              <a:t>noroviry</a:t>
            </a:r>
            <a:r>
              <a:rPr lang="cs-CZ" dirty="0"/>
              <a:t>…</a:t>
            </a:r>
          </a:p>
          <a:p>
            <a:endParaRPr lang="cs-CZ" dirty="0"/>
          </a:p>
          <a:p>
            <a:r>
              <a:rPr lang="cs-CZ" i="1" dirty="0" err="1"/>
              <a:t>Salmonella</a:t>
            </a:r>
            <a:r>
              <a:rPr lang="cs-CZ" dirty="0"/>
              <a:t> </a:t>
            </a:r>
            <a:r>
              <a:rPr lang="cs-CZ" dirty="0" err="1"/>
              <a:t>Enteritidis</a:t>
            </a:r>
            <a:endParaRPr lang="cs-CZ" dirty="0"/>
          </a:p>
          <a:p>
            <a:r>
              <a:rPr lang="cs-CZ" i="1" dirty="0" err="1"/>
              <a:t>Salmonella</a:t>
            </a:r>
            <a:r>
              <a:rPr lang="cs-CZ" dirty="0"/>
              <a:t> </a:t>
            </a:r>
            <a:r>
              <a:rPr lang="cs-CZ" dirty="0" err="1"/>
              <a:t>Typhi</a:t>
            </a:r>
            <a:endParaRPr lang="cs-CZ" dirty="0"/>
          </a:p>
          <a:p>
            <a:r>
              <a:rPr lang="cs-CZ" i="1" dirty="0"/>
              <a:t>Vibrio </a:t>
            </a:r>
            <a:r>
              <a:rPr lang="cs-CZ" i="1" dirty="0" err="1"/>
              <a:t>cholerae</a:t>
            </a:r>
            <a:endParaRPr lang="cs-CZ" i="1" dirty="0"/>
          </a:p>
          <a:p>
            <a:r>
              <a:rPr lang="cs-CZ" i="1" dirty="0"/>
              <a:t>aj.</a:t>
            </a:r>
          </a:p>
          <a:p>
            <a:endParaRPr lang="cs-CZ" i="1" dirty="0"/>
          </a:p>
          <a:p>
            <a:pPr marL="72000" indent="0">
              <a:buNone/>
            </a:pPr>
            <a:r>
              <a:rPr lang="cs-CZ" sz="1100" dirty="0"/>
              <a:t>Zdroj obr: https://britneybreaksbread.com/miami-vice-drink/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2FEA51E-EB37-FE24-D09E-F32B9BF49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885" y="1538287"/>
            <a:ext cx="302514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4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EB058F-0B26-4FCD-9974-886E5041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89DC91-4A66-4016-889C-7F1D59CF5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096254"/>
            <a:ext cx="7896225" cy="5652210"/>
          </a:xfrm>
        </p:spPr>
        <p:txBody>
          <a:bodyPr/>
          <a:lstStyle/>
          <a:p>
            <a:pPr marL="72000" indent="0">
              <a:buNone/>
            </a:pPr>
            <a:r>
              <a:rPr lang="cs-CZ" sz="3200" dirty="0"/>
              <a:t>Maso (původ? důkladná tepelná úprava?)</a:t>
            </a:r>
          </a:p>
          <a:p>
            <a:pPr marL="0" indent="0">
              <a:buNone/>
            </a:pPr>
            <a:r>
              <a:rPr lang="cs-CZ" sz="3200" dirty="0"/>
              <a:t>- hrozí salmonela, antrax, tularémie, listerióza, tasemnice…</a:t>
            </a:r>
          </a:p>
          <a:p>
            <a:endParaRPr lang="cs-CZ" sz="3200" dirty="0"/>
          </a:p>
          <a:p>
            <a:pPr marL="72000" indent="0">
              <a:buNone/>
            </a:pPr>
            <a:r>
              <a:rPr lang="cs-CZ" sz="3200" dirty="0"/>
              <a:t>Mléčné výrobky vč. sýrů, zmrzliny (původ mléka?, pasterizace?, skladování?)</a:t>
            </a:r>
          </a:p>
          <a:p>
            <a:pPr marL="0" indent="0">
              <a:buNone/>
            </a:pPr>
            <a:r>
              <a:rPr lang="cs-CZ" sz="3200" dirty="0"/>
              <a:t>- hrozí salmonela, </a:t>
            </a:r>
            <a:r>
              <a:rPr lang="cs-CZ" sz="3200" dirty="0" err="1"/>
              <a:t>campylobakter</a:t>
            </a:r>
            <a:r>
              <a:rPr lang="cs-CZ" sz="3200" dirty="0"/>
              <a:t>, klíšť. encefalitida, listerióza…</a:t>
            </a:r>
          </a:p>
          <a:p>
            <a:endParaRPr lang="cs-CZ" sz="3200" dirty="0"/>
          </a:p>
          <a:p>
            <a:pPr marL="72000" indent="0">
              <a:buNone/>
            </a:pPr>
            <a:r>
              <a:rPr lang="cs-CZ" sz="3200" dirty="0"/>
              <a:t>Syrové mořské plody </a:t>
            </a:r>
          </a:p>
          <a:p>
            <a:pPr marL="457200" indent="-457200">
              <a:buFontTx/>
              <a:buChar char="-"/>
            </a:pPr>
            <a:r>
              <a:rPr lang="cs-CZ" sz="3200" dirty="0"/>
              <a:t>hrozí žloutenka A, cholera, motolice…</a:t>
            </a:r>
          </a:p>
          <a:p>
            <a:pPr marL="0" indent="0">
              <a:buNone/>
            </a:pPr>
            <a:r>
              <a:rPr lang="cs-CZ" sz="1100" dirty="0"/>
              <a:t>Zdroj obr.: https://idpjournal.biomedcentral.com/articles/10.1186/s40249-021-00823-6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844089A-D6EE-519D-D8E2-CB8A52A4E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300" y="681038"/>
            <a:ext cx="3217508" cy="22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53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F20C99-E0D6-411D-B0A9-215A6FD19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5908"/>
          </a:xfrm>
        </p:spPr>
        <p:txBody>
          <a:bodyPr>
            <a:normAutofit/>
          </a:bodyPr>
          <a:lstStyle/>
          <a:p>
            <a:r>
              <a:rPr lang="cs-CZ" dirty="0"/>
              <a:t>     Prodej masa                             Led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B5D2C5-F3AB-40A9-AC4C-763D451C7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1200" dirty="0"/>
              <a:t>Zdroj: https://www.loupiote.com/photos/pork-meat-on-the-market-vietnam-96987361.shtml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71465EE-3B88-40B8-B1E0-2DB1A8411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4"/>
            <a:ext cx="5635099" cy="4743851"/>
          </a:xfrm>
        </p:spPr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500" dirty="0"/>
          </a:p>
          <a:p>
            <a:pPr marL="0" indent="0">
              <a:buNone/>
            </a:pPr>
            <a:r>
              <a:rPr lang="cs-CZ" sz="1200" dirty="0"/>
              <a:t>Zdroj obrázku: https://www.justdial.com/photos/surya-ice-factory-pedagantyada-visakhapatnam-ice-factories-cr9jy-pc-68433595-sco-62bjssxu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6DC9B50-B44E-492C-87F4-C404FE9A09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t="4303" b="5672"/>
          <a:stretch/>
        </p:blipFill>
        <p:spPr>
          <a:xfrm>
            <a:off x="607379" y="1386783"/>
            <a:ext cx="5635099" cy="397990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C2F684F-4008-4594-B5DE-6901780A19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5" r="1254"/>
          <a:stretch/>
        </p:blipFill>
        <p:spPr>
          <a:xfrm>
            <a:off x="6759064" y="1093393"/>
            <a:ext cx="4292395" cy="482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46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B63F84-08A0-44FE-A679-B956AD2D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34225"/>
            <a:ext cx="10753200" cy="451576"/>
          </a:xfrm>
        </p:spPr>
        <p:txBody>
          <a:bodyPr/>
          <a:lstStyle/>
          <a:p>
            <a:pPr algn="ctr"/>
            <a:r>
              <a:rPr lang="cs-CZ" sz="4000" dirty="0">
                <a:solidFill>
                  <a:srgbClr val="0000DC"/>
                </a:solidFill>
                <a:latin typeface="+mj-lt"/>
              </a:rPr>
              <a:t>Otravy (intoxikace)</a:t>
            </a:r>
            <a:br>
              <a:rPr lang="cs-CZ" sz="4000" dirty="0">
                <a:solidFill>
                  <a:srgbClr val="0000DC"/>
                </a:solidFill>
                <a:latin typeface="+mj-lt"/>
              </a:rPr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4EC38B-F4C8-4549-999C-8A1BF1588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990600"/>
            <a:ext cx="10753200" cy="4841400"/>
          </a:xfrm>
        </p:spPr>
        <p:txBody>
          <a:bodyPr>
            <a:normAutofit fontScale="85000" lnSpcReduction="10000"/>
          </a:bodyPr>
          <a:lstStyle/>
          <a:p>
            <a:pPr marL="72000" indent="0">
              <a:lnSpc>
                <a:spcPts val="3000"/>
              </a:lnSpc>
              <a:buNone/>
            </a:pPr>
            <a:r>
              <a:rPr lang="cs-CZ" sz="3300" b="1" dirty="0"/>
              <a:t>Ryby produkující toxiny </a:t>
            </a:r>
            <a:r>
              <a:rPr lang="cs-CZ" sz="3300" dirty="0"/>
              <a:t>– </a:t>
            </a:r>
            <a:r>
              <a:rPr lang="cs-CZ" sz="3300" dirty="0" err="1"/>
              <a:t>ichtyosarkotoxikóza</a:t>
            </a:r>
            <a:r>
              <a:rPr lang="cs-CZ" sz="3300" dirty="0"/>
              <a:t> (</a:t>
            </a:r>
            <a:r>
              <a:rPr lang="cs-CZ" sz="3300" dirty="0" err="1"/>
              <a:t>Ciguatera</a:t>
            </a:r>
            <a:r>
              <a:rPr lang="cs-CZ" sz="3300" dirty="0"/>
              <a:t>), prvoci produkující toxin (potrava ryb)</a:t>
            </a:r>
          </a:p>
          <a:p>
            <a:pPr marL="0" indent="0">
              <a:lnSpc>
                <a:spcPts val="3000"/>
              </a:lnSpc>
              <a:buNone/>
            </a:pPr>
            <a:endParaRPr lang="cs-CZ" sz="3300" dirty="0"/>
          </a:p>
          <a:p>
            <a:pPr marL="0" indent="0">
              <a:lnSpc>
                <a:spcPts val="3000"/>
              </a:lnSpc>
              <a:buNone/>
            </a:pPr>
            <a:r>
              <a:rPr lang="cs-CZ" sz="3300" dirty="0"/>
              <a:t>- nekonzumovat ryby pocházející z teplých vod v oblastech útesů</a:t>
            </a:r>
            <a:br>
              <a:rPr lang="cs-CZ" sz="3300" dirty="0"/>
            </a:br>
            <a:r>
              <a:rPr lang="cs-CZ" sz="3300" dirty="0"/>
              <a:t>- nekonzumovat žádné ryby z oblastí, které jsou známým zdrojem toxických ryb,</a:t>
            </a:r>
            <a:br>
              <a:rPr lang="cs-CZ" sz="3300" dirty="0"/>
            </a:br>
            <a:r>
              <a:rPr lang="cs-CZ" sz="3300" dirty="0"/>
              <a:t>- zcela vyloučit úhoře</a:t>
            </a:r>
            <a:br>
              <a:rPr lang="cs-CZ" sz="3300" dirty="0"/>
            </a:br>
            <a:r>
              <a:rPr lang="cs-CZ" sz="3300" dirty="0"/>
              <a:t>- nekonzumovat větší masožravé ryby (např. nad 2,5 kg),</a:t>
            </a:r>
            <a:br>
              <a:rPr lang="cs-CZ" sz="3300" dirty="0"/>
            </a:br>
            <a:r>
              <a:rPr lang="cs-CZ" sz="3300" dirty="0"/>
              <a:t>- konzumovat pouze malé porce (do 50 g) jakékoliv ryby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sz="3300" dirty="0"/>
              <a:t>Pozor: nepomůže ani tepelná úprava (toxiny jsou termostabilní)</a:t>
            </a:r>
          </a:p>
          <a:p>
            <a:pPr marL="0" indent="0">
              <a:lnSpc>
                <a:spcPts val="3000"/>
              </a:lnSpc>
              <a:buNone/>
            </a:pPr>
            <a:endParaRPr lang="cs-CZ" sz="3300" dirty="0"/>
          </a:p>
          <a:p>
            <a:pPr marL="0" indent="0">
              <a:lnSpc>
                <a:spcPts val="3000"/>
              </a:lnSpc>
              <a:buNone/>
            </a:pPr>
            <a:r>
              <a:rPr lang="cs-CZ" sz="3300" dirty="0"/>
              <a:t>Příznaky otravy: zvracení, průjem, bolest hlavy, závratě…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2877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6F58E9-AF4B-4FD7-B71B-B33AA2DD1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96" y="365125"/>
            <a:ext cx="3879542" cy="762339"/>
          </a:xfrm>
        </p:spPr>
        <p:txBody>
          <a:bodyPr>
            <a:noAutofit/>
          </a:bodyPr>
          <a:lstStyle/>
          <a:p>
            <a:r>
              <a:rPr lang="cs-CZ" sz="3000" dirty="0">
                <a:latin typeface="+mn-lt"/>
              </a:rPr>
              <a:t>20 druhů ryb, které mohou obsahovat </a:t>
            </a:r>
            <a:r>
              <a:rPr lang="cs-CZ" sz="3000" dirty="0" err="1">
                <a:latin typeface="+mn-lt"/>
              </a:rPr>
              <a:t>Ciguatera</a:t>
            </a:r>
            <a:r>
              <a:rPr lang="cs-CZ" sz="3000" dirty="0">
                <a:latin typeface="+mn-lt"/>
              </a:rPr>
              <a:t> toxin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2EC52E-36E8-4BE6-B740-377C6FFB5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332"/>
            <a:ext cx="10515600" cy="4820575"/>
          </a:xfrm>
        </p:spPr>
        <p:txBody>
          <a:bodyPr>
            <a:normAutofit/>
          </a:bodyPr>
          <a:lstStyle/>
          <a:p>
            <a:pPr>
              <a:lnSpc>
                <a:spcPts val="3400"/>
              </a:lnSpc>
            </a:pPr>
            <a:endParaRPr lang="cs-CZ" dirty="0"/>
          </a:p>
          <a:p>
            <a:pPr>
              <a:lnSpc>
                <a:spcPts val="3400"/>
              </a:lnSpc>
            </a:pPr>
            <a:endParaRPr lang="cs-CZ" dirty="0"/>
          </a:p>
          <a:p>
            <a:pPr>
              <a:lnSpc>
                <a:spcPts val="3400"/>
              </a:lnSpc>
            </a:pPr>
            <a:endParaRPr lang="cs-CZ" dirty="0"/>
          </a:p>
          <a:p>
            <a:pPr>
              <a:lnSpc>
                <a:spcPts val="3400"/>
              </a:lnSpc>
            </a:pPr>
            <a:endParaRPr lang="cs-CZ" dirty="0"/>
          </a:p>
          <a:p>
            <a:pPr>
              <a:lnSpc>
                <a:spcPts val="3400"/>
              </a:lnSpc>
            </a:pPr>
            <a:endParaRPr lang="cs-CZ" dirty="0"/>
          </a:p>
          <a:p>
            <a:pPr>
              <a:lnSpc>
                <a:spcPts val="3400"/>
              </a:lnSpc>
            </a:pPr>
            <a:endParaRPr lang="cs-CZ" dirty="0"/>
          </a:p>
          <a:p>
            <a:pPr>
              <a:lnSpc>
                <a:spcPts val="3400"/>
              </a:lnSpc>
            </a:pPr>
            <a:endParaRPr lang="cs-CZ" dirty="0"/>
          </a:p>
          <a:p>
            <a:pPr>
              <a:lnSpc>
                <a:spcPts val="3400"/>
              </a:lnSpc>
            </a:pPr>
            <a:endParaRPr lang="cs-CZ" dirty="0"/>
          </a:p>
          <a:p>
            <a:pPr>
              <a:lnSpc>
                <a:spcPts val="3400"/>
              </a:lnSpc>
            </a:pP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1200" dirty="0"/>
              <a:t>Zdroj obrázku: https://twitter.com/GAhTong/status/828477169730883584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5FECD64-4F5F-4580-9DC1-8F84899C6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1" b="1216"/>
          <a:stretch/>
        </p:blipFill>
        <p:spPr>
          <a:xfrm>
            <a:off x="4386983" y="258593"/>
            <a:ext cx="5236632" cy="60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5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4EE48F-A719-4487-A0F8-6CCEE9405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33E656-CED8-4A69-B7B1-816AE1B0AD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400" dirty="0"/>
              <a:t>Zdroj obrázku: </a:t>
            </a:r>
            <a:r>
              <a:rPr lang="cs-CZ" sz="1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https://alchetron.com/Tetraodontidae#tetraodontidae-1d2381cb-a8c3-4f62-b5c4-88227485b5b-resize-750.jpeg</a:t>
            </a:r>
            <a:endParaRPr lang="cs-CZ" sz="14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02D9717-9786-4CDD-B68E-802F7F3631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300" dirty="0"/>
              <a:t>Zdroj obrázku: </a:t>
            </a:r>
            <a:r>
              <a:rPr lang="cs-CZ" sz="13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https://www.bravotv.com/blogs/japanese-company-creates-non-poisonous-fugu-puffer-fish</a:t>
            </a:r>
            <a:endParaRPr lang="cs-CZ" sz="1300" dirty="0"/>
          </a:p>
        </p:txBody>
      </p:sp>
      <p:pic>
        <p:nvPicPr>
          <p:cNvPr id="5" name="Zástupný obsah 7">
            <a:extLst>
              <a:ext uri="{FF2B5EF4-FFF2-40B4-BE49-F238E27FC236}">
                <a16:creationId xmlns:a16="http://schemas.microsoft.com/office/drawing/2014/main" id="{332B74DA-99E8-43E7-BC66-C5719CAA57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" r="5297"/>
          <a:stretch/>
        </p:blipFill>
        <p:spPr>
          <a:xfrm>
            <a:off x="1038686" y="1479395"/>
            <a:ext cx="4749555" cy="36622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2B3AEFC-63CB-4684-91B3-8899BAFE74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r="3700"/>
          <a:stretch/>
        </p:blipFill>
        <p:spPr>
          <a:xfrm>
            <a:off x="6096000" y="1464429"/>
            <a:ext cx="5057314" cy="361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18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E730F3-14AE-4783-B2DF-3CDF6EFE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815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Příprava na cestu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12E7E2-079E-49C5-BB80-FD9626DF3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84" y="1692002"/>
            <a:ext cx="11109216" cy="4139998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Plánovaná destinace</a:t>
            </a:r>
          </a:p>
          <a:p>
            <a:endParaRPr lang="cs-CZ" dirty="0"/>
          </a:p>
          <a:p>
            <a:pPr>
              <a:buFontTx/>
              <a:buChar char="-"/>
            </a:pPr>
            <a:r>
              <a:rPr lang="cs-CZ" dirty="0"/>
              <a:t>Rizika politická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Rizika zdravotní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4ADB0AA-C303-A64D-590A-389937C3D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78" t="14960" r="19539" b="6797"/>
          <a:stretch/>
        </p:blipFill>
        <p:spPr>
          <a:xfrm>
            <a:off x="4403324" y="1026000"/>
            <a:ext cx="6835065" cy="49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94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D68FE91-9250-D2D0-EEEE-659DD80B96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6BC754-203E-83C9-2AB4-4E189FBAB0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515411D-64E7-3E73-6D25-DC393E4DE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6182"/>
            <a:ext cx="10753200" cy="451576"/>
          </a:xfrm>
        </p:spPr>
        <p:txBody>
          <a:bodyPr/>
          <a:lstStyle/>
          <a:p>
            <a:pPr algn="ctr"/>
            <a:r>
              <a:rPr lang="cs-CZ" sz="3000" dirty="0"/>
              <a:t>Alergeny – mouka, vejce, mléko, ořechy, ovoce…</a:t>
            </a:r>
            <a:r>
              <a:rPr lang="cs-CZ" sz="3200" dirty="0"/>
              <a:t>															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605DE1F4-A686-26D8-C0DD-F10E4D5D4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sz="1200" dirty="0"/>
          </a:p>
          <a:p>
            <a:pPr marL="72000" indent="0">
              <a:buNone/>
            </a:pPr>
            <a:endParaRPr lang="cs-CZ" sz="1200" dirty="0"/>
          </a:p>
          <a:p>
            <a:pPr marL="72000" indent="0">
              <a:buNone/>
            </a:pPr>
            <a:endParaRPr lang="cs-CZ" sz="1200" dirty="0"/>
          </a:p>
          <a:p>
            <a:pPr marL="72000" indent="0">
              <a:buNone/>
            </a:pPr>
            <a:endParaRPr lang="cs-CZ" sz="1200" dirty="0"/>
          </a:p>
          <a:p>
            <a:pPr marL="72000" indent="0">
              <a:buNone/>
            </a:pPr>
            <a:endParaRPr lang="cs-CZ" sz="1200" dirty="0"/>
          </a:p>
          <a:p>
            <a:pPr marL="72000" indent="0">
              <a:buNone/>
            </a:pPr>
            <a:endParaRPr lang="cs-CZ" sz="1200" dirty="0"/>
          </a:p>
          <a:p>
            <a:pPr marL="72000" indent="0">
              <a:buNone/>
            </a:pPr>
            <a:endParaRPr lang="cs-CZ" sz="1200" dirty="0"/>
          </a:p>
          <a:p>
            <a:pPr marL="72000" indent="0">
              <a:buNone/>
            </a:pPr>
            <a:endParaRPr lang="cs-CZ" sz="1200" dirty="0"/>
          </a:p>
          <a:p>
            <a:pPr marL="72000" indent="0">
              <a:buNone/>
            </a:pPr>
            <a:endParaRPr lang="cs-CZ" sz="1200" dirty="0"/>
          </a:p>
          <a:p>
            <a:pPr marL="72000" indent="0">
              <a:buNone/>
            </a:pPr>
            <a:endParaRPr lang="cs-CZ" sz="1200" dirty="0"/>
          </a:p>
          <a:p>
            <a:pPr marL="72000" indent="0">
              <a:buNone/>
            </a:pPr>
            <a:r>
              <a:rPr lang="cs-CZ" sz="1200" dirty="0"/>
              <a:t>Zdroj obr.: https://safimex.com/20-exotic-fruits-you-must-try-at-least-once/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5D47CB-3173-3037-89AF-42C1EED90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122" y="938411"/>
            <a:ext cx="6047756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92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8F0662-F105-4F6F-A36D-632770090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314"/>
            <a:ext cx="10515600" cy="748269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Cestovní lékárnička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F9249B-E9A5-4458-BFD7-C76BD9BBA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209583"/>
            <a:ext cx="10634400" cy="4412867"/>
          </a:xfrm>
        </p:spPr>
        <p:txBody>
          <a:bodyPr>
            <a:normAutofit/>
          </a:bodyPr>
          <a:lstStyle/>
          <a:p>
            <a:pPr marL="72000" indent="0">
              <a:lnSpc>
                <a:spcPts val="3700"/>
              </a:lnSpc>
              <a:buNone/>
            </a:pPr>
            <a:r>
              <a:rPr lang="cs-CZ" sz="2600" b="1" dirty="0"/>
              <a:t>Léky proti bolesti a teplotě, protizánětlivé léky</a:t>
            </a:r>
          </a:p>
          <a:p>
            <a:pPr marL="0" indent="0">
              <a:lnSpc>
                <a:spcPts val="3700"/>
              </a:lnSpc>
              <a:buNone/>
            </a:pPr>
            <a:endParaRPr lang="cs-CZ" sz="2500" b="1" dirty="0"/>
          </a:p>
          <a:p>
            <a:pPr marL="0" indent="0">
              <a:lnSpc>
                <a:spcPts val="3700"/>
              </a:lnSpc>
              <a:buNone/>
            </a:pPr>
            <a:r>
              <a:rPr lang="cs-CZ" sz="2500" dirty="0"/>
              <a:t>- Paralen, </a:t>
            </a:r>
            <a:r>
              <a:rPr lang="cs-CZ" sz="2500" dirty="0" err="1"/>
              <a:t>Panadol</a:t>
            </a:r>
            <a:r>
              <a:rPr lang="cs-CZ" sz="2500" dirty="0"/>
              <a:t>, </a:t>
            </a:r>
            <a:r>
              <a:rPr lang="cs-CZ" sz="2500" dirty="0" err="1"/>
              <a:t>Nurofen</a:t>
            </a:r>
            <a:r>
              <a:rPr lang="cs-CZ" sz="2500" dirty="0"/>
              <a:t> (</a:t>
            </a:r>
            <a:r>
              <a:rPr lang="cs-CZ" sz="2500" dirty="0" err="1"/>
              <a:t>pracetamol</a:t>
            </a:r>
            <a:r>
              <a:rPr lang="cs-CZ" sz="2500" dirty="0"/>
              <a:t>): horečka a bolest</a:t>
            </a:r>
          </a:p>
          <a:p>
            <a:pPr marL="0" indent="0">
              <a:lnSpc>
                <a:spcPts val="3700"/>
              </a:lnSpc>
              <a:buNone/>
            </a:pPr>
            <a:r>
              <a:rPr lang="cs-CZ" sz="2500" dirty="0"/>
              <a:t>- </a:t>
            </a:r>
            <a:r>
              <a:rPr lang="cs-CZ" sz="2500" dirty="0" err="1"/>
              <a:t>Novalgin</a:t>
            </a:r>
            <a:r>
              <a:rPr lang="cs-CZ" sz="2500" dirty="0"/>
              <a:t>, </a:t>
            </a:r>
            <a:r>
              <a:rPr lang="cs-CZ" sz="2500" dirty="0" err="1"/>
              <a:t>Algifen</a:t>
            </a:r>
            <a:r>
              <a:rPr lang="cs-CZ" sz="2500" dirty="0"/>
              <a:t> (</a:t>
            </a:r>
            <a:r>
              <a:rPr lang="cs-CZ" sz="2500" dirty="0" err="1"/>
              <a:t>metamizol</a:t>
            </a:r>
            <a:r>
              <a:rPr lang="cs-CZ" sz="2500" dirty="0"/>
              <a:t>): horečka, bolest vč. křečí, protizánětlivý efekt</a:t>
            </a:r>
          </a:p>
          <a:p>
            <a:pPr marL="0" indent="0">
              <a:lnSpc>
                <a:spcPts val="3700"/>
              </a:lnSpc>
              <a:buNone/>
            </a:pPr>
            <a:r>
              <a:rPr lang="cs-CZ" sz="2500" dirty="0"/>
              <a:t>- Ibalgin, Ibuprofen (</a:t>
            </a:r>
            <a:r>
              <a:rPr lang="cs-CZ" sz="2500" dirty="0" err="1"/>
              <a:t>ibuprofenum</a:t>
            </a:r>
            <a:r>
              <a:rPr lang="cs-CZ" sz="2500" dirty="0"/>
              <a:t>): horečka, bolest, protizánětlivý účinek</a:t>
            </a:r>
          </a:p>
          <a:p>
            <a:pPr marL="0" indent="0">
              <a:lnSpc>
                <a:spcPts val="3700"/>
              </a:lnSpc>
              <a:buNone/>
            </a:pPr>
            <a:r>
              <a:rPr lang="cs-CZ" sz="2500" dirty="0"/>
              <a:t>- jiné, např. </a:t>
            </a:r>
            <a:r>
              <a:rPr lang="cs-CZ" sz="2500" dirty="0" err="1"/>
              <a:t>Nimesil</a:t>
            </a:r>
            <a:r>
              <a:rPr lang="cs-CZ" sz="2500" dirty="0"/>
              <a:t>, </a:t>
            </a:r>
            <a:r>
              <a:rPr lang="cs-CZ" sz="2500" dirty="0" err="1"/>
              <a:t>Diclofenac</a:t>
            </a:r>
            <a:r>
              <a:rPr lang="cs-CZ" sz="2500" dirty="0"/>
              <a:t>: hl. bolesti kloubů</a:t>
            </a:r>
          </a:p>
          <a:p>
            <a:pPr marL="0" indent="0">
              <a:lnSpc>
                <a:spcPts val="3700"/>
              </a:lnSpc>
              <a:buNone/>
            </a:pPr>
            <a:r>
              <a:rPr lang="cs-CZ" sz="2500" dirty="0"/>
              <a:t>POZOR U POSLEDNÍCH DVOU SKUPIN – zvyšují riziko krvácení (neužívat v případě žaludečních vředů a při podezření na horečku dengue)</a:t>
            </a:r>
          </a:p>
        </p:txBody>
      </p:sp>
    </p:spTree>
    <p:extLst>
      <p:ext uri="{BB962C8B-B14F-4D97-AF65-F5344CB8AC3E}">
        <p14:creationId xmlns:p14="http://schemas.microsoft.com/office/powerpoint/2010/main" val="186764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436A4E-6AFA-40B0-8E65-FFAA7A709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1621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D3958B-256D-4D5B-B1B6-6B37C5305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6847"/>
            <a:ext cx="10515600" cy="5783802"/>
          </a:xfrm>
        </p:spPr>
        <p:txBody>
          <a:bodyPr>
            <a:normAutofit fontScale="32500" lnSpcReduction="20000"/>
          </a:bodyPr>
          <a:lstStyle/>
          <a:p>
            <a:pPr marL="72000" indent="0">
              <a:buNone/>
            </a:pPr>
            <a:r>
              <a:rPr lang="cs-CZ" sz="8600" b="1" dirty="0"/>
              <a:t>Přípravky proti střevním a žaludečním potížím</a:t>
            </a:r>
          </a:p>
          <a:p>
            <a:pPr marL="72000" indent="0">
              <a:buNone/>
            </a:pPr>
            <a:endParaRPr lang="cs-CZ" sz="8600" b="1" dirty="0"/>
          </a:p>
          <a:p>
            <a:pPr marL="0" indent="0">
              <a:lnSpc>
                <a:spcPts val="3500"/>
              </a:lnSpc>
              <a:buNone/>
            </a:pPr>
            <a:r>
              <a:rPr lang="cs-CZ" sz="5500" dirty="0"/>
              <a:t>- </a:t>
            </a:r>
            <a:r>
              <a:rPr lang="cs-CZ" sz="7400" dirty="0"/>
              <a:t>probiotika (</a:t>
            </a:r>
            <a:r>
              <a:rPr lang="cs-CZ" sz="7400" dirty="0" err="1"/>
              <a:t>Biopron</a:t>
            </a:r>
            <a:r>
              <a:rPr lang="cs-CZ" sz="7400" dirty="0"/>
              <a:t> Forte, VSL) k prevenci střevního </a:t>
            </a:r>
            <a:r>
              <a:rPr lang="cs-CZ" sz="7400" dirty="0" err="1"/>
              <a:t>dyskomfortu</a:t>
            </a:r>
            <a:r>
              <a:rPr lang="cs-CZ" sz="7400" dirty="0"/>
              <a:t> a k léčbě lehčích průjmů</a:t>
            </a:r>
          </a:p>
          <a:p>
            <a:pPr marL="0" indent="0">
              <a:lnSpc>
                <a:spcPts val="3500"/>
              </a:lnSpc>
              <a:buNone/>
            </a:pPr>
            <a:r>
              <a:rPr lang="cs-CZ" sz="7400" dirty="0"/>
              <a:t>- aktivní uhlí (</a:t>
            </a:r>
            <a:r>
              <a:rPr lang="cs-CZ" sz="7400" dirty="0" err="1"/>
              <a:t>carbo</a:t>
            </a:r>
            <a:r>
              <a:rPr lang="cs-CZ" sz="7400" dirty="0"/>
              <a:t> </a:t>
            </a:r>
            <a:r>
              <a:rPr lang="cs-CZ" sz="7400" dirty="0" err="1"/>
              <a:t>medicinalis</a:t>
            </a:r>
            <a:r>
              <a:rPr lang="cs-CZ" sz="7400" dirty="0"/>
              <a:t>) nebo </a:t>
            </a:r>
            <a:r>
              <a:rPr lang="cs-CZ" sz="7400" dirty="0" err="1"/>
              <a:t>Smecta</a:t>
            </a:r>
            <a:r>
              <a:rPr lang="cs-CZ" sz="7400" dirty="0"/>
              <a:t>: otravy z potravin a nadýmání</a:t>
            </a:r>
          </a:p>
          <a:p>
            <a:pPr marL="0" indent="0">
              <a:lnSpc>
                <a:spcPts val="3500"/>
              </a:lnSpc>
              <a:buNone/>
            </a:pPr>
            <a:r>
              <a:rPr lang="cs-CZ" sz="7400" dirty="0"/>
              <a:t>- </a:t>
            </a:r>
            <a:r>
              <a:rPr lang="cs-CZ" sz="7400" dirty="0" err="1"/>
              <a:t>Ercefuryl</a:t>
            </a:r>
            <a:r>
              <a:rPr lang="cs-CZ" sz="7400" dirty="0"/>
              <a:t>, </a:t>
            </a:r>
            <a:r>
              <a:rPr lang="cs-CZ" sz="7400" dirty="0" err="1"/>
              <a:t>Normix</a:t>
            </a:r>
            <a:r>
              <a:rPr lang="cs-CZ" sz="7400" dirty="0"/>
              <a:t> (antibiotika s lokálním účinkem ve střevě): těžší průjmy s horečkou (</a:t>
            </a:r>
            <a:r>
              <a:rPr lang="cs-CZ" sz="7400" dirty="0" err="1"/>
              <a:t>vázany</a:t>
            </a:r>
            <a:r>
              <a:rPr lang="cs-CZ" sz="7400" dirty="0"/>
              <a:t> na lék. předpis)</a:t>
            </a:r>
          </a:p>
          <a:p>
            <a:pPr marL="0" indent="0">
              <a:lnSpc>
                <a:spcPts val="3500"/>
              </a:lnSpc>
              <a:buNone/>
            </a:pPr>
            <a:r>
              <a:rPr lang="cs-CZ" sz="7400" dirty="0"/>
              <a:t>- </a:t>
            </a:r>
            <a:r>
              <a:rPr lang="cs-CZ" sz="7400" dirty="0" err="1"/>
              <a:t>Hidrasec</a:t>
            </a:r>
            <a:r>
              <a:rPr lang="cs-CZ" sz="7400" dirty="0"/>
              <a:t>: i pro děti, redukuje ztráty tekutin při průjmech</a:t>
            </a:r>
          </a:p>
          <a:p>
            <a:pPr marL="0" indent="0">
              <a:lnSpc>
                <a:spcPts val="3500"/>
              </a:lnSpc>
              <a:buNone/>
            </a:pPr>
            <a:r>
              <a:rPr lang="cs-CZ" sz="7400" dirty="0"/>
              <a:t>- </a:t>
            </a:r>
            <a:r>
              <a:rPr lang="cs-CZ" sz="7400" dirty="0" err="1"/>
              <a:t>Kinedryl</a:t>
            </a:r>
            <a:r>
              <a:rPr lang="cs-CZ" sz="7400" dirty="0"/>
              <a:t>, </a:t>
            </a:r>
            <a:r>
              <a:rPr lang="cs-CZ" sz="7400" dirty="0" err="1"/>
              <a:t>Torecan</a:t>
            </a:r>
            <a:r>
              <a:rPr lang="cs-CZ" sz="7400" dirty="0"/>
              <a:t>: proti nevolnosti a mořské nemoci</a:t>
            </a:r>
          </a:p>
          <a:p>
            <a:pPr marL="0" indent="0">
              <a:lnSpc>
                <a:spcPts val="3500"/>
              </a:lnSpc>
              <a:buNone/>
            </a:pPr>
            <a:r>
              <a:rPr lang="cs-CZ" sz="7400" dirty="0"/>
              <a:t>- léky proti překyselení žaludku (např. Antacid, </a:t>
            </a:r>
            <a:r>
              <a:rPr lang="cs-CZ" sz="7400" dirty="0" err="1"/>
              <a:t>Rennie</a:t>
            </a:r>
            <a:r>
              <a:rPr lang="cs-CZ" sz="7400" dirty="0"/>
              <a:t>)</a:t>
            </a:r>
          </a:p>
          <a:p>
            <a:pPr marL="0" indent="0">
              <a:lnSpc>
                <a:spcPts val="3500"/>
              </a:lnSpc>
              <a:buNone/>
            </a:pPr>
            <a:r>
              <a:rPr lang="cs-CZ" sz="7400" dirty="0"/>
              <a:t>- prostředky na rehydrataci a doplnění iontů, popř. vitamíny v rozpustné formě</a:t>
            </a:r>
          </a:p>
          <a:p>
            <a:pPr marL="0" indent="0">
              <a:lnSpc>
                <a:spcPts val="3500"/>
              </a:lnSpc>
              <a:buNone/>
            </a:pPr>
            <a:r>
              <a:rPr lang="cs-CZ" sz="7400" dirty="0"/>
              <a:t>- projímadlo (např. </a:t>
            </a:r>
            <a:r>
              <a:rPr lang="cs-CZ" sz="7400" dirty="0" err="1"/>
              <a:t>Dulcolax</a:t>
            </a:r>
            <a:r>
              <a:rPr lang="cs-CZ" sz="7400" dirty="0"/>
              <a:t>)</a:t>
            </a:r>
          </a:p>
          <a:p>
            <a:pPr marL="0" indent="0">
              <a:lnSpc>
                <a:spcPts val="3500"/>
              </a:lnSpc>
              <a:buNone/>
            </a:pPr>
            <a:r>
              <a:rPr lang="cs-CZ" sz="7400" dirty="0"/>
              <a:t>POZOR – </a:t>
            </a:r>
            <a:r>
              <a:rPr lang="cs-CZ" sz="7400" dirty="0" err="1"/>
              <a:t>Imodium</a:t>
            </a:r>
            <a:r>
              <a:rPr lang="cs-CZ" sz="7400" dirty="0"/>
              <a:t>, </a:t>
            </a:r>
            <a:r>
              <a:rPr lang="cs-CZ" sz="7400" dirty="0" err="1"/>
              <a:t>Loperon</a:t>
            </a:r>
            <a:r>
              <a:rPr lang="cs-CZ" sz="7400" dirty="0"/>
              <a:t>, </a:t>
            </a:r>
            <a:r>
              <a:rPr lang="cs-CZ" sz="7400" dirty="0" err="1"/>
              <a:t>Reasec</a:t>
            </a:r>
            <a:r>
              <a:rPr lang="cs-CZ" sz="7400" dirty="0"/>
              <a:t> - výjimečně a krátkodobě!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1611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D6C50-3D80-4115-8133-39536A373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CA904E-2B18-4C04-A72A-B977E331C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5522"/>
            <a:ext cx="10515600" cy="5271441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/>
              <a:t>Léky proti alergiím</a:t>
            </a:r>
          </a:p>
          <a:p>
            <a:endParaRPr lang="cs-CZ" b="1" dirty="0"/>
          </a:p>
          <a:p>
            <a:pPr marL="0" indent="0">
              <a:buNone/>
            </a:pPr>
            <a:r>
              <a:rPr lang="cs-CZ" sz="2400" dirty="0"/>
              <a:t>- </a:t>
            </a:r>
            <a:r>
              <a:rPr lang="cs-CZ" sz="2400" dirty="0" err="1"/>
              <a:t>Zyrtec</a:t>
            </a:r>
            <a:r>
              <a:rPr lang="cs-CZ" sz="2400" dirty="0"/>
              <a:t>, </a:t>
            </a:r>
            <a:r>
              <a:rPr lang="cs-CZ" sz="2400" dirty="0" err="1"/>
              <a:t>Zodac</a:t>
            </a:r>
            <a:r>
              <a:rPr lang="cs-CZ" sz="2400" dirty="0"/>
              <a:t>,  </a:t>
            </a:r>
            <a:r>
              <a:rPr lang="cs-CZ" sz="2400" dirty="0" err="1"/>
              <a:t>Analergin</a:t>
            </a:r>
            <a:r>
              <a:rPr lang="cs-CZ" sz="2400" dirty="0"/>
              <a:t>, </a:t>
            </a:r>
            <a:r>
              <a:rPr lang="cs-CZ" sz="2400" dirty="0" err="1"/>
              <a:t>Xyzal</a:t>
            </a:r>
            <a:r>
              <a:rPr lang="cs-CZ" sz="2400" dirty="0"/>
              <a:t>...</a:t>
            </a:r>
          </a:p>
          <a:p>
            <a:pPr marL="0" indent="0">
              <a:buNone/>
            </a:pPr>
            <a:r>
              <a:rPr lang="cs-CZ" sz="2400" dirty="0"/>
              <a:t>- </a:t>
            </a:r>
            <a:r>
              <a:rPr lang="cs-CZ" sz="2400" dirty="0" err="1"/>
              <a:t>Dithiaden</a:t>
            </a:r>
            <a:r>
              <a:rPr lang="cs-CZ" sz="2400" dirty="0"/>
              <a:t> (</a:t>
            </a:r>
            <a:r>
              <a:rPr lang="cs-CZ" sz="2400" dirty="0" err="1"/>
              <a:t>bisulepin</a:t>
            </a:r>
            <a:r>
              <a:rPr lang="cs-CZ" sz="2400" dirty="0"/>
              <a:t>) – pozor: zákaz řízení vozidel, potápění… Výhoda: zklidnění</a:t>
            </a:r>
          </a:p>
          <a:p>
            <a:pPr>
              <a:buFontTx/>
              <a:buChar char="-"/>
            </a:pPr>
            <a:r>
              <a:rPr lang="cs-CZ" sz="2400" dirty="0"/>
              <a:t>lokální masti – např. </a:t>
            </a:r>
            <a:r>
              <a:rPr lang="cs-CZ" sz="2400" dirty="0" err="1"/>
              <a:t>Fenistil</a:t>
            </a:r>
            <a:r>
              <a:rPr lang="cs-CZ" sz="2400" dirty="0"/>
              <a:t> gel, </a:t>
            </a:r>
            <a:r>
              <a:rPr lang="cs-CZ" sz="2400" dirty="0" err="1"/>
              <a:t>AfterBite</a:t>
            </a:r>
            <a:endParaRPr lang="cs-CZ" sz="2400" dirty="0"/>
          </a:p>
          <a:p>
            <a:pPr>
              <a:buFontTx/>
              <a:buChar char="-"/>
            </a:pPr>
            <a:endParaRPr lang="cs-CZ" sz="2400" dirty="0"/>
          </a:p>
          <a:p>
            <a:pPr>
              <a:buFontTx/>
              <a:buChar char="-"/>
            </a:pPr>
            <a:endParaRPr lang="cs-CZ" sz="2400" dirty="0"/>
          </a:p>
          <a:p>
            <a:pPr>
              <a:buFontTx/>
              <a:buChar char="-"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1200" dirty="0"/>
              <a:t>Zdroj obrázku: https://www.amazon.com/AfterBite-insectes-Bite-Relief-Stylo/dp/B00WX95YQG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00B191-0050-4C16-B660-398911497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2888742"/>
            <a:ext cx="1581594" cy="380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92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CCB3B-8143-4DBD-8D08-C230CE7C2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967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7C6325-2F1F-4625-9FBA-846DFA718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4804"/>
            <a:ext cx="10515600" cy="5743851"/>
          </a:xfrm>
        </p:spPr>
        <p:txBody>
          <a:bodyPr>
            <a:normAutofit/>
          </a:bodyPr>
          <a:lstStyle/>
          <a:p>
            <a:pPr marL="72000" indent="0">
              <a:buNone/>
            </a:pPr>
            <a:r>
              <a:rPr lang="cs-CZ" sz="3000" b="1" dirty="0"/>
              <a:t>Kapky do očí, nosu, uší</a:t>
            </a:r>
          </a:p>
          <a:p>
            <a:pPr marL="0" indent="0">
              <a:buNone/>
            </a:pPr>
            <a:r>
              <a:rPr lang="cs-CZ" sz="2400" dirty="0"/>
              <a:t>- </a:t>
            </a:r>
            <a:r>
              <a:rPr lang="cs-CZ" sz="2600" dirty="0"/>
              <a:t>zvlhčení očí (</a:t>
            </a:r>
            <a:r>
              <a:rPr lang="cs-CZ" sz="2600" dirty="0" err="1"/>
              <a:t>Refresh</a:t>
            </a:r>
            <a:r>
              <a:rPr lang="cs-CZ" sz="2600" dirty="0"/>
              <a:t>, </a:t>
            </a:r>
            <a:r>
              <a:rPr lang="cs-CZ" sz="2600" dirty="0" err="1"/>
              <a:t>OCUflash</a:t>
            </a:r>
            <a:r>
              <a:rPr lang="cs-CZ" sz="2600" dirty="0"/>
              <a:t>)</a:t>
            </a:r>
          </a:p>
          <a:p>
            <a:pPr marL="0" indent="0">
              <a:buNone/>
            </a:pPr>
            <a:r>
              <a:rPr lang="cs-CZ" sz="2600" dirty="0"/>
              <a:t>- výplach očí (</a:t>
            </a:r>
            <a:r>
              <a:rPr lang="cs-CZ" sz="2600" dirty="0" err="1"/>
              <a:t>Ophtal</a:t>
            </a:r>
            <a:r>
              <a:rPr lang="cs-CZ" sz="2600" dirty="0"/>
              <a:t>, </a:t>
            </a:r>
            <a:r>
              <a:rPr lang="cs-CZ" sz="2600" dirty="0" err="1"/>
              <a:t>Ophtalmo</a:t>
            </a:r>
            <a:r>
              <a:rPr lang="cs-CZ" sz="2600" dirty="0"/>
              <a:t>-Septonex)</a:t>
            </a:r>
          </a:p>
          <a:p>
            <a:pPr marL="0" indent="0">
              <a:buNone/>
            </a:pPr>
            <a:r>
              <a:rPr lang="cs-CZ" sz="2600" dirty="0"/>
              <a:t>- proti zarudnutí očí (tzv. </a:t>
            </a:r>
            <a:r>
              <a:rPr lang="cs-CZ" sz="2600" dirty="0" err="1"/>
              <a:t>dekongesční</a:t>
            </a:r>
            <a:r>
              <a:rPr lang="cs-CZ" sz="2600" dirty="0"/>
              <a:t> kapky): </a:t>
            </a:r>
            <a:r>
              <a:rPr lang="cs-CZ" sz="2600" dirty="0" err="1"/>
              <a:t>Visine</a:t>
            </a:r>
            <a:r>
              <a:rPr lang="cs-CZ" sz="2600" dirty="0"/>
              <a:t> – jen krátkodobě!</a:t>
            </a:r>
          </a:p>
          <a:p>
            <a:pPr marL="0" indent="0">
              <a:buNone/>
            </a:pPr>
            <a:r>
              <a:rPr lang="cs-CZ" sz="2600" dirty="0"/>
              <a:t>- nosní kapky při ucpaném nosu (</a:t>
            </a:r>
            <a:r>
              <a:rPr lang="cs-CZ" sz="2600" dirty="0" err="1"/>
              <a:t>Sanorin</a:t>
            </a:r>
            <a:r>
              <a:rPr lang="cs-CZ" sz="2600" dirty="0"/>
              <a:t>)</a:t>
            </a:r>
          </a:p>
          <a:p>
            <a:pPr>
              <a:buFontTx/>
              <a:buChar char="-"/>
            </a:pPr>
            <a:r>
              <a:rPr lang="cs-CZ" sz="2600" dirty="0"/>
              <a:t>ušní kapky či ušní sprej (např. </a:t>
            </a:r>
            <a:r>
              <a:rPr lang="cs-CZ" sz="2600" dirty="0" err="1"/>
              <a:t>Vaxol</a:t>
            </a:r>
            <a:r>
              <a:rPr lang="cs-CZ" sz="2600" dirty="0"/>
              <a:t>)</a:t>
            </a:r>
          </a:p>
          <a:p>
            <a:pPr>
              <a:buFontTx/>
              <a:buChar char="-"/>
            </a:pPr>
            <a:endParaRPr lang="cs-CZ" sz="2400" dirty="0"/>
          </a:p>
          <a:p>
            <a:pPr marL="72000" indent="0">
              <a:buNone/>
            </a:pPr>
            <a:r>
              <a:rPr lang="cs-CZ" sz="3000" b="1" dirty="0"/>
              <a:t>Lokální protizánětlivé gely, lokální antibiotika</a:t>
            </a:r>
          </a:p>
          <a:p>
            <a:pPr marL="0" indent="0">
              <a:buNone/>
            </a:pPr>
            <a:r>
              <a:rPr lang="cs-CZ" sz="2600" dirty="0"/>
              <a:t>- bolesti kloubů a </a:t>
            </a:r>
            <a:r>
              <a:rPr lang="cs-CZ" sz="2600" dirty="0" err="1"/>
              <a:t>pohmožďění</a:t>
            </a:r>
            <a:r>
              <a:rPr lang="cs-CZ" sz="2600" dirty="0"/>
              <a:t> svalů: </a:t>
            </a:r>
            <a:r>
              <a:rPr lang="cs-CZ" sz="2600" dirty="0" err="1"/>
              <a:t>Voltaren</a:t>
            </a:r>
            <a:r>
              <a:rPr lang="cs-CZ" sz="2600" dirty="0"/>
              <a:t> </a:t>
            </a:r>
            <a:r>
              <a:rPr lang="cs-CZ" sz="2600" dirty="0" err="1"/>
              <a:t>Emulgel</a:t>
            </a:r>
            <a:r>
              <a:rPr lang="cs-CZ" sz="2600" dirty="0"/>
              <a:t>, </a:t>
            </a:r>
            <a:r>
              <a:rPr lang="cs-CZ" sz="2600" dirty="0" err="1"/>
              <a:t>Fastum</a:t>
            </a:r>
            <a:r>
              <a:rPr lang="cs-CZ" sz="2600" dirty="0"/>
              <a:t> Gel, </a:t>
            </a:r>
            <a:r>
              <a:rPr lang="cs-CZ" sz="2600" dirty="0" err="1"/>
              <a:t>Aulin</a:t>
            </a:r>
            <a:r>
              <a:rPr lang="cs-CZ" sz="2600" dirty="0"/>
              <a:t> Gel, </a:t>
            </a:r>
            <a:r>
              <a:rPr lang="cs-CZ" sz="2600" dirty="0" err="1"/>
              <a:t>Dolgit</a:t>
            </a:r>
            <a:r>
              <a:rPr lang="cs-CZ" sz="2600" dirty="0"/>
              <a:t>…            POZOR na slunce!</a:t>
            </a:r>
          </a:p>
          <a:p>
            <a:pPr marL="0" indent="0">
              <a:buNone/>
            </a:pPr>
            <a:r>
              <a:rPr lang="cs-CZ" sz="2600" dirty="0"/>
              <a:t>- lokální antibiotikum: Framykoin, </a:t>
            </a:r>
            <a:r>
              <a:rPr lang="cs-CZ" sz="2600" dirty="0" err="1"/>
              <a:t>Bactroban</a:t>
            </a:r>
            <a:r>
              <a:rPr lang="cs-CZ" sz="2600" dirty="0"/>
              <a:t>, </a:t>
            </a:r>
            <a:r>
              <a:rPr lang="cs-CZ" sz="2600" dirty="0" err="1"/>
              <a:t>Fucidin</a:t>
            </a:r>
            <a:r>
              <a:rPr lang="cs-CZ" sz="2600" dirty="0"/>
              <a:t>…  </a:t>
            </a:r>
          </a:p>
          <a:p>
            <a:pPr>
              <a:buFontTx/>
              <a:buChar char="-"/>
            </a:pP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1046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74D067-C866-4FE9-B476-28E747B58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2CA524-E6E3-4BC6-82F3-8160C9EDF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9305"/>
            <a:ext cx="10515600" cy="4747658"/>
          </a:xfrm>
        </p:spPr>
        <p:txBody>
          <a:bodyPr/>
          <a:lstStyle/>
          <a:p>
            <a:pPr marL="72000" indent="0">
              <a:buNone/>
            </a:pPr>
            <a:r>
              <a:rPr lang="cs-CZ" sz="3200" b="1" dirty="0"/>
              <a:t>Přípravky proti bolesti v krku</a:t>
            </a:r>
          </a:p>
          <a:p>
            <a:pPr>
              <a:buFontTx/>
              <a:buChar char="-"/>
            </a:pPr>
            <a:r>
              <a:rPr lang="cs-CZ" dirty="0"/>
              <a:t>lokální dezinfekce a zklidnění: </a:t>
            </a:r>
            <a:r>
              <a:rPr lang="cs-CZ" dirty="0" err="1"/>
              <a:t>Septofort</a:t>
            </a:r>
            <a:r>
              <a:rPr lang="cs-CZ" dirty="0"/>
              <a:t>, </a:t>
            </a:r>
            <a:r>
              <a:rPr lang="cs-CZ" dirty="0" err="1"/>
              <a:t>Drill</a:t>
            </a:r>
            <a:r>
              <a:rPr lang="cs-CZ" dirty="0"/>
              <a:t>, </a:t>
            </a:r>
            <a:r>
              <a:rPr lang="cs-CZ" dirty="0" err="1"/>
              <a:t>Orofar</a:t>
            </a:r>
            <a:r>
              <a:rPr lang="cs-CZ" dirty="0"/>
              <a:t>…</a:t>
            </a:r>
          </a:p>
          <a:p>
            <a:pPr>
              <a:buFontTx/>
              <a:buChar char="-"/>
            </a:pPr>
            <a:endParaRPr lang="cs-CZ" dirty="0"/>
          </a:p>
          <a:p>
            <a:pPr marL="72000" indent="0">
              <a:buNone/>
            </a:pPr>
            <a:r>
              <a:rPr lang="cs-CZ" sz="3200" b="1" dirty="0"/>
              <a:t>Léky proti kašli a na ředění hlenů</a:t>
            </a:r>
          </a:p>
          <a:p>
            <a:pPr>
              <a:buFontTx/>
              <a:buChar char="-"/>
            </a:pPr>
            <a:r>
              <a:rPr lang="cs-CZ" dirty="0"/>
              <a:t>potlačení dráždivého kašle (</a:t>
            </a:r>
            <a:r>
              <a:rPr lang="cs-CZ" dirty="0" err="1"/>
              <a:t>Stoptussin</a:t>
            </a:r>
            <a:r>
              <a:rPr lang="cs-CZ" dirty="0"/>
              <a:t>, </a:t>
            </a:r>
            <a:r>
              <a:rPr lang="cs-CZ" dirty="0" err="1"/>
              <a:t>Sinecod</a:t>
            </a:r>
            <a:r>
              <a:rPr lang="cs-CZ" dirty="0"/>
              <a:t>, </a:t>
            </a:r>
            <a:r>
              <a:rPr lang="cs-CZ" dirty="0" err="1"/>
              <a:t>Robitussin</a:t>
            </a:r>
            <a:r>
              <a:rPr lang="cs-CZ" dirty="0"/>
              <a:t>)</a:t>
            </a:r>
          </a:p>
          <a:p>
            <a:pPr>
              <a:buFontTx/>
              <a:buChar char="-"/>
            </a:pPr>
            <a:r>
              <a:rPr lang="cs-CZ" dirty="0"/>
              <a:t>k usnadnění vykašlávání (ředění hlenů): </a:t>
            </a:r>
            <a:r>
              <a:rPr lang="cs-CZ" dirty="0" err="1"/>
              <a:t>Mucosolvan</a:t>
            </a:r>
            <a:r>
              <a:rPr lang="cs-CZ" dirty="0"/>
              <a:t>, </a:t>
            </a:r>
            <a:r>
              <a:rPr lang="cs-CZ" dirty="0" err="1"/>
              <a:t>Ambrobene</a:t>
            </a:r>
            <a:r>
              <a:rPr lang="cs-CZ" dirty="0"/>
              <a:t>, ACC LONG)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5777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E4509-908E-4735-AD9E-EBC707BF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2743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3DCD22-0C88-4547-8BF6-339E1790F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3895"/>
            <a:ext cx="10515600" cy="4863068"/>
          </a:xfrm>
        </p:spPr>
        <p:txBody>
          <a:bodyPr/>
          <a:lstStyle/>
          <a:p>
            <a:pPr marL="72000" indent="0">
              <a:buNone/>
            </a:pPr>
            <a:r>
              <a:rPr lang="cs-CZ" sz="3200" b="1" dirty="0"/>
              <a:t>Individuálně – lidé trpící na:</a:t>
            </a:r>
          </a:p>
          <a:p>
            <a:endParaRPr lang="cs-CZ" sz="1600" b="1" dirty="0"/>
          </a:p>
          <a:p>
            <a:pPr marL="0" indent="0">
              <a:buNone/>
            </a:pPr>
            <a:r>
              <a:rPr lang="cs-CZ" dirty="0"/>
              <a:t>- opary:  </a:t>
            </a:r>
            <a:r>
              <a:rPr lang="cs-CZ" dirty="0" err="1"/>
              <a:t>Herpesin</a:t>
            </a:r>
            <a:r>
              <a:rPr lang="cs-CZ" dirty="0"/>
              <a:t>, </a:t>
            </a:r>
            <a:r>
              <a:rPr lang="cs-CZ" dirty="0" err="1"/>
              <a:t>Zovirax</a:t>
            </a:r>
            <a:r>
              <a:rPr lang="cs-CZ" dirty="0"/>
              <a:t>, tablety nebo krémy</a:t>
            </a:r>
          </a:p>
          <a:p>
            <a:pPr marL="0" indent="0">
              <a:buNone/>
            </a:pPr>
            <a:r>
              <a:rPr lang="cs-CZ" dirty="0"/>
              <a:t>- kožní a nehtové plísně: </a:t>
            </a:r>
            <a:r>
              <a:rPr lang="cs-CZ" dirty="0" err="1"/>
              <a:t>Canesten</a:t>
            </a:r>
            <a:r>
              <a:rPr lang="cs-CZ" dirty="0"/>
              <a:t>, </a:t>
            </a:r>
            <a:r>
              <a:rPr lang="cs-CZ" dirty="0" err="1"/>
              <a:t>Clotrimazol</a:t>
            </a:r>
            <a:r>
              <a:rPr lang="cs-CZ" dirty="0"/>
              <a:t>, </a:t>
            </a:r>
            <a:r>
              <a:rPr lang="cs-CZ" dirty="0" err="1"/>
              <a:t>Exoderil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těžké alergie: autoinjektor adrenalinu, tzv. adrenalinové pero</a:t>
            </a:r>
          </a:p>
          <a:p>
            <a:pPr marL="0" indent="0">
              <a:buNone/>
            </a:pPr>
            <a:r>
              <a:rPr lang="cs-CZ" dirty="0"/>
              <a:t>- úzkosti, strach z uzavřených prostor apod.: </a:t>
            </a:r>
            <a:r>
              <a:rPr lang="cs-CZ" dirty="0" err="1"/>
              <a:t>Lexaurin</a:t>
            </a:r>
            <a:r>
              <a:rPr lang="cs-CZ" dirty="0"/>
              <a:t> (pozor na nadužívání a riziko vzniku závislosti!).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2523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DEA05E-CDE5-4A85-B97C-C9964742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47434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907A6F-E1BC-4E63-8929-07F02A2C7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7665"/>
            <a:ext cx="10515600" cy="5209297"/>
          </a:xfrm>
        </p:spPr>
        <p:txBody>
          <a:bodyPr/>
          <a:lstStyle/>
          <a:p>
            <a:pPr marL="72000" indent="0">
              <a:buNone/>
            </a:pPr>
            <a:r>
              <a:rPr lang="cs-CZ" sz="3200" b="1" dirty="0"/>
              <a:t>Specifická léčiva pro některé cestovatele </a:t>
            </a:r>
            <a:r>
              <a:rPr lang="cs-CZ" dirty="0"/>
              <a:t>– rozšířená lékárnička</a:t>
            </a:r>
          </a:p>
          <a:p>
            <a:endParaRPr lang="cs-CZ" dirty="0"/>
          </a:p>
          <a:p>
            <a:pPr marL="457200" indent="-457200">
              <a:buFontTx/>
              <a:buChar char="-"/>
            </a:pPr>
            <a:r>
              <a:rPr lang="cs-CZ" dirty="0"/>
              <a:t>antibiotika (</a:t>
            </a:r>
            <a:r>
              <a:rPr lang="cs-CZ" dirty="0" err="1"/>
              <a:t>Augmentin</a:t>
            </a:r>
            <a:r>
              <a:rPr lang="cs-CZ" dirty="0"/>
              <a:t>, </a:t>
            </a:r>
            <a:r>
              <a:rPr lang="cs-CZ" dirty="0" err="1"/>
              <a:t>Xorimax</a:t>
            </a:r>
            <a:r>
              <a:rPr lang="cs-CZ" dirty="0"/>
              <a:t>, </a:t>
            </a:r>
            <a:r>
              <a:rPr lang="cs-CZ" dirty="0" err="1"/>
              <a:t>Klacid</a:t>
            </a:r>
            <a:r>
              <a:rPr lang="cs-CZ" dirty="0"/>
              <a:t>…) - pro jedince s poruchou imunity, v odlehlých oblastech, trpící opakovaně na infekce</a:t>
            </a:r>
          </a:p>
          <a:p>
            <a:pPr marL="457200" indent="-457200">
              <a:buFontTx/>
              <a:buChar char="-"/>
            </a:pPr>
            <a:r>
              <a:rPr lang="cs-CZ" dirty="0"/>
              <a:t>antimalarika (</a:t>
            </a:r>
            <a:r>
              <a:rPr lang="cs-CZ" dirty="0" err="1"/>
              <a:t>Malarone</a:t>
            </a:r>
            <a:r>
              <a:rPr lang="cs-CZ" dirty="0"/>
              <a:t>, </a:t>
            </a:r>
            <a:r>
              <a:rPr lang="cs-CZ" dirty="0" err="1"/>
              <a:t>Doxyhexal</a:t>
            </a:r>
            <a:r>
              <a:rPr lang="cs-CZ" dirty="0"/>
              <a:t>)</a:t>
            </a:r>
          </a:p>
          <a:p>
            <a:pPr marL="457200" indent="-457200">
              <a:buFontTx/>
              <a:buChar char="-"/>
            </a:pPr>
            <a:r>
              <a:rPr lang="cs-CZ" dirty="0"/>
              <a:t>léky k prevenci nebo léčbě výškové nemoci (</a:t>
            </a:r>
            <a:r>
              <a:rPr lang="cs-CZ" dirty="0" err="1"/>
              <a:t>Diluran</a:t>
            </a:r>
            <a:r>
              <a:rPr lang="cs-CZ" dirty="0"/>
              <a:t>, kortikoidy)</a:t>
            </a:r>
          </a:p>
          <a:p>
            <a:pPr>
              <a:buFontTx/>
              <a:buChar char="-"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POZOR: vždy zvážit přínos případného užívání preparátu vůči jeho ev. rizikům a nežádoucím účinkům!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6935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5BFA6-8443-451F-9350-0805EF9A4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878940-7600-4378-9F47-C6BE09A2F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648929"/>
            <a:ext cx="10963275" cy="5528034"/>
          </a:xfrm>
        </p:spPr>
        <p:txBody>
          <a:bodyPr>
            <a:normAutofit/>
          </a:bodyPr>
          <a:lstStyle/>
          <a:p>
            <a:pPr marL="72000" indent="0">
              <a:buNone/>
            </a:pPr>
            <a:r>
              <a:rPr lang="cs-CZ" b="1" dirty="0"/>
              <a:t>Další výbava cestovatele </a:t>
            </a:r>
            <a:r>
              <a:rPr lang="cs-CZ" dirty="0"/>
              <a:t>- dle destinace a druhu pobytu:</a:t>
            </a:r>
          </a:p>
          <a:p>
            <a:pPr marL="0" indent="0">
              <a:buNone/>
            </a:pPr>
            <a:r>
              <a:rPr lang="cs-CZ" dirty="0"/>
              <a:t>- repelenty (DEET v koncentraci 30 až 50 % nebo </a:t>
            </a:r>
            <a:r>
              <a:rPr lang="cs-CZ" dirty="0" err="1"/>
              <a:t>icaridin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- moskytiéra</a:t>
            </a:r>
          </a:p>
          <a:p>
            <a:pPr marL="0" indent="0">
              <a:buNone/>
            </a:pPr>
            <a:r>
              <a:rPr lang="cs-CZ" dirty="0"/>
              <a:t>- krém na zklidnění pokožky po poštípání hmyzem či jiném podráždění</a:t>
            </a:r>
          </a:p>
          <a:p>
            <a:pPr marL="0" indent="0">
              <a:buNone/>
            </a:pPr>
            <a:r>
              <a:rPr lang="cs-CZ" dirty="0"/>
              <a:t>- ošetření kůže po nadměrném slunění, např. s panthenolem</a:t>
            </a:r>
          </a:p>
          <a:p>
            <a:pPr marL="0" indent="0">
              <a:buNone/>
            </a:pPr>
            <a:r>
              <a:rPr lang="cs-CZ" dirty="0"/>
              <a:t>- dezinfekce na rány, náplasti, sterilní krytí, obvazy, lepicí páska</a:t>
            </a:r>
          </a:p>
          <a:p>
            <a:pPr marL="0" indent="0">
              <a:buNone/>
            </a:pPr>
            <a:r>
              <a:rPr lang="cs-CZ" dirty="0"/>
              <a:t>- prostředky na dezinfekci vody nebo filtrační láhev</a:t>
            </a:r>
          </a:p>
          <a:p>
            <a:pPr marL="0" indent="0">
              <a:buNone/>
            </a:pPr>
            <a:r>
              <a:rPr lang="cs-CZ" dirty="0"/>
              <a:t>- teploměr, malé nůžky, ochranné rukavice, pinzeta, trojcípý šátek, příp. termoizolační folie</a:t>
            </a:r>
          </a:p>
          <a:p>
            <a:pPr marL="0" indent="0">
              <a:buNone/>
            </a:pPr>
            <a:r>
              <a:rPr lang="cs-CZ" dirty="0"/>
              <a:t>- opakovací krémy a sluneční brýle s UV filtrem</a:t>
            </a:r>
          </a:p>
          <a:p>
            <a:pPr marL="0" indent="0">
              <a:buNone/>
            </a:pPr>
            <a:r>
              <a:rPr lang="cs-CZ" dirty="0"/>
              <a:t>- vlastní sterilní jehly a injekční stříkačky</a:t>
            </a:r>
          </a:p>
        </p:txBody>
      </p:sp>
    </p:spTree>
    <p:extLst>
      <p:ext uri="{BB962C8B-B14F-4D97-AF65-F5344CB8AC3E}">
        <p14:creationId xmlns:p14="http://schemas.microsoft.com/office/powerpoint/2010/main" val="2816465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268FA3-B126-4D2E-AAEC-F8842131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3082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Výbava „dobrodružného“ cestovatele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5CB69F-FF61-4F17-A9F5-3D5B36F8C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8008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lnSpc>
                <a:spcPct val="110000"/>
              </a:lnSpc>
              <a:buNone/>
            </a:pPr>
            <a:r>
              <a:rPr lang="cs-CZ" sz="1300" dirty="0"/>
              <a:t>Zdroje obrázků: </a:t>
            </a:r>
            <a:r>
              <a:rPr lang="cs-CZ" sz="13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https://www.google.cz/</a:t>
            </a:r>
            <a:r>
              <a:rPr lang="cs-CZ" sz="13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url?sa</a:t>
            </a:r>
            <a:r>
              <a:rPr lang="cs-CZ" sz="13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3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i&amp;url</a:t>
            </a:r>
            <a:r>
              <a:rPr lang="cs-CZ" sz="13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=https%3A%2F%2Fwww.amazon.com%2FOTraki-Mosquito-Sleeping-Portable-Lightweight%2Fdp%2FB07RHT8L13&amp;psig=AOvVaw1nOYg6HW03EXZddtcYDWDJ&amp;ust=1592480575279000&amp;source=</a:t>
            </a:r>
            <a:r>
              <a:rPr lang="cs-CZ" sz="13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images</a:t>
            </a:r>
            <a:r>
              <a:rPr lang="cs-CZ" sz="13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&amp;</a:t>
            </a:r>
            <a:endParaRPr lang="cs-CZ" sz="1300" dirty="0"/>
          </a:p>
          <a:p>
            <a:pPr marL="0" indent="0">
              <a:lnSpc>
                <a:spcPct val="110000"/>
              </a:lnSpc>
              <a:buNone/>
            </a:pPr>
            <a:r>
              <a:rPr lang="cs-CZ" sz="1300" dirty="0"/>
              <a:t>https://www.cestovatelskyobchod.cz/seychelle-filtracni-lahev-fill2pure-ultralight-aa?gclid=EAIaIQobChMIqem82eOI6gIVm8qyCh0yRAY7EAQYASABEgJaGfD_BwE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406B0D1-EF3E-46F6-920E-3B2ED29D8C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1" b="6748"/>
          <a:stretch/>
        </p:blipFill>
        <p:spPr>
          <a:xfrm>
            <a:off x="1261685" y="1291701"/>
            <a:ext cx="4634290" cy="378069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B495B8E-664A-4736-A265-9250A5180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332" y="1225025"/>
            <a:ext cx="4198767" cy="419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33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1FFA04-DD8B-41C2-AC60-7F250C8ED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749"/>
          </a:xfrm>
        </p:spPr>
        <p:txBody>
          <a:bodyPr/>
          <a:lstStyle/>
          <a:p>
            <a:pPr algn="ctr"/>
            <a:r>
              <a:rPr lang="cs-CZ" dirty="0"/>
              <a:t>Zdravotní rizika – nejen infekční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D8FF83-5065-4B09-9ABB-534C58228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0326"/>
            <a:ext cx="10515600" cy="4676637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- místo pobytu (město, rezort u pláže, hory, venkov)</a:t>
            </a:r>
          </a:p>
          <a:p>
            <a:pPr marL="0" indent="0">
              <a:buNone/>
            </a:pPr>
            <a:r>
              <a:rPr lang="cs-CZ" dirty="0"/>
              <a:t>- druh pobytu (pracovní, studijní, turistický – organizovaný vs. „na divoko“)</a:t>
            </a:r>
          </a:p>
          <a:p>
            <a:pPr marL="0" indent="0">
              <a:buNone/>
            </a:pPr>
            <a:r>
              <a:rPr lang="cs-CZ" dirty="0"/>
              <a:t>- délka pobytu (krátkodobá, dlouhodobá)</a:t>
            </a:r>
          </a:p>
          <a:p>
            <a:pPr marL="0" indent="0">
              <a:buNone/>
            </a:pPr>
            <a:r>
              <a:rPr lang="cs-CZ" dirty="0"/>
              <a:t>- typ ubytování (hotel, bungalov, stany, ubytování u místních lidí)</a:t>
            </a:r>
          </a:p>
          <a:p>
            <a:pPr marL="0" indent="0">
              <a:buNone/>
            </a:pPr>
            <a:r>
              <a:rPr lang="cs-CZ" dirty="0"/>
              <a:t>- typ stravování (hotelové, vlastní vaření, pouliční stravování, stravování u místních)</a:t>
            </a:r>
          </a:p>
          <a:p>
            <a:pPr marL="0" indent="0">
              <a:buNone/>
            </a:pPr>
            <a:r>
              <a:rPr lang="cs-CZ" dirty="0"/>
              <a:t>- druh cestování (auto s řidičem, půjčené auto/motocykl, místní hromadná doprava)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8326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14A997-928E-4A34-A595-38F395EDE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C9E098-F216-4BDB-9EF3-3DFC7D42B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4501"/>
            <a:ext cx="10631010" cy="5743852"/>
          </a:xfrm>
        </p:spPr>
        <p:txBody>
          <a:bodyPr>
            <a:normAutofit/>
          </a:bodyPr>
          <a:lstStyle/>
          <a:p>
            <a:pPr marL="72000" indent="0">
              <a:buNone/>
            </a:pPr>
            <a:r>
              <a:rPr lang="cs-CZ" sz="3900" dirty="0"/>
              <a:t>Nemoci přenosné rukama, potravou </a:t>
            </a:r>
          </a:p>
          <a:p>
            <a:pPr marL="72000" indent="0">
              <a:buNone/>
            </a:pPr>
            <a:endParaRPr lang="cs-CZ" sz="3900" dirty="0"/>
          </a:p>
          <a:p>
            <a:pPr marL="72000" indent="0">
              <a:buNone/>
            </a:pPr>
            <a:endParaRPr lang="cs-CZ" sz="3900" dirty="0"/>
          </a:p>
          <a:p>
            <a:pPr>
              <a:buFontTx/>
              <a:buChar char="-"/>
            </a:pPr>
            <a:r>
              <a:rPr lang="cs-CZ" dirty="0"/>
              <a:t>břišní tyfus – povinná hospitalizace!</a:t>
            </a:r>
          </a:p>
          <a:p>
            <a:pPr>
              <a:buFontTx/>
              <a:buChar char="-"/>
            </a:pPr>
            <a:r>
              <a:rPr lang="cs-CZ" dirty="0"/>
              <a:t>cholera</a:t>
            </a:r>
          </a:p>
          <a:p>
            <a:pPr>
              <a:buFontTx/>
              <a:buChar char="-"/>
            </a:pPr>
            <a:r>
              <a:rPr lang="cs-CZ" dirty="0"/>
              <a:t>žloutenka typu A, E - hospitalizace</a:t>
            </a:r>
          </a:p>
          <a:p>
            <a:pPr>
              <a:buFontTx/>
              <a:buChar char="-"/>
            </a:pPr>
            <a:r>
              <a:rPr lang="cs-CZ" dirty="0"/>
              <a:t>klíšťová encefalitida! - epidemie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r>
              <a:rPr lang="cs-CZ" sz="1200" dirty="0"/>
              <a:t>Zdroj obrázku: https://www.kamnajedlo.eu/detail/najlepsie-slovenske-syry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0AC502-A5DB-4FF6-AD10-433300DA5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076" y="2999078"/>
            <a:ext cx="4276817" cy="320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38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FB2D59-01FE-4C82-98D8-B7C68DAD2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907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Cholera (</a:t>
            </a:r>
            <a:r>
              <a:rPr lang="cs-CZ" sz="3200" i="1" dirty="0"/>
              <a:t>Vibrio </a:t>
            </a:r>
            <a:r>
              <a:rPr lang="cs-CZ" sz="3200" i="1" dirty="0" err="1"/>
              <a:t>cholerae</a:t>
            </a:r>
            <a:r>
              <a:rPr lang="cs-CZ" sz="32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FC9C28-7CED-404E-93F6-265D98603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34973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r>
              <a:rPr lang="cs-CZ" sz="1100" dirty="0"/>
              <a:t>Zdroj obrázku: https://cz.pinterest.com/pin/732538695622928097/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492475D-4273-42D6-84A1-4FBF43017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34972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r>
              <a:rPr lang="cs-CZ" sz="1100" dirty="0"/>
              <a:t>Zdroj obrázku: https://www.ecdc.europa.eu/en/all-topics-z/cholera/surveillance-and-disease-data/cholera-monthly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83EE458-BC8F-4F8F-8230-F6B41DD994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" t="4272" r="5201" b="3430"/>
          <a:stretch/>
        </p:blipFill>
        <p:spPr>
          <a:xfrm>
            <a:off x="685800" y="934863"/>
            <a:ext cx="4851654" cy="49882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460FCAC-75AE-CA74-6684-8CA601131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09" t="18195" r="21094" b="6945"/>
          <a:stretch/>
        </p:blipFill>
        <p:spPr>
          <a:xfrm>
            <a:off x="5821062" y="1233652"/>
            <a:ext cx="6218538" cy="441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48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C8C088-9616-44BF-ACC9-0D8D0FB0B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7232"/>
          </a:xfrm>
        </p:spPr>
        <p:txBody>
          <a:bodyPr>
            <a:noAutofit/>
          </a:bodyPr>
          <a:lstStyle/>
          <a:p>
            <a:pPr algn="ctr"/>
            <a:r>
              <a:rPr lang="cs-CZ" sz="3400" dirty="0"/>
              <a:t>Nemocni přenosné vzduchem (a proti kterým existuje dispozici očkovací látka) </a:t>
            </a:r>
            <a:br>
              <a:rPr lang="cs-CZ" sz="3400" dirty="0"/>
            </a:br>
            <a:endParaRPr lang="cs-CZ" sz="3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BF5117-46E1-4A6B-BE5C-F6FAF7C48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674"/>
            <a:ext cx="10515600" cy="4597399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- chřipka (ročně až 0,5 mld. lidí, 5 milionů závažný průběh, 0,5 milionu zemře)</a:t>
            </a:r>
          </a:p>
          <a:p>
            <a:pPr>
              <a:buFontTx/>
              <a:buChar char="-"/>
            </a:pPr>
            <a:r>
              <a:rPr lang="cs-CZ" dirty="0"/>
              <a:t>pneumokoky</a:t>
            </a:r>
          </a:p>
          <a:p>
            <a:pPr>
              <a:buFontTx/>
              <a:buChar char="-"/>
            </a:pPr>
            <a:r>
              <a:rPr lang="cs-CZ" dirty="0"/>
              <a:t>COVID-19</a:t>
            </a:r>
          </a:p>
          <a:p>
            <a:pPr>
              <a:buFontTx/>
              <a:buChar char="-"/>
            </a:pPr>
            <a:r>
              <a:rPr lang="cs-CZ" dirty="0"/>
              <a:t>spalničky, zarděnky, příušnice</a:t>
            </a:r>
          </a:p>
          <a:p>
            <a:pPr>
              <a:buFontTx/>
              <a:buChar char="-"/>
            </a:pPr>
            <a:r>
              <a:rPr lang="cs-CZ" dirty="0"/>
              <a:t>neštovice</a:t>
            </a:r>
          </a:p>
          <a:p>
            <a:pPr>
              <a:buFontTx/>
              <a:buChar char="-"/>
            </a:pPr>
            <a:r>
              <a:rPr lang="cs-CZ" dirty="0"/>
              <a:t>RSV*</a:t>
            </a:r>
          </a:p>
          <a:p>
            <a:pPr>
              <a:buFontTx/>
              <a:buChar char="-"/>
            </a:pPr>
            <a:r>
              <a:rPr lang="cs-CZ" dirty="0"/>
              <a:t>meningokoky</a:t>
            </a:r>
          </a:p>
          <a:p>
            <a:pPr>
              <a:buFontTx/>
              <a:buChar char="-"/>
            </a:pPr>
            <a:r>
              <a:rPr lang="cs-CZ" dirty="0"/>
              <a:t>černý kašel</a:t>
            </a:r>
          </a:p>
          <a:p>
            <a:pPr marL="72000" indent="0">
              <a:buNone/>
            </a:pPr>
            <a:r>
              <a:rPr lang="cs-CZ" sz="1100" dirty="0"/>
              <a:t>* očkování dostupné jen pro věkovou skupinu nad 60 let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3078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5F5E34-8A83-4D5B-B147-47C919F1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835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dirty="0"/>
              <a:t>Poranění v přírodě, od zvířat</a:t>
            </a:r>
            <a:br>
              <a:rPr lang="cs-CZ" sz="4000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FF547F-6B91-475A-8131-A44B55B42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70" y="692459"/>
            <a:ext cx="10919534" cy="5885894"/>
          </a:xfrm>
        </p:spPr>
        <p:txBody>
          <a:bodyPr>
            <a:normAutofit/>
          </a:bodyPr>
          <a:lstStyle/>
          <a:p>
            <a:endParaRPr lang="cs-CZ" sz="3200" dirty="0"/>
          </a:p>
          <a:p>
            <a:pPr>
              <a:buFontTx/>
              <a:buChar char="-"/>
            </a:pPr>
            <a:r>
              <a:rPr lang="cs-CZ" b="1" dirty="0"/>
              <a:t>tetanus</a:t>
            </a:r>
            <a:r>
              <a:rPr lang="cs-CZ" dirty="0"/>
              <a:t>: v půdě, ústní dutině a stolici zvířat</a:t>
            </a:r>
          </a:p>
          <a:p>
            <a:pPr marL="0" indent="0">
              <a:buNone/>
            </a:pPr>
            <a:r>
              <a:rPr lang="cs-CZ" dirty="0"/>
              <a:t>   riziková poranění: kontaminace půdou, hluboká poranění,    </a:t>
            </a:r>
          </a:p>
          <a:p>
            <a:pPr marL="0" indent="0">
              <a:buNone/>
            </a:pPr>
            <a:r>
              <a:rPr lang="cs-CZ" dirty="0"/>
              <a:t>   kousnutí</a:t>
            </a:r>
          </a:p>
          <a:p>
            <a:pPr marL="0" indent="0">
              <a:buNone/>
            </a:pPr>
            <a:r>
              <a:rPr lang="cs-CZ" dirty="0"/>
              <a:t>   První příznaky: bolesti svalů, neklid, pocení… křeče (obličejových svalů, svalů zad, polykacích a dýchacích aj.)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b="1" dirty="0"/>
              <a:t>vzteklina: </a:t>
            </a:r>
            <a:r>
              <a:rPr lang="cs-CZ" dirty="0"/>
              <a:t>kousnutí, škrábnutí, poslintání kůže zvířetem</a:t>
            </a:r>
          </a:p>
          <a:p>
            <a:pPr marL="0" indent="0">
              <a:buNone/>
            </a:pPr>
            <a:r>
              <a:rPr lang="cs-CZ" dirty="0"/>
              <a:t>  100 % smrtelná</a:t>
            </a:r>
          </a:p>
          <a:p>
            <a:pPr marL="0" indent="0">
              <a:buNone/>
            </a:pPr>
            <a:r>
              <a:rPr lang="cs-CZ" dirty="0"/>
              <a:t>  ČR má status „rabies-free“ (výjimky…)</a:t>
            </a:r>
          </a:p>
          <a:p>
            <a:pPr marL="0" indent="0">
              <a:buNone/>
            </a:pPr>
            <a:r>
              <a:rPr lang="cs-CZ" dirty="0"/>
              <a:t>Existuje očkování před cestou – tzv. </a:t>
            </a:r>
            <a:r>
              <a:rPr lang="cs-CZ" dirty="0" err="1"/>
              <a:t>preexpoziční</a:t>
            </a:r>
            <a:r>
              <a:rPr lang="cs-CZ" dirty="0"/>
              <a:t> profylaxe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3298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3A3586-966B-422E-9203-2881CCD6F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983"/>
            <a:ext cx="11068050" cy="621437"/>
          </a:xfrm>
        </p:spPr>
        <p:txBody>
          <a:bodyPr>
            <a:noAutofit/>
          </a:bodyPr>
          <a:lstStyle/>
          <a:p>
            <a:r>
              <a:rPr lang="cs-CZ" sz="3200" dirty="0"/>
              <a:t>   Nejrizikovější zvířata          Příznaky vztekliny u člověka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8C9F84-3CEA-438F-AB60-43CA9E5EE9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85420"/>
            <a:ext cx="5181600" cy="587258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lnSpc>
                <a:spcPct val="110000"/>
              </a:lnSpc>
              <a:buNone/>
            </a:pPr>
            <a:r>
              <a:rPr lang="cs-CZ" sz="1300" dirty="0"/>
              <a:t>Zdroje obrázků: </a:t>
            </a:r>
            <a:r>
              <a:rPr lang="cs-CZ" sz="1300" dirty="0">
                <a:hlinkClick r:id="rId2"/>
              </a:rPr>
              <a:t>https://www.mendocinocounty.org/government/health-human-services-agency/public-health/rabies</a:t>
            </a:r>
            <a:r>
              <a:rPr lang="cs-CZ" sz="1300" dirty="0"/>
              <a:t> https://me.me/i/cheeky-monkey-monkey-forest-bali-indonesia-oc-871a31d691924c8dbe40db72c515f3a0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2C53DE6-1A6E-49DE-B2A4-664652724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4268" y="985420"/>
            <a:ext cx="5059532" cy="56461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lnSpc>
                <a:spcPct val="120000"/>
              </a:lnSpc>
            </a:pPr>
            <a:endParaRPr lang="cs-CZ" sz="1300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1300" dirty="0"/>
              <a:t>Zdroj obrázku: https://www.verywellhealth.com/rabies-symptoms-1298793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5978A72-F108-4D5A-BA6D-A4B44F08F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8" y="919090"/>
            <a:ext cx="4543751" cy="351107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E689038-3CE8-48E6-9484-0FA33C895C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" b="14369"/>
          <a:stretch/>
        </p:blipFill>
        <p:spPr>
          <a:xfrm>
            <a:off x="6695310" y="852759"/>
            <a:ext cx="4205329" cy="518756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7721B7B-EF13-4C8C-AAD8-B9B84C71B2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t="7889" r="24772" b="28833"/>
          <a:stretch/>
        </p:blipFill>
        <p:spPr>
          <a:xfrm>
            <a:off x="2038232" y="4363838"/>
            <a:ext cx="2192785" cy="179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02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D45F3D-7BED-455B-A126-8E6D128C4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0497"/>
          </a:xfrm>
        </p:spPr>
        <p:txBody>
          <a:bodyPr>
            <a:noAutofit/>
          </a:bodyPr>
          <a:lstStyle/>
          <a:p>
            <a:pPr algn="ctr"/>
            <a:r>
              <a:rPr lang="cs-CZ" sz="3600" dirty="0" err="1"/>
              <a:t>Preexpoziční</a:t>
            </a:r>
            <a:r>
              <a:rPr lang="cs-CZ" sz="3600" dirty="0"/>
              <a:t> profylaxe vztekliny (preventivně)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EBFE47-B11F-4C8B-AFC8-4D70347B2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6240"/>
            <a:ext cx="10515600" cy="5442012"/>
          </a:xfrm>
        </p:spPr>
        <p:txBody>
          <a:bodyPr>
            <a:normAutofit/>
          </a:bodyPr>
          <a:lstStyle/>
          <a:p>
            <a:r>
              <a:rPr lang="cs-CZ" dirty="0"/>
              <a:t>3 (ev. 2) dávky očkování před cestou během 3 týdnů</a:t>
            </a:r>
          </a:p>
          <a:p>
            <a:r>
              <a:rPr lang="cs-CZ" dirty="0"/>
              <a:t>Výhoda: jednodušší postup v případě poranění zvířetem</a:t>
            </a:r>
          </a:p>
          <a:p>
            <a:endParaRPr lang="cs-CZ" dirty="0"/>
          </a:p>
          <a:p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r>
              <a:rPr lang="cs-CZ" sz="3600" dirty="0" err="1"/>
              <a:t>Postexpoziční</a:t>
            </a:r>
            <a:r>
              <a:rPr lang="cs-CZ" sz="3600" dirty="0"/>
              <a:t> profylaxe vztekliny (po poranění)</a:t>
            </a:r>
          </a:p>
          <a:p>
            <a:r>
              <a:rPr lang="cs-CZ" dirty="0"/>
              <a:t>4 až 5 dávek očkování během 28 dní + někdy ještě další injekce, „séra“ (pasivní imunizace, koňské protilátky)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sz="1200" dirty="0"/>
              <a:t>Zdroj obr: https://www.medicamentosplm.com/Home/productos/verorab_suspension_inyectable/161/101/10359/201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1BE717D-D2B3-4C10-8719-BA7F18DF1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79" y="2253239"/>
            <a:ext cx="4538215" cy="180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12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39FCD7-2CD1-402A-9221-A4BE72EC1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519975"/>
            <a:ext cx="10753200" cy="451576"/>
          </a:xfrm>
        </p:spPr>
        <p:txBody>
          <a:bodyPr/>
          <a:lstStyle/>
          <a:p>
            <a:pPr algn="ctr"/>
            <a:r>
              <a:rPr lang="cs-CZ" sz="4000" dirty="0"/>
              <a:t>Přenos krví, pohlavním stykem</a:t>
            </a:r>
            <a:br>
              <a:rPr lang="cs-CZ" sz="4000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9ADAA9-3B86-45A7-93EE-9E0EF75A0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400" y="1075863"/>
            <a:ext cx="10515600" cy="5386850"/>
          </a:xfrm>
        </p:spPr>
        <p:txBody>
          <a:bodyPr>
            <a:normAutofit/>
          </a:bodyPr>
          <a:lstStyle/>
          <a:p>
            <a:endParaRPr lang="cs-CZ" dirty="0"/>
          </a:p>
          <a:p>
            <a:pPr>
              <a:buFontTx/>
              <a:buChar char="-"/>
            </a:pPr>
            <a:r>
              <a:rPr lang="cs-CZ" dirty="0"/>
              <a:t>žloutenka B: ročně 30 milionů nových případů, 880 000 lidí umírá</a:t>
            </a:r>
          </a:p>
          <a:p>
            <a:pPr marL="0" indent="0">
              <a:buNone/>
            </a:pPr>
            <a:r>
              <a:rPr lang="cs-CZ" dirty="0"/>
              <a:t>  rizika: poranění o jehlu, ošetření ve zdravotnickém zařízení  </a:t>
            </a:r>
          </a:p>
          <a:p>
            <a:pPr marL="0" indent="0">
              <a:buNone/>
            </a:pPr>
            <a:r>
              <a:rPr lang="cs-CZ" dirty="0"/>
              <a:t>  (nesterilní nástroj), krevní transfuze, sexuální turistika</a:t>
            </a:r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HPV (lidské </a:t>
            </a:r>
            <a:r>
              <a:rPr lang="cs-CZ" dirty="0" err="1"/>
              <a:t>papilomaviry</a:t>
            </a:r>
            <a:r>
              <a:rPr lang="cs-CZ" dirty="0"/>
              <a:t>): kožní projevy vs. nádory!</a:t>
            </a:r>
          </a:p>
          <a:p>
            <a:pPr marL="0" indent="0">
              <a:buNone/>
            </a:pPr>
            <a:r>
              <a:rPr lang="cs-CZ" dirty="0"/>
              <a:t>  přenos blízkým kontaktem (přes sliznice)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Dále HIV, virová hepatitida C</a:t>
            </a:r>
          </a:p>
          <a:p>
            <a:pPr marL="457200" indent="-457200">
              <a:buFontTx/>
              <a:buChar char="-"/>
            </a:pPr>
            <a:endParaRPr lang="cs-CZ" dirty="0"/>
          </a:p>
          <a:p>
            <a:pPr marL="0" indent="0">
              <a:buNone/>
            </a:pPr>
            <a:r>
              <a:rPr lang="cs-CZ" dirty="0"/>
              <a:t>Ale také hepatitida A, salmonela…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1303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0B214B-AE4E-4B60-9E73-7DA8DBB41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7951"/>
          </a:xfrm>
        </p:spPr>
        <p:txBody>
          <a:bodyPr/>
          <a:lstStyle/>
          <a:p>
            <a:pPr algn="ctr"/>
            <a:r>
              <a:rPr lang="cs-CZ" sz="4000" dirty="0"/>
              <a:t>Štípnutí hmyzem, členovci </a:t>
            </a:r>
            <a:br>
              <a:rPr lang="cs-CZ" sz="4000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5663AA-FF00-48BE-8189-967F7E6B3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4892"/>
            <a:ext cx="10515600" cy="5187333"/>
          </a:xfrm>
        </p:spPr>
        <p:txBody>
          <a:bodyPr>
            <a:normAutofit/>
          </a:bodyPr>
          <a:lstStyle/>
          <a:p>
            <a:endParaRPr lang="cs-CZ" sz="3600" dirty="0"/>
          </a:p>
          <a:p>
            <a:pPr>
              <a:buFontTx/>
              <a:buChar char="-"/>
            </a:pPr>
            <a:r>
              <a:rPr lang="cs-CZ" dirty="0"/>
              <a:t>žlutá zimnice: komár s denní aktivitou (</a:t>
            </a:r>
            <a:r>
              <a:rPr lang="cs-CZ" i="1" dirty="0" err="1"/>
              <a:t>Aedes</a:t>
            </a:r>
            <a:r>
              <a:rPr lang="cs-CZ" dirty="0"/>
              <a:t> </a:t>
            </a:r>
            <a:r>
              <a:rPr lang="cs-CZ" i="1" dirty="0" err="1"/>
              <a:t>spp</a:t>
            </a:r>
            <a:r>
              <a:rPr lang="cs-CZ" dirty="0"/>
              <a:t>.), úmrtnost nad 10 %!</a:t>
            </a:r>
          </a:p>
          <a:p>
            <a:pPr>
              <a:buFontTx/>
              <a:buChar char="-"/>
            </a:pPr>
            <a:r>
              <a:rPr lang="cs-CZ" dirty="0"/>
              <a:t>japonská encefalitida: komár s denní aktivitou (</a:t>
            </a:r>
            <a:r>
              <a:rPr lang="cs-CZ" dirty="0" err="1"/>
              <a:t>Culex</a:t>
            </a:r>
            <a:r>
              <a:rPr lang="cs-CZ" dirty="0"/>
              <a:t> </a:t>
            </a:r>
            <a:r>
              <a:rPr lang="cs-CZ" dirty="0" err="1"/>
              <a:t>spp</a:t>
            </a:r>
            <a:r>
              <a:rPr lang="cs-CZ" dirty="0"/>
              <a:t>. </a:t>
            </a:r>
            <a:r>
              <a:rPr lang="cs-CZ" dirty="0" err="1"/>
              <a:t>Aedes</a:t>
            </a:r>
            <a:r>
              <a:rPr lang="cs-CZ" dirty="0"/>
              <a:t> </a:t>
            </a:r>
            <a:r>
              <a:rPr lang="cs-CZ" dirty="0" err="1"/>
              <a:t>spp</a:t>
            </a:r>
            <a:r>
              <a:rPr lang="cs-CZ" dirty="0"/>
              <a:t>.), JV Asie;   časté trvalé následky – ochrnutí</a:t>
            </a:r>
          </a:p>
          <a:p>
            <a:pPr>
              <a:buFontTx/>
              <a:buChar char="-"/>
            </a:pPr>
            <a:r>
              <a:rPr lang="cs-CZ" dirty="0"/>
              <a:t>klíšťová encefalitida resp. ruská </a:t>
            </a:r>
            <a:r>
              <a:rPr lang="cs-CZ" dirty="0" err="1"/>
              <a:t>jaroletní</a:t>
            </a:r>
            <a:r>
              <a:rPr lang="cs-CZ" dirty="0"/>
              <a:t> klíšťová encefalitida: klíště (</a:t>
            </a:r>
            <a:r>
              <a:rPr lang="cs-CZ" i="1" dirty="0" err="1"/>
              <a:t>Ixodes</a:t>
            </a:r>
            <a:r>
              <a:rPr lang="cs-CZ" i="1" dirty="0"/>
              <a:t> </a:t>
            </a:r>
            <a:r>
              <a:rPr lang="cs-CZ" i="1" dirty="0" err="1"/>
              <a:t>spp</a:t>
            </a:r>
            <a:r>
              <a:rPr lang="cs-CZ" dirty="0"/>
              <a:t>.)</a:t>
            </a:r>
          </a:p>
          <a:p>
            <a:pPr>
              <a:buFontTx/>
              <a:buChar char="-"/>
            </a:pPr>
            <a:r>
              <a:rPr lang="cs-CZ" dirty="0"/>
              <a:t>malárie (</a:t>
            </a:r>
            <a:r>
              <a:rPr lang="cs-CZ" i="1" dirty="0" err="1"/>
              <a:t>Anopheles</a:t>
            </a:r>
            <a:r>
              <a:rPr lang="cs-CZ" dirty="0"/>
              <a:t>)</a:t>
            </a:r>
          </a:p>
          <a:p>
            <a:pPr>
              <a:buFontTx/>
              <a:buChar char="-"/>
            </a:pPr>
            <a:r>
              <a:rPr lang="cs-CZ" dirty="0"/>
              <a:t>horečka dengue (</a:t>
            </a:r>
            <a:r>
              <a:rPr lang="cs-CZ" i="1" dirty="0" err="1"/>
              <a:t>Aedes</a:t>
            </a:r>
            <a:r>
              <a:rPr lang="cs-CZ" i="1" dirty="0"/>
              <a:t> </a:t>
            </a:r>
            <a:r>
              <a:rPr lang="cs-CZ" i="1" dirty="0" err="1"/>
              <a:t>spp</a:t>
            </a:r>
            <a:r>
              <a:rPr lang="cs-CZ" i="1" dirty="0"/>
              <a:t>.)</a:t>
            </a:r>
          </a:p>
          <a:p>
            <a:pPr marL="0" indent="0">
              <a:buNone/>
            </a:pPr>
            <a:r>
              <a:rPr lang="cs-CZ" dirty="0"/>
              <a:t>REPELENTY! (DEET 25 – 50%, (p)</a:t>
            </a:r>
            <a:r>
              <a:rPr lang="cs-CZ" dirty="0" err="1"/>
              <a:t>icaridin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8801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5101B6-FD49-45E2-A7D8-47893A22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550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dirty="0"/>
              <a:t>Klíšťová meningoencefalitida resp. ruská </a:t>
            </a:r>
            <a:r>
              <a:rPr lang="cs-CZ" sz="3200" dirty="0" err="1"/>
              <a:t>jaroletní</a:t>
            </a:r>
            <a:r>
              <a:rPr lang="cs-CZ" sz="3200" dirty="0"/>
              <a:t> klíšťová encefalitida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D348D4-0849-485D-80CD-7E1BE61C2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300" dirty="0"/>
              <a:t>Zdroj obrázku: https://en.wikipedia.org/wiki/Tick-borne_encephalitis#/media/File:EurAsia_TBE-belt.svg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F5857F9-42D2-4A95-B9A6-B8B50CC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33" y="1466705"/>
            <a:ext cx="8162589" cy="4234343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CE3ABFE-6329-46B2-ABCC-7E22086C06A6}"/>
              </a:ext>
            </a:extLst>
          </p:cNvPr>
          <p:cNvSpPr/>
          <p:nvPr/>
        </p:nvSpPr>
        <p:spPr>
          <a:xfrm>
            <a:off x="1396181" y="1466705"/>
            <a:ext cx="9350477" cy="42343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9474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D93DFF-7B2A-4776-B770-E3EF9C4E1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150"/>
            <a:ext cx="10515600" cy="630314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Výšková nemoc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CAB657-B7A8-4A0A-84BD-5280B2710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9608"/>
            <a:ext cx="10515600" cy="498735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(Nepál, Andy, Kilimandžáro)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dirty="0"/>
              <a:t>- příznaky (už od 3000 m/n): bolest hlavy, únava, slabost, závratě, nespavost, zvracení …. otoky, vykašlávání pěny, dušení, poruchy vědomí</a:t>
            </a:r>
          </a:p>
          <a:p>
            <a:pPr marL="0" indent="0">
              <a:buNone/>
            </a:pPr>
            <a:r>
              <a:rPr lang="cs-CZ" dirty="0"/>
              <a:t>- aklimatizace!</a:t>
            </a:r>
          </a:p>
          <a:p>
            <a:pPr marL="0" indent="0">
              <a:buNone/>
            </a:pPr>
            <a:r>
              <a:rPr lang="cs-CZ" dirty="0"/>
              <a:t>- pozvolný vzestup max. o 300 (500) výškových metrů za den</a:t>
            </a:r>
          </a:p>
          <a:p>
            <a:pPr marL="0" indent="0">
              <a:buNone/>
            </a:pPr>
            <a:r>
              <a:rPr lang="cs-CZ" dirty="0"/>
              <a:t>- mírné příznaky: zastavit postup, kyslík, Paralen/Ibalgin</a:t>
            </a:r>
          </a:p>
          <a:p>
            <a:pPr marL="0" indent="0">
              <a:buNone/>
            </a:pPr>
            <a:r>
              <a:rPr lang="cs-CZ" dirty="0"/>
              <a:t>- vážnější příznaky: okamžitý sestup + adekvátní léčba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5302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E7A8EF-ADF6-4E3F-9F6E-28D73FEE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6828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Kobra královská               Zmije řetízková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6AA534-B6CD-400C-962D-5A358328D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71851"/>
            <a:ext cx="5181600" cy="5552797"/>
          </a:xfrm>
        </p:spPr>
        <p:txBody>
          <a:bodyPr>
            <a:normAutofit fontScale="92500"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sz="2400" dirty="0"/>
          </a:p>
          <a:p>
            <a:pPr marL="0" indent="0">
              <a:buNone/>
            </a:pPr>
            <a:r>
              <a:rPr lang="cs-CZ" sz="1300" dirty="0"/>
              <a:t>Zdroj obrázku: https://cs.wikipedia.org/wiki/Kobra_kr%C3%A1lovsk%C3%A1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5AEA001-FC47-4F42-96E8-696A853B9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71852"/>
            <a:ext cx="5181600" cy="555279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r>
              <a:rPr lang="cs-CZ" sz="1300" dirty="0"/>
              <a:t>Zdroj obrázku: https://www.naturfoto.cz/zmije-retizkova-fotografie-1677.html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ABB4A9-C7B8-4211-89BF-0260D7ABB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E46BF50-B437-4013-817E-667A6F05EF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r="5440" b="5815"/>
          <a:stretch/>
        </p:blipFill>
        <p:spPr>
          <a:xfrm>
            <a:off x="6383225" y="1091954"/>
            <a:ext cx="5327500" cy="367092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1D18035-3180-E1AC-B87B-70C6BCB56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86" y="1091954"/>
            <a:ext cx="4938113" cy="36944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93B3B06-FAB0-5812-85E7-8941B4C85C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55" t="14246" r="6590" b="11452"/>
          <a:stretch/>
        </p:blipFill>
        <p:spPr>
          <a:xfrm>
            <a:off x="2597540" y="4879809"/>
            <a:ext cx="1524403" cy="126682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3668136-79CD-FA08-DC59-58CF20DCF5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195" b="8538"/>
          <a:stretch/>
        </p:blipFill>
        <p:spPr>
          <a:xfrm>
            <a:off x="8136108" y="4922672"/>
            <a:ext cx="1253783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126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70962F3-3295-9749-A3DA-66D56157EC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730D25-1DE8-7EC0-1411-02E564908F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0B560AD-A075-F6CD-4365-F8829354CAC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sz="2000" dirty="0" err="1"/>
              <a:t>Synanceia</a:t>
            </a:r>
            <a:r>
              <a:rPr lang="cs-CZ" sz="2000" dirty="0"/>
              <a:t> </a:t>
            </a:r>
            <a:r>
              <a:rPr lang="cs-CZ" sz="2000" dirty="0" err="1"/>
              <a:t>verrucosa</a:t>
            </a:r>
            <a:r>
              <a:rPr lang="cs-CZ" sz="2000" dirty="0"/>
              <a:t>, </a:t>
            </a:r>
            <a:r>
              <a:rPr lang="cs-CZ" sz="2000" dirty="0" err="1"/>
              <a:t>Reef</a:t>
            </a:r>
            <a:r>
              <a:rPr lang="cs-CZ" sz="2000" dirty="0"/>
              <a:t> </a:t>
            </a:r>
            <a:r>
              <a:rPr lang="cs-CZ" sz="2000" dirty="0" err="1"/>
              <a:t>stonefish</a:t>
            </a:r>
            <a:r>
              <a:rPr lang="cs-CZ" sz="2000" dirty="0"/>
              <a:t>, Odranec pravý </a:t>
            </a:r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C156AA4-9369-37C3-9624-7710D1C32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78171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Jedovaté ryby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439550D-356E-32C1-A15C-1C644D52D4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599466" y="1290514"/>
            <a:ext cx="4871812" cy="342625"/>
          </a:xfrm>
        </p:spPr>
        <p:txBody>
          <a:bodyPr/>
          <a:lstStyle/>
          <a:p>
            <a:r>
              <a:rPr lang="cs-CZ" sz="2000" dirty="0" err="1"/>
              <a:t>Scorpaena</a:t>
            </a:r>
            <a:r>
              <a:rPr lang="cs-CZ" sz="2000" dirty="0"/>
              <a:t> </a:t>
            </a:r>
            <a:r>
              <a:rPr lang="cs-CZ" sz="2000" dirty="0" err="1"/>
              <a:t>scrofa</a:t>
            </a:r>
            <a:r>
              <a:rPr lang="cs-CZ" sz="2000" dirty="0"/>
              <a:t>, </a:t>
            </a:r>
            <a:r>
              <a:rPr lang="cs-CZ" sz="2000" dirty="0" err="1"/>
              <a:t>Scorpionfish</a:t>
            </a:r>
            <a:r>
              <a:rPr lang="cs-CZ" sz="2000" dirty="0"/>
              <a:t>, Ropušnice obecná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5F839945-2061-1363-9C1A-67C5A8535EB3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736592"/>
          </a:xfrm>
        </p:spPr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sz="1100" dirty="0"/>
          </a:p>
          <a:p>
            <a:pPr marL="72000" indent="0">
              <a:buNone/>
            </a:pPr>
            <a:r>
              <a:rPr lang="cs-CZ" sz="1100" dirty="0"/>
              <a:t>Zdroj: Zdroj obrázku: https://rybicky.net/fotogalerie.php?sekce=atlasryb&amp;c=8453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244E6885-9BF6-A8B1-3686-55200B4A39C4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448424" y="1701505"/>
            <a:ext cx="5022853" cy="4139998"/>
          </a:xfrm>
        </p:spPr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sz="1100" dirty="0"/>
              <a:t>Zdroj obrázku: http://zivazeme.cz/atlas-ryb/ropusnic-obecna 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6BCE1F8-1043-4441-D888-1FE2A700F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2076669"/>
            <a:ext cx="5343144" cy="338967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34C8572-0192-DFAE-F782-38CF17433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466" y="2076669"/>
            <a:ext cx="4523624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25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728CD86-0B44-8B2F-8977-DA5F23B725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B4093C-4413-5F3F-4122-C048DE94D1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5635D7D-B664-DA97-F691-4AF34CACA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pPr algn="ctr"/>
            <a:r>
              <a:rPr lang="cs-CZ" sz="4000" dirty="0"/>
              <a:t>První pomoc u pokousání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53C602D-674E-9DAE-B717-CFD6E4812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971550"/>
            <a:ext cx="10753200" cy="4860450"/>
          </a:xfrm>
        </p:spPr>
        <p:txBody>
          <a:bodyPr/>
          <a:lstStyle/>
          <a:p>
            <a:pPr marL="0" indent="0" algn="l">
              <a:buNone/>
            </a:pPr>
            <a:r>
              <a:rPr lang="cs-CZ" dirty="0"/>
              <a:t>kousnutí/škrábnutí (teplokrevným) zvířetem – tetanus, vzteklina</a:t>
            </a:r>
          </a:p>
          <a:p>
            <a:pPr marL="342900" indent="-342900" algn="l">
              <a:buFontTx/>
              <a:buChar char="-"/>
            </a:pPr>
            <a:r>
              <a:rPr lang="cs-CZ" dirty="0"/>
              <a:t>omytí (mýdlem), dezinfekce, překrytí rány, NEMOCNICE</a:t>
            </a:r>
          </a:p>
          <a:p>
            <a:pPr marL="342900" indent="-342900" algn="l">
              <a:buFontTx/>
              <a:buChar char="-"/>
            </a:pPr>
            <a:r>
              <a:rPr lang="cs-CZ" dirty="0"/>
              <a:t>na vzteklinu ročně zemře asi 60 000 lidí</a:t>
            </a:r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342900" indent="-342900" algn="l">
              <a:buFontTx/>
              <a:buChar char="-"/>
            </a:pPr>
            <a:endParaRPr lang="cs-CZ" sz="1100" dirty="0"/>
          </a:p>
          <a:p>
            <a:pPr marL="0" indent="0">
              <a:buNone/>
            </a:pPr>
            <a:r>
              <a:rPr lang="cs-CZ" sz="1100" dirty="0"/>
              <a:t>Zdroj obrázku: </a:t>
            </a:r>
            <a:r>
              <a:rPr lang="cs-CZ" sz="11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https://www.who.int/rabies/epidemiology/en/</a:t>
            </a:r>
            <a:endParaRPr lang="cs-CZ" sz="1100" dirty="0"/>
          </a:p>
          <a:p>
            <a:pPr marL="342900" indent="-342900" algn="l">
              <a:buFontTx/>
              <a:buChar char="-"/>
            </a:pPr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16BA86-C060-436A-4DC2-931B48669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460" y="2387043"/>
            <a:ext cx="8315665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92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334454-8142-C934-E79F-B44A244FFD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B89089-9DED-5D09-2517-D639D5A8AF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6CD441B0-D3B4-50A1-F73B-A5132A02680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3410" y="1140225"/>
            <a:ext cx="5220000" cy="271576"/>
          </a:xfrm>
        </p:spPr>
        <p:txBody>
          <a:bodyPr/>
          <a:lstStyle/>
          <a:p>
            <a:r>
              <a:rPr lang="cs-CZ" dirty="0"/>
              <a:t>Indie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DB7FEC7D-B4AA-3173-18E1-427AD5AC5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442F16AD-A556-D3D3-29BD-324EA9BD581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140155"/>
            <a:ext cx="5220000" cy="271576"/>
          </a:xfrm>
        </p:spPr>
        <p:txBody>
          <a:bodyPr/>
          <a:lstStyle/>
          <a:p>
            <a:r>
              <a:rPr lang="cs-CZ" dirty="0"/>
              <a:t>Vietnam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AE926ADB-C5C2-3591-B51A-1E8BFC51BA31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1280" y="1701504"/>
            <a:ext cx="5219998" cy="4583885"/>
          </a:xfrm>
        </p:spPr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buNone/>
            </a:pPr>
            <a:endParaRPr lang="cs-CZ" sz="1200" dirty="0"/>
          </a:p>
          <a:p>
            <a:pPr marL="0" indent="0">
              <a:lnSpc>
                <a:spcPct val="100000"/>
              </a:lnSpc>
              <a:buNone/>
            </a:pPr>
            <a:endParaRPr lang="cs-CZ" sz="1200" dirty="0"/>
          </a:p>
          <a:p>
            <a:pPr marL="0" indent="0">
              <a:lnSpc>
                <a:spcPct val="100000"/>
              </a:lnSpc>
              <a:buNone/>
            </a:pPr>
            <a:endParaRPr lang="cs-CZ" sz="12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200" dirty="0"/>
              <a:t>Zdroj obrázku: </a:t>
            </a:r>
            <a:r>
              <a:rPr lang="cs-CZ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https://www.alamy.com/stock-photo-overloaded-motorbike-vietnam-a-motorcycle-porter-pauses-to-steady-87038100.html</a:t>
            </a:r>
            <a:endParaRPr lang="cs-CZ" sz="12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1200" dirty="0"/>
              <a:t> </a:t>
            </a: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CF830AED-CFE9-5ACA-FBC6-BEE0BD4D8E54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pPr marL="72000" indent="0">
              <a:buNone/>
            </a:pPr>
            <a:endParaRPr lang="pl-PL" dirty="0"/>
          </a:p>
          <a:p>
            <a:pPr marL="72000" indent="0">
              <a:buNone/>
            </a:pPr>
            <a:endParaRPr lang="pl-PL" dirty="0"/>
          </a:p>
          <a:p>
            <a:pPr marL="72000" indent="0">
              <a:buNone/>
            </a:pPr>
            <a:endParaRPr lang="pl-PL" dirty="0"/>
          </a:p>
          <a:p>
            <a:pPr marL="72000" indent="0">
              <a:buNone/>
            </a:pPr>
            <a:endParaRPr lang="pl-PL" dirty="0"/>
          </a:p>
          <a:p>
            <a:pPr marL="72000" indent="0">
              <a:buNone/>
            </a:pPr>
            <a:endParaRPr lang="pl-PL" dirty="0"/>
          </a:p>
          <a:p>
            <a:pPr marL="72000" indent="0">
              <a:buNone/>
            </a:pPr>
            <a:endParaRPr lang="pl-PL" dirty="0"/>
          </a:p>
          <a:p>
            <a:pPr marL="72000" indent="0">
              <a:buNone/>
            </a:pPr>
            <a:endParaRPr lang="pl-PL" sz="1200" dirty="0"/>
          </a:p>
          <a:p>
            <a:pPr marL="72000" indent="0">
              <a:buNone/>
            </a:pPr>
            <a:endParaRPr lang="pl-PL" sz="1200" dirty="0"/>
          </a:p>
          <a:p>
            <a:pPr marL="72000" indent="0">
              <a:buNone/>
            </a:pPr>
            <a:endParaRPr lang="pl-PL" sz="1200" dirty="0"/>
          </a:p>
          <a:p>
            <a:pPr marL="72000" indent="0">
              <a:buNone/>
            </a:pPr>
            <a:r>
              <a:rPr lang="pl-PL" sz="1200" dirty="0"/>
              <a:t>Zdroj obrázku: https://canadianarchives.ca/blog/indias-secret/</a:t>
            </a:r>
          </a:p>
          <a:p>
            <a:endParaRPr lang="cs-CZ" dirty="0"/>
          </a:p>
        </p:txBody>
      </p:sp>
      <p:pic>
        <p:nvPicPr>
          <p:cNvPr id="15" name="Obrázek2">
            <a:extLst>
              <a:ext uri="{FF2B5EF4-FFF2-40B4-BE49-F238E27FC236}">
                <a16:creationId xmlns:a16="http://schemas.microsoft.com/office/drawing/2014/main" id="{55DB4488-8321-F86F-9EF1-52BAD4B8032D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83410" y="1553592"/>
            <a:ext cx="5058098" cy="3630335"/>
          </a:xfrm>
          <a:prstGeom prst="rect">
            <a:avLst/>
          </a:prstGeom>
        </p:spPr>
      </p:pic>
      <p:pic>
        <p:nvPicPr>
          <p:cNvPr id="17" name="Obrázek3">
            <a:extLst>
              <a:ext uri="{FF2B5EF4-FFF2-40B4-BE49-F238E27FC236}">
                <a16:creationId xmlns:a16="http://schemas.microsoft.com/office/drawing/2014/main" id="{EE4A8BE0-9F06-C2F7-C225-FDE0FBEAA40A}"/>
              </a:ext>
            </a:extLst>
          </p:cNvPr>
          <p:cNvPicPr/>
          <p:nvPr/>
        </p:nvPicPr>
        <p:blipFill rotWithShape="1">
          <a:blip r:embed="rId4">
            <a:lum/>
            <a:alphaModFix/>
          </a:blip>
          <a:srcRect b="10471"/>
          <a:stretch/>
        </p:blipFill>
        <p:spPr>
          <a:xfrm>
            <a:off x="6074590" y="1540907"/>
            <a:ext cx="5334000" cy="364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71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957E4FA-4EB5-F69A-CB07-B77504342F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5A5CA31-A3CB-E8BF-4849-080B3890ED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2892D8-50DC-4D5F-EBB6-3C7520137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78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Infekční rizika mohou být spojena: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CFF021A-0CF5-5D9E-89D9-DA614A10D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58789"/>
            <a:ext cx="10753200" cy="4139998"/>
          </a:xfrm>
        </p:spPr>
        <p:txBody>
          <a:bodyPr/>
          <a:lstStyle/>
          <a:p>
            <a:pPr>
              <a:lnSpc>
                <a:spcPts val="4100"/>
              </a:lnSpc>
              <a:spcAft>
                <a:spcPts val="0"/>
              </a:spcAft>
            </a:pPr>
            <a:r>
              <a:rPr lang="cs-CZ" sz="3200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 konzumací potravin a nápojů</a:t>
            </a:r>
          </a:p>
          <a:p>
            <a:pPr>
              <a:lnSpc>
                <a:spcPts val="4100"/>
              </a:lnSpc>
              <a:spcAft>
                <a:spcPts val="0"/>
              </a:spcAft>
            </a:pPr>
            <a:r>
              <a:rPr lang="cs-CZ" sz="3200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 kontaktem s lidmi </a:t>
            </a:r>
          </a:p>
          <a:p>
            <a:pPr>
              <a:lnSpc>
                <a:spcPts val="4100"/>
              </a:lnSpc>
              <a:spcAft>
                <a:spcPts val="0"/>
              </a:spcAft>
            </a:pPr>
            <a:r>
              <a:rPr lang="cs-CZ" sz="3200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 poskytováním zdravotní péče</a:t>
            </a:r>
          </a:p>
          <a:p>
            <a:pPr>
              <a:lnSpc>
                <a:spcPts val="4100"/>
              </a:lnSpc>
              <a:spcAft>
                <a:spcPts val="0"/>
              </a:spcAft>
            </a:pPr>
            <a:r>
              <a:rPr lang="cs-CZ" sz="3200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se zevním prostředím </a:t>
            </a:r>
          </a:p>
          <a:p>
            <a:pPr>
              <a:lnSpc>
                <a:spcPts val="4100"/>
              </a:lnSpc>
              <a:spcAft>
                <a:spcPts val="0"/>
              </a:spcAft>
            </a:pPr>
            <a:r>
              <a:rPr lang="cs-CZ" sz="3200" dirty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 poraněním od zvířat</a:t>
            </a:r>
          </a:p>
          <a:p>
            <a:pPr>
              <a:lnSpc>
                <a:spcPts val="3800"/>
              </a:lnSpc>
              <a:spcAft>
                <a:spcPts val="0"/>
              </a:spcAft>
            </a:pPr>
            <a:endParaRPr lang="cs-CZ" sz="32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290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9F973D4-76AE-F3E6-181C-1E794C9D7C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96C2F82-C9EF-7758-A33A-ECFAE3606C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EAFD0A-9152-E0C0-02BD-5B9FCF4C7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639" y="378000"/>
            <a:ext cx="10753200" cy="451576"/>
          </a:xfrm>
        </p:spPr>
        <p:txBody>
          <a:bodyPr/>
          <a:lstStyle/>
          <a:p>
            <a:r>
              <a:rPr lang="cs-CZ" sz="4000" dirty="0"/>
              <a:t>Delší cesty do méně rozvinutých zemích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324D88F-7933-53FD-4189-2AD98E6F8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482" y="1070565"/>
            <a:ext cx="10753200" cy="4139998"/>
          </a:xfrm>
        </p:spPr>
        <p:txBody>
          <a:bodyPr/>
          <a:lstStyle/>
          <a:p>
            <a:pPr algn="l"/>
            <a:r>
              <a:rPr lang="cs-CZ" sz="2800" dirty="0"/>
              <a:t>návštěva praktického lékaře (zásoba léků)</a:t>
            </a:r>
          </a:p>
          <a:p>
            <a:pPr algn="l"/>
            <a:r>
              <a:rPr lang="cs-CZ" sz="2800" dirty="0"/>
              <a:t>návštěva zubního lékaře</a:t>
            </a:r>
          </a:p>
          <a:p>
            <a:pPr algn="l"/>
            <a:r>
              <a:rPr lang="cs-CZ" sz="2800" dirty="0"/>
              <a:t>dle zdravotního stavu (diabetolog, endokrinolog, kardiolog…)</a:t>
            </a:r>
          </a:p>
          <a:p>
            <a:pPr algn="l"/>
            <a:endParaRPr lang="cs-CZ" sz="2800" b="1" dirty="0"/>
          </a:p>
          <a:p>
            <a:pPr algn="l"/>
            <a:r>
              <a:rPr lang="cs-CZ" sz="2800" b="1" dirty="0"/>
              <a:t>rizika pořizování léků v cizině</a:t>
            </a:r>
            <a:r>
              <a:rPr lang="cs-CZ" sz="2800" dirty="0"/>
              <a:t>: jiné názvy a složení (přídatné látky), podvody, skladování (lednice, expirace), srozumitelná příbalová informace?</a:t>
            </a:r>
          </a:p>
          <a:p>
            <a:pPr algn="l"/>
            <a:endParaRPr lang="cs-CZ" dirty="0"/>
          </a:p>
          <a:p>
            <a:pPr algn="l"/>
            <a:endParaRPr lang="cs-CZ" sz="2800" dirty="0"/>
          </a:p>
          <a:p>
            <a:pPr algn="l"/>
            <a:endParaRPr lang="cs-CZ" dirty="0"/>
          </a:p>
          <a:p>
            <a:pPr marL="72000" indent="0">
              <a:buNone/>
            </a:pPr>
            <a:endParaRPr lang="cs-CZ" sz="1100" dirty="0"/>
          </a:p>
          <a:p>
            <a:pPr marL="72000" indent="0">
              <a:buNone/>
            </a:pPr>
            <a:r>
              <a:rPr lang="cs-CZ" sz="1100" dirty="0"/>
              <a:t>Zdroj obrázku: http://files.hurghadaseagull.cz/200000021-e8d56e9ced/02-antinal-egypt.jpg</a:t>
            </a:r>
          </a:p>
          <a:p>
            <a:pPr algn="l"/>
            <a:endParaRPr lang="cs-CZ" sz="2800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1270B70-9E5C-5DC8-9407-05E0FE67D4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 t="22136" r="9295" b="9181"/>
          <a:stretch/>
        </p:blipFill>
        <p:spPr>
          <a:xfrm>
            <a:off x="6644687" y="3878843"/>
            <a:ext cx="3990625" cy="260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65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DBB7C-82B5-4EC7-B828-9AD50F6AB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Konzultace před cestou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0A671B-23C4-48B6-9781-416FA4394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8597"/>
            <a:ext cx="10515600" cy="4188365"/>
          </a:xfrm>
        </p:spPr>
        <p:txBody>
          <a:bodyPr/>
          <a:lstStyle/>
          <a:p>
            <a:pPr marL="457200" indent="-457200">
              <a:lnSpc>
                <a:spcPts val="3900"/>
              </a:lnSpc>
              <a:buFontTx/>
              <a:buChar char="-"/>
            </a:pPr>
            <a:r>
              <a:rPr lang="cs-CZ" sz="3200" dirty="0"/>
              <a:t>praktický lékař</a:t>
            </a:r>
          </a:p>
          <a:p>
            <a:pPr marL="457200" indent="-457200">
              <a:lnSpc>
                <a:spcPts val="3900"/>
              </a:lnSpc>
              <a:buFontTx/>
              <a:buChar char="-"/>
            </a:pPr>
            <a:r>
              <a:rPr lang="cs-CZ" sz="3200" dirty="0"/>
              <a:t>centra očkování a cestovní medicíny</a:t>
            </a:r>
          </a:p>
          <a:p>
            <a:pPr marL="457200" indent="-457200">
              <a:lnSpc>
                <a:spcPts val="3900"/>
              </a:lnSpc>
              <a:buFontTx/>
              <a:buChar char="-"/>
            </a:pPr>
            <a:r>
              <a:rPr lang="cs-CZ" sz="3200" dirty="0"/>
              <a:t>zdravotní ústavy, hygienické stanice</a:t>
            </a:r>
          </a:p>
          <a:p>
            <a:pPr marL="457200" indent="-457200">
              <a:lnSpc>
                <a:spcPts val="3900"/>
              </a:lnSpc>
              <a:buFontTx/>
              <a:buChar char="-"/>
            </a:pPr>
            <a:r>
              <a:rPr lang="cs-CZ" sz="3200" dirty="0"/>
              <a:t>internetové zdroje – MZV, WHO, CDC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3378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FDA17D-7E2E-4542-89CC-27AD45FBF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70712"/>
          </a:xfrm>
        </p:spPr>
        <p:txBody>
          <a:bodyPr/>
          <a:lstStyle/>
          <a:p>
            <a:pPr algn="ctr"/>
            <a:r>
              <a:rPr lang="cs-CZ" dirty="0"/>
              <a:t>Před odjezdem na delší cestu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EC08A4-5538-4B89-AA58-6F9469929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/>
              <a:t>cestovní lékárnička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další výbava (dezinfekce na ruce, potvrzení v AJ o nutnosti mít u sebe léčiva nebo injekční stříkačky…)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cestovní pojištění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registrace do DROZD: https://drozd.mzv.cz  (</a:t>
            </a:r>
            <a:r>
              <a:rPr lang="cs-CZ" i="1" dirty="0" err="1"/>
              <a:t>avizace</a:t>
            </a:r>
            <a:r>
              <a:rPr lang="cs-CZ" i="1" dirty="0"/>
              <a:t> nebezpečí v dané zemi, pomoc v nouzi)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617959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206</TotalTime>
  <Words>2281</Words>
  <Application>Microsoft Office PowerPoint</Application>
  <PresentationFormat>Širokoúhlá obrazovka</PresentationFormat>
  <Paragraphs>516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5" baseType="lpstr">
      <vt:lpstr>Arial</vt:lpstr>
      <vt:lpstr>Tahoma</vt:lpstr>
      <vt:lpstr>Wingdings</vt:lpstr>
      <vt:lpstr>Prezentace_MU_CZ</vt:lpstr>
      <vt:lpstr>Prevence infekcí na cestách</vt:lpstr>
      <vt:lpstr>Příprava na cestu</vt:lpstr>
      <vt:lpstr>Zdravotní rizika – nejen infekční</vt:lpstr>
      <vt:lpstr>Kobra královská               Zmije řetízková</vt:lpstr>
      <vt:lpstr>Prezentace aplikace PowerPoint</vt:lpstr>
      <vt:lpstr>Infekční rizika mohou být spojena: </vt:lpstr>
      <vt:lpstr>Delší cesty do méně rozvinutých zemích</vt:lpstr>
      <vt:lpstr>Konzultace před cestou</vt:lpstr>
      <vt:lpstr>Před odjezdem na delší cestu</vt:lpstr>
      <vt:lpstr>Očkování</vt:lpstr>
      <vt:lpstr>Oblasti rizika žluté zimnice</vt:lpstr>
      <vt:lpstr>Přenosná dětská obrna, rizikové země</vt:lpstr>
      <vt:lpstr>Rizika spojená s konzumací potravin a nápojů </vt:lpstr>
      <vt:lpstr>Co vše může být v ledové kostce?</vt:lpstr>
      <vt:lpstr>Prezentace aplikace PowerPoint</vt:lpstr>
      <vt:lpstr>     Prodej masa                             Led</vt:lpstr>
      <vt:lpstr>Otravy (intoxikace)  </vt:lpstr>
      <vt:lpstr>20 druhů ryb, které mohou obsahovat Ciguatera toxin</vt:lpstr>
      <vt:lpstr>Prezentace aplikace PowerPoint</vt:lpstr>
      <vt:lpstr>Alergeny – mouka, vejce, mléko, ořechy, ovoce…               </vt:lpstr>
      <vt:lpstr>Cestovní lékárnička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Výbava „dobrodružného“ cestovatele</vt:lpstr>
      <vt:lpstr>Prezentace aplikace PowerPoint</vt:lpstr>
      <vt:lpstr>Cholera (Vibrio cholerae)</vt:lpstr>
      <vt:lpstr>Nemocni přenosné vzduchem (a proti kterým existuje dispozici očkovací látka)  </vt:lpstr>
      <vt:lpstr>Poranění v přírodě, od zvířat </vt:lpstr>
      <vt:lpstr>   Nejrizikovější zvířata          Příznaky vztekliny u člověka</vt:lpstr>
      <vt:lpstr>Preexpoziční profylaxe vztekliny (preventivně)</vt:lpstr>
      <vt:lpstr>Přenos krví, pohlavním stykem </vt:lpstr>
      <vt:lpstr>Štípnutí hmyzem, členovci  </vt:lpstr>
      <vt:lpstr>Klíšťová meningoencefalitida resp. ruská jaroletní klíšťová encefalitida</vt:lpstr>
      <vt:lpstr>Výšková nemoc</vt:lpstr>
      <vt:lpstr>Jedovaté ryby</vt:lpstr>
      <vt:lpstr>První pomoc u pokousání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xavik@post.cz</dc:creator>
  <cp:lastModifiedBy>Eva P</cp:lastModifiedBy>
  <cp:revision>39</cp:revision>
  <cp:lastPrinted>1601-01-01T00:00:00Z</cp:lastPrinted>
  <dcterms:created xsi:type="dcterms:W3CDTF">2022-01-31T19:21:31Z</dcterms:created>
  <dcterms:modified xsi:type="dcterms:W3CDTF">2024-04-25T17:23:52Z</dcterms:modified>
</cp:coreProperties>
</file>