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90" r:id="rId1"/>
  </p:sldMasterIdLst>
  <p:notesMasterIdLst>
    <p:notesMasterId r:id="rId50"/>
  </p:notesMasterIdLst>
  <p:sldIdLst>
    <p:sldId id="306" r:id="rId2"/>
    <p:sldId id="257" r:id="rId3"/>
    <p:sldId id="259" r:id="rId4"/>
    <p:sldId id="260" r:id="rId5"/>
    <p:sldId id="262" r:id="rId6"/>
    <p:sldId id="263" r:id="rId7"/>
    <p:sldId id="264" r:id="rId8"/>
    <p:sldId id="267" r:id="rId9"/>
    <p:sldId id="268" r:id="rId10"/>
    <p:sldId id="266" r:id="rId11"/>
    <p:sldId id="288" r:id="rId12"/>
    <p:sldId id="289" r:id="rId13"/>
    <p:sldId id="290" r:id="rId14"/>
    <p:sldId id="296" r:id="rId15"/>
    <p:sldId id="297" r:id="rId16"/>
    <p:sldId id="261" r:id="rId17"/>
    <p:sldId id="311" r:id="rId18"/>
    <p:sldId id="286" r:id="rId19"/>
    <p:sldId id="287" r:id="rId20"/>
    <p:sldId id="291" r:id="rId21"/>
    <p:sldId id="269" r:id="rId22"/>
    <p:sldId id="292" r:id="rId23"/>
    <p:sldId id="293" r:id="rId24"/>
    <p:sldId id="294" r:id="rId25"/>
    <p:sldId id="295" r:id="rId26"/>
    <p:sldId id="270" r:id="rId27"/>
    <p:sldId id="271" r:id="rId28"/>
    <p:sldId id="272" r:id="rId29"/>
    <p:sldId id="273" r:id="rId30"/>
    <p:sldId id="309" r:id="rId31"/>
    <p:sldId id="308" r:id="rId32"/>
    <p:sldId id="274" r:id="rId33"/>
    <p:sldId id="275" r:id="rId34"/>
    <p:sldId id="276" r:id="rId35"/>
    <p:sldId id="277" r:id="rId36"/>
    <p:sldId id="278" r:id="rId37"/>
    <p:sldId id="285" r:id="rId38"/>
    <p:sldId id="280" r:id="rId39"/>
    <p:sldId id="281" r:id="rId40"/>
    <p:sldId id="299" r:id="rId41"/>
    <p:sldId id="300" r:id="rId42"/>
    <p:sldId id="303" r:id="rId43"/>
    <p:sldId id="312" r:id="rId44"/>
    <p:sldId id="301" r:id="rId45"/>
    <p:sldId id="304" r:id="rId46"/>
    <p:sldId id="313" r:id="rId47"/>
    <p:sldId id="314" r:id="rId48"/>
    <p:sldId id="302" r:id="rId49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895B919-DB56-43FF-93C8-8F595372F7AE}" v="10" dt="2020-03-01T23:36:09.05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88834"/>
  </p:normalViewPr>
  <p:slideViewPr>
    <p:cSldViewPr snapToGrid="0" snapToObjects="1">
      <p:cViewPr varScale="1">
        <p:scale>
          <a:sx n="103" d="100"/>
          <a:sy n="103" d="100"/>
        </p:scale>
        <p:origin x="876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55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AAC31EA-0607-4159-9A22-34AB7D37A0C5}" type="doc">
      <dgm:prSet loTypeId="urn:microsoft.com/office/officeart/2005/8/layout/default#1" loCatId="list" qsTypeId="urn:microsoft.com/office/officeart/2005/8/quickstyle/simple4" qsCatId="simple" csTypeId="urn:microsoft.com/office/officeart/2005/8/colors/colorful1#1" csCatId="colorful"/>
      <dgm:spPr/>
      <dgm:t>
        <a:bodyPr/>
        <a:lstStyle/>
        <a:p>
          <a:endParaRPr lang="en-US"/>
        </a:p>
      </dgm:t>
    </dgm:pt>
    <dgm:pt modelId="{65E90DA7-D792-481F-933A-415E8591AE2B}">
      <dgm:prSet/>
      <dgm:spPr/>
      <dgm:t>
        <a:bodyPr/>
        <a:lstStyle/>
        <a:p>
          <a:r>
            <a:rPr lang="cs-CZ" b="0" i="0"/>
            <a:t>Monogenní dědičnost (AD, AR, znaky vázané na pohlavní chromozomy)</a:t>
          </a:r>
          <a:endParaRPr lang="en-US"/>
        </a:p>
      </dgm:t>
    </dgm:pt>
    <dgm:pt modelId="{5E15BD08-6F6F-4B8F-B707-5EA90F18A0BD}" type="parTrans" cxnId="{9E1B9A06-BAEE-431A-8BCC-F46A66C40927}">
      <dgm:prSet/>
      <dgm:spPr/>
      <dgm:t>
        <a:bodyPr/>
        <a:lstStyle/>
        <a:p>
          <a:endParaRPr lang="en-US"/>
        </a:p>
      </dgm:t>
    </dgm:pt>
    <dgm:pt modelId="{F6EE55FB-17D5-4F07-9D09-E6C77D8C1DF3}" type="sibTrans" cxnId="{9E1B9A06-BAEE-431A-8BCC-F46A66C40927}">
      <dgm:prSet/>
      <dgm:spPr/>
      <dgm:t>
        <a:bodyPr/>
        <a:lstStyle/>
        <a:p>
          <a:endParaRPr lang="en-US"/>
        </a:p>
      </dgm:t>
    </dgm:pt>
    <dgm:pt modelId="{619ADCE6-E13A-434B-81ED-9410E9AA37AE}">
      <dgm:prSet/>
      <dgm:spPr/>
      <dgm:t>
        <a:bodyPr/>
        <a:lstStyle/>
        <a:p>
          <a:r>
            <a:rPr lang="cs-CZ" b="0" i="0"/>
            <a:t>Chromozomové aberace</a:t>
          </a:r>
          <a:endParaRPr lang="en-US"/>
        </a:p>
      </dgm:t>
    </dgm:pt>
    <dgm:pt modelId="{F58EB85B-BD1E-4654-B33A-71242FC61CA0}" type="parTrans" cxnId="{05CF6215-49EB-4274-84B2-0F800FAEC87B}">
      <dgm:prSet/>
      <dgm:spPr/>
      <dgm:t>
        <a:bodyPr/>
        <a:lstStyle/>
        <a:p>
          <a:endParaRPr lang="en-US"/>
        </a:p>
      </dgm:t>
    </dgm:pt>
    <dgm:pt modelId="{59C57A1D-AA65-4D50-AAF6-CB952BE0EA67}" type="sibTrans" cxnId="{05CF6215-49EB-4274-84B2-0F800FAEC87B}">
      <dgm:prSet/>
      <dgm:spPr/>
      <dgm:t>
        <a:bodyPr/>
        <a:lstStyle/>
        <a:p>
          <a:endParaRPr lang="en-US"/>
        </a:p>
      </dgm:t>
    </dgm:pt>
    <dgm:pt modelId="{09BF2BF4-25D5-4AE9-944A-02D6341B9A16}">
      <dgm:prSet/>
      <dgm:spPr/>
      <dgm:t>
        <a:bodyPr/>
        <a:lstStyle/>
        <a:p>
          <a:r>
            <a:rPr lang="cs-CZ" b="0" i="0"/>
            <a:t>Multifaktoriální dědičnost </a:t>
          </a:r>
          <a:endParaRPr lang="en-US"/>
        </a:p>
      </dgm:t>
    </dgm:pt>
    <dgm:pt modelId="{4B8A4749-A86C-44BC-BCE5-1110FEE81CA8}" type="parTrans" cxnId="{445ED094-EB9F-4370-A599-1FFBEE09D489}">
      <dgm:prSet/>
      <dgm:spPr/>
      <dgm:t>
        <a:bodyPr/>
        <a:lstStyle/>
        <a:p>
          <a:endParaRPr lang="en-US"/>
        </a:p>
      </dgm:t>
    </dgm:pt>
    <dgm:pt modelId="{776CEC83-5FA5-4D44-B129-F21B42CF4EEF}" type="sibTrans" cxnId="{445ED094-EB9F-4370-A599-1FFBEE09D489}">
      <dgm:prSet/>
      <dgm:spPr/>
      <dgm:t>
        <a:bodyPr/>
        <a:lstStyle/>
        <a:p>
          <a:endParaRPr lang="en-US"/>
        </a:p>
      </dgm:t>
    </dgm:pt>
    <dgm:pt modelId="{39A549BD-64F5-4BA8-83DA-7BADCB699052}">
      <dgm:prSet/>
      <dgm:spPr/>
      <dgm:t>
        <a:bodyPr/>
        <a:lstStyle/>
        <a:p>
          <a:r>
            <a:rPr lang="cs-CZ" b="0" i="0"/>
            <a:t>Genetické změny somatických buněk (nádorová onemocnění)</a:t>
          </a:r>
          <a:endParaRPr lang="en-US"/>
        </a:p>
      </dgm:t>
    </dgm:pt>
    <dgm:pt modelId="{5FD99FE4-0A5E-4901-923F-B8EFF92C9C51}" type="parTrans" cxnId="{94D82B67-6F95-4D7D-AD2D-7B4498A2C586}">
      <dgm:prSet/>
      <dgm:spPr/>
      <dgm:t>
        <a:bodyPr/>
        <a:lstStyle/>
        <a:p>
          <a:endParaRPr lang="en-US"/>
        </a:p>
      </dgm:t>
    </dgm:pt>
    <dgm:pt modelId="{610538CD-9AF7-4606-96B1-FE2E6D4A55ED}" type="sibTrans" cxnId="{94D82B67-6F95-4D7D-AD2D-7B4498A2C586}">
      <dgm:prSet/>
      <dgm:spPr/>
      <dgm:t>
        <a:bodyPr/>
        <a:lstStyle/>
        <a:p>
          <a:endParaRPr lang="en-US"/>
        </a:p>
      </dgm:t>
    </dgm:pt>
    <dgm:pt modelId="{CAB86D11-E5ED-437A-AC8F-B98363C695F8}">
      <dgm:prSet/>
      <dgm:spPr/>
      <dgm:t>
        <a:bodyPr/>
        <a:lstStyle/>
        <a:p>
          <a:r>
            <a:rPr lang="cs-CZ" b="0" i="0"/>
            <a:t>Mitochondriální dědičnost</a:t>
          </a:r>
          <a:endParaRPr lang="en-US"/>
        </a:p>
      </dgm:t>
    </dgm:pt>
    <dgm:pt modelId="{F9847D31-85C9-4758-AC41-ACD681472DC5}" type="parTrans" cxnId="{9244BAE7-D1E7-4D50-84A6-FA0518E49CD5}">
      <dgm:prSet/>
      <dgm:spPr/>
      <dgm:t>
        <a:bodyPr/>
        <a:lstStyle/>
        <a:p>
          <a:endParaRPr lang="en-US"/>
        </a:p>
      </dgm:t>
    </dgm:pt>
    <dgm:pt modelId="{2FC912E2-223A-45CF-AEBB-BEB9F6D5712B}" type="sibTrans" cxnId="{9244BAE7-D1E7-4D50-84A6-FA0518E49CD5}">
      <dgm:prSet/>
      <dgm:spPr/>
      <dgm:t>
        <a:bodyPr/>
        <a:lstStyle/>
        <a:p>
          <a:endParaRPr lang="en-US"/>
        </a:p>
      </dgm:t>
    </dgm:pt>
    <dgm:pt modelId="{7676DB96-A8CF-1F41-A672-4AD9528C73EE}" type="pres">
      <dgm:prSet presAssocID="{5AAC31EA-0607-4159-9A22-34AB7D37A0C5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cs-CZ"/>
        </a:p>
      </dgm:t>
    </dgm:pt>
    <dgm:pt modelId="{795DC882-4664-D147-860A-8C423A724930}" type="pres">
      <dgm:prSet presAssocID="{65E90DA7-D792-481F-933A-415E8591AE2B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1A58141E-32F1-C54D-9355-515C4E4C3622}" type="pres">
      <dgm:prSet presAssocID="{F6EE55FB-17D5-4F07-9D09-E6C77D8C1DF3}" presName="sibTrans" presStyleCnt="0"/>
      <dgm:spPr/>
    </dgm:pt>
    <dgm:pt modelId="{C3145B4D-7BA0-E844-8A0D-3B41463981E0}" type="pres">
      <dgm:prSet presAssocID="{619ADCE6-E13A-434B-81ED-9410E9AA37AE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3B035A18-70E4-4C49-99E5-A7155C81D181}" type="pres">
      <dgm:prSet presAssocID="{59C57A1D-AA65-4D50-AAF6-CB952BE0EA67}" presName="sibTrans" presStyleCnt="0"/>
      <dgm:spPr/>
    </dgm:pt>
    <dgm:pt modelId="{F1BE6E4A-801A-B74D-BEE1-32047624D381}" type="pres">
      <dgm:prSet presAssocID="{09BF2BF4-25D5-4AE9-944A-02D6341B9A16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EA133957-4AF3-9745-93B5-AFC473F801BF}" type="pres">
      <dgm:prSet presAssocID="{776CEC83-5FA5-4D44-B129-F21B42CF4EEF}" presName="sibTrans" presStyleCnt="0"/>
      <dgm:spPr/>
    </dgm:pt>
    <dgm:pt modelId="{6643E8F3-CFAC-3242-B641-5910A68FC499}" type="pres">
      <dgm:prSet presAssocID="{39A549BD-64F5-4BA8-83DA-7BADCB699052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1749C6B2-928E-D547-8EED-FF0076B3B8B7}" type="pres">
      <dgm:prSet presAssocID="{610538CD-9AF7-4606-96B1-FE2E6D4A55ED}" presName="sibTrans" presStyleCnt="0"/>
      <dgm:spPr/>
    </dgm:pt>
    <dgm:pt modelId="{5E32E3F3-FFF7-7C41-BA74-52F1D080077E}" type="pres">
      <dgm:prSet presAssocID="{CAB86D11-E5ED-437A-AC8F-B98363C695F8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5517597D-35C9-1B48-BE9E-9B54C039E4CA}" type="presOf" srcId="{619ADCE6-E13A-434B-81ED-9410E9AA37AE}" destId="{C3145B4D-7BA0-E844-8A0D-3B41463981E0}" srcOrd="0" destOrd="0" presId="urn:microsoft.com/office/officeart/2005/8/layout/default#1"/>
    <dgm:cxn modelId="{9E1B9A06-BAEE-431A-8BCC-F46A66C40927}" srcId="{5AAC31EA-0607-4159-9A22-34AB7D37A0C5}" destId="{65E90DA7-D792-481F-933A-415E8591AE2B}" srcOrd="0" destOrd="0" parTransId="{5E15BD08-6F6F-4B8F-B707-5EA90F18A0BD}" sibTransId="{F6EE55FB-17D5-4F07-9D09-E6C77D8C1DF3}"/>
    <dgm:cxn modelId="{05CF6215-49EB-4274-84B2-0F800FAEC87B}" srcId="{5AAC31EA-0607-4159-9A22-34AB7D37A0C5}" destId="{619ADCE6-E13A-434B-81ED-9410E9AA37AE}" srcOrd="1" destOrd="0" parTransId="{F58EB85B-BD1E-4654-B33A-71242FC61CA0}" sibTransId="{59C57A1D-AA65-4D50-AAF6-CB952BE0EA67}"/>
    <dgm:cxn modelId="{E3002F23-BBD8-7E40-9CE7-D59888A5B66F}" type="presOf" srcId="{65E90DA7-D792-481F-933A-415E8591AE2B}" destId="{795DC882-4664-D147-860A-8C423A724930}" srcOrd="0" destOrd="0" presId="urn:microsoft.com/office/officeart/2005/8/layout/default#1"/>
    <dgm:cxn modelId="{77F542D3-A400-1D40-BA87-1FAFC91D69A3}" type="presOf" srcId="{5AAC31EA-0607-4159-9A22-34AB7D37A0C5}" destId="{7676DB96-A8CF-1F41-A672-4AD9528C73EE}" srcOrd="0" destOrd="0" presId="urn:microsoft.com/office/officeart/2005/8/layout/default#1"/>
    <dgm:cxn modelId="{C9E6C723-5F35-B44A-870D-14053221DE6D}" type="presOf" srcId="{09BF2BF4-25D5-4AE9-944A-02D6341B9A16}" destId="{F1BE6E4A-801A-B74D-BEE1-32047624D381}" srcOrd="0" destOrd="0" presId="urn:microsoft.com/office/officeart/2005/8/layout/default#1"/>
    <dgm:cxn modelId="{B8C4E841-69FD-8240-9142-8664A5D00138}" type="presOf" srcId="{39A549BD-64F5-4BA8-83DA-7BADCB699052}" destId="{6643E8F3-CFAC-3242-B641-5910A68FC499}" srcOrd="0" destOrd="0" presId="urn:microsoft.com/office/officeart/2005/8/layout/default#1"/>
    <dgm:cxn modelId="{E7A57DDE-6B90-F743-83D8-F851A690EB35}" type="presOf" srcId="{CAB86D11-E5ED-437A-AC8F-B98363C695F8}" destId="{5E32E3F3-FFF7-7C41-BA74-52F1D080077E}" srcOrd="0" destOrd="0" presId="urn:microsoft.com/office/officeart/2005/8/layout/default#1"/>
    <dgm:cxn modelId="{445ED094-EB9F-4370-A599-1FFBEE09D489}" srcId="{5AAC31EA-0607-4159-9A22-34AB7D37A0C5}" destId="{09BF2BF4-25D5-4AE9-944A-02D6341B9A16}" srcOrd="2" destOrd="0" parTransId="{4B8A4749-A86C-44BC-BCE5-1110FEE81CA8}" sibTransId="{776CEC83-5FA5-4D44-B129-F21B42CF4EEF}"/>
    <dgm:cxn modelId="{9244BAE7-D1E7-4D50-84A6-FA0518E49CD5}" srcId="{5AAC31EA-0607-4159-9A22-34AB7D37A0C5}" destId="{CAB86D11-E5ED-437A-AC8F-B98363C695F8}" srcOrd="4" destOrd="0" parTransId="{F9847D31-85C9-4758-AC41-ACD681472DC5}" sibTransId="{2FC912E2-223A-45CF-AEBB-BEB9F6D5712B}"/>
    <dgm:cxn modelId="{94D82B67-6F95-4D7D-AD2D-7B4498A2C586}" srcId="{5AAC31EA-0607-4159-9A22-34AB7D37A0C5}" destId="{39A549BD-64F5-4BA8-83DA-7BADCB699052}" srcOrd="3" destOrd="0" parTransId="{5FD99FE4-0A5E-4901-923F-B8EFF92C9C51}" sibTransId="{610538CD-9AF7-4606-96B1-FE2E6D4A55ED}"/>
    <dgm:cxn modelId="{E5B73623-078D-5949-8C2D-38D90B531FFE}" type="presParOf" srcId="{7676DB96-A8CF-1F41-A672-4AD9528C73EE}" destId="{795DC882-4664-D147-860A-8C423A724930}" srcOrd="0" destOrd="0" presId="urn:microsoft.com/office/officeart/2005/8/layout/default#1"/>
    <dgm:cxn modelId="{991CFB44-BCB1-1149-879F-7858F567CF40}" type="presParOf" srcId="{7676DB96-A8CF-1F41-A672-4AD9528C73EE}" destId="{1A58141E-32F1-C54D-9355-515C4E4C3622}" srcOrd="1" destOrd="0" presId="urn:microsoft.com/office/officeart/2005/8/layout/default#1"/>
    <dgm:cxn modelId="{B0F42293-993E-7142-A608-F9F148D9C510}" type="presParOf" srcId="{7676DB96-A8CF-1F41-A672-4AD9528C73EE}" destId="{C3145B4D-7BA0-E844-8A0D-3B41463981E0}" srcOrd="2" destOrd="0" presId="urn:microsoft.com/office/officeart/2005/8/layout/default#1"/>
    <dgm:cxn modelId="{E8AF4C62-4ED9-5547-8C96-373D6F857DB5}" type="presParOf" srcId="{7676DB96-A8CF-1F41-A672-4AD9528C73EE}" destId="{3B035A18-70E4-4C49-99E5-A7155C81D181}" srcOrd="3" destOrd="0" presId="urn:microsoft.com/office/officeart/2005/8/layout/default#1"/>
    <dgm:cxn modelId="{0FF6EF6D-AC2C-2C40-B83D-F1B9BEB1F00D}" type="presParOf" srcId="{7676DB96-A8CF-1F41-A672-4AD9528C73EE}" destId="{F1BE6E4A-801A-B74D-BEE1-32047624D381}" srcOrd="4" destOrd="0" presId="urn:microsoft.com/office/officeart/2005/8/layout/default#1"/>
    <dgm:cxn modelId="{EC0ECA4C-9649-9645-8BA6-9EA7D18257FC}" type="presParOf" srcId="{7676DB96-A8CF-1F41-A672-4AD9528C73EE}" destId="{EA133957-4AF3-9745-93B5-AFC473F801BF}" srcOrd="5" destOrd="0" presId="urn:microsoft.com/office/officeart/2005/8/layout/default#1"/>
    <dgm:cxn modelId="{C94EE7C0-3F5A-FB4C-BBE0-74ED40ACCE39}" type="presParOf" srcId="{7676DB96-A8CF-1F41-A672-4AD9528C73EE}" destId="{6643E8F3-CFAC-3242-B641-5910A68FC499}" srcOrd="6" destOrd="0" presId="urn:microsoft.com/office/officeart/2005/8/layout/default#1"/>
    <dgm:cxn modelId="{549458B0-184E-FC4B-BF2F-6DA49F0819DB}" type="presParOf" srcId="{7676DB96-A8CF-1F41-A672-4AD9528C73EE}" destId="{1749C6B2-928E-D547-8EED-FF0076B3B8B7}" srcOrd="7" destOrd="0" presId="urn:microsoft.com/office/officeart/2005/8/layout/default#1"/>
    <dgm:cxn modelId="{6130197C-73A2-AD40-A628-C2A363EFAE7A}" type="presParOf" srcId="{7676DB96-A8CF-1F41-A672-4AD9528C73EE}" destId="{5E32E3F3-FFF7-7C41-BA74-52F1D080077E}" srcOrd="8" destOrd="0" presId="urn:microsoft.com/office/officeart/2005/8/layout/default#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95DC882-4664-D147-860A-8C423A724930}">
      <dsp:nvSpPr>
        <dsp:cNvPr id="0" name=""/>
        <dsp:cNvSpPr/>
      </dsp:nvSpPr>
      <dsp:spPr>
        <a:xfrm>
          <a:off x="1015177" y="490"/>
          <a:ext cx="2373446" cy="1424067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800" b="0" i="0" kern="1200"/>
            <a:t>Monogenní dědičnost (AD, AR, znaky vázané na pohlavní chromozomy)</a:t>
          </a:r>
          <a:endParaRPr lang="en-US" sz="1800" kern="1200"/>
        </a:p>
      </dsp:txBody>
      <dsp:txXfrm>
        <a:off x="1015177" y="490"/>
        <a:ext cx="2373446" cy="1424067"/>
      </dsp:txXfrm>
    </dsp:sp>
    <dsp:sp modelId="{C3145B4D-7BA0-E844-8A0D-3B41463981E0}">
      <dsp:nvSpPr>
        <dsp:cNvPr id="0" name=""/>
        <dsp:cNvSpPr/>
      </dsp:nvSpPr>
      <dsp:spPr>
        <a:xfrm>
          <a:off x="3625968" y="490"/>
          <a:ext cx="2373446" cy="1424067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800" b="0" i="0" kern="1200"/>
            <a:t>Chromozomové aberace</a:t>
          </a:r>
          <a:endParaRPr lang="en-US" sz="1800" kern="1200"/>
        </a:p>
      </dsp:txBody>
      <dsp:txXfrm>
        <a:off x="3625968" y="490"/>
        <a:ext cx="2373446" cy="1424067"/>
      </dsp:txXfrm>
    </dsp:sp>
    <dsp:sp modelId="{F1BE6E4A-801A-B74D-BEE1-32047624D381}">
      <dsp:nvSpPr>
        <dsp:cNvPr id="0" name=""/>
        <dsp:cNvSpPr/>
      </dsp:nvSpPr>
      <dsp:spPr>
        <a:xfrm>
          <a:off x="6236759" y="490"/>
          <a:ext cx="2373446" cy="1424067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800" b="0" i="0" kern="1200"/>
            <a:t>Multifaktoriální dědičnost </a:t>
          </a:r>
          <a:endParaRPr lang="en-US" sz="1800" kern="1200"/>
        </a:p>
      </dsp:txBody>
      <dsp:txXfrm>
        <a:off x="6236759" y="490"/>
        <a:ext cx="2373446" cy="1424067"/>
      </dsp:txXfrm>
    </dsp:sp>
    <dsp:sp modelId="{6643E8F3-CFAC-3242-B641-5910A68FC499}">
      <dsp:nvSpPr>
        <dsp:cNvPr id="0" name=""/>
        <dsp:cNvSpPr/>
      </dsp:nvSpPr>
      <dsp:spPr>
        <a:xfrm>
          <a:off x="2320572" y="1661902"/>
          <a:ext cx="2373446" cy="1424067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800" b="0" i="0" kern="1200"/>
            <a:t>Genetické změny somatických buněk (nádorová onemocnění)</a:t>
          </a:r>
          <a:endParaRPr lang="en-US" sz="1800" kern="1200"/>
        </a:p>
      </dsp:txBody>
      <dsp:txXfrm>
        <a:off x="2320572" y="1661902"/>
        <a:ext cx="2373446" cy="1424067"/>
      </dsp:txXfrm>
    </dsp:sp>
    <dsp:sp modelId="{5E32E3F3-FFF7-7C41-BA74-52F1D080077E}">
      <dsp:nvSpPr>
        <dsp:cNvPr id="0" name=""/>
        <dsp:cNvSpPr/>
      </dsp:nvSpPr>
      <dsp:spPr>
        <a:xfrm>
          <a:off x="4931363" y="1661902"/>
          <a:ext cx="2373446" cy="1424067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800" b="0" i="0" kern="1200"/>
            <a:t>Mitochondriální dědičnost</a:t>
          </a:r>
          <a:endParaRPr lang="en-US" sz="1800" kern="1200"/>
        </a:p>
      </dsp:txBody>
      <dsp:txXfrm>
        <a:off x="4931363" y="1661902"/>
        <a:ext cx="2373446" cy="142406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#1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3B95D7-E4A1-984F-9727-85D29E85B630}" type="datetimeFigureOut">
              <a:rPr lang="cs-CZ" smtClean="0"/>
              <a:pPr/>
              <a:t>04.03.2024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5F6C05-7211-8345-8F06-D572FA88BE03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114554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29D373-3B10-0F41-9191-62CBE308F2A5}" type="slidenum">
              <a:rPr lang="cs-CZ" smtClean="0"/>
              <a:pPr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164674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5F6C05-7211-8345-8F06-D572FA88BE03}" type="slidenum">
              <a:rPr lang="cs-CZ" smtClean="0"/>
              <a:pPr/>
              <a:t>22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583672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5F6C05-7211-8345-8F06-D572FA88BE03}" type="slidenum">
              <a:rPr lang="cs-CZ" smtClean="0"/>
              <a:pPr/>
              <a:t>23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836103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b="1" smtClean="0">
                <a:effectLst/>
              </a:rPr>
              <a:t>Křížení monohybridů: Mendelův první princip</a:t>
            </a:r>
            <a:r>
              <a:rPr lang="cs-CZ" smtClean="0">
                <a:effectLst/>
              </a:rPr>
              <a:t> - </a:t>
            </a:r>
            <a:r>
              <a:rPr lang="cs-CZ" sz="1200" b="1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princip párů faktorů</a:t>
            </a:r>
            <a:r>
              <a:rPr lang="cs-CZ" smtClean="0">
                <a:effectLst/>
              </a:rPr>
              <a:t>; </a:t>
            </a:r>
            <a:r>
              <a:rPr lang="cs-CZ" sz="1200" b="1" i="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Mendelův druhý princip</a:t>
            </a:r>
            <a:r>
              <a:rPr lang="cs-CZ" sz="1200" b="0" i="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- </a:t>
            </a:r>
            <a:r>
              <a:rPr lang="cs-CZ" sz="1200" b="1" i="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princip dominance</a:t>
            </a:r>
            <a:r>
              <a:rPr lang="cs-CZ" sz="1200" b="0" i="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 </a:t>
            </a:r>
            <a:r>
              <a:rPr lang="cs-CZ" sz="1200" b="1" i="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Mendelův třetí princip</a:t>
            </a:r>
            <a:r>
              <a:rPr lang="cs-CZ" sz="1200" b="0" i="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- </a:t>
            </a:r>
            <a:r>
              <a:rPr lang="cs-CZ" sz="1200" b="1" i="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princip segregace</a:t>
            </a:r>
            <a:r>
              <a:rPr lang="cs-CZ" sz="1200" b="0" i="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 </a:t>
            </a:r>
            <a:endParaRPr lang="cs-CZ" smtClean="0">
              <a:effectLst/>
            </a:endParaRPr>
          </a:p>
          <a:p>
            <a:r>
              <a:rPr lang="cs-CZ" sz="1200" b="1" i="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Křížení dihibridů: Mendelův čtvrtý princip</a:t>
            </a:r>
            <a:r>
              <a:rPr lang="cs-CZ" sz="1200" b="0" i="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– </a:t>
            </a:r>
            <a:r>
              <a:rPr lang="cs-CZ" sz="1200" b="1" i="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princip volné kombinovatelnosti</a:t>
            </a:r>
            <a:r>
              <a:rPr lang="cs-CZ" sz="1200" b="0" i="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</a:t>
            </a:r>
            <a:endParaRPr lang="en-US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5F6C05-7211-8345-8F06-D572FA88BE03}" type="slidenum">
              <a:rPr lang="cs-CZ" smtClean="0"/>
              <a:pPr/>
              <a:t>24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843631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mtClean="0"/>
              <a:t>Křížení dihybridů</a:t>
            </a:r>
            <a:endParaRPr lang="en-US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5F6C05-7211-8345-8F06-D572FA88BE03}" type="slidenum">
              <a:rPr lang="cs-CZ" smtClean="0"/>
              <a:pPr/>
              <a:t>25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115030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5F6C05-7211-8345-8F06-D572FA88BE03}" type="slidenum">
              <a:rPr lang="cs-CZ" smtClean="0"/>
              <a:pPr/>
              <a:t>26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9878716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Achondroplazie – geneticky</a:t>
            </a:r>
            <a:r>
              <a:rPr lang="cs-CZ" baseline="0" dirty="0"/>
              <a:t> podmíněná nemoc kostí, spojená s malým vzrůstem člověka – mutace v genu pro receptor fibroblastového růstového faktoru (FGFR3)</a:t>
            </a:r>
          </a:p>
          <a:p>
            <a:r>
              <a:rPr lang="cs-CZ" baseline="0" dirty="0" err="1"/>
              <a:t>Marfanův</a:t>
            </a:r>
            <a:r>
              <a:rPr lang="cs-CZ" baseline="0" dirty="0"/>
              <a:t> syndrom – mutace genu FBN1 (</a:t>
            </a:r>
            <a:r>
              <a:rPr lang="cs-CZ" baseline="0" dirty="0" err="1"/>
              <a:t>fibrilin</a:t>
            </a:r>
            <a:r>
              <a:rPr lang="cs-CZ" baseline="0" dirty="0"/>
              <a:t> 1 15q21.1) – genetická porucha pojivové tkáně, vysoká postava tenké končetiny, dlouhé tenké prsty (</a:t>
            </a:r>
            <a:r>
              <a:rPr lang="cs-CZ" baseline="0" dirty="0" err="1"/>
              <a:t>arachnodaktylie</a:t>
            </a:r>
            <a:r>
              <a:rPr lang="cs-CZ" baseline="0" dirty="0"/>
              <a:t>), </a:t>
            </a:r>
            <a:r>
              <a:rPr lang="cs-CZ" baseline="0" dirty="0" err="1"/>
              <a:t>anomalie</a:t>
            </a:r>
            <a:r>
              <a:rPr lang="cs-CZ" baseline="0" dirty="0"/>
              <a:t> srdce a cév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29D373-3B10-0F41-9191-62CBE308F2A5}" type="slidenum">
              <a:rPr lang="cs-CZ" smtClean="0"/>
              <a:pPr/>
              <a:t>27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9042457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Albinismus – mutace enzymu tyrozinázy,</a:t>
            </a:r>
            <a:r>
              <a:rPr lang="cs-CZ" baseline="0" dirty="0"/>
              <a:t> který je nezbytný při tvorbě melaninu</a:t>
            </a:r>
          </a:p>
          <a:p>
            <a:r>
              <a:rPr lang="cs-CZ" baseline="0" dirty="0"/>
              <a:t>Alkaptonurie – mutace v genu pro </a:t>
            </a:r>
            <a:r>
              <a:rPr lang="cs-CZ" baseline="0" dirty="0" err="1"/>
              <a:t>dioxygenázu</a:t>
            </a:r>
            <a:endParaRPr lang="cs-CZ" baseline="0" dirty="0"/>
          </a:p>
          <a:p>
            <a:r>
              <a:rPr lang="cs-CZ" baseline="0" dirty="0"/>
              <a:t>Fenylketonurie – mutace geny PAH </a:t>
            </a:r>
            <a:r>
              <a:rPr lang="cs-CZ" baseline="0" dirty="0" err="1"/>
              <a:t>fynylalaninhydroxylasa</a:t>
            </a:r>
            <a:r>
              <a:rPr lang="cs-CZ" baseline="0" dirty="0"/>
              <a:t> - porucha metabolismu </a:t>
            </a:r>
            <a:r>
              <a:rPr lang="cs-CZ" baseline="0" dirty="0" err="1"/>
              <a:t>amk</a:t>
            </a:r>
            <a:r>
              <a:rPr lang="cs-CZ" baseline="0" dirty="0"/>
              <a:t> fenylalaninu</a:t>
            </a:r>
          </a:p>
          <a:p>
            <a:r>
              <a:rPr lang="cs-CZ" dirty="0"/>
              <a:t>Cystická </a:t>
            </a:r>
            <a:r>
              <a:rPr lang="cs-CZ" dirty="0" err="1"/>
              <a:t>fybroza</a:t>
            </a:r>
            <a:r>
              <a:rPr lang="cs-CZ" dirty="0"/>
              <a:t> - - postihuje převážně</a:t>
            </a:r>
            <a:r>
              <a:rPr lang="cs-CZ" baseline="0" dirty="0"/>
              <a:t> dýchací a trávící soustavu – mutace genu CFTR – </a:t>
            </a:r>
            <a:r>
              <a:rPr lang="cs-CZ" baseline="0" dirty="0" err="1"/>
              <a:t>cystic</a:t>
            </a:r>
            <a:r>
              <a:rPr lang="cs-CZ" baseline="0" dirty="0"/>
              <a:t> </a:t>
            </a:r>
            <a:r>
              <a:rPr lang="cs-CZ" baseline="0" dirty="0" err="1"/>
              <a:t>fibrosis</a:t>
            </a:r>
            <a:r>
              <a:rPr lang="cs-CZ" baseline="0" dirty="0"/>
              <a:t> </a:t>
            </a:r>
            <a:r>
              <a:rPr lang="cs-CZ" baseline="0" dirty="0" err="1"/>
              <a:t>transmembrane</a:t>
            </a:r>
            <a:r>
              <a:rPr lang="cs-CZ" baseline="0" dirty="0"/>
              <a:t> </a:t>
            </a:r>
            <a:r>
              <a:rPr lang="cs-CZ" baseline="0" dirty="0" err="1"/>
              <a:t>conductance</a:t>
            </a:r>
            <a:r>
              <a:rPr lang="cs-CZ" baseline="0" dirty="0"/>
              <a:t> </a:t>
            </a:r>
            <a:r>
              <a:rPr lang="cs-CZ" baseline="0" dirty="0" err="1"/>
              <a:t>regulator</a:t>
            </a:r>
            <a:r>
              <a:rPr lang="cs-CZ" baseline="0" dirty="0"/>
              <a:t>, chloridový ABC transportér na buněčné membráně (delF508 68% 7q31), jedno z nejčastějších onemocnění u bělochů</a:t>
            </a:r>
          </a:p>
          <a:p>
            <a:r>
              <a:rPr lang="cs-CZ" baseline="0" dirty="0"/>
              <a:t>Srpkovitá anemie – mutace v genu pro hemoglobin (vzniká </a:t>
            </a:r>
            <a:r>
              <a:rPr lang="cs-CZ" baseline="0" dirty="0" err="1"/>
              <a:t>HbS</a:t>
            </a:r>
            <a:r>
              <a:rPr lang="cs-CZ" baseline="0" dirty="0"/>
              <a:t> – bez vázaného kyslíku se deformují) heterozygoti rezistence k </a:t>
            </a:r>
            <a:r>
              <a:rPr lang="cs-CZ" baseline="0" dirty="0" err="1"/>
              <a:t>malarii</a:t>
            </a:r>
            <a:r>
              <a:rPr lang="cs-CZ" baseline="0" dirty="0"/>
              <a:t> (</a:t>
            </a:r>
            <a:r>
              <a:rPr lang="cs-CZ" baseline="0" dirty="0" err="1"/>
              <a:t>plasmodia</a:t>
            </a:r>
            <a:r>
              <a:rPr lang="cs-CZ" baseline="0" dirty="0"/>
              <a:t> – zimničky) - </a:t>
            </a:r>
            <a:r>
              <a:rPr lang="cs-CZ" baseline="0" dirty="0" err="1"/>
              <a:t>anopheles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29D373-3B10-0F41-9191-62CBE308F2A5}" type="slidenum">
              <a:rPr lang="cs-CZ" smtClean="0"/>
              <a:pPr/>
              <a:t>28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0646733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Dystrofie</a:t>
            </a:r>
            <a:r>
              <a:rPr lang="cs-CZ" baseline="0" dirty="0"/>
              <a:t> – mutace genu pro </a:t>
            </a:r>
            <a:r>
              <a:rPr lang="cs-CZ" baseline="0" dirty="0" err="1"/>
              <a:t>Dystrofin</a:t>
            </a:r>
            <a:r>
              <a:rPr lang="cs-CZ" baseline="0" dirty="0"/>
              <a:t> – důležitý pro tvorbu strukturální bílkoviny sarkolemy – ztráta aktivní svalové hmoty</a:t>
            </a:r>
          </a:p>
          <a:p>
            <a:r>
              <a:rPr lang="cs-CZ" baseline="0" dirty="0"/>
              <a:t>Hemofilie – porucha srážlivosti krve – A – absence nebo nedostatek faktoru srážlivosti VII, B IX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29D373-3B10-0F41-9191-62CBE308F2A5}" type="slidenum">
              <a:rPr lang="cs-CZ" smtClean="0"/>
              <a:pPr/>
              <a:t>29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7163283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mtClean="0"/>
              <a:t>AR</a:t>
            </a:r>
            <a:endParaRPr lang="en-US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5F6C05-7211-8345-8F06-D572FA88BE03}" type="slidenum">
              <a:rPr lang="cs-CZ" smtClean="0"/>
              <a:pPr/>
              <a:t>30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3431389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mtClean="0"/>
              <a:t>AD</a:t>
            </a:r>
            <a:endParaRPr lang="en-US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5F6C05-7211-8345-8F06-D572FA88BE03}" type="slidenum">
              <a:rPr lang="cs-CZ" smtClean="0"/>
              <a:pPr/>
              <a:t>31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4570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/>
              <a:t>Pangeneze </a:t>
            </a:r>
            <a:r>
              <a:rPr lang="cs-CZ" smtClean="0"/>
              <a:t>dle Darwina </a:t>
            </a:r>
            <a:r>
              <a:rPr lang="cs-CZ" dirty="0"/>
              <a:t>– každá část těla přispívá do vajíčka a spermie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5F6C05-7211-8345-8F06-D572FA88BE03}" type="slidenum">
              <a:rPr lang="cs-CZ" smtClean="0"/>
              <a:pPr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1860129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29D373-3B10-0F41-9191-62CBE308F2A5}" type="slidenum">
              <a:rPr lang="cs-CZ" smtClean="0"/>
              <a:pPr/>
              <a:t>32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9036132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29D373-3B10-0F41-9191-62CBE308F2A5}" type="slidenum">
              <a:rPr lang="cs-CZ" smtClean="0"/>
              <a:pPr/>
              <a:t>33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1699930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“H“ enzyme – </a:t>
            </a:r>
            <a:r>
              <a:rPr lang="cs-CZ" dirty="0" err="1"/>
              <a:t>binds</a:t>
            </a:r>
            <a:r>
              <a:rPr lang="cs-CZ" dirty="0"/>
              <a:t> </a:t>
            </a:r>
            <a:r>
              <a:rPr lang="cs-CZ" dirty="0" err="1"/>
              <a:t>fucose</a:t>
            </a:r>
            <a:r>
              <a:rPr lang="cs-CZ" dirty="0"/>
              <a:t> to </a:t>
            </a:r>
            <a:r>
              <a:rPr lang="cs-CZ" dirty="0" err="1"/>
              <a:t>precursor</a:t>
            </a:r>
            <a:r>
              <a:rPr lang="cs-CZ" dirty="0"/>
              <a:t> -&gt;H antigen, “A“ gene </a:t>
            </a:r>
            <a:r>
              <a:rPr lang="cs-CZ" dirty="0" err="1"/>
              <a:t>codes</a:t>
            </a:r>
            <a:r>
              <a:rPr lang="cs-CZ" dirty="0"/>
              <a:t> N-</a:t>
            </a:r>
            <a:r>
              <a:rPr lang="cs-CZ" dirty="0" err="1"/>
              <a:t>acetylgalactosaminyltranferase</a:t>
            </a:r>
            <a:r>
              <a:rPr lang="cs-CZ" dirty="0"/>
              <a:t> and </a:t>
            </a:r>
            <a:r>
              <a:rPr lang="cs-CZ" dirty="0" err="1"/>
              <a:t>adds</a:t>
            </a:r>
            <a:r>
              <a:rPr lang="cs-CZ" dirty="0"/>
              <a:t> N-</a:t>
            </a:r>
            <a:r>
              <a:rPr lang="cs-CZ" dirty="0" err="1"/>
              <a:t>acetylgalactosamine</a:t>
            </a:r>
            <a:r>
              <a:rPr lang="cs-CZ" dirty="0"/>
              <a:t> to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terminal</a:t>
            </a:r>
            <a:r>
              <a:rPr lang="cs-CZ" dirty="0"/>
              <a:t> </a:t>
            </a:r>
            <a:r>
              <a:rPr lang="cs-CZ" dirty="0" err="1"/>
              <a:t>sugar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H antigen, „B“ </a:t>
            </a:r>
            <a:r>
              <a:rPr lang="cs-CZ" dirty="0" err="1"/>
              <a:t>codes</a:t>
            </a:r>
            <a:r>
              <a:rPr lang="cs-CZ" dirty="0"/>
              <a:t> D-</a:t>
            </a:r>
            <a:r>
              <a:rPr lang="cs-CZ" dirty="0" err="1"/>
              <a:t>galactosyltransferase</a:t>
            </a:r>
            <a:r>
              <a:rPr lang="cs-CZ" dirty="0"/>
              <a:t> – </a:t>
            </a:r>
            <a:r>
              <a:rPr lang="cs-CZ" dirty="0" err="1"/>
              <a:t>adds</a:t>
            </a:r>
            <a:r>
              <a:rPr lang="cs-CZ" dirty="0"/>
              <a:t> D-</a:t>
            </a:r>
            <a:r>
              <a:rPr lang="cs-CZ" dirty="0" err="1"/>
              <a:t>galactose</a:t>
            </a:r>
            <a:r>
              <a:rPr lang="cs-CZ" dirty="0"/>
              <a:t> to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terminal</a:t>
            </a:r>
            <a:r>
              <a:rPr lang="cs-CZ" dirty="0"/>
              <a:t> </a:t>
            </a:r>
            <a:r>
              <a:rPr lang="cs-CZ" dirty="0" err="1"/>
              <a:t>sugar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H antigen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29D373-3B10-0F41-9191-62CBE308F2A5}" type="slidenum">
              <a:rPr lang="cs-CZ" smtClean="0"/>
              <a:pPr/>
              <a:t>34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6416426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29D373-3B10-0F41-9191-62CBE308F2A5}" type="slidenum">
              <a:rPr lang="cs-CZ" smtClean="0"/>
              <a:pPr/>
              <a:t>35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4333489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Recesivní letalita </a:t>
            </a:r>
            <a:r>
              <a:rPr lang="cs-CZ"/>
              <a:t>dominantní </a:t>
            </a:r>
            <a:r>
              <a:rPr lang="cs-CZ" smtClean="0"/>
              <a:t>alely (alela je dominantní, letální pouze v hom stavu) </a:t>
            </a:r>
            <a:r>
              <a:rPr lang="cs-CZ" dirty="0"/>
              <a:t>-  </a:t>
            </a:r>
            <a:r>
              <a:rPr lang="cs-CZ" dirty="0" err="1"/>
              <a:t>agouti</a:t>
            </a:r>
            <a:r>
              <a:rPr lang="cs-CZ" baseline="0" dirty="0"/>
              <a:t> myši, bezocasé kočky</a:t>
            </a:r>
          </a:p>
          <a:p>
            <a:r>
              <a:rPr lang="cs-CZ" dirty="0"/>
              <a:t>Tay </a:t>
            </a:r>
            <a:r>
              <a:rPr lang="cs-CZ" dirty="0" err="1"/>
              <a:t>sachsova</a:t>
            </a:r>
            <a:r>
              <a:rPr lang="cs-CZ" baseline="0" dirty="0"/>
              <a:t> choroba – mutace v genu HEXA – absence enzymu </a:t>
            </a:r>
            <a:r>
              <a:rPr lang="cs-CZ" baseline="0" dirty="0" err="1"/>
              <a:t>hexozamidázy</a:t>
            </a:r>
            <a:r>
              <a:rPr lang="cs-CZ" baseline="0" dirty="0"/>
              <a:t> A -&gt; akumulace lipidového komplexu </a:t>
            </a:r>
            <a:r>
              <a:rPr lang="cs-CZ" baseline="0" dirty="0" err="1"/>
              <a:t>gangliozidu</a:t>
            </a:r>
            <a:r>
              <a:rPr lang="cs-CZ" baseline="0" dirty="0"/>
              <a:t> na povrchu nervových buněk -&gt; od 6 měsíců postupná neurologická degradace – 3. 4- let smrt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29D373-3B10-0F41-9191-62CBE308F2A5}" type="slidenum">
              <a:rPr lang="cs-CZ" smtClean="0"/>
              <a:pPr/>
              <a:t>36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1543682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Červené</a:t>
            </a:r>
            <a:r>
              <a:rPr lang="cs-CZ" baseline="0" dirty="0"/>
              <a:t> zbarvení </a:t>
            </a:r>
            <a:r>
              <a:rPr lang="cs-CZ" baseline="0" dirty="0" err="1"/>
              <a:t>R</a:t>
            </a:r>
            <a:r>
              <a:rPr lang="cs-CZ" baseline="0" dirty="0"/>
              <a:t> </a:t>
            </a:r>
            <a:r>
              <a:rPr lang="cs-CZ" baseline="0" dirty="0" err="1"/>
              <a:t>x</a:t>
            </a:r>
            <a:r>
              <a:rPr lang="cs-CZ" baseline="0" dirty="0"/>
              <a:t> rozklad </a:t>
            </a:r>
            <a:r>
              <a:rPr lang="cs-CZ" baseline="0" dirty="0" err="1"/>
              <a:t>chlorofilu</a:t>
            </a:r>
            <a:r>
              <a:rPr lang="cs-CZ" baseline="0" dirty="0"/>
              <a:t> Cl papriky (RECIPROKÁ INTERAKCE)</a:t>
            </a:r>
          </a:p>
          <a:p>
            <a:r>
              <a:rPr lang="cs-CZ" baseline="0" dirty="0"/>
              <a:t>Intenzivně žlutý flavon </a:t>
            </a:r>
            <a:r>
              <a:rPr lang="cs-CZ" baseline="0" dirty="0" err="1"/>
              <a:t>Y</a:t>
            </a:r>
            <a:r>
              <a:rPr lang="cs-CZ" baseline="0" dirty="0"/>
              <a:t> </a:t>
            </a:r>
            <a:r>
              <a:rPr lang="cs-CZ" baseline="0" dirty="0" err="1"/>
              <a:t>x</a:t>
            </a:r>
            <a:r>
              <a:rPr lang="cs-CZ" baseline="0" dirty="0"/>
              <a:t> krémově žlutý flavon I (DOMINANTNÍ EPISTÁZE)</a:t>
            </a:r>
          </a:p>
          <a:p>
            <a:r>
              <a:rPr lang="cs-CZ" baseline="0" dirty="0"/>
              <a:t>Labradoři B (</a:t>
            </a:r>
            <a:r>
              <a:rPr lang="cs-CZ" baseline="0" dirty="0" err="1"/>
              <a:t>black</a:t>
            </a:r>
            <a:r>
              <a:rPr lang="cs-CZ" baseline="0" dirty="0"/>
              <a:t>) černý, </a:t>
            </a:r>
            <a:r>
              <a:rPr lang="cs-CZ" baseline="0" dirty="0" err="1"/>
              <a:t>bb</a:t>
            </a:r>
            <a:r>
              <a:rPr lang="cs-CZ" baseline="0" dirty="0"/>
              <a:t> čokoládový </a:t>
            </a:r>
            <a:r>
              <a:rPr lang="cs-CZ" baseline="0" dirty="0" err="1"/>
              <a:t>x</a:t>
            </a:r>
            <a:r>
              <a:rPr lang="cs-CZ" baseline="0" dirty="0"/>
              <a:t> E ukládání barvy po celém těle – když není tak žlutý (RECESIVNÍ EPISTÁZE) – </a:t>
            </a:r>
            <a:r>
              <a:rPr lang="cs-CZ" baseline="0" dirty="0" err="1"/>
              <a:t>Bombayský</a:t>
            </a:r>
            <a:r>
              <a:rPr lang="cs-CZ" baseline="0" dirty="0"/>
              <a:t> fenotyp – mutace pro </a:t>
            </a:r>
            <a:r>
              <a:rPr lang="cs-CZ" baseline="0" dirty="0" err="1"/>
              <a:t>hh</a:t>
            </a:r>
            <a:r>
              <a:rPr lang="cs-CZ" baseline="0" dirty="0"/>
              <a:t> Gen H </a:t>
            </a:r>
            <a:r>
              <a:rPr lang="cs-CZ" baseline="0" dirty="0" err="1"/>
              <a:t>glukoproteinový</a:t>
            </a:r>
            <a:r>
              <a:rPr lang="cs-CZ" baseline="0" dirty="0"/>
              <a:t> prekurzor</a:t>
            </a:r>
          </a:p>
          <a:p>
            <a:r>
              <a:rPr lang="cs-CZ" baseline="0" dirty="0"/>
              <a:t>C prekurzor barviva </a:t>
            </a:r>
            <a:r>
              <a:rPr lang="cs-CZ" baseline="0" dirty="0" err="1"/>
              <a:t>x</a:t>
            </a:r>
            <a:r>
              <a:rPr lang="cs-CZ" baseline="0" dirty="0"/>
              <a:t> enzym – barevné jen když funguje oboje (KOMPLEMENTARITA)</a:t>
            </a:r>
          </a:p>
          <a:p>
            <a:r>
              <a:rPr lang="cs-CZ" baseline="0" dirty="0"/>
              <a:t>Barvivo </a:t>
            </a:r>
            <a:r>
              <a:rPr lang="cs-CZ" baseline="0" dirty="0" err="1"/>
              <a:t>x</a:t>
            </a:r>
            <a:r>
              <a:rPr lang="cs-CZ" baseline="0" dirty="0"/>
              <a:t> inhibitor (INHIBICE)</a:t>
            </a:r>
          </a:p>
          <a:p>
            <a:r>
              <a:rPr lang="cs-CZ" baseline="0" dirty="0"/>
              <a:t>Multiplicita nekumulativní (stačí jedna funkční), kumulativní </a:t>
            </a:r>
          </a:p>
          <a:p>
            <a:r>
              <a:rPr lang="cs-CZ" baseline="0" dirty="0"/>
              <a:t>Přechod od kvalitativních znaků </a:t>
            </a:r>
            <a:r>
              <a:rPr lang="cs-CZ" baseline="0"/>
              <a:t>ke kvantitativním</a:t>
            </a:r>
            <a:endParaRPr lang="cs-CZ" baseline="0" dirty="0"/>
          </a:p>
          <a:p>
            <a:endParaRPr lang="cs-CZ" baseline="0" dirty="0"/>
          </a:p>
          <a:p>
            <a:endParaRPr lang="cs-CZ" baseline="0" dirty="0"/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29D373-3B10-0F41-9191-62CBE308F2A5}" type="slidenum">
              <a:rPr lang="cs-CZ" smtClean="0"/>
              <a:pPr/>
              <a:t>38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027681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Variabilita je základní podmínkou evoluce života. Výsledkem genetické variability</a:t>
            </a:r>
            <a:r>
              <a:rPr lang="cs-CZ" baseline="0" dirty="0"/>
              <a:t> je individuální identita jednotlivých druhů, tedy genetická různorodost – genetická diverzita (segregace vloh do gamet, rekombinace během crossing-overu, pohlavnost a pohlavní rozmnožování, mutace DNA, chromozomů a genomu)</a:t>
            </a:r>
            <a:endParaRPr lang="cs-CZ" dirty="0"/>
          </a:p>
          <a:p>
            <a:endParaRPr lang="cs-CZ" dirty="0"/>
          </a:p>
          <a:p>
            <a:r>
              <a:rPr lang="cs-CZ" dirty="0"/>
              <a:t>Čím</a:t>
            </a:r>
            <a:r>
              <a:rPr lang="cs-CZ" baseline="0" dirty="0"/>
              <a:t> častěji se organismus rozmnožuje, tím častěji mutuje;</a:t>
            </a:r>
          </a:p>
          <a:p>
            <a:r>
              <a:rPr lang="cs-CZ" baseline="0" dirty="0"/>
              <a:t>Roste vlivem mutagenů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29D373-3B10-0F41-9191-62CBE308F2A5}" type="slidenum">
              <a:rPr lang="cs-CZ" smtClean="0"/>
              <a:pPr/>
              <a:t>39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2400798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5F6C05-7211-8345-8F06-D572FA88BE03}" type="slidenum">
              <a:rPr lang="cs-CZ" smtClean="0"/>
              <a:pPr/>
              <a:t>40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0490337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Vyšší počet volných radikálů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5F6C05-7211-8345-8F06-D572FA88BE03}" type="slidenum">
              <a:rPr lang="cs-CZ" smtClean="0"/>
              <a:pPr/>
              <a:t>41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360032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5F6C05-7211-8345-8F06-D572FA88BE03}" type="slidenum">
              <a:rPr lang="cs-CZ" smtClean="0"/>
              <a:pPr/>
              <a:t>42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648953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5F6C05-7211-8345-8F06-D572FA88BE03}" type="slidenum">
              <a:rPr lang="cs-CZ" smtClean="0"/>
              <a:pPr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6096249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mtClean="0"/>
              <a:t>Lidský oocyt – 10</a:t>
            </a:r>
            <a:r>
              <a:rPr lang="cs-CZ" baseline="30000" smtClean="0"/>
              <a:t>5</a:t>
            </a:r>
            <a:endParaRPr lang="en-US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29D373-3B10-0F41-9191-62CBE308F2A5}" type="slidenum">
              <a:rPr lang="cs-CZ" smtClean="0"/>
              <a:t>46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7209122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mtClean="0"/>
              <a:t>Lidský oocyt – 10</a:t>
            </a:r>
            <a:r>
              <a:rPr lang="cs-CZ" baseline="30000" smtClean="0"/>
              <a:t>5</a:t>
            </a:r>
            <a:endParaRPr lang="en-US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29D373-3B10-0F41-9191-62CBE308F2A5}" type="slidenum">
              <a:rPr lang="cs-CZ" smtClean="0"/>
              <a:t>47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463169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5F6C05-7211-8345-8F06-D572FA88BE03}" type="slidenum">
              <a:rPr lang="cs-CZ" smtClean="0"/>
              <a:pPr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91583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5F6C05-7211-8345-8F06-D572FA88BE03}" type="slidenum">
              <a:rPr lang="cs-CZ" smtClean="0"/>
              <a:pPr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593200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5F6C05-7211-8345-8F06-D572FA88BE03}" type="slidenum">
              <a:rPr lang="cs-CZ" smtClean="0"/>
              <a:pPr/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774865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5F6C05-7211-8345-8F06-D572FA88BE03}" type="slidenum">
              <a:rPr lang="cs-CZ" smtClean="0"/>
              <a:pPr/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305709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5F6C05-7211-8345-8F06-D572FA88BE03}" type="slidenum">
              <a:rPr lang="cs-CZ" smtClean="0"/>
              <a:pPr/>
              <a:t>19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743122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5F6C05-7211-8345-8F06-D572FA88BE03}" type="slidenum">
              <a:rPr lang="cs-CZ" smtClean="0"/>
              <a:pPr/>
              <a:t>21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419471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10089390" y="1792223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/>
                </a:solidFill>
              </a:defRPr>
            </a:lvl1pPr>
          </a:lstStyle>
          <a:p>
            <a:fld id="{037E5B07-62E7-3A4F-8EEE-63CFAE3EC7BE}" type="datetimeFigureOut">
              <a:rPr lang="cs-CZ" smtClean="0"/>
              <a:pPr/>
              <a:t>04.03.2024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8959592" y="3226820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</a:defRPr>
            </a:lvl1pPr>
          </a:lstStyle>
          <a:p>
            <a:endParaRPr lang="cs-CZ"/>
          </a:p>
        </p:txBody>
      </p:sp>
      <p:sp>
        <p:nvSpPr>
          <p:cNvPr id="10" name="Rectangle 9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1008" y="292608"/>
            <a:ext cx="838199" cy="767687"/>
          </a:xfrm>
        </p:spPr>
        <p:txBody>
          <a:bodyPr/>
          <a:lstStyle>
            <a:lvl1pPr>
              <a:defRPr sz="2800" b="0" i="0">
                <a:latin typeface="+mj-lt"/>
              </a:defRPr>
            </a:lvl1pPr>
          </a:lstStyle>
          <a:p>
            <a:fld id="{577235AA-A4E0-CC4E-A524-DC9A1B7DC22C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174530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966674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6" y="553666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E5B07-62E7-3A4F-8EEE-63CFAE3EC7BE}" type="datetimeFigureOut">
              <a:rPr lang="cs-CZ" smtClean="0"/>
              <a:pPr/>
              <a:t>04.03.2024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235AA-A4E0-CC4E-A524-DC9A1B7DC22C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616769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1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063416"/>
            <a:ext cx="8825659" cy="1379755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E5B07-62E7-3A4F-8EEE-63CFAE3EC7BE}" type="datetimeFigureOut">
              <a:rPr lang="cs-CZ" smtClean="0"/>
              <a:pPr/>
              <a:t>04.03.2024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235AA-A4E0-CC4E-A524-DC9A1B7DC22C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548019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5" name="Rectangle 14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24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6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3" name="TextBox 12"/>
          <p:cNvSpPr txBox="1"/>
          <p:nvPr/>
        </p:nvSpPr>
        <p:spPr>
          <a:xfrm>
            <a:off x="9719438" y="2631815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9600" dirty="0"/>
              <a:t>”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98295" y="591093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9600" dirty="0"/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0517"/>
            <a:ext cx="8453906" cy="2698249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25772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E5B07-62E7-3A4F-8EEE-63CFAE3EC7BE}" type="datetimeFigureOut">
              <a:rPr lang="cs-CZ" smtClean="0"/>
              <a:pPr/>
              <a:t>04.03.2024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2" name="Rectangle 31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235AA-A4E0-CC4E-A524-DC9A1B7DC22C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842604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1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33068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E5B07-62E7-3A4F-8EEE-63CFAE3EC7BE}" type="datetimeFigureOut">
              <a:rPr lang="cs-CZ" smtClean="0"/>
              <a:pPr/>
              <a:t>04.03.2024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2" name="Rectangle 11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235AA-A4E0-CC4E-A524-DC9A1B7DC22C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83333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17299"/>
            <a:ext cx="312916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4" y="3193561"/>
            <a:ext cx="3129168" cy="283349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2"/>
            <a:ext cx="314538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93561"/>
            <a:ext cx="3145380" cy="283349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6700" y="2617299"/>
            <a:ext cx="3161029" cy="576261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6700" y="3193561"/>
            <a:ext cx="3164719" cy="28334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1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1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E5B07-62E7-3A4F-8EEE-63CFAE3EC7BE}" type="datetimeFigureOut">
              <a:rPr lang="cs-CZ" smtClean="0"/>
              <a:pPr/>
              <a:t>04.03.2024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235AA-A4E0-CC4E-A524-DC9A1B7DC22C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986889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2" y="4532845"/>
            <a:ext cx="30504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2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3" y="5109107"/>
            <a:ext cx="3050437" cy="91794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72537" y="4532846"/>
            <a:ext cx="3046766" cy="651156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3" y="2603500"/>
            <a:ext cx="2691241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8865" y="5184002"/>
            <a:ext cx="3050438" cy="84305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3434" y="4532847"/>
            <a:ext cx="3050438" cy="65115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3434" y="5184001"/>
            <a:ext cx="3050437" cy="843054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388153" y="2603500"/>
            <a:ext cx="0" cy="3517594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801905" y="2603500"/>
            <a:ext cx="0" cy="34925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E5B07-62E7-3A4F-8EEE-63CFAE3EC7BE}" type="datetimeFigureOut">
              <a:rPr lang="cs-CZ" smtClean="0"/>
              <a:pPr/>
              <a:t>04.03.2024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235AA-A4E0-CC4E-A524-DC9A1B7DC22C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012137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973668"/>
            <a:ext cx="8825660" cy="70696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E5B07-62E7-3A4F-8EEE-63CFAE3EC7BE}" type="datetimeFigureOut">
              <a:rPr lang="cs-CZ" smtClean="0"/>
              <a:pPr/>
              <a:t>04.03.2024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235AA-A4E0-CC4E-A524-DC9A1B7DC22C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758923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Rectangle 7"/>
            <p:cNvSpPr/>
            <p:nvPr/>
          </p:nvSpPr>
          <p:spPr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76756" y="1278468"/>
            <a:ext cx="1413933" cy="4748589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8"/>
            <a:ext cx="6247546" cy="474859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E5B07-62E7-3A4F-8EEE-63CFAE3EC7BE}" type="datetimeFigureOut">
              <a:rPr lang="cs-CZ" smtClean="0"/>
              <a:pPr/>
              <a:t>04.03.2024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235AA-A4E0-CC4E-A524-DC9A1B7DC22C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513464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cs-CZ" dirty="0"/>
              <a:t>Definujte zápatí – název prezentace nebo pracoviště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  <a:prstGeom prst="rect">
            <a:avLst/>
          </a:prstGeom>
        </p:spPr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12" name="Nadpis 6">
            <a:extLst>
              <a:ext uri="{FF2B5EF4-FFF2-40B4-BE49-F238E27FC236}">
                <a16:creationId xmlns:a16="http://schemas.microsoft.com/office/drawing/2014/main" id="{F31C6098-45F4-4855-8153-FB7904CE4F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/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44BB26B4-1DB3-416F-8DA4-AFF4E665D6D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000"/>
            <a:ext cx="1546943" cy="1067390"/>
          </a:xfrm>
          <a:prstGeom prst="rect">
            <a:avLst/>
          </a:prstGeom>
        </p:spPr>
      </p:pic>
      <p:sp>
        <p:nvSpPr>
          <p:cNvPr id="14" name="Podnadpis 2">
            <a:extLst>
              <a:ext uri="{FF2B5EF4-FFF2-40B4-BE49-F238E27FC236}">
                <a16:creationId xmlns:a16="http://schemas.microsoft.com/office/drawing/2014/main" id="{6623C95A-60BE-40EB-9BC7-25260893EB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007836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E5B07-62E7-3A4F-8EEE-63CFAE3EC7BE}" type="datetimeFigureOut">
              <a:rPr lang="cs-CZ" smtClean="0"/>
              <a:pPr/>
              <a:t>04.03.2024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235AA-A4E0-CC4E-A524-DC9A1B7DC22C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907967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677645"/>
            <a:ext cx="4351023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8" y="2677644"/>
            <a:ext cx="3755379" cy="2283823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E5B07-62E7-3A4F-8EEE-63CFAE3EC7BE}" type="datetimeFigureOut">
              <a:rPr lang="cs-CZ" smtClean="0"/>
              <a:pPr/>
              <a:t>04.03.2024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5" name="Rectangle 14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235AA-A4E0-CC4E-A524-DC9A1B7DC22C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772577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E5B07-62E7-3A4F-8EEE-63CFAE3EC7BE}" type="datetimeFigureOut">
              <a:rPr lang="cs-CZ" smtClean="0"/>
              <a:pPr/>
              <a:t>04.03.2024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235AA-A4E0-CC4E-A524-DC9A1B7DC22C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918396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0" y="3179762"/>
            <a:ext cx="4825159" cy="2840039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E5B07-62E7-3A4F-8EEE-63CFAE3EC7BE}" type="datetimeFigureOut">
              <a:rPr lang="cs-CZ" smtClean="0"/>
              <a:pPr/>
              <a:t>04.03.2024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235AA-A4E0-CC4E-A524-DC9A1B7DC22C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441842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E5B07-62E7-3A4F-8EEE-63CFAE3EC7BE}" type="datetimeFigureOut">
              <a:rPr lang="cs-CZ" smtClean="0"/>
              <a:pPr/>
              <a:t>04.03.2024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235AA-A4E0-CC4E-A524-DC9A1B7DC22C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936945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E5B07-62E7-3A4F-8EEE-63CFAE3EC7BE}" type="datetimeFigureOut">
              <a:rPr lang="cs-CZ" smtClean="0"/>
              <a:pPr/>
              <a:t>04.03.2024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235AA-A4E0-CC4E-A524-DC9A1B7DC22C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184999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ectangle 7"/>
            <p:cNvSpPr/>
            <p:nvPr/>
          </p:nvSpPr>
          <p:spPr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295400"/>
            <a:ext cx="2793159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5" cy="45720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5" y="2895600"/>
            <a:ext cx="2793158" cy="312927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E5B07-62E7-3A4F-8EEE-63CFAE3EC7BE}" type="datetimeFigureOut">
              <a:rPr lang="cs-CZ" smtClean="0"/>
              <a:pPr/>
              <a:t>04.03.2024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5" name="Rectangle 14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235AA-A4E0-CC4E-A524-DC9A1B7DC22C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861634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ectangle 7"/>
            <p:cNvSpPr/>
            <p:nvPr/>
          </p:nvSpPr>
          <p:spPr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693332"/>
            <a:ext cx="3860260" cy="173566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5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E5B07-62E7-3A4F-8EEE-63CFAE3EC7BE}" type="datetimeFigureOut">
              <a:rPr lang="cs-CZ" smtClean="0"/>
              <a:pPr/>
              <a:t>04.03.2024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235AA-A4E0-CC4E-A524-DC9A1B7DC22C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617733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26" name="Rectangle 25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0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20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1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3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2603500"/>
            <a:ext cx="8761412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0938" y="639406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037E5B07-62E7-3A4F-8EEE-63CFAE3EC7BE}" type="datetimeFigureOut">
              <a:rPr lang="cs-CZ" smtClean="0"/>
              <a:pPr/>
              <a:t>04.03.2024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28358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 b="1" i="0">
                <a:solidFill>
                  <a:schemeClr val="accent1"/>
                </a:solidFill>
                <a:latin typeface="+mn-lt"/>
              </a:defRPr>
            </a:lvl1pPr>
          </a:lstStyle>
          <a:p>
            <a:endParaRPr lang="cs-CZ"/>
          </a:p>
        </p:txBody>
      </p:sp>
      <p:sp>
        <p:nvSpPr>
          <p:cNvPr id="22" name="Rectangle 21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  <a:latin typeface="+mn-lt"/>
              </a:defRPr>
            </a:lvl1pPr>
          </a:lstStyle>
          <a:p>
            <a:fld id="{577235AA-A4E0-CC4E-A524-DC9A1B7DC22C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685063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1" r:id="rId1"/>
    <p:sldLayoutId id="2147483892" r:id="rId2"/>
    <p:sldLayoutId id="2147483893" r:id="rId3"/>
    <p:sldLayoutId id="2147483894" r:id="rId4"/>
    <p:sldLayoutId id="2147483895" r:id="rId5"/>
    <p:sldLayoutId id="2147483896" r:id="rId6"/>
    <p:sldLayoutId id="2147483897" r:id="rId7"/>
    <p:sldLayoutId id="2147483898" r:id="rId8"/>
    <p:sldLayoutId id="2147483899" r:id="rId9"/>
    <p:sldLayoutId id="2147483900" r:id="rId10"/>
    <p:sldLayoutId id="2147483901" r:id="rId11"/>
    <p:sldLayoutId id="2147483902" r:id="rId12"/>
    <p:sldLayoutId id="2147483903" r:id="rId13"/>
    <p:sldLayoutId id="2147483904" r:id="rId14"/>
    <p:sldLayoutId id="2147483905" r:id="rId15"/>
    <p:sldLayoutId id="2147483906" r:id="rId16"/>
    <p:sldLayoutId id="2147483907" r:id="rId17"/>
    <p:sldLayoutId id="2147483908" r:id="rId18"/>
  </p:sldLayoutIdLst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tif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.jpe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tif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tif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if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tif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tif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tif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tif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tif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tif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tiff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ience.org/doi/10.1126/science.aah4131" TargetMode="Externa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tif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tiff"/><Relationship Id="rId4" Type="http://schemas.openxmlformats.org/officeDocument/2006/relationships/image" Target="../media/image6.tif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C54D868F-C3DF-45B4-97CF-FE7FFF5DFB9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err="1">
                <a:solidFill>
                  <a:srgbClr val="0000DC"/>
                </a:solidFill>
              </a:rPr>
              <a:t>Ústav</a:t>
            </a:r>
            <a:r>
              <a:rPr lang="en-US" dirty="0">
                <a:solidFill>
                  <a:srgbClr val="0000DC"/>
                </a:solidFill>
              </a:rPr>
              <a:t> </a:t>
            </a:r>
            <a:r>
              <a:rPr lang="en-US" dirty="0" err="1">
                <a:solidFill>
                  <a:srgbClr val="0000DC"/>
                </a:solidFill>
              </a:rPr>
              <a:t>patologické</a:t>
            </a:r>
            <a:r>
              <a:rPr lang="en-US" dirty="0">
                <a:solidFill>
                  <a:srgbClr val="0000DC"/>
                </a:solidFill>
              </a:rPr>
              <a:t> </a:t>
            </a:r>
            <a:r>
              <a:rPr lang="en-US" dirty="0" err="1">
                <a:solidFill>
                  <a:srgbClr val="0000DC"/>
                </a:solidFill>
              </a:rPr>
              <a:t>fyziologie</a:t>
            </a:r>
            <a:r>
              <a:rPr lang="en-US" dirty="0">
                <a:solidFill>
                  <a:srgbClr val="0000DC"/>
                </a:solidFill>
              </a:rPr>
              <a:t> </a:t>
            </a:r>
            <a:r>
              <a:rPr lang="en-US">
                <a:solidFill>
                  <a:srgbClr val="0000DC"/>
                </a:solidFill>
              </a:rPr>
              <a:t>LF </a:t>
            </a:r>
            <a:r>
              <a:rPr lang="en-US" smtClean="0">
                <a:solidFill>
                  <a:srgbClr val="0000DC"/>
                </a:solidFill>
              </a:rPr>
              <a:t>MU</a:t>
            </a:r>
            <a:endParaRPr lang="en-US" dirty="0">
              <a:solidFill>
                <a:srgbClr val="0000DC"/>
              </a:solidFill>
            </a:endParaRP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D7F9506-E967-4B33-81BB-98FA30354D0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1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B7B05763-FEBA-40CE-A4E2-FC896DD462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Lidský genom a jeho struktura</a:t>
            </a:r>
            <a:br>
              <a:rPr lang="cs-CZ" dirty="0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dirty="0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Základy jaderné a </a:t>
            </a:r>
            <a:r>
              <a:rPr lang="cs-CZ" dirty="0" err="1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mimojaderné</a:t>
            </a:r>
            <a:r>
              <a:rPr lang="cs-CZ" dirty="0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dědičnosti</a:t>
            </a:r>
            <a:endParaRPr lang="en-US" dirty="0">
              <a:solidFill>
                <a:srgbClr val="0000D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881E6739-BA4B-484B-B855-2A194AA209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11361600" cy="1519627"/>
          </a:xfrm>
        </p:spPr>
        <p:txBody>
          <a:bodyPr>
            <a:normAutofit/>
          </a:bodyPr>
          <a:lstStyle/>
          <a:p>
            <a:r>
              <a:rPr lang="en-US" dirty="0"/>
              <a:t>Mgr</a:t>
            </a:r>
            <a:r>
              <a:rPr lang="en-US"/>
              <a:t>. </a:t>
            </a:r>
            <a:r>
              <a:rPr lang="cs-CZ" smtClean="0"/>
              <a:t>Jana Fialová Kučerová, Ph. 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7124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8894939" y="2949488"/>
            <a:ext cx="31809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11 </a:t>
            </a:r>
            <a:r>
              <a:rPr lang="cs-CZ" dirty="0" err="1">
                <a:solidFill>
                  <a:schemeClr val="bg1"/>
                </a:solidFill>
              </a:rPr>
              <a:t>nm</a:t>
            </a:r>
            <a:r>
              <a:rPr lang="cs-CZ" dirty="0">
                <a:solidFill>
                  <a:schemeClr val="bg1"/>
                </a:solidFill>
              </a:rPr>
              <a:t> „korálky na niti“</a:t>
            </a:r>
          </a:p>
        </p:txBody>
      </p:sp>
      <p:pic>
        <p:nvPicPr>
          <p:cNvPr id="12289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19200" y="4110531"/>
            <a:ext cx="97536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08160" y="1323108"/>
            <a:ext cx="5488596" cy="27874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ovéPole 6"/>
          <p:cNvSpPr txBox="1"/>
          <p:nvPr/>
        </p:nvSpPr>
        <p:spPr>
          <a:xfrm>
            <a:off x="9013371" y="1698171"/>
            <a:ext cx="24166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30 </a:t>
            </a:r>
            <a:r>
              <a:rPr lang="cs-CZ" dirty="0" err="1">
                <a:solidFill>
                  <a:schemeClr val="bg1"/>
                </a:solidFill>
              </a:rPr>
              <a:t>nm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interfázní</a:t>
            </a:r>
            <a:r>
              <a:rPr lang="cs-CZ" dirty="0">
                <a:solidFill>
                  <a:schemeClr val="bg1"/>
                </a:solidFill>
              </a:rPr>
              <a:t> chromatin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C8CFC9C-A4E0-B148-977A-8E6C5BD16E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76086" y="359547"/>
            <a:ext cx="8825658" cy="893298"/>
          </a:xfrm>
        </p:spPr>
        <p:txBody>
          <a:bodyPr/>
          <a:lstStyle/>
          <a:p>
            <a:r>
              <a:rPr lang="cs-CZ" sz="3600" dirty="0"/>
              <a:t>Chromatin</a:t>
            </a:r>
          </a:p>
        </p:txBody>
      </p:sp>
    </p:spTree>
    <p:extLst>
      <p:ext uri="{BB962C8B-B14F-4D97-AF65-F5344CB8AC3E}">
        <p14:creationId xmlns:p14="http://schemas.microsoft.com/office/powerpoint/2010/main" val="24582733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" name="Group 60">
            <a:extLst>
              <a:ext uri="{FF2B5EF4-FFF2-40B4-BE49-F238E27FC236}">
                <a16:creationId xmlns:a16="http://schemas.microsoft.com/office/drawing/2014/main" id="{5E47C794-DD90-4D91-829F-2F92D74D4CF9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A9A91F91-27C6-4301-95BB-38D75819E4AC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A146DDC2-5A93-4B50-B8F4-B5311F9EC5D2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19AA3227-4C96-4188-B279-CBD4D28FA01C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63943AC8-1C36-402E-9CF9-236EC8994778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66" name="Freeform 5">
              <a:extLst>
                <a:ext uri="{FF2B5EF4-FFF2-40B4-BE49-F238E27FC236}">
                  <a16:creationId xmlns:a16="http://schemas.microsoft.com/office/drawing/2014/main" id="{107455A9-9423-4813-B4F5-5987FC507E29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5922489">
              <a:off x="5523852" y="18006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67" name="Freeform 5">
              <a:extLst>
                <a:ext uri="{FF2B5EF4-FFF2-40B4-BE49-F238E27FC236}">
                  <a16:creationId xmlns:a16="http://schemas.microsoft.com/office/drawing/2014/main" id="{553DE0C0-A442-421A-BC88-7C91FBC0D812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6200000">
              <a:off x="4612744" y="27763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68" name="Freeform 5">
              <a:extLst>
                <a:ext uri="{FF2B5EF4-FFF2-40B4-BE49-F238E27FC236}">
                  <a16:creationId xmlns:a16="http://schemas.microsoft.com/office/drawing/2014/main" id="{0D557BDA-150C-4379-BDD2-E21312590057}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70" name="Rectangle 69">
            <a:extLst>
              <a:ext uri="{FF2B5EF4-FFF2-40B4-BE49-F238E27FC236}">
                <a16:creationId xmlns:a16="http://schemas.microsoft.com/office/drawing/2014/main" id="{190D4F95-AC40-4C7F-8794-DF2B6F75007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36EA766-AB57-034A-937A-8EE7AE6CED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098" y="629265"/>
            <a:ext cx="6425580" cy="1622322"/>
          </a:xfrm>
        </p:spPr>
        <p:txBody>
          <a:bodyPr>
            <a:normAutofit/>
          </a:bodyPr>
          <a:lstStyle/>
          <a:p>
            <a:r>
              <a:rPr lang="cs-CZ" dirty="0"/>
              <a:t>Složení nukleových kyselin</a:t>
            </a:r>
          </a:p>
        </p:txBody>
      </p:sp>
      <p:sp>
        <p:nvSpPr>
          <p:cNvPr id="23" name="Content Placeholder 22">
            <a:extLst>
              <a:ext uri="{FF2B5EF4-FFF2-40B4-BE49-F238E27FC236}">
                <a16:creationId xmlns:a16="http://schemas.microsoft.com/office/drawing/2014/main" id="{BE3D6FDA-A884-4EC5-B510-0FA9A2BB45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9098" y="1872343"/>
            <a:ext cx="6456769" cy="4358132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cs-CZ" sz="1500" dirty="0">
                <a:solidFill>
                  <a:schemeClr val="bg1"/>
                </a:solidFill>
              </a:rPr>
              <a:t>Nukleotid</a:t>
            </a:r>
          </a:p>
          <a:p>
            <a:pPr lvl="1">
              <a:lnSpc>
                <a:spcPct val="90000"/>
              </a:lnSpc>
            </a:pPr>
            <a:r>
              <a:rPr lang="cs-CZ" sz="1500" dirty="0">
                <a:solidFill>
                  <a:schemeClr val="bg1"/>
                </a:solidFill>
              </a:rPr>
              <a:t>Kyselina fosforečná</a:t>
            </a:r>
          </a:p>
          <a:p>
            <a:pPr lvl="1">
              <a:lnSpc>
                <a:spcPct val="90000"/>
              </a:lnSpc>
            </a:pPr>
            <a:r>
              <a:rPr lang="cs-CZ" sz="1500" dirty="0">
                <a:solidFill>
                  <a:schemeClr val="bg1"/>
                </a:solidFill>
              </a:rPr>
              <a:t>Pentóza</a:t>
            </a:r>
          </a:p>
          <a:p>
            <a:pPr lvl="2">
              <a:lnSpc>
                <a:spcPct val="90000"/>
              </a:lnSpc>
            </a:pPr>
            <a:r>
              <a:rPr lang="cs-CZ" sz="1500" dirty="0">
                <a:solidFill>
                  <a:schemeClr val="bg1"/>
                </a:solidFill>
              </a:rPr>
              <a:t>ribóza</a:t>
            </a:r>
          </a:p>
          <a:p>
            <a:pPr lvl="2">
              <a:lnSpc>
                <a:spcPct val="90000"/>
              </a:lnSpc>
            </a:pPr>
            <a:r>
              <a:rPr lang="cs-CZ" sz="1500" dirty="0">
                <a:solidFill>
                  <a:schemeClr val="bg1"/>
                </a:solidFill>
              </a:rPr>
              <a:t>deoxyribóza</a:t>
            </a:r>
          </a:p>
          <a:p>
            <a:pPr lvl="1">
              <a:lnSpc>
                <a:spcPct val="90000"/>
              </a:lnSpc>
            </a:pPr>
            <a:r>
              <a:rPr lang="cs-CZ" sz="1500" dirty="0">
                <a:solidFill>
                  <a:schemeClr val="bg1"/>
                </a:solidFill>
              </a:rPr>
              <a:t>Organické báze</a:t>
            </a:r>
          </a:p>
          <a:p>
            <a:pPr lvl="2">
              <a:lnSpc>
                <a:spcPct val="90000"/>
              </a:lnSpc>
            </a:pPr>
            <a:r>
              <a:rPr lang="cs-CZ" sz="1500" dirty="0">
                <a:solidFill>
                  <a:schemeClr val="bg1"/>
                </a:solidFill>
              </a:rPr>
              <a:t>purinové báze</a:t>
            </a:r>
          </a:p>
          <a:p>
            <a:pPr lvl="3">
              <a:lnSpc>
                <a:spcPct val="90000"/>
              </a:lnSpc>
            </a:pPr>
            <a:r>
              <a:rPr lang="cs-CZ" sz="1500" dirty="0">
                <a:solidFill>
                  <a:schemeClr val="bg1"/>
                </a:solidFill>
              </a:rPr>
              <a:t>adenin</a:t>
            </a:r>
          </a:p>
          <a:p>
            <a:pPr lvl="3">
              <a:lnSpc>
                <a:spcPct val="90000"/>
              </a:lnSpc>
            </a:pPr>
            <a:r>
              <a:rPr lang="cs-CZ" sz="1500" dirty="0">
                <a:solidFill>
                  <a:schemeClr val="bg1"/>
                </a:solidFill>
              </a:rPr>
              <a:t>guanin</a:t>
            </a:r>
          </a:p>
          <a:p>
            <a:pPr lvl="2">
              <a:lnSpc>
                <a:spcPct val="90000"/>
              </a:lnSpc>
            </a:pPr>
            <a:r>
              <a:rPr lang="cs-CZ" sz="1500" dirty="0">
                <a:solidFill>
                  <a:schemeClr val="bg1"/>
                </a:solidFill>
              </a:rPr>
              <a:t>pyrimidinové báze</a:t>
            </a:r>
          </a:p>
          <a:p>
            <a:pPr lvl="3">
              <a:lnSpc>
                <a:spcPct val="90000"/>
              </a:lnSpc>
            </a:pPr>
            <a:r>
              <a:rPr lang="cs-CZ" sz="1500" dirty="0">
                <a:solidFill>
                  <a:schemeClr val="bg1"/>
                </a:solidFill>
              </a:rPr>
              <a:t>cytozin</a:t>
            </a:r>
          </a:p>
          <a:p>
            <a:pPr lvl="3">
              <a:lnSpc>
                <a:spcPct val="90000"/>
              </a:lnSpc>
            </a:pPr>
            <a:r>
              <a:rPr lang="cs-CZ" sz="1500" dirty="0">
                <a:solidFill>
                  <a:schemeClr val="bg1"/>
                </a:solidFill>
              </a:rPr>
              <a:t>tymin</a:t>
            </a:r>
          </a:p>
          <a:p>
            <a:pPr lvl="3">
              <a:lnSpc>
                <a:spcPct val="90000"/>
              </a:lnSpc>
            </a:pPr>
            <a:r>
              <a:rPr lang="cs-CZ" sz="1500" dirty="0">
                <a:solidFill>
                  <a:schemeClr val="bg1"/>
                </a:solidFill>
              </a:rPr>
              <a:t>uracil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8F852A4-4DD0-6242-B97D-D2DEBB3755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0784" y="486267"/>
            <a:ext cx="5051902" cy="5885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6304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5E47C794-DD90-4D91-829F-2F92D74D4CF9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A9A91F91-27C6-4301-95BB-38D75819E4AC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A146DDC2-5A93-4B50-B8F4-B5311F9EC5D2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19AA3227-4C96-4188-B279-CBD4D28FA01C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63943AC8-1C36-402E-9CF9-236EC8994778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5">
              <a:extLst>
                <a:ext uri="{FF2B5EF4-FFF2-40B4-BE49-F238E27FC236}">
                  <a16:creationId xmlns:a16="http://schemas.microsoft.com/office/drawing/2014/main" id="{107455A9-9423-4813-B4F5-5987FC507E29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5922489">
              <a:off x="5523852" y="18006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29" name="Freeform 5">
              <a:extLst>
                <a:ext uri="{FF2B5EF4-FFF2-40B4-BE49-F238E27FC236}">
                  <a16:creationId xmlns:a16="http://schemas.microsoft.com/office/drawing/2014/main" id="{553DE0C0-A442-421A-BC88-7C91FBC0D812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6200000">
              <a:off x="4612744" y="27763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30" name="Freeform 5">
              <a:extLst>
                <a:ext uri="{FF2B5EF4-FFF2-40B4-BE49-F238E27FC236}">
                  <a16:creationId xmlns:a16="http://schemas.microsoft.com/office/drawing/2014/main" id="{0D557BDA-150C-4379-BDD2-E21312590057}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32" name="Rectangle 31">
            <a:extLst>
              <a:ext uri="{FF2B5EF4-FFF2-40B4-BE49-F238E27FC236}">
                <a16:creationId xmlns:a16="http://schemas.microsoft.com/office/drawing/2014/main" id="{190D4F95-AC40-4C7F-8794-DF2B6F75007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704674F-8143-E944-B924-F48668972B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098" y="629265"/>
            <a:ext cx="6425580" cy="1622322"/>
          </a:xfrm>
        </p:spPr>
        <p:txBody>
          <a:bodyPr>
            <a:normAutofit/>
          </a:bodyPr>
          <a:lstStyle/>
          <a:p>
            <a:r>
              <a:rPr lang="cs-CZ" dirty="0"/>
              <a:t>Struktura DNA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5F4DB4-8CB8-A04A-BB9B-C37DFF8AD1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9098" y="2418735"/>
            <a:ext cx="6456769" cy="3811740"/>
          </a:xfrm>
        </p:spPr>
        <p:txBody>
          <a:bodyPr anchor="ctr">
            <a:norm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Společná osa</a:t>
            </a:r>
          </a:p>
          <a:p>
            <a:r>
              <a:rPr lang="cs-CZ" dirty="0">
                <a:solidFill>
                  <a:schemeClr val="bg1"/>
                </a:solidFill>
              </a:rPr>
              <a:t>Komplementarita řetězců - vnitřní část tvoří báze AT a GC (planární charakter bází)</a:t>
            </a:r>
          </a:p>
          <a:p>
            <a:r>
              <a:rPr lang="cs-CZ" dirty="0" err="1">
                <a:solidFill>
                  <a:schemeClr val="bg1"/>
                </a:solidFill>
              </a:rPr>
              <a:t>Cukrfosfátová</a:t>
            </a:r>
            <a:r>
              <a:rPr lang="cs-CZ" dirty="0">
                <a:solidFill>
                  <a:schemeClr val="bg1"/>
                </a:solidFill>
              </a:rPr>
              <a:t> páteř – osa = 1 </a:t>
            </a:r>
            <a:r>
              <a:rPr lang="cs-CZ" dirty="0" err="1">
                <a:solidFill>
                  <a:schemeClr val="bg1"/>
                </a:solidFill>
              </a:rPr>
              <a:t>nm</a:t>
            </a:r>
            <a:endParaRPr lang="cs-CZ" dirty="0">
              <a:solidFill>
                <a:schemeClr val="bg1"/>
              </a:solidFill>
            </a:endParaRPr>
          </a:p>
          <a:p>
            <a:r>
              <a:rPr lang="cs-CZ" dirty="0" err="1">
                <a:solidFill>
                  <a:schemeClr val="bg1"/>
                </a:solidFill>
              </a:rPr>
              <a:t>Chargaffovo</a:t>
            </a:r>
            <a:r>
              <a:rPr lang="cs-CZ" dirty="0">
                <a:solidFill>
                  <a:schemeClr val="bg1"/>
                </a:solidFill>
              </a:rPr>
              <a:t> pravidlo (A+G)/(T+C) = 1</a:t>
            </a:r>
          </a:p>
          <a:p>
            <a:r>
              <a:rPr lang="cs-CZ" dirty="0">
                <a:solidFill>
                  <a:schemeClr val="bg1"/>
                </a:solidFill>
              </a:rPr>
              <a:t>Menší a větší žlábek = místa pro vazbu proteinů k DNA (vodíkové vazby)</a:t>
            </a:r>
          </a:p>
          <a:p>
            <a:r>
              <a:rPr lang="cs-CZ" dirty="0">
                <a:solidFill>
                  <a:schemeClr val="bg1"/>
                </a:solidFill>
              </a:rPr>
              <a:t>Nejčastější pravotočivé vinutí</a:t>
            </a:r>
          </a:p>
        </p:txBody>
      </p:sp>
      <p:pic>
        <p:nvPicPr>
          <p:cNvPr id="4" name="Content Placeholder 5">
            <a:extLst>
              <a:ext uri="{FF2B5EF4-FFF2-40B4-BE49-F238E27FC236}">
                <a16:creationId xmlns:a16="http://schemas.microsoft.com/office/drawing/2014/main" id="{1EA14373-CD38-9E4A-9BB0-1244653428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9579" y="383673"/>
            <a:ext cx="3511377" cy="6072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405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5A992EA8-A2AE-480C-BFF9-7B134643975C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F6F97DA-7406-453D-9AB4-28B0891BBFF4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31D171A9-30C8-4156-8EAF-50888EBE77EC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C52A6C74-8DC4-4902-962C-0DAFD7F9B5E3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D34C65DE-5132-426E-9E92-81CB9EFF8941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463FE9C4-150E-4C97-A21E-53B7CD261A14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4DD7FA2-5B3A-4DD2-BA1A-735CC86BAA06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5">
              <a:extLst>
                <a:ext uri="{FF2B5EF4-FFF2-40B4-BE49-F238E27FC236}">
                  <a16:creationId xmlns:a16="http://schemas.microsoft.com/office/drawing/2014/main" id="{B11D6824-D097-439B-9956-5436E5111A9B}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5669AB50-4CAD-4D10-A09A-A0C01AF9E6F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4" name="Picture 2" descr="Výsledek obrázku pro dogma molekulární biologie">
            <a:extLst>
              <a:ext uri="{FF2B5EF4-FFF2-40B4-BE49-F238E27FC236}">
                <a16:creationId xmlns:a16="http://schemas.microsoft.com/office/drawing/2014/main" id="{08D680C4-EDE7-534B-870C-05B0DAC239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763" y="1874424"/>
            <a:ext cx="6470907" cy="3106035"/>
          </a:xfrm>
          <a:prstGeom prst="roundRect">
            <a:avLst>
              <a:gd name="adj" fmla="val 1858"/>
            </a:avLst>
          </a:prstGeom>
          <a:noFill/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CAB5CC8-CB93-0D47-8FFA-A1473CFDE2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115" y="2069690"/>
            <a:ext cx="3382297" cy="271861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200" b="0" i="0" kern="1200" dirty="0">
                <a:solidFill>
                  <a:schemeClr val="bg2"/>
                </a:solidFill>
                <a:latin typeface="+mj-lt"/>
                <a:ea typeface="+mj-ea"/>
                <a:cs typeface="+mj-cs"/>
              </a:rPr>
              <a:t>Ústřední dogma molekulární biologie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EA97245-B5A1-654C-8030-CEFDF4D918EB}"/>
              </a:ext>
            </a:extLst>
          </p:cNvPr>
          <p:cNvSpPr txBox="1"/>
          <p:nvPr/>
        </p:nvSpPr>
        <p:spPr>
          <a:xfrm>
            <a:off x="8100313" y="4844534"/>
            <a:ext cx="23374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1958 – Francis Crick</a:t>
            </a:r>
          </a:p>
        </p:txBody>
      </p:sp>
    </p:spTree>
    <p:extLst>
      <p:ext uri="{BB962C8B-B14F-4D97-AF65-F5344CB8AC3E}">
        <p14:creationId xmlns:p14="http://schemas.microsoft.com/office/powerpoint/2010/main" val="6510928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F66C99-FA4E-CA41-89BE-CB4B8A90EC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Replikace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898C8B-519C-DE43-9FD4-CEA87AB094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https://</a:t>
            </a:r>
            <a:r>
              <a:rPr lang="cs-CZ" dirty="0" err="1"/>
              <a:t>www.youtube.com</a:t>
            </a:r>
            <a:r>
              <a:rPr lang="cs-CZ" dirty="0"/>
              <a:t>/</a:t>
            </a:r>
            <a:r>
              <a:rPr lang="cs-CZ" dirty="0" err="1"/>
              <a:t>watch?v</a:t>
            </a:r>
            <a:r>
              <a:rPr lang="cs-CZ" dirty="0"/>
              <a:t>=</a:t>
            </a:r>
            <a:r>
              <a:rPr lang="cs-CZ" dirty="0" err="1"/>
              <a:t>TNKWgcFPHqw</a:t>
            </a:r>
            <a:endParaRPr lang="cs-CZ" dirty="0"/>
          </a:p>
        </p:txBody>
      </p:sp>
      <p:pic>
        <p:nvPicPr>
          <p:cNvPr id="4" name="DNA replication - 3D">
            <a:hlinkClick r:id="" action="ppaction://media"/>
            <a:extLst>
              <a:ext uri="{FF2B5EF4-FFF2-40B4-BE49-F238E27FC236}">
                <a16:creationId xmlns:a16="http://schemas.microsoft.com/office/drawing/2014/main" id="{8357A962-1A8C-8940-8211-68A328D5E38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50" y="4763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417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781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CCB9F8-5CE1-C34E-B123-FD71CA9505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Transkripce a translace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9FA7B1-DC09-6349-A3BA-359DE973D1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https://</a:t>
            </a:r>
            <a:r>
              <a:rPr lang="cs-CZ" dirty="0" err="1"/>
              <a:t>www.youtube.com</a:t>
            </a:r>
            <a:r>
              <a:rPr lang="cs-CZ" dirty="0"/>
              <a:t>/</a:t>
            </a:r>
            <a:r>
              <a:rPr lang="cs-CZ" dirty="0" err="1"/>
              <a:t>watch?v</a:t>
            </a:r>
            <a:r>
              <a:rPr lang="cs-CZ" dirty="0"/>
              <a:t>=gG7uCskUOrA</a:t>
            </a:r>
          </a:p>
        </p:txBody>
      </p:sp>
      <p:pic>
        <p:nvPicPr>
          <p:cNvPr id="4" name="From DNA to protein - 3D">
            <a:hlinkClick r:id="" action="ppaction://media"/>
            <a:extLst>
              <a:ext uri="{FF2B5EF4-FFF2-40B4-BE49-F238E27FC236}">
                <a16:creationId xmlns:a16="http://schemas.microsoft.com/office/drawing/2014/main" id="{447FACAD-D6A0-FF4E-9CC7-7F707003C81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63" y="13076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28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65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1E62FB-0CAC-8A4D-B160-37F9135CD0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3" y="408059"/>
            <a:ext cx="8761413" cy="706964"/>
          </a:xfrm>
        </p:spPr>
        <p:txBody>
          <a:bodyPr/>
          <a:lstStyle/>
          <a:p>
            <a:r>
              <a:rPr lang="cs-CZ" dirty="0">
                <a:solidFill>
                  <a:srgbClr val="002060"/>
                </a:solidFill>
              </a:rPr>
              <a:t>Genom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6C673E2-5090-C842-8C8A-EC006437C2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953" y="1340005"/>
            <a:ext cx="9534818" cy="1865108"/>
          </a:xfrm>
        </p:spPr>
        <p:txBody>
          <a:bodyPr>
            <a:normAutofit/>
          </a:bodyPr>
          <a:lstStyle/>
          <a:p>
            <a:r>
              <a:rPr lang="cs-CZ" dirty="0"/>
              <a:t>Genetická </a:t>
            </a:r>
            <a:r>
              <a:rPr lang="cs-CZ"/>
              <a:t>informace </a:t>
            </a:r>
            <a:r>
              <a:rPr lang="cs-CZ" smtClean="0"/>
              <a:t>živé soustavy (DNA, u virů i RNA), </a:t>
            </a:r>
            <a:r>
              <a:rPr lang="cs-CZ" dirty="0"/>
              <a:t>která se vyznačuje replikací a dědí se na potomstvo (soubor veškeré genetické informace konkrétního </a:t>
            </a:r>
            <a:r>
              <a:rPr lang="cs-CZ"/>
              <a:t>organismu</a:t>
            </a:r>
            <a:r>
              <a:rPr lang="cs-CZ" smtClean="0"/>
              <a:t>)</a:t>
            </a:r>
            <a:endParaRPr lang="cs-CZ" dirty="0"/>
          </a:p>
          <a:p>
            <a:r>
              <a:rPr lang="cs-CZ" smtClean="0"/>
              <a:t>1990 - 2003 </a:t>
            </a:r>
            <a:r>
              <a:rPr lang="cs-CZ" b="1" dirty="0" err="1"/>
              <a:t>Human</a:t>
            </a:r>
            <a:r>
              <a:rPr lang="cs-CZ" b="1" dirty="0"/>
              <a:t> Genom Project</a:t>
            </a:r>
            <a:r>
              <a:rPr lang="cs-CZ" dirty="0"/>
              <a:t> (</a:t>
            </a:r>
            <a:r>
              <a:rPr lang="cs-CZ"/>
              <a:t>HUGO</a:t>
            </a:r>
            <a:r>
              <a:rPr lang="cs-CZ" smtClean="0"/>
              <a:t>)  cca 92 </a:t>
            </a:r>
            <a:r>
              <a:rPr lang="cs-CZ"/>
              <a:t>% obsahu genomu</a:t>
            </a:r>
          </a:p>
          <a:p>
            <a:r>
              <a:rPr lang="cs-CZ" smtClean="0"/>
              <a:t>2022 </a:t>
            </a:r>
            <a:r>
              <a:rPr lang="cs-CZ" b="1" smtClean="0"/>
              <a:t>Telomere-to-Telomere Genome </a:t>
            </a:r>
            <a:r>
              <a:rPr lang="cs-CZ" smtClean="0"/>
              <a:t>(T2T) kompletní genom „bez mezer“</a:t>
            </a:r>
            <a:endParaRPr lang="cs-CZ" dirty="0"/>
          </a:p>
        </p:txBody>
      </p:sp>
      <p:pic>
        <p:nvPicPr>
          <p:cNvPr id="7" name="Picture 4" descr="https://www.mun.ca/biology/scarr/timelineHGP_image2.jpg">
            <a:extLst>
              <a:ext uri="{FF2B5EF4-FFF2-40B4-BE49-F238E27FC236}">
                <a16:creationId xmlns:a16="http://schemas.microsoft.com/office/drawing/2014/main" id="{D3CDEC8E-11C7-9941-9378-C1858496EB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0" y="3289446"/>
            <a:ext cx="11239500" cy="3456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19647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ig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4056" y="1750243"/>
            <a:ext cx="7153275" cy="445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1154953" y="457201"/>
            <a:ext cx="9148544" cy="1838130"/>
          </a:xfrm>
        </p:spPr>
        <p:txBody>
          <a:bodyPr/>
          <a:lstStyle/>
          <a:p>
            <a:r>
              <a:rPr lang="en-US" sz="3200"/>
              <a:t>Completing the Human Genome Sequence </a:t>
            </a:r>
            <a:r>
              <a:rPr lang="cs-CZ" sz="3200" smtClean="0"/>
              <a:t/>
            </a:r>
            <a:br>
              <a:rPr lang="cs-CZ" sz="3200" smtClean="0"/>
            </a:br>
            <a:r>
              <a:rPr lang="en-US" sz="3200" smtClean="0"/>
              <a:t>(Again)</a:t>
            </a:r>
            <a:r>
              <a:rPr lang="en-US"/>
              <a:t/>
            </a:r>
            <a:br>
              <a:rPr lang="en-US"/>
            </a:br>
            <a:endParaRPr lang="en-US"/>
          </a:p>
        </p:txBody>
      </p:sp>
      <p:sp>
        <p:nvSpPr>
          <p:cNvPr id="2" name="Obdélník 1"/>
          <p:cNvSpPr/>
          <p:nvPr/>
        </p:nvSpPr>
        <p:spPr>
          <a:xfrm>
            <a:off x="6460686" y="2194221"/>
            <a:ext cx="460574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T-2-T assembly vs GRCh38</a:t>
            </a:r>
            <a:endParaRPr lang="en-US" sz="28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411466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5A992EA8-A2AE-480C-BFF9-7B134643975C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F6F97DA-7406-453D-9AB4-28B0891BBFF4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3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31D171A9-30C8-4156-8EAF-50888EBE77EC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C52A6C74-8DC4-4902-962C-0DAFD7F9B5E3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D34C65DE-5132-426E-9E92-81CB9EFF8941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463FE9C4-150E-4C97-A21E-53B7CD261A14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4DD7FA2-5B3A-4DD2-BA1A-735CC86BAA06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5">
              <a:extLst>
                <a:ext uri="{FF2B5EF4-FFF2-40B4-BE49-F238E27FC236}">
                  <a16:creationId xmlns:a16="http://schemas.microsoft.com/office/drawing/2014/main" id="{B11D6824-D097-439B-9956-5436E5111A9B}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5669AB50-4CAD-4D10-A09A-A0C01AF9E6F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C6458735-C6F4-2143-9159-9C57F07F269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3258719" y="792542"/>
            <a:ext cx="8050253" cy="5272916"/>
          </a:xfrm>
          <a:prstGeom prst="roundRect">
            <a:avLst>
              <a:gd name="adj" fmla="val 1858"/>
            </a:avLst>
          </a:prstGeom>
          <a:noFill/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DF6D9AD-0C22-794A-B117-8B8C1B4CF6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4703" y="2842403"/>
            <a:ext cx="2504016" cy="1173194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b="0" i="0" kern="1200" dirty="0">
                <a:solidFill>
                  <a:schemeClr val="bg2"/>
                </a:solidFill>
                <a:latin typeface="+mj-lt"/>
                <a:ea typeface="+mj-ea"/>
                <a:cs typeface="+mj-cs"/>
              </a:rPr>
              <a:t>Lidský </a:t>
            </a:r>
            <a:r>
              <a:rPr lang="en-US" sz="4000" b="0" i="0" kern="1200" dirty="0">
                <a:solidFill>
                  <a:schemeClr val="bg2"/>
                </a:solidFill>
                <a:latin typeface="+mj-lt"/>
                <a:ea typeface="+mj-ea"/>
                <a:cs typeface="+mj-cs"/>
              </a:rPr>
              <a:t>genom</a:t>
            </a:r>
          </a:p>
        </p:txBody>
      </p:sp>
    </p:spTree>
    <p:extLst>
      <p:ext uri="{BB962C8B-B14F-4D97-AF65-F5344CB8AC3E}">
        <p14:creationId xmlns:p14="http://schemas.microsoft.com/office/powerpoint/2010/main" val="35487680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A246B6-AE5C-084A-8536-2436506AF7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Genomika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7EEA35-0906-C04E-AA9A-52023F0E64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955" y="2329543"/>
            <a:ext cx="9948474" cy="3962400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10000"/>
              </a:lnSpc>
            </a:pPr>
            <a:r>
              <a:rPr lang="cs-CZ" altLang="cs-CZ" dirty="0"/>
              <a:t>studuje strukturu a funkci genomů pomocí genetického mapování, </a:t>
            </a:r>
            <a:r>
              <a:rPr lang="cs-CZ" altLang="cs-CZ" dirty="0" err="1"/>
              <a:t>sekvenování</a:t>
            </a:r>
            <a:r>
              <a:rPr lang="cs-CZ" altLang="cs-CZ" dirty="0"/>
              <a:t> a funkční analýzy genů</a:t>
            </a:r>
          </a:p>
          <a:p>
            <a:pPr>
              <a:lnSpc>
                <a:spcPct val="110000"/>
              </a:lnSpc>
            </a:pPr>
            <a:r>
              <a:rPr lang="cs-CZ" altLang="cs-CZ" dirty="0"/>
              <a:t>snaží se o pochopení veškeré informace obsažené v DNA živých organizmů</a:t>
            </a:r>
          </a:p>
          <a:p>
            <a:pPr lvl="2">
              <a:lnSpc>
                <a:spcPct val="110000"/>
              </a:lnSpc>
              <a:buFont typeface="Courier New" panose="02070309020205020404" pitchFamily="49" charset="0"/>
              <a:buChar char="o"/>
            </a:pPr>
            <a:r>
              <a:rPr lang="cs-CZ" altLang="cs-CZ" sz="1800" b="1" dirty="0"/>
              <a:t>strukturní genomika </a:t>
            </a:r>
            <a:r>
              <a:rPr lang="cs-CZ" altLang="cs-CZ" sz="1800" dirty="0"/>
              <a:t>= pochopení </a:t>
            </a:r>
            <a:r>
              <a:rPr lang="cs-CZ" altLang="cs-CZ" sz="1800" b="1" dirty="0"/>
              <a:t>struktury</a:t>
            </a:r>
            <a:r>
              <a:rPr lang="cs-CZ" altLang="cs-CZ" sz="1800" dirty="0"/>
              <a:t> genomu </a:t>
            </a:r>
          </a:p>
          <a:p>
            <a:pPr lvl="3">
              <a:lnSpc>
                <a:spcPct val="110000"/>
              </a:lnSpc>
            </a:pPr>
            <a:r>
              <a:rPr lang="cs-CZ" altLang="cs-CZ" dirty="0"/>
              <a:t>konstrukce detailních genetických, fyzických a transkripčních map genomů příslušných organizmů</a:t>
            </a:r>
          </a:p>
          <a:p>
            <a:pPr lvl="3">
              <a:lnSpc>
                <a:spcPct val="110000"/>
              </a:lnSpc>
            </a:pPr>
            <a:r>
              <a:rPr lang="cs-CZ" altLang="cs-CZ" dirty="0"/>
              <a:t>reprezentovala zejména iniciální fázi analýzy genomů; konečným cílem byla kompletní znalost DNA sekvence (např. HUGO projekt)</a:t>
            </a:r>
          </a:p>
          <a:p>
            <a:pPr lvl="2">
              <a:lnSpc>
                <a:spcPct val="110000"/>
              </a:lnSpc>
              <a:buFont typeface="Courier New" panose="02070309020205020404" pitchFamily="49" charset="0"/>
              <a:buChar char="o"/>
            </a:pPr>
            <a:r>
              <a:rPr lang="cs-CZ" altLang="cs-CZ" sz="1800" b="1" dirty="0"/>
              <a:t>funkční genomika </a:t>
            </a:r>
            <a:r>
              <a:rPr lang="cs-CZ" altLang="cs-CZ" sz="1800" dirty="0"/>
              <a:t>= studium </a:t>
            </a:r>
            <a:r>
              <a:rPr lang="cs-CZ" altLang="cs-CZ" sz="1800" b="1" dirty="0"/>
              <a:t>funkce genů </a:t>
            </a:r>
            <a:r>
              <a:rPr lang="cs-CZ" altLang="cs-CZ" sz="1800" dirty="0"/>
              <a:t>a ostatních částí genomu</a:t>
            </a:r>
          </a:p>
          <a:p>
            <a:pPr lvl="3">
              <a:lnSpc>
                <a:spcPct val="110000"/>
              </a:lnSpc>
            </a:pPr>
            <a:r>
              <a:rPr lang="cs-CZ" altLang="cs-CZ" dirty="0"/>
              <a:t>využívá poznatků strukturní genomiky a snaží se o poznání funkce genů; velmi často k tomu využívá modelové organizmy (</a:t>
            </a:r>
            <a:r>
              <a:rPr lang="cs-CZ" altLang="cs-CZ" dirty="0" err="1"/>
              <a:t>Saccharomyces</a:t>
            </a:r>
            <a:r>
              <a:rPr lang="cs-CZ" altLang="cs-CZ" dirty="0"/>
              <a:t> </a:t>
            </a:r>
            <a:r>
              <a:rPr lang="cs-CZ" altLang="cs-CZ" dirty="0" err="1"/>
              <a:t>cerefisiae</a:t>
            </a:r>
            <a:r>
              <a:rPr lang="cs-CZ" altLang="cs-CZ" dirty="0"/>
              <a:t>, </a:t>
            </a:r>
            <a:r>
              <a:rPr lang="cs-CZ" altLang="cs-CZ" dirty="0" err="1"/>
              <a:t>nematoda</a:t>
            </a:r>
            <a:r>
              <a:rPr lang="cs-CZ" altLang="cs-CZ" dirty="0"/>
              <a:t>, </a:t>
            </a:r>
            <a:r>
              <a:rPr lang="cs-CZ" altLang="cs-CZ" i="1" dirty="0" err="1"/>
              <a:t>Drosophila</a:t>
            </a:r>
            <a:r>
              <a:rPr lang="cs-CZ" altLang="cs-CZ" i="1" dirty="0"/>
              <a:t> </a:t>
            </a:r>
            <a:r>
              <a:rPr lang="cs-CZ" altLang="cs-CZ" i="1" dirty="0" err="1"/>
              <a:t>melanogaster</a:t>
            </a:r>
            <a:r>
              <a:rPr lang="cs-CZ" altLang="cs-CZ" i="1" dirty="0"/>
              <a:t>, </a:t>
            </a:r>
            <a:r>
              <a:rPr lang="cs-CZ" altLang="cs-CZ" i="1" dirty="0" err="1"/>
              <a:t>Mus</a:t>
            </a:r>
            <a:r>
              <a:rPr lang="cs-CZ" altLang="cs-CZ" i="1" dirty="0"/>
              <a:t> </a:t>
            </a:r>
            <a:r>
              <a:rPr lang="cs-CZ" altLang="cs-CZ" i="1" dirty="0" err="1"/>
              <a:t>musculus</a:t>
            </a:r>
            <a:r>
              <a:rPr lang="cs-CZ" altLang="cs-CZ" i="1" dirty="0"/>
              <a:t>, </a:t>
            </a:r>
            <a:r>
              <a:rPr lang="cs-CZ" altLang="cs-CZ" i="1" dirty="0" err="1"/>
              <a:t>Rattus</a:t>
            </a:r>
            <a:r>
              <a:rPr lang="cs-CZ" altLang="cs-CZ" i="1" dirty="0"/>
              <a:t> </a:t>
            </a:r>
            <a:r>
              <a:rPr lang="cs-CZ" altLang="cs-CZ" i="1" dirty="0" err="1"/>
              <a:t>norvegicus</a:t>
            </a:r>
            <a:r>
              <a:rPr lang="cs-CZ" altLang="cs-CZ" i="1" dirty="0"/>
              <a:t>, </a:t>
            </a:r>
            <a:r>
              <a:rPr lang="cs-CZ" altLang="cs-CZ" i="1" dirty="0" err="1"/>
              <a:t>Mesocricetus</a:t>
            </a:r>
            <a:r>
              <a:rPr lang="cs-CZ" altLang="cs-CZ" i="1" dirty="0"/>
              <a:t> </a:t>
            </a:r>
            <a:r>
              <a:rPr lang="cs-CZ" altLang="cs-CZ" i="1" dirty="0" err="1"/>
              <a:t>auratus</a:t>
            </a:r>
            <a:r>
              <a:rPr lang="cs-CZ" altLang="cs-CZ" b="1" i="1" dirty="0"/>
              <a:t> </a:t>
            </a:r>
            <a:r>
              <a:rPr lang="cs-CZ" altLang="cs-CZ" dirty="0"/>
              <a:t>aj.) jako časově a finančně výhodnou alternativu vyšších živočichů (zejm. pro možnost studovat mnoho generací v relativně krátkém čase) </a:t>
            </a:r>
          </a:p>
          <a:p>
            <a:pPr lvl="2">
              <a:lnSpc>
                <a:spcPct val="110000"/>
              </a:lnSpc>
              <a:buFont typeface="Courier New" panose="02070309020205020404" pitchFamily="49" charset="0"/>
              <a:buChar char="o"/>
            </a:pPr>
            <a:r>
              <a:rPr lang="cs-CZ" altLang="cs-CZ" sz="1800" b="1" dirty="0"/>
              <a:t>bioinformatika</a:t>
            </a:r>
            <a:r>
              <a:rPr lang="cs-CZ" altLang="cs-CZ" sz="1800" dirty="0"/>
              <a:t> = shromažďování, analýza a vizualizace biologických souborů dat</a:t>
            </a:r>
          </a:p>
          <a:p>
            <a:pPr lvl="3">
              <a:lnSpc>
                <a:spcPct val="110000"/>
              </a:lnSpc>
            </a:pPr>
            <a:r>
              <a:rPr lang="cs-CZ" altLang="cs-CZ" dirty="0"/>
              <a:t>využívá metod výpočetní techniky, tvorba databází a softwarů </a:t>
            </a:r>
            <a:endParaRPr lang="cs-CZ" altLang="cs-CZ" b="1" dirty="0"/>
          </a:p>
        </p:txBody>
      </p:sp>
    </p:spTree>
    <p:extLst>
      <p:ext uri="{BB962C8B-B14F-4D97-AF65-F5344CB8AC3E}">
        <p14:creationId xmlns:p14="http://schemas.microsoft.com/office/powerpoint/2010/main" val="22446573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02" b="80723" l="2500" r="98000">
                        <a14:foregroundMark x1="26333" y1="19880" x2="29667" y2="20281"/>
                        <a14:foregroundMark x1="22667" y1="78514" x2="43167" y2="77510"/>
                        <a14:foregroundMark x1="37167" y1="75100" x2="57333" y2="77711"/>
                        <a14:foregroundMark x1="21500" y1="79116" x2="62833" y2="79518"/>
                        <a14:foregroundMark x1="92667" y1="56426" x2="58333" y2="79116"/>
                        <a14:foregroundMark x1="92833" y1="61044" x2="64833" y2="79116"/>
                        <a14:foregroundMark x1="93333" y1="61044" x2="66167" y2="80321"/>
                        <a14:foregroundMark x1="93000" y1="62851" x2="71333" y2="75904"/>
                        <a14:foregroundMark x1="95000" y1="45582" x2="67000" y2="6024"/>
                        <a14:foregroundMark x1="53000" y1="6827" x2="92833" y2="46386"/>
                        <a14:foregroundMark x1="72500" y1="20281" x2="87167" y2="37751"/>
                        <a14:foregroundMark x1="93000" y1="43775" x2="82500" y2="28916"/>
                        <a14:foregroundMark x1="47167" y1="7430" x2="7000" y2="8032"/>
                        <a14:foregroundMark x1="30667" y1="11044" x2="30667" y2="11446"/>
                        <a14:foregroundMark x1="7667" y1="19277" x2="15667" y2="57430"/>
                        <a14:foregroundMark x1="8667" y1="37349" x2="5500" y2="44779"/>
                        <a14:foregroundMark x1="24667" y1="36546" x2="18167" y2="47791"/>
                      </a14:backgroundRemoval>
                    </a14:imgEffect>
                  </a14:imgLayer>
                </a14:imgProps>
              </a:ext>
            </a:extLst>
          </a:blip>
          <a:srcRect b="17846"/>
          <a:stretch/>
        </p:blipFill>
        <p:spPr>
          <a:xfrm>
            <a:off x="1343526" y="163471"/>
            <a:ext cx="9577973" cy="6531058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8217725" y="6125495"/>
            <a:ext cx="38476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err="1"/>
              <a:t>Franks</a:t>
            </a:r>
            <a:r>
              <a:rPr lang="cs-CZ" sz="1400" dirty="0"/>
              <a:t> et al. Diabetes Care 2013</a:t>
            </a:r>
          </a:p>
        </p:txBody>
      </p:sp>
    </p:spTree>
    <p:extLst>
      <p:ext uri="{BB962C8B-B14F-4D97-AF65-F5344CB8AC3E}">
        <p14:creationId xmlns:p14="http://schemas.microsoft.com/office/powerpoint/2010/main" val="15388420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>
            <a:extLst>
              <a:ext uri="{FF2B5EF4-FFF2-40B4-BE49-F238E27FC236}">
                <a16:creationId xmlns:a16="http://schemas.microsoft.com/office/drawing/2014/main" id="{EC9DECE0-DF60-48D3-8609-3B57BC205F71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>
              <a:duotone>
                <a:schemeClr val="dk2">
                  <a:shade val="62000"/>
                  <a:hueMod val="108000"/>
                  <a:satMod val="164000"/>
                  <a:lumMod val="69000"/>
                </a:schemeClr>
                <a:schemeClr val="dk2">
                  <a:tint val="96000"/>
                  <a:hueMod val="90000"/>
                  <a:satMod val="130000"/>
                  <a:lumMod val="134000"/>
                </a:schemeClr>
              </a:duotone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1" name="Freeform 5">
            <a:extLst>
              <a:ext uri="{FF2B5EF4-FFF2-40B4-BE49-F238E27FC236}">
                <a16:creationId xmlns:a16="http://schemas.microsoft.com/office/drawing/2014/main" id="{A8662D65-524C-4C29-9262-C51E2EF6A351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1587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9EA6B75-52FF-5D4A-9DF1-3696BCEBD91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alphaModFix amt="15000"/>
          </a:blip>
          <a:srcRect r="13706" b="9093"/>
          <a:stretch/>
        </p:blipFill>
        <p:spPr>
          <a:xfrm>
            <a:off x="474133" y="469900"/>
            <a:ext cx="11243734" cy="5922433"/>
          </a:xfrm>
          <a:prstGeom prst="rect">
            <a:avLst/>
          </a:prstGeom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id="{2048CA64-9290-42A8-9F4F-75B9F31CA10F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811CB2E-4451-3244-A0A5-87AADA1E90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3" y="973668"/>
            <a:ext cx="8761413" cy="706964"/>
          </a:xfrm>
        </p:spPr>
        <p:txBody>
          <a:bodyPr>
            <a:normAutofit/>
          </a:bodyPr>
          <a:lstStyle/>
          <a:p>
            <a:r>
              <a:rPr lang="cs-CZ" dirty="0"/>
              <a:t>Genetika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DEB4F0-3E7C-9D41-B67E-780C1BF03C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954" y="1820333"/>
            <a:ext cx="10172409" cy="4199467"/>
          </a:xfrm>
        </p:spPr>
        <p:txBody>
          <a:bodyPr anchor="ctr">
            <a:norm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Věda, která zkoumá DNA</a:t>
            </a:r>
          </a:p>
          <a:p>
            <a:r>
              <a:rPr lang="cs-CZ" dirty="0">
                <a:solidFill>
                  <a:schemeClr val="bg1"/>
                </a:solidFill>
              </a:rPr>
              <a:t>Věda o </a:t>
            </a:r>
            <a:r>
              <a:rPr lang="cs-CZ" dirty="0" err="1">
                <a:solidFill>
                  <a:schemeClr val="bg1"/>
                </a:solidFill>
              </a:rPr>
              <a:t>heritabilitě</a:t>
            </a:r>
            <a:r>
              <a:rPr lang="cs-CZ" dirty="0">
                <a:solidFill>
                  <a:schemeClr val="bg1"/>
                </a:solidFill>
              </a:rPr>
              <a:t> (</a:t>
            </a:r>
            <a:r>
              <a:rPr lang="cs-CZ" dirty="0" err="1">
                <a:solidFill>
                  <a:schemeClr val="bg1"/>
                </a:solidFill>
              </a:rPr>
              <a:t>dědivosti</a:t>
            </a:r>
            <a:r>
              <a:rPr lang="cs-CZ" dirty="0">
                <a:solidFill>
                  <a:schemeClr val="bg1"/>
                </a:solidFill>
              </a:rPr>
              <a:t>) a variabilitě</a:t>
            </a:r>
          </a:p>
          <a:p>
            <a:r>
              <a:rPr lang="cs-CZ" dirty="0">
                <a:solidFill>
                  <a:schemeClr val="bg1"/>
                </a:solidFill>
              </a:rPr>
              <a:t>Věda, zabývající se dědičností i proměnlivostí organismů a jejími příčinami</a:t>
            </a:r>
          </a:p>
          <a:p>
            <a:endParaRPr lang="cs-CZ" dirty="0">
              <a:solidFill>
                <a:schemeClr val="bg1"/>
              </a:solidFill>
            </a:endParaRPr>
          </a:p>
          <a:p>
            <a:r>
              <a:rPr lang="cs-CZ" dirty="0">
                <a:solidFill>
                  <a:schemeClr val="bg1"/>
                </a:solidFill>
              </a:rPr>
              <a:t>1866 - </a:t>
            </a:r>
            <a:r>
              <a:rPr lang="cs-CZ" b="1" dirty="0">
                <a:solidFill>
                  <a:schemeClr val="bg1"/>
                </a:solidFill>
              </a:rPr>
              <a:t>Johann Gregor Mendel</a:t>
            </a:r>
            <a:r>
              <a:rPr lang="cs-CZ" dirty="0">
                <a:solidFill>
                  <a:schemeClr val="bg1"/>
                </a:solidFill>
              </a:rPr>
              <a:t> </a:t>
            </a:r>
          </a:p>
          <a:p>
            <a:pPr lvl="1"/>
            <a:r>
              <a:rPr lang="cs-CZ" dirty="0">
                <a:solidFill>
                  <a:schemeClr val="bg1"/>
                </a:solidFill>
              </a:rPr>
              <a:t>Pokusy s rostlinnými hybridy (základní principy dědičnosti)</a:t>
            </a:r>
          </a:p>
          <a:p>
            <a:r>
              <a:rPr lang="cs-CZ" dirty="0">
                <a:solidFill>
                  <a:schemeClr val="bg1"/>
                </a:solidFill>
              </a:rPr>
              <a:t>1900 - </a:t>
            </a:r>
            <a:r>
              <a:rPr lang="cs-CZ" b="1" dirty="0">
                <a:solidFill>
                  <a:schemeClr val="bg1"/>
                </a:solidFill>
              </a:rPr>
              <a:t>Hugo de </a:t>
            </a:r>
            <a:r>
              <a:rPr lang="cs-CZ" b="1" dirty="0" err="1">
                <a:solidFill>
                  <a:schemeClr val="bg1"/>
                </a:solidFill>
              </a:rPr>
              <a:t>Vries</a:t>
            </a:r>
            <a:r>
              <a:rPr lang="cs-CZ" dirty="0">
                <a:solidFill>
                  <a:schemeClr val="bg1"/>
                </a:solidFill>
              </a:rPr>
              <a:t>, </a:t>
            </a:r>
            <a:r>
              <a:rPr lang="cs-CZ" b="1" dirty="0">
                <a:solidFill>
                  <a:schemeClr val="bg1"/>
                </a:solidFill>
              </a:rPr>
              <a:t>Carl </a:t>
            </a:r>
            <a:r>
              <a:rPr lang="cs-CZ" b="1" dirty="0" err="1">
                <a:solidFill>
                  <a:schemeClr val="bg1"/>
                </a:solidFill>
              </a:rPr>
              <a:t>Correns</a:t>
            </a:r>
            <a:r>
              <a:rPr lang="cs-CZ" dirty="0">
                <a:solidFill>
                  <a:schemeClr val="bg1"/>
                </a:solidFill>
              </a:rPr>
              <a:t> a </a:t>
            </a:r>
            <a:r>
              <a:rPr lang="cs-CZ" b="1" dirty="0" err="1">
                <a:solidFill>
                  <a:schemeClr val="bg1"/>
                </a:solidFill>
              </a:rPr>
              <a:t>Eric</a:t>
            </a:r>
            <a:r>
              <a:rPr lang="cs-CZ" b="1" dirty="0">
                <a:solidFill>
                  <a:schemeClr val="bg1"/>
                </a:solidFill>
              </a:rPr>
              <a:t> </a:t>
            </a:r>
            <a:r>
              <a:rPr lang="cs-CZ" b="1">
                <a:solidFill>
                  <a:schemeClr val="bg1"/>
                </a:solidFill>
              </a:rPr>
              <a:t>von </a:t>
            </a:r>
            <a:r>
              <a:rPr lang="cs-CZ" b="1" smtClean="0">
                <a:solidFill>
                  <a:schemeClr val="bg1"/>
                </a:solidFill>
              </a:rPr>
              <a:t>Tschermak von Seysenegg </a:t>
            </a:r>
            <a:r>
              <a:rPr lang="cs-CZ" sz="1600" b="1" smtClean="0">
                <a:solidFill>
                  <a:schemeClr val="bg1"/>
                </a:solidFill>
              </a:rPr>
              <a:t>(+ bratr Armin)</a:t>
            </a:r>
            <a:endParaRPr lang="cs-CZ" b="1" dirty="0">
              <a:solidFill>
                <a:schemeClr val="bg1"/>
              </a:solidFill>
            </a:endParaRPr>
          </a:p>
          <a:p>
            <a:pPr lvl="1"/>
            <a:r>
              <a:rPr lang="cs-CZ" dirty="0">
                <a:solidFill>
                  <a:schemeClr val="bg1"/>
                </a:solidFill>
              </a:rPr>
              <a:t>znovuobjevení Mendelových objevů</a:t>
            </a:r>
            <a:endParaRPr lang="cs-CZ" b="1" dirty="0">
              <a:solidFill>
                <a:schemeClr val="bg1"/>
              </a:solidFill>
            </a:endParaRPr>
          </a:p>
          <a:p>
            <a:r>
              <a:rPr lang="cs-CZ" dirty="0">
                <a:solidFill>
                  <a:schemeClr val="bg1"/>
                </a:solidFill>
              </a:rPr>
              <a:t>1906 - </a:t>
            </a:r>
            <a:r>
              <a:rPr lang="cs-CZ" b="1" dirty="0">
                <a:solidFill>
                  <a:schemeClr val="bg1"/>
                </a:solidFill>
              </a:rPr>
              <a:t>William </a:t>
            </a:r>
            <a:r>
              <a:rPr lang="cs-CZ" b="1" dirty="0" err="1">
                <a:solidFill>
                  <a:schemeClr val="bg1"/>
                </a:solidFill>
              </a:rPr>
              <a:t>Bateson</a:t>
            </a:r>
            <a:endParaRPr lang="cs-CZ" b="1" dirty="0">
              <a:solidFill>
                <a:schemeClr val="bg1"/>
              </a:solidFill>
            </a:endParaRPr>
          </a:p>
          <a:p>
            <a:pPr lvl="1"/>
            <a:r>
              <a:rPr lang="cs-CZ" dirty="0">
                <a:solidFill>
                  <a:schemeClr val="bg1"/>
                </a:solidFill>
              </a:rPr>
              <a:t>termín genetika (z řeckého </a:t>
            </a:r>
            <a:r>
              <a:rPr lang="cs-CZ" i="1" dirty="0">
                <a:solidFill>
                  <a:schemeClr val="bg1"/>
                </a:solidFill>
              </a:rPr>
              <a:t>genesis</a:t>
            </a:r>
            <a:r>
              <a:rPr lang="cs-CZ" dirty="0">
                <a:solidFill>
                  <a:schemeClr val="bg1"/>
                </a:solidFill>
              </a:rPr>
              <a:t> = zrození)</a:t>
            </a:r>
          </a:p>
        </p:txBody>
      </p:sp>
    </p:spTree>
    <p:extLst>
      <p:ext uri="{BB962C8B-B14F-4D97-AF65-F5344CB8AC3E}">
        <p14:creationId xmlns:p14="http://schemas.microsoft.com/office/powerpoint/2010/main" val="11037762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Od genotypu k fenotypu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54955" y="2416628"/>
            <a:ext cx="9915816" cy="3984171"/>
          </a:xfrm>
        </p:spPr>
        <p:txBody>
          <a:bodyPr>
            <a:normAutofit fontScale="77500" lnSpcReduction="20000"/>
          </a:bodyPr>
          <a:lstStyle/>
          <a:p>
            <a:r>
              <a:rPr lang="cs-CZ" b="1" dirty="0"/>
              <a:t>Gen</a:t>
            </a:r>
            <a:r>
              <a:rPr lang="cs-CZ" dirty="0"/>
              <a:t> – dědičná jednotka (úsek DNA) se specifickou biologickou funkcí, </a:t>
            </a:r>
            <a:br>
              <a:rPr lang="cs-CZ" dirty="0"/>
            </a:br>
            <a:r>
              <a:rPr lang="cs-CZ" dirty="0"/>
              <a:t>lokalizovaná na určitém místě na chromozomu</a:t>
            </a:r>
          </a:p>
          <a:p>
            <a:pPr lvl="1"/>
            <a:r>
              <a:rPr lang="cs-CZ" dirty="0"/>
              <a:t>strukturní geny </a:t>
            </a:r>
          </a:p>
          <a:p>
            <a:pPr lvl="2"/>
            <a:r>
              <a:rPr lang="cs-CZ" dirty="0"/>
              <a:t>jednoduché</a:t>
            </a:r>
          </a:p>
          <a:p>
            <a:pPr lvl="2"/>
            <a:r>
              <a:rPr lang="cs-CZ" dirty="0"/>
              <a:t>složené</a:t>
            </a:r>
          </a:p>
          <a:p>
            <a:pPr lvl="1"/>
            <a:r>
              <a:rPr lang="cs-CZ" dirty="0"/>
              <a:t>geny pro funkční typy RNA (</a:t>
            </a:r>
            <a:r>
              <a:rPr lang="cs-CZ" dirty="0" err="1"/>
              <a:t>tRNA</a:t>
            </a:r>
            <a:r>
              <a:rPr lang="cs-CZ" dirty="0"/>
              <a:t>, </a:t>
            </a:r>
            <a:r>
              <a:rPr lang="cs-CZ" dirty="0" err="1"/>
              <a:t>rRNA</a:t>
            </a:r>
            <a:r>
              <a:rPr lang="cs-CZ" dirty="0"/>
              <a:t>, </a:t>
            </a:r>
            <a:r>
              <a:rPr lang="cs-CZ" dirty="0" err="1"/>
              <a:t>snRNA</a:t>
            </a:r>
            <a:r>
              <a:rPr lang="cs-CZ" dirty="0"/>
              <a:t>, …)</a:t>
            </a:r>
          </a:p>
          <a:p>
            <a:r>
              <a:rPr lang="cs-CZ" b="1" dirty="0"/>
              <a:t>Alely</a:t>
            </a:r>
            <a:r>
              <a:rPr lang="cs-CZ" dirty="0"/>
              <a:t> – různé formy téhož genu (líše se navzájem v sekvenci DNA)</a:t>
            </a:r>
          </a:p>
          <a:p>
            <a:pPr lvl="1"/>
            <a:r>
              <a:rPr lang="cs-CZ" dirty="0"/>
              <a:t>Dominantní </a:t>
            </a:r>
            <a:r>
              <a:rPr lang="cs-CZ" dirty="0" err="1"/>
              <a:t>x</a:t>
            </a:r>
            <a:r>
              <a:rPr lang="cs-CZ" dirty="0"/>
              <a:t> recesivní; standardní </a:t>
            </a:r>
            <a:r>
              <a:rPr lang="cs-CZ" dirty="0" err="1"/>
              <a:t>x</a:t>
            </a:r>
            <a:r>
              <a:rPr lang="cs-CZ" dirty="0"/>
              <a:t> mutantní; polymorfní (více standardních alel pro jeden gen)</a:t>
            </a:r>
          </a:p>
          <a:p>
            <a:r>
              <a:rPr lang="cs-CZ" b="1" dirty="0"/>
              <a:t>Genetický kód </a:t>
            </a:r>
            <a:r>
              <a:rPr lang="cs-CZ" dirty="0"/>
              <a:t>– systém pravidel, podle kterých je genetická informace uložená v DNA překládána do </a:t>
            </a:r>
            <a:r>
              <a:rPr lang="cs-CZ"/>
              <a:t>pořadí </a:t>
            </a:r>
            <a:r>
              <a:rPr lang="cs-CZ" smtClean="0"/>
              <a:t>AK </a:t>
            </a:r>
            <a:r>
              <a:rPr lang="cs-CZ" dirty="0"/>
              <a:t>v proteinu</a:t>
            </a:r>
          </a:p>
          <a:p>
            <a:r>
              <a:rPr lang="cs-CZ" b="1" dirty="0"/>
              <a:t>Homozygot</a:t>
            </a:r>
            <a:r>
              <a:rPr lang="cs-CZ" dirty="0"/>
              <a:t> - jedinec, který obsahuje stejné alely genu</a:t>
            </a:r>
          </a:p>
          <a:p>
            <a:r>
              <a:rPr lang="cs-CZ" b="1" dirty="0"/>
              <a:t>Heterozygot</a:t>
            </a:r>
            <a:r>
              <a:rPr lang="cs-CZ" dirty="0"/>
              <a:t> - jedinec, který obsahuje odlišné alely genu (-&gt; tvoří odlišné gamety)</a:t>
            </a:r>
          </a:p>
          <a:p>
            <a:r>
              <a:rPr lang="cs-CZ" b="1" dirty="0"/>
              <a:t>Genotyp</a:t>
            </a:r>
            <a:r>
              <a:rPr lang="cs-CZ" dirty="0"/>
              <a:t> – genetická sestava organismu reprezentovaná souborem alel a sekvencí jeho genomu</a:t>
            </a:r>
          </a:p>
          <a:p>
            <a:r>
              <a:rPr lang="cs-CZ" b="1" dirty="0"/>
              <a:t>Fenotyp</a:t>
            </a:r>
            <a:r>
              <a:rPr lang="cs-CZ" dirty="0"/>
              <a:t> – pozorovatelné znaky organismu (soubor znaků a vlastností, kterými se organismus projevuje v daném prostředí, vyjádření genotypu)</a:t>
            </a:r>
          </a:p>
        </p:txBody>
      </p:sp>
      <p:pic>
        <p:nvPicPr>
          <p:cNvPr id="4" name="Picture 4" descr="Výsledek obrázku pro exony introny">
            <a:extLst>
              <a:ext uri="{FF2B5EF4-FFF2-40B4-BE49-F238E27FC236}">
                <a16:creationId xmlns:a16="http://schemas.microsoft.com/office/drawing/2014/main" id="{5D3EB1A6-ACA9-4E4E-BA15-8CB1AB380F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2825" y="1327150"/>
            <a:ext cx="3959158" cy="2672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95073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39F35E-CA86-BA40-8939-E07B33D6FB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Gregor Johann Mendel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17A72E-C7EA-C345-8A0C-465E85B0D0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1822 Hynčice – 1884 Brno</a:t>
            </a:r>
          </a:p>
          <a:p>
            <a:r>
              <a:rPr lang="cs-CZ" dirty="0"/>
              <a:t>Mnich a později opat </a:t>
            </a:r>
            <a:r>
              <a:rPr lang="cs-CZ" dirty="0" err="1"/>
              <a:t>augustiánského</a:t>
            </a:r>
            <a:r>
              <a:rPr lang="cs-CZ" dirty="0"/>
              <a:t> kláštera na Starém Brně</a:t>
            </a:r>
          </a:p>
          <a:p>
            <a:r>
              <a:rPr lang="cs-CZ" dirty="0"/>
              <a:t>1854-1863 – pokusy s hrachem (</a:t>
            </a:r>
            <a:r>
              <a:rPr lang="cs-CZ" i="1" dirty="0" err="1"/>
              <a:t>Pisum</a:t>
            </a:r>
            <a:r>
              <a:rPr lang="cs-CZ" i="1" dirty="0"/>
              <a:t> </a:t>
            </a:r>
            <a:r>
              <a:rPr lang="cs-CZ" i="1" dirty="0" err="1"/>
              <a:t>sativum</a:t>
            </a:r>
            <a:r>
              <a:rPr lang="cs-CZ" dirty="0"/>
              <a:t>)</a:t>
            </a:r>
          </a:p>
          <a:p>
            <a:pPr lvl="1"/>
            <a:r>
              <a:rPr lang="cs-CZ" dirty="0"/>
              <a:t>27 225 rostlin</a:t>
            </a:r>
          </a:p>
          <a:p>
            <a:pPr lvl="1"/>
            <a:r>
              <a:rPr lang="cs-CZ" dirty="0"/>
              <a:t>7 párových znaků</a:t>
            </a:r>
          </a:p>
          <a:p>
            <a:pPr lvl="1"/>
            <a:r>
              <a:rPr lang="cs-CZ" smtClean="0"/>
              <a:t>zavedl </a:t>
            </a:r>
            <a:r>
              <a:rPr lang="cs-CZ" dirty="0"/>
              <a:t>pojmy dominantní a recesivní</a:t>
            </a:r>
          </a:p>
          <a:p>
            <a:r>
              <a:rPr lang="cs-CZ" dirty="0"/>
              <a:t>1865 – přednesl výsledky na zasedání Přírodovědeckého spolku</a:t>
            </a:r>
          </a:p>
          <a:p>
            <a:r>
              <a:rPr lang="cs-CZ" dirty="0"/>
              <a:t>1866 – publikoval práci “Pokusy s rostlinnými hybridy“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EAB9D2B-07E9-1A4D-BB4E-AD2AFC2119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18171" y="466269"/>
            <a:ext cx="2442899" cy="39109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8D9B44F-7A9F-444C-8169-D072F34547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56161" y="4459210"/>
            <a:ext cx="2704909" cy="1908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5442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Výsledek obrázku pro mendelovy zákony">
            <a:extLst>
              <a:ext uri="{FF2B5EF4-FFF2-40B4-BE49-F238E27FC236}">
                <a16:creationId xmlns:a16="http://schemas.microsoft.com/office/drawing/2014/main" id="{2F24FAF1-B8C8-F44A-85B8-C06944A048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6009" y="2794445"/>
            <a:ext cx="7056770" cy="3034410"/>
          </a:xfrm>
          <a:prstGeom prst="roundRect">
            <a:avLst>
              <a:gd name="adj" fmla="val 1858"/>
            </a:avLst>
          </a:prstGeom>
          <a:noFill/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89CF41B-ECDA-E746-91FC-87AFD30C1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3" y="973668"/>
            <a:ext cx="8761413" cy="706964"/>
          </a:xfrm>
        </p:spPr>
        <p:txBody>
          <a:bodyPr>
            <a:normAutofit/>
          </a:bodyPr>
          <a:lstStyle/>
          <a:p>
            <a:r>
              <a:rPr lang="cs-CZ" dirty="0"/>
              <a:t>Mendelovy principy dědičnosti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1AE99F-3C2B-1741-8FB6-9D24121271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955" y="2603500"/>
            <a:ext cx="3481054" cy="3416300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cs-CZ" sz="1600"/>
              <a:t>Jednotky dědičnosti (geny) se nemísí</a:t>
            </a:r>
          </a:p>
          <a:p>
            <a:pPr>
              <a:lnSpc>
                <a:spcPct val="90000"/>
              </a:lnSpc>
            </a:pPr>
            <a:r>
              <a:rPr lang="cs-CZ" sz="1600"/>
              <a:t>Jednotky dědičnosti jsou materiální povahy (gen je součást DNA s určitou funkcí)</a:t>
            </a:r>
          </a:p>
          <a:p>
            <a:pPr>
              <a:lnSpc>
                <a:spcPct val="90000"/>
              </a:lnSpc>
            </a:pPr>
            <a:r>
              <a:rPr lang="cs-CZ" sz="1600"/>
              <a:t>Dědičné jednotky jsou párové a jsou dvojího charakteru (dominantní a recesivní)</a:t>
            </a:r>
          </a:p>
          <a:p>
            <a:pPr>
              <a:lnSpc>
                <a:spcPct val="90000"/>
              </a:lnSpc>
            </a:pPr>
            <a:r>
              <a:rPr lang="cs-CZ" sz="1600"/>
              <a:t>Dědičné jednotky se přenáší do další generace prostřednictvím pohlavních buněk</a:t>
            </a:r>
          </a:p>
        </p:txBody>
      </p:sp>
    </p:spTree>
    <p:extLst>
      <p:ext uri="{BB962C8B-B14F-4D97-AF65-F5344CB8AC3E}">
        <p14:creationId xmlns:p14="http://schemas.microsoft.com/office/powerpoint/2010/main" val="73906378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3B96586-CE27-6C42-9FB1-2EE061A049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0766" y="1567543"/>
            <a:ext cx="5544663" cy="508907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27BACBF-6477-D34B-805A-E93CBFD095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Zákony dědičnosti odvozené z Mendelových principů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78E5B5-C76F-1141-968E-E13AB2BF79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7829" y="2253343"/>
            <a:ext cx="5508171" cy="4071257"/>
          </a:xfrm>
        </p:spPr>
        <p:txBody>
          <a:bodyPr>
            <a:normAutofit fontScale="92500" lnSpcReduction="10000"/>
          </a:bodyPr>
          <a:lstStyle/>
          <a:p>
            <a:pPr algn="just">
              <a:buAutoNum type="arabicPeriod"/>
            </a:pPr>
            <a:r>
              <a:rPr lang="cs-CZ" altLang="cs-CZ" b="1" dirty="0"/>
              <a:t>Zákon o uniformitě hybridů</a:t>
            </a:r>
          </a:p>
          <a:p>
            <a:pPr lvl="1"/>
            <a:r>
              <a:rPr lang="cs-CZ" dirty="0"/>
              <a:t>Křížíme-li dominantního homozygota s homozygotem recesivním, jsou jejich potomci F1 generace v sledovaném znaku všichni stejní</a:t>
            </a:r>
            <a:endParaRPr lang="cs-CZ" altLang="cs-CZ" b="1" dirty="0"/>
          </a:p>
          <a:p>
            <a:pPr algn="just">
              <a:buFont typeface="+mj-lt"/>
              <a:buAutoNum type="arabicPeriod"/>
            </a:pPr>
            <a:r>
              <a:rPr lang="cs-CZ" altLang="cs-CZ" b="1" dirty="0"/>
              <a:t>Princip dominance</a:t>
            </a:r>
          </a:p>
          <a:p>
            <a:pPr lvl="1" algn="just"/>
            <a:r>
              <a:rPr lang="cs-CZ" altLang="cs-CZ" i="1" dirty="0"/>
              <a:t>U heterozygota může jedna alela překrýt přítomnost druhé</a:t>
            </a:r>
          </a:p>
          <a:p>
            <a:pPr algn="just">
              <a:buFont typeface="+mj-lt"/>
              <a:buAutoNum type="arabicPeriod"/>
            </a:pPr>
            <a:r>
              <a:rPr lang="cs-CZ" altLang="cs-CZ" b="1" dirty="0"/>
              <a:t>Princip segregace</a:t>
            </a:r>
          </a:p>
          <a:p>
            <a:pPr lvl="1" algn="just"/>
            <a:r>
              <a:rPr lang="cs-CZ" altLang="cs-CZ" i="1" dirty="0"/>
              <a:t>Dvojice samostatných alel se v průběhu tvorby gamet rozcházejí a do každé gamety přechází jedna z obou alel.</a:t>
            </a:r>
            <a:endParaRPr lang="cs-CZ" altLang="cs-CZ" b="1" dirty="0"/>
          </a:p>
          <a:p>
            <a:pPr algn="just">
              <a:buFont typeface="+mj-lt"/>
              <a:buAutoNum type="arabicPeriod"/>
            </a:pPr>
            <a:r>
              <a:rPr lang="cs-CZ" altLang="cs-CZ" b="1" dirty="0"/>
              <a:t>Zákon o nezávislé kombinaci alel</a:t>
            </a:r>
          </a:p>
          <a:p>
            <a:pPr lvl="1" algn="just"/>
            <a:r>
              <a:rPr lang="cs-CZ" altLang="cs-CZ" i="1" dirty="0"/>
              <a:t>Alely různých genů se kombinují (segregují) nezávisle na sobě</a:t>
            </a:r>
          </a:p>
        </p:txBody>
      </p:sp>
    </p:spTree>
    <p:extLst>
      <p:ext uri="{BB962C8B-B14F-4D97-AF65-F5344CB8AC3E}">
        <p14:creationId xmlns:p14="http://schemas.microsoft.com/office/powerpoint/2010/main" val="169875535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0AD69E0-8202-A34F-BC61-2AB837A764B5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3"/>
          <a:stretch>
            <a:fillRect/>
          </a:stretch>
        </p:blipFill>
        <p:spPr>
          <a:xfrm>
            <a:off x="3051798" y="273546"/>
            <a:ext cx="6088403" cy="6310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69788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8BDF8889-DC2F-468B-8D84-EA3774DB8263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01906CC-6BFC-48B1-9DD8-445641393F05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3">
              <a:duotone>
                <a:schemeClr val="dk2">
                  <a:shade val="69000"/>
                  <a:hueMod val="108000"/>
                  <a:satMod val="164000"/>
                  <a:lumMod val="74000"/>
                </a:schemeClr>
                <a:schemeClr val="dk2">
                  <a:tint val="96000"/>
                  <a:hueMod val="88000"/>
                  <a:satMod val="140000"/>
                  <a:lumMod val="132000"/>
                </a:schemeClr>
              </a:duotone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0BBEB8AA-5680-4F7C-B07D-AA0081EE085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0"/>
            <a:ext cx="4191000" cy="4191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11000"/>
                </a:schemeClr>
              </a:gs>
              <a:gs pos="75000">
                <a:schemeClr val="accent5">
                  <a:alpha val="0"/>
                </a:schemeClr>
              </a:gs>
              <a:gs pos="36000">
                <a:schemeClr val="accent5"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E9270CE5-3BD6-4524-BBD4-3A633119188E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1600200"/>
            <a:ext cx="2362200" cy="23622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8000"/>
                </a:schemeClr>
              </a:gs>
              <a:gs pos="72000">
                <a:schemeClr val="accent5">
                  <a:alpha val="0"/>
                </a:schemeClr>
              </a:gs>
              <a:gs pos="36000">
                <a:schemeClr val="accent5"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339C3DAC-A14C-4F71-BEDB-1F35E52531FB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8609012" y="0"/>
            <a:ext cx="990600" cy="9906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14000"/>
                </a:schemeClr>
              </a:gs>
              <a:gs pos="66000">
                <a:schemeClr val="accent5">
                  <a:alpha val="0"/>
                </a:schemeClr>
              </a:gs>
              <a:gs pos="36000">
                <a:schemeClr val="accent5"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8A4C1651-1AB9-4B1F-8020-0C800382CDE4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8609012" y="23622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7000"/>
                </a:schemeClr>
              </a:gs>
              <a:gs pos="69000">
                <a:schemeClr val="accent5">
                  <a:alpha val="0"/>
                </a:schemeClr>
              </a:gs>
              <a:gs pos="36000">
                <a:schemeClr val="accent5"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0B737594-8A0C-4859-9751-B0228F2DE43D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999412" y="5249336"/>
            <a:ext cx="1600200" cy="16002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14000"/>
                </a:schemeClr>
              </a:gs>
              <a:gs pos="73000">
                <a:schemeClr val="accent5">
                  <a:alpha val="0"/>
                </a:schemeClr>
              </a:gs>
              <a:gs pos="36000">
                <a:schemeClr val="accent5"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Freeform 5">
            <a:extLst>
              <a:ext uri="{FF2B5EF4-FFF2-40B4-BE49-F238E27FC236}">
                <a16:creationId xmlns:a16="http://schemas.microsoft.com/office/drawing/2014/main" id="{635B1E5F-8D00-4445-8F34-CF83F6251672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589932" flipV="1">
            <a:off x="8490951" y="4619559"/>
            <a:ext cx="3299407" cy="440924"/>
          </a:xfrm>
          <a:custGeom>
            <a:avLst/>
            <a:gdLst/>
            <a:ahLst/>
            <a:cxnLst/>
            <a:rect l="l" t="t" r="r" b="b"/>
            <a:pathLst>
              <a:path w="10000" h="5291">
                <a:moveTo>
                  <a:pt x="85" y="2532"/>
                </a:moveTo>
                <a:cubicBezTo>
                  <a:pt x="1736" y="3911"/>
                  <a:pt x="7524" y="5298"/>
                  <a:pt x="9958" y="5291"/>
                </a:cubicBezTo>
                <a:cubicBezTo>
                  <a:pt x="9989" y="1958"/>
                  <a:pt x="9969" y="3333"/>
                  <a:pt x="10000" y="0"/>
                </a:cubicBezTo>
                <a:lnTo>
                  <a:pt x="10000" y="0"/>
                </a:lnTo>
                <a:lnTo>
                  <a:pt x="9667" y="204"/>
                </a:lnTo>
                <a:lnTo>
                  <a:pt x="9334" y="400"/>
                </a:lnTo>
                <a:lnTo>
                  <a:pt x="9001" y="590"/>
                </a:lnTo>
                <a:lnTo>
                  <a:pt x="8667" y="753"/>
                </a:lnTo>
                <a:lnTo>
                  <a:pt x="8333" y="917"/>
                </a:lnTo>
                <a:lnTo>
                  <a:pt x="7999" y="1071"/>
                </a:lnTo>
                <a:lnTo>
                  <a:pt x="7669" y="1202"/>
                </a:lnTo>
                <a:lnTo>
                  <a:pt x="7333" y="1325"/>
                </a:lnTo>
                <a:lnTo>
                  <a:pt x="7000" y="1440"/>
                </a:lnTo>
                <a:lnTo>
                  <a:pt x="6673" y="1538"/>
                </a:lnTo>
                <a:lnTo>
                  <a:pt x="6340" y="1636"/>
                </a:lnTo>
                <a:lnTo>
                  <a:pt x="6013" y="1719"/>
                </a:lnTo>
                <a:lnTo>
                  <a:pt x="5686" y="1784"/>
                </a:lnTo>
                <a:lnTo>
                  <a:pt x="5359" y="1850"/>
                </a:lnTo>
                <a:lnTo>
                  <a:pt x="5036" y="1906"/>
                </a:lnTo>
                <a:lnTo>
                  <a:pt x="4717" y="1948"/>
                </a:lnTo>
                <a:lnTo>
                  <a:pt x="4396" y="1980"/>
                </a:lnTo>
                <a:lnTo>
                  <a:pt x="4079" y="2013"/>
                </a:lnTo>
                <a:lnTo>
                  <a:pt x="3766" y="2029"/>
                </a:lnTo>
                <a:lnTo>
                  <a:pt x="3454" y="2046"/>
                </a:lnTo>
                <a:lnTo>
                  <a:pt x="3145" y="2053"/>
                </a:lnTo>
                <a:lnTo>
                  <a:pt x="2839" y="2046"/>
                </a:lnTo>
                <a:lnTo>
                  <a:pt x="2537" y="2046"/>
                </a:lnTo>
                <a:lnTo>
                  <a:pt x="2238" y="2029"/>
                </a:lnTo>
                <a:lnTo>
                  <a:pt x="1943" y="2004"/>
                </a:lnTo>
                <a:lnTo>
                  <a:pt x="1653" y="1980"/>
                </a:lnTo>
                <a:lnTo>
                  <a:pt x="1368" y="1955"/>
                </a:lnTo>
                <a:lnTo>
                  <a:pt x="1085" y="1915"/>
                </a:lnTo>
                <a:lnTo>
                  <a:pt x="806" y="1873"/>
                </a:lnTo>
                <a:lnTo>
                  <a:pt x="533" y="1833"/>
                </a:lnTo>
                <a:lnTo>
                  <a:pt x="0" y="1726"/>
                </a:lnTo>
                <a:cubicBezTo>
                  <a:pt x="28" y="1995"/>
                  <a:pt x="57" y="2263"/>
                  <a:pt x="85" y="2532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</p:sp>
      <p:sp>
        <p:nvSpPr>
          <p:cNvPr id="26" name="Freeform 5">
            <a:extLst>
              <a:ext uri="{FF2B5EF4-FFF2-40B4-BE49-F238E27FC236}">
                <a16:creationId xmlns:a16="http://schemas.microsoft.com/office/drawing/2014/main" id="{5CA9E7EA-E610-4379-8563-950A70FB3534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flipV="1">
            <a:off x="459506" y="457695"/>
            <a:ext cx="11277600" cy="4533900"/>
          </a:xfrm>
          <a:custGeom>
            <a:avLst/>
            <a:gdLst/>
            <a:ahLst/>
            <a:cxnLst/>
            <a:rect l="0" t="0" r="r" b="b"/>
            <a:pathLst>
              <a:path w="7104" h="2856">
                <a:moveTo>
                  <a:pt x="0" y="0"/>
                </a:moveTo>
                <a:lnTo>
                  <a:pt x="0" y="2856"/>
                </a:lnTo>
                <a:lnTo>
                  <a:pt x="7104" y="2856"/>
                </a:lnTo>
                <a:lnTo>
                  <a:pt x="7104" y="1"/>
                </a:lnTo>
                <a:lnTo>
                  <a:pt x="7104" y="1"/>
                </a:lnTo>
                <a:lnTo>
                  <a:pt x="6943" y="26"/>
                </a:lnTo>
                <a:lnTo>
                  <a:pt x="6782" y="50"/>
                </a:lnTo>
                <a:lnTo>
                  <a:pt x="6621" y="73"/>
                </a:lnTo>
                <a:lnTo>
                  <a:pt x="6459" y="93"/>
                </a:lnTo>
                <a:lnTo>
                  <a:pt x="6298" y="113"/>
                </a:lnTo>
                <a:lnTo>
                  <a:pt x="6136" y="132"/>
                </a:lnTo>
                <a:lnTo>
                  <a:pt x="5976" y="148"/>
                </a:lnTo>
                <a:lnTo>
                  <a:pt x="5814" y="163"/>
                </a:lnTo>
                <a:lnTo>
                  <a:pt x="5653" y="177"/>
                </a:lnTo>
                <a:lnTo>
                  <a:pt x="5494" y="189"/>
                </a:lnTo>
                <a:lnTo>
                  <a:pt x="5334" y="201"/>
                </a:lnTo>
                <a:lnTo>
                  <a:pt x="5175" y="211"/>
                </a:lnTo>
                <a:lnTo>
                  <a:pt x="5017" y="219"/>
                </a:lnTo>
                <a:lnTo>
                  <a:pt x="4859" y="227"/>
                </a:lnTo>
                <a:lnTo>
                  <a:pt x="4703" y="234"/>
                </a:lnTo>
                <a:lnTo>
                  <a:pt x="4548" y="239"/>
                </a:lnTo>
                <a:lnTo>
                  <a:pt x="4393" y="243"/>
                </a:lnTo>
                <a:lnTo>
                  <a:pt x="4240" y="247"/>
                </a:lnTo>
                <a:lnTo>
                  <a:pt x="4088" y="249"/>
                </a:lnTo>
                <a:lnTo>
                  <a:pt x="3937" y="251"/>
                </a:lnTo>
                <a:lnTo>
                  <a:pt x="3788" y="252"/>
                </a:lnTo>
                <a:lnTo>
                  <a:pt x="3640" y="251"/>
                </a:lnTo>
                <a:lnTo>
                  <a:pt x="3494" y="251"/>
                </a:lnTo>
                <a:lnTo>
                  <a:pt x="3349" y="249"/>
                </a:lnTo>
                <a:lnTo>
                  <a:pt x="3207" y="246"/>
                </a:lnTo>
                <a:lnTo>
                  <a:pt x="3066" y="243"/>
                </a:lnTo>
                <a:lnTo>
                  <a:pt x="2928" y="240"/>
                </a:lnTo>
                <a:lnTo>
                  <a:pt x="2791" y="235"/>
                </a:lnTo>
                <a:lnTo>
                  <a:pt x="2656" y="230"/>
                </a:lnTo>
                <a:lnTo>
                  <a:pt x="2524" y="225"/>
                </a:lnTo>
                <a:lnTo>
                  <a:pt x="2266" y="212"/>
                </a:lnTo>
                <a:lnTo>
                  <a:pt x="2019" y="198"/>
                </a:lnTo>
                <a:lnTo>
                  <a:pt x="1782" y="183"/>
                </a:lnTo>
                <a:lnTo>
                  <a:pt x="1557" y="167"/>
                </a:lnTo>
                <a:lnTo>
                  <a:pt x="1343" y="150"/>
                </a:lnTo>
                <a:lnTo>
                  <a:pt x="1144" y="132"/>
                </a:lnTo>
                <a:lnTo>
                  <a:pt x="957" y="114"/>
                </a:lnTo>
                <a:lnTo>
                  <a:pt x="785" y="96"/>
                </a:lnTo>
                <a:lnTo>
                  <a:pt x="627" y="79"/>
                </a:lnTo>
                <a:lnTo>
                  <a:pt x="487" y="63"/>
                </a:lnTo>
                <a:lnTo>
                  <a:pt x="361" y="48"/>
                </a:lnTo>
                <a:lnTo>
                  <a:pt x="254" y="35"/>
                </a:lnTo>
                <a:lnTo>
                  <a:pt x="165" y="23"/>
                </a:lnTo>
                <a:lnTo>
                  <a:pt x="42" y="6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  <p:sp>
        <p:nvSpPr>
          <p:cNvPr id="28" name="Freeform 5">
            <a:extLst>
              <a:ext uri="{FF2B5EF4-FFF2-40B4-BE49-F238E27FC236}">
                <a16:creationId xmlns:a16="http://schemas.microsoft.com/office/drawing/2014/main" id="{6BF07752-C1F8-453E-9A5D-A0390FA537A8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flipV="1">
            <a:off x="0" y="0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C52526BD-E48D-43F7-9C76-F2033AF5E22D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722823" y="5271635"/>
            <a:ext cx="6746353" cy="706964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rgbClr val="EBEBEB"/>
                </a:solidFill>
              </a:rPr>
              <a:t>Geneticky podmíněné znaky</a:t>
            </a:r>
          </a:p>
        </p:txBody>
      </p:sp>
      <p:graphicFrame>
        <p:nvGraphicFramePr>
          <p:cNvPr id="5" name="Zástupný symbol pro obsah 2">
            <a:extLst>
              <a:ext uri="{FF2B5EF4-FFF2-40B4-BE49-F238E27FC236}">
                <a16:creationId xmlns:a16="http://schemas.microsoft.com/office/drawing/2014/main" id="{655F850C-D6DA-463A-ACCF-E27E38F44AC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59815876"/>
              </p:ext>
            </p:extLst>
          </p:nvPr>
        </p:nvGraphicFramePr>
        <p:xfrm>
          <a:off x="1286934" y="1164592"/>
          <a:ext cx="9625383" cy="30864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10464049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298B78F7-6841-4168-8538-3E26070861D3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64D568C-39BB-4394-A483-C7C185002DCC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3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CB70B903-F367-48EC-B214-D1D26FC700FB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45E5B732-80F6-496B-AC33-E0FD9395DB00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C709F18-F3FB-4D14-B50D-6159067EB659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16E4A747-3382-4841-BCBE-78D416DEEC90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049AC68C-6F74-4DEB-9CD1-3E1C4EB2CDDF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6" name="Freeform 5">
              <a:extLst>
                <a:ext uri="{FF2B5EF4-FFF2-40B4-BE49-F238E27FC236}">
                  <a16:creationId xmlns:a16="http://schemas.microsoft.com/office/drawing/2014/main" id="{3FB17BE8-AC72-4544-AFE9-F8C1C3EB65CE}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pic>
        <p:nvPicPr>
          <p:cNvPr id="4" name="Obráze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0827" y="1824811"/>
            <a:ext cx="4842716" cy="3225959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B5BA6DB3-F246-4306-AA4A-B2E8EF6D7B1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9098" y="629265"/>
            <a:ext cx="5132438" cy="1622322"/>
          </a:xfrm>
        </p:spPr>
        <p:txBody>
          <a:bodyPr>
            <a:normAutofit/>
          </a:bodyPr>
          <a:lstStyle/>
          <a:p>
            <a:r>
              <a:rPr lang="cs-CZ" dirty="0" err="1"/>
              <a:t>Autozomově</a:t>
            </a:r>
            <a:r>
              <a:rPr lang="cs-CZ" dirty="0"/>
              <a:t> dominantní dědičnost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39098" y="2418735"/>
            <a:ext cx="5132439" cy="3811742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cs-CZ" dirty="0">
                <a:solidFill>
                  <a:schemeClr val="bg1"/>
                </a:solidFill>
              </a:rPr>
              <a:t>Dominantní alela leží na autozomu</a:t>
            </a:r>
          </a:p>
          <a:p>
            <a:pPr>
              <a:lnSpc>
                <a:spcPct val="90000"/>
              </a:lnSpc>
            </a:pPr>
            <a:r>
              <a:rPr lang="cs-CZ" dirty="0">
                <a:solidFill>
                  <a:schemeClr val="bg1"/>
                </a:solidFill>
              </a:rPr>
              <a:t>Vertikální typ dědičnosti</a:t>
            </a:r>
          </a:p>
          <a:p>
            <a:pPr>
              <a:lnSpc>
                <a:spcPct val="90000"/>
              </a:lnSpc>
            </a:pPr>
            <a:r>
              <a:rPr lang="cs-CZ" dirty="0">
                <a:solidFill>
                  <a:schemeClr val="bg1"/>
                </a:solidFill>
              </a:rPr>
              <a:t>Často stejně postižený rodič</a:t>
            </a:r>
          </a:p>
          <a:p>
            <a:pPr>
              <a:lnSpc>
                <a:spcPct val="90000"/>
              </a:lnSpc>
            </a:pPr>
            <a:r>
              <a:rPr lang="cs-CZ" dirty="0">
                <a:solidFill>
                  <a:schemeClr val="bg1"/>
                </a:solidFill>
              </a:rPr>
              <a:t>Stejná četnost u obou pohlaví</a:t>
            </a:r>
          </a:p>
          <a:p>
            <a:pPr>
              <a:lnSpc>
                <a:spcPct val="90000"/>
              </a:lnSpc>
            </a:pPr>
            <a:r>
              <a:rPr lang="cs-CZ" dirty="0">
                <a:solidFill>
                  <a:schemeClr val="bg1"/>
                </a:solidFill>
              </a:rPr>
              <a:t>Znak se projeví i u heterozygotů</a:t>
            </a:r>
          </a:p>
          <a:p>
            <a:pPr>
              <a:lnSpc>
                <a:spcPct val="90000"/>
              </a:lnSpc>
            </a:pPr>
            <a:r>
              <a:rPr lang="cs-CZ" dirty="0">
                <a:solidFill>
                  <a:schemeClr val="bg1"/>
                </a:solidFill>
              </a:rPr>
              <a:t>50% šance přenosu pro potomky a sourozence jedince se sledovaným znakem</a:t>
            </a:r>
          </a:p>
          <a:p>
            <a:pPr>
              <a:lnSpc>
                <a:spcPct val="90000"/>
              </a:lnSpc>
            </a:pPr>
            <a:r>
              <a:rPr lang="cs-CZ" dirty="0">
                <a:solidFill>
                  <a:schemeClr val="bg1"/>
                </a:solidFill>
              </a:rPr>
              <a:t>Př</a:t>
            </a:r>
            <a:r>
              <a:rPr lang="cs-CZ">
                <a:solidFill>
                  <a:schemeClr val="bg1"/>
                </a:solidFill>
              </a:rPr>
              <a:t>. </a:t>
            </a:r>
            <a:r>
              <a:rPr lang="cs-CZ" smtClean="0">
                <a:solidFill>
                  <a:schemeClr val="bg1"/>
                </a:solidFill>
              </a:rPr>
              <a:t>vlnité </a:t>
            </a:r>
            <a:r>
              <a:rPr lang="cs-CZ" dirty="0">
                <a:solidFill>
                  <a:schemeClr val="bg1"/>
                </a:solidFill>
              </a:rPr>
              <a:t>vlasy, vlasová linie do špičky, rolování jazyka, achondroplazie (zakrslost), </a:t>
            </a:r>
            <a:r>
              <a:rPr lang="cs-CZ" dirty="0" err="1">
                <a:solidFill>
                  <a:schemeClr val="bg1"/>
                </a:solidFill>
              </a:rPr>
              <a:t>Marfanův</a:t>
            </a:r>
            <a:r>
              <a:rPr lang="cs-CZ" dirty="0">
                <a:solidFill>
                  <a:schemeClr val="bg1"/>
                </a:solidFill>
              </a:rPr>
              <a:t> syndrom</a:t>
            </a:r>
          </a:p>
        </p:txBody>
      </p:sp>
    </p:spTree>
    <p:extLst>
      <p:ext uri="{BB962C8B-B14F-4D97-AF65-F5344CB8AC3E}">
        <p14:creationId xmlns:p14="http://schemas.microsoft.com/office/powerpoint/2010/main" val="184936278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298B78F7-6841-4168-8538-3E26070861D3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64D568C-39BB-4394-A483-C7C185002DCC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3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CB70B903-F367-48EC-B214-D1D26FC700FB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45E5B732-80F6-496B-AC33-E0FD9395DB00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C709F18-F3FB-4D14-B50D-6159067EB659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16E4A747-3382-4841-BCBE-78D416DEEC90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049AC68C-6F74-4DEB-9CD1-3E1C4EB2CDDF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6" name="Freeform 5">
              <a:extLst>
                <a:ext uri="{FF2B5EF4-FFF2-40B4-BE49-F238E27FC236}">
                  <a16:creationId xmlns:a16="http://schemas.microsoft.com/office/drawing/2014/main" id="{3FB17BE8-AC72-4544-AFE9-F8C1C3EB65CE}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pic>
        <p:nvPicPr>
          <p:cNvPr id="4" name="Obráze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0827" y="2227111"/>
            <a:ext cx="4842716" cy="2421358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B5BA6DB3-F246-4306-AA4A-B2E8EF6D7B1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9098" y="629265"/>
            <a:ext cx="5132438" cy="1622322"/>
          </a:xfrm>
        </p:spPr>
        <p:txBody>
          <a:bodyPr>
            <a:normAutofit/>
          </a:bodyPr>
          <a:lstStyle/>
          <a:p>
            <a:r>
              <a:rPr lang="cs-CZ" dirty="0" err="1"/>
              <a:t>Autozomově</a:t>
            </a:r>
            <a:r>
              <a:rPr lang="cs-CZ" dirty="0"/>
              <a:t> recesivní dědičnost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39098" y="2418735"/>
            <a:ext cx="5132439" cy="3811742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cs-CZ" sz="1700" dirty="0">
                <a:solidFill>
                  <a:schemeClr val="bg1"/>
                </a:solidFill>
              </a:rPr>
              <a:t>Recesivní alela na autozomu</a:t>
            </a:r>
          </a:p>
          <a:p>
            <a:pPr>
              <a:lnSpc>
                <a:spcPct val="90000"/>
              </a:lnSpc>
            </a:pPr>
            <a:r>
              <a:rPr lang="cs-CZ" sz="1700" dirty="0">
                <a:solidFill>
                  <a:schemeClr val="bg1"/>
                </a:solidFill>
              </a:rPr>
              <a:t>Horizontální typ dědičnosti</a:t>
            </a:r>
          </a:p>
          <a:p>
            <a:pPr>
              <a:lnSpc>
                <a:spcPct val="90000"/>
              </a:lnSpc>
            </a:pPr>
            <a:r>
              <a:rPr lang="cs-CZ" sz="1700" dirty="0">
                <a:solidFill>
                  <a:schemeClr val="bg1"/>
                </a:solidFill>
              </a:rPr>
              <a:t>Stejná četnost u obou pohlaví</a:t>
            </a:r>
          </a:p>
          <a:p>
            <a:pPr>
              <a:lnSpc>
                <a:spcPct val="90000"/>
              </a:lnSpc>
            </a:pPr>
            <a:r>
              <a:rPr lang="cs-CZ" sz="1700" dirty="0">
                <a:solidFill>
                  <a:schemeClr val="bg1"/>
                </a:solidFill>
              </a:rPr>
              <a:t>Postižení jsou pouze homozygoti</a:t>
            </a:r>
          </a:p>
          <a:p>
            <a:pPr>
              <a:lnSpc>
                <a:spcPct val="90000"/>
              </a:lnSpc>
            </a:pPr>
            <a:r>
              <a:rPr lang="cs-CZ" sz="1700" dirty="0">
                <a:solidFill>
                  <a:schemeClr val="bg1"/>
                </a:solidFill>
              </a:rPr>
              <a:t>Šance přenosu 25 %</a:t>
            </a:r>
          </a:p>
          <a:p>
            <a:pPr>
              <a:lnSpc>
                <a:spcPct val="90000"/>
              </a:lnSpc>
            </a:pPr>
            <a:r>
              <a:rPr lang="cs-CZ" sz="1700" dirty="0">
                <a:solidFill>
                  <a:schemeClr val="bg1"/>
                </a:solidFill>
              </a:rPr>
              <a:t>Častější u příbuzenských sňatků</a:t>
            </a:r>
          </a:p>
          <a:p>
            <a:pPr>
              <a:lnSpc>
                <a:spcPct val="90000"/>
              </a:lnSpc>
            </a:pPr>
            <a:r>
              <a:rPr lang="cs-CZ" sz="1700" dirty="0">
                <a:solidFill>
                  <a:schemeClr val="bg1"/>
                </a:solidFill>
              </a:rPr>
              <a:t>Př. Albinismus (chybění pigmentu), alkaptonurie a fenylketonurie (porucha metabolismu aminokyselin), cystická fibróza (porucha dýchání), </a:t>
            </a:r>
            <a:r>
              <a:rPr lang="cs-CZ" sz="1700" dirty="0" err="1">
                <a:solidFill>
                  <a:schemeClr val="bg1"/>
                </a:solidFill>
              </a:rPr>
              <a:t>galaktosemie</a:t>
            </a:r>
            <a:r>
              <a:rPr lang="cs-CZ" sz="1700" dirty="0">
                <a:solidFill>
                  <a:schemeClr val="bg1"/>
                </a:solidFill>
              </a:rPr>
              <a:t> (porucha metabolismu sacharidů), srpkovitá anemie (porucha v hemoglobinu) </a:t>
            </a:r>
          </a:p>
        </p:txBody>
      </p:sp>
    </p:spTree>
    <p:extLst>
      <p:ext uri="{BB962C8B-B14F-4D97-AF65-F5344CB8AC3E}">
        <p14:creationId xmlns:p14="http://schemas.microsoft.com/office/powerpoint/2010/main" val="123513669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353BC003-D6B7-4BF0-937D-4A015F6DEB15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9027"/>
            <a:ext cx="12192000" cy="6867027"/>
            <a:chOff x="0" y="-2373"/>
            <a:chExt cx="12192000" cy="6867027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4903268C-2C5A-4507-9244-86102327B74A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3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539F7113-C588-46FB-ADDE-55CEC5981441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B6481A55-E6DE-4B8B-9847-0230D12F7E38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052FD8DB-2F6F-462A-9BF4-1E26C93321C4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BE52543D-8290-40DE-990A-27CC1992A361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8ECC693B-FBF3-45DD-849C-AC1B1B290539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6515BC8-A1CA-4EB4-81D8-6A891458F764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194608" y="402165"/>
              <a:ext cx="6574058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>
              <a:extLst>
                <a:ext uri="{FF2B5EF4-FFF2-40B4-BE49-F238E27FC236}">
                  <a16:creationId xmlns:a16="http://schemas.microsoft.com/office/drawing/2014/main" id="{ED9E2ADE-2C74-4E7D-8701-6AE23ABD4DDF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8" name="Freeform 5">
              <a:extLst>
                <a:ext uri="{FF2B5EF4-FFF2-40B4-BE49-F238E27FC236}">
                  <a16:creationId xmlns:a16="http://schemas.microsoft.com/office/drawing/2014/main" id="{B7EBD6DC-7188-4268-9886-6535F41A6749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9" name="Freeform 5">
              <a:extLst>
                <a:ext uri="{FF2B5EF4-FFF2-40B4-BE49-F238E27FC236}">
                  <a16:creationId xmlns:a16="http://schemas.microsoft.com/office/drawing/2014/main" id="{493CCA32-0C37-4525-8FFC-D62C5EEFBE69}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5014FF2D-4863-43AA-82A7-958E9F743951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54955" y="973668"/>
            <a:ext cx="3133726" cy="1020232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cs-CZ" sz="2300"/>
              <a:t>Vázané na pohlavní chromozomy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54955" y="2120900"/>
            <a:ext cx="3133726" cy="3898900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Pohlavní chromozomy: XX ženy, XY muži</a:t>
            </a:r>
          </a:p>
          <a:p>
            <a:r>
              <a:rPr lang="cs-CZ" dirty="0">
                <a:solidFill>
                  <a:schemeClr val="bg1"/>
                </a:solidFill>
              </a:rPr>
              <a:t>Postižení jsou nejčastěji synové a dcery jsou přenašečky </a:t>
            </a:r>
          </a:p>
          <a:p>
            <a:r>
              <a:rPr lang="cs-CZ" dirty="0">
                <a:solidFill>
                  <a:schemeClr val="bg1"/>
                </a:solidFill>
              </a:rPr>
              <a:t>Vzácný X-vázaných onemocnění u žen</a:t>
            </a:r>
          </a:p>
          <a:p>
            <a:r>
              <a:rPr lang="cs-CZ" dirty="0">
                <a:solidFill>
                  <a:schemeClr val="bg1"/>
                </a:solidFill>
              </a:rPr>
              <a:t>Př. Hemofilie, </a:t>
            </a:r>
            <a:r>
              <a:rPr lang="cs-CZ" dirty="0" err="1">
                <a:solidFill>
                  <a:schemeClr val="bg1"/>
                </a:solidFill>
              </a:rPr>
              <a:t>Duchennova</a:t>
            </a:r>
            <a:r>
              <a:rPr lang="cs-CZ" dirty="0">
                <a:solidFill>
                  <a:schemeClr val="bg1"/>
                </a:solidFill>
              </a:rPr>
              <a:t> svalová dystrofie </a:t>
            </a:r>
          </a:p>
        </p:txBody>
      </p:sp>
      <p:pic>
        <p:nvPicPr>
          <p:cNvPr id="20" name="Obrázek 19">
            <a:extLst>
              <a:ext uri="{FF2B5EF4-FFF2-40B4-BE49-F238E27FC236}">
                <a16:creationId xmlns:a16="http://schemas.microsoft.com/office/drawing/2014/main" id="{DA165B62-AF42-4AFD-95FB-82802C6E08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6647" y="1552723"/>
            <a:ext cx="6798627" cy="3739244"/>
          </a:xfrm>
          <a:prstGeom prst="rect">
            <a:avLst/>
          </a:prstGeom>
        </p:spPr>
      </p:pic>
      <p:sp>
        <p:nvSpPr>
          <p:cNvPr id="22" name="TextovéPole 21"/>
          <p:cNvSpPr txBox="1"/>
          <p:nvPr/>
        </p:nvSpPr>
        <p:spPr>
          <a:xfrm>
            <a:off x="6694128" y="5605790"/>
            <a:ext cx="35750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Příklad rodokmenu </a:t>
            </a:r>
            <a:endParaRPr lang="en-US" sz="28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550434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55CFAB-837B-E942-BA8F-DEDD9763FC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Osnova přednášky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4DFE9D-01C2-984F-AC7D-88A182583B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Základy genomiky</a:t>
            </a:r>
          </a:p>
          <a:p>
            <a:r>
              <a:rPr lang="cs-CZ" dirty="0"/>
              <a:t>Mendelovy zákony dědičnosti</a:t>
            </a:r>
          </a:p>
          <a:p>
            <a:r>
              <a:rPr lang="cs-CZ" dirty="0"/>
              <a:t>Odchylky od Mendelových zákonů</a:t>
            </a:r>
          </a:p>
          <a:p>
            <a:r>
              <a:rPr lang="cs-CZ" dirty="0" err="1"/>
              <a:t>Mimojaderná</a:t>
            </a:r>
            <a:r>
              <a:rPr lang="cs-CZ" dirty="0"/>
              <a:t> dědičnost</a:t>
            </a:r>
          </a:p>
        </p:txBody>
      </p:sp>
    </p:spTree>
    <p:extLst>
      <p:ext uri="{BB962C8B-B14F-4D97-AF65-F5344CB8AC3E}">
        <p14:creationId xmlns:p14="http://schemas.microsoft.com/office/powerpoint/2010/main" val="203744770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69000"/>
                <a:hueMod val="91000"/>
                <a:satMod val="164000"/>
                <a:lumMod val="74000"/>
              </a:schemeClr>
              <a:schemeClr val="bg2">
                <a:hueMod val="124000"/>
                <a:satMod val="140000"/>
                <a:lumMod val="14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676411ED-5314-4C9A-A717-DD5A041FAF6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1CD0F23-A289-474D-AC8E-7B770AB4CE5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6" y="643468"/>
            <a:ext cx="10905067" cy="557106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45CE986-4A76-4B58-8796-1E505901C6B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B15CF2F9-13F6-488F-8CD4-55AD672646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1507" y="1284394"/>
            <a:ext cx="6268985" cy="4283066"/>
          </a:xfrm>
          <a:prstGeom prst="rect">
            <a:avLst/>
          </a:prstGeom>
        </p:spPr>
      </p:pic>
      <p:sp>
        <p:nvSpPr>
          <p:cNvPr id="3" name="Obdélník 2"/>
          <p:cNvSpPr/>
          <p:nvPr/>
        </p:nvSpPr>
        <p:spPr>
          <a:xfrm>
            <a:off x="7496413" y="1284394"/>
            <a:ext cx="289855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8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Typ dědičnosti?</a:t>
            </a:r>
            <a:endParaRPr lang="en-US" sz="28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0145230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69000"/>
                <a:hueMod val="91000"/>
                <a:satMod val="164000"/>
                <a:lumMod val="74000"/>
              </a:schemeClr>
              <a:schemeClr val="bg2">
                <a:hueMod val="124000"/>
                <a:satMod val="140000"/>
                <a:lumMod val="14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7">
            <a:extLst>
              <a:ext uri="{FF2B5EF4-FFF2-40B4-BE49-F238E27FC236}">
                <a16:creationId xmlns:a16="http://schemas.microsoft.com/office/drawing/2014/main" id="{676411ED-5314-4C9A-A717-DD5A041FAF6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1CD0F23-A289-474D-AC8E-7B770AB4CE5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6" y="643468"/>
            <a:ext cx="10905067" cy="557106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45CE986-4A76-4B58-8796-1E505901C6B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200E643B-0E62-4D8D-B7AB-336D08EE86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1507" y="1284394"/>
            <a:ext cx="6268985" cy="4283066"/>
          </a:xfrm>
          <a:prstGeom prst="rect">
            <a:avLst/>
          </a:prstGeom>
        </p:spPr>
      </p:pic>
      <p:sp>
        <p:nvSpPr>
          <p:cNvPr id="6" name="Obdélník 5"/>
          <p:cNvSpPr/>
          <p:nvPr/>
        </p:nvSpPr>
        <p:spPr>
          <a:xfrm>
            <a:off x="7496413" y="1284394"/>
            <a:ext cx="289855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8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Typ dědičnosti?</a:t>
            </a:r>
            <a:endParaRPr lang="en-US" sz="28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0917756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3"/>
          <a:srcRect r="5444" b="4"/>
          <a:stretch/>
        </p:blipFill>
        <p:spPr>
          <a:xfrm>
            <a:off x="1151467" y="2775951"/>
            <a:ext cx="4345024" cy="3067163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54954" y="973669"/>
            <a:ext cx="8825659" cy="706964"/>
          </a:xfrm>
        </p:spPr>
        <p:txBody>
          <a:bodyPr>
            <a:normAutofit/>
          </a:bodyPr>
          <a:lstStyle/>
          <a:p>
            <a:r>
              <a:rPr lang="cs-CZ" dirty="0"/>
              <a:t>Interakce alel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980954" y="2603500"/>
            <a:ext cx="5211979" cy="3416300"/>
          </a:xfrm>
        </p:spPr>
        <p:txBody>
          <a:bodyPr anchor="ctr">
            <a:normAutofit/>
          </a:bodyPr>
          <a:lstStyle/>
          <a:p>
            <a:r>
              <a:rPr lang="cs-CZ" dirty="0"/>
              <a:t>Neúplná dominance</a:t>
            </a:r>
          </a:p>
          <a:p>
            <a:r>
              <a:rPr lang="cs-CZ" dirty="0"/>
              <a:t>Kodominance</a:t>
            </a:r>
          </a:p>
          <a:p>
            <a:r>
              <a:rPr lang="cs-CZ" dirty="0"/>
              <a:t>Mnohonásobný alelismus / alelové série</a:t>
            </a:r>
          </a:p>
          <a:p>
            <a:r>
              <a:rPr lang="cs-CZ" dirty="0"/>
              <a:t>Letální alely</a:t>
            </a:r>
          </a:p>
          <a:p>
            <a:r>
              <a:rPr lang="cs-CZ" dirty="0"/>
              <a:t>Penetrance</a:t>
            </a:r>
          </a:p>
          <a:p>
            <a:r>
              <a:rPr lang="cs-CZ" dirty="0"/>
              <a:t>Expresivita</a:t>
            </a:r>
          </a:p>
          <a:p>
            <a:r>
              <a:rPr lang="cs-CZ" dirty="0"/>
              <a:t>Genové interakce</a:t>
            </a:r>
          </a:p>
        </p:txBody>
      </p:sp>
    </p:spTree>
    <p:extLst>
      <p:ext uri="{BB962C8B-B14F-4D97-AF65-F5344CB8AC3E}">
        <p14:creationId xmlns:p14="http://schemas.microsoft.com/office/powerpoint/2010/main" val="116404595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Neúplná dominance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21555" y="2460625"/>
            <a:ext cx="5388720" cy="3416300"/>
          </a:xfrm>
        </p:spPr>
        <p:txBody>
          <a:bodyPr/>
          <a:lstStyle/>
          <a:p>
            <a:r>
              <a:rPr lang="cs-CZ" dirty="0"/>
              <a:t>Fenotyp heterozygota je někde mezi fenotypem obou homozygotů</a:t>
            </a:r>
          </a:p>
          <a:p>
            <a:r>
              <a:rPr lang="cs-CZ" dirty="0"/>
              <a:t>Př. Familiární </a:t>
            </a:r>
            <a:r>
              <a:rPr lang="cs-CZ" dirty="0" err="1"/>
              <a:t>hypercholestorolemie</a:t>
            </a:r>
            <a:r>
              <a:rPr lang="cs-CZ" dirty="0"/>
              <a:t> (mutace genu pro LDLR)</a:t>
            </a:r>
          </a:p>
          <a:p>
            <a:pPr lvl="1"/>
            <a:r>
              <a:rPr lang="cs-CZ" dirty="0"/>
              <a:t>Homozygoti jsou bez receptoru</a:t>
            </a:r>
          </a:p>
          <a:p>
            <a:pPr lvl="1"/>
            <a:r>
              <a:rPr lang="cs-CZ" dirty="0"/>
              <a:t>Heterozygoti mají v jaterních buňkách </a:t>
            </a:r>
            <a:br>
              <a:rPr lang="cs-CZ" dirty="0"/>
            </a:br>
            <a:r>
              <a:rPr lang="cs-CZ" dirty="0"/>
              <a:t>poloviční počet receptorů </a:t>
            </a:r>
            <a:br>
              <a:rPr lang="cs-CZ" dirty="0"/>
            </a:br>
            <a:r>
              <a:rPr lang="cs-CZ" dirty="0"/>
              <a:t>pro vychytávání LDL cholesterolu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603500"/>
            <a:ext cx="5849809" cy="3995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69357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Kodominance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Heterozygot vykazuje fenotypové znaky obou homozygotů</a:t>
            </a:r>
          </a:p>
          <a:p>
            <a:r>
              <a:rPr lang="cs-CZ" dirty="0"/>
              <a:t>Alely fungují nezávisle</a:t>
            </a:r>
          </a:p>
          <a:p>
            <a:r>
              <a:rPr lang="cs-CZ" dirty="0"/>
              <a:t>Krevně skupinový systém AB0 (</a:t>
            </a:r>
            <a:r>
              <a:rPr lang="cs-CZ" dirty="0" err="1"/>
              <a:t>ABh</a:t>
            </a:r>
            <a:r>
              <a:rPr lang="cs-CZ" dirty="0"/>
              <a:t>), MN</a:t>
            </a:r>
          </a:p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83613" y="2406650"/>
            <a:ext cx="2794000" cy="3810000"/>
          </a:xfrm>
          <a:prstGeom prst="rect">
            <a:avLst/>
          </a:prstGeom>
        </p:spPr>
      </p:pic>
      <p:graphicFrame>
        <p:nvGraphicFramePr>
          <p:cNvPr id="5" name="Tabulka 4"/>
          <p:cNvGraphicFramePr>
            <a:graphicFrameLocks noGrp="1"/>
          </p:cNvGraphicFramePr>
          <p:nvPr/>
        </p:nvGraphicFramePr>
        <p:xfrm>
          <a:off x="2474961" y="4170680"/>
          <a:ext cx="4788646" cy="1849120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23943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943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2188"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Krevní skupina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Genotyp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/>
                        <a:t>I</a:t>
                      </a:r>
                      <a:r>
                        <a:rPr lang="cs-CZ" baseline="30000" dirty="0"/>
                        <a:t>A</a:t>
                      </a:r>
                      <a:r>
                        <a:rPr lang="cs-CZ" dirty="0"/>
                        <a:t>I</a:t>
                      </a:r>
                      <a:r>
                        <a:rPr lang="cs-CZ" baseline="30000" dirty="0"/>
                        <a:t>A</a:t>
                      </a:r>
                      <a:r>
                        <a:rPr lang="cs-CZ" dirty="0"/>
                        <a:t> nebo </a:t>
                      </a:r>
                      <a:r>
                        <a:rPr lang="cs-CZ" dirty="0" err="1"/>
                        <a:t>I</a:t>
                      </a:r>
                      <a:r>
                        <a:rPr lang="cs-CZ" baseline="30000" dirty="0" err="1"/>
                        <a:t>A</a:t>
                      </a:r>
                      <a:r>
                        <a:rPr lang="cs-CZ" dirty="0" err="1"/>
                        <a:t>i</a:t>
                      </a: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/>
                        <a:t>I</a:t>
                      </a:r>
                      <a:r>
                        <a:rPr lang="cs-CZ" baseline="30000" dirty="0"/>
                        <a:t>B</a:t>
                      </a:r>
                      <a:r>
                        <a:rPr lang="cs-CZ" dirty="0"/>
                        <a:t>I</a:t>
                      </a:r>
                      <a:r>
                        <a:rPr lang="cs-CZ" baseline="30000" dirty="0"/>
                        <a:t>B</a:t>
                      </a:r>
                      <a:r>
                        <a:rPr lang="cs-CZ" dirty="0"/>
                        <a:t> nebo </a:t>
                      </a:r>
                      <a:r>
                        <a:rPr lang="cs-CZ" dirty="0" err="1"/>
                        <a:t>I</a:t>
                      </a:r>
                      <a:r>
                        <a:rPr lang="cs-CZ" baseline="30000" dirty="0" err="1"/>
                        <a:t>B</a:t>
                      </a:r>
                      <a:r>
                        <a:rPr lang="cs-CZ" dirty="0" err="1"/>
                        <a:t>i</a:t>
                      </a: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AB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I</a:t>
                      </a:r>
                      <a:r>
                        <a:rPr lang="cs-CZ" baseline="30000" dirty="0"/>
                        <a:t>A</a:t>
                      </a:r>
                      <a:r>
                        <a:rPr lang="cs-CZ" dirty="0"/>
                        <a:t>I</a:t>
                      </a:r>
                      <a:r>
                        <a:rPr lang="cs-CZ" baseline="30000" dirty="0"/>
                        <a:t>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err="1"/>
                        <a:t>ii</a:t>
                      </a: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409758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Zástupný symbol pro obsah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721674" y="2109940"/>
            <a:ext cx="3658152" cy="4645272"/>
          </a:xfrm>
          <a:prstGeom prst="rect">
            <a:avLst/>
          </a:prstGeom>
        </p:spPr>
      </p:pic>
      <p:pic>
        <p:nvPicPr>
          <p:cNvPr id="8" name="Zástupný symbol pro obsah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36" r="26098" b="19752"/>
          <a:stretch/>
        </p:blipFill>
        <p:spPr>
          <a:xfrm>
            <a:off x="9412356" y="2603498"/>
            <a:ext cx="2098666" cy="3658154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Alelové série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Geny s více alelami</a:t>
            </a:r>
          </a:p>
          <a:p>
            <a:r>
              <a:rPr lang="cs-CZ" dirty="0"/>
              <a:t>Př. Barva srsti </a:t>
            </a:r>
            <a:r>
              <a:rPr lang="cs-CZ" dirty="0" err="1"/>
              <a:t>králiků</a:t>
            </a:r>
            <a:endParaRPr lang="cs-CZ" dirty="0"/>
          </a:p>
          <a:p>
            <a:pPr lvl="1"/>
            <a:r>
              <a:rPr lang="cs-CZ" dirty="0"/>
              <a:t>c</a:t>
            </a:r>
            <a:r>
              <a:rPr lang="cs-CZ" baseline="30000" dirty="0"/>
              <a:t>+</a:t>
            </a:r>
            <a:r>
              <a:rPr lang="cs-CZ" dirty="0"/>
              <a:t> &gt; </a:t>
            </a:r>
            <a:r>
              <a:rPr lang="cs-CZ" dirty="0" err="1"/>
              <a:t>c</a:t>
            </a:r>
            <a:r>
              <a:rPr lang="cs-CZ" baseline="30000" dirty="0" err="1"/>
              <a:t>ch</a:t>
            </a:r>
            <a:r>
              <a:rPr lang="cs-CZ" dirty="0"/>
              <a:t> &gt; c</a:t>
            </a:r>
            <a:r>
              <a:rPr lang="cs-CZ" baseline="30000" dirty="0"/>
              <a:t>h</a:t>
            </a:r>
            <a:r>
              <a:rPr lang="cs-CZ" dirty="0"/>
              <a:t> &gt; c </a:t>
            </a:r>
          </a:p>
          <a:p>
            <a:pPr lvl="2"/>
            <a:r>
              <a:rPr lang="cs-CZ" dirty="0"/>
              <a:t>c</a:t>
            </a:r>
            <a:r>
              <a:rPr lang="cs-CZ" baseline="30000" dirty="0"/>
              <a:t>+</a:t>
            </a:r>
            <a:r>
              <a:rPr lang="cs-CZ" dirty="0"/>
              <a:t> plně funkční (standardní)</a:t>
            </a:r>
          </a:p>
          <a:p>
            <a:pPr lvl="2"/>
            <a:r>
              <a:rPr lang="cs-CZ" dirty="0" err="1"/>
              <a:t>c</a:t>
            </a:r>
            <a:r>
              <a:rPr lang="cs-CZ" baseline="30000" dirty="0" err="1"/>
              <a:t>ch</a:t>
            </a:r>
            <a:r>
              <a:rPr lang="cs-CZ" dirty="0"/>
              <a:t>, c</a:t>
            </a:r>
            <a:r>
              <a:rPr lang="cs-CZ" baseline="30000" dirty="0"/>
              <a:t>h</a:t>
            </a:r>
            <a:r>
              <a:rPr lang="cs-CZ" dirty="0"/>
              <a:t> částečně funkční (</a:t>
            </a:r>
            <a:r>
              <a:rPr lang="cs-CZ" dirty="0" err="1"/>
              <a:t>hypomorfní</a:t>
            </a:r>
            <a:r>
              <a:rPr lang="cs-CZ" dirty="0"/>
              <a:t>)</a:t>
            </a:r>
          </a:p>
          <a:p>
            <a:pPr lvl="2"/>
            <a:r>
              <a:rPr lang="cs-CZ" dirty="0"/>
              <a:t>c nefunkční (nulová)</a:t>
            </a:r>
          </a:p>
        </p:txBody>
      </p:sp>
    </p:spTree>
    <p:extLst>
      <p:ext uri="{BB962C8B-B14F-4D97-AF65-F5344CB8AC3E}">
        <p14:creationId xmlns:p14="http://schemas.microsoft.com/office/powerpoint/2010/main" val="96781922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3"/>
          <a:srcRect l="3213" r="2584" b="3"/>
          <a:stretch/>
        </p:blipFill>
        <p:spPr>
          <a:xfrm>
            <a:off x="6798733" y="2775951"/>
            <a:ext cx="4345024" cy="3067163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54954" y="973669"/>
            <a:ext cx="8825659" cy="706964"/>
          </a:xfrm>
        </p:spPr>
        <p:txBody>
          <a:bodyPr>
            <a:normAutofit/>
          </a:bodyPr>
          <a:lstStyle/>
          <a:p>
            <a:r>
              <a:rPr lang="cs-CZ" dirty="0"/>
              <a:t>Letální alely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54954" y="2603500"/>
            <a:ext cx="5211979" cy="3416300"/>
          </a:xfrm>
        </p:spPr>
        <p:txBody>
          <a:bodyPr anchor="ctr">
            <a:normAutofit/>
          </a:bodyPr>
          <a:lstStyle/>
          <a:p>
            <a:r>
              <a:rPr lang="cs-CZ" dirty="0"/>
              <a:t>Recesivní letalita – recesivní homozygoti umírají</a:t>
            </a:r>
          </a:p>
          <a:p>
            <a:r>
              <a:rPr lang="cs-CZ" dirty="0"/>
              <a:t>Dominantní letalita – dominantní homozygoti i heterozygoti umírají</a:t>
            </a:r>
          </a:p>
          <a:p>
            <a:r>
              <a:rPr lang="cs-CZ" dirty="0"/>
              <a:t>Recesivní letalita dominantní alely</a:t>
            </a:r>
          </a:p>
          <a:p>
            <a:r>
              <a:rPr lang="cs-CZ" dirty="0"/>
              <a:t>Př. </a:t>
            </a:r>
            <a:r>
              <a:rPr lang="cs-CZ" dirty="0" err="1"/>
              <a:t>Tay</a:t>
            </a:r>
            <a:r>
              <a:rPr lang="cs-CZ" dirty="0"/>
              <a:t> </a:t>
            </a:r>
            <a:r>
              <a:rPr lang="cs-CZ" dirty="0" err="1"/>
              <a:t>Sachsova</a:t>
            </a:r>
            <a:r>
              <a:rPr lang="cs-CZ" dirty="0"/>
              <a:t> choroba – recesivně letální </a:t>
            </a:r>
          </a:p>
        </p:txBody>
      </p:sp>
    </p:spTree>
    <p:extLst>
      <p:ext uri="{BB962C8B-B14F-4D97-AF65-F5344CB8AC3E}">
        <p14:creationId xmlns:p14="http://schemas.microsoft.com/office/powerpoint/2010/main" val="68386794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l="-1" t="7743" r="-1" b="5801"/>
          <a:stretch/>
        </p:blipFill>
        <p:spPr>
          <a:xfrm>
            <a:off x="5284225" y="973668"/>
            <a:ext cx="6251664" cy="5080581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26747" y="786573"/>
            <a:ext cx="3178260" cy="1020232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cs-CZ" dirty="0"/>
              <a:t>Penetrance a expresivita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56874" y="2550937"/>
            <a:ext cx="3692816" cy="3898900"/>
          </a:xfrm>
        </p:spPr>
        <p:txBody>
          <a:bodyPr>
            <a:normAutofit/>
          </a:bodyPr>
          <a:lstStyle/>
          <a:p>
            <a:r>
              <a:rPr lang="cs-CZ" b="1" dirty="0">
                <a:solidFill>
                  <a:schemeClr val="tx1"/>
                </a:solidFill>
              </a:rPr>
              <a:t>Neúplná penetrance </a:t>
            </a:r>
            <a:br>
              <a:rPr lang="cs-CZ" b="1" dirty="0">
                <a:solidFill>
                  <a:schemeClr val="tx1"/>
                </a:solidFill>
              </a:rPr>
            </a:br>
            <a:r>
              <a:rPr lang="cs-CZ" dirty="0">
                <a:solidFill>
                  <a:schemeClr val="tx1"/>
                </a:solidFill>
              </a:rPr>
              <a:t>znak se u jedinců neprojeví, i když mají odpovídající genotyp</a:t>
            </a:r>
          </a:p>
          <a:p>
            <a:r>
              <a:rPr lang="cs-CZ" b="1" dirty="0">
                <a:solidFill>
                  <a:schemeClr val="tx1"/>
                </a:solidFill>
              </a:rPr>
              <a:t>Variabilní expresivita </a:t>
            </a:r>
            <a:br>
              <a:rPr lang="cs-CZ" b="1" dirty="0">
                <a:solidFill>
                  <a:schemeClr val="tx1"/>
                </a:solidFill>
              </a:rPr>
            </a:br>
            <a:r>
              <a:rPr lang="cs-CZ" dirty="0">
                <a:solidFill>
                  <a:schemeClr val="tx1"/>
                </a:solidFill>
              </a:rPr>
              <a:t>znak se manifestuje různě silně u všech jedinců, kteří jej nesou</a:t>
            </a:r>
          </a:p>
        </p:txBody>
      </p:sp>
      <p:sp>
        <p:nvSpPr>
          <p:cNvPr id="5" name="Obdélník 4"/>
          <p:cNvSpPr/>
          <p:nvPr/>
        </p:nvSpPr>
        <p:spPr>
          <a:xfrm>
            <a:off x="6504048" y="1038272"/>
            <a:ext cx="3912520" cy="2584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Úplná penetrance </a:t>
            </a:r>
            <a:r>
              <a:rPr lang="cs-CZ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 expresivita</a:t>
            </a:r>
            <a:endParaRPr lang="cs-CZ" dirty="0"/>
          </a:p>
        </p:txBody>
      </p:sp>
      <p:sp>
        <p:nvSpPr>
          <p:cNvPr id="17" name="Obdélník 16"/>
          <p:cNvSpPr/>
          <p:nvPr/>
        </p:nvSpPr>
        <p:spPr>
          <a:xfrm>
            <a:off x="6820351" y="2305110"/>
            <a:ext cx="3279913" cy="3129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Variabilní penetrance</a:t>
            </a:r>
            <a:endParaRPr lang="cs-CZ" dirty="0"/>
          </a:p>
        </p:txBody>
      </p:sp>
      <p:sp>
        <p:nvSpPr>
          <p:cNvPr id="19" name="Obdélník 18"/>
          <p:cNvSpPr/>
          <p:nvPr/>
        </p:nvSpPr>
        <p:spPr>
          <a:xfrm>
            <a:off x="6770101" y="3572296"/>
            <a:ext cx="3279913" cy="3129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Variabilní expresivita</a:t>
            </a:r>
            <a:endParaRPr lang="cs-CZ" dirty="0"/>
          </a:p>
        </p:txBody>
      </p:sp>
      <p:sp>
        <p:nvSpPr>
          <p:cNvPr id="20" name="Obdélník 19"/>
          <p:cNvSpPr/>
          <p:nvPr/>
        </p:nvSpPr>
        <p:spPr>
          <a:xfrm>
            <a:off x="6504048" y="4848547"/>
            <a:ext cx="4164496" cy="3129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Variabilní penetrance a expresivita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9057349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8733" y="3058692"/>
            <a:ext cx="4345024" cy="250168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54954" y="973669"/>
            <a:ext cx="8825659" cy="706964"/>
          </a:xfrm>
        </p:spPr>
        <p:txBody>
          <a:bodyPr>
            <a:normAutofit/>
          </a:bodyPr>
          <a:lstStyle/>
          <a:p>
            <a:r>
              <a:rPr lang="cs-CZ" dirty="0"/>
              <a:t>Genové interakce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54954" y="2603500"/>
            <a:ext cx="5211979" cy="3416300"/>
          </a:xfrm>
        </p:spPr>
        <p:txBody>
          <a:bodyPr anchor="ctr">
            <a:normAutofit/>
          </a:bodyPr>
          <a:lstStyle/>
          <a:p>
            <a:r>
              <a:rPr lang="cs-CZ" dirty="0"/>
              <a:t>Spolupůsobení dvou nebo více genů z různých alelických párů</a:t>
            </a:r>
          </a:p>
          <a:p>
            <a:r>
              <a:rPr lang="cs-CZ" dirty="0"/>
              <a:t>Různé kombinace alel dvou různých genů způsobují různé fenotypy</a:t>
            </a:r>
          </a:p>
          <a:p>
            <a:r>
              <a:rPr lang="cs-CZ" dirty="0"/>
              <a:t>Produkty genů spolu interagují, na sebe navazují, ve fenotypu se překrývají apod.</a:t>
            </a:r>
          </a:p>
          <a:p>
            <a:r>
              <a:rPr lang="cs-CZ" dirty="0"/>
              <a:t>Interakce většího množství genů - plynulá proměnlivost – přechod od kvalitativních znaků ke kvantitativním</a:t>
            </a:r>
          </a:p>
          <a:p>
            <a:pPr lvl="1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4210903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54954" y="973669"/>
            <a:ext cx="8825659" cy="706964"/>
          </a:xfrm>
        </p:spPr>
        <p:txBody>
          <a:bodyPr>
            <a:normAutofit/>
          </a:bodyPr>
          <a:lstStyle/>
          <a:p>
            <a:r>
              <a:rPr lang="cs-CZ" dirty="0"/>
              <a:t>Genetická variabilita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54954" y="2603500"/>
            <a:ext cx="6397313" cy="3416300"/>
          </a:xfrm>
        </p:spPr>
        <p:txBody>
          <a:bodyPr anchor="ctr">
            <a:normAutofit/>
          </a:bodyPr>
          <a:lstStyle/>
          <a:p>
            <a:pPr>
              <a:lnSpc>
                <a:spcPct val="80000"/>
              </a:lnSpc>
            </a:pPr>
            <a:r>
              <a:rPr lang="cs-CZ" sz="1500" b="1" dirty="0"/>
              <a:t>Mutace</a:t>
            </a:r>
            <a:r>
              <a:rPr lang="cs-CZ" sz="1500" dirty="0"/>
              <a:t> – dědičné změny genetického materiálu</a:t>
            </a:r>
          </a:p>
          <a:p>
            <a:pPr lvl="1">
              <a:lnSpc>
                <a:spcPct val="80000"/>
              </a:lnSpc>
            </a:pPr>
            <a:r>
              <a:rPr lang="cs-CZ" sz="1500" dirty="0"/>
              <a:t>Poskytují nové genetické varianty, které umožňují evoluci organismů</a:t>
            </a:r>
          </a:p>
          <a:p>
            <a:pPr lvl="1">
              <a:lnSpc>
                <a:spcPct val="80000"/>
              </a:lnSpc>
            </a:pPr>
            <a:r>
              <a:rPr lang="cs-CZ" sz="1500"/>
              <a:t>Obvykle </a:t>
            </a:r>
            <a:r>
              <a:rPr lang="cs-CZ" sz="1500" smtClean="0"/>
              <a:t>náhodný </a:t>
            </a:r>
            <a:r>
              <a:rPr lang="cs-CZ" sz="1500" dirty="0"/>
              <a:t>neadaptivní proces, při kterém jsou podmínkami vnějšího prostředí selektováni jedinci s dříve náhodně vzniklými mutacemi </a:t>
            </a:r>
          </a:p>
          <a:p>
            <a:pPr lvl="1">
              <a:lnSpc>
                <a:spcPct val="80000"/>
              </a:lnSpc>
            </a:pPr>
            <a:r>
              <a:rPr lang="cs-CZ" sz="1500" dirty="0"/>
              <a:t>Cílená mutageneze – výhradně pro vědecké účely</a:t>
            </a:r>
          </a:p>
          <a:p>
            <a:pPr>
              <a:lnSpc>
                <a:spcPct val="80000"/>
              </a:lnSpc>
            </a:pPr>
            <a:r>
              <a:rPr lang="cs-CZ" sz="1500" b="1" dirty="0"/>
              <a:t>Mutant</a:t>
            </a:r>
            <a:r>
              <a:rPr lang="cs-CZ" sz="1500" dirty="0"/>
              <a:t> – organismus se změnou v genotypu v důsledku mutace</a:t>
            </a:r>
          </a:p>
          <a:p>
            <a:pPr>
              <a:lnSpc>
                <a:spcPct val="80000"/>
              </a:lnSpc>
            </a:pPr>
            <a:r>
              <a:rPr lang="cs-CZ" sz="1500" b="1" dirty="0"/>
              <a:t>Mutace</a:t>
            </a:r>
            <a:r>
              <a:rPr lang="cs-CZ" sz="1500" dirty="0"/>
              <a:t> – nové alely s frekvencí nižší jak 1 %</a:t>
            </a:r>
          </a:p>
          <a:p>
            <a:pPr>
              <a:lnSpc>
                <a:spcPct val="80000"/>
              </a:lnSpc>
            </a:pPr>
            <a:endParaRPr lang="cs-CZ" sz="1500" dirty="0"/>
          </a:p>
          <a:p>
            <a:pPr>
              <a:lnSpc>
                <a:spcPct val="80000"/>
              </a:lnSpc>
            </a:pPr>
            <a:r>
              <a:rPr lang="cs-CZ" sz="1500" b="1" dirty="0"/>
              <a:t>Polymorfismus</a:t>
            </a:r>
            <a:r>
              <a:rPr lang="cs-CZ" sz="1500" dirty="0"/>
              <a:t> – stav, kdy v populaci existují minimálně 2 genetické varianty (alely) s frekvencí vyšší jak 1 %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7686" y="2603500"/>
            <a:ext cx="4588878" cy="3906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2983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Genová determinace biologických znaků</a:t>
            </a:r>
          </a:p>
        </p:txBody>
      </p:sp>
      <p:cxnSp>
        <p:nvCxnSpPr>
          <p:cNvPr id="5" name="Přímá spojovací šipka 4"/>
          <p:cNvCxnSpPr/>
          <p:nvPr/>
        </p:nvCxnSpPr>
        <p:spPr>
          <a:xfrm>
            <a:off x="1154954" y="5711050"/>
            <a:ext cx="9829721" cy="99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7" name="TextovéPole 6"/>
          <p:cNvSpPr txBox="1"/>
          <p:nvPr/>
        </p:nvSpPr>
        <p:spPr>
          <a:xfrm>
            <a:off x="463138" y="5818917"/>
            <a:ext cx="1971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100 % prostředí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9809018" y="5818917"/>
            <a:ext cx="19831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/>
              <a:t>100 % genetika</a:t>
            </a:r>
            <a:endParaRPr lang="cs-CZ" dirty="0"/>
          </a:p>
        </p:txBody>
      </p:sp>
      <p:sp>
        <p:nvSpPr>
          <p:cNvPr id="9" name="TextovéPole 8"/>
          <p:cNvSpPr txBox="1"/>
          <p:nvPr/>
        </p:nvSpPr>
        <p:spPr>
          <a:xfrm rot="18929267">
            <a:off x="573083" y="4696046"/>
            <a:ext cx="18406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/>
              <a:t>Zásah bleskem</a:t>
            </a:r>
          </a:p>
        </p:txBody>
      </p:sp>
      <p:sp>
        <p:nvSpPr>
          <p:cNvPr id="10" name="TextovéPole 9"/>
          <p:cNvSpPr txBox="1"/>
          <p:nvPr/>
        </p:nvSpPr>
        <p:spPr>
          <a:xfrm rot="18908761">
            <a:off x="2306813" y="4341112"/>
            <a:ext cx="27788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Infekční onemocnění</a:t>
            </a:r>
          </a:p>
        </p:txBody>
      </p:sp>
      <p:sp>
        <p:nvSpPr>
          <p:cNvPr id="11" name="TextovéPole 10"/>
          <p:cNvSpPr txBox="1"/>
          <p:nvPr/>
        </p:nvSpPr>
        <p:spPr>
          <a:xfrm rot="18950197">
            <a:off x="4169443" y="4396807"/>
            <a:ext cx="2719449" cy="3685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Tělesná váha</a:t>
            </a:r>
          </a:p>
        </p:txBody>
      </p:sp>
      <p:sp>
        <p:nvSpPr>
          <p:cNvPr id="12" name="TextovéPole 11"/>
          <p:cNvSpPr txBox="1"/>
          <p:nvPr/>
        </p:nvSpPr>
        <p:spPr>
          <a:xfrm rot="18894246">
            <a:off x="5786777" y="4324897"/>
            <a:ext cx="28144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Nádorová onemocnění</a:t>
            </a:r>
          </a:p>
        </p:txBody>
      </p:sp>
      <p:sp>
        <p:nvSpPr>
          <p:cNvPr id="13" name="TextovéPole 12"/>
          <p:cNvSpPr txBox="1"/>
          <p:nvPr/>
        </p:nvSpPr>
        <p:spPr>
          <a:xfrm rot="18948116">
            <a:off x="7692337" y="4479933"/>
            <a:ext cx="23156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Diabetes</a:t>
            </a:r>
          </a:p>
        </p:txBody>
      </p:sp>
      <p:sp>
        <p:nvSpPr>
          <p:cNvPr id="14" name="TextovéPole 13"/>
          <p:cNvSpPr txBox="1"/>
          <p:nvPr/>
        </p:nvSpPr>
        <p:spPr>
          <a:xfrm rot="18954316">
            <a:off x="9769603" y="4166398"/>
            <a:ext cx="18525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Krevní skupiny</a:t>
            </a:r>
          </a:p>
          <a:p>
            <a:r>
              <a:rPr lang="cs-CZ" dirty="0"/>
              <a:t>Pohlaví</a:t>
            </a:r>
          </a:p>
          <a:p>
            <a:r>
              <a:rPr lang="cs-CZ" dirty="0"/>
              <a:t>Fenylketonurie</a:t>
            </a:r>
          </a:p>
        </p:txBody>
      </p:sp>
    </p:spTree>
    <p:extLst>
      <p:ext uri="{BB962C8B-B14F-4D97-AF65-F5344CB8AC3E}">
        <p14:creationId xmlns:p14="http://schemas.microsoft.com/office/powerpoint/2010/main" val="35696068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853F64-6CBF-444C-BE18-DE0D2345A4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Mitochondriální dědičnost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B01B31-8730-F142-A8B1-E760B1D7C5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6032" y="2239107"/>
            <a:ext cx="7664688" cy="4290645"/>
          </a:xfrm>
        </p:spPr>
        <p:txBody>
          <a:bodyPr/>
          <a:lstStyle/>
          <a:p>
            <a:r>
              <a:rPr lang="cs-CZ" dirty="0"/>
              <a:t>Mitochondrie jsou ohraničený dvojitou membránou</a:t>
            </a:r>
          </a:p>
          <a:p>
            <a:r>
              <a:rPr lang="cs-CZ" dirty="0"/>
              <a:t>Významná úloha v energetickém metabolismů</a:t>
            </a:r>
          </a:p>
          <a:p>
            <a:r>
              <a:rPr lang="cs-CZ" dirty="0"/>
              <a:t>Evolučně </a:t>
            </a:r>
            <a:r>
              <a:rPr lang="cs-CZ" dirty="0" err="1"/>
              <a:t>endosymbióza</a:t>
            </a:r>
            <a:r>
              <a:rPr lang="cs-CZ" dirty="0"/>
              <a:t> prokaryotických buněk – vlastní genom</a:t>
            </a:r>
          </a:p>
          <a:p>
            <a:r>
              <a:rPr lang="cs-CZ" dirty="0" err="1"/>
              <a:t>mtDNA</a:t>
            </a:r>
            <a:r>
              <a:rPr lang="cs-CZ" dirty="0"/>
              <a:t> – kružnicová molekula </a:t>
            </a:r>
          </a:p>
          <a:p>
            <a:r>
              <a:rPr lang="cs-CZ" dirty="0"/>
              <a:t>Využívají produkty vlastních genů, ale i proteiny, kódované jadernými geny, které jsou do mitochondrií přeneseny z cytosolu</a:t>
            </a:r>
          </a:p>
          <a:p>
            <a:r>
              <a:rPr lang="cs-CZ" dirty="0"/>
              <a:t>Lidská </a:t>
            </a:r>
            <a:r>
              <a:rPr lang="cs-CZ" dirty="0" err="1"/>
              <a:t>mtDNA</a:t>
            </a:r>
            <a:r>
              <a:rPr lang="cs-CZ" dirty="0"/>
              <a:t> </a:t>
            </a:r>
          </a:p>
          <a:p>
            <a:pPr lvl="1"/>
            <a:r>
              <a:rPr lang="cs-CZ" dirty="0"/>
              <a:t>16 571 </a:t>
            </a:r>
            <a:r>
              <a:rPr lang="cs-CZ" dirty="0" err="1"/>
              <a:t>bp</a:t>
            </a:r>
            <a:endParaRPr lang="cs-CZ" dirty="0"/>
          </a:p>
          <a:p>
            <a:pPr lvl="1"/>
            <a:r>
              <a:rPr lang="cs-CZ" dirty="0"/>
              <a:t>37 genů</a:t>
            </a:r>
          </a:p>
          <a:p>
            <a:pPr lvl="2"/>
            <a:r>
              <a:rPr lang="cs-CZ" dirty="0"/>
              <a:t>2 pro </a:t>
            </a:r>
            <a:r>
              <a:rPr lang="cs-CZ" dirty="0" err="1"/>
              <a:t>rRNA</a:t>
            </a:r>
            <a:r>
              <a:rPr lang="cs-CZ" dirty="0"/>
              <a:t>, 22 pro </a:t>
            </a:r>
            <a:r>
              <a:rPr lang="cs-CZ" dirty="0" err="1"/>
              <a:t>tRNA</a:t>
            </a:r>
            <a:r>
              <a:rPr lang="cs-CZ" dirty="0"/>
              <a:t>, 13 polypeptidy podílející se na enzymatické výbavě mitochondrií</a:t>
            </a:r>
          </a:p>
          <a:p>
            <a:endParaRPr lang="cs-CZ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12274F2-FACA-684E-89ED-874A6FF764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0720" y="3165884"/>
            <a:ext cx="3369106" cy="2272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64390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C8B0D0-D7D2-4641-80EC-FC0B6C51F1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Mutace mitochondriálních genů</a:t>
            </a:r>
            <a:endParaRPr lang="cs-CZ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C718F9-09F5-C449-822A-19653356FF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/>
              <a:t>Vedou poruchám oxidativní fosforylace</a:t>
            </a:r>
          </a:p>
          <a:p>
            <a:r>
              <a:rPr lang="cs-CZ"/>
              <a:t>Mutace v mtDNA vznikají častěji než v jaderné DNA</a:t>
            </a:r>
          </a:p>
          <a:p>
            <a:pPr lvl="1"/>
            <a:r>
              <a:rPr lang="cs-CZ"/>
              <a:t>Důsledkem pravděpodobně vyššího výskytu mutagenních volných radikálů, jiná DNA polymeráza, méně reparačních mechanismů</a:t>
            </a:r>
          </a:p>
          <a:p>
            <a:r>
              <a:rPr lang="cs-CZ"/>
              <a:t>Míra postižení</a:t>
            </a:r>
          </a:p>
          <a:p>
            <a:pPr lvl="1"/>
            <a:r>
              <a:rPr lang="cs-CZ"/>
              <a:t>Homoplazmie – mutace ve všech molekulách mtDNA v buňce</a:t>
            </a:r>
          </a:p>
          <a:p>
            <a:pPr lvl="1"/>
            <a:r>
              <a:rPr lang="cs-CZ"/>
              <a:t>Heteroplazmie – jen část postižených molekul - hladina heteroplazmie nesmí překročit určitou hodnotu – může se v buňkách lišit (svalová, srdeční a nervová tkáň mají malý replikační potenciál, a je v nich proto vysoká heteroplazmie)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8797975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298B78F7-6841-4168-8538-3E26070861D3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64D568C-39BB-4394-A483-C7C185002DCC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3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CB70B903-F367-48EC-B214-D1D26FC700FB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45E5B732-80F6-496B-AC33-E0FD9395DB00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C709F18-F3FB-4D14-B50D-6159067EB659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16E4A747-3382-4841-BCBE-78D416DEEC90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049AC68C-6F74-4DEB-9CD1-3E1C4EB2CDDF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6" name="Freeform 5">
              <a:extLst>
                <a:ext uri="{FF2B5EF4-FFF2-40B4-BE49-F238E27FC236}">
                  <a16:creationId xmlns:a16="http://schemas.microsoft.com/office/drawing/2014/main" id="{3FB17BE8-AC72-4544-AFE9-F8C1C3EB65CE}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120237B3-2991-6E41-8D50-217CEC0024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57149" y="645106"/>
            <a:ext cx="4330071" cy="5585369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B5BA6DB3-F246-4306-AA4A-B2E8EF6D7B1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626EB6F-4373-B74E-A22C-C60239182C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098" y="629265"/>
            <a:ext cx="5132438" cy="1622322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cs-CZ" sz="2800"/>
              <a:t>Genetická klasifikace mitochondriálních chorob </a:t>
            </a:r>
            <a:br>
              <a:rPr lang="cs-CZ" sz="2800"/>
            </a:br>
            <a:endParaRPr lang="cs-CZ" sz="28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34458E-22E0-7D47-98DA-418C9EBB7E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9098" y="1857829"/>
            <a:ext cx="5132439" cy="4372648"/>
          </a:xfrm>
        </p:spPr>
        <p:txBody>
          <a:bodyPr anchor="ctr">
            <a:normAutofit/>
          </a:bodyPr>
          <a:lstStyle/>
          <a:p>
            <a:pPr lvl="1">
              <a:lnSpc>
                <a:spcPct val="90000"/>
              </a:lnSpc>
            </a:pPr>
            <a:r>
              <a:rPr lang="cs-CZ" sz="1400" dirty="0">
                <a:solidFill>
                  <a:schemeClr val="bg1"/>
                </a:solidFill>
              </a:rPr>
              <a:t>Defekty v jaderné DNA</a:t>
            </a:r>
          </a:p>
          <a:p>
            <a:pPr lvl="2">
              <a:lnSpc>
                <a:spcPct val="90000"/>
              </a:lnSpc>
            </a:pPr>
            <a:r>
              <a:rPr lang="cs-CZ" dirty="0">
                <a:solidFill>
                  <a:schemeClr val="bg1"/>
                </a:solidFill>
              </a:rPr>
              <a:t>defekty v transportu a využití substrátu</a:t>
            </a:r>
          </a:p>
          <a:p>
            <a:pPr lvl="2">
              <a:lnSpc>
                <a:spcPct val="90000"/>
              </a:lnSpc>
            </a:pPr>
            <a:r>
              <a:rPr lang="cs-CZ" dirty="0">
                <a:solidFill>
                  <a:schemeClr val="bg1"/>
                </a:solidFill>
              </a:rPr>
              <a:t>defekty v importu proteinů</a:t>
            </a:r>
          </a:p>
          <a:p>
            <a:pPr lvl="2">
              <a:lnSpc>
                <a:spcPct val="90000"/>
              </a:lnSpc>
            </a:pPr>
            <a:r>
              <a:rPr lang="cs-CZ" dirty="0">
                <a:solidFill>
                  <a:schemeClr val="bg1"/>
                </a:solidFill>
              </a:rPr>
              <a:t>defekty v Krebsově cyklu</a:t>
            </a:r>
          </a:p>
          <a:p>
            <a:pPr lvl="2">
              <a:lnSpc>
                <a:spcPct val="90000"/>
              </a:lnSpc>
            </a:pPr>
            <a:r>
              <a:rPr lang="cs-CZ" dirty="0">
                <a:solidFill>
                  <a:schemeClr val="bg1"/>
                </a:solidFill>
              </a:rPr>
              <a:t>defekty v oxidačně-fosforylačních krocích</a:t>
            </a:r>
          </a:p>
          <a:p>
            <a:pPr lvl="2">
              <a:lnSpc>
                <a:spcPct val="90000"/>
              </a:lnSpc>
            </a:pPr>
            <a:r>
              <a:rPr lang="cs-CZ" dirty="0">
                <a:solidFill>
                  <a:schemeClr val="bg1"/>
                </a:solidFill>
              </a:rPr>
              <a:t>defekty v respiračním řetězci</a:t>
            </a:r>
          </a:p>
          <a:p>
            <a:pPr lvl="1">
              <a:lnSpc>
                <a:spcPct val="90000"/>
              </a:lnSpc>
            </a:pPr>
            <a:r>
              <a:rPr lang="cs-CZ" sz="1400" dirty="0">
                <a:solidFill>
                  <a:schemeClr val="bg1"/>
                </a:solidFill>
              </a:rPr>
              <a:t>defekty v </a:t>
            </a:r>
            <a:r>
              <a:rPr lang="cs-CZ" sz="1400" dirty="0" err="1">
                <a:solidFill>
                  <a:schemeClr val="bg1"/>
                </a:solidFill>
              </a:rPr>
              <a:t>mtDNA</a:t>
            </a:r>
            <a:endParaRPr lang="cs-CZ" sz="1400" dirty="0">
              <a:solidFill>
                <a:schemeClr val="bg1"/>
              </a:solidFill>
            </a:endParaRPr>
          </a:p>
          <a:p>
            <a:pPr lvl="2">
              <a:lnSpc>
                <a:spcPct val="90000"/>
              </a:lnSpc>
            </a:pPr>
            <a:r>
              <a:rPr lang="cs-CZ" dirty="0">
                <a:solidFill>
                  <a:schemeClr val="bg1"/>
                </a:solidFill>
              </a:rPr>
              <a:t>velká přeuspořádání </a:t>
            </a:r>
            <a:r>
              <a:rPr lang="cs-CZ" dirty="0" err="1">
                <a:solidFill>
                  <a:schemeClr val="bg1"/>
                </a:solidFill>
              </a:rPr>
              <a:t>mtDNA</a:t>
            </a:r>
            <a:r>
              <a:rPr lang="cs-CZ" dirty="0">
                <a:solidFill>
                  <a:schemeClr val="bg1"/>
                </a:solidFill>
              </a:rPr>
              <a:t> – delece velkých úseků</a:t>
            </a:r>
          </a:p>
          <a:p>
            <a:pPr lvl="2">
              <a:lnSpc>
                <a:spcPct val="90000"/>
              </a:lnSpc>
            </a:pPr>
            <a:r>
              <a:rPr lang="cs-CZ" dirty="0">
                <a:solidFill>
                  <a:schemeClr val="bg1"/>
                </a:solidFill>
              </a:rPr>
              <a:t>bodové mutace </a:t>
            </a:r>
            <a:r>
              <a:rPr lang="cs-CZ" dirty="0" err="1">
                <a:solidFill>
                  <a:schemeClr val="bg1"/>
                </a:solidFill>
              </a:rPr>
              <a:t>mtDNA</a:t>
            </a:r>
            <a:r>
              <a:rPr lang="cs-CZ" dirty="0">
                <a:solidFill>
                  <a:schemeClr val="bg1"/>
                </a:solidFill>
              </a:rPr>
              <a:t> </a:t>
            </a:r>
          </a:p>
          <a:p>
            <a:pPr lvl="1">
              <a:lnSpc>
                <a:spcPct val="90000"/>
              </a:lnSpc>
            </a:pPr>
            <a:r>
              <a:rPr lang="cs-CZ" sz="1400" dirty="0">
                <a:solidFill>
                  <a:schemeClr val="bg1"/>
                </a:solidFill>
              </a:rPr>
              <a:t>Defekty v komunikaci mezi </a:t>
            </a:r>
            <a:r>
              <a:rPr lang="cs-CZ" sz="1400" dirty="0" err="1">
                <a:solidFill>
                  <a:schemeClr val="bg1"/>
                </a:solidFill>
              </a:rPr>
              <a:t>mtDNA</a:t>
            </a:r>
            <a:r>
              <a:rPr lang="cs-CZ" sz="1400" dirty="0">
                <a:solidFill>
                  <a:schemeClr val="bg1"/>
                </a:solidFill>
              </a:rPr>
              <a:t> a jadernou DNA</a:t>
            </a:r>
          </a:p>
          <a:p>
            <a:pPr lvl="1">
              <a:lnSpc>
                <a:spcPct val="90000"/>
              </a:lnSpc>
            </a:pPr>
            <a:r>
              <a:rPr lang="cs-CZ" sz="1400" dirty="0">
                <a:solidFill>
                  <a:schemeClr val="bg1"/>
                </a:solidFill>
              </a:rPr>
              <a:t>Získané defekty </a:t>
            </a:r>
            <a:r>
              <a:rPr lang="cs-CZ" sz="1400" dirty="0" err="1">
                <a:solidFill>
                  <a:schemeClr val="bg1"/>
                </a:solidFill>
              </a:rPr>
              <a:t>mtDNA</a:t>
            </a:r>
            <a:r>
              <a:rPr lang="cs-CZ" sz="1400" dirty="0">
                <a:solidFill>
                  <a:schemeClr val="bg1"/>
                </a:solidFill>
              </a:rPr>
              <a:t> – vlivem toxinů, léčiv, stárnutí</a:t>
            </a:r>
          </a:p>
          <a:p>
            <a:pPr>
              <a:lnSpc>
                <a:spcPct val="90000"/>
              </a:lnSpc>
            </a:pPr>
            <a:endParaRPr lang="cs-CZ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895242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Bonus: Heteroplasmie</a:t>
            </a:r>
            <a:endParaRPr lang="en-US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9876" y="2355920"/>
            <a:ext cx="7582958" cy="3639058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7193902" y="6125495"/>
            <a:ext cx="48714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/>
              <a:t>Stewart</a:t>
            </a:r>
            <a:r>
              <a:rPr lang="cs-CZ" sz="1400" smtClean="0"/>
              <a:t> and </a:t>
            </a:r>
            <a:r>
              <a:rPr lang="cs-CZ" sz="1400"/>
              <a:t> </a:t>
            </a:r>
            <a:r>
              <a:rPr lang="cs-CZ" sz="1400" smtClean="0"/>
              <a:t>Chinnery Nature Reviews Genetics 2015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353783781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16AAD9-83E2-754B-915C-F0500A7E12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Vzácné mitochondriální choroby</a:t>
            </a:r>
            <a:endParaRPr lang="cs-CZ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7E3DB7-212D-5540-8270-492E7D9D82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955" y="2262554"/>
            <a:ext cx="8761412" cy="4208584"/>
          </a:xfrm>
        </p:spPr>
        <p:txBody>
          <a:bodyPr>
            <a:normAutofit fontScale="85000" lnSpcReduction="10000"/>
          </a:bodyPr>
          <a:lstStyle/>
          <a:p>
            <a:r>
              <a:rPr lang="cs-CZ"/>
              <a:t>Nejčastější neurologické příznaky</a:t>
            </a:r>
          </a:p>
          <a:p>
            <a:pPr lvl="1"/>
            <a:r>
              <a:rPr lang="cs-CZ"/>
              <a:t>obrna okohybných svalů, poškození zrakového nervu, mozková mrtvice, křeče, svalová poškození, únava a neschopnost fyzické zátěže, ataxie, demence, periferní neuropatie </a:t>
            </a:r>
          </a:p>
          <a:p>
            <a:r>
              <a:rPr lang="cs-CZ"/>
              <a:t>Projevy poškození orgánů v důsledku poruch v mtDNA</a:t>
            </a:r>
          </a:p>
          <a:p>
            <a:pPr lvl="1"/>
            <a:r>
              <a:rPr lang="cs-CZ"/>
              <a:t>poruchy vedení srdečního vzruchu, kardiomyopatie, diabetes mellitus, šedý zákal, laktázová acidóza, poškození ledvinných glomerulů, poškození sluchu, poškození jater, poškození slinivky břišní, intersticiální pseudoobstrukce, epizodické zvracení, pancytopenie, deprese</a:t>
            </a:r>
          </a:p>
          <a:p>
            <a:r>
              <a:rPr lang="cs-CZ" b="1"/>
              <a:t>Chronická externí oftalmoplegie </a:t>
            </a:r>
            <a:r>
              <a:rPr lang="cs-CZ"/>
              <a:t>(CPEO) </a:t>
            </a:r>
          </a:p>
          <a:p>
            <a:pPr lvl="1"/>
            <a:r>
              <a:rPr lang="cs-CZ"/>
              <a:t>bodová mutace v tRNA7</a:t>
            </a:r>
          </a:p>
          <a:p>
            <a:pPr lvl="1"/>
            <a:r>
              <a:rPr lang="cs-CZ"/>
              <a:t>napřed paralýza okohybných svalů, později paralýza svalů dolních končetin</a:t>
            </a:r>
          </a:p>
          <a:p>
            <a:r>
              <a:rPr lang="cs-CZ" b="1"/>
              <a:t>Kearns-Sayrův syndrom </a:t>
            </a:r>
            <a:r>
              <a:rPr lang="cs-CZ"/>
              <a:t>(KSS)</a:t>
            </a:r>
          </a:p>
          <a:p>
            <a:pPr lvl="1"/>
            <a:r>
              <a:rPr lang="cs-CZ"/>
              <a:t>delece v různých částech mtDNA</a:t>
            </a:r>
          </a:p>
          <a:p>
            <a:pPr lvl="1"/>
            <a:r>
              <a:rPr lang="cs-CZ"/>
              <a:t>příznaky: od 20. roku věku (ztráta vidění, sluchu, srdeční choroby, demence, ataxie, malý vzrůst)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2169180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6B35B1-0DA6-E74F-8DE1-2B3ECE1D9B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Vzácné mitochondriální choroby</a:t>
            </a:r>
            <a:endParaRPr lang="cs-CZ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1CD603-0ED3-214E-BE42-9D41869CA5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/>
              <a:t>Leberova dědičná oční neuropatie</a:t>
            </a:r>
            <a:r>
              <a:rPr lang="cs-CZ"/>
              <a:t> (LHON) </a:t>
            </a:r>
          </a:p>
          <a:p>
            <a:pPr lvl="1"/>
            <a:r>
              <a:rPr lang="cs-CZ"/>
              <a:t>většinou homoplazmické mutace v genech pro podjednotku NADH dehydrogenázy (MT-ND1,  MT-ND4, MT-ND4L, MT-ND6)</a:t>
            </a:r>
          </a:p>
          <a:p>
            <a:pPr lvl="1"/>
            <a:r>
              <a:rPr lang="cs-CZ"/>
              <a:t>postižení očního nervu a náhlá ztráta zraku (jedno nebo obě oči) průměrně ve věku 27 let, také srdeční dysrytmie</a:t>
            </a:r>
          </a:p>
          <a:p>
            <a:pPr lvl="1"/>
            <a:r>
              <a:rPr lang="cs-CZ"/>
              <a:t>incidence 1:50 000, diagnostikováno častěji u mužů – je zde předpokládán určitý druh interakce genů vázaných na X-chromozom s mtDNA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8705394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Mitochondrie</a:t>
            </a:r>
            <a:r>
              <a:rPr lang="en-US" smtClean="0"/>
              <a:t> u </a:t>
            </a:r>
            <a:r>
              <a:rPr lang="cs-CZ" smtClean="0"/>
              <a:t>zárodečných buněk</a:t>
            </a:r>
            <a:endParaRPr lang="en-US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6626577" y="2603500"/>
            <a:ext cx="5068712" cy="3416300"/>
          </a:xfrm>
        </p:spPr>
        <p:txBody>
          <a:bodyPr/>
          <a:lstStyle/>
          <a:p>
            <a:r>
              <a:rPr lang="cs-CZ" smtClean="0"/>
              <a:t>spermie</a:t>
            </a:r>
            <a:br>
              <a:rPr lang="cs-CZ" smtClean="0"/>
            </a:br>
            <a:r>
              <a:rPr lang="cs-CZ" smtClean="0"/>
              <a:t>~</a:t>
            </a:r>
            <a:r>
              <a:rPr lang="en-US" smtClean="0"/>
              <a:t>50-75 mitochondri</a:t>
            </a:r>
            <a:r>
              <a:rPr lang="cs-CZ" smtClean="0"/>
              <a:t>í</a:t>
            </a:r>
            <a:br>
              <a:rPr lang="cs-CZ" smtClean="0"/>
            </a:br>
            <a:r>
              <a:rPr lang="cs-CZ" smtClean="0"/>
              <a:t>(cca 10 x redukce během spermatogeneze)</a:t>
            </a:r>
          </a:p>
          <a:p>
            <a:r>
              <a:rPr lang="cs-CZ" smtClean="0"/>
              <a:t>vajíčko</a:t>
            </a:r>
            <a:br>
              <a:rPr lang="cs-CZ" smtClean="0"/>
            </a:br>
            <a:r>
              <a:rPr lang="cs-CZ" smtClean="0"/>
              <a:t>10</a:t>
            </a:r>
            <a:r>
              <a:rPr lang="cs-CZ" baseline="30000" smtClean="0"/>
              <a:t>5</a:t>
            </a:r>
            <a:r>
              <a:rPr lang="cs-CZ" smtClean="0"/>
              <a:t> - </a:t>
            </a:r>
            <a:r>
              <a:rPr lang="cs-CZ"/>
              <a:t>10</a:t>
            </a:r>
            <a:r>
              <a:rPr lang="cs-CZ" baseline="30000"/>
              <a:t>8</a:t>
            </a:r>
            <a:r>
              <a:rPr lang="cs-CZ" smtClean="0"/>
              <a:t> mitochondrií</a:t>
            </a:r>
          </a:p>
          <a:p>
            <a:pPr lvl="1"/>
            <a:r>
              <a:rPr lang="cs-CZ" smtClean="0"/>
              <a:t>1000 x více než spermie</a:t>
            </a:r>
            <a:br>
              <a:rPr lang="cs-CZ" smtClean="0"/>
            </a:br>
            <a:endParaRPr lang="cs-CZ" smtClean="0"/>
          </a:p>
          <a:p>
            <a:r>
              <a:rPr lang="cs-CZ" smtClean="0"/>
              <a:t>paternální mitochondrie degradovány autofázií – nezbytné pro další vývoj</a:t>
            </a:r>
            <a:endParaRPr lang="en-US"/>
          </a:p>
        </p:txBody>
      </p:sp>
      <p:sp>
        <p:nvSpPr>
          <p:cNvPr id="6" name="Obdélník 5"/>
          <p:cNvSpPr/>
          <p:nvPr/>
        </p:nvSpPr>
        <p:spPr>
          <a:xfrm>
            <a:off x="591525" y="3947467"/>
            <a:ext cx="6079171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/>
              <a:t>Demystifying the demise of paternal mitochondrial </a:t>
            </a:r>
            <a:r>
              <a:rPr lang="en-US" b="1" smtClean="0"/>
              <a:t>DNA</a:t>
            </a:r>
            <a:r>
              <a:rPr lang="cs-CZ" b="1" smtClean="0"/>
              <a:t> </a:t>
            </a:r>
            <a:r>
              <a:rPr lang="cs-CZ" b="1" i="1" smtClean="0"/>
              <a:t>(Science 2016)</a:t>
            </a:r>
            <a:endParaRPr lang="en-US" b="1" i="1"/>
          </a:p>
          <a:p>
            <a:r>
              <a:rPr lang="en-US" sz="1400" b="1" smtClean="0">
                <a:hlinkClick r:id="rId3"/>
              </a:rPr>
              <a:t>https</a:t>
            </a:r>
            <a:r>
              <a:rPr lang="en-US" sz="1400" b="1">
                <a:hlinkClick r:id="rId3"/>
              </a:rPr>
              <a:t>://</a:t>
            </a:r>
            <a:r>
              <a:rPr lang="en-US" sz="1400" b="1" smtClean="0">
                <a:hlinkClick r:id="rId3"/>
              </a:rPr>
              <a:t>www.science.org/doi/10.1126/science.aah4131</a:t>
            </a:r>
            <a:endParaRPr lang="cs-CZ" sz="1400" b="1" smtClean="0"/>
          </a:p>
          <a:p>
            <a:endParaRPr lang="cs-CZ" sz="1400" b="1"/>
          </a:p>
          <a:p>
            <a:endParaRPr lang="en-US" sz="1400" b="1"/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9325" y="2283597"/>
            <a:ext cx="5464151" cy="1750651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4126" y="4938639"/>
            <a:ext cx="5393090" cy="1357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60101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Mitochondrie</a:t>
            </a:r>
            <a:r>
              <a:rPr lang="en-US" smtClean="0"/>
              <a:t> u </a:t>
            </a:r>
            <a:r>
              <a:rPr lang="cs-CZ" smtClean="0"/>
              <a:t>zárodečných buněk</a:t>
            </a:r>
            <a:endParaRPr lang="en-US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6626577" y="2603500"/>
            <a:ext cx="5068712" cy="3416300"/>
          </a:xfrm>
        </p:spPr>
        <p:txBody>
          <a:bodyPr/>
          <a:lstStyle/>
          <a:p>
            <a:r>
              <a:rPr lang="cs-CZ" smtClean="0"/>
              <a:t>spermie</a:t>
            </a:r>
            <a:br>
              <a:rPr lang="cs-CZ" smtClean="0"/>
            </a:br>
            <a:r>
              <a:rPr lang="cs-CZ" smtClean="0"/>
              <a:t>~</a:t>
            </a:r>
            <a:r>
              <a:rPr lang="en-US" smtClean="0"/>
              <a:t>50-75 mitochondri</a:t>
            </a:r>
            <a:r>
              <a:rPr lang="cs-CZ" smtClean="0"/>
              <a:t>í</a:t>
            </a:r>
            <a:br>
              <a:rPr lang="cs-CZ" smtClean="0"/>
            </a:br>
            <a:r>
              <a:rPr lang="cs-CZ" smtClean="0"/>
              <a:t>(cca 10 x redukce během spermatogeneze)</a:t>
            </a:r>
          </a:p>
          <a:p>
            <a:r>
              <a:rPr lang="cs-CZ" smtClean="0"/>
              <a:t>vajíčko</a:t>
            </a:r>
            <a:br>
              <a:rPr lang="cs-CZ" smtClean="0"/>
            </a:br>
            <a:r>
              <a:rPr lang="cs-CZ" smtClean="0"/>
              <a:t>10</a:t>
            </a:r>
            <a:r>
              <a:rPr lang="cs-CZ" baseline="30000" smtClean="0"/>
              <a:t>5</a:t>
            </a:r>
            <a:r>
              <a:rPr lang="cs-CZ" smtClean="0"/>
              <a:t> - </a:t>
            </a:r>
            <a:r>
              <a:rPr lang="cs-CZ"/>
              <a:t>10</a:t>
            </a:r>
            <a:r>
              <a:rPr lang="cs-CZ" baseline="30000"/>
              <a:t>8</a:t>
            </a:r>
            <a:r>
              <a:rPr lang="cs-CZ" smtClean="0"/>
              <a:t> mitochondrií</a:t>
            </a:r>
          </a:p>
          <a:p>
            <a:pPr lvl="1"/>
            <a:r>
              <a:rPr lang="cs-CZ" smtClean="0"/>
              <a:t>1000 x více než spermie</a:t>
            </a:r>
            <a:br>
              <a:rPr lang="cs-CZ" smtClean="0"/>
            </a:br>
            <a:endParaRPr lang="cs-CZ" smtClean="0"/>
          </a:p>
          <a:p>
            <a:r>
              <a:rPr lang="cs-CZ" smtClean="0"/>
              <a:t>paternální mitochondrie degradovány autofázií – nezbytné pro další vývoj</a:t>
            </a:r>
            <a:endParaRPr lang="en-US"/>
          </a:p>
        </p:txBody>
      </p:sp>
      <p:pic>
        <p:nvPicPr>
          <p:cNvPr id="7" name="Picture 4" descr="Equine Sperm Mitochondria - edited with tag (Meyers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4953" y="1797455"/>
            <a:ext cx="4836080" cy="4690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664670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8">
            <a:extLst>
              <a:ext uri="{FF2B5EF4-FFF2-40B4-BE49-F238E27FC236}">
                <a16:creationId xmlns:a16="http://schemas.microsoft.com/office/drawing/2014/main" id="{5A992EA8-A2AE-480C-BFF9-7B134643975C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F6F97DA-7406-453D-9AB4-28B0891BBFF4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31D171A9-30C8-4156-8EAF-50888EBE77EC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C52A6C74-8DC4-4902-962C-0DAFD7F9B5E3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D34C65DE-5132-426E-9E92-81CB9EFF8941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463FE9C4-150E-4C97-A21E-53B7CD261A14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4DD7FA2-5B3A-4DD2-BA1A-735CC86BAA06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5">
              <a:extLst>
                <a:ext uri="{FF2B5EF4-FFF2-40B4-BE49-F238E27FC236}">
                  <a16:creationId xmlns:a16="http://schemas.microsoft.com/office/drawing/2014/main" id="{B11D6824-D097-439B-9956-5436E5111A9B}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5" name="Rectangle 17">
            <a:extLst>
              <a:ext uri="{FF2B5EF4-FFF2-40B4-BE49-F238E27FC236}">
                <a16:creationId xmlns:a16="http://schemas.microsoft.com/office/drawing/2014/main" id="{5669AB50-4CAD-4D10-A09A-A0C01AF9E6F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68B27BBA-AE99-4D00-A26E-0B49DA4B37AC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23332" y="396837"/>
            <a:ext cx="7906665" cy="6058999"/>
            <a:chOff x="423332" y="396837"/>
            <a:chExt cx="7906665" cy="6058999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E898DFFC-9C98-4276-B117-1EECD56D16E5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flipH="1">
              <a:off x="423332" y="402165"/>
              <a:ext cx="678513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>
              <a:extLst>
                <a:ext uri="{FF2B5EF4-FFF2-40B4-BE49-F238E27FC236}">
                  <a16:creationId xmlns:a16="http://schemas.microsoft.com/office/drawing/2014/main" id="{D9DF6785-2B9D-478C-AB08-3A6258EF7CD1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5400000" flipH="1">
              <a:off x="4616676" y="2801722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3" name="Freeform 5">
              <a:extLst>
                <a:ext uri="{FF2B5EF4-FFF2-40B4-BE49-F238E27FC236}">
                  <a16:creationId xmlns:a16="http://schemas.microsoft.com/office/drawing/2014/main" id="{A9C1FA5F-1069-410C-ACE0-A24989171C59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5677511" flipH="1">
              <a:off x="6459831" y="1826079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7155438D-B593-D44D-B7F2-E0BD6B0B5B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9763" y="1374204"/>
            <a:ext cx="6443180" cy="410959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54DF9A0-5BCB-3642-BB52-F7F5615B11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55" y="1241266"/>
            <a:ext cx="3161016" cy="315375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b="0" i="0" kern="1200" dirty="0">
                <a:solidFill>
                  <a:schemeClr val="bg2"/>
                </a:solidFill>
                <a:latin typeface="+mj-lt"/>
                <a:ea typeface="+mj-ea"/>
                <a:cs typeface="+mj-cs"/>
              </a:rPr>
              <a:t>Dítě </a:t>
            </a:r>
            <a:r>
              <a:rPr lang="en-US"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rPr>
              <a:t>tří </a:t>
            </a:r>
            <a:r>
              <a:rPr lang="en-US" sz="5400" b="0" i="0" kern="1200" smtClean="0">
                <a:solidFill>
                  <a:schemeClr val="bg2"/>
                </a:solidFill>
                <a:latin typeface="+mj-lt"/>
                <a:ea typeface="+mj-ea"/>
                <a:cs typeface="+mj-cs"/>
              </a:rPr>
              <a:t>rodičů</a:t>
            </a:r>
            <a:r>
              <a:rPr lang="cs-CZ" sz="5400" b="0" i="0" kern="1200" smtClean="0">
                <a:solidFill>
                  <a:schemeClr val="bg2"/>
                </a:solidFill>
                <a:latin typeface="+mj-lt"/>
                <a:ea typeface="+mj-ea"/>
                <a:cs typeface="+mj-cs"/>
              </a:rPr>
              <a:t> ?</a:t>
            </a:r>
            <a:endParaRPr lang="en-US" sz="5400" b="0" i="0" kern="1200" dirty="0">
              <a:solidFill>
                <a:schemeClr val="bg2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224763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C7DCF5-A9D9-6846-BB6A-7541D36753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Historie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41ADF7-7C60-8D41-9780-966D8897FF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955" y="2603499"/>
            <a:ext cx="8761412" cy="3677557"/>
          </a:xfrm>
        </p:spPr>
        <p:txBody>
          <a:bodyPr>
            <a:normAutofit fontScale="92500" lnSpcReduction="20000"/>
          </a:bodyPr>
          <a:lstStyle/>
          <a:p>
            <a:r>
              <a:rPr lang="cs-CZ" dirty="0"/>
              <a:t>Různé teorie přenosu znaků z generace na generaci již od starověku </a:t>
            </a:r>
            <a:br>
              <a:rPr lang="cs-CZ" dirty="0"/>
            </a:br>
            <a:r>
              <a:rPr lang="cs-CZ" dirty="0"/>
              <a:t>– křížení vhodných jedinců</a:t>
            </a:r>
          </a:p>
          <a:p>
            <a:r>
              <a:rPr lang="cs-CZ" dirty="0"/>
              <a:t>19. století – koncept pangeneze </a:t>
            </a:r>
          </a:p>
          <a:p>
            <a:pPr lvl="1"/>
            <a:r>
              <a:rPr lang="cs-CZ" dirty="0"/>
              <a:t>Charles Darwin – </a:t>
            </a:r>
            <a:r>
              <a:rPr lang="cs-CZ" dirty="0" err="1"/>
              <a:t>blending</a:t>
            </a:r>
            <a:r>
              <a:rPr lang="cs-CZ" dirty="0"/>
              <a:t> inheritance – děti jsou průměrem znaků rodičů</a:t>
            </a:r>
          </a:p>
          <a:p>
            <a:r>
              <a:rPr lang="cs-CZ" dirty="0"/>
              <a:t>J. G. Mendel (1822–1884)</a:t>
            </a:r>
          </a:p>
          <a:p>
            <a:pPr lvl="1"/>
            <a:r>
              <a:rPr lang="cs-CZ" dirty="0"/>
              <a:t>1866 - Pokusy s rostlinnými hybridy</a:t>
            </a:r>
          </a:p>
          <a:p>
            <a:pPr lvl="1"/>
            <a:r>
              <a:rPr lang="cs-CZ" dirty="0"/>
              <a:t>1900 - C. </a:t>
            </a:r>
            <a:r>
              <a:rPr lang="cs-CZ" dirty="0" err="1"/>
              <a:t>Correns</a:t>
            </a:r>
            <a:r>
              <a:rPr lang="cs-CZ"/>
              <a:t>, </a:t>
            </a:r>
            <a:r>
              <a:rPr lang="cs-CZ" smtClean="0"/>
              <a:t>E.v. </a:t>
            </a:r>
            <a:r>
              <a:rPr lang="cs-CZ" dirty="0" err="1"/>
              <a:t>Tschermak</a:t>
            </a:r>
            <a:r>
              <a:rPr lang="cs-CZ" dirty="0"/>
              <a:t>, </a:t>
            </a:r>
            <a:r>
              <a:rPr lang="cs-CZ" dirty="0" err="1"/>
              <a:t>H.d</a:t>
            </a:r>
            <a:r>
              <a:rPr lang="cs-CZ" dirty="0"/>
              <a:t>. </a:t>
            </a:r>
            <a:r>
              <a:rPr lang="cs-CZ" dirty="0" err="1"/>
              <a:t>Vries</a:t>
            </a:r>
            <a:r>
              <a:rPr lang="cs-CZ" dirty="0"/>
              <a:t> – znovuobjevení Mendelovy práce</a:t>
            </a:r>
          </a:p>
          <a:p>
            <a:r>
              <a:rPr lang="cs-CZ" dirty="0"/>
              <a:t>1910 - T.H. Morgan – lokalizace genů na chromozomy</a:t>
            </a:r>
          </a:p>
          <a:p>
            <a:r>
              <a:rPr lang="cs-CZ" dirty="0"/>
              <a:t>1953 – J.D. Watson, F.H. Crick, R. Franklinová, M. Wilkins – struktura DNA</a:t>
            </a:r>
          </a:p>
          <a:p>
            <a:r>
              <a:rPr lang="cs-CZ" dirty="0"/>
              <a:t>1956 – A</a:t>
            </a:r>
            <a:r>
              <a:rPr lang="cs-CZ"/>
              <a:t>. </a:t>
            </a:r>
            <a:r>
              <a:rPr lang="cs-CZ" smtClean="0"/>
              <a:t>Levan, </a:t>
            </a:r>
            <a:r>
              <a:rPr lang="cs-CZ" dirty="0"/>
              <a:t>A.J. </a:t>
            </a:r>
            <a:r>
              <a:rPr lang="cs-CZ" dirty="0" err="1"/>
              <a:t>Tjio</a:t>
            </a:r>
            <a:r>
              <a:rPr lang="cs-CZ" dirty="0"/>
              <a:t> – správné spočítání lidských chromozomů</a:t>
            </a:r>
          </a:p>
          <a:p>
            <a:r>
              <a:rPr lang="cs-CZ" dirty="0"/>
              <a:t>1990-2000(2003) – Projekt lidského genomu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712C49D-FDDA-A64E-9954-D71D0B40E2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92556" y="3267527"/>
            <a:ext cx="2362200" cy="234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2392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BC9A47-E692-E94F-B4CB-90218E10B7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Buňka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D2E35ED-DB12-9545-8A88-A1F30EDBEA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863139" y="2583674"/>
            <a:ext cx="3492240" cy="263414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AABB36F-E41E-0144-BD75-77EEE491DD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4913" y="2583674"/>
            <a:ext cx="3931817" cy="264146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8720A08-DA82-5F4E-B86B-FCD43CD802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36781" y="2583674"/>
            <a:ext cx="3518438" cy="264147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72A429A-770F-8B4C-A1E1-8CC65EA8C0B4}"/>
              </a:ext>
            </a:extLst>
          </p:cNvPr>
          <p:cNvSpPr txBox="1"/>
          <p:nvPr/>
        </p:nvSpPr>
        <p:spPr>
          <a:xfrm>
            <a:off x="1860060" y="5404758"/>
            <a:ext cx="13917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Prokaryota</a:t>
            </a:r>
            <a:endParaRPr lang="cs-CZ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A57E70A-E4B0-B84B-8070-B993B2ACB039}"/>
              </a:ext>
            </a:extLst>
          </p:cNvPr>
          <p:cNvSpPr txBox="1"/>
          <p:nvPr/>
        </p:nvSpPr>
        <p:spPr>
          <a:xfrm>
            <a:off x="7205041" y="5404758"/>
            <a:ext cx="1300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Eukaryota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319791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BCE2B0CA-EAA1-0F4E-90FB-22688AFA16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40357" y="162267"/>
            <a:ext cx="8711286" cy="6533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3937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Výsledek obrázku pro chromozomy typy">
            <a:extLst>
              <a:ext uri="{FF2B5EF4-FFF2-40B4-BE49-F238E27FC236}">
                <a16:creationId xmlns:a16="http://schemas.microsoft.com/office/drawing/2014/main" id="{462811E5-A0ED-3342-8C05-89C498AF73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00604" y="1635647"/>
            <a:ext cx="4747110" cy="3586706"/>
          </a:xfrm>
          <a:prstGeom prst="rect">
            <a:avLst/>
          </a:prstGeom>
          <a:noFill/>
        </p:spPr>
      </p:pic>
      <p:pic>
        <p:nvPicPr>
          <p:cNvPr id="5" name="Picture 4" descr="Výsledek obrázku pro chromozomy">
            <a:extLst>
              <a:ext uri="{FF2B5EF4-FFF2-40B4-BE49-F238E27FC236}">
                <a16:creationId xmlns:a16="http://schemas.microsoft.com/office/drawing/2014/main" id="{6F000FF2-347F-7D46-AD15-E947C13C4B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41144" y="1320531"/>
            <a:ext cx="4929832" cy="484504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890833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94C4B5-21A2-EB4F-8E1C-DE5E6D50AF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Karyotyp člověka</a:t>
            </a:r>
          </a:p>
        </p:txBody>
      </p:sp>
      <p:sp>
        <p:nvSpPr>
          <p:cNvPr id="4" name="TextovéPole 2">
            <a:extLst>
              <a:ext uri="{FF2B5EF4-FFF2-40B4-BE49-F238E27FC236}">
                <a16:creationId xmlns:a16="http://schemas.microsoft.com/office/drawing/2014/main" id="{107EB37A-4189-424C-A731-7C284817D7B5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913928" y="2893786"/>
            <a:ext cx="4621731" cy="13285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1956, </a:t>
            </a:r>
            <a:r>
              <a:rPr lang="cs-CZ" b="1" dirty="0" err="1"/>
              <a:t>Joe</a:t>
            </a:r>
            <a:r>
              <a:rPr lang="cs-CZ" b="1" dirty="0"/>
              <a:t> </a:t>
            </a:r>
            <a:r>
              <a:rPr lang="cs-CZ" b="1" dirty="0" err="1"/>
              <a:t>Hin</a:t>
            </a:r>
            <a:r>
              <a:rPr lang="cs-CZ" b="1" dirty="0"/>
              <a:t> </a:t>
            </a:r>
            <a:r>
              <a:rPr lang="cs-CZ" b="1" dirty="0" err="1"/>
              <a:t>Tjio</a:t>
            </a:r>
            <a:r>
              <a:rPr lang="cs-CZ" b="1" dirty="0"/>
              <a:t> a Albert </a:t>
            </a:r>
            <a:r>
              <a:rPr lang="cs-CZ" b="1" dirty="0" err="1"/>
              <a:t>Levan</a:t>
            </a:r>
            <a:endParaRPr lang="cs-CZ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Diploidní lidská buňka obsahuje 46 chromozomů – 22 párů autozomů a jeden pár pohlavních chromozomů</a:t>
            </a:r>
          </a:p>
        </p:txBody>
      </p:sp>
      <p:pic>
        <p:nvPicPr>
          <p:cNvPr id="6" name="Obrázek 4">
            <a:extLst>
              <a:ext uri="{FF2B5EF4-FFF2-40B4-BE49-F238E27FC236}">
                <a16:creationId xmlns:a16="http://schemas.microsoft.com/office/drawing/2014/main" id="{EC95DA53-1D44-0F48-8F80-0B62FD7C727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875" t="17578" r="28375" b="59425"/>
          <a:stretch/>
        </p:blipFill>
        <p:spPr>
          <a:xfrm>
            <a:off x="674399" y="4655038"/>
            <a:ext cx="5261945" cy="15567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434E7F4-F895-D14D-8220-0DF1FA7827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481937"/>
            <a:ext cx="5662157" cy="5729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46124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 Boardroom">
  <a:themeElements>
    <a:clrScheme name="Ion Boardroom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Ion Boardroom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A3AB87EF-B655-4FFF-8D05-F333AD7F278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</TotalTime>
  <Words>2529</Words>
  <Application>Microsoft Office PowerPoint</Application>
  <PresentationFormat>Širokoúhlá obrazovka</PresentationFormat>
  <Paragraphs>346</Paragraphs>
  <Slides>48</Slides>
  <Notes>31</Notes>
  <HiddenSlides>0</HiddenSlides>
  <MMClips>2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48</vt:i4>
      </vt:variant>
    </vt:vector>
  </HeadingPairs>
  <TitlesOfParts>
    <vt:vector size="54" baseType="lpstr">
      <vt:lpstr>Arial</vt:lpstr>
      <vt:lpstr>Calibri</vt:lpstr>
      <vt:lpstr>Century Gothic</vt:lpstr>
      <vt:lpstr>Courier New</vt:lpstr>
      <vt:lpstr>Wingdings 3</vt:lpstr>
      <vt:lpstr>Ion Boardroom</vt:lpstr>
      <vt:lpstr>Lidský genom a jeho struktura Základy jaderné a mimojaderné dědičnosti</vt:lpstr>
      <vt:lpstr>Prezentace aplikace PowerPoint</vt:lpstr>
      <vt:lpstr>Osnova přednášky</vt:lpstr>
      <vt:lpstr>Genová determinace biologických znaků</vt:lpstr>
      <vt:lpstr>Historie </vt:lpstr>
      <vt:lpstr>Buňka</vt:lpstr>
      <vt:lpstr>Prezentace aplikace PowerPoint</vt:lpstr>
      <vt:lpstr>Prezentace aplikace PowerPoint</vt:lpstr>
      <vt:lpstr>Karyotyp člověka</vt:lpstr>
      <vt:lpstr>Chromatin</vt:lpstr>
      <vt:lpstr>Složení nukleových kyselin</vt:lpstr>
      <vt:lpstr>Struktura DNA</vt:lpstr>
      <vt:lpstr>Ústřední dogma molekulární biologie</vt:lpstr>
      <vt:lpstr>Replikace</vt:lpstr>
      <vt:lpstr>Transkripce a translace</vt:lpstr>
      <vt:lpstr>Genom</vt:lpstr>
      <vt:lpstr>Completing the Human Genome Sequence  (Again) </vt:lpstr>
      <vt:lpstr>Lidský genom</vt:lpstr>
      <vt:lpstr>Genomika</vt:lpstr>
      <vt:lpstr>Genetika </vt:lpstr>
      <vt:lpstr>Od genotypu k fenotypu</vt:lpstr>
      <vt:lpstr>Gregor Johann Mendel</vt:lpstr>
      <vt:lpstr>Mendelovy principy dědičnosti</vt:lpstr>
      <vt:lpstr>Zákony dědičnosti odvozené z Mendelových principů</vt:lpstr>
      <vt:lpstr>Prezentace aplikace PowerPoint</vt:lpstr>
      <vt:lpstr>Geneticky podmíněné znaky</vt:lpstr>
      <vt:lpstr>Autozomově dominantní dědičnost</vt:lpstr>
      <vt:lpstr>Autozomově recesivní dědičnost</vt:lpstr>
      <vt:lpstr>Vázané na pohlavní chromozomy</vt:lpstr>
      <vt:lpstr>Prezentace aplikace PowerPoint</vt:lpstr>
      <vt:lpstr>Prezentace aplikace PowerPoint</vt:lpstr>
      <vt:lpstr>Interakce alel</vt:lpstr>
      <vt:lpstr>Neúplná dominance</vt:lpstr>
      <vt:lpstr>Kodominance </vt:lpstr>
      <vt:lpstr>Alelové série</vt:lpstr>
      <vt:lpstr>Letální alely</vt:lpstr>
      <vt:lpstr>Penetrance a expresivita</vt:lpstr>
      <vt:lpstr>Genové interakce</vt:lpstr>
      <vt:lpstr>Genetická variabilita</vt:lpstr>
      <vt:lpstr>Mitochondriální dědičnost</vt:lpstr>
      <vt:lpstr>Mutace mitochondriálních genů</vt:lpstr>
      <vt:lpstr>Genetická klasifikace mitochondriálních chorob  </vt:lpstr>
      <vt:lpstr>Bonus: Heteroplasmie</vt:lpstr>
      <vt:lpstr>Vzácné mitochondriální choroby</vt:lpstr>
      <vt:lpstr>Vzácné mitochondriální choroby</vt:lpstr>
      <vt:lpstr>Mitochondrie u zárodečných buněk</vt:lpstr>
      <vt:lpstr>Mitochondrie u zárodečných buněk</vt:lpstr>
      <vt:lpstr>Dítě tří rodičů 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Lidský genom a jeho struktura Základy jaderné a mimojaderné dědičnosti</dc:title>
  <dc:creator>Pavel Hruška</dc:creator>
  <cp:lastModifiedBy>Jana Fialová Kučerová</cp:lastModifiedBy>
  <cp:revision>16</cp:revision>
  <dcterms:created xsi:type="dcterms:W3CDTF">2020-03-01T23:36:36Z</dcterms:created>
  <dcterms:modified xsi:type="dcterms:W3CDTF">2024-03-04T06:36:20Z</dcterms:modified>
</cp:coreProperties>
</file>