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6" r:id="rId2"/>
    <p:sldId id="430" r:id="rId3"/>
    <p:sldId id="438" r:id="rId4"/>
    <p:sldId id="481" r:id="rId5"/>
    <p:sldId id="482" r:id="rId6"/>
    <p:sldId id="442" r:id="rId7"/>
    <p:sldId id="484" r:id="rId8"/>
    <p:sldId id="435" r:id="rId9"/>
    <p:sldId id="433" r:id="rId10"/>
    <p:sldId id="432" r:id="rId11"/>
    <p:sldId id="469" r:id="rId12"/>
    <p:sldId id="434" r:id="rId13"/>
    <p:sldId id="444" r:id="rId14"/>
    <p:sldId id="445" r:id="rId15"/>
    <p:sldId id="485" r:id="rId16"/>
    <p:sldId id="466" r:id="rId17"/>
    <p:sldId id="467" r:id="rId18"/>
    <p:sldId id="468" r:id="rId19"/>
    <p:sldId id="448" r:id="rId20"/>
    <p:sldId id="449" r:id="rId21"/>
    <p:sldId id="451" r:id="rId22"/>
    <p:sldId id="452" r:id="rId23"/>
    <p:sldId id="453" r:id="rId24"/>
    <p:sldId id="483" r:id="rId25"/>
    <p:sldId id="471" r:id="rId26"/>
    <p:sldId id="472" r:id="rId27"/>
    <p:sldId id="473" r:id="rId28"/>
    <p:sldId id="479" r:id="rId29"/>
    <p:sldId id="474" r:id="rId30"/>
    <p:sldId id="475" r:id="rId31"/>
    <p:sldId id="476" r:id="rId32"/>
    <p:sldId id="477" r:id="rId33"/>
    <p:sldId id="478" r:id="rId34"/>
    <p:sldId id="454" r:id="rId35"/>
    <p:sldId id="456" r:id="rId36"/>
    <p:sldId id="480" r:id="rId37"/>
    <p:sldId id="455" r:id="rId38"/>
    <p:sldId id="463" r:id="rId39"/>
    <p:sldId id="457" r:id="rId40"/>
    <p:sldId id="458" r:id="rId41"/>
    <p:sldId id="459" r:id="rId42"/>
    <p:sldId id="460" r:id="rId43"/>
    <p:sldId id="465" r:id="rId44"/>
    <p:sldId id="461" r:id="rId45"/>
    <p:sldId id="464" r:id="rId46"/>
    <p:sldId id="462" r:id="rId47"/>
    <p:sldId id="276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9D33"/>
    <a:srgbClr val="0E9D03"/>
    <a:srgbClr val="DE99F9"/>
    <a:srgbClr val="FFC266"/>
    <a:srgbClr val="6FFD9E"/>
    <a:srgbClr val="FFE6C5"/>
    <a:srgbClr val="7CFD35"/>
    <a:srgbClr val="4BD7F3"/>
    <a:srgbClr val="B59D0B"/>
    <a:srgbClr val="CC9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7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C010A5-E47F-4D42-A94C-C432020322A8}" type="datetimeFigureOut">
              <a:rPr lang="cs-CZ" smtClean="0"/>
              <a:t>2. 3. 2021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05989-A11D-4606-8AB6-BC75CD6C9C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68765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1260F-50D5-4BDC-93F5-FDD9BD00E356}" type="datetimeFigureOut">
              <a:rPr lang="cs-CZ" smtClean="0"/>
              <a:t>2. 3. 2021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0E6D7F-4A7B-418F-B10E-7CA1DB204B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28161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7112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9120"/>
            <a:ext cx="9144000" cy="19292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1470025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356991"/>
            <a:ext cx="7776864" cy="156415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883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0" y="6579596"/>
            <a:ext cx="3851275" cy="270843"/>
          </a:xfrm>
          <a:ln>
            <a:noFill/>
          </a:ln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481991" y="6579596"/>
            <a:ext cx="4653166" cy="270843"/>
          </a:xfrm>
          <a:ln>
            <a:noFill/>
          </a:ln>
        </p:spPr>
        <p:txBody>
          <a:bodyPr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46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0" y="6579596"/>
            <a:ext cx="3851275" cy="270843"/>
          </a:xfrm>
          <a:ln>
            <a:noFill/>
          </a:ln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481991" y="6579596"/>
            <a:ext cx="4653166" cy="270843"/>
          </a:xfrm>
          <a:ln>
            <a:noFill/>
          </a:ln>
        </p:spPr>
        <p:txBody>
          <a:bodyPr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828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0" y="6579596"/>
            <a:ext cx="3851275" cy="270843"/>
          </a:xfrm>
          <a:ln>
            <a:noFill/>
          </a:ln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481991" y="6579596"/>
            <a:ext cx="4653166" cy="270843"/>
          </a:xfrm>
          <a:ln>
            <a:noFill/>
          </a:ln>
        </p:spPr>
        <p:txBody>
          <a:bodyPr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56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0" y="6579596"/>
            <a:ext cx="3851275" cy="270843"/>
          </a:xfrm>
          <a:ln>
            <a:noFill/>
          </a:ln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481991" y="6579596"/>
            <a:ext cx="4653166" cy="270843"/>
          </a:xfrm>
          <a:ln>
            <a:noFill/>
          </a:ln>
        </p:spPr>
        <p:txBody>
          <a:bodyPr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992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0FA2F-CBB2-47EA-9734-098F870013B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3396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graf 2"/>
          <p:cNvSpPr>
            <a:spLocks noGrp="1"/>
          </p:cNvSpPr>
          <p:nvPr>
            <p:ph type="chart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A360C-FAEC-4F8D-8EFE-35C134BE858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7918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6"/>
          <a:stretch/>
        </p:blipFill>
        <p:spPr>
          <a:xfrm rot="120000">
            <a:off x="-7554" y="836736"/>
            <a:ext cx="9152894" cy="82318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687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8" r:id="rId6"/>
    <p:sldLayoutId id="2147483659" r:id="rId7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7650" y="980728"/>
            <a:ext cx="8010814" cy="4104456"/>
          </a:xfrm>
        </p:spPr>
        <p:txBody>
          <a:bodyPr>
            <a:noAutofit/>
          </a:bodyPr>
          <a:lstStyle/>
          <a:p>
            <a:pPr algn="l">
              <a:spcBef>
                <a:spcPts val="2400"/>
              </a:spcBef>
            </a:pPr>
            <a:r>
              <a:rPr lang="cs-CZ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Malnutrice</a:t>
            </a:r>
            <a:br>
              <a:rPr lang="cs-CZ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Nutriční anamnéza</a:t>
            </a:r>
            <a:br>
              <a:rPr lang="cs-CZ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8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bakalářské studium, obor nutriční terapeut</a:t>
            </a:r>
            <a:br>
              <a:rPr lang="cs-CZ" sz="28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8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2.ročník LF MU</a:t>
            </a:r>
            <a:br>
              <a:rPr lang="cs-CZ" sz="28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16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16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8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Miroslav </a:t>
            </a:r>
            <a:r>
              <a:rPr lang="cs-CZ" sz="2800" b="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Tomíška</a:t>
            </a:r>
            <a:r>
              <a:rPr lang="cs-CZ" sz="28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8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8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Interní hematologická a onkologická klinika</a:t>
            </a:r>
            <a:br>
              <a:rPr lang="cs-CZ" sz="28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8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LF MU a FN Brno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684078"/>
            <a:ext cx="2881189" cy="985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5179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23849" y="188912"/>
            <a:ext cx="8352607" cy="863823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Malnutrice  </a:t>
            </a:r>
            <a:r>
              <a:rPr lang="cs-CZ" sz="2400" b="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versus 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kachexie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terminologie</a:t>
            </a:r>
            <a:endParaRPr lang="cs-CZ" sz="2400" b="0" i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50825" y="1628800"/>
            <a:ext cx="4249738" cy="41044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Malnutrice</a:t>
            </a:r>
          </a:p>
          <a:p>
            <a:pPr>
              <a:defRPr/>
            </a:pP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nízký </a:t>
            </a: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příjem živin</a:t>
            </a:r>
          </a:p>
          <a:p>
            <a:pPr>
              <a:spcBef>
                <a:spcPts val="2400"/>
              </a:spcBef>
              <a:defRPr/>
            </a:pPr>
            <a:r>
              <a:rPr lang="cs-CZ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Prosté hladovění</a:t>
            </a:r>
          </a:p>
          <a:p>
            <a:pPr>
              <a:spcBef>
                <a:spcPts val="600"/>
              </a:spcBef>
              <a:defRPr/>
            </a:pPr>
            <a:r>
              <a:rPr lang="cs-CZ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Nedostatečný příjem stravy   </a:t>
            </a:r>
          </a:p>
          <a:p>
            <a:pPr>
              <a:spcBef>
                <a:spcPts val="0"/>
              </a:spcBef>
              <a:defRPr/>
            </a:pPr>
            <a:r>
              <a:rPr lang="cs-CZ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déletrvávající</a:t>
            </a:r>
            <a:endParaRPr lang="cs-CZ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  <a:defRPr/>
            </a:pPr>
            <a:r>
              <a:rPr lang="cs-CZ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Malnutrice </a:t>
            </a:r>
            <a:r>
              <a:rPr lang="cs-CZ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sekundární </a:t>
            </a:r>
          </a:p>
          <a:p>
            <a:pPr>
              <a:defRPr/>
            </a:pP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pacient </a:t>
            </a:r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nemůže jíst</a:t>
            </a:r>
          </a:p>
          <a:p>
            <a:pPr>
              <a:defRPr/>
            </a:pPr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dysfágie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stenóza jícnu aj.)</a:t>
            </a:r>
            <a:endParaRPr lang="cs-CZ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4" name="TextovéPole 3"/>
          <p:cNvSpPr txBox="1">
            <a:spLocks noChangeArrowheads="1"/>
          </p:cNvSpPr>
          <p:nvPr/>
        </p:nvSpPr>
        <p:spPr bwMode="auto">
          <a:xfrm>
            <a:off x="755650" y="5847358"/>
            <a:ext cx="33004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 dirty="0">
                <a:latin typeface="Arial" charset="0"/>
                <a:cs typeface="Arial" charset="0"/>
              </a:rPr>
              <a:t>Adaptace je významná</a:t>
            </a:r>
          </a:p>
        </p:txBody>
      </p:sp>
      <p:sp>
        <p:nvSpPr>
          <p:cNvPr id="8" name="Obdélník 7"/>
          <p:cNvSpPr/>
          <p:nvPr/>
        </p:nvSpPr>
        <p:spPr>
          <a:xfrm>
            <a:off x="4643438" y="1628800"/>
            <a:ext cx="4249737" cy="41044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Kachexie</a:t>
            </a:r>
          </a:p>
          <a:p>
            <a:pPr>
              <a:defRPr/>
            </a:pP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porucha </a:t>
            </a: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přeměny živin</a:t>
            </a:r>
          </a:p>
          <a:p>
            <a:pPr>
              <a:spcBef>
                <a:spcPts val="2400"/>
              </a:spcBef>
              <a:defRPr/>
            </a:pPr>
            <a:r>
              <a:rPr lang="cs-CZ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Malnutrice při onemocnění</a:t>
            </a:r>
          </a:p>
          <a:p>
            <a:pPr>
              <a:spcBef>
                <a:spcPts val="600"/>
              </a:spcBef>
              <a:defRPr/>
            </a:pPr>
            <a:r>
              <a:rPr lang="cs-CZ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nádorová 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kachexie</a:t>
            </a:r>
            <a:endParaRPr lang="cs-CZ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srdeční kachexie </a:t>
            </a:r>
          </a:p>
          <a:p>
            <a:pPr>
              <a:spcBef>
                <a:spcPts val="1800"/>
              </a:spcBef>
              <a:defRPr/>
            </a:pPr>
            <a:r>
              <a:rPr lang="cs-CZ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Malnutrice </a:t>
            </a:r>
            <a:r>
              <a:rPr lang="cs-CZ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primární</a:t>
            </a:r>
          </a:p>
          <a:p>
            <a:pPr>
              <a:spcBef>
                <a:spcPts val="0"/>
              </a:spcBef>
              <a:defRPr/>
            </a:pPr>
            <a:r>
              <a:rPr lang="cs-CZ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pacient může jíst, </a:t>
            </a:r>
          </a:p>
          <a:p>
            <a:pPr>
              <a:spcBef>
                <a:spcPts val="0"/>
              </a:spcBef>
              <a:defRPr/>
            </a:pPr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ale živiny špatně využívá </a:t>
            </a:r>
            <a:endParaRPr lang="cs-CZ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6" name="TextovéPole 8"/>
          <p:cNvSpPr txBox="1">
            <a:spLocks noChangeArrowheads="1"/>
          </p:cNvSpPr>
          <p:nvPr/>
        </p:nvSpPr>
        <p:spPr bwMode="auto">
          <a:xfrm>
            <a:off x="5151438" y="5847358"/>
            <a:ext cx="3165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 dirty="0">
                <a:latin typeface="Arial" charset="0"/>
                <a:cs typeface="Arial" charset="0"/>
              </a:rPr>
              <a:t>Adaptace je omezená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686872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B0B81A3B-49FB-44B3-A12D-5E4AA752EDE5}" type="slidenum">
              <a:rPr lang="cs-CZ" smtClean="0"/>
              <a:pPr algn="r">
                <a:defRPr/>
              </a:pPr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29962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9EF4E475-7627-4CDB-87FC-5C52CD7A6C90}" type="slidenum">
              <a:rPr lang="cs-CZ"/>
              <a:pPr algn="r">
                <a:defRPr/>
              </a:pPr>
              <a:t>11</a:t>
            </a:fld>
            <a:endParaRPr lang="cs-CZ" dirty="0"/>
          </a:p>
        </p:txBody>
      </p:sp>
      <p:sp>
        <p:nvSpPr>
          <p:cNvPr id="53251" name="Rectangle 2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44624"/>
            <a:ext cx="7191375" cy="10081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Nádorová kachexie </a:t>
            </a:r>
            <a:r>
              <a:rPr lang="cs-CZ" sz="32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/>
            </a:r>
            <a:br>
              <a:rPr lang="cs-CZ" sz="32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není výhradně pozdním fenoménem</a:t>
            </a:r>
          </a:p>
        </p:txBody>
      </p:sp>
      <p:sp>
        <p:nvSpPr>
          <p:cNvPr id="53253" name="AutoShape 4"/>
          <p:cNvSpPr>
            <a:spLocks noChangeArrowheads="1"/>
          </p:cNvSpPr>
          <p:nvPr/>
        </p:nvSpPr>
        <p:spPr bwMode="auto">
          <a:xfrm>
            <a:off x="5206320" y="2223293"/>
            <a:ext cx="2667000" cy="2592387"/>
          </a:xfrm>
          <a:prstGeom prst="rightArrow">
            <a:avLst>
              <a:gd name="adj1" fmla="val 50000"/>
              <a:gd name="adj2" fmla="val 25720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txBody>
          <a:bodyPr wrap="none" anchor="ctr"/>
          <a:lstStyle/>
          <a:p>
            <a:pPr algn="ctr"/>
            <a:r>
              <a:rPr lang="cs-CZ" sz="2400" dirty="0" smtClean="0"/>
              <a:t>Refrakterní</a:t>
            </a:r>
          </a:p>
          <a:p>
            <a:pPr algn="ctr"/>
            <a:r>
              <a:rPr lang="cs-CZ" sz="2400" dirty="0" smtClean="0"/>
              <a:t>kachexie</a:t>
            </a:r>
            <a:endParaRPr lang="cs-CZ" sz="2400" dirty="0"/>
          </a:p>
        </p:txBody>
      </p:sp>
      <p:sp>
        <p:nvSpPr>
          <p:cNvPr id="53254" name="Text Box 5"/>
          <p:cNvSpPr txBox="1">
            <a:spLocks noChangeArrowheads="1"/>
          </p:cNvSpPr>
          <p:nvPr/>
        </p:nvSpPr>
        <p:spPr bwMode="auto">
          <a:xfrm>
            <a:off x="7923213" y="3321050"/>
            <a:ext cx="8270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</a:rPr>
              <a:t>Smrt</a:t>
            </a:r>
          </a:p>
        </p:txBody>
      </p:sp>
      <p:sp>
        <p:nvSpPr>
          <p:cNvPr id="53256" name="Text Box 7"/>
          <p:cNvSpPr txBox="1">
            <a:spLocks noChangeArrowheads="1"/>
          </p:cNvSpPr>
          <p:nvPr/>
        </p:nvSpPr>
        <p:spPr bwMode="auto">
          <a:xfrm>
            <a:off x="723900" y="4283075"/>
            <a:ext cx="172085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000" b="1" dirty="0"/>
              <a:t>časné</a:t>
            </a:r>
          </a:p>
          <a:p>
            <a:pPr eaLnBrk="1" hangingPunct="1"/>
            <a:r>
              <a:rPr lang="cs-CZ" sz="2000" b="1" dirty="0"/>
              <a:t>metabolické </a:t>
            </a:r>
          </a:p>
          <a:p>
            <a:pPr eaLnBrk="1" hangingPunct="1"/>
            <a:r>
              <a:rPr lang="cs-CZ" sz="2000" b="1" dirty="0"/>
              <a:t>změny</a:t>
            </a:r>
          </a:p>
          <a:p>
            <a:pPr eaLnBrk="1" hangingPunct="1"/>
            <a:r>
              <a:rPr lang="cs-CZ" sz="2000" b="1" dirty="0"/>
              <a:t>    IL-6, CRP</a:t>
            </a:r>
          </a:p>
          <a:p>
            <a:pPr eaLnBrk="1" hangingPunct="1"/>
            <a:r>
              <a:rPr lang="cs-CZ" sz="2000" b="1" dirty="0"/>
              <a:t>    albumin </a:t>
            </a:r>
          </a:p>
        </p:txBody>
      </p:sp>
      <p:sp>
        <p:nvSpPr>
          <p:cNvPr id="53257" name="Text Box 8"/>
          <p:cNvSpPr txBox="1">
            <a:spLocks noChangeArrowheads="1"/>
          </p:cNvSpPr>
          <p:nvPr/>
        </p:nvSpPr>
        <p:spPr bwMode="auto">
          <a:xfrm>
            <a:off x="3348038" y="2384425"/>
            <a:ext cx="121539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&gt; </a:t>
            </a:r>
            <a:r>
              <a:rPr lang="cs-CZ" sz="2000" b="1" dirty="0" smtClean="0">
                <a:solidFill>
                  <a:schemeClr val="accent1">
                    <a:lumMod val="75000"/>
                  </a:schemeClr>
                </a:solidFill>
              </a:rPr>
              <a:t>5-20 </a:t>
            </a: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</a:rPr>
              <a:t>%</a:t>
            </a:r>
          </a:p>
        </p:txBody>
      </p:sp>
      <p:sp>
        <p:nvSpPr>
          <p:cNvPr id="53258" name="Text Box 9"/>
          <p:cNvSpPr txBox="1">
            <a:spLocks noChangeArrowheads="1"/>
          </p:cNvSpPr>
          <p:nvPr/>
        </p:nvSpPr>
        <p:spPr bwMode="auto">
          <a:xfrm>
            <a:off x="5221288" y="2133600"/>
            <a:ext cx="25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000" b="1">
                <a:solidFill>
                  <a:srgbClr val="4F2683"/>
                </a:solidFill>
              </a:rPr>
              <a:t> </a:t>
            </a:r>
          </a:p>
          <a:p>
            <a:pPr eaLnBrk="1" hangingPunct="1"/>
            <a:endParaRPr lang="cs-CZ" sz="2000" b="1">
              <a:solidFill>
                <a:srgbClr val="4F2683"/>
              </a:solidFill>
            </a:endParaRPr>
          </a:p>
        </p:txBody>
      </p:sp>
      <p:sp>
        <p:nvSpPr>
          <p:cNvPr id="53259" name="Text Box 10"/>
          <p:cNvSpPr txBox="1">
            <a:spLocks noChangeArrowheads="1"/>
          </p:cNvSpPr>
          <p:nvPr/>
        </p:nvSpPr>
        <p:spPr bwMode="auto">
          <a:xfrm>
            <a:off x="323850" y="2060575"/>
            <a:ext cx="25209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2000" b="1" dirty="0">
                <a:solidFill>
                  <a:schemeClr val="accent1">
                    <a:lumMod val="75000"/>
                  </a:schemeClr>
                </a:solidFill>
              </a:rPr>
              <a:t>Ztráta hmotnosti </a:t>
            </a:r>
          </a:p>
          <a:p>
            <a:pPr algn="ctr" eaLnBrk="1" hangingPunct="1"/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&lt;</a:t>
            </a: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</a:rPr>
              <a:t> 5%</a:t>
            </a:r>
          </a:p>
        </p:txBody>
      </p:sp>
      <p:sp>
        <p:nvSpPr>
          <p:cNvPr id="53260" name="Text Box 11"/>
          <p:cNvSpPr txBox="1">
            <a:spLocks noChangeArrowheads="1"/>
          </p:cNvSpPr>
          <p:nvPr/>
        </p:nvSpPr>
        <p:spPr bwMode="auto">
          <a:xfrm>
            <a:off x="2784475" y="4283075"/>
            <a:ext cx="1566863" cy="173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000" b="1" dirty="0"/>
              <a:t>systémový </a:t>
            </a:r>
          </a:p>
          <a:p>
            <a:pPr eaLnBrk="1" hangingPunct="1"/>
            <a:r>
              <a:rPr lang="cs-CZ" sz="2000" b="1" dirty="0"/>
              <a:t>zánět </a:t>
            </a:r>
          </a:p>
          <a:p>
            <a:pPr eaLnBrk="1" hangingPunct="1"/>
            <a:endParaRPr lang="cs-CZ" sz="800" b="1" dirty="0"/>
          </a:p>
          <a:p>
            <a:pPr eaLnBrk="1" hangingPunct="1"/>
            <a:r>
              <a:rPr lang="cs-CZ" sz="2000" b="1" dirty="0"/>
              <a:t>anorexie</a:t>
            </a:r>
          </a:p>
          <a:p>
            <a:pPr eaLnBrk="1" hangingPunct="1"/>
            <a:endParaRPr lang="cs-CZ" sz="2000" b="1" dirty="0">
              <a:solidFill>
                <a:srgbClr val="1E0B7B"/>
              </a:solidFill>
            </a:endParaRPr>
          </a:p>
          <a:p>
            <a:pPr eaLnBrk="1" hangingPunct="1"/>
            <a:endParaRPr lang="cs-CZ" sz="2000" b="1" dirty="0">
              <a:solidFill>
                <a:srgbClr val="1E0B7B"/>
              </a:solidFill>
            </a:endParaRPr>
          </a:p>
        </p:txBody>
      </p:sp>
      <p:sp>
        <p:nvSpPr>
          <p:cNvPr id="53261" name="Text Box 12"/>
          <p:cNvSpPr txBox="1">
            <a:spLocks noChangeArrowheads="1"/>
          </p:cNvSpPr>
          <p:nvPr/>
        </p:nvSpPr>
        <p:spPr bwMode="auto">
          <a:xfrm>
            <a:off x="5508625" y="4294188"/>
            <a:ext cx="1473200" cy="112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000" b="1" dirty="0">
                <a:solidFill>
                  <a:srgbClr val="4F2683"/>
                </a:solidFill>
              </a:rPr>
              <a:t>   </a:t>
            </a:r>
            <a:r>
              <a:rPr lang="cs-CZ" sz="2000" b="1" dirty="0"/>
              <a:t>PS  </a:t>
            </a:r>
          </a:p>
          <a:p>
            <a:pPr eaLnBrk="1" hangingPunct="1"/>
            <a:endParaRPr lang="cs-CZ" sz="800" b="1" dirty="0"/>
          </a:p>
          <a:p>
            <a:pPr eaLnBrk="1" hangingPunct="1"/>
            <a:r>
              <a:rPr lang="cs-CZ" sz="2000" b="1" dirty="0"/>
              <a:t>přežívání</a:t>
            </a:r>
          </a:p>
          <a:p>
            <a:pPr eaLnBrk="1" hangingPunct="1"/>
            <a:r>
              <a:rPr lang="en-GB" sz="2000" b="1" dirty="0"/>
              <a:t>&lt; </a:t>
            </a:r>
            <a:r>
              <a:rPr lang="cs-CZ" sz="2000" b="1" dirty="0"/>
              <a:t>3 měsíce</a:t>
            </a:r>
          </a:p>
        </p:txBody>
      </p:sp>
      <p:sp>
        <p:nvSpPr>
          <p:cNvPr id="53262" name="Line 13"/>
          <p:cNvSpPr>
            <a:spLocks noChangeShapeType="1"/>
          </p:cNvSpPr>
          <p:nvPr/>
        </p:nvSpPr>
        <p:spPr bwMode="auto">
          <a:xfrm>
            <a:off x="900113" y="5589588"/>
            <a:ext cx="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3263" name="Line 14"/>
          <p:cNvSpPr>
            <a:spLocks noChangeShapeType="1"/>
          </p:cNvSpPr>
          <p:nvPr/>
        </p:nvSpPr>
        <p:spPr bwMode="auto">
          <a:xfrm flipV="1">
            <a:off x="900113" y="5229225"/>
            <a:ext cx="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3264" name="Line 15"/>
          <p:cNvSpPr>
            <a:spLocks noChangeShapeType="1"/>
          </p:cNvSpPr>
          <p:nvPr/>
        </p:nvSpPr>
        <p:spPr bwMode="auto">
          <a:xfrm>
            <a:off x="5651500" y="4365625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3265" name="Rectangle 16"/>
          <p:cNvSpPr>
            <a:spLocks noChangeArrowheads="1"/>
          </p:cNvSpPr>
          <p:nvPr/>
        </p:nvSpPr>
        <p:spPr bwMode="auto">
          <a:xfrm>
            <a:off x="2685370" y="2871787"/>
            <a:ext cx="2520950" cy="1295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2400" dirty="0" smtClean="0"/>
              <a:t>Kachexie</a:t>
            </a:r>
            <a:endParaRPr lang="cs-CZ" sz="2400" dirty="0"/>
          </a:p>
        </p:txBody>
      </p:sp>
      <p:sp>
        <p:nvSpPr>
          <p:cNvPr id="53266" name="Rectangle 17"/>
          <p:cNvSpPr>
            <a:spLocks noChangeArrowheads="1"/>
          </p:cNvSpPr>
          <p:nvPr/>
        </p:nvSpPr>
        <p:spPr bwMode="auto">
          <a:xfrm>
            <a:off x="395536" y="2871787"/>
            <a:ext cx="2303462" cy="1295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txBody>
          <a:bodyPr wrap="none" anchor="ctr"/>
          <a:lstStyle/>
          <a:p>
            <a:pPr algn="ctr"/>
            <a:r>
              <a:rPr lang="cs-CZ" sz="2400" dirty="0" err="1"/>
              <a:t>P</a:t>
            </a:r>
            <a:r>
              <a:rPr lang="cs-CZ" sz="2400" dirty="0" err="1" smtClean="0"/>
              <a:t>re</a:t>
            </a:r>
            <a:r>
              <a:rPr lang="cs-CZ" sz="2400" dirty="0" smtClean="0"/>
              <a:t>-kachexie</a:t>
            </a:r>
            <a:endParaRPr lang="cs-CZ" sz="2400" dirty="0"/>
          </a:p>
        </p:txBody>
      </p:sp>
      <p:sp>
        <p:nvSpPr>
          <p:cNvPr id="53269" name="Text Box 21"/>
          <p:cNvSpPr txBox="1">
            <a:spLocks noChangeArrowheads="1"/>
          </p:cNvSpPr>
          <p:nvPr/>
        </p:nvSpPr>
        <p:spPr bwMode="auto">
          <a:xfrm>
            <a:off x="7524750" y="2384425"/>
            <a:ext cx="13684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&gt; </a:t>
            </a: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</a:rPr>
              <a:t>30-40 % </a:t>
            </a:r>
          </a:p>
        </p:txBody>
      </p:sp>
      <p:sp>
        <p:nvSpPr>
          <p:cNvPr id="53270" name="Text Box 23"/>
          <p:cNvSpPr txBox="1">
            <a:spLocks noChangeArrowheads="1"/>
          </p:cNvSpPr>
          <p:nvPr/>
        </p:nvSpPr>
        <p:spPr bwMode="auto">
          <a:xfrm>
            <a:off x="5651500" y="2349500"/>
            <a:ext cx="1346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&gt; </a:t>
            </a: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</a:rPr>
              <a:t>20-30 %</a:t>
            </a:r>
          </a:p>
        </p:txBody>
      </p:sp>
    </p:spTree>
    <p:extLst>
      <p:ext uri="{BB962C8B-B14F-4D97-AF65-F5344CB8AC3E}">
        <p14:creationId xmlns:p14="http://schemas.microsoft.com/office/powerpoint/2010/main" val="2867004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41263" y="115889"/>
            <a:ext cx="8023225" cy="936848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Zánětlivá odpověď , způsobená chorobou</a:t>
            </a:r>
            <a:r>
              <a:rPr lang="cs-CZ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 často podílí na rozvoji kachexie</a:t>
            </a:r>
            <a:endParaRPr lang="cs-CZ" sz="2400" b="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611561" y="1772816"/>
            <a:ext cx="7848871" cy="4536503"/>
          </a:xfrm>
        </p:spPr>
        <p:txBody>
          <a:bodyPr rtlCol="0">
            <a:normAutofit/>
          </a:bodyPr>
          <a:lstStyle/>
          <a:p>
            <a:pPr marL="276225" indent="-276225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5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Chronický systémový zánět</a:t>
            </a:r>
          </a:p>
          <a:p>
            <a:pPr marL="534988" lvl="1" indent="-258763">
              <a:spcBef>
                <a:spcPts val="0"/>
              </a:spcBef>
              <a:buClrTx/>
              <a:buSzPct val="70000"/>
              <a:defRPr/>
            </a:pPr>
            <a:r>
              <a:rPr lang="cs-CZ" sz="2400" dirty="0">
                <a:latin typeface="Arial" charset="0"/>
              </a:rPr>
              <a:t>nízké </a:t>
            </a:r>
            <a:r>
              <a:rPr lang="cs-CZ" sz="2400" dirty="0" smtClean="0">
                <a:latin typeface="Arial" charset="0"/>
              </a:rPr>
              <a:t>intenzity, nepřiměřený, aberantní, </a:t>
            </a:r>
          </a:p>
          <a:p>
            <a:pPr marL="534988" lvl="1" indent="-258763">
              <a:spcBef>
                <a:spcPts val="0"/>
              </a:spcBef>
              <a:buClrTx/>
              <a:buSzPct val="70000"/>
              <a:defRPr/>
            </a:pPr>
            <a:r>
              <a:rPr lang="cs-CZ" sz="2400" dirty="0" smtClean="0">
                <a:latin typeface="Arial" charset="0"/>
              </a:rPr>
              <a:t>mírné zvýšení CRP v krvi &gt; 10 mg/l  (norma 0-5)</a:t>
            </a:r>
          </a:p>
          <a:p>
            <a:pPr marL="534988" lvl="1" indent="-258763" eaLnBrk="1" fontAlgn="auto" hangingPunct="1">
              <a:spcBef>
                <a:spcPts val="0"/>
              </a:spcBef>
              <a:spcAft>
                <a:spcPts val="0"/>
              </a:spcAft>
              <a:buClrTx/>
              <a:buSzPct val="70000"/>
              <a:defRPr/>
            </a:pPr>
            <a:r>
              <a:rPr lang="cs-CZ" sz="2400" dirty="0" smtClean="0">
                <a:latin typeface="Arial" charset="0"/>
              </a:rPr>
              <a:t>na tvorbu zánětu organismus spotřebovává energii   a aminokyseliny, pocházející ze svalové hmoty</a:t>
            </a:r>
            <a:endParaRPr lang="cs-CZ" sz="2400" b="1" dirty="0" smtClean="0">
              <a:latin typeface="Arial" charset="0"/>
            </a:endParaRPr>
          </a:p>
          <a:p>
            <a:pPr marL="276225" indent="-276225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5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Přetrvávající systémový zánět </a:t>
            </a:r>
          </a:p>
          <a:p>
            <a:pPr marL="534988" lvl="1" indent="-258763" eaLnBrk="1" fontAlgn="auto" hangingPunct="1">
              <a:spcBef>
                <a:spcPts val="0"/>
              </a:spcBef>
              <a:spcAft>
                <a:spcPts val="0"/>
              </a:spcAft>
              <a:buClrTx/>
              <a:buSzPct val="70000"/>
              <a:defRPr/>
            </a:pPr>
            <a:r>
              <a:rPr lang="cs-CZ" sz="2400" dirty="0">
                <a:latin typeface="Arial" charset="0"/>
              </a:rPr>
              <a:t>p</a:t>
            </a:r>
            <a:r>
              <a:rPr lang="cs-CZ" sz="2400" dirty="0" smtClean="0">
                <a:latin typeface="Arial" charset="0"/>
              </a:rPr>
              <a:t>ředstavuje poruchu metabolismu, plýtvání energií   a aminokyselinami, vyčerpává organismus</a:t>
            </a:r>
          </a:p>
          <a:p>
            <a:pPr marL="276225" indent="-276225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5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Metabolická porucha</a:t>
            </a:r>
          </a:p>
          <a:p>
            <a:pPr marL="534988" lvl="1" indent="-258763" eaLnBrk="1" fontAlgn="auto" hangingPunct="1">
              <a:spcBef>
                <a:spcPts val="0"/>
              </a:spcBef>
              <a:spcAft>
                <a:spcPts val="0"/>
              </a:spcAft>
              <a:buClrTx/>
              <a:buSzPct val="70000"/>
              <a:defRPr/>
            </a:pPr>
            <a:r>
              <a:rPr lang="cs-CZ" sz="2400" dirty="0">
                <a:latin typeface="Arial" charset="0"/>
              </a:rPr>
              <a:t>m</a:t>
            </a:r>
            <a:r>
              <a:rPr lang="cs-CZ" sz="2400" dirty="0" smtClean="0">
                <a:latin typeface="Arial" charset="0"/>
              </a:rPr>
              <a:t>ůže být zmírněna úspěšnou léčbou onemocnění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41CCD569-A8DB-4195-A824-8D85DB479282}" type="slidenum">
              <a:rPr lang="cs-CZ" smtClean="0"/>
              <a:pPr algn="r">
                <a:defRPr/>
              </a:pPr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53476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0"/>
            <a:ext cx="7920880" cy="1052736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Primární důsledky podvýživy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malnutrice při při 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onemocnění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700808"/>
            <a:ext cx="8388424" cy="4752528"/>
          </a:xfrm>
        </p:spPr>
        <p:txBody>
          <a:bodyPr rtlCol="0">
            <a:noAutofit/>
          </a:bodyPr>
          <a:lstStyle/>
          <a:p>
            <a:pPr marL="361950" indent="-276225" eaLnBrk="1" fontAlgn="auto" hangingPunct="1">
              <a:spcBef>
                <a:spcPts val="600"/>
              </a:spcBef>
              <a:spcAft>
                <a:spcPts val="0"/>
              </a:spcAft>
              <a:buSzPct val="50000"/>
              <a:buFont typeface="Wingdings" pitchFamily="2" charset="2"/>
              <a:buChar char="n"/>
              <a:defRPr/>
            </a:pPr>
            <a:r>
              <a:rPr lang="cs-CZ" sz="2800" b="1" dirty="0">
                <a:latin typeface="Arial" charset="0"/>
              </a:rPr>
              <a:t>D</a:t>
            </a:r>
            <a:r>
              <a:rPr lang="cs-CZ" sz="2800" b="1" dirty="0" smtClean="0">
                <a:latin typeface="Arial" charset="0"/>
              </a:rPr>
              <a:t>ysfunkce orgánů</a:t>
            </a:r>
          </a:p>
          <a:p>
            <a:pPr marL="620713" lvl="1" indent="-258763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sz="2400" dirty="0" smtClean="0">
                <a:latin typeface="Arial" charset="0"/>
              </a:rPr>
              <a:t>zmenšení svalové hmoty a síly (i dýchacího svalstva)</a:t>
            </a:r>
          </a:p>
          <a:p>
            <a:pPr marL="620713" lvl="1" indent="-258763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sz="2400" dirty="0" smtClean="0">
                <a:latin typeface="Arial" charset="0"/>
              </a:rPr>
              <a:t>snížení minutového srdečního výdeje</a:t>
            </a:r>
          </a:p>
          <a:p>
            <a:pPr marL="620713" lvl="1" indent="-258763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sz="2400" dirty="0" smtClean="0">
                <a:latin typeface="Arial" charset="0"/>
              </a:rPr>
              <a:t>atrofie střevní sliznice, porucha vstřebávání živin</a:t>
            </a:r>
          </a:p>
          <a:p>
            <a:pPr marL="620713" lvl="1" indent="-258763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sz="2400" dirty="0" smtClean="0">
                <a:latin typeface="Arial" charset="0"/>
              </a:rPr>
              <a:t>porucha funkce CNS: apatie, deprese, nespolupráce   až zmatenost</a:t>
            </a:r>
          </a:p>
          <a:p>
            <a:pPr marL="361950" indent="-276225" eaLnBrk="1" fontAlgn="auto" hangingPunct="1">
              <a:spcBef>
                <a:spcPts val="600"/>
              </a:spcBef>
              <a:spcAft>
                <a:spcPts val="0"/>
              </a:spcAft>
              <a:buSzPct val="5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Deprese imunity, zejména buněčné</a:t>
            </a:r>
          </a:p>
          <a:p>
            <a:pPr marL="620713" lvl="1" indent="-258763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sz="2400" dirty="0" smtClean="0">
                <a:latin typeface="Arial" charset="0"/>
              </a:rPr>
              <a:t>zvýšený výskyt infekcí</a:t>
            </a:r>
            <a:endParaRPr lang="cs-CZ" sz="2400" b="1" dirty="0" smtClean="0">
              <a:latin typeface="Arial" charset="0"/>
            </a:endParaRPr>
          </a:p>
          <a:p>
            <a:pPr marL="361950" indent="-276225" eaLnBrk="1" fontAlgn="auto" hangingPunct="1">
              <a:spcBef>
                <a:spcPts val="600"/>
              </a:spcBef>
              <a:spcAft>
                <a:spcPts val="0"/>
              </a:spcAft>
              <a:buSzPct val="5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Porucha hojení poškozených tkání</a:t>
            </a:r>
          </a:p>
          <a:p>
            <a:pPr marL="620713" lvl="1" indent="-258763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sz="2400" dirty="0" smtClean="0">
                <a:latin typeface="Arial" charset="0"/>
              </a:rPr>
              <a:t>nejen po operaci a při mechanickém poranění </a:t>
            </a:r>
          </a:p>
          <a:p>
            <a:pPr marL="620713" lvl="1" indent="-258763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sz="2400" dirty="0" smtClean="0">
                <a:latin typeface="Arial" charset="0"/>
              </a:rPr>
              <a:t>také hojení ložiska infekce</a:t>
            </a:r>
            <a:endParaRPr lang="cs-CZ" sz="2400" b="1" dirty="0" smtClean="0">
              <a:latin typeface="Arial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902896" y="6448251"/>
            <a:ext cx="2133600" cy="365125"/>
          </a:xfrm>
        </p:spPr>
        <p:txBody>
          <a:bodyPr/>
          <a:lstStyle/>
          <a:p>
            <a:pPr algn="r">
              <a:defRPr/>
            </a:pPr>
            <a:fld id="{9EFB5F96-499D-4226-AE51-8509325C86FE}" type="slidenum">
              <a:rPr lang="cs-CZ" smtClean="0"/>
              <a:pPr algn="r">
                <a:defRPr/>
              </a:pPr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71492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261" y="71661"/>
            <a:ext cx="7560195" cy="981075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Sekundární důsledky podvýživy 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malnutrice při 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onemocnění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698625"/>
            <a:ext cx="7416824" cy="4394200"/>
          </a:xfrm>
        </p:spPr>
        <p:txBody>
          <a:bodyPr>
            <a:normAutofit/>
          </a:bodyPr>
          <a:lstStyle/>
          <a:p>
            <a:pPr marL="358775" eaLnBrk="1" hangingPunct="1">
              <a:spcBef>
                <a:spcPct val="0"/>
              </a:spcBef>
            </a:pPr>
            <a:r>
              <a:rPr lang="cs-CZ" altLang="cs-CZ" sz="2800" b="1" dirty="0" smtClean="0">
                <a:latin typeface="Arial" charset="0"/>
              </a:rPr>
              <a:t>Zvýšená morbidita  </a:t>
            </a:r>
            <a:r>
              <a:rPr lang="cs-CZ" altLang="cs-CZ" sz="2800" dirty="0" smtClean="0">
                <a:latin typeface="Arial" charset="0"/>
              </a:rPr>
              <a:t>(nemocnost)</a:t>
            </a:r>
          </a:p>
          <a:p>
            <a:pPr marL="758825" lvl="1" eaLnBrk="1" hangingPunct="1">
              <a:spcBef>
                <a:spcPct val="0"/>
              </a:spcBef>
            </a:pPr>
            <a:r>
              <a:rPr lang="cs-CZ" altLang="cs-CZ" sz="2400" dirty="0" smtClean="0">
                <a:latin typeface="Arial" charset="0"/>
              </a:rPr>
              <a:t>zvýšený výskyt komplikací po operaci aj.</a:t>
            </a:r>
          </a:p>
          <a:p>
            <a:pPr marL="358775" eaLnBrk="1" hangingPunct="1">
              <a:spcBef>
                <a:spcPts val="1800"/>
              </a:spcBef>
            </a:pPr>
            <a:r>
              <a:rPr lang="cs-CZ" altLang="cs-CZ" sz="2800" b="1" dirty="0" smtClean="0">
                <a:latin typeface="Arial" charset="0"/>
              </a:rPr>
              <a:t>Zvýšená mortalita  </a:t>
            </a:r>
            <a:r>
              <a:rPr lang="cs-CZ" altLang="cs-CZ" sz="2800" dirty="0" smtClean="0">
                <a:latin typeface="Arial" charset="0"/>
              </a:rPr>
              <a:t>(úmrtnost)</a:t>
            </a:r>
          </a:p>
          <a:p>
            <a:pPr marL="358775" eaLnBrk="1" hangingPunct="1">
              <a:spcBef>
                <a:spcPts val="1800"/>
              </a:spcBef>
            </a:pPr>
            <a:r>
              <a:rPr lang="cs-CZ" altLang="cs-CZ" sz="2800" b="1" dirty="0" smtClean="0">
                <a:latin typeface="Arial" charset="0"/>
              </a:rPr>
              <a:t>Snížená kvalita života</a:t>
            </a:r>
          </a:p>
          <a:p>
            <a:pPr marL="758825" lvl="1" eaLnBrk="1" hangingPunct="1">
              <a:spcBef>
                <a:spcPct val="0"/>
              </a:spcBef>
            </a:pPr>
            <a:r>
              <a:rPr lang="cs-CZ" altLang="cs-CZ" sz="2400" dirty="0" err="1" smtClean="0">
                <a:latin typeface="Arial" charset="0"/>
              </a:rPr>
              <a:t>QoL</a:t>
            </a:r>
            <a:r>
              <a:rPr lang="cs-CZ" altLang="cs-CZ" sz="2400" dirty="0" smtClean="0">
                <a:latin typeface="Arial" charset="0"/>
              </a:rPr>
              <a:t>   </a:t>
            </a:r>
            <a:r>
              <a:rPr lang="cs-CZ" altLang="cs-CZ" sz="2400" i="1" dirty="0" smtClean="0">
                <a:latin typeface="Arial" charset="0"/>
              </a:rPr>
              <a:t>(</a:t>
            </a:r>
            <a:r>
              <a:rPr lang="cs-CZ" altLang="cs-CZ" sz="2400" i="1" dirty="0" err="1" smtClean="0">
                <a:latin typeface="Arial" charset="0"/>
              </a:rPr>
              <a:t>Quality</a:t>
            </a:r>
            <a:r>
              <a:rPr lang="cs-CZ" altLang="cs-CZ" sz="2400" i="1" dirty="0" smtClean="0">
                <a:latin typeface="Arial" charset="0"/>
              </a:rPr>
              <a:t> </a:t>
            </a:r>
            <a:r>
              <a:rPr lang="cs-CZ" altLang="cs-CZ" sz="2400" i="1" dirty="0" err="1" smtClean="0">
                <a:latin typeface="Arial" charset="0"/>
              </a:rPr>
              <a:t>of</a:t>
            </a:r>
            <a:r>
              <a:rPr lang="cs-CZ" altLang="cs-CZ" sz="2400" i="1" dirty="0" smtClean="0">
                <a:latin typeface="Arial" charset="0"/>
              </a:rPr>
              <a:t> </a:t>
            </a:r>
            <a:r>
              <a:rPr lang="cs-CZ" altLang="cs-CZ" sz="2400" i="1" dirty="0" err="1" smtClean="0">
                <a:latin typeface="Arial" charset="0"/>
              </a:rPr>
              <a:t>Life</a:t>
            </a:r>
            <a:r>
              <a:rPr lang="cs-CZ" altLang="cs-CZ" sz="2400" i="1" dirty="0" smtClean="0">
                <a:latin typeface="Arial" charset="0"/>
              </a:rPr>
              <a:t>)</a:t>
            </a:r>
          </a:p>
          <a:p>
            <a:pPr marL="358775" eaLnBrk="1" hangingPunct="1">
              <a:spcBef>
                <a:spcPts val="1800"/>
              </a:spcBef>
            </a:pPr>
            <a:r>
              <a:rPr lang="cs-CZ" altLang="cs-CZ" sz="2800" b="1" dirty="0" smtClean="0">
                <a:latin typeface="Arial" charset="0"/>
              </a:rPr>
              <a:t>Prodloužení doby hospitalizace</a:t>
            </a:r>
          </a:p>
          <a:p>
            <a:pPr marL="758825" lvl="1" eaLnBrk="1" hangingPunct="1">
              <a:spcBef>
                <a:spcPct val="0"/>
              </a:spcBef>
            </a:pPr>
            <a:r>
              <a:rPr lang="cs-CZ" altLang="cs-CZ" sz="2400" dirty="0" smtClean="0">
                <a:latin typeface="Arial" charset="0"/>
              </a:rPr>
              <a:t>časná </a:t>
            </a:r>
            <a:r>
              <a:rPr lang="cs-CZ" altLang="cs-CZ" sz="2400" dirty="0" err="1" smtClean="0">
                <a:latin typeface="Arial" charset="0"/>
              </a:rPr>
              <a:t>rehospitalizace</a:t>
            </a:r>
            <a:endParaRPr lang="cs-CZ" altLang="cs-CZ" sz="2400" dirty="0" smtClean="0">
              <a:latin typeface="Arial" charset="0"/>
            </a:endParaRPr>
          </a:p>
          <a:p>
            <a:pPr marL="358775" eaLnBrk="1" hangingPunct="1">
              <a:spcBef>
                <a:spcPts val="1800"/>
              </a:spcBef>
            </a:pPr>
            <a:r>
              <a:rPr lang="cs-CZ" altLang="cs-CZ" sz="2800" b="1" dirty="0" smtClean="0">
                <a:latin typeface="Arial" charset="0"/>
              </a:rPr>
              <a:t>Zvýšené náklady na léčení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902896" y="6448251"/>
            <a:ext cx="2133600" cy="365125"/>
          </a:xfrm>
        </p:spPr>
        <p:txBody>
          <a:bodyPr/>
          <a:lstStyle/>
          <a:p>
            <a:pPr algn="r">
              <a:defRPr/>
            </a:pPr>
            <a:fld id="{6599008F-8360-4206-96CE-36F934B57E87}" type="slidenum">
              <a:rPr lang="cs-CZ" smtClean="0"/>
              <a:pPr algn="r">
                <a:defRPr/>
              </a:pPr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01021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115938" y="188640"/>
            <a:ext cx="7848550" cy="609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Diagnostika podvýživy</a:t>
            </a:r>
          </a:p>
        </p:txBody>
      </p:sp>
      <p:sp>
        <p:nvSpPr>
          <p:cNvPr id="19459" name="Rectangle 1027"/>
          <p:cNvSpPr>
            <a:spLocks noGrp="1" noChangeArrowheads="1"/>
          </p:cNvSpPr>
          <p:nvPr>
            <p:ph idx="1"/>
          </p:nvPr>
        </p:nvSpPr>
        <p:spPr>
          <a:xfrm>
            <a:off x="754012" y="1618481"/>
            <a:ext cx="7562404" cy="4762847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cs-CZ" altLang="cs-CZ" sz="2800" b="1" dirty="0" smtClean="0">
                <a:solidFill>
                  <a:srgbClr val="FF0000"/>
                </a:solidFill>
                <a:latin typeface="Arial" charset="0"/>
              </a:rPr>
              <a:t>Nutriční anamnéza</a:t>
            </a:r>
          </a:p>
          <a:p>
            <a:pPr eaLnBrk="1" hangingPunct="1">
              <a:spcBef>
                <a:spcPts val="600"/>
              </a:spcBef>
            </a:pPr>
            <a:r>
              <a:rPr lang="cs-CZ" altLang="cs-CZ" sz="2800" b="1" dirty="0">
                <a:latin typeface="Arial" charset="0"/>
              </a:rPr>
              <a:t>F</a:t>
            </a:r>
            <a:r>
              <a:rPr lang="cs-CZ" altLang="cs-CZ" sz="2800" b="1" dirty="0" smtClean="0">
                <a:latin typeface="Arial" charset="0"/>
              </a:rPr>
              <a:t>yzikální vyšetření</a:t>
            </a:r>
          </a:p>
          <a:p>
            <a:pPr eaLnBrk="1" hangingPunct="1">
              <a:spcBef>
                <a:spcPts val="600"/>
              </a:spcBef>
            </a:pPr>
            <a:r>
              <a:rPr lang="cs-CZ" altLang="cs-CZ" sz="2800" b="1" dirty="0">
                <a:latin typeface="Arial" charset="0"/>
              </a:rPr>
              <a:t>A</a:t>
            </a:r>
            <a:r>
              <a:rPr lang="cs-CZ" altLang="cs-CZ" sz="2800" b="1" dirty="0" smtClean="0">
                <a:latin typeface="Arial" charset="0"/>
              </a:rPr>
              <a:t>ntropometrická měření</a:t>
            </a:r>
          </a:p>
          <a:p>
            <a:pPr eaLnBrk="1" hangingPunct="1">
              <a:spcBef>
                <a:spcPts val="600"/>
              </a:spcBef>
            </a:pPr>
            <a:r>
              <a:rPr lang="cs-CZ" altLang="cs-CZ" sz="2800" b="1" dirty="0">
                <a:latin typeface="Arial" charset="0"/>
              </a:rPr>
              <a:t>L</a:t>
            </a:r>
            <a:r>
              <a:rPr lang="cs-CZ" altLang="cs-CZ" sz="2800" b="1" dirty="0" smtClean="0">
                <a:latin typeface="Arial" charset="0"/>
              </a:rPr>
              <a:t>aboratorní hodnoty</a:t>
            </a:r>
          </a:p>
          <a:p>
            <a:pPr lvl="1" eaLnBrk="1" hangingPunct="1">
              <a:spcBef>
                <a:spcPct val="0"/>
              </a:spcBef>
            </a:pPr>
            <a:r>
              <a:rPr lang="cs-CZ" altLang="cs-CZ" sz="2400" dirty="0" smtClean="0">
                <a:latin typeface="Arial" charset="0"/>
              </a:rPr>
              <a:t>viscerální sérové bílkoviny</a:t>
            </a:r>
            <a:endParaRPr lang="cs-CZ" altLang="cs-CZ" sz="2400" b="1" dirty="0" smtClean="0">
              <a:latin typeface="Arial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cs-CZ" altLang="cs-CZ" sz="2800" b="1" dirty="0">
                <a:latin typeface="Arial" charset="0"/>
              </a:rPr>
              <a:t>M</a:t>
            </a:r>
            <a:r>
              <a:rPr lang="cs-CZ" altLang="cs-CZ" sz="2800" b="1" dirty="0" smtClean="0">
                <a:latin typeface="Arial" charset="0"/>
              </a:rPr>
              <a:t>etody vyšetření tělesného složení</a:t>
            </a:r>
          </a:p>
          <a:p>
            <a:pPr lvl="1" eaLnBrk="1" hangingPunct="1">
              <a:spcBef>
                <a:spcPct val="0"/>
              </a:spcBef>
            </a:pPr>
            <a:r>
              <a:rPr lang="cs-CZ" altLang="cs-CZ" sz="2400" dirty="0" smtClean="0">
                <a:latin typeface="Arial" charset="0"/>
              </a:rPr>
              <a:t>bioelektrická impedanční analýza - BIA</a:t>
            </a:r>
          </a:p>
          <a:p>
            <a:pPr lvl="1" eaLnBrk="1" hangingPunct="1">
              <a:spcBef>
                <a:spcPct val="0"/>
              </a:spcBef>
            </a:pPr>
            <a:r>
              <a:rPr lang="cs-CZ" altLang="cs-CZ" sz="2400" dirty="0" smtClean="0">
                <a:latin typeface="Arial" charset="0"/>
              </a:rPr>
              <a:t>CT vyšetření, DXA</a:t>
            </a:r>
            <a:endParaRPr lang="cs-CZ" altLang="cs-CZ" dirty="0" smtClean="0">
              <a:latin typeface="Arial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cs-CZ" altLang="cs-CZ" sz="2800" b="1" dirty="0">
                <a:latin typeface="Arial" charset="0"/>
              </a:rPr>
              <a:t>H</a:t>
            </a:r>
            <a:r>
              <a:rPr lang="cs-CZ" altLang="cs-CZ" sz="2800" b="1" dirty="0" smtClean="0">
                <a:latin typeface="Arial" charset="0"/>
              </a:rPr>
              <a:t>odnocení funkčního stavu	</a:t>
            </a:r>
          </a:p>
          <a:p>
            <a:pPr lvl="1" eaLnBrk="1" hangingPunct="1">
              <a:spcBef>
                <a:spcPct val="0"/>
              </a:spcBef>
            </a:pPr>
            <a:r>
              <a:rPr lang="cs-CZ" altLang="cs-CZ" sz="2400" dirty="0" smtClean="0">
                <a:latin typeface="Arial" charset="0"/>
              </a:rPr>
              <a:t>měření maximální síly stisku ruky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876256" y="6376243"/>
            <a:ext cx="2133600" cy="365125"/>
          </a:xfrm>
        </p:spPr>
        <p:txBody>
          <a:bodyPr/>
          <a:lstStyle/>
          <a:p>
            <a:pPr algn="r">
              <a:defRPr/>
            </a:pPr>
            <a:fld id="{AD77785B-9D79-4A67-A5C3-CB446AFECA27}" type="slidenum">
              <a:rPr lang="cs-CZ" smtClean="0"/>
              <a:pPr algn="r">
                <a:defRPr/>
              </a:pPr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79309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50304" y="72008"/>
            <a:ext cx="8170168" cy="98072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Anamnéza ztráty tělesné hmotnosti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anglicky </a:t>
            </a:r>
            <a:r>
              <a:rPr lang="cs-CZ" sz="2400" b="0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weight</a:t>
            </a:r>
            <a:r>
              <a:rPr lang="cs-CZ" sz="2400" b="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b="0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loss</a:t>
            </a:r>
            <a:r>
              <a:rPr lang="cs-CZ" sz="2400" b="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cs-CZ" sz="20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versus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cs-CZ" sz="2400" b="0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weight</a:t>
            </a:r>
            <a:r>
              <a:rPr lang="cs-CZ" sz="2400" b="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b="0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reduction</a:t>
            </a:r>
            <a:endParaRPr lang="cs-CZ" sz="2400" b="0" i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484784"/>
            <a:ext cx="8424936" cy="5184576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sz="2800" b="1" dirty="0" smtClean="0">
                <a:latin typeface="Arial" charset="0"/>
              </a:rPr>
              <a:t>Srovnání původní hmotnosti s aktuální</a:t>
            </a:r>
          </a:p>
          <a:p>
            <a:pPr eaLnBrk="1" hangingPunct="1">
              <a:spcBef>
                <a:spcPts val="1200"/>
              </a:spcBef>
            </a:pPr>
            <a:r>
              <a:rPr lang="cs-CZ" altLang="cs-CZ" sz="2800" b="1" dirty="0" smtClean="0">
                <a:latin typeface="Arial" charset="0"/>
              </a:rPr>
              <a:t>Původní </a:t>
            </a:r>
            <a:r>
              <a:rPr lang="cs-CZ" altLang="cs-CZ" sz="2800" b="1" dirty="0" smtClean="0">
                <a:solidFill>
                  <a:srgbClr val="FF0000"/>
                </a:solidFill>
                <a:latin typeface="Arial" charset="0"/>
              </a:rPr>
              <a:t>obvyklá tělesná hmotnost</a:t>
            </a:r>
          </a:p>
          <a:p>
            <a:pPr lvl="1">
              <a:spcBef>
                <a:spcPct val="0"/>
              </a:spcBef>
            </a:pPr>
            <a:r>
              <a:rPr lang="cs-CZ" altLang="cs-CZ" sz="2400" dirty="0" smtClean="0">
                <a:latin typeface="Arial" charset="0"/>
              </a:rPr>
              <a:t>před začátkem hubnutí</a:t>
            </a:r>
          </a:p>
          <a:p>
            <a:pPr lvl="1">
              <a:spcBef>
                <a:spcPct val="0"/>
              </a:spcBef>
            </a:pPr>
            <a:r>
              <a:rPr lang="cs-CZ" altLang="cs-CZ" sz="2400" dirty="0" smtClean="0">
                <a:latin typeface="Arial" charset="0"/>
              </a:rPr>
              <a:t>dřívější obvyklá hmotnost </a:t>
            </a:r>
            <a:r>
              <a:rPr lang="cs-CZ" altLang="cs-CZ" sz="2400" i="1" dirty="0" smtClean="0">
                <a:latin typeface="Arial" charset="0"/>
              </a:rPr>
              <a:t>(</a:t>
            </a:r>
            <a:r>
              <a:rPr lang="cs-CZ" altLang="cs-CZ" sz="2400" i="1" dirty="0" err="1" smtClean="0">
                <a:latin typeface="Arial" charset="0"/>
              </a:rPr>
              <a:t>usual</a:t>
            </a:r>
            <a:r>
              <a:rPr lang="cs-CZ" altLang="cs-CZ" sz="2400" i="1" dirty="0" smtClean="0">
                <a:latin typeface="Arial" charset="0"/>
              </a:rPr>
              <a:t> body </a:t>
            </a:r>
            <a:r>
              <a:rPr lang="cs-CZ" altLang="cs-CZ" sz="2400" i="1" dirty="0" err="1" smtClean="0">
                <a:latin typeface="Arial" charset="0"/>
              </a:rPr>
              <a:t>weight</a:t>
            </a:r>
            <a:r>
              <a:rPr lang="cs-CZ" altLang="cs-CZ" sz="2400" i="1" dirty="0" smtClean="0">
                <a:latin typeface="Arial" charset="0"/>
              </a:rPr>
              <a:t>, UBW)</a:t>
            </a:r>
          </a:p>
          <a:p>
            <a:pPr lvl="1">
              <a:spcBef>
                <a:spcPct val="0"/>
              </a:spcBef>
            </a:pPr>
            <a:r>
              <a:rPr lang="cs-CZ" altLang="cs-CZ" sz="2400" dirty="0" smtClean="0">
                <a:latin typeface="Arial" charset="0"/>
              </a:rPr>
              <a:t>většinou v lehkém oděvu, často není nalačno</a:t>
            </a:r>
          </a:p>
          <a:p>
            <a:pPr lvl="1">
              <a:spcBef>
                <a:spcPct val="0"/>
              </a:spcBef>
            </a:pPr>
            <a:r>
              <a:rPr lang="cs-CZ" altLang="cs-CZ" sz="2400" dirty="0" smtClean="0">
                <a:latin typeface="Arial" charset="0"/>
              </a:rPr>
              <a:t>někteří nemocní neví, kolik váží a údaj může být velmi hrubý a nepřesný</a:t>
            </a:r>
          </a:p>
          <a:p>
            <a:pPr eaLnBrk="1" hangingPunct="1">
              <a:spcBef>
                <a:spcPts val="1200"/>
              </a:spcBef>
            </a:pPr>
            <a:r>
              <a:rPr lang="cs-CZ" altLang="cs-CZ" sz="2800" b="1" dirty="0" smtClean="0">
                <a:solidFill>
                  <a:srgbClr val="FF0000"/>
                </a:solidFill>
                <a:latin typeface="Arial" charset="0"/>
              </a:rPr>
              <a:t>Aktuální tělesná hmotnost</a:t>
            </a:r>
          </a:p>
          <a:p>
            <a:pPr lvl="1">
              <a:spcBef>
                <a:spcPct val="0"/>
              </a:spcBef>
            </a:pPr>
            <a:r>
              <a:rPr lang="cs-CZ" altLang="cs-CZ" sz="2400" i="1" dirty="0" err="1" smtClean="0">
                <a:latin typeface="Arial" charset="0"/>
              </a:rPr>
              <a:t>actual</a:t>
            </a:r>
            <a:r>
              <a:rPr lang="cs-CZ" altLang="cs-CZ" sz="2400" i="1" dirty="0" smtClean="0">
                <a:latin typeface="Arial" charset="0"/>
              </a:rPr>
              <a:t> body </a:t>
            </a:r>
            <a:r>
              <a:rPr lang="cs-CZ" altLang="cs-CZ" sz="2400" i="1" dirty="0" err="1" smtClean="0">
                <a:latin typeface="Arial" charset="0"/>
              </a:rPr>
              <a:t>weight</a:t>
            </a:r>
            <a:r>
              <a:rPr lang="cs-CZ" altLang="cs-CZ" sz="2400" i="1" dirty="0" smtClean="0">
                <a:latin typeface="Arial" charset="0"/>
              </a:rPr>
              <a:t>, ABW</a:t>
            </a:r>
          </a:p>
          <a:p>
            <a:pPr lvl="1">
              <a:spcBef>
                <a:spcPct val="0"/>
              </a:spcBef>
            </a:pPr>
            <a:r>
              <a:rPr lang="cs-CZ" altLang="cs-CZ" sz="2400" dirty="0" smtClean="0">
                <a:latin typeface="Arial" charset="0"/>
              </a:rPr>
              <a:t>někdy je nesprávně zjišťována jen anamnesticky</a:t>
            </a:r>
          </a:p>
          <a:p>
            <a:pPr lvl="1">
              <a:spcBef>
                <a:spcPct val="0"/>
              </a:spcBef>
            </a:pPr>
            <a:r>
              <a:rPr lang="cs-CZ" altLang="cs-CZ" sz="2400" dirty="0" smtClean="0">
                <a:latin typeface="Arial" charset="0"/>
              </a:rPr>
              <a:t>mělo by však jít o spolehlivě zjištěnou čistou hmotnost, jen ve spodním prádle, optimálně ráno nalačno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830888" y="6376243"/>
            <a:ext cx="2133600" cy="365125"/>
          </a:xfrm>
        </p:spPr>
        <p:txBody>
          <a:bodyPr/>
          <a:lstStyle/>
          <a:p>
            <a:pPr algn="r">
              <a:defRPr/>
            </a:pPr>
            <a:fld id="{752848F9-AAF2-4936-9269-1B7FCBAB7B48}" type="slidenum">
              <a:rPr lang="cs-CZ" smtClean="0"/>
              <a:pPr algn="r">
                <a:defRPr/>
              </a:pPr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68867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50304" y="72008"/>
            <a:ext cx="8170168" cy="98072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Lékařská anamnéza ztráty tělesné hmotnosti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je často nepřesná a není vyjadřována v % </a:t>
            </a:r>
            <a:endParaRPr lang="cs-CZ" sz="2400" b="0" i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484784"/>
            <a:ext cx="8424936" cy="4968552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sz="2800" b="1" dirty="0" smtClean="0">
                <a:latin typeface="Arial" charset="0"/>
              </a:rPr>
              <a:t>Záznam ztráty hmotnosti je samozřejmou součástí lékařské anamnézy</a:t>
            </a:r>
          </a:p>
          <a:p>
            <a:pPr lvl="1">
              <a:spcBef>
                <a:spcPct val="0"/>
              </a:spcBef>
            </a:pPr>
            <a:r>
              <a:rPr lang="cs-CZ" altLang="cs-CZ" sz="2400" dirty="0" smtClean="0">
                <a:latin typeface="Arial" charset="0"/>
              </a:rPr>
              <a:t>vždy musí být uvedena </a:t>
            </a:r>
            <a:r>
              <a:rPr lang="cs-CZ" altLang="cs-CZ" sz="2400" dirty="0" smtClean="0">
                <a:solidFill>
                  <a:srgbClr val="FF0000"/>
                </a:solidFill>
                <a:latin typeface="Arial" charset="0"/>
              </a:rPr>
              <a:t>doba hubnutí </a:t>
            </a:r>
          </a:p>
          <a:p>
            <a:pPr lvl="1">
              <a:spcBef>
                <a:spcPct val="0"/>
              </a:spcBef>
            </a:pPr>
            <a:r>
              <a:rPr lang="cs-CZ" altLang="cs-CZ" sz="2400" dirty="0" smtClean="0">
                <a:latin typeface="Arial" charset="0"/>
              </a:rPr>
              <a:t>pokud je zhubnutí uváděno v kg, měla by být uvedena také původní hmotnost (k možnosti výpočtu %)</a:t>
            </a:r>
            <a:endParaRPr lang="cs-CZ" altLang="cs-CZ" sz="2400" dirty="0">
              <a:latin typeface="Arial" charset="0"/>
            </a:endParaRPr>
          </a:p>
          <a:p>
            <a:pPr lvl="1">
              <a:spcBef>
                <a:spcPct val="0"/>
              </a:spcBef>
            </a:pPr>
            <a:r>
              <a:rPr lang="cs-CZ" altLang="cs-CZ" sz="2400" dirty="0" smtClean="0">
                <a:latin typeface="Arial" charset="0"/>
              </a:rPr>
              <a:t>příklad: „z </a:t>
            </a:r>
            <a:r>
              <a:rPr lang="cs-CZ" altLang="cs-CZ" sz="2400" dirty="0">
                <a:latin typeface="Arial" charset="0"/>
              </a:rPr>
              <a:t>původních 50 </a:t>
            </a:r>
            <a:r>
              <a:rPr lang="cs-CZ" altLang="cs-CZ" sz="2400" dirty="0" smtClean="0">
                <a:latin typeface="Arial" charset="0"/>
              </a:rPr>
              <a:t>kg zhubl 5 kg za 3 měsíce“</a:t>
            </a:r>
          </a:p>
          <a:p>
            <a:pPr>
              <a:spcBef>
                <a:spcPts val="1200"/>
              </a:spcBef>
            </a:pPr>
            <a:r>
              <a:rPr lang="cs-CZ" altLang="cs-CZ" sz="2800" b="1" dirty="0" smtClean="0">
                <a:latin typeface="Arial" charset="0"/>
              </a:rPr>
              <a:t>Nutriční terapeut musí zjišťovat ztrátu hmotnosti spolehlivě </a:t>
            </a:r>
          </a:p>
          <a:p>
            <a:pPr lvl="1">
              <a:spcBef>
                <a:spcPts val="0"/>
              </a:spcBef>
            </a:pPr>
            <a:r>
              <a:rPr lang="cs-CZ" altLang="cs-CZ" sz="2400" dirty="0" smtClean="0">
                <a:latin typeface="Arial" charset="0"/>
              </a:rPr>
              <a:t>to znamená srovnat ABW s UBW</a:t>
            </a:r>
          </a:p>
          <a:p>
            <a:pPr lvl="1">
              <a:spcBef>
                <a:spcPts val="0"/>
              </a:spcBef>
            </a:pPr>
            <a:r>
              <a:rPr lang="cs-CZ" altLang="cs-CZ" sz="2400" dirty="0" smtClean="0">
                <a:latin typeface="Arial" charset="0"/>
              </a:rPr>
              <a:t>ztrátu </a:t>
            </a:r>
            <a:r>
              <a:rPr lang="cs-CZ" altLang="cs-CZ" sz="2400" dirty="0">
                <a:latin typeface="Arial" charset="0"/>
              </a:rPr>
              <a:t>v kg </a:t>
            </a:r>
            <a:r>
              <a:rPr lang="cs-CZ" altLang="cs-CZ" sz="2400" dirty="0" smtClean="0">
                <a:latin typeface="Arial" charset="0"/>
              </a:rPr>
              <a:t>je </a:t>
            </a:r>
            <a:r>
              <a:rPr lang="cs-CZ" altLang="cs-CZ" sz="2400" dirty="0">
                <a:latin typeface="Arial" charset="0"/>
              </a:rPr>
              <a:t>nutné přepočítat na %</a:t>
            </a:r>
          </a:p>
          <a:p>
            <a:pPr lvl="1">
              <a:spcBef>
                <a:spcPts val="0"/>
              </a:spcBef>
            </a:pPr>
            <a:r>
              <a:rPr lang="cs-CZ" altLang="cs-CZ" sz="2400" dirty="0" smtClean="0">
                <a:latin typeface="Arial" charset="0"/>
              </a:rPr>
              <a:t>obvyklá tělesná hmotnost je důležitou hodnotou také pro další vývoj hmotnosti</a:t>
            </a:r>
          </a:p>
          <a:p>
            <a:pPr lvl="1">
              <a:spcBef>
                <a:spcPts val="0"/>
              </a:spcBef>
            </a:pPr>
            <a:endParaRPr lang="cs-CZ" altLang="cs-CZ" sz="2400" dirty="0" smtClean="0">
              <a:latin typeface="Arial" charset="0"/>
            </a:endParaRPr>
          </a:p>
          <a:p>
            <a:pPr lvl="1">
              <a:spcBef>
                <a:spcPts val="0"/>
              </a:spcBef>
            </a:pPr>
            <a:endParaRPr lang="cs-CZ" altLang="cs-CZ" sz="2400" dirty="0" smtClean="0">
              <a:latin typeface="Arial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830888" y="6376243"/>
            <a:ext cx="2133600" cy="365125"/>
          </a:xfrm>
        </p:spPr>
        <p:txBody>
          <a:bodyPr/>
          <a:lstStyle/>
          <a:p>
            <a:pPr algn="r">
              <a:defRPr/>
            </a:pPr>
            <a:fld id="{752848F9-AAF2-4936-9269-1B7FCBAB7B48}" type="slidenum">
              <a:rPr lang="cs-CZ" smtClean="0"/>
              <a:pPr algn="r">
                <a:defRPr/>
              </a:pPr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25919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50304" y="72008"/>
            <a:ext cx="8170168" cy="98072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Vyjadřování ztráty tělesné hmotnosti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 procentech původní hmotnosti</a:t>
            </a:r>
            <a:endParaRPr lang="cs-CZ" sz="2400" b="0" i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830888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752848F9-AAF2-4936-9269-1B7FCBAB7B48}" type="slidenum">
              <a:rPr lang="cs-CZ" smtClean="0"/>
              <a:pPr algn="r">
                <a:defRPr/>
              </a:pPr>
              <a:t>18</a:t>
            </a:fld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280368"/>
              </p:ext>
            </p:extLst>
          </p:nvPr>
        </p:nvGraphicFramePr>
        <p:xfrm>
          <a:off x="179512" y="1772816"/>
          <a:ext cx="8711953" cy="44005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732"/>
                <a:gridCol w="2213407"/>
                <a:gridCol w="2213407"/>
                <a:gridCol w="2213407"/>
              </a:tblGrid>
              <a:tr h="1119816">
                <a:tc>
                  <a:txBody>
                    <a:bodyPr/>
                    <a:lstStyle/>
                    <a:p>
                      <a:pPr algn="ctr"/>
                      <a:r>
                        <a:rPr lang="cs-CZ" sz="2000" i="0" dirty="0" smtClean="0"/>
                        <a:t>Původní</a:t>
                      </a:r>
                    </a:p>
                    <a:p>
                      <a:pPr algn="ctr"/>
                      <a:r>
                        <a:rPr lang="cs-CZ" sz="2000" i="0" dirty="0" smtClean="0"/>
                        <a:t>hmotnost</a:t>
                      </a:r>
                    </a:p>
                    <a:p>
                      <a:pPr algn="ctr"/>
                      <a:r>
                        <a:rPr lang="cs-CZ" sz="2000" i="0" dirty="0" smtClean="0"/>
                        <a:t>kg</a:t>
                      </a:r>
                      <a:endParaRPr lang="cs-CZ" sz="200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i="0" dirty="0" smtClean="0"/>
                        <a:t>Aktuální</a:t>
                      </a:r>
                    </a:p>
                    <a:p>
                      <a:pPr algn="ctr"/>
                      <a:r>
                        <a:rPr lang="cs-CZ" sz="2000" i="0" dirty="0" smtClean="0"/>
                        <a:t>hmotnost</a:t>
                      </a:r>
                    </a:p>
                    <a:p>
                      <a:pPr algn="ctr"/>
                      <a:r>
                        <a:rPr lang="cs-CZ" sz="2000" i="0" dirty="0" smtClean="0"/>
                        <a:t>kg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 smtClean="0"/>
                        <a:t>Zhubnutí</a:t>
                      </a:r>
                    </a:p>
                    <a:p>
                      <a:pPr algn="ctr"/>
                      <a:endParaRPr lang="cs-CZ" sz="2000" b="1" i="1" dirty="0" smtClean="0"/>
                    </a:p>
                    <a:p>
                      <a:pPr algn="ctr"/>
                      <a:r>
                        <a:rPr lang="cs-CZ" sz="2000" b="1" i="1" dirty="0" smtClean="0"/>
                        <a:t>kg</a:t>
                      </a:r>
                      <a:endParaRPr lang="cs-CZ" sz="20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 smtClean="0"/>
                        <a:t>Zhubnutí</a:t>
                      </a:r>
                    </a:p>
                    <a:p>
                      <a:pPr algn="ctr"/>
                      <a:endParaRPr lang="cs-CZ" sz="2000" b="1" i="1" dirty="0" smtClean="0"/>
                    </a:p>
                    <a:p>
                      <a:pPr algn="ctr"/>
                      <a:r>
                        <a:rPr lang="cs-CZ" sz="2000" b="1" i="1" dirty="0" smtClean="0"/>
                        <a:t>%</a:t>
                      </a:r>
                    </a:p>
                  </a:txBody>
                  <a:tcPr anchor="ctr"/>
                </a:tc>
              </a:tr>
              <a:tr h="656150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100</a:t>
                      </a:r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90</a:t>
                      </a:r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10</a:t>
                      </a:r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10</a:t>
                      </a:r>
                      <a:endParaRPr lang="cs-CZ" sz="2000" b="1" dirty="0"/>
                    </a:p>
                  </a:txBody>
                  <a:tcPr anchor="ctr"/>
                </a:tc>
              </a:tr>
              <a:tr h="656150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50</a:t>
                      </a:r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40</a:t>
                      </a:r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10</a:t>
                      </a:r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20</a:t>
                      </a:r>
                      <a:endParaRPr lang="cs-CZ" sz="2000" b="1" dirty="0"/>
                    </a:p>
                  </a:txBody>
                  <a:tcPr anchor="ctr"/>
                </a:tc>
              </a:tr>
              <a:tr h="656150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50</a:t>
                      </a:r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45</a:t>
                      </a:r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5</a:t>
                      </a:r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10</a:t>
                      </a:r>
                      <a:endParaRPr lang="cs-CZ" sz="2000" b="1" dirty="0"/>
                    </a:p>
                  </a:txBody>
                  <a:tcPr anchor="ctr"/>
                </a:tc>
              </a:tr>
              <a:tr h="656150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50</a:t>
                      </a:r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47,5</a:t>
                      </a:r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2,5</a:t>
                      </a:r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5</a:t>
                      </a:r>
                      <a:endParaRPr lang="cs-CZ" sz="2000" b="1" dirty="0"/>
                    </a:p>
                  </a:txBody>
                  <a:tcPr anchor="ctr"/>
                </a:tc>
              </a:tr>
              <a:tr h="656150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70</a:t>
                      </a:r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63</a:t>
                      </a:r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7</a:t>
                      </a:r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10</a:t>
                      </a:r>
                      <a:endParaRPr lang="cs-CZ" sz="2000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31042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2705" y="44624"/>
            <a:ext cx="8359775" cy="1007839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Významná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ztráta tělesné hmotnosti</a:t>
            </a:r>
            <a:r>
              <a:rPr lang="cs-CZ" sz="4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4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signifikantní ztráta hmotnosti, </a:t>
            </a:r>
            <a:r>
              <a:rPr lang="cs-CZ" sz="2400" b="0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significant</a:t>
            </a:r>
            <a:r>
              <a:rPr lang="cs-CZ" sz="2400" b="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b="0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weight</a:t>
            </a:r>
            <a:r>
              <a:rPr lang="cs-CZ" sz="2400" b="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b="0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loss</a:t>
            </a:r>
            <a:endParaRPr lang="cs-CZ" sz="2400" b="0" i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830888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B80B5333-34A0-49AC-8FDD-B77DC8DC6C8F}" type="slidenum">
              <a:rPr lang="cs-CZ" smtClean="0"/>
              <a:pPr algn="r">
                <a:defRPr/>
              </a:pPr>
              <a:t>19</a:t>
            </a:fld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611560" y="1556792"/>
            <a:ext cx="7704856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&gt; 10 %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449776" y="2276872"/>
            <a:ext cx="3866639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&gt; 7,5 %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7020271" y="2996952"/>
            <a:ext cx="1274351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&gt; 5 %</a:t>
            </a:r>
            <a:endParaRPr lang="cs-CZ" sz="2400" b="1" dirty="0">
              <a:solidFill>
                <a:schemeClr val="tx1"/>
              </a:solidFill>
            </a:endParaRPr>
          </a:p>
        </p:txBody>
      </p:sp>
      <p:cxnSp>
        <p:nvCxnSpPr>
          <p:cNvPr id="6" name="Přímá spojnice 5"/>
          <p:cNvCxnSpPr/>
          <p:nvPr/>
        </p:nvCxnSpPr>
        <p:spPr>
          <a:xfrm>
            <a:off x="626723" y="3933056"/>
            <a:ext cx="766790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611560" y="3717032"/>
            <a:ext cx="0" cy="4320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/>
        </p:nvCxnSpPr>
        <p:spPr>
          <a:xfrm>
            <a:off x="7020272" y="3717032"/>
            <a:ext cx="0" cy="4320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>
            <a:off x="8294624" y="3717032"/>
            <a:ext cx="0" cy="4320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>
            <a:off x="5724128" y="3717032"/>
            <a:ext cx="0" cy="4320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/>
          <p:cNvCxnSpPr/>
          <p:nvPr/>
        </p:nvCxnSpPr>
        <p:spPr>
          <a:xfrm>
            <a:off x="4449777" y="3717032"/>
            <a:ext cx="0" cy="4320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>
            <a:off x="3175425" y="3717032"/>
            <a:ext cx="0" cy="4320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/>
          <p:nvPr/>
        </p:nvCxnSpPr>
        <p:spPr>
          <a:xfrm>
            <a:off x="1901074" y="3717032"/>
            <a:ext cx="0" cy="4320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611560" y="4005064"/>
            <a:ext cx="7683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       6                5                4                 3                 2               1</a:t>
            </a:r>
          </a:p>
          <a:p>
            <a:r>
              <a:rPr lang="cs-CZ" sz="2000" b="1" dirty="0" smtClean="0"/>
              <a:t>  měsíců                                                                                měsíc</a:t>
            </a:r>
            <a:endParaRPr lang="cs-CZ" sz="2000" b="1" dirty="0"/>
          </a:p>
        </p:txBody>
      </p:sp>
      <p:sp>
        <p:nvSpPr>
          <p:cNvPr id="29" name="Obdélník 28"/>
          <p:cNvSpPr/>
          <p:nvPr/>
        </p:nvSpPr>
        <p:spPr>
          <a:xfrm>
            <a:off x="626723" y="4869160"/>
            <a:ext cx="7689693" cy="13681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b="1" dirty="0">
                <a:solidFill>
                  <a:schemeClr val="tx1"/>
                </a:solidFill>
              </a:rPr>
              <a:t>Ztráta je významná, pokud </a:t>
            </a:r>
            <a:r>
              <a:rPr lang="cs-CZ" sz="2400" b="1" dirty="0">
                <a:solidFill>
                  <a:srgbClr val="FF0000"/>
                </a:solidFill>
              </a:rPr>
              <a:t>stále pokračuje </a:t>
            </a:r>
          </a:p>
          <a:p>
            <a:r>
              <a:rPr lang="cs-CZ" sz="2400" b="1" dirty="0">
                <a:solidFill>
                  <a:schemeClr val="tx1"/>
                </a:solidFill>
              </a:rPr>
              <a:t>nebo pokud je </a:t>
            </a:r>
            <a:r>
              <a:rPr lang="cs-CZ" sz="2400" b="1" dirty="0">
                <a:solidFill>
                  <a:srgbClr val="FF0000"/>
                </a:solidFill>
              </a:rPr>
              <a:t>provázena neúplným příjmem stravy</a:t>
            </a:r>
          </a:p>
          <a:p>
            <a:r>
              <a:rPr lang="cs-CZ" sz="2400" b="1" dirty="0">
                <a:solidFill>
                  <a:schemeClr val="tx1"/>
                </a:solidFill>
              </a:rPr>
              <a:t>nebo </a:t>
            </a:r>
            <a:r>
              <a:rPr lang="cs-CZ" sz="2400" b="1" dirty="0">
                <a:solidFill>
                  <a:srgbClr val="FF0000"/>
                </a:solidFill>
              </a:rPr>
              <a:t>fyzickou slabostí</a:t>
            </a:r>
          </a:p>
        </p:txBody>
      </p:sp>
    </p:spTree>
    <p:extLst>
      <p:ext uri="{BB962C8B-B14F-4D97-AF65-F5344CB8AC3E}">
        <p14:creationId xmlns:p14="http://schemas.microsoft.com/office/powerpoint/2010/main" val="38305987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98512" y="160339"/>
            <a:ext cx="7877944" cy="964406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Malnutrice v širokém smyslu slova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terminologie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773238"/>
            <a:ext cx="8353425" cy="446405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Malnutrice = špatný stav výživy</a:t>
            </a:r>
          </a:p>
          <a:p>
            <a:pPr marL="620713" lvl="1" indent="-258763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70000"/>
              <a:buFont typeface="Symbol" pitchFamily="18" charset="2"/>
              <a:buChar char="-"/>
              <a:defRPr/>
            </a:pPr>
            <a:r>
              <a:rPr lang="cs-CZ" sz="2400" dirty="0">
                <a:latin typeface="Arial" charset="0"/>
              </a:rPr>
              <a:t>n</a:t>
            </a:r>
            <a:r>
              <a:rPr lang="cs-CZ" sz="2400" dirty="0" smtClean="0">
                <a:latin typeface="Arial" charset="0"/>
              </a:rPr>
              <a:t>adváha, obezita		BMI &gt; 25 kg/m</a:t>
            </a:r>
            <a:r>
              <a:rPr lang="cs-CZ" sz="2400" baseline="30000" dirty="0" smtClean="0">
                <a:latin typeface="Arial" charset="0"/>
              </a:rPr>
              <a:t>2</a:t>
            </a:r>
          </a:p>
          <a:p>
            <a:pPr marL="620713" lvl="1" indent="-258763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70000"/>
              <a:buFont typeface="Symbol" pitchFamily="18" charset="2"/>
              <a:buChar char="-"/>
              <a:defRPr/>
            </a:pPr>
            <a:r>
              <a:rPr lang="cs-CZ" sz="2400" dirty="0">
                <a:latin typeface="Arial" charset="0"/>
              </a:rPr>
              <a:t>p</a:t>
            </a:r>
            <a:r>
              <a:rPr lang="cs-CZ" sz="2400" dirty="0" smtClean="0">
                <a:latin typeface="Arial" charset="0"/>
              </a:rPr>
              <a:t>odvýživa, hubenost		BMI &lt; 18,5 kg/m</a:t>
            </a:r>
            <a:r>
              <a:rPr lang="cs-CZ" sz="2400" baseline="30000" dirty="0" smtClean="0">
                <a:latin typeface="Arial" charset="0"/>
              </a:rPr>
              <a:t>2</a:t>
            </a:r>
          </a:p>
          <a:p>
            <a:pPr eaLnBrk="1" fontAlgn="auto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Podvýživa může být přítomna ve skryté formě</a:t>
            </a:r>
          </a:p>
          <a:p>
            <a:pPr marL="620713" lvl="1" indent="-258763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70000"/>
              <a:buFont typeface="Symbol" pitchFamily="18" charset="2"/>
              <a:buChar char="-"/>
              <a:defRPr/>
            </a:pPr>
            <a:r>
              <a:rPr lang="cs-CZ" sz="2400" dirty="0" smtClean="0">
                <a:solidFill>
                  <a:srgbClr val="FF0000"/>
                </a:solidFill>
                <a:latin typeface="Arial" charset="0"/>
              </a:rPr>
              <a:t>úbytek svalové hmoty a tělesných bílkovin</a:t>
            </a:r>
          </a:p>
          <a:p>
            <a:pPr marL="620713" lvl="1" indent="-258763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70000"/>
              <a:buFont typeface="Symbol" pitchFamily="18" charset="2"/>
              <a:buChar char="-"/>
              <a:defRPr/>
            </a:pPr>
            <a:r>
              <a:rPr lang="cs-CZ" sz="2400" dirty="0" smtClean="0">
                <a:latin typeface="Arial" charset="0"/>
              </a:rPr>
              <a:t>může nastat i u pacientů s nadváhou nebo obezitou</a:t>
            </a:r>
          </a:p>
          <a:p>
            <a:pPr marL="620713" lvl="1" indent="-258763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70000"/>
              <a:buFont typeface="Symbol" pitchFamily="18" charset="2"/>
              <a:buChar char="-"/>
              <a:defRPr/>
            </a:pPr>
            <a:r>
              <a:rPr lang="cs-CZ" sz="2400" dirty="0">
                <a:latin typeface="Arial" charset="0"/>
              </a:rPr>
              <a:t>má negativní dopady na </a:t>
            </a:r>
            <a:r>
              <a:rPr lang="cs-CZ" sz="2400" dirty="0" smtClean="0">
                <a:latin typeface="Arial" charset="0"/>
              </a:rPr>
              <a:t>zdraví</a:t>
            </a:r>
          </a:p>
          <a:p>
            <a:pPr marL="620713" lvl="1" indent="-258763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70000"/>
              <a:buFont typeface="Symbol" pitchFamily="18" charset="2"/>
              <a:buChar char="-"/>
              <a:defRPr/>
            </a:pPr>
            <a:r>
              <a:rPr lang="cs-CZ" sz="2400" dirty="0" smtClean="0">
                <a:latin typeface="Arial" charset="0"/>
              </a:rPr>
              <a:t>diagnóza podvýživy při normálním nebo zvýšeném BMI je obtížná (vyšetření tělesného složení)</a:t>
            </a:r>
          </a:p>
          <a:p>
            <a:pPr marL="620713" lvl="1" indent="-258763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70000"/>
              <a:buFont typeface="Symbol" pitchFamily="18" charset="2"/>
              <a:buChar char="-"/>
              <a:defRPr/>
            </a:pPr>
            <a:endParaRPr lang="cs-CZ" sz="2400" dirty="0" smtClean="0">
              <a:latin typeface="Arial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686872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AA8A2057-1BDA-4BD2-93F8-32C7CB015B6B}" type="slidenum">
              <a:rPr lang="cs-CZ" smtClean="0"/>
              <a:pPr algn="r">
                <a:defRPr/>
              </a:pPr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08558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678755" y="44624"/>
            <a:ext cx="8213725" cy="75212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Závažnost významné ztráty tělesné hmotnosti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628800"/>
            <a:ext cx="8640961" cy="5000897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buSzPct val="5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Významná 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nechtěná ztráta </a:t>
            </a:r>
            <a:r>
              <a:rPr lang="cs-CZ" sz="2800" b="1" dirty="0" smtClean="0">
                <a:latin typeface="Arial" charset="0"/>
              </a:rPr>
              <a:t>hmotnosti je téměř vždy provázena </a:t>
            </a:r>
          </a:p>
          <a:p>
            <a:pPr lvl="1">
              <a:spcBef>
                <a:spcPct val="0"/>
              </a:spcBef>
              <a:buSzPct val="50000"/>
              <a:buFont typeface="Arial" pitchFamily="34" charset="0"/>
              <a:buChar char="—"/>
              <a:defRPr/>
            </a:pPr>
            <a:r>
              <a:rPr lang="cs-CZ" sz="2400" dirty="0" smtClean="0">
                <a:solidFill>
                  <a:srgbClr val="FF0000"/>
                </a:solidFill>
                <a:latin typeface="Arial" charset="0"/>
              </a:rPr>
              <a:t>ztrátou svalové hmoty </a:t>
            </a:r>
            <a:r>
              <a:rPr lang="cs-CZ" sz="2400" dirty="0" smtClean="0">
                <a:latin typeface="Arial" charset="0"/>
              </a:rPr>
              <a:t>(i při nadváze/obezitě)</a:t>
            </a:r>
            <a:endParaRPr lang="cs-CZ" sz="2400" b="1" dirty="0">
              <a:latin typeface="Arial" charset="0"/>
            </a:endParaRPr>
          </a:p>
          <a:p>
            <a:pPr lvl="1">
              <a:spcBef>
                <a:spcPct val="0"/>
              </a:spcBef>
              <a:buSzPct val="50000"/>
              <a:buFont typeface="Arial" pitchFamily="34" charset="0"/>
              <a:buChar char="—"/>
              <a:defRPr/>
            </a:pPr>
            <a:r>
              <a:rPr lang="cs-CZ" sz="2400" dirty="0" smtClean="0">
                <a:latin typeface="Arial" charset="0"/>
              </a:rPr>
              <a:t>ztrátou </a:t>
            </a:r>
            <a:r>
              <a:rPr lang="cs-CZ" sz="2400" dirty="0" smtClean="0">
                <a:solidFill>
                  <a:srgbClr val="FF0000"/>
                </a:solidFill>
                <a:latin typeface="Arial" charset="0"/>
              </a:rPr>
              <a:t>tělesných bílkovin</a:t>
            </a:r>
          </a:p>
          <a:p>
            <a:pPr lvl="1">
              <a:spcBef>
                <a:spcPct val="0"/>
              </a:spcBef>
              <a:buSzPct val="50000"/>
              <a:buFont typeface="Arial" pitchFamily="34" charset="0"/>
              <a:buChar char="—"/>
              <a:defRPr/>
            </a:pPr>
            <a:r>
              <a:rPr lang="cs-CZ" sz="2400" dirty="0" smtClean="0">
                <a:latin typeface="Arial" charset="0"/>
              </a:rPr>
              <a:t>zhoršeným </a:t>
            </a:r>
            <a:r>
              <a:rPr lang="cs-CZ" sz="2400" dirty="0" smtClean="0">
                <a:solidFill>
                  <a:srgbClr val="FF0000"/>
                </a:solidFill>
                <a:latin typeface="Arial" charset="0"/>
              </a:rPr>
              <a:t>fungováním organismu</a:t>
            </a:r>
          </a:p>
          <a:p>
            <a:pPr>
              <a:spcBef>
                <a:spcPts val="1200"/>
              </a:spcBef>
              <a:buSzPct val="5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Rozdíl mezi </a:t>
            </a:r>
            <a:r>
              <a:rPr lang="cs-CZ" sz="2800" b="1" u="sng" dirty="0" smtClean="0">
                <a:latin typeface="Arial" charset="0"/>
              </a:rPr>
              <a:t>chtěnou</a:t>
            </a:r>
            <a:r>
              <a:rPr lang="cs-CZ" sz="2800" b="1" dirty="0" smtClean="0">
                <a:latin typeface="Arial" charset="0"/>
              </a:rPr>
              <a:t>  a  </a:t>
            </a:r>
            <a:r>
              <a:rPr lang="cs-CZ" sz="2800" b="1" u="sng" dirty="0" smtClean="0">
                <a:latin typeface="Arial" charset="0"/>
              </a:rPr>
              <a:t>nechtěnou</a:t>
            </a:r>
            <a:r>
              <a:rPr lang="cs-CZ" sz="2800" b="1" dirty="0" smtClean="0">
                <a:latin typeface="Arial" charset="0"/>
              </a:rPr>
              <a:t> ztrátou hmotnosti je zásadní, což nemocní nechápou</a:t>
            </a:r>
          </a:p>
          <a:p>
            <a:pPr marL="620713" lvl="1" indent="-258763">
              <a:spcBef>
                <a:spcPts val="0"/>
              </a:spcBef>
              <a:buSzPct val="50000"/>
              <a:buFont typeface="Arial" pitchFamily="34" charset="0"/>
              <a:buChar char="—"/>
              <a:defRPr/>
            </a:pPr>
            <a:r>
              <a:rPr lang="cs-CZ" sz="2400" dirty="0" smtClean="0">
                <a:latin typeface="Arial" charset="0"/>
              </a:rPr>
              <a:t>ztráta hmotnosti může být původně chtěná </a:t>
            </a:r>
          </a:p>
          <a:p>
            <a:pPr marL="620713" lvl="1" indent="-258763">
              <a:spcBef>
                <a:spcPts val="0"/>
              </a:spcBef>
              <a:buSzPct val="50000"/>
              <a:buFont typeface="Arial" pitchFamily="34" charset="0"/>
              <a:buChar char="—"/>
              <a:defRPr/>
            </a:pPr>
            <a:r>
              <a:rPr lang="cs-CZ" sz="2400" dirty="0" smtClean="0">
                <a:latin typeface="Arial" charset="0"/>
              </a:rPr>
              <a:t>obézní pacient zhubnutí zpočátku vítá, může se cítit lépe</a:t>
            </a:r>
          </a:p>
          <a:p>
            <a:pPr>
              <a:spcBef>
                <a:spcPts val="1200"/>
              </a:spcBef>
              <a:buSzPct val="5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Hubnutí při onemocnění má prakticky vždy negativní dopady na zdraví</a:t>
            </a:r>
          </a:p>
          <a:p>
            <a:pPr marL="457200" lvl="1" indent="0" eaLnBrk="1" hangingPunct="1">
              <a:spcBef>
                <a:spcPct val="0"/>
              </a:spcBef>
              <a:buFont typeface="Arial" charset="0"/>
              <a:buNone/>
              <a:defRPr/>
            </a:pPr>
            <a:endParaRPr lang="cs-CZ" b="1" dirty="0" smtClean="0">
              <a:latin typeface="Arial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830888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A978BECA-9C7D-4CE4-A9D7-8E32CF07C1F8}" type="slidenum">
              <a:rPr lang="cs-CZ" smtClean="0"/>
              <a:pPr algn="r">
                <a:defRPr/>
              </a:pPr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28277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8640960" cy="864096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Orientační hodnocení celodenního příjmu stravy</a:t>
            </a:r>
            <a:br>
              <a:rPr lang="cs-CZ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ve smyslu kvantity je v běžné praxi velmi užitečné</a:t>
            </a:r>
            <a:endParaRPr lang="cs-CZ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701354"/>
            <a:ext cx="8640960" cy="4895998"/>
          </a:xfrm>
        </p:spPr>
        <p:txBody>
          <a:bodyPr>
            <a:normAutofit/>
          </a:bodyPr>
          <a:lstStyle/>
          <a:p>
            <a:pPr marL="358775" eaLnBrk="1" hangingPunct="1">
              <a:spcBef>
                <a:spcPct val="0"/>
              </a:spcBef>
              <a:defRPr/>
            </a:pPr>
            <a:r>
              <a:rPr lang="cs-CZ" sz="2800" b="1" dirty="0" smtClean="0">
                <a:latin typeface="Arial" charset="0"/>
              </a:rPr>
              <a:t>Srovnání s dřívějším příjmem stravy, na který byl pacient zvyklý před začátkem potíží</a:t>
            </a:r>
          </a:p>
          <a:p>
            <a:pPr marL="358775" eaLnBrk="1" hangingPunct="1">
              <a:spcBef>
                <a:spcPts val="1200"/>
              </a:spcBef>
              <a:defRPr/>
            </a:pPr>
            <a:r>
              <a:rPr lang="cs-CZ" sz="2800" b="1" dirty="0" smtClean="0">
                <a:latin typeface="Arial" charset="0"/>
              </a:rPr>
              <a:t>Srovnává se 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celodenní množství stravy </a:t>
            </a:r>
            <a:r>
              <a:rPr lang="cs-CZ" sz="2800" b="1" dirty="0" smtClean="0">
                <a:latin typeface="Arial" charset="0"/>
              </a:rPr>
              <a:t>co do 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objemu</a:t>
            </a:r>
            <a:r>
              <a:rPr lang="cs-CZ" sz="2800" b="1" dirty="0" smtClean="0">
                <a:latin typeface="Arial" charset="0"/>
              </a:rPr>
              <a:t>, nikoliv velikost jedné porce</a:t>
            </a:r>
          </a:p>
          <a:p>
            <a:pPr marL="758825" lvl="1">
              <a:spcBef>
                <a:spcPct val="0"/>
              </a:spcBef>
              <a:defRPr/>
            </a:pPr>
            <a:r>
              <a:rPr lang="cs-CZ" sz="2400" dirty="0" smtClean="0">
                <a:latin typeface="Arial" charset="0"/>
              </a:rPr>
              <a:t>problém vzniká u nemocných, kteří dodržují doporučení </a:t>
            </a:r>
            <a:r>
              <a:rPr lang="cs-CZ" sz="2400" dirty="0">
                <a:latin typeface="Arial" charset="0"/>
              </a:rPr>
              <a:t>jíst </a:t>
            </a:r>
            <a:r>
              <a:rPr lang="cs-CZ" sz="2400" dirty="0" smtClean="0">
                <a:latin typeface="Arial" charset="0"/>
              </a:rPr>
              <a:t>při nemoci častěji menší porce</a:t>
            </a:r>
          </a:p>
          <a:p>
            <a:pPr marL="358775">
              <a:spcBef>
                <a:spcPts val="1200"/>
              </a:spcBef>
              <a:defRPr/>
            </a:pPr>
            <a:r>
              <a:rPr lang="cs-CZ" sz="2800" b="1" dirty="0" smtClean="0">
                <a:latin typeface="Arial" charset="0"/>
              </a:rPr>
              <a:t>Množství stravy odpovídá množství energie</a:t>
            </a:r>
          </a:p>
          <a:p>
            <a:pPr marL="758825" lvl="1">
              <a:spcBef>
                <a:spcPct val="0"/>
              </a:spcBef>
              <a:defRPr/>
            </a:pPr>
            <a:r>
              <a:rPr lang="cs-CZ" sz="2400" dirty="0" smtClean="0">
                <a:latin typeface="Arial" charset="0"/>
              </a:rPr>
              <a:t>spíše než množství bílkovin a jiných živin</a:t>
            </a:r>
            <a:endParaRPr lang="cs-CZ" sz="2400" dirty="0">
              <a:latin typeface="Arial" charset="0"/>
            </a:endParaRPr>
          </a:p>
          <a:p>
            <a:pPr marL="358775">
              <a:spcBef>
                <a:spcPts val="1200"/>
              </a:spcBef>
              <a:defRPr/>
            </a:pPr>
            <a:r>
              <a:rPr lang="cs-CZ" sz="2800" b="1" dirty="0" smtClean="0">
                <a:latin typeface="Arial" charset="0"/>
              </a:rPr>
              <a:t>Dřívější příjem stravy v době stabilní hmotnosti odpovídal celkové </a:t>
            </a:r>
            <a:r>
              <a:rPr lang="cs-CZ" sz="2800" b="1" u="sng" dirty="0" smtClean="0">
                <a:latin typeface="Arial" charset="0"/>
              </a:rPr>
              <a:t>potřebě</a:t>
            </a:r>
            <a:r>
              <a:rPr lang="cs-CZ" sz="2800" b="1" dirty="0" smtClean="0">
                <a:latin typeface="Arial" charset="0"/>
              </a:rPr>
              <a:t> energie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830888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CF16ACBE-3D9B-4376-9D2E-53880AE6EA5F}" type="slidenum">
              <a:rPr lang="cs-CZ" smtClean="0"/>
              <a:pPr algn="r">
                <a:defRPr/>
              </a:pPr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63963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351532" y="44624"/>
            <a:ext cx="8792468" cy="936104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Orientační hodnocení celodenního příjmu stravy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poskytuje rychlou informaci o množství celodenní stravy</a:t>
            </a:r>
          </a:p>
        </p:txBody>
      </p:sp>
      <p:sp>
        <p:nvSpPr>
          <p:cNvPr id="124931" name="Rectangle 3"/>
          <p:cNvSpPr>
            <a:spLocks noChangeArrowheads="1"/>
          </p:cNvSpPr>
          <p:nvPr/>
        </p:nvSpPr>
        <p:spPr bwMode="auto">
          <a:xfrm>
            <a:off x="611188" y="2946692"/>
            <a:ext cx="2447925" cy="187325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altLang="cs-CZ" sz="3200" b="1" dirty="0">
                <a:solidFill>
                  <a:srgbClr val="000000"/>
                </a:solidFill>
                <a:latin typeface="Arial" charset="0"/>
              </a:rPr>
              <a:t>3/4</a:t>
            </a:r>
          </a:p>
          <a:p>
            <a:pPr algn="ctr"/>
            <a:endParaRPr lang="cs-CZ" altLang="cs-CZ" sz="1400" b="1" dirty="0">
              <a:solidFill>
                <a:srgbClr val="000000"/>
              </a:solidFill>
              <a:latin typeface="Arial" charset="0"/>
            </a:endParaRPr>
          </a:p>
          <a:p>
            <a:pPr algn="ctr"/>
            <a:r>
              <a:rPr lang="cs-CZ" altLang="cs-CZ" sz="3200" b="1" dirty="0">
                <a:solidFill>
                  <a:srgbClr val="000000"/>
                </a:solidFill>
                <a:latin typeface="Arial" charset="0"/>
              </a:rPr>
              <a:t>≥ 70 %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611188" y="1835150"/>
            <a:ext cx="80645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H</a:t>
            </a:r>
            <a:r>
              <a:rPr lang="cs-CZ" alt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odnocen je typický </a:t>
            </a:r>
            <a:r>
              <a:rPr lang="cs-CZ" altLang="cs-CZ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průměrný </a:t>
            </a:r>
            <a:r>
              <a:rPr lang="cs-CZ" alt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den v </a:t>
            </a:r>
            <a:r>
              <a:rPr lang="cs-CZ" altLang="cs-CZ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posledním </a:t>
            </a:r>
            <a:r>
              <a:rPr lang="cs-CZ" alt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týdnu</a:t>
            </a:r>
          </a:p>
          <a:p>
            <a:pPr algn="ctr"/>
            <a:r>
              <a:rPr lang="cs-CZ" altLang="cs-CZ" sz="20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nejedná se o jednu porci, ale o celodenní příjem</a:t>
            </a:r>
            <a:endParaRPr lang="cs-CZ" altLang="cs-CZ" sz="20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24933" name="Rectangle 5"/>
          <p:cNvSpPr>
            <a:spLocks noChangeArrowheads="1"/>
          </p:cNvSpPr>
          <p:nvPr/>
        </p:nvSpPr>
        <p:spPr bwMode="auto">
          <a:xfrm>
            <a:off x="6229350" y="2948279"/>
            <a:ext cx="2446338" cy="187325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altLang="cs-CZ" sz="3200" b="1">
                <a:solidFill>
                  <a:srgbClr val="000000"/>
                </a:solidFill>
                <a:latin typeface="Arial" charset="0"/>
              </a:rPr>
              <a:t>1/4</a:t>
            </a:r>
          </a:p>
          <a:p>
            <a:pPr algn="ctr"/>
            <a:endParaRPr lang="cs-CZ" altLang="cs-CZ" sz="1400" b="1">
              <a:solidFill>
                <a:srgbClr val="000000"/>
              </a:solidFill>
              <a:latin typeface="Arial" charset="0"/>
            </a:endParaRPr>
          </a:p>
          <a:p>
            <a:pPr algn="ctr"/>
            <a:r>
              <a:rPr lang="cs-CZ" altLang="cs-CZ" sz="3200" b="1">
                <a:solidFill>
                  <a:srgbClr val="000000"/>
                </a:solidFill>
                <a:latin typeface="Arial" charset="0"/>
              </a:rPr>
              <a:t>≤ 30 %</a:t>
            </a:r>
          </a:p>
        </p:txBody>
      </p:sp>
      <p:sp>
        <p:nvSpPr>
          <p:cNvPr id="124934" name="Rectangle 6"/>
          <p:cNvSpPr>
            <a:spLocks noChangeArrowheads="1"/>
          </p:cNvSpPr>
          <p:nvPr/>
        </p:nvSpPr>
        <p:spPr bwMode="auto">
          <a:xfrm>
            <a:off x="3419475" y="2948279"/>
            <a:ext cx="2447925" cy="187325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altLang="cs-CZ" sz="3200" b="1" dirty="0">
                <a:solidFill>
                  <a:srgbClr val="000000"/>
                </a:solidFill>
                <a:latin typeface="Arial" charset="0"/>
              </a:rPr>
              <a:t>1/2</a:t>
            </a:r>
          </a:p>
          <a:p>
            <a:pPr algn="ctr"/>
            <a:endParaRPr lang="cs-CZ" altLang="cs-CZ" sz="1400" b="1" dirty="0">
              <a:solidFill>
                <a:srgbClr val="000000"/>
              </a:solidFill>
              <a:latin typeface="Arial" charset="0"/>
            </a:endParaRPr>
          </a:p>
          <a:p>
            <a:pPr algn="ctr"/>
            <a:r>
              <a:rPr lang="cs-CZ" altLang="cs-CZ" sz="3200" b="1" dirty="0">
                <a:solidFill>
                  <a:srgbClr val="000000"/>
                </a:solidFill>
                <a:latin typeface="Arial" charset="0"/>
              </a:rPr>
              <a:t>70-30 %</a:t>
            </a:r>
          </a:p>
        </p:txBody>
      </p:sp>
      <p:sp>
        <p:nvSpPr>
          <p:cNvPr id="124935" name="Text Box 7"/>
          <p:cNvSpPr txBox="1">
            <a:spLocks noChangeArrowheads="1"/>
          </p:cNvSpPr>
          <p:nvPr/>
        </p:nvSpPr>
        <p:spPr bwMode="auto">
          <a:xfrm>
            <a:off x="6756547" y="4888204"/>
            <a:ext cx="141416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potřeba</a:t>
            </a:r>
            <a:endParaRPr lang="cs-CZ" altLang="cs-CZ" b="1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  <a:p>
            <a:pPr algn="ctr"/>
            <a:r>
              <a:rPr lang="cs-CZ" altLang="cs-CZ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nutriční </a:t>
            </a:r>
          </a:p>
          <a:p>
            <a:pPr algn="ctr"/>
            <a:r>
              <a:rPr lang="cs-CZ" altLang="cs-CZ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podpory</a:t>
            </a:r>
          </a:p>
        </p:txBody>
      </p:sp>
      <p:sp>
        <p:nvSpPr>
          <p:cNvPr id="124936" name="Text Box 8"/>
          <p:cNvSpPr txBox="1">
            <a:spLocks noChangeArrowheads="1"/>
          </p:cNvSpPr>
          <p:nvPr/>
        </p:nvSpPr>
        <p:spPr bwMode="auto">
          <a:xfrm>
            <a:off x="1015062" y="4888204"/>
            <a:ext cx="163858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nemocný </a:t>
            </a:r>
          </a:p>
          <a:p>
            <a:pPr algn="ctr"/>
            <a:r>
              <a:rPr lang="cs-CZ" altLang="cs-CZ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se může </a:t>
            </a:r>
          </a:p>
          <a:p>
            <a:pPr algn="ctr"/>
            <a:r>
              <a:rPr lang="cs-CZ" altLang="cs-CZ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adaptovat</a:t>
            </a:r>
          </a:p>
        </p:txBody>
      </p:sp>
      <p:sp>
        <p:nvSpPr>
          <p:cNvPr id="124937" name="Text Box 9"/>
          <p:cNvSpPr txBox="1">
            <a:spLocks noChangeArrowheads="1"/>
          </p:cNvSpPr>
          <p:nvPr/>
        </p:nvSpPr>
        <p:spPr bwMode="auto">
          <a:xfrm>
            <a:off x="3750126" y="4892967"/>
            <a:ext cx="184377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tolerovat </a:t>
            </a:r>
          </a:p>
          <a:p>
            <a:pPr algn="ctr"/>
            <a:r>
              <a:rPr lang="cs-CZ" altLang="cs-CZ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lze jen </a:t>
            </a:r>
          </a:p>
          <a:p>
            <a:pPr algn="ctr"/>
            <a:r>
              <a:rPr lang="cs-CZ" altLang="cs-CZ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krátkodobě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830888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E789D866-754B-48B8-ACBE-18E77D8CBDAE}" type="slidenum">
              <a:rPr lang="cs-CZ" smtClean="0"/>
              <a:pPr algn="r">
                <a:defRPr/>
              </a:pPr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76464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16632"/>
            <a:ext cx="7704856" cy="98072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Nedostatečný příjem stravy (energie)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charakteristika a definice</a:t>
            </a:r>
            <a:endParaRPr lang="cs-CZ" sz="2400" b="0" i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4365104"/>
            <a:ext cx="8280920" cy="1800200"/>
          </a:xfrm>
        </p:spPr>
        <p:txBody>
          <a:bodyPr/>
          <a:lstStyle/>
          <a:p>
            <a:pPr marL="276225" indent="-260350" eaLnBrk="1" hangingPunct="1">
              <a:spcBef>
                <a:spcPts val="0"/>
              </a:spcBef>
            </a:pPr>
            <a:r>
              <a:rPr lang="cs-CZ" altLang="cs-CZ" dirty="0" smtClean="0">
                <a:latin typeface="Arial" charset="0"/>
              </a:rPr>
              <a:t>Zvyšuje riziko vzniku malnutrice, zvláště pokud přetrvává           a není možno jej rychle zvýšit / upravit </a:t>
            </a:r>
          </a:p>
          <a:p>
            <a:pPr marL="276225" indent="-260350" eaLnBrk="1" hangingPunct="1">
              <a:spcBef>
                <a:spcPts val="600"/>
              </a:spcBef>
            </a:pPr>
            <a:r>
              <a:rPr lang="cs-CZ" altLang="cs-CZ" dirty="0" smtClean="0">
                <a:latin typeface="Arial" charset="0"/>
              </a:rPr>
              <a:t>Zvyšuje také riziko nedostatku (karence)  různých živin         (bílkovin, vitamínů, minerálních látek, vlákniny, tekutin)</a:t>
            </a:r>
          </a:p>
          <a:p>
            <a:pPr marL="758825" lvl="1">
              <a:spcBef>
                <a:spcPts val="0"/>
              </a:spcBef>
            </a:pPr>
            <a:endParaRPr lang="cs-CZ" altLang="cs-CZ" dirty="0" smtClean="0">
              <a:latin typeface="Arial" charset="0"/>
            </a:endParaRPr>
          </a:p>
          <a:p>
            <a:pPr marL="358775" eaLnBrk="1" hangingPunct="1">
              <a:spcBef>
                <a:spcPts val="0"/>
              </a:spcBef>
            </a:pPr>
            <a:endParaRPr lang="cs-CZ" altLang="cs-CZ" dirty="0">
              <a:latin typeface="Arial" charset="0"/>
            </a:endParaRPr>
          </a:p>
          <a:p>
            <a:pPr marL="358775" eaLnBrk="1" hangingPunct="1">
              <a:spcBef>
                <a:spcPts val="0"/>
              </a:spcBef>
            </a:pPr>
            <a:endParaRPr lang="cs-CZ" altLang="cs-CZ" sz="2800" b="1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BA81207A-D085-4B2C-AA08-2FEE92E0CDC9}" type="slidenum">
              <a:rPr lang="cs-CZ" smtClean="0"/>
              <a:pPr algn="r">
                <a:defRPr/>
              </a:pPr>
              <a:t>23</a:t>
            </a:fld>
            <a:endParaRPr lang="cs-CZ"/>
          </a:p>
        </p:txBody>
      </p:sp>
      <p:sp>
        <p:nvSpPr>
          <p:cNvPr id="2" name="Obdélník 1"/>
          <p:cNvSpPr/>
          <p:nvPr/>
        </p:nvSpPr>
        <p:spPr>
          <a:xfrm>
            <a:off x="467544" y="1772816"/>
            <a:ext cx="8136904" cy="21602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875" algn="ctr">
              <a:spcBef>
                <a:spcPts val="1200"/>
              </a:spcBef>
            </a:pPr>
            <a:r>
              <a:rPr lang="cs-CZ" altLang="cs-CZ" sz="24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Definice nedostatečného příjmu energie</a:t>
            </a:r>
          </a:p>
          <a:p>
            <a:pPr marL="15875" algn="ctr">
              <a:spcBef>
                <a:spcPts val="600"/>
              </a:spcBef>
            </a:pPr>
            <a:r>
              <a:rPr lang="cs-CZ" altLang="cs-CZ" sz="2400" b="1" dirty="0">
                <a:solidFill>
                  <a:schemeClr val="tx1"/>
                </a:solidFill>
                <a:latin typeface="Arial" charset="0"/>
              </a:rPr>
              <a:t>Denní množství </a:t>
            </a:r>
            <a:r>
              <a:rPr lang="cs-CZ" altLang="cs-CZ" sz="2400" b="1" dirty="0">
                <a:solidFill>
                  <a:srgbClr val="FF0000"/>
                </a:solidFill>
                <a:latin typeface="Arial" charset="0"/>
              </a:rPr>
              <a:t>&lt; 60 %</a:t>
            </a:r>
            <a:r>
              <a:rPr lang="cs-CZ" altLang="cs-CZ" sz="2400" b="1" dirty="0">
                <a:latin typeface="Arial" charset="0"/>
              </a:rPr>
              <a:t> </a:t>
            </a:r>
            <a:r>
              <a:rPr lang="cs-CZ" altLang="cs-CZ" sz="2400" b="1" dirty="0">
                <a:solidFill>
                  <a:schemeClr val="tx1"/>
                </a:solidFill>
                <a:latin typeface="Arial" charset="0"/>
              </a:rPr>
              <a:t>dřívějšího obvyklého příjmu stravy, pokud trvá </a:t>
            </a:r>
            <a:r>
              <a:rPr lang="cs-CZ" altLang="cs-CZ" sz="2400" b="1" dirty="0">
                <a:solidFill>
                  <a:srgbClr val="FF0000"/>
                </a:solidFill>
                <a:latin typeface="Arial" charset="0"/>
              </a:rPr>
              <a:t>&gt; 10 dnů</a:t>
            </a:r>
          </a:p>
          <a:p>
            <a:pPr marL="15875" algn="ctr"/>
            <a:r>
              <a:rPr lang="cs-CZ" altLang="cs-CZ" sz="2400" b="1" i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nebo</a:t>
            </a:r>
          </a:p>
          <a:p>
            <a:pPr marL="15875" algn="ctr"/>
            <a:r>
              <a:rPr lang="cs-CZ" altLang="cs-CZ" sz="2400" b="1" dirty="0">
                <a:solidFill>
                  <a:schemeClr val="tx1"/>
                </a:solidFill>
                <a:latin typeface="Arial" charset="0"/>
              </a:rPr>
              <a:t>Příjem</a:t>
            </a:r>
            <a:r>
              <a:rPr lang="cs-CZ" altLang="cs-CZ" sz="2400" b="1" dirty="0">
                <a:latin typeface="Arial" charset="0"/>
              </a:rPr>
              <a:t> </a:t>
            </a:r>
            <a:r>
              <a:rPr lang="cs-CZ" altLang="cs-CZ" sz="2400" b="1" dirty="0">
                <a:solidFill>
                  <a:srgbClr val="FF0000"/>
                </a:solidFill>
                <a:latin typeface="Arial" charset="0"/>
              </a:rPr>
              <a:t>&lt; 60 </a:t>
            </a:r>
            <a:r>
              <a:rPr lang="cs-CZ" altLang="cs-CZ" sz="2400" b="1" dirty="0" smtClean="0">
                <a:solidFill>
                  <a:srgbClr val="FF0000"/>
                </a:solidFill>
                <a:latin typeface="Arial" charset="0"/>
              </a:rPr>
              <a:t>% </a:t>
            </a:r>
            <a:r>
              <a:rPr lang="cs-CZ" altLang="cs-CZ" sz="2400" b="1" dirty="0" smtClean="0">
                <a:latin typeface="Arial" charset="0"/>
              </a:rPr>
              <a:t> </a:t>
            </a:r>
            <a:r>
              <a:rPr lang="cs-CZ" altLang="cs-CZ" sz="2400" b="1" dirty="0">
                <a:solidFill>
                  <a:schemeClr val="tx1"/>
                </a:solidFill>
                <a:latin typeface="Arial" charset="0"/>
              </a:rPr>
              <a:t>trvající</a:t>
            </a:r>
            <a:r>
              <a:rPr lang="cs-CZ" altLang="cs-CZ" sz="2400" b="1" dirty="0">
                <a:latin typeface="Arial" charset="0"/>
              </a:rPr>
              <a:t> </a:t>
            </a:r>
            <a:r>
              <a:rPr lang="cs-CZ" altLang="cs-CZ" sz="2400" b="1" dirty="0">
                <a:solidFill>
                  <a:srgbClr val="FF0000"/>
                </a:solidFill>
                <a:latin typeface="Arial" charset="0"/>
              </a:rPr>
              <a:t>1-2 týdny</a:t>
            </a:r>
          </a:p>
        </p:txBody>
      </p:sp>
    </p:spTree>
    <p:extLst>
      <p:ext uri="{BB962C8B-B14F-4D97-AF65-F5344CB8AC3E}">
        <p14:creationId xmlns:p14="http://schemas.microsoft.com/office/powerpoint/2010/main" val="16787912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538592" cy="98072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Symptomy onemocnění, omezující příjem stravy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nutrition</a:t>
            </a:r>
            <a:r>
              <a:rPr lang="cs-CZ" sz="2400" b="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b="0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impact</a:t>
            </a:r>
            <a:r>
              <a:rPr lang="cs-CZ" sz="2400" b="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b="0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symptoms</a:t>
            </a:r>
            <a:endParaRPr lang="cs-CZ" sz="2400" b="0" i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772791"/>
            <a:ext cx="8280920" cy="4392513"/>
          </a:xfrm>
        </p:spPr>
        <p:txBody>
          <a:bodyPr/>
          <a:lstStyle/>
          <a:p>
            <a:pPr marL="358775" eaLnBrk="1" hangingPunct="1">
              <a:spcBef>
                <a:spcPts val="1200"/>
              </a:spcBef>
            </a:pPr>
            <a:r>
              <a:rPr lang="cs-CZ" altLang="cs-CZ" sz="2800" b="1" dirty="0" smtClean="0">
                <a:latin typeface="Arial" charset="0"/>
              </a:rPr>
              <a:t>Problémy v ústní dutině</a:t>
            </a:r>
          </a:p>
          <a:p>
            <a:pPr marL="358775" eaLnBrk="1" hangingPunct="1">
              <a:spcBef>
                <a:spcPts val="1200"/>
              </a:spcBef>
            </a:pPr>
            <a:r>
              <a:rPr lang="cs-CZ" altLang="cs-CZ" sz="2800" b="1" dirty="0" smtClean="0">
                <a:latin typeface="Arial" charset="0"/>
              </a:rPr>
              <a:t>Anorexie a příbuzné symptomy</a:t>
            </a:r>
          </a:p>
          <a:p>
            <a:pPr marL="358775" eaLnBrk="1" hangingPunct="1">
              <a:spcBef>
                <a:spcPts val="1200"/>
              </a:spcBef>
            </a:pPr>
            <a:r>
              <a:rPr lang="cs-CZ" altLang="cs-CZ" sz="2800" b="1" dirty="0" smtClean="0">
                <a:latin typeface="Arial" charset="0"/>
              </a:rPr>
              <a:t>Dysfagické (polykací) potíže</a:t>
            </a:r>
          </a:p>
          <a:p>
            <a:pPr marL="358775" eaLnBrk="1" hangingPunct="1">
              <a:spcBef>
                <a:spcPts val="1200"/>
              </a:spcBef>
            </a:pPr>
            <a:r>
              <a:rPr lang="cs-CZ" altLang="cs-CZ" sz="2800" b="1" dirty="0" smtClean="0">
                <a:latin typeface="Arial" charset="0"/>
              </a:rPr>
              <a:t>Žaludeční potíže</a:t>
            </a:r>
          </a:p>
          <a:p>
            <a:pPr marL="358775" eaLnBrk="1" hangingPunct="1">
              <a:spcBef>
                <a:spcPts val="1200"/>
              </a:spcBef>
            </a:pPr>
            <a:r>
              <a:rPr lang="cs-CZ" altLang="cs-CZ" sz="2800" b="1" dirty="0" smtClean="0">
                <a:latin typeface="Arial" charset="0"/>
              </a:rPr>
              <a:t>Střevní potíže</a:t>
            </a:r>
          </a:p>
          <a:p>
            <a:pPr marL="358775" eaLnBrk="1" hangingPunct="1">
              <a:spcBef>
                <a:spcPts val="1200"/>
              </a:spcBef>
            </a:pPr>
            <a:r>
              <a:rPr lang="cs-CZ" altLang="cs-CZ" sz="2800" b="1" dirty="0" smtClean="0">
                <a:latin typeface="Arial" charset="0"/>
              </a:rPr>
              <a:t>Bolesti břicha</a:t>
            </a:r>
          </a:p>
          <a:p>
            <a:pPr marL="358775" eaLnBrk="1" hangingPunct="1">
              <a:spcBef>
                <a:spcPts val="1200"/>
              </a:spcBef>
            </a:pPr>
            <a:r>
              <a:rPr lang="cs-CZ" altLang="cs-CZ" sz="2800" b="1" dirty="0" smtClean="0">
                <a:latin typeface="Arial" charset="0"/>
              </a:rPr>
              <a:t>Problémy s příjmem nemocniční stravy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BA81207A-D085-4B2C-AA08-2FEE92E0CDC9}" type="slidenum">
              <a:rPr lang="cs-CZ" smtClean="0"/>
              <a:pPr algn="r">
                <a:defRPr/>
              </a:pPr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1645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713928" y="44624"/>
            <a:ext cx="7890520" cy="98072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Symptomy lokalizované v dutině ústní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omezující příjem stravy</a:t>
            </a:r>
            <a:endParaRPr lang="cs-CZ" sz="2400" b="0" i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484784"/>
            <a:ext cx="8280920" cy="5229225"/>
          </a:xfrm>
        </p:spPr>
        <p:txBody>
          <a:bodyPr>
            <a:normAutofit/>
          </a:bodyPr>
          <a:lstStyle/>
          <a:p>
            <a:pPr marL="15875" indent="0" eaLnBrk="1" hangingPunct="1">
              <a:spcBef>
                <a:spcPts val="300"/>
              </a:spcBef>
              <a:buNone/>
            </a:pPr>
            <a:r>
              <a:rPr lang="cs-CZ" alt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Stav ústní dutiny je třeba aktivně zjišťovat</a:t>
            </a:r>
          </a:p>
          <a:p>
            <a:pPr marL="358775" eaLnBrk="1" hangingPunct="1">
              <a:spcBef>
                <a:spcPts val="600"/>
              </a:spcBef>
            </a:pPr>
            <a:r>
              <a:rPr lang="cs-CZ" altLang="cs-CZ" sz="2800" b="1" dirty="0" smtClean="0">
                <a:latin typeface="Arial" charset="0"/>
              </a:rPr>
              <a:t>Defektní chrup</a:t>
            </a:r>
          </a:p>
          <a:p>
            <a:pPr marL="358775" eaLnBrk="1" hangingPunct="1">
              <a:spcBef>
                <a:spcPts val="600"/>
              </a:spcBef>
            </a:pPr>
            <a:r>
              <a:rPr lang="cs-CZ" altLang="cs-CZ" sz="2800" b="1" dirty="0" smtClean="0">
                <a:latin typeface="Arial" charset="0"/>
              </a:rPr>
              <a:t>Stomatitida aftózní </a:t>
            </a:r>
            <a:r>
              <a:rPr lang="cs-CZ" altLang="cs-CZ" sz="2000" dirty="0" smtClean="0">
                <a:latin typeface="Arial" charset="0"/>
              </a:rPr>
              <a:t>nebo</a:t>
            </a:r>
            <a:r>
              <a:rPr lang="cs-CZ" altLang="cs-CZ" sz="2800" b="1" dirty="0" smtClean="0">
                <a:latin typeface="Arial" charset="0"/>
              </a:rPr>
              <a:t> difuzní</a:t>
            </a:r>
          </a:p>
          <a:p>
            <a:pPr marL="758825" lvl="1">
              <a:spcBef>
                <a:spcPts val="300"/>
              </a:spcBef>
            </a:pPr>
            <a:r>
              <a:rPr lang="cs-CZ" altLang="cs-CZ" sz="2400" dirty="0" smtClean="0">
                <a:latin typeface="Arial" charset="0"/>
              </a:rPr>
              <a:t>citlivost sliznic, výrazně omezuje příjem kyselých součástí stravy, ovoce, tvrdé zeleniny aj.</a:t>
            </a:r>
          </a:p>
          <a:p>
            <a:pPr marL="358775" eaLnBrk="1" hangingPunct="1">
              <a:spcBef>
                <a:spcPts val="600"/>
              </a:spcBef>
            </a:pPr>
            <a:r>
              <a:rPr lang="cs-CZ" altLang="cs-CZ" sz="2800" b="1" dirty="0" smtClean="0">
                <a:latin typeface="Arial" charset="0"/>
              </a:rPr>
              <a:t>Gingivitida  </a:t>
            </a:r>
            <a:r>
              <a:rPr lang="cs-CZ" altLang="cs-CZ" dirty="0" smtClean="0">
                <a:latin typeface="Arial" charset="0"/>
              </a:rPr>
              <a:t>(zduření a bolestivost dásní)</a:t>
            </a:r>
          </a:p>
          <a:p>
            <a:pPr marL="358775" eaLnBrk="1" hangingPunct="1">
              <a:spcBef>
                <a:spcPts val="600"/>
              </a:spcBef>
            </a:pPr>
            <a:r>
              <a:rPr lang="cs-CZ" altLang="cs-CZ" sz="2800" b="1" dirty="0" smtClean="0">
                <a:latin typeface="Arial" charset="0"/>
              </a:rPr>
              <a:t>Bolest v dutině ústní</a:t>
            </a:r>
          </a:p>
          <a:p>
            <a:pPr marL="358775" eaLnBrk="1" hangingPunct="1">
              <a:spcBef>
                <a:spcPts val="600"/>
              </a:spcBef>
            </a:pPr>
            <a:r>
              <a:rPr lang="cs-CZ" altLang="cs-CZ" sz="2800" b="1" dirty="0" smtClean="0">
                <a:latin typeface="Arial" charset="0"/>
              </a:rPr>
              <a:t>Xerostomie   </a:t>
            </a:r>
            <a:r>
              <a:rPr lang="cs-CZ" altLang="cs-CZ" dirty="0" smtClean="0">
                <a:latin typeface="Arial" charset="0"/>
              </a:rPr>
              <a:t>(suchost sliznic)</a:t>
            </a:r>
          </a:p>
          <a:p>
            <a:pPr marL="758825" lvl="1">
              <a:spcBef>
                <a:spcPts val="300"/>
              </a:spcBef>
            </a:pPr>
            <a:r>
              <a:rPr lang="cs-CZ" altLang="cs-CZ" sz="2400" dirty="0" smtClean="0">
                <a:latin typeface="Arial" charset="0"/>
              </a:rPr>
              <a:t>omezuje polykání, zvyšuje zranitelnost sliznic</a:t>
            </a:r>
          </a:p>
          <a:p>
            <a:pPr marL="358775" eaLnBrk="1" hangingPunct="1">
              <a:spcBef>
                <a:spcPts val="600"/>
              </a:spcBef>
            </a:pPr>
            <a:r>
              <a:rPr lang="cs-CZ" altLang="cs-CZ" sz="2800" b="1" dirty="0" smtClean="0">
                <a:latin typeface="Arial" charset="0"/>
              </a:rPr>
              <a:t>Defekt patra měkkého  </a:t>
            </a:r>
            <a:r>
              <a:rPr lang="cs-CZ" altLang="cs-CZ" sz="2000" dirty="0" smtClean="0">
                <a:latin typeface="Arial" charset="0"/>
              </a:rPr>
              <a:t>nebo i </a:t>
            </a:r>
            <a:r>
              <a:rPr lang="cs-CZ" altLang="cs-CZ" sz="2800" b="1" dirty="0" smtClean="0">
                <a:latin typeface="Arial" charset="0"/>
              </a:rPr>
              <a:t> tvrdého</a:t>
            </a:r>
          </a:p>
          <a:p>
            <a:pPr marL="758825" lvl="1">
              <a:spcBef>
                <a:spcPts val="300"/>
              </a:spcBef>
            </a:pPr>
            <a:r>
              <a:rPr lang="cs-CZ" altLang="cs-CZ" sz="2400" dirty="0" smtClean="0">
                <a:latin typeface="Arial" charset="0"/>
              </a:rPr>
              <a:t>po operaci  </a:t>
            </a:r>
            <a:r>
              <a:rPr lang="cs-CZ" altLang="cs-CZ" dirty="0" smtClean="0">
                <a:latin typeface="Arial" charset="0"/>
              </a:rPr>
              <a:t>nebo </a:t>
            </a:r>
            <a:r>
              <a:rPr lang="cs-CZ" altLang="cs-CZ" sz="2400" dirty="0" smtClean="0">
                <a:latin typeface="Arial" charset="0"/>
              </a:rPr>
              <a:t> destrukce patra fungální infekcí</a:t>
            </a:r>
          </a:p>
          <a:p>
            <a:pPr marL="358775" eaLnBrk="1" hangingPunct="1">
              <a:spcBef>
                <a:spcPts val="300"/>
              </a:spcBef>
            </a:pPr>
            <a:endParaRPr lang="cs-CZ" altLang="cs-CZ" sz="2800" b="1" dirty="0" smtClean="0">
              <a:latin typeface="Arial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BA81207A-D085-4B2C-AA08-2FEE92E0CDC9}" type="slidenum">
              <a:rPr lang="cs-CZ" smtClean="0"/>
              <a:pPr algn="r">
                <a:defRPr/>
              </a:pPr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42729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569912" y="72008"/>
            <a:ext cx="8106544" cy="98072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Anorexie a příbuzné fenomény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omezující příjem stravy</a:t>
            </a:r>
            <a:endParaRPr lang="cs-CZ" sz="2400" b="0" i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484784"/>
            <a:ext cx="8424936" cy="5373216"/>
          </a:xfrm>
        </p:spPr>
        <p:txBody>
          <a:bodyPr>
            <a:normAutofit/>
          </a:bodyPr>
          <a:lstStyle/>
          <a:p>
            <a:pPr marL="15875" indent="0" eaLnBrk="1" hangingPunct="1">
              <a:spcBef>
                <a:spcPts val="300"/>
              </a:spcBef>
              <a:buNone/>
            </a:pPr>
            <a:r>
              <a:rPr lang="cs-CZ" alt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Všechny tyto fenomény vedou k poklesu příjmu stravy</a:t>
            </a:r>
          </a:p>
          <a:p>
            <a:pPr marL="358775" eaLnBrk="1" hangingPunct="1">
              <a:spcBef>
                <a:spcPts val="600"/>
              </a:spcBef>
            </a:pPr>
            <a:r>
              <a:rPr lang="cs-CZ" altLang="cs-CZ" sz="2800" b="1" dirty="0" smtClean="0">
                <a:latin typeface="Arial" charset="0"/>
              </a:rPr>
              <a:t>Anorexie </a:t>
            </a:r>
            <a:r>
              <a:rPr lang="cs-CZ" altLang="cs-CZ" dirty="0" smtClean="0">
                <a:latin typeface="Arial" charset="0"/>
              </a:rPr>
              <a:t>(nechutenství)</a:t>
            </a:r>
          </a:p>
          <a:p>
            <a:pPr marL="758825" lvl="1">
              <a:spcBef>
                <a:spcPts val="0"/>
              </a:spcBef>
            </a:pPr>
            <a:r>
              <a:rPr lang="cs-CZ" altLang="cs-CZ" sz="2400" b="1" dirty="0">
                <a:solidFill>
                  <a:srgbClr val="FF0000"/>
                </a:solidFill>
                <a:latin typeface="Arial" charset="0"/>
              </a:rPr>
              <a:t>Š</a:t>
            </a:r>
            <a:r>
              <a:rPr lang="cs-CZ" altLang="cs-CZ" sz="2400" b="1" dirty="0" smtClean="0">
                <a:solidFill>
                  <a:srgbClr val="FF0000"/>
                </a:solidFill>
                <a:latin typeface="Arial" charset="0"/>
              </a:rPr>
              <a:t>kála apetitu 0-10 b.</a:t>
            </a:r>
            <a:r>
              <a:rPr lang="cs-CZ" altLang="cs-CZ" sz="24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cs-CZ" altLang="cs-CZ" sz="2400" dirty="0" smtClean="0">
                <a:latin typeface="Arial" charset="0"/>
              </a:rPr>
              <a:t>(nulová chuť … normální chuť)</a:t>
            </a:r>
          </a:p>
          <a:p>
            <a:pPr marL="758825" lvl="1">
              <a:spcBef>
                <a:spcPts val="0"/>
              </a:spcBef>
            </a:pPr>
            <a:r>
              <a:rPr lang="cs-CZ" altLang="cs-CZ" sz="2400" dirty="0" smtClean="0">
                <a:latin typeface="Arial" charset="0"/>
              </a:rPr>
              <a:t>anorexie 0-5, snížený apetit 6-10</a:t>
            </a:r>
          </a:p>
          <a:p>
            <a:pPr marL="358775" eaLnBrk="1" hangingPunct="1">
              <a:spcBef>
                <a:spcPts val="600"/>
              </a:spcBef>
            </a:pPr>
            <a:r>
              <a:rPr lang="cs-CZ" altLang="cs-CZ" sz="2800" b="1" dirty="0" smtClean="0">
                <a:latin typeface="Arial" charset="0"/>
              </a:rPr>
              <a:t>Časná sytost</a:t>
            </a:r>
          </a:p>
          <a:p>
            <a:pPr marL="758825" lvl="1">
              <a:spcBef>
                <a:spcPts val="0"/>
              </a:spcBef>
            </a:pPr>
            <a:r>
              <a:rPr lang="cs-CZ" altLang="cs-CZ" sz="2400" dirty="0" smtClean="0">
                <a:latin typeface="Arial" charset="0"/>
              </a:rPr>
              <a:t>může být častější než anorexie, od níž se liší </a:t>
            </a:r>
          </a:p>
          <a:p>
            <a:pPr marL="758825" lvl="1">
              <a:spcBef>
                <a:spcPts val="0"/>
              </a:spcBef>
            </a:pPr>
            <a:r>
              <a:rPr lang="cs-CZ" altLang="cs-CZ" sz="2400" dirty="0" smtClean="0">
                <a:latin typeface="Arial" charset="0"/>
              </a:rPr>
              <a:t>porucha akomodace žaludku při jídle?</a:t>
            </a:r>
          </a:p>
          <a:p>
            <a:pPr marL="358775" eaLnBrk="1" hangingPunct="1">
              <a:spcBef>
                <a:spcPts val="600"/>
              </a:spcBef>
            </a:pPr>
            <a:r>
              <a:rPr lang="cs-CZ" altLang="cs-CZ" sz="2800" b="1" dirty="0" smtClean="0">
                <a:latin typeface="Arial" charset="0"/>
              </a:rPr>
              <a:t>Absence hladu</a:t>
            </a:r>
          </a:p>
          <a:p>
            <a:pPr marL="358775" eaLnBrk="1" hangingPunct="1">
              <a:spcBef>
                <a:spcPts val="600"/>
              </a:spcBef>
            </a:pPr>
            <a:r>
              <a:rPr lang="cs-CZ" altLang="cs-CZ" sz="2800" b="1" dirty="0" err="1" smtClean="0">
                <a:latin typeface="Arial" charset="0"/>
              </a:rPr>
              <a:t>Dysgeuzie</a:t>
            </a:r>
            <a:r>
              <a:rPr lang="cs-CZ" altLang="cs-CZ" sz="2800" b="1" dirty="0" smtClean="0">
                <a:latin typeface="Arial" charset="0"/>
              </a:rPr>
              <a:t>  </a:t>
            </a:r>
            <a:r>
              <a:rPr lang="cs-CZ" altLang="cs-CZ" dirty="0" smtClean="0">
                <a:latin typeface="Arial" charset="0"/>
              </a:rPr>
              <a:t>(častá po chemoterapii)</a:t>
            </a:r>
          </a:p>
          <a:p>
            <a:pPr marL="758825" lvl="1">
              <a:spcBef>
                <a:spcPts val="0"/>
              </a:spcBef>
            </a:pPr>
            <a:r>
              <a:rPr lang="cs-CZ" altLang="cs-CZ" sz="2400" dirty="0" smtClean="0">
                <a:latin typeface="Arial" charset="0"/>
              </a:rPr>
              <a:t>porušené vnímání chutí jídla, necítí sladkost apod.</a:t>
            </a:r>
          </a:p>
          <a:p>
            <a:pPr marL="758825" lvl="1">
              <a:spcBef>
                <a:spcPts val="0"/>
              </a:spcBef>
            </a:pPr>
            <a:r>
              <a:rPr lang="cs-CZ" altLang="cs-CZ" sz="2400" dirty="0" smtClean="0">
                <a:latin typeface="Arial" charset="0"/>
              </a:rPr>
              <a:t>jídlo může chutnat jako papír nebo polystyrén</a:t>
            </a:r>
          </a:p>
          <a:p>
            <a:pPr marL="758825" lvl="1">
              <a:spcBef>
                <a:spcPts val="0"/>
              </a:spcBef>
            </a:pPr>
            <a:r>
              <a:rPr lang="cs-CZ" altLang="cs-CZ" sz="2400" dirty="0" smtClean="0">
                <a:latin typeface="Arial" charset="0"/>
              </a:rPr>
              <a:t>všechno může být kyselé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BA81207A-D085-4B2C-AA08-2FEE92E0CDC9}" type="slidenum">
              <a:rPr lang="cs-CZ" smtClean="0"/>
              <a:pPr algn="r">
                <a:defRPr/>
              </a:pPr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19021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785936" y="72008"/>
            <a:ext cx="7890520" cy="98072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Dysfagické potíže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omezující příjem stravy</a:t>
            </a:r>
            <a:endParaRPr lang="cs-CZ" sz="2400" b="0" i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484784"/>
            <a:ext cx="8352928" cy="5229225"/>
          </a:xfrm>
        </p:spPr>
        <p:txBody>
          <a:bodyPr>
            <a:normAutofit/>
          </a:bodyPr>
          <a:lstStyle/>
          <a:p>
            <a:pPr marL="358775">
              <a:spcBef>
                <a:spcPts val="300"/>
              </a:spcBef>
            </a:pPr>
            <a:r>
              <a:rPr lang="cs-CZ" altLang="cs-CZ" sz="2800" b="1" dirty="0" err="1">
                <a:solidFill>
                  <a:srgbClr val="FF0000"/>
                </a:solidFill>
                <a:latin typeface="Arial" charset="0"/>
              </a:rPr>
              <a:t>O</a:t>
            </a:r>
            <a:r>
              <a:rPr lang="cs-CZ" altLang="cs-CZ" sz="2800" b="1" dirty="0" err="1" smtClean="0">
                <a:solidFill>
                  <a:srgbClr val="FF0000"/>
                </a:solidFill>
                <a:latin typeface="Arial" charset="0"/>
              </a:rPr>
              <a:t>dynofágie</a:t>
            </a:r>
            <a:r>
              <a:rPr lang="cs-CZ" altLang="cs-CZ" sz="2800" b="1" dirty="0" smtClean="0">
                <a:solidFill>
                  <a:srgbClr val="FF0000"/>
                </a:solidFill>
                <a:latin typeface="Arial" charset="0"/>
              </a:rPr>
              <a:t>  </a:t>
            </a:r>
            <a:r>
              <a:rPr lang="cs-CZ" altLang="cs-CZ" sz="2800" dirty="0" smtClean="0">
                <a:latin typeface="Arial" charset="0"/>
              </a:rPr>
              <a:t>znamená</a:t>
            </a:r>
            <a:r>
              <a:rPr lang="cs-CZ" altLang="cs-CZ" sz="28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cs-CZ" altLang="cs-CZ" sz="2800" b="1" dirty="0" smtClean="0">
                <a:latin typeface="Arial" charset="0"/>
              </a:rPr>
              <a:t>bolestivé polykání</a:t>
            </a:r>
          </a:p>
          <a:p>
            <a:pPr marL="358775">
              <a:spcBef>
                <a:spcPts val="600"/>
              </a:spcBef>
            </a:pPr>
            <a:r>
              <a:rPr lang="cs-CZ" altLang="cs-CZ" sz="2800" b="1" dirty="0" smtClean="0">
                <a:latin typeface="Arial" charset="0"/>
              </a:rPr>
              <a:t>Horní dysfagické potíže   </a:t>
            </a:r>
            <a:r>
              <a:rPr lang="cs-CZ" altLang="cs-CZ" dirty="0" smtClean="0">
                <a:latin typeface="Arial" charset="0"/>
              </a:rPr>
              <a:t>v oblasti hltanu</a:t>
            </a:r>
          </a:p>
          <a:p>
            <a:pPr marL="758825" lvl="1">
              <a:spcBef>
                <a:spcPts val="300"/>
              </a:spcBef>
            </a:pPr>
            <a:r>
              <a:rPr lang="cs-CZ" altLang="cs-CZ" sz="2400" dirty="0" smtClean="0">
                <a:latin typeface="Arial" charset="0"/>
              </a:rPr>
              <a:t>obtížné polykání tuhého a suchého jídla, pacient musí zapíjet, lépe polyká mastné jídlo, omáčky, kašovité  nebo v konzistenci pyré </a:t>
            </a:r>
          </a:p>
          <a:p>
            <a:pPr marL="758825" lvl="1">
              <a:spcBef>
                <a:spcPts val="300"/>
              </a:spcBef>
            </a:pPr>
            <a:r>
              <a:rPr lang="cs-CZ" altLang="cs-CZ" sz="2400" dirty="0" smtClean="0">
                <a:latin typeface="Arial" charset="0"/>
              </a:rPr>
              <a:t>potíže mohou být větší při polykání tekutin</a:t>
            </a:r>
          </a:p>
          <a:p>
            <a:pPr marL="758825" lvl="1">
              <a:spcBef>
                <a:spcPts val="300"/>
              </a:spcBef>
            </a:pPr>
            <a:r>
              <a:rPr lang="cs-CZ" altLang="cs-CZ" sz="2400" dirty="0" smtClean="0">
                <a:latin typeface="Arial" charset="0"/>
              </a:rPr>
              <a:t>rozkašlání při jídle ukazuje na aspiraci stravy do dýchacích cest (může být i tichá aspirace a pak kašel)</a:t>
            </a:r>
          </a:p>
          <a:p>
            <a:pPr marL="358775">
              <a:spcBef>
                <a:spcPts val="600"/>
              </a:spcBef>
            </a:pPr>
            <a:r>
              <a:rPr lang="cs-CZ" altLang="cs-CZ" sz="2800" b="1" dirty="0" smtClean="0">
                <a:latin typeface="Arial" charset="0"/>
              </a:rPr>
              <a:t>Dolní jícnové </a:t>
            </a:r>
            <a:r>
              <a:rPr lang="cs-CZ" altLang="cs-CZ" sz="2800" b="1" dirty="0" err="1" smtClean="0">
                <a:latin typeface="Arial" charset="0"/>
              </a:rPr>
              <a:t>dysfágie</a:t>
            </a:r>
            <a:endParaRPr lang="cs-CZ" altLang="cs-CZ" sz="2800" b="1" dirty="0" smtClean="0">
              <a:latin typeface="Arial" charset="0"/>
            </a:endParaRPr>
          </a:p>
          <a:p>
            <a:pPr marL="758825" lvl="1">
              <a:spcBef>
                <a:spcPts val="300"/>
              </a:spcBef>
            </a:pPr>
            <a:r>
              <a:rPr lang="cs-CZ" altLang="cs-CZ" sz="2400" dirty="0" smtClean="0">
                <a:latin typeface="Arial" charset="0"/>
              </a:rPr>
              <a:t>mohou být spojené s návratem </a:t>
            </a:r>
            <a:r>
              <a:rPr lang="cs-CZ" altLang="cs-CZ" sz="2400" dirty="0" err="1" smtClean="0">
                <a:latin typeface="Arial" charset="0"/>
              </a:rPr>
              <a:t>šťav</a:t>
            </a:r>
            <a:r>
              <a:rPr lang="cs-CZ" altLang="cs-CZ" sz="2400" dirty="0" smtClean="0">
                <a:latin typeface="Arial" charset="0"/>
              </a:rPr>
              <a:t> a hlenů, pacient </a:t>
            </a:r>
            <a:r>
              <a:rPr lang="cs-CZ" altLang="cs-CZ" sz="2400" dirty="0" err="1" smtClean="0">
                <a:latin typeface="Arial" charset="0"/>
              </a:rPr>
              <a:t>regurgitující</a:t>
            </a:r>
            <a:r>
              <a:rPr lang="cs-CZ" altLang="cs-CZ" sz="2400" dirty="0" smtClean="0">
                <a:latin typeface="Arial" charset="0"/>
              </a:rPr>
              <a:t> hleny vyplivuje z úst (stenóza jícnu)</a:t>
            </a:r>
          </a:p>
          <a:p>
            <a:pPr marL="758825" lvl="1">
              <a:spcBef>
                <a:spcPts val="300"/>
              </a:spcBef>
            </a:pPr>
            <a:r>
              <a:rPr lang="cs-CZ" altLang="cs-CZ" sz="2400" dirty="0" smtClean="0">
                <a:latin typeface="Arial" charset="0"/>
              </a:rPr>
              <a:t>někdy je nemocní lokalizují do oblasti krku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BA81207A-D085-4B2C-AA08-2FEE92E0CDC9}" type="slidenum">
              <a:rPr lang="cs-CZ" smtClean="0"/>
              <a:pPr algn="r">
                <a:defRPr/>
              </a:pPr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18425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785936" y="72008"/>
            <a:ext cx="7818512" cy="98072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Vyšetření polykacího aktu 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při dysfagických potížích</a:t>
            </a:r>
            <a:endParaRPr lang="cs-CZ" sz="2400" b="0" i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700809"/>
            <a:ext cx="8496944" cy="4824535"/>
          </a:xfrm>
        </p:spPr>
        <p:txBody>
          <a:bodyPr>
            <a:normAutofit/>
          </a:bodyPr>
          <a:lstStyle/>
          <a:p>
            <a:pPr marL="15875" indent="0">
              <a:spcBef>
                <a:spcPts val="300"/>
              </a:spcBef>
              <a:buNone/>
            </a:pPr>
            <a:r>
              <a:rPr lang="cs-CZ" alt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Pacienta se dotazujeme, zda prodělal vyšetření polykání</a:t>
            </a:r>
          </a:p>
          <a:p>
            <a:pPr marL="358775">
              <a:spcBef>
                <a:spcPts val="1200"/>
              </a:spcBef>
            </a:pPr>
            <a:r>
              <a:rPr lang="cs-CZ" altLang="cs-CZ" sz="2800" b="1" dirty="0" smtClean="0">
                <a:latin typeface="Arial" charset="0"/>
              </a:rPr>
              <a:t>Endoskopické vyšetření </a:t>
            </a:r>
            <a:r>
              <a:rPr lang="cs-CZ" altLang="cs-CZ" sz="2800" dirty="0" smtClean="0">
                <a:latin typeface="Arial" charset="0"/>
              </a:rPr>
              <a:t>polykání</a:t>
            </a:r>
          </a:p>
          <a:p>
            <a:pPr marL="758825" lvl="1">
              <a:spcBef>
                <a:spcPts val="300"/>
              </a:spcBef>
            </a:pPr>
            <a:r>
              <a:rPr lang="cs-CZ" altLang="cs-CZ" sz="2400" b="1" dirty="0" smtClean="0">
                <a:solidFill>
                  <a:srgbClr val="FF0000"/>
                </a:solidFill>
                <a:latin typeface="Arial" charset="0"/>
              </a:rPr>
              <a:t>FEES</a:t>
            </a:r>
            <a:r>
              <a:rPr lang="cs-CZ" altLang="cs-CZ" sz="2400" dirty="0" smtClean="0">
                <a:latin typeface="Arial" charset="0"/>
              </a:rPr>
              <a:t>, </a:t>
            </a:r>
            <a:r>
              <a:rPr lang="cs-CZ" altLang="cs-CZ" sz="2400" i="1" dirty="0" err="1" smtClean="0">
                <a:latin typeface="Arial" charset="0"/>
              </a:rPr>
              <a:t>Flexibile</a:t>
            </a:r>
            <a:r>
              <a:rPr lang="cs-CZ" altLang="cs-CZ" sz="2400" i="1" dirty="0" smtClean="0">
                <a:latin typeface="Arial" charset="0"/>
              </a:rPr>
              <a:t>  </a:t>
            </a:r>
            <a:r>
              <a:rPr lang="cs-CZ" altLang="cs-CZ" sz="2400" i="1" dirty="0" err="1" smtClean="0">
                <a:latin typeface="Arial" charset="0"/>
              </a:rPr>
              <a:t>Endoscopic</a:t>
            </a:r>
            <a:r>
              <a:rPr lang="cs-CZ" altLang="cs-CZ" sz="2400" i="1" dirty="0" smtClean="0">
                <a:latin typeface="Arial" charset="0"/>
              </a:rPr>
              <a:t>  </a:t>
            </a:r>
            <a:r>
              <a:rPr lang="cs-CZ" altLang="cs-CZ" sz="2400" i="1" dirty="0" err="1" smtClean="0">
                <a:latin typeface="Arial" charset="0"/>
              </a:rPr>
              <a:t>Evaluation</a:t>
            </a:r>
            <a:r>
              <a:rPr lang="cs-CZ" altLang="cs-CZ" sz="2400" i="1" dirty="0" smtClean="0">
                <a:latin typeface="Arial" charset="0"/>
              </a:rPr>
              <a:t>  </a:t>
            </a:r>
            <a:r>
              <a:rPr lang="cs-CZ" altLang="cs-CZ" sz="2400" i="1" dirty="0" err="1" smtClean="0">
                <a:latin typeface="Arial" charset="0"/>
              </a:rPr>
              <a:t>of</a:t>
            </a:r>
            <a:r>
              <a:rPr lang="cs-CZ" altLang="cs-CZ" sz="2400" i="1" dirty="0" smtClean="0">
                <a:latin typeface="Arial" charset="0"/>
              </a:rPr>
              <a:t>  </a:t>
            </a:r>
            <a:r>
              <a:rPr lang="cs-CZ" altLang="cs-CZ" sz="2400" i="1" dirty="0" err="1" smtClean="0">
                <a:latin typeface="Arial" charset="0"/>
              </a:rPr>
              <a:t>Swalloing</a:t>
            </a:r>
            <a:endParaRPr lang="cs-CZ" altLang="cs-CZ" sz="2400" i="1" dirty="0" smtClean="0">
              <a:latin typeface="Arial" charset="0"/>
            </a:endParaRPr>
          </a:p>
          <a:p>
            <a:pPr marL="758825" lvl="1">
              <a:spcBef>
                <a:spcPts val="300"/>
              </a:spcBef>
            </a:pPr>
            <a:r>
              <a:rPr lang="cs-CZ" altLang="cs-CZ" sz="2400" dirty="0" smtClean="0">
                <a:latin typeface="Arial" charset="0"/>
              </a:rPr>
              <a:t>endoskopem zavedeným nosní cestou do horního hltanu pozorujeme polykání testovacího jídla</a:t>
            </a:r>
          </a:p>
          <a:p>
            <a:pPr marL="758825" lvl="1">
              <a:spcBef>
                <a:spcPts val="300"/>
              </a:spcBef>
            </a:pPr>
            <a:r>
              <a:rPr lang="cs-CZ" altLang="cs-CZ" sz="2400" dirty="0" smtClean="0">
                <a:latin typeface="Arial" charset="0"/>
              </a:rPr>
              <a:t>provádí se na ORL, hodnotí logoped</a:t>
            </a:r>
          </a:p>
          <a:p>
            <a:pPr marL="358775">
              <a:spcBef>
                <a:spcPts val="1800"/>
              </a:spcBef>
            </a:pPr>
            <a:r>
              <a:rPr lang="cs-CZ" altLang="cs-CZ" sz="2800" b="1" dirty="0" err="1" smtClean="0">
                <a:latin typeface="Arial" charset="0"/>
              </a:rPr>
              <a:t>Videofluoroskopické</a:t>
            </a:r>
            <a:r>
              <a:rPr lang="cs-CZ" altLang="cs-CZ" sz="2800" b="1" dirty="0" smtClean="0">
                <a:latin typeface="Arial" charset="0"/>
              </a:rPr>
              <a:t> vyšetření </a:t>
            </a:r>
            <a:r>
              <a:rPr lang="cs-CZ" altLang="cs-CZ" sz="2800" dirty="0" smtClean="0">
                <a:latin typeface="Arial" charset="0"/>
              </a:rPr>
              <a:t>polykacího aktu</a:t>
            </a:r>
          </a:p>
          <a:p>
            <a:pPr marL="758825" lvl="1">
              <a:spcBef>
                <a:spcPts val="300"/>
              </a:spcBef>
            </a:pPr>
            <a:r>
              <a:rPr lang="cs-CZ" altLang="cs-CZ" sz="2400" dirty="0" smtClean="0">
                <a:latin typeface="Arial" charset="0"/>
              </a:rPr>
              <a:t>rentgenové video průchodu kontrastní látky hltanem    do jícnu, provádí se na radiologickém pracovišti</a:t>
            </a:r>
          </a:p>
          <a:p>
            <a:pPr marL="758825" lvl="1">
              <a:spcBef>
                <a:spcPts val="300"/>
              </a:spcBef>
            </a:pPr>
            <a:r>
              <a:rPr lang="cs-CZ" altLang="cs-CZ" sz="2400" dirty="0" smtClean="0">
                <a:latin typeface="Arial" charset="0"/>
              </a:rPr>
              <a:t>diagnostika  </a:t>
            </a:r>
            <a:r>
              <a:rPr lang="cs-CZ" altLang="cs-CZ" sz="2400" dirty="0" smtClean="0">
                <a:solidFill>
                  <a:srgbClr val="FF0000"/>
                </a:solidFill>
                <a:latin typeface="Arial" charset="0"/>
              </a:rPr>
              <a:t>tichých aspirací stravy </a:t>
            </a:r>
            <a:r>
              <a:rPr lang="cs-CZ" altLang="cs-CZ" sz="2400" dirty="0" smtClean="0">
                <a:latin typeface="Arial" charset="0"/>
              </a:rPr>
              <a:t>do dýchacích cest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BA81207A-D085-4B2C-AA08-2FEE92E0CDC9}" type="slidenum">
              <a:rPr lang="cs-CZ" smtClean="0"/>
              <a:pPr algn="r">
                <a:defRPr/>
              </a:pPr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13428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785936" y="72008"/>
            <a:ext cx="7818512" cy="98072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Žaludeční potíže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omezující příjem stravy</a:t>
            </a:r>
            <a:endParaRPr lang="cs-CZ" sz="2400" b="0" i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484784"/>
            <a:ext cx="8352928" cy="5229225"/>
          </a:xfrm>
        </p:spPr>
        <p:txBody>
          <a:bodyPr>
            <a:normAutofit lnSpcReduction="10000"/>
          </a:bodyPr>
          <a:lstStyle/>
          <a:p>
            <a:pPr marL="358775" eaLnBrk="1" hangingPunct="1">
              <a:spcBef>
                <a:spcPts val="300"/>
              </a:spcBef>
            </a:pPr>
            <a:r>
              <a:rPr lang="cs-CZ" altLang="cs-CZ" sz="2800" b="1" dirty="0" smtClean="0">
                <a:latin typeface="Arial" charset="0"/>
              </a:rPr>
              <a:t>Nevolnost (</a:t>
            </a:r>
            <a:r>
              <a:rPr lang="cs-CZ" altLang="cs-CZ" sz="2800" b="1" dirty="0" err="1" smtClean="0">
                <a:latin typeface="Arial" charset="0"/>
              </a:rPr>
              <a:t>nausea</a:t>
            </a:r>
            <a:r>
              <a:rPr lang="cs-CZ" altLang="cs-CZ" sz="2800" b="1" dirty="0" smtClean="0">
                <a:latin typeface="Arial" charset="0"/>
              </a:rPr>
              <a:t>) </a:t>
            </a:r>
          </a:p>
          <a:p>
            <a:pPr marL="758825" lvl="1">
              <a:spcBef>
                <a:spcPts val="300"/>
              </a:spcBef>
            </a:pPr>
            <a:r>
              <a:rPr lang="cs-CZ" altLang="cs-CZ" sz="2400" dirty="0" smtClean="0">
                <a:latin typeface="Arial" charset="0"/>
              </a:rPr>
              <a:t>po různých lécích, chemoterapii, psychogenní</a:t>
            </a:r>
          </a:p>
          <a:p>
            <a:pPr marL="758825" lvl="1">
              <a:spcBef>
                <a:spcPts val="300"/>
              </a:spcBef>
            </a:pPr>
            <a:r>
              <a:rPr lang="cs-CZ" altLang="cs-CZ" sz="2400" dirty="0" smtClean="0">
                <a:latin typeface="Arial" charset="0"/>
              </a:rPr>
              <a:t>může </a:t>
            </a:r>
            <a:r>
              <a:rPr lang="cs-CZ" altLang="cs-CZ" sz="2400" dirty="0">
                <a:latin typeface="Arial" charset="0"/>
              </a:rPr>
              <a:t>být příznivě ovlivněna </a:t>
            </a:r>
            <a:r>
              <a:rPr lang="cs-CZ" altLang="cs-CZ" sz="2400" dirty="0" smtClean="0">
                <a:latin typeface="Arial" charset="0"/>
              </a:rPr>
              <a:t>léky proti nevolnosti</a:t>
            </a:r>
          </a:p>
          <a:p>
            <a:pPr marL="358775" eaLnBrk="1" hangingPunct="1">
              <a:spcBef>
                <a:spcPts val="1200"/>
              </a:spcBef>
            </a:pPr>
            <a:r>
              <a:rPr lang="cs-CZ" altLang="cs-CZ" sz="2800" b="1" dirty="0" smtClean="0">
                <a:latin typeface="Arial" charset="0"/>
              </a:rPr>
              <a:t>Zvracení   </a:t>
            </a:r>
            <a:r>
              <a:rPr lang="cs-CZ" altLang="cs-CZ" dirty="0" smtClean="0">
                <a:latin typeface="Arial" charset="0"/>
              </a:rPr>
              <a:t>může mít mnoho různých příčin</a:t>
            </a:r>
          </a:p>
          <a:p>
            <a:pPr marL="758825" lvl="1">
              <a:spcBef>
                <a:spcPts val="300"/>
              </a:spcBef>
            </a:pPr>
            <a:r>
              <a:rPr lang="cs-CZ" altLang="cs-CZ" sz="2400" dirty="0" smtClean="0">
                <a:latin typeface="Arial" charset="0"/>
              </a:rPr>
              <a:t>po chemoterapii, lécích, při metabolické poruše</a:t>
            </a:r>
          </a:p>
          <a:p>
            <a:pPr marL="758825" lvl="1">
              <a:spcBef>
                <a:spcPts val="300"/>
              </a:spcBef>
            </a:pPr>
            <a:r>
              <a:rPr lang="cs-CZ" altLang="cs-CZ" sz="2400" dirty="0" smtClean="0">
                <a:latin typeface="Arial" charset="0"/>
              </a:rPr>
              <a:t>při mechanické obstrukci v oblasti žaludku nebo při poruše motility žaludku (</a:t>
            </a:r>
            <a:r>
              <a:rPr lang="cs-CZ" altLang="cs-CZ" sz="2400" dirty="0" err="1" smtClean="0">
                <a:latin typeface="Arial" charset="0"/>
              </a:rPr>
              <a:t>gastroparéza</a:t>
            </a:r>
            <a:r>
              <a:rPr lang="cs-CZ" altLang="cs-CZ" sz="2400" dirty="0" smtClean="0">
                <a:latin typeface="Arial" charset="0"/>
              </a:rPr>
              <a:t>)</a:t>
            </a:r>
          </a:p>
          <a:p>
            <a:pPr marL="358775" eaLnBrk="1" hangingPunct="1">
              <a:spcBef>
                <a:spcPts val="1200"/>
              </a:spcBef>
            </a:pPr>
            <a:r>
              <a:rPr lang="cs-CZ" altLang="cs-CZ" sz="2800" b="1" dirty="0" smtClean="0">
                <a:latin typeface="Arial" charset="0"/>
              </a:rPr>
              <a:t>Chronická přetrvávající </a:t>
            </a:r>
            <a:r>
              <a:rPr lang="cs-CZ" altLang="cs-CZ" sz="2800" b="1" dirty="0" err="1" smtClean="0">
                <a:latin typeface="Arial" charset="0"/>
              </a:rPr>
              <a:t>nausea</a:t>
            </a:r>
            <a:endParaRPr lang="cs-CZ" altLang="cs-CZ" sz="2800" b="1" dirty="0" smtClean="0">
              <a:latin typeface="Arial" charset="0"/>
            </a:endParaRPr>
          </a:p>
          <a:p>
            <a:pPr marL="758825" lvl="1">
              <a:spcBef>
                <a:spcPts val="300"/>
              </a:spcBef>
            </a:pPr>
            <a:r>
              <a:rPr lang="cs-CZ" altLang="cs-CZ" sz="2400" dirty="0" smtClean="0">
                <a:latin typeface="Arial" charset="0"/>
              </a:rPr>
              <a:t>nemusí mít žádnou zjistitelnou příčinu</a:t>
            </a:r>
          </a:p>
          <a:p>
            <a:pPr marL="758825" lvl="1">
              <a:spcBef>
                <a:spcPts val="300"/>
              </a:spcBef>
            </a:pPr>
            <a:r>
              <a:rPr lang="cs-CZ" altLang="cs-CZ" sz="2400" dirty="0" smtClean="0">
                <a:latin typeface="Arial" charset="0"/>
              </a:rPr>
              <a:t>vede často k výraznému poklesu příjmu stravy</a:t>
            </a:r>
          </a:p>
          <a:p>
            <a:pPr marL="358775">
              <a:spcBef>
                <a:spcPts val="1200"/>
              </a:spcBef>
            </a:pPr>
            <a:r>
              <a:rPr lang="cs-CZ" altLang="cs-CZ" sz="2800" b="1" dirty="0" smtClean="0">
                <a:latin typeface="Arial" charset="0"/>
              </a:rPr>
              <a:t>Trvající </a:t>
            </a:r>
            <a:r>
              <a:rPr lang="cs-CZ" altLang="cs-CZ" sz="2800" b="1" dirty="0" err="1" smtClean="0">
                <a:latin typeface="Arial" charset="0"/>
              </a:rPr>
              <a:t>nausea</a:t>
            </a:r>
            <a:r>
              <a:rPr lang="cs-CZ" altLang="cs-CZ" sz="2800" b="1" dirty="0" smtClean="0">
                <a:latin typeface="Arial" charset="0"/>
              </a:rPr>
              <a:t> omezuje příjem stravy více, než epizody zvracení s následnou úlevou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BA81207A-D085-4B2C-AA08-2FEE92E0CDC9}" type="slidenum">
              <a:rPr lang="cs-CZ" smtClean="0"/>
              <a:pPr algn="r">
                <a:defRPr/>
              </a:pPr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71967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-27384"/>
            <a:ext cx="7790953" cy="1124744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Výskyt malnutrice ve smyslu podvýživy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 pacientů v nemocnici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525785" y="1700808"/>
            <a:ext cx="8294687" cy="4608859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sz="2800" b="1" dirty="0" smtClean="0">
                <a:latin typeface="Arial" charset="0"/>
              </a:rPr>
              <a:t>20-40 % při přijetí do nemocnice</a:t>
            </a:r>
          </a:p>
          <a:p>
            <a:pPr lvl="1">
              <a:spcBef>
                <a:spcPts val="300"/>
              </a:spcBef>
            </a:pPr>
            <a:r>
              <a:rPr lang="cs-CZ" altLang="cs-CZ" sz="2400" dirty="0" smtClean="0">
                <a:latin typeface="Arial" charset="0"/>
              </a:rPr>
              <a:t>výskyt závisí na způsobu vyšetření (diagnózy)</a:t>
            </a:r>
          </a:p>
          <a:p>
            <a:pPr eaLnBrk="1" hangingPunct="1">
              <a:spcBef>
                <a:spcPts val="1200"/>
              </a:spcBef>
            </a:pPr>
            <a:r>
              <a:rPr lang="cs-CZ" altLang="cs-CZ" sz="2800" b="1" dirty="0" smtClean="0">
                <a:latin typeface="Arial" charset="0"/>
              </a:rPr>
              <a:t>30 % se vyvine až po přijetí</a:t>
            </a:r>
          </a:p>
          <a:p>
            <a:pPr lvl="1" eaLnBrk="1" hangingPunct="1">
              <a:spcBef>
                <a:spcPts val="300"/>
              </a:spcBef>
            </a:pPr>
            <a:r>
              <a:rPr lang="cs-CZ" altLang="cs-CZ" sz="2400" dirty="0" err="1" smtClean="0">
                <a:latin typeface="Arial" charset="0"/>
              </a:rPr>
              <a:t>iatrogenní</a:t>
            </a:r>
            <a:r>
              <a:rPr lang="cs-CZ" altLang="cs-CZ" sz="2400" dirty="0" smtClean="0">
                <a:latin typeface="Arial" charset="0"/>
              </a:rPr>
              <a:t> malnutrice</a:t>
            </a:r>
          </a:p>
          <a:p>
            <a:pPr eaLnBrk="1" hangingPunct="1">
              <a:spcBef>
                <a:spcPts val="1200"/>
              </a:spcBef>
            </a:pPr>
            <a:r>
              <a:rPr lang="cs-CZ" altLang="cs-CZ" sz="2800" b="1" dirty="0" smtClean="0">
                <a:latin typeface="Arial" charset="0"/>
              </a:rPr>
              <a:t>3-4% hospitalizovaných má těžkou malnutrici, která přímo ohrožuje život pacienta</a:t>
            </a:r>
          </a:p>
          <a:p>
            <a:pPr eaLnBrk="1" hangingPunct="1">
              <a:spcBef>
                <a:spcPts val="1200"/>
              </a:spcBef>
            </a:pPr>
            <a:r>
              <a:rPr lang="cs-CZ" altLang="cs-CZ" sz="2800" b="1" dirty="0" smtClean="0">
                <a:latin typeface="Arial" charset="0"/>
              </a:rPr>
              <a:t>vysoký výskyt v rizikových skupinách</a:t>
            </a:r>
            <a:endParaRPr lang="cs-CZ" altLang="cs-CZ" sz="2400" dirty="0" smtClean="0">
              <a:latin typeface="Arial" charset="0"/>
            </a:endParaRPr>
          </a:p>
          <a:p>
            <a:pPr lvl="1">
              <a:spcBef>
                <a:spcPts val="300"/>
              </a:spcBef>
            </a:pPr>
            <a:r>
              <a:rPr lang="cs-CZ" altLang="cs-CZ" sz="2400" dirty="0">
                <a:latin typeface="Arial" charset="0"/>
              </a:rPr>
              <a:t>chronická </a:t>
            </a:r>
            <a:r>
              <a:rPr lang="cs-CZ" altLang="cs-CZ" sz="2400" dirty="0" smtClean="0">
                <a:latin typeface="Arial" charset="0"/>
              </a:rPr>
              <a:t>onemocnění </a:t>
            </a:r>
          </a:p>
          <a:p>
            <a:pPr lvl="1">
              <a:spcBef>
                <a:spcPct val="0"/>
              </a:spcBef>
            </a:pPr>
            <a:r>
              <a:rPr lang="cs-CZ" altLang="cs-CZ" sz="2400" dirty="0" smtClean="0">
                <a:latin typeface="Arial" charset="0"/>
              </a:rPr>
              <a:t>nádorové </a:t>
            </a:r>
            <a:r>
              <a:rPr lang="cs-CZ" altLang="cs-CZ" sz="2400" dirty="0">
                <a:latin typeface="Arial" charset="0"/>
              </a:rPr>
              <a:t>onemocnění</a:t>
            </a:r>
          </a:p>
          <a:p>
            <a:pPr lvl="1">
              <a:spcBef>
                <a:spcPct val="0"/>
              </a:spcBef>
            </a:pPr>
            <a:r>
              <a:rPr lang="cs-CZ" altLang="cs-CZ" sz="2400" dirty="0" smtClean="0">
                <a:latin typeface="Arial" charset="0"/>
              </a:rPr>
              <a:t>senioři</a:t>
            </a:r>
          </a:p>
          <a:p>
            <a:pPr lvl="1" eaLnBrk="1" hangingPunct="1">
              <a:spcBef>
                <a:spcPct val="0"/>
              </a:spcBef>
            </a:pPr>
            <a:r>
              <a:rPr lang="cs-CZ" altLang="cs-CZ" sz="2400" dirty="0" smtClean="0">
                <a:latin typeface="Arial" charset="0"/>
              </a:rPr>
              <a:t>alkoholici, toxikomani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686872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FC3F6DB5-6428-489B-B26F-506471332E8B}" type="slidenum">
              <a:rPr lang="cs-CZ" smtClean="0"/>
              <a:pPr algn="r">
                <a:defRPr/>
              </a:pPr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00628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569912" y="72008"/>
            <a:ext cx="8106544" cy="980728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Průjem déletrvající, přetrvávající, opakovaný </a:t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omezující příjem stravy</a:t>
            </a:r>
            <a:endParaRPr lang="cs-CZ" sz="2400" b="0" i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628775"/>
            <a:ext cx="8280920" cy="4968875"/>
          </a:xfrm>
        </p:spPr>
        <p:txBody>
          <a:bodyPr>
            <a:normAutofit/>
          </a:bodyPr>
          <a:lstStyle/>
          <a:p>
            <a:pPr marL="358775" eaLnBrk="1" hangingPunct="1">
              <a:spcBef>
                <a:spcPts val="300"/>
              </a:spcBef>
            </a:pPr>
            <a:r>
              <a:rPr lang="cs-CZ" altLang="cs-CZ" sz="2800" b="1" dirty="0" smtClean="0">
                <a:latin typeface="Arial" charset="0"/>
              </a:rPr>
              <a:t>Průjem může přervávat řadu týdnů až měsíců</a:t>
            </a:r>
          </a:p>
          <a:p>
            <a:pPr marL="758825" lvl="1">
              <a:spcBef>
                <a:spcPts val="300"/>
              </a:spcBef>
            </a:pPr>
            <a:r>
              <a:rPr lang="cs-CZ" altLang="cs-CZ" sz="2400" dirty="0" smtClean="0">
                <a:latin typeface="Arial" charset="0"/>
              </a:rPr>
              <a:t>po střevní infekci, po antibioticích, při </a:t>
            </a:r>
            <a:r>
              <a:rPr lang="cs-CZ" altLang="cs-CZ" sz="2400" dirty="0" err="1" smtClean="0">
                <a:latin typeface="Arial" charset="0"/>
              </a:rPr>
              <a:t>dysmikrobii</a:t>
            </a:r>
            <a:endParaRPr lang="cs-CZ" altLang="cs-CZ" sz="2400" dirty="0" smtClean="0">
              <a:latin typeface="Arial" charset="0"/>
            </a:endParaRPr>
          </a:p>
          <a:p>
            <a:pPr marL="758825" lvl="1">
              <a:spcBef>
                <a:spcPts val="300"/>
              </a:spcBef>
            </a:pPr>
            <a:r>
              <a:rPr lang="cs-CZ" altLang="cs-CZ" sz="2400" dirty="0" smtClean="0">
                <a:latin typeface="Arial" charset="0"/>
              </a:rPr>
              <a:t>při onkologické léčbě (TKI, tyrosin kinázové inhibitory)</a:t>
            </a:r>
          </a:p>
          <a:p>
            <a:pPr marL="758825" lvl="1">
              <a:spcBef>
                <a:spcPts val="300"/>
              </a:spcBef>
            </a:pPr>
            <a:r>
              <a:rPr lang="cs-CZ" altLang="cs-CZ" sz="2400" dirty="0" smtClean="0">
                <a:latin typeface="Arial" charset="0"/>
              </a:rPr>
              <a:t>při onemocnění střeva (IBD, nádory)</a:t>
            </a:r>
          </a:p>
          <a:p>
            <a:pPr marL="758825" lvl="1">
              <a:spcBef>
                <a:spcPts val="300"/>
              </a:spcBef>
            </a:pPr>
            <a:r>
              <a:rPr lang="cs-CZ" altLang="cs-CZ" sz="2400" dirty="0" smtClean="0">
                <a:latin typeface="Arial" charset="0"/>
              </a:rPr>
              <a:t>po operacích střeva, při odvodné ileostomii</a:t>
            </a:r>
          </a:p>
          <a:p>
            <a:pPr marL="358775" eaLnBrk="1" hangingPunct="1">
              <a:spcBef>
                <a:spcPts val="600"/>
              </a:spcBef>
            </a:pPr>
            <a:r>
              <a:rPr lang="cs-CZ" altLang="cs-CZ" sz="2800" b="1" dirty="0" smtClean="0">
                <a:latin typeface="Arial" charset="0"/>
              </a:rPr>
              <a:t>Pacient se bojí jíst, omezuje výběr jídla</a:t>
            </a:r>
          </a:p>
          <a:p>
            <a:pPr marL="758825" lvl="1">
              <a:spcBef>
                <a:spcPts val="300"/>
              </a:spcBef>
            </a:pPr>
            <a:r>
              <a:rPr lang="cs-CZ" altLang="cs-CZ" sz="2400" dirty="0" smtClean="0">
                <a:latin typeface="Arial" charset="0"/>
              </a:rPr>
              <a:t>omezuje mléčné výrobky, tuk, zeleninu, ovoce</a:t>
            </a:r>
          </a:p>
          <a:p>
            <a:pPr marL="358775" eaLnBrk="1" hangingPunct="1">
              <a:spcBef>
                <a:spcPts val="600"/>
              </a:spcBef>
            </a:pPr>
            <a:r>
              <a:rPr lang="cs-CZ" altLang="cs-CZ" sz="2800" b="1" dirty="0" smtClean="0">
                <a:latin typeface="Arial" charset="0"/>
              </a:rPr>
              <a:t>Častá je porucha vstřebávání živin                při zrychlené pasáži střevního obsahu </a:t>
            </a:r>
          </a:p>
          <a:p>
            <a:pPr marL="758825" lvl="1">
              <a:spcBef>
                <a:spcPts val="300"/>
              </a:spcBef>
            </a:pPr>
            <a:r>
              <a:rPr lang="cs-CZ" altLang="cs-CZ" sz="2400" dirty="0" smtClean="0">
                <a:latin typeface="Arial" charset="0"/>
              </a:rPr>
              <a:t>může docházet ke ztrátám tekutin, minerálních látek</a:t>
            </a:r>
          </a:p>
          <a:p>
            <a:pPr marL="758825" lvl="1">
              <a:spcBef>
                <a:spcPts val="300"/>
              </a:spcBef>
            </a:pPr>
            <a:r>
              <a:rPr lang="cs-CZ" altLang="cs-CZ" sz="2400" dirty="0" smtClean="0">
                <a:latin typeface="Arial" charset="0"/>
              </a:rPr>
              <a:t>dehydratace provázená slabostí, závratěmi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BA81207A-D085-4B2C-AA08-2FEE92E0CDC9}" type="slidenum">
              <a:rPr lang="cs-CZ" smtClean="0"/>
              <a:pPr algn="r">
                <a:defRPr/>
              </a:pPr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86257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785936" y="72008"/>
            <a:ext cx="7962528" cy="98072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Zácpa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(obstipace, </a:t>
            </a:r>
            <a:r>
              <a:rPr lang="cs-CZ" sz="2400" b="0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constipation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b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může významně omezovat příjem stravy</a:t>
            </a:r>
            <a:endParaRPr lang="cs-CZ" sz="2400" b="0" i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628775"/>
            <a:ext cx="8280920" cy="4968875"/>
          </a:xfrm>
        </p:spPr>
        <p:txBody>
          <a:bodyPr>
            <a:normAutofit/>
          </a:bodyPr>
          <a:lstStyle/>
          <a:p>
            <a:pPr marL="358775">
              <a:spcBef>
                <a:spcPts val="300"/>
              </a:spcBef>
            </a:pPr>
            <a:r>
              <a:rPr lang="cs-CZ" altLang="cs-CZ" sz="2800" b="1" dirty="0">
                <a:latin typeface="Arial" charset="0"/>
              </a:rPr>
              <a:t>Přetrvávající </a:t>
            </a:r>
            <a:r>
              <a:rPr lang="cs-CZ" altLang="cs-CZ" sz="2800" b="1" dirty="0" smtClean="0">
                <a:latin typeface="Arial" charset="0"/>
              </a:rPr>
              <a:t>zácpa může mít mnoho příčin</a:t>
            </a:r>
          </a:p>
          <a:p>
            <a:pPr marL="620713" lvl="1" indent="-258763">
              <a:spcBef>
                <a:spcPts val="300"/>
              </a:spcBef>
            </a:pPr>
            <a:r>
              <a:rPr lang="cs-CZ" altLang="cs-CZ" sz="2400" dirty="0" smtClean="0">
                <a:latin typeface="Arial" charset="0"/>
              </a:rPr>
              <a:t>vedlejší účinky léků, nejen </a:t>
            </a:r>
            <a:r>
              <a:rPr lang="cs-CZ" altLang="cs-CZ" sz="2400" dirty="0" err="1" smtClean="0">
                <a:latin typeface="Arial" charset="0"/>
              </a:rPr>
              <a:t>opioidů</a:t>
            </a:r>
            <a:endParaRPr lang="cs-CZ" altLang="cs-CZ" sz="2400" dirty="0" smtClean="0">
              <a:latin typeface="Arial" charset="0"/>
            </a:endParaRPr>
          </a:p>
          <a:p>
            <a:pPr marL="620713" lvl="1" indent="-258763">
              <a:spcBef>
                <a:spcPts val="0"/>
              </a:spcBef>
            </a:pPr>
            <a:r>
              <a:rPr lang="cs-CZ" altLang="cs-CZ" sz="2400" dirty="0" smtClean="0">
                <a:latin typeface="Arial" charset="0"/>
              </a:rPr>
              <a:t>nedostatek tekutin, vlákniny a pohybu</a:t>
            </a:r>
          </a:p>
          <a:p>
            <a:pPr marL="620713" lvl="1" indent="-258763">
              <a:spcBef>
                <a:spcPts val="0"/>
              </a:spcBef>
            </a:pPr>
            <a:r>
              <a:rPr lang="cs-CZ" altLang="cs-CZ" sz="2400" dirty="0" smtClean="0">
                <a:latin typeface="Arial" charset="0"/>
              </a:rPr>
              <a:t>obstrukce střeva</a:t>
            </a:r>
          </a:p>
          <a:p>
            <a:pPr marL="358775" eaLnBrk="1" hangingPunct="1">
              <a:spcBef>
                <a:spcPts val="600"/>
              </a:spcBef>
            </a:pPr>
            <a:r>
              <a:rPr lang="cs-CZ" altLang="cs-CZ" sz="2800" b="1" dirty="0" smtClean="0">
                <a:latin typeface="Arial" charset="0"/>
              </a:rPr>
              <a:t>Déletrvající zácpa může být spojena s plností břicha, tlakem v břiše až nevolností</a:t>
            </a:r>
          </a:p>
          <a:p>
            <a:pPr marL="620713" lvl="1" indent="-258763">
              <a:spcBef>
                <a:spcPts val="300"/>
              </a:spcBef>
            </a:pPr>
            <a:r>
              <a:rPr lang="cs-CZ" altLang="cs-CZ" sz="2400" dirty="0" smtClean="0">
                <a:latin typeface="Arial" charset="0"/>
              </a:rPr>
              <a:t>snížený příjem stravy</a:t>
            </a:r>
          </a:p>
          <a:p>
            <a:pPr marL="620713" lvl="1" indent="-258763">
              <a:spcBef>
                <a:spcPts val="0"/>
              </a:spcBef>
            </a:pPr>
            <a:r>
              <a:rPr lang="cs-CZ" altLang="cs-CZ" sz="2400" dirty="0" smtClean="0">
                <a:latin typeface="Arial" charset="0"/>
              </a:rPr>
              <a:t>při léčbě </a:t>
            </a:r>
            <a:r>
              <a:rPr lang="cs-CZ" altLang="cs-CZ" sz="2400" dirty="0" err="1" smtClean="0">
                <a:latin typeface="Arial" charset="0"/>
              </a:rPr>
              <a:t>opioidy</a:t>
            </a:r>
            <a:r>
              <a:rPr lang="cs-CZ" altLang="cs-CZ" sz="2400" dirty="0" smtClean="0">
                <a:latin typeface="Arial" charset="0"/>
              </a:rPr>
              <a:t> je třeba možnost zácpy předvídat</a:t>
            </a:r>
          </a:p>
          <a:p>
            <a:pPr marL="358775" eaLnBrk="1" hangingPunct="1">
              <a:spcBef>
                <a:spcPts val="600"/>
              </a:spcBef>
            </a:pPr>
            <a:r>
              <a:rPr lang="cs-CZ" altLang="cs-CZ" sz="2800" b="1" dirty="0" smtClean="0">
                <a:latin typeface="Arial" charset="0"/>
              </a:rPr>
              <a:t>Nutriční faktory zácpy</a:t>
            </a:r>
          </a:p>
          <a:p>
            <a:pPr marL="620713" lvl="1" indent="-258763">
              <a:spcBef>
                <a:spcPts val="300"/>
              </a:spcBef>
            </a:pPr>
            <a:r>
              <a:rPr lang="cs-CZ" altLang="cs-CZ" sz="2400" dirty="0" smtClean="0">
                <a:latin typeface="Arial" charset="0"/>
              </a:rPr>
              <a:t>anamnesticky </a:t>
            </a:r>
            <a:r>
              <a:rPr lang="cs-CZ" altLang="cs-CZ" sz="2400" dirty="0">
                <a:latin typeface="Arial" charset="0"/>
              </a:rPr>
              <a:t>je třeba </a:t>
            </a:r>
            <a:r>
              <a:rPr lang="cs-CZ" altLang="cs-CZ" sz="2400" dirty="0" smtClean="0">
                <a:latin typeface="Arial" charset="0"/>
              </a:rPr>
              <a:t>aktivně zjišťovat, zda se podílejí na přítomnosti zácpy, i kvůli nutriční intervenci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BA81207A-D085-4B2C-AA08-2FEE92E0CDC9}" type="slidenum">
              <a:rPr lang="cs-CZ" smtClean="0"/>
              <a:pPr algn="r">
                <a:defRPr/>
              </a:pPr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80382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785936" y="72008"/>
            <a:ext cx="8106544" cy="98072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Bolesti břicha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omezující příjem stravy</a:t>
            </a:r>
            <a:endParaRPr lang="cs-CZ" sz="2400" b="0" i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916807"/>
            <a:ext cx="8568952" cy="4392513"/>
          </a:xfrm>
        </p:spPr>
        <p:txBody>
          <a:bodyPr/>
          <a:lstStyle/>
          <a:p>
            <a:pPr marL="358775" eaLnBrk="1" hangingPunct="1">
              <a:spcBef>
                <a:spcPts val="300"/>
              </a:spcBef>
            </a:pPr>
            <a:r>
              <a:rPr lang="cs-CZ" altLang="cs-CZ" sz="2800" b="1" dirty="0" smtClean="0">
                <a:latin typeface="Arial" charset="0"/>
              </a:rPr>
              <a:t>Dva typy bolestí v horní části břicha </a:t>
            </a:r>
          </a:p>
          <a:p>
            <a:pPr marL="758825" lvl="1">
              <a:spcBef>
                <a:spcPts val="300"/>
              </a:spcBef>
            </a:pPr>
            <a:r>
              <a:rPr lang="cs-CZ" altLang="cs-CZ" sz="2400" dirty="0" smtClean="0">
                <a:latin typeface="Arial" charset="0"/>
              </a:rPr>
              <a:t>nezávislé na příjmu stravy</a:t>
            </a:r>
          </a:p>
          <a:p>
            <a:pPr marL="758825" lvl="1">
              <a:spcBef>
                <a:spcPts val="0"/>
              </a:spcBef>
            </a:pPr>
            <a:r>
              <a:rPr lang="cs-CZ" altLang="cs-CZ" sz="2400" dirty="0" smtClean="0">
                <a:latin typeface="Arial" charset="0"/>
              </a:rPr>
              <a:t>bolesti dostavující se po jídle </a:t>
            </a:r>
          </a:p>
          <a:p>
            <a:pPr marL="358775" eaLnBrk="1" hangingPunct="1">
              <a:spcBef>
                <a:spcPts val="1800"/>
              </a:spcBef>
            </a:pPr>
            <a:r>
              <a:rPr lang="cs-CZ" altLang="cs-CZ" sz="2800" b="1" dirty="0" smtClean="0">
                <a:latin typeface="Arial" charset="0"/>
              </a:rPr>
              <a:t>Bolesti v žaludku </a:t>
            </a:r>
            <a:r>
              <a:rPr lang="cs-CZ" altLang="cs-CZ" sz="2000" dirty="0" smtClean="0">
                <a:latin typeface="Arial" charset="0"/>
              </a:rPr>
              <a:t>nebo</a:t>
            </a:r>
            <a:r>
              <a:rPr lang="cs-CZ" altLang="cs-CZ" sz="2800" b="1" dirty="0" smtClean="0">
                <a:latin typeface="Arial" charset="0"/>
              </a:rPr>
              <a:t> </a:t>
            </a:r>
            <a:r>
              <a:rPr lang="cs-CZ" altLang="cs-CZ" sz="2800" b="1" dirty="0" err="1" smtClean="0">
                <a:latin typeface="Arial" charset="0"/>
              </a:rPr>
              <a:t>nadbříšku</a:t>
            </a:r>
            <a:r>
              <a:rPr lang="cs-CZ" altLang="cs-CZ" sz="2800" b="1" dirty="0" smtClean="0">
                <a:latin typeface="Arial" charset="0"/>
              </a:rPr>
              <a:t> krátce po jídle</a:t>
            </a:r>
          </a:p>
          <a:p>
            <a:pPr marL="758825" lvl="1">
              <a:spcBef>
                <a:spcPts val="300"/>
              </a:spcBef>
            </a:pPr>
            <a:r>
              <a:rPr lang="cs-CZ" altLang="cs-CZ" sz="2400" dirty="0" smtClean="0">
                <a:latin typeface="Arial" charset="0"/>
              </a:rPr>
              <a:t>výrazně omezují příjem stravy</a:t>
            </a:r>
          </a:p>
          <a:p>
            <a:pPr marL="758825" lvl="1">
              <a:spcBef>
                <a:spcPts val="0"/>
              </a:spcBef>
            </a:pPr>
            <a:r>
              <a:rPr lang="cs-CZ" altLang="cs-CZ" sz="2400" dirty="0" smtClean="0">
                <a:latin typeface="Arial" charset="0"/>
              </a:rPr>
              <a:t>pacient se bojí jíst</a:t>
            </a:r>
          </a:p>
          <a:p>
            <a:pPr marL="758825" lvl="1">
              <a:spcBef>
                <a:spcPts val="0"/>
              </a:spcBef>
            </a:pPr>
            <a:r>
              <a:rPr lang="cs-CZ" altLang="cs-CZ" sz="2400" dirty="0" smtClean="0">
                <a:latin typeface="Arial" charset="0"/>
              </a:rPr>
              <a:t>nutriční anamnéza zjišťuje typ jídla</a:t>
            </a:r>
          </a:p>
          <a:p>
            <a:pPr marL="1158875" lvl="2">
              <a:spcBef>
                <a:spcPts val="0"/>
              </a:spcBef>
            </a:pPr>
            <a:r>
              <a:rPr lang="cs-CZ" altLang="cs-CZ" sz="2200" dirty="0" smtClean="0">
                <a:latin typeface="Arial" charset="0"/>
              </a:rPr>
              <a:t>který vyvolává větší potíže</a:t>
            </a:r>
          </a:p>
          <a:p>
            <a:pPr marL="1158875" lvl="2">
              <a:spcBef>
                <a:spcPts val="0"/>
              </a:spcBef>
            </a:pPr>
            <a:r>
              <a:rPr lang="cs-CZ" altLang="cs-CZ" sz="2200" dirty="0" smtClean="0">
                <a:latin typeface="Arial" charset="0"/>
              </a:rPr>
              <a:t>a naopak, který typ jídla nemocný snáší lépe</a:t>
            </a:r>
          </a:p>
          <a:p>
            <a:pPr marL="758825" lvl="1">
              <a:spcBef>
                <a:spcPts val="0"/>
              </a:spcBef>
            </a:pPr>
            <a:r>
              <a:rPr lang="cs-CZ" altLang="cs-CZ" sz="2400" dirty="0" smtClean="0">
                <a:latin typeface="Arial" charset="0"/>
              </a:rPr>
              <a:t>potíže mohou být tlumeny také léky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BA81207A-D085-4B2C-AA08-2FEE92E0CDC9}" type="slidenum">
              <a:rPr lang="cs-CZ" smtClean="0"/>
              <a:pPr algn="r">
                <a:defRPr/>
              </a:pPr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24478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713928" y="72008"/>
            <a:ext cx="8106544" cy="98072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Problémy s příjmem nemocniční stravy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intolerance nemocniční stravy, porucha příjmu potravy</a:t>
            </a:r>
            <a:endParaRPr lang="cs-CZ" sz="2400" b="0" i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556792"/>
            <a:ext cx="8424936" cy="4968875"/>
          </a:xfrm>
        </p:spPr>
        <p:txBody>
          <a:bodyPr>
            <a:normAutofit/>
          </a:bodyPr>
          <a:lstStyle/>
          <a:p>
            <a:pPr marL="15875" indent="0" algn="ctr" eaLnBrk="1" hangingPunct="1">
              <a:spcBef>
                <a:spcPts val="300"/>
              </a:spcBef>
              <a:buNone/>
            </a:pPr>
            <a:r>
              <a:rPr lang="cs-CZ" alt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Může jít o analogii poruch příjmu potravy</a:t>
            </a:r>
          </a:p>
          <a:p>
            <a:pPr marL="358775" eaLnBrk="1" hangingPunct="1">
              <a:spcBef>
                <a:spcPts val="1200"/>
              </a:spcBef>
            </a:pPr>
            <a:r>
              <a:rPr lang="cs-CZ" altLang="cs-CZ" sz="2800" b="1" dirty="0" smtClean="0">
                <a:latin typeface="Arial" charset="0"/>
              </a:rPr>
              <a:t>Získaný odpor k obvyklé nemocniční stravě</a:t>
            </a:r>
          </a:p>
          <a:p>
            <a:pPr marL="620713" lvl="1" indent="-258763">
              <a:spcBef>
                <a:spcPts val="300"/>
              </a:spcBef>
            </a:pPr>
            <a:r>
              <a:rPr lang="cs-CZ" altLang="cs-CZ" sz="2400" dirty="0" smtClean="0">
                <a:latin typeface="Arial" charset="0"/>
              </a:rPr>
              <a:t>získaná averze v době různých tělesných potíží</a:t>
            </a:r>
          </a:p>
          <a:p>
            <a:pPr marL="620713" lvl="1" indent="-258763">
              <a:spcBef>
                <a:spcPts val="300"/>
              </a:spcBef>
            </a:pPr>
            <a:r>
              <a:rPr lang="cs-CZ" altLang="cs-CZ" sz="2400" dirty="0" smtClean="0">
                <a:latin typeface="Arial" charset="0"/>
              </a:rPr>
              <a:t>nepříjemný vliv nemocničních pachů</a:t>
            </a:r>
          </a:p>
          <a:p>
            <a:pPr marL="620713" lvl="1" indent="-258763">
              <a:spcBef>
                <a:spcPts val="300"/>
              </a:spcBef>
            </a:pPr>
            <a:r>
              <a:rPr lang="cs-CZ" altLang="cs-CZ" sz="2400" dirty="0" smtClean="0">
                <a:latin typeface="Arial" charset="0"/>
              </a:rPr>
              <a:t>jídlo přinesené z domu nemocný zvládá lépe</a:t>
            </a:r>
          </a:p>
          <a:p>
            <a:pPr marL="358775" eaLnBrk="1" hangingPunct="1">
              <a:spcBef>
                <a:spcPts val="1200"/>
              </a:spcBef>
            </a:pPr>
            <a:r>
              <a:rPr lang="cs-CZ" altLang="cs-CZ" sz="2800" b="1" dirty="0" smtClean="0">
                <a:latin typeface="Arial" charset="0"/>
              </a:rPr>
              <a:t>Nevyhovující jednotné intervaly podávání jídla</a:t>
            </a:r>
          </a:p>
          <a:p>
            <a:pPr marL="620713" lvl="1" indent="-258763">
              <a:spcBef>
                <a:spcPts val="0"/>
              </a:spcBef>
            </a:pPr>
            <a:r>
              <a:rPr lang="cs-CZ" altLang="cs-CZ" sz="2400" dirty="0" smtClean="0">
                <a:latin typeface="Arial" charset="0"/>
              </a:rPr>
              <a:t>krátké intervaly s dlouhou noční pauzou</a:t>
            </a:r>
          </a:p>
          <a:p>
            <a:pPr marL="358775" eaLnBrk="1" hangingPunct="1">
              <a:spcBef>
                <a:spcPts val="1200"/>
              </a:spcBef>
            </a:pPr>
            <a:r>
              <a:rPr lang="cs-CZ" altLang="cs-CZ" sz="2800" b="1" dirty="0" smtClean="0">
                <a:latin typeface="Arial" charset="0"/>
              </a:rPr>
              <a:t>Nevolnost po lécích</a:t>
            </a:r>
          </a:p>
          <a:p>
            <a:pPr marL="358775" eaLnBrk="1" hangingPunct="1">
              <a:spcBef>
                <a:spcPts val="1200"/>
              </a:spcBef>
            </a:pPr>
            <a:r>
              <a:rPr lang="cs-CZ" altLang="cs-CZ" sz="2800" b="1" dirty="0" smtClean="0">
                <a:latin typeface="Arial" charset="0"/>
              </a:rPr>
              <a:t>Psychický tlak, stres z nemoci, nepříjemná očekávání v nemocnici, obavy ze zákroků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BA81207A-D085-4B2C-AA08-2FEE92E0CDC9}" type="slidenum">
              <a:rPr lang="cs-CZ" smtClean="0"/>
              <a:pPr algn="r">
                <a:defRPr/>
              </a:pPr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98165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675456" y="188640"/>
            <a:ext cx="8001000" cy="64837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latin typeface="Arial" pitchFamily="34" charset="0"/>
                <a:cs typeface="Arial" pitchFamily="34" charset="0"/>
              </a:rPr>
              <a:t>Další symptomy interferující s příjmem stravy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628800"/>
            <a:ext cx="8065268" cy="4824536"/>
          </a:xfrm>
        </p:spPr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</a:pPr>
            <a:r>
              <a:rPr lang="cs-CZ" altLang="cs-CZ" sz="2800" b="1" dirty="0" smtClean="0">
                <a:latin typeface="Arial" charset="0"/>
              </a:rPr>
              <a:t>Jakákoliv nekontrolovaná bolest</a:t>
            </a:r>
          </a:p>
          <a:p>
            <a:pPr lvl="1">
              <a:spcBef>
                <a:spcPts val="0"/>
              </a:spcBef>
            </a:pPr>
            <a:r>
              <a:rPr lang="cs-CZ" altLang="cs-CZ" sz="2400" dirty="0" smtClean="0">
                <a:latin typeface="Arial" charset="0"/>
              </a:rPr>
              <a:t>vyžaduje pravidelné užívání účinných analgetik</a:t>
            </a:r>
          </a:p>
          <a:p>
            <a:pPr eaLnBrk="1" hangingPunct="1">
              <a:spcBef>
                <a:spcPts val="600"/>
              </a:spcBef>
            </a:pPr>
            <a:r>
              <a:rPr lang="cs-CZ" altLang="cs-CZ" sz="2800" b="1" dirty="0" smtClean="0">
                <a:latin typeface="Arial" charset="0"/>
              </a:rPr>
              <a:t>Dušnost  </a:t>
            </a:r>
            <a:r>
              <a:rPr lang="cs-CZ" altLang="cs-CZ" sz="2800" dirty="0" smtClean="0">
                <a:latin typeface="Arial" charset="0"/>
              </a:rPr>
              <a:t>při minimální námaze nebo i v klidu</a:t>
            </a:r>
          </a:p>
          <a:p>
            <a:pPr lvl="1">
              <a:spcBef>
                <a:spcPts val="0"/>
              </a:spcBef>
            </a:pPr>
            <a:r>
              <a:rPr lang="cs-CZ" altLang="cs-CZ" sz="2400" dirty="0" smtClean="0">
                <a:latin typeface="Arial" charset="0"/>
              </a:rPr>
              <a:t>může se zhoršovat po větší porci jídla</a:t>
            </a:r>
          </a:p>
          <a:p>
            <a:pPr lvl="1">
              <a:spcBef>
                <a:spcPts val="0"/>
              </a:spcBef>
            </a:pPr>
            <a:r>
              <a:rPr lang="cs-CZ" altLang="cs-CZ" sz="2400" dirty="0" smtClean="0">
                <a:latin typeface="Arial" charset="0"/>
              </a:rPr>
              <a:t>pacient se bojí najíst</a:t>
            </a:r>
          </a:p>
          <a:p>
            <a:pPr eaLnBrk="1" hangingPunct="1">
              <a:spcBef>
                <a:spcPts val="600"/>
              </a:spcBef>
            </a:pPr>
            <a:r>
              <a:rPr lang="cs-CZ" altLang="cs-CZ" sz="2800" b="1" dirty="0" smtClean="0">
                <a:latin typeface="Arial" charset="0"/>
              </a:rPr>
              <a:t>Psychická deprese</a:t>
            </a:r>
          </a:p>
          <a:p>
            <a:pPr lvl="1">
              <a:spcBef>
                <a:spcPts val="0"/>
              </a:spcBef>
            </a:pPr>
            <a:r>
              <a:rPr lang="cs-CZ" altLang="cs-CZ" sz="2400" dirty="0" smtClean="0">
                <a:latin typeface="Arial" charset="0"/>
              </a:rPr>
              <a:t>pokud není rozpoznána a léčena, mohou všechna nutriční doporučení selhávat</a:t>
            </a:r>
          </a:p>
          <a:p>
            <a:pPr eaLnBrk="1" hangingPunct="1">
              <a:spcBef>
                <a:spcPts val="600"/>
              </a:spcBef>
            </a:pPr>
            <a:r>
              <a:rPr lang="cs-CZ" altLang="cs-CZ" sz="2800" b="1" dirty="0">
                <a:latin typeface="Arial" charset="0"/>
              </a:rPr>
              <a:t>V</a:t>
            </a:r>
            <a:r>
              <a:rPr lang="cs-CZ" altLang="cs-CZ" sz="2800" b="1" dirty="0" smtClean="0">
                <a:latin typeface="Arial" charset="0"/>
              </a:rPr>
              <a:t>ýrazná tělesná slabost</a:t>
            </a:r>
          </a:p>
          <a:p>
            <a:pPr lvl="1">
              <a:spcBef>
                <a:spcPts val="0"/>
              </a:spcBef>
            </a:pPr>
            <a:r>
              <a:rPr lang="cs-CZ" altLang="cs-CZ" sz="2400" dirty="0" smtClean="0">
                <a:latin typeface="Arial" charset="0"/>
              </a:rPr>
              <a:t>pacient nemá síly zajistit si dostupnost jídla</a:t>
            </a:r>
          </a:p>
          <a:p>
            <a:pPr lvl="1">
              <a:spcBef>
                <a:spcPts val="0"/>
              </a:spcBef>
            </a:pPr>
            <a:r>
              <a:rPr lang="cs-CZ" altLang="cs-CZ" sz="2400" dirty="0" smtClean="0">
                <a:latin typeface="Arial" charset="0"/>
              </a:rPr>
              <a:t>vyžaduje pomoc druhé osoby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686872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16A7682B-7121-4198-A79E-B7086BC27453}" type="slidenum">
              <a:rPr lang="cs-CZ" smtClean="0"/>
              <a:pPr algn="r">
                <a:defRPr/>
              </a:pPr>
              <a:t>34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45226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819274" y="188640"/>
            <a:ext cx="8001198" cy="864394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latin typeface="Arial" pitchFamily="34" charset="0"/>
                <a:cs typeface="Arial" pitchFamily="34" charset="0"/>
              </a:rPr>
              <a:t>Další faktory omezující příjem stravy</a:t>
            </a:r>
            <a:br>
              <a:rPr lang="cs-CZ" b="1" dirty="0" smtClean="0"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latin typeface="Arial" pitchFamily="34" charset="0"/>
                <a:cs typeface="Arial" pitchFamily="34" charset="0"/>
              </a:rPr>
              <a:t>musí být aktivně zjišťovány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629346"/>
            <a:ext cx="8424936" cy="5040014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sz="2800" b="1" dirty="0" smtClean="0">
                <a:solidFill>
                  <a:srgbClr val="FF0000"/>
                </a:solidFill>
                <a:latin typeface="Arial" charset="0"/>
              </a:rPr>
              <a:t>Dietní omezení</a:t>
            </a:r>
            <a:r>
              <a:rPr lang="cs-CZ" altLang="cs-CZ" sz="2800" b="1" dirty="0" smtClean="0">
                <a:latin typeface="Arial" charset="0"/>
              </a:rPr>
              <a:t> má mnoho pacientů</a:t>
            </a:r>
          </a:p>
          <a:p>
            <a:pPr lvl="1">
              <a:spcBef>
                <a:spcPct val="0"/>
              </a:spcBef>
            </a:pPr>
            <a:r>
              <a:rPr lang="cs-CZ" altLang="cs-CZ" sz="2400" dirty="0">
                <a:latin typeface="Arial" charset="0"/>
              </a:rPr>
              <a:t>netolerovaná nebo neoblíbená  jídla či potraviny</a:t>
            </a:r>
          </a:p>
          <a:p>
            <a:pPr lvl="1">
              <a:spcBef>
                <a:spcPct val="0"/>
              </a:spcBef>
            </a:pPr>
            <a:r>
              <a:rPr lang="cs-CZ" altLang="cs-CZ" sz="2400" dirty="0" smtClean="0">
                <a:latin typeface="Arial" charset="0"/>
              </a:rPr>
              <a:t>dieta spontánně </a:t>
            </a:r>
            <a:r>
              <a:rPr lang="cs-CZ" altLang="cs-CZ" sz="2400" dirty="0">
                <a:latin typeface="Arial" charset="0"/>
              </a:rPr>
              <a:t>dodržovaná </a:t>
            </a:r>
            <a:r>
              <a:rPr lang="cs-CZ" altLang="cs-CZ" sz="2400" dirty="0" smtClean="0">
                <a:latin typeface="Arial" charset="0"/>
              </a:rPr>
              <a:t>pacientem</a:t>
            </a:r>
          </a:p>
          <a:p>
            <a:pPr lvl="1">
              <a:spcBef>
                <a:spcPct val="0"/>
              </a:spcBef>
            </a:pPr>
            <a:r>
              <a:rPr lang="cs-CZ" altLang="cs-CZ" sz="2400" dirty="0" smtClean="0">
                <a:latin typeface="Arial" charset="0"/>
              </a:rPr>
              <a:t>dieta předepsaná lékařem / nutričním terapeutem</a:t>
            </a:r>
          </a:p>
          <a:p>
            <a:pPr eaLnBrk="1" hangingPunct="1">
              <a:spcBef>
                <a:spcPts val="600"/>
              </a:spcBef>
            </a:pPr>
            <a:r>
              <a:rPr lang="cs-CZ" altLang="cs-CZ" sz="2800" b="1" dirty="0" smtClean="0">
                <a:solidFill>
                  <a:srgbClr val="FF0000"/>
                </a:solidFill>
                <a:latin typeface="Arial" charset="0"/>
              </a:rPr>
              <a:t>Nedostatečná pestrost </a:t>
            </a:r>
            <a:r>
              <a:rPr lang="cs-CZ" altLang="cs-CZ" sz="2800" b="1" dirty="0" smtClean="0">
                <a:latin typeface="Arial" charset="0"/>
              </a:rPr>
              <a:t>stravy</a:t>
            </a:r>
          </a:p>
          <a:p>
            <a:pPr lvl="1">
              <a:spcBef>
                <a:spcPts val="300"/>
              </a:spcBef>
            </a:pPr>
            <a:r>
              <a:rPr lang="cs-CZ" altLang="cs-CZ" sz="2400" dirty="0" smtClean="0">
                <a:latin typeface="Arial" charset="0"/>
              </a:rPr>
              <a:t>častá u starších pacientů</a:t>
            </a:r>
          </a:p>
          <a:p>
            <a:pPr lvl="1">
              <a:spcBef>
                <a:spcPts val="0"/>
              </a:spcBef>
            </a:pPr>
            <a:r>
              <a:rPr lang="cs-CZ" altLang="cs-CZ" sz="2400" dirty="0" smtClean="0">
                <a:latin typeface="Arial" charset="0"/>
              </a:rPr>
              <a:t>při špatné sociální situaci </a:t>
            </a:r>
          </a:p>
          <a:p>
            <a:pPr lvl="2">
              <a:spcBef>
                <a:spcPts val="0"/>
              </a:spcBef>
            </a:pPr>
            <a:r>
              <a:rPr lang="cs-CZ" altLang="cs-CZ" sz="2200" dirty="0" smtClean="0">
                <a:latin typeface="Arial" charset="0"/>
              </a:rPr>
              <a:t>nedostatek financí, </a:t>
            </a:r>
            <a:r>
              <a:rPr lang="cs-CZ" altLang="cs-CZ" sz="2000" dirty="0" smtClean="0">
                <a:latin typeface="Arial" charset="0"/>
              </a:rPr>
              <a:t>osamělost</a:t>
            </a:r>
            <a:r>
              <a:rPr lang="cs-CZ" altLang="cs-CZ" sz="2000" dirty="0">
                <a:latin typeface="Arial" charset="0"/>
              </a:rPr>
              <a:t>, závislost na </a:t>
            </a:r>
            <a:r>
              <a:rPr lang="cs-CZ" altLang="cs-CZ" sz="2000" dirty="0" smtClean="0">
                <a:latin typeface="Arial" charset="0"/>
              </a:rPr>
              <a:t>okolí</a:t>
            </a:r>
            <a:r>
              <a:rPr lang="cs-CZ" altLang="cs-CZ" sz="2200" dirty="0" smtClean="0">
                <a:latin typeface="Arial" charset="0"/>
              </a:rPr>
              <a:t> </a:t>
            </a:r>
          </a:p>
          <a:p>
            <a:pPr eaLnBrk="1" hangingPunct="1">
              <a:spcBef>
                <a:spcPts val="600"/>
              </a:spcBef>
            </a:pPr>
            <a:r>
              <a:rPr lang="cs-CZ" altLang="cs-CZ" sz="2800" b="1" dirty="0" smtClean="0">
                <a:solidFill>
                  <a:srgbClr val="FF0000"/>
                </a:solidFill>
                <a:latin typeface="Arial" charset="0"/>
              </a:rPr>
              <a:t>Chyby v organizaci </a:t>
            </a:r>
            <a:r>
              <a:rPr lang="cs-CZ" altLang="cs-CZ" sz="2800" b="1" dirty="0" smtClean="0">
                <a:latin typeface="Arial" charset="0"/>
              </a:rPr>
              <a:t>příjmu stravy</a:t>
            </a:r>
          </a:p>
          <a:p>
            <a:pPr lvl="1">
              <a:spcBef>
                <a:spcPts val="0"/>
              </a:spcBef>
            </a:pPr>
            <a:r>
              <a:rPr lang="cs-CZ" altLang="cs-CZ" sz="2400" dirty="0" smtClean="0">
                <a:latin typeface="Arial" charset="0"/>
              </a:rPr>
              <a:t>nízký počet porcí, špatné rozložení, pozdní snídaně</a:t>
            </a:r>
          </a:p>
          <a:p>
            <a:pPr lvl="1">
              <a:spcBef>
                <a:spcPts val="0"/>
              </a:spcBef>
            </a:pPr>
            <a:r>
              <a:rPr lang="cs-CZ" altLang="cs-CZ" sz="2400" dirty="0" smtClean="0">
                <a:latin typeface="Arial" charset="0"/>
              </a:rPr>
              <a:t>špatné podmínky k přípravě, nedostatek času k jídlu</a:t>
            </a:r>
          </a:p>
          <a:p>
            <a:pPr lvl="1">
              <a:spcBef>
                <a:spcPts val="0"/>
              </a:spcBef>
            </a:pPr>
            <a:r>
              <a:rPr lang="cs-CZ" altLang="cs-CZ" sz="2400" dirty="0" smtClean="0">
                <a:latin typeface="Arial" charset="0"/>
              </a:rPr>
              <a:t>nevyhovující prostředí, chybění sociálních kontaktů </a:t>
            </a:r>
          </a:p>
          <a:p>
            <a:pPr lvl="1">
              <a:spcBef>
                <a:spcPts val="0"/>
              </a:spcBef>
            </a:pPr>
            <a:endParaRPr lang="cs-CZ" altLang="cs-CZ" sz="2400" dirty="0" smtClean="0">
              <a:latin typeface="Arial" charset="0"/>
            </a:endParaRPr>
          </a:p>
          <a:p>
            <a:pPr lvl="1">
              <a:spcBef>
                <a:spcPts val="0"/>
              </a:spcBef>
            </a:pPr>
            <a:endParaRPr lang="cs-CZ" altLang="cs-CZ" sz="2400" dirty="0" smtClean="0">
              <a:latin typeface="Arial" charset="0"/>
            </a:endParaRPr>
          </a:p>
          <a:p>
            <a:pPr lvl="1">
              <a:spcBef>
                <a:spcPts val="0"/>
              </a:spcBef>
            </a:pPr>
            <a:endParaRPr lang="cs-CZ" altLang="cs-CZ" sz="2400" dirty="0" smtClean="0">
              <a:latin typeface="Arial" charset="0"/>
            </a:endParaRPr>
          </a:p>
          <a:p>
            <a:pPr lvl="1">
              <a:spcBef>
                <a:spcPts val="0"/>
              </a:spcBef>
            </a:pPr>
            <a:endParaRPr lang="cs-CZ" altLang="cs-CZ" sz="2400" dirty="0" smtClean="0">
              <a:latin typeface="Arial" charset="0"/>
            </a:endParaRPr>
          </a:p>
          <a:p>
            <a:pPr lvl="1">
              <a:spcBef>
                <a:spcPts val="1200"/>
              </a:spcBef>
            </a:pPr>
            <a:endParaRPr lang="cs-CZ" altLang="cs-CZ" sz="2400" dirty="0" smtClean="0">
              <a:latin typeface="Arial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830888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FC912CB4-321B-4060-9097-87202ABBFCA9}" type="slidenum">
              <a:rPr lang="cs-CZ" smtClean="0"/>
              <a:pPr algn="r">
                <a:defRPr/>
              </a:pPr>
              <a:t>35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64181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88640"/>
            <a:ext cx="8352928" cy="864394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latin typeface="Arial" pitchFamily="34" charset="0"/>
                <a:cs typeface="Arial" pitchFamily="34" charset="0"/>
              </a:rPr>
              <a:t>Nutriční anamnéza zaměřená na složení  stravy</a:t>
            </a:r>
            <a:br>
              <a:rPr lang="cs-CZ" b="1" dirty="0" smtClean="0"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latin typeface="Arial" pitchFamily="34" charset="0"/>
                <a:cs typeface="Arial" pitchFamily="34" charset="0"/>
              </a:rPr>
              <a:t>orientační zhodnocení příjmu živin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484784"/>
            <a:ext cx="8424936" cy="5040014"/>
          </a:xfrm>
        </p:spPr>
        <p:txBody>
          <a:bodyPr>
            <a:normAutofit/>
          </a:bodyPr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cs-CZ" alt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Odhad příjmu jednotlivých skupin potravin</a:t>
            </a:r>
          </a:p>
          <a:p>
            <a:pPr eaLnBrk="1" hangingPunct="1">
              <a:spcBef>
                <a:spcPts val="600"/>
              </a:spcBef>
            </a:pPr>
            <a:r>
              <a:rPr lang="cs-CZ" altLang="cs-CZ" sz="2800" b="1" dirty="0" smtClean="0">
                <a:solidFill>
                  <a:srgbClr val="FF0000"/>
                </a:solidFill>
                <a:latin typeface="Arial" charset="0"/>
              </a:rPr>
              <a:t>Bílkovinné </a:t>
            </a:r>
            <a:r>
              <a:rPr lang="cs-CZ" altLang="cs-CZ" sz="2800" b="1" dirty="0" smtClean="0">
                <a:latin typeface="Arial" charset="0"/>
              </a:rPr>
              <a:t>potraviny</a:t>
            </a:r>
          </a:p>
          <a:p>
            <a:pPr lvl="1">
              <a:spcBef>
                <a:spcPct val="0"/>
              </a:spcBef>
            </a:pPr>
            <a:r>
              <a:rPr lang="cs-CZ" altLang="cs-CZ" sz="2400" dirty="0" smtClean="0">
                <a:latin typeface="Arial" charset="0"/>
              </a:rPr>
              <a:t>maso červené a </a:t>
            </a:r>
            <a:r>
              <a:rPr lang="cs-CZ" altLang="cs-CZ" sz="2400" dirty="0">
                <a:latin typeface="Arial" charset="0"/>
              </a:rPr>
              <a:t>b</a:t>
            </a:r>
            <a:r>
              <a:rPr lang="cs-CZ" altLang="cs-CZ" sz="2400" dirty="0" smtClean="0">
                <a:latin typeface="Arial" charset="0"/>
              </a:rPr>
              <a:t>ílé, ryby, vejce, sýry	</a:t>
            </a:r>
          </a:p>
          <a:p>
            <a:pPr>
              <a:spcBef>
                <a:spcPts val="600"/>
              </a:spcBef>
            </a:pPr>
            <a:r>
              <a:rPr lang="cs-CZ" altLang="cs-CZ" sz="2800" b="1" dirty="0" smtClean="0">
                <a:latin typeface="Arial" charset="0"/>
              </a:rPr>
              <a:t>Potraviny s obsahem </a:t>
            </a:r>
            <a:r>
              <a:rPr lang="cs-CZ" altLang="cs-CZ" sz="2800" b="1" dirty="0" smtClean="0">
                <a:solidFill>
                  <a:srgbClr val="FF0000"/>
                </a:solidFill>
                <a:latin typeface="Arial" charset="0"/>
              </a:rPr>
              <a:t>tuku</a:t>
            </a:r>
            <a:r>
              <a:rPr lang="cs-CZ" altLang="cs-CZ" sz="2800" b="1" dirty="0" smtClean="0">
                <a:latin typeface="Arial" charset="0"/>
              </a:rPr>
              <a:t> </a:t>
            </a:r>
            <a:r>
              <a:rPr lang="cs-CZ" altLang="cs-CZ" dirty="0" smtClean="0">
                <a:latin typeface="Arial" charset="0"/>
              </a:rPr>
              <a:t>(koncentrovaná energie)</a:t>
            </a:r>
          </a:p>
          <a:p>
            <a:pPr lvl="1">
              <a:spcBef>
                <a:spcPct val="0"/>
              </a:spcBef>
            </a:pPr>
            <a:r>
              <a:rPr lang="cs-CZ" altLang="cs-CZ" sz="2400" dirty="0" smtClean="0">
                <a:latin typeface="Arial" charset="0"/>
              </a:rPr>
              <a:t>tučnější mléčné výrobky, tuky rostlinné a živočišné</a:t>
            </a:r>
          </a:p>
          <a:p>
            <a:pPr>
              <a:spcBef>
                <a:spcPts val="600"/>
              </a:spcBef>
            </a:pPr>
            <a:r>
              <a:rPr lang="cs-CZ" altLang="cs-CZ" sz="2800" b="1" dirty="0" smtClean="0">
                <a:latin typeface="Arial" charset="0"/>
              </a:rPr>
              <a:t>Potraviny bohaté na </a:t>
            </a:r>
            <a:r>
              <a:rPr lang="cs-CZ" altLang="cs-CZ" sz="2800" b="1" dirty="0" smtClean="0">
                <a:solidFill>
                  <a:srgbClr val="FF0000"/>
                </a:solidFill>
                <a:latin typeface="Arial" charset="0"/>
              </a:rPr>
              <a:t>vlákninu</a:t>
            </a:r>
          </a:p>
          <a:p>
            <a:pPr lvl="1">
              <a:spcBef>
                <a:spcPct val="0"/>
              </a:spcBef>
            </a:pPr>
            <a:r>
              <a:rPr lang="cs-CZ" altLang="cs-CZ" sz="2400" dirty="0">
                <a:latin typeface="Arial" charset="0"/>
              </a:rPr>
              <a:t>celozrnné pečivo, zelenina</a:t>
            </a:r>
            <a:r>
              <a:rPr lang="cs-CZ" altLang="cs-CZ" sz="2400" dirty="0" smtClean="0">
                <a:latin typeface="Arial" charset="0"/>
              </a:rPr>
              <a:t>, ovoce</a:t>
            </a:r>
          </a:p>
          <a:p>
            <a:pPr>
              <a:spcBef>
                <a:spcPts val="600"/>
              </a:spcBef>
            </a:pPr>
            <a:r>
              <a:rPr lang="cs-CZ" altLang="cs-CZ" sz="2800" b="1" dirty="0" smtClean="0">
                <a:latin typeface="Arial" charset="0"/>
              </a:rPr>
              <a:t>Potraviny s obsahem </a:t>
            </a:r>
            <a:r>
              <a:rPr lang="cs-CZ" altLang="cs-CZ" sz="2800" b="1" dirty="0" smtClean="0">
                <a:solidFill>
                  <a:srgbClr val="FF0000"/>
                </a:solidFill>
                <a:latin typeface="Arial" charset="0"/>
              </a:rPr>
              <a:t>vitamínů</a:t>
            </a:r>
          </a:p>
          <a:p>
            <a:pPr lvl="1">
              <a:spcBef>
                <a:spcPct val="0"/>
              </a:spcBef>
            </a:pPr>
            <a:r>
              <a:rPr lang="cs-CZ" altLang="cs-CZ" sz="2400" dirty="0" smtClean="0">
                <a:latin typeface="Arial" charset="0"/>
              </a:rPr>
              <a:t>zelenina, ovoce, maso, mléčné výrobky</a:t>
            </a:r>
          </a:p>
          <a:p>
            <a:pPr>
              <a:spcBef>
                <a:spcPts val="600"/>
              </a:spcBef>
            </a:pPr>
            <a:r>
              <a:rPr lang="cs-CZ" altLang="cs-CZ" sz="2800" b="1" dirty="0" smtClean="0">
                <a:latin typeface="Arial" charset="0"/>
              </a:rPr>
              <a:t>Odhad příjmu </a:t>
            </a:r>
            <a:r>
              <a:rPr lang="cs-CZ" altLang="cs-CZ" sz="2800" b="1" dirty="0" smtClean="0">
                <a:solidFill>
                  <a:srgbClr val="FF0000"/>
                </a:solidFill>
                <a:latin typeface="Arial" charset="0"/>
              </a:rPr>
              <a:t>minerálních látek</a:t>
            </a:r>
          </a:p>
          <a:p>
            <a:pPr lvl="1">
              <a:spcBef>
                <a:spcPct val="0"/>
              </a:spcBef>
            </a:pPr>
            <a:r>
              <a:rPr lang="cs-CZ" altLang="cs-CZ" sz="2400" dirty="0">
                <a:latin typeface="Arial" charset="0"/>
              </a:rPr>
              <a:t>zelenina, ovoce, maso</a:t>
            </a:r>
            <a:endParaRPr lang="cs-CZ" altLang="cs-CZ" sz="2400" dirty="0" smtClean="0">
              <a:latin typeface="Arial" charset="0"/>
            </a:endParaRPr>
          </a:p>
          <a:p>
            <a:pPr>
              <a:spcBef>
                <a:spcPct val="0"/>
              </a:spcBef>
            </a:pPr>
            <a:endParaRPr lang="cs-CZ" altLang="cs-CZ" sz="2800" dirty="0" smtClean="0">
              <a:latin typeface="Arial" charset="0"/>
            </a:endParaRPr>
          </a:p>
          <a:p>
            <a:pPr>
              <a:spcBef>
                <a:spcPct val="0"/>
              </a:spcBef>
            </a:pPr>
            <a:endParaRPr lang="cs-CZ" altLang="cs-CZ" sz="2800" b="1" dirty="0" smtClean="0">
              <a:latin typeface="Arial" charset="0"/>
            </a:endParaRPr>
          </a:p>
          <a:p>
            <a:pPr lvl="1">
              <a:spcBef>
                <a:spcPct val="0"/>
              </a:spcBef>
            </a:pPr>
            <a:endParaRPr lang="cs-CZ" altLang="cs-CZ" sz="2400" dirty="0">
              <a:latin typeface="Arial" charset="0"/>
            </a:endParaRPr>
          </a:p>
          <a:p>
            <a:pPr lvl="1">
              <a:spcBef>
                <a:spcPct val="0"/>
              </a:spcBef>
            </a:pPr>
            <a:endParaRPr lang="cs-CZ" altLang="cs-CZ" sz="2400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cs-CZ" altLang="cs-CZ" dirty="0" smtClean="0">
              <a:latin typeface="Arial" charset="0"/>
            </a:endParaRPr>
          </a:p>
          <a:p>
            <a:pPr lvl="1">
              <a:spcBef>
                <a:spcPts val="0"/>
              </a:spcBef>
            </a:pPr>
            <a:endParaRPr lang="cs-CZ" altLang="cs-CZ" sz="2400" dirty="0" smtClean="0">
              <a:latin typeface="Arial" charset="0"/>
            </a:endParaRPr>
          </a:p>
          <a:p>
            <a:pPr lvl="1">
              <a:spcBef>
                <a:spcPts val="0"/>
              </a:spcBef>
            </a:pPr>
            <a:endParaRPr lang="cs-CZ" altLang="cs-CZ" sz="2400" dirty="0" smtClean="0">
              <a:latin typeface="Arial" charset="0"/>
            </a:endParaRPr>
          </a:p>
          <a:p>
            <a:pPr lvl="1">
              <a:spcBef>
                <a:spcPts val="1200"/>
              </a:spcBef>
            </a:pPr>
            <a:endParaRPr lang="cs-CZ" altLang="cs-CZ" sz="2400" dirty="0" smtClean="0">
              <a:latin typeface="Arial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830888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FC912CB4-321B-4060-9097-87202ABBFCA9}" type="slidenum">
              <a:rPr lang="cs-CZ" smtClean="0"/>
              <a:pPr algn="r">
                <a:defRPr/>
              </a:pPr>
              <a:t>36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05028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965448" y="116632"/>
            <a:ext cx="5766792" cy="936104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Další anamnestické údaje 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podporující diagnózu malnutrice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628801"/>
            <a:ext cx="8064896" cy="4824536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cs-CZ" altLang="cs-CZ" sz="2800" b="1" dirty="0" smtClean="0">
                <a:latin typeface="Arial" charset="0"/>
              </a:rPr>
              <a:t>Pacient vnímá změnu </a:t>
            </a:r>
            <a:r>
              <a:rPr lang="cs-CZ" altLang="cs-CZ" sz="2800" b="1" dirty="0">
                <a:latin typeface="Arial" charset="0"/>
              </a:rPr>
              <a:t>tělesného vzhledu</a:t>
            </a:r>
          </a:p>
          <a:p>
            <a:pPr marL="620713" lvl="1" indent="-258763" eaLnBrk="1" hangingPunct="1">
              <a:spcBef>
                <a:spcPct val="0"/>
              </a:spcBef>
            </a:pPr>
            <a:r>
              <a:rPr lang="cs-CZ" altLang="cs-CZ" sz="2400" dirty="0" smtClean="0">
                <a:latin typeface="Arial" charset="0"/>
              </a:rPr>
              <a:t>pocit celkové hubenosti, hubenost v obličeji</a:t>
            </a:r>
          </a:p>
          <a:p>
            <a:pPr marL="620713" lvl="1" indent="-258763" eaLnBrk="1" hangingPunct="1">
              <a:spcBef>
                <a:spcPct val="0"/>
              </a:spcBef>
            </a:pPr>
            <a:r>
              <a:rPr lang="cs-CZ" altLang="cs-CZ" sz="2400" dirty="0" smtClean="0">
                <a:latin typeface="Arial" charset="0"/>
              </a:rPr>
              <a:t>anamnestický úbytek svalové hmoty </a:t>
            </a:r>
          </a:p>
          <a:p>
            <a:pPr marL="811213" lvl="2" indent="-190500">
              <a:spcBef>
                <a:spcPct val="0"/>
              </a:spcBef>
            </a:pPr>
            <a:r>
              <a:rPr lang="cs-CZ" altLang="cs-CZ" sz="2200" dirty="0" smtClean="0">
                <a:latin typeface="Arial" charset="0"/>
              </a:rPr>
              <a:t>podílet se může pokles fyzické aktivity v době nemoci</a:t>
            </a:r>
          </a:p>
          <a:p>
            <a:pPr marL="342900" lvl="1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cs-CZ" altLang="cs-CZ" sz="2800" b="1" dirty="0" smtClean="0">
                <a:latin typeface="Arial" charset="0"/>
              </a:rPr>
              <a:t>Pocit </a:t>
            </a:r>
            <a:r>
              <a:rPr lang="cs-CZ" altLang="cs-CZ" sz="2800" b="1" dirty="0">
                <a:latin typeface="Arial" charset="0"/>
              </a:rPr>
              <a:t>tělesné slabosti</a:t>
            </a:r>
          </a:p>
          <a:p>
            <a:pPr marL="620713" lvl="1" indent="-258763">
              <a:spcBef>
                <a:spcPct val="0"/>
              </a:spcBef>
            </a:pPr>
            <a:r>
              <a:rPr lang="cs-CZ" altLang="cs-CZ" sz="2400" dirty="0" smtClean="0">
                <a:latin typeface="Arial" charset="0"/>
              </a:rPr>
              <a:t>snížená </a:t>
            </a:r>
            <a:r>
              <a:rPr lang="cs-CZ" altLang="cs-CZ" sz="2400" dirty="0">
                <a:latin typeface="Arial" charset="0"/>
              </a:rPr>
              <a:t>fyzická </a:t>
            </a:r>
            <a:r>
              <a:rPr lang="cs-CZ" altLang="cs-CZ" sz="2400" dirty="0" smtClean="0">
                <a:latin typeface="Arial" charset="0"/>
              </a:rPr>
              <a:t>výkonnost, zvýšená únavnost</a:t>
            </a:r>
            <a:endParaRPr lang="cs-CZ" altLang="cs-CZ" sz="2400" dirty="0">
              <a:latin typeface="Arial" charset="0"/>
            </a:endParaRPr>
          </a:p>
          <a:p>
            <a:pPr marL="620713" lvl="1" indent="-258763" eaLnBrk="1" hangingPunct="1">
              <a:spcBef>
                <a:spcPct val="0"/>
              </a:spcBef>
            </a:pPr>
            <a:r>
              <a:rPr lang="cs-CZ" altLang="cs-CZ" sz="2400" dirty="0" smtClean="0">
                <a:latin typeface="Arial" charset="0"/>
              </a:rPr>
              <a:t>obtížná, pomalá a nejistá chůze</a:t>
            </a:r>
          </a:p>
          <a:p>
            <a:pPr marL="620713" lvl="1" indent="-258763" eaLnBrk="1" hangingPunct="1">
              <a:spcBef>
                <a:spcPct val="0"/>
              </a:spcBef>
            </a:pPr>
            <a:r>
              <a:rPr lang="cs-CZ" altLang="cs-CZ" sz="2400" dirty="0" smtClean="0">
                <a:latin typeface="Arial" charset="0"/>
              </a:rPr>
              <a:t>pokud časově koresponduje se zhubnutím</a:t>
            </a:r>
            <a:endParaRPr lang="cs-CZ" altLang="cs-CZ" dirty="0" smtClean="0">
              <a:latin typeface="Arial" charset="0"/>
            </a:endParaRPr>
          </a:p>
          <a:p>
            <a:pPr>
              <a:spcBef>
                <a:spcPts val="1200"/>
              </a:spcBef>
            </a:pPr>
            <a:r>
              <a:rPr lang="cs-CZ" altLang="cs-CZ" sz="2800" b="1" dirty="0" err="1">
                <a:latin typeface="Arial" charset="0"/>
              </a:rPr>
              <a:t>H</a:t>
            </a:r>
            <a:r>
              <a:rPr lang="cs-CZ" altLang="cs-CZ" sz="2800" b="1" dirty="0" err="1" smtClean="0">
                <a:latin typeface="Arial" charset="0"/>
              </a:rPr>
              <a:t>ypoproteinemické</a:t>
            </a:r>
            <a:r>
              <a:rPr lang="cs-CZ" altLang="cs-CZ" sz="2800" b="1" dirty="0" smtClean="0">
                <a:latin typeface="Arial" charset="0"/>
              </a:rPr>
              <a:t> otoky</a:t>
            </a:r>
          </a:p>
          <a:p>
            <a:pPr lvl="1">
              <a:spcBef>
                <a:spcPct val="0"/>
              </a:spcBef>
            </a:pPr>
            <a:r>
              <a:rPr lang="cs-CZ" altLang="cs-CZ" sz="2400" dirty="0" smtClean="0">
                <a:latin typeface="Arial" charset="0"/>
              </a:rPr>
              <a:t>difúzní, nejen na dolních končetinách</a:t>
            </a:r>
          </a:p>
          <a:p>
            <a:pPr lvl="1">
              <a:spcBef>
                <a:spcPct val="0"/>
              </a:spcBef>
            </a:pPr>
            <a:r>
              <a:rPr lang="cs-CZ" altLang="cs-CZ" sz="2400" dirty="0" smtClean="0">
                <a:latin typeface="Arial" charset="0"/>
              </a:rPr>
              <a:t>se současným poklesem hladiny albuminu v krvi</a:t>
            </a:r>
          </a:p>
          <a:p>
            <a:pPr lvl="1">
              <a:spcBef>
                <a:spcPct val="0"/>
              </a:spcBef>
            </a:pPr>
            <a:endParaRPr lang="cs-CZ" altLang="cs-CZ" sz="2400" dirty="0" smtClean="0">
              <a:latin typeface="Arial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686872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6D6727FE-1477-4AD7-92C2-77B4D9ED6482}" type="slidenum">
              <a:rPr lang="cs-CZ" smtClean="0"/>
              <a:pPr algn="r">
                <a:defRPr/>
              </a:pPr>
              <a:t>37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14695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900361" y="0"/>
            <a:ext cx="7704087" cy="105273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Testy hodnotící příjem stravy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retrospektivní a prospektivní</a:t>
            </a:r>
            <a:endParaRPr lang="cs-CZ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576090"/>
            <a:ext cx="8209284" cy="5165278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cs-CZ" sz="2800" b="1" dirty="0" smtClean="0">
                <a:latin typeface="Arial" charset="0"/>
              </a:rPr>
              <a:t>24-hodinový „</a:t>
            </a:r>
            <a:r>
              <a:rPr lang="cs-CZ" sz="2800" b="1" dirty="0" err="1" smtClean="0">
                <a:latin typeface="Arial" charset="0"/>
              </a:rPr>
              <a:t>recall</a:t>
            </a:r>
            <a:r>
              <a:rPr lang="cs-CZ" sz="2800" b="1" dirty="0" smtClean="0">
                <a:latin typeface="Arial" charset="0"/>
              </a:rPr>
              <a:t>“</a:t>
            </a:r>
          </a:p>
          <a:p>
            <a:pPr lvl="1">
              <a:spcBef>
                <a:spcPct val="0"/>
              </a:spcBef>
              <a:defRPr/>
            </a:pPr>
            <a:r>
              <a:rPr lang="cs-CZ" sz="2400" dirty="0" smtClean="0">
                <a:latin typeface="Arial" charset="0"/>
              </a:rPr>
              <a:t>pacient reprodukuje příjem stravy za předchozí den</a:t>
            </a:r>
          </a:p>
          <a:p>
            <a:pPr>
              <a:spcBef>
                <a:spcPts val="600"/>
              </a:spcBef>
              <a:defRPr/>
            </a:pPr>
            <a:r>
              <a:rPr lang="cs-CZ" sz="2800" b="1" dirty="0" smtClean="0">
                <a:latin typeface="Arial" charset="0"/>
              </a:rPr>
              <a:t>Prospektivní záznam stravy</a:t>
            </a:r>
          </a:p>
          <a:p>
            <a:pPr lvl="1">
              <a:spcBef>
                <a:spcPct val="0"/>
              </a:spcBef>
              <a:defRPr/>
            </a:pPr>
            <a:r>
              <a:rPr lang="cs-CZ" sz="2400" dirty="0" smtClean="0">
                <a:latin typeface="Arial" charset="0"/>
              </a:rPr>
              <a:t>3-denní (2 dny všední, jeden den víkendový)</a:t>
            </a:r>
          </a:p>
          <a:p>
            <a:pPr lvl="1">
              <a:spcBef>
                <a:spcPct val="0"/>
              </a:spcBef>
              <a:defRPr/>
            </a:pPr>
            <a:r>
              <a:rPr lang="cs-CZ" sz="2400" dirty="0" smtClean="0">
                <a:latin typeface="Arial" charset="0"/>
              </a:rPr>
              <a:t>7-denní</a:t>
            </a:r>
          </a:p>
          <a:p>
            <a:pPr>
              <a:spcBef>
                <a:spcPts val="600"/>
              </a:spcBef>
              <a:defRPr/>
            </a:pPr>
            <a:r>
              <a:rPr lang="cs-CZ" sz="2800" b="1" dirty="0" smtClean="0">
                <a:latin typeface="Arial" charset="0"/>
              </a:rPr>
              <a:t>Dotazník frekvence příjmu potravin</a:t>
            </a:r>
          </a:p>
          <a:p>
            <a:pPr lvl="1">
              <a:spcBef>
                <a:spcPct val="0"/>
              </a:spcBef>
              <a:defRPr/>
            </a:pPr>
            <a:r>
              <a:rPr lang="cs-CZ" sz="2400" dirty="0" smtClean="0">
                <a:latin typeface="Arial" charset="0"/>
              </a:rPr>
              <a:t>frekvence příjmu jednotlivých skupin potravin            za průměrný den, týden, měsíc</a:t>
            </a:r>
          </a:p>
          <a:p>
            <a:pPr>
              <a:spcBef>
                <a:spcPts val="600"/>
              </a:spcBef>
              <a:defRPr/>
            </a:pPr>
            <a:r>
              <a:rPr lang="cs-CZ" sz="2800" b="1" dirty="0" smtClean="0">
                <a:latin typeface="Arial" charset="0"/>
              </a:rPr>
              <a:t>Objektivně vážené množství stravy</a:t>
            </a:r>
          </a:p>
          <a:p>
            <a:pPr lvl="1">
              <a:spcBef>
                <a:spcPct val="0"/>
              </a:spcBef>
              <a:defRPr/>
            </a:pPr>
            <a:r>
              <a:rPr lang="cs-CZ" sz="2400" dirty="0" smtClean="0">
                <a:latin typeface="Arial" charset="0"/>
              </a:rPr>
              <a:t>obvykle se váží nepřijaté (vrácené) množství z porce známého množství a složení </a:t>
            </a:r>
          </a:p>
          <a:p>
            <a:pPr lvl="1">
              <a:spcBef>
                <a:spcPct val="0"/>
              </a:spcBef>
              <a:defRPr/>
            </a:pPr>
            <a:r>
              <a:rPr lang="cs-CZ" sz="2400" dirty="0" smtClean="0">
                <a:latin typeface="Arial" charset="0"/>
              </a:rPr>
              <a:t>pro vědecké účely, nikoliv pro praxi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5F307801-9F4F-409A-9D85-6880A9751E52}" type="slidenum">
              <a:rPr lang="cs-CZ" smtClean="0"/>
              <a:pPr algn="r">
                <a:defRPr/>
              </a:pPr>
              <a:t>38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5464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0"/>
            <a:ext cx="7560071" cy="105273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24-hodinový  „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recall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“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retrospektivní nástroj k hodnocení příjmu stravy</a:t>
            </a:r>
            <a:endParaRPr lang="cs-CZ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648098"/>
            <a:ext cx="8424936" cy="4733230"/>
          </a:xfrm>
        </p:spPr>
        <p:txBody>
          <a:bodyPr/>
          <a:lstStyle/>
          <a:p>
            <a:pPr>
              <a:spcBef>
                <a:spcPts val="1800"/>
              </a:spcBef>
              <a:buSzPct val="50000"/>
              <a:buFont typeface="Wingdings" pitchFamily="2" charset="2"/>
              <a:buChar char="n"/>
              <a:defRPr/>
            </a:pPr>
            <a:r>
              <a:rPr lang="cs-CZ" sz="2800" b="1" dirty="0">
                <a:latin typeface="Arial" charset="0"/>
              </a:rPr>
              <a:t>Nejjednodušší způsob pro posouzení příjmu živin za předchozí </a:t>
            </a:r>
            <a:r>
              <a:rPr lang="cs-CZ" sz="2800" b="1" dirty="0" smtClean="0">
                <a:latin typeface="Arial" charset="0"/>
              </a:rPr>
              <a:t>den</a:t>
            </a:r>
          </a:p>
          <a:p>
            <a:pPr lvl="1">
              <a:spcBef>
                <a:spcPts val="0"/>
              </a:spcBef>
              <a:buSzPct val="50000"/>
              <a:buFont typeface="Arial" pitchFamily="34" charset="0"/>
              <a:buChar char="—"/>
              <a:defRPr/>
            </a:pPr>
            <a:r>
              <a:rPr lang="cs-CZ" sz="2400" dirty="0">
                <a:latin typeface="Arial" charset="0"/>
              </a:rPr>
              <a:t>p</a:t>
            </a:r>
            <a:r>
              <a:rPr lang="cs-CZ" sz="2400" dirty="0" smtClean="0">
                <a:latin typeface="Arial" charset="0"/>
              </a:rPr>
              <a:t>acient si musí podrobně vzpomenout, co všechno včera snědl a v jakém množství</a:t>
            </a:r>
          </a:p>
          <a:p>
            <a:pPr lvl="1">
              <a:spcBef>
                <a:spcPts val="0"/>
              </a:spcBef>
              <a:buSzPct val="50000"/>
              <a:buFont typeface="Arial" pitchFamily="34" charset="0"/>
              <a:buChar char="—"/>
              <a:defRPr/>
            </a:pPr>
            <a:r>
              <a:rPr lang="cs-CZ" sz="2400" dirty="0" smtClean="0">
                <a:latin typeface="Arial" charset="0"/>
              </a:rPr>
              <a:t>řízený rozhovor s nutričním terapeutem</a:t>
            </a:r>
          </a:p>
          <a:p>
            <a:pPr marL="0" indent="0" eaLnBrk="1" hangingPunct="1">
              <a:spcBef>
                <a:spcPts val="1800"/>
              </a:spcBef>
              <a:buFont typeface="Arial" charset="0"/>
              <a:buNone/>
              <a:defRPr/>
            </a:pP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Provedení ve 3 fázích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cs-CZ" sz="2800" b="1" dirty="0" smtClean="0">
                <a:latin typeface="Arial" charset="0"/>
              </a:rPr>
              <a:t>I. 	vyjmenovat seznam potravin</a:t>
            </a:r>
          </a:p>
          <a:p>
            <a:pPr marL="0" indent="0" eaLnBrk="1" hangingPunct="1">
              <a:spcBef>
                <a:spcPts val="600"/>
              </a:spcBef>
              <a:buNone/>
              <a:defRPr/>
            </a:pPr>
            <a:r>
              <a:rPr lang="cs-CZ" sz="2800" b="1" dirty="0" smtClean="0">
                <a:latin typeface="Arial" charset="0"/>
              </a:rPr>
              <a:t>II. 	upřesnit druh a množství potraviny,		čas konzumace</a:t>
            </a:r>
          </a:p>
          <a:p>
            <a:pPr marL="0" indent="0" eaLnBrk="1" hangingPunct="1">
              <a:spcBef>
                <a:spcPts val="600"/>
              </a:spcBef>
              <a:buNone/>
              <a:defRPr/>
            </a:pPr>
            <a:r>
              <a:rPr lang="cs-CZ" sz="2800" b="1" dirty="0" smtClean="0">
                <a:latin typeface="Arial" charset="0"/>
              </a:rPr>
              <a:t>III. 	chronologická rekapitulace, doplnění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5F307801-9F4F-409A-9D85-6880A9751E52}" type="slidenum">
              <a:rPr lang="cs-CZ" smtClean="0"/>
              <a:pPr algn="r">
                <a:defRPr/>
              </a:pPr>
              <a:t>39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26207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-72007"/>
            <a:ext cx="8386192" cy="105273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Dva krajní typy malnutrice</a:t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marasmus-dobře viditelný typ, proteinový-skrytá malnutrice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30288"/>
            <a:ext cx="8763000" cy="4967064"/>
          </a:xfrm>
          <a:extLst>
            <a:ext uri="{91240B29-F687-4F45-9708-019B960494DF}">
              <a14:hiddenLine xmlns:a14="http://schemas.microsoft.com/office/drawing/2010/main" w="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rmAutofit/>
          </a:bodyPr>
          <a:lstStyle/>
          <a:p>
            <a:pPr marL="360000" eaLnBrk="1" fontAlgn="auto" hangingPunct="1">
              <a:spcBef>
                <a:spcPts val="0"/>
              </a:spcBef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cs-CZ" b="1" dirty="0" smtClean="0">
                <a:solidFill>
                  <a:schemeClr val="accent2"/>
                </a:solidFill>
                <a:latin typeface="Arial" charset="0"/>
              </a:rPr>
              <a:t>				          </a:t>
            </a:r>
            <a:r>
              <a:rPr lang="cs-CZ" b="1" dirty="0" smtClean="0">
                <a:solidFill>
                  <a:srgbClr val="FF0000"/>
                </a:solidFill>
                <a:latin typeface="Arial" charset="0"/>
              </a:rPr>
              <a:t>Marasmus              Proteinový typ</a:t>
            </a:r>
          </a:p>
          <a:p>
            <a:pPr marL="360000" eaLnBrk="1" fontAlgn="auto" hangingPunct="1">
              <a:spcBef>
                <a:spcPts val="0"/>
              </a:spcBef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cs-CZ" sz="800" b="1" dirty="0" smtClean="0">
                <a:solidFill>
                  <a:schemeClr val="accent2"/>
                </a:solidFill>
                <a:latin typeface="Arial" charset="0"/>
              </a:rPr>
              <a:t>							</a:t>
            </a:r>
          </a:p>
          <a:p>
            <a:pPr marL="360000" eaLnBrk="1" fontAlgn="auto" hangingPunct="1">
              <a:spcBef>
                <a:spcPts val="600"/>
              </a:spcBef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Převažující deficit</a:t>
            </a:r>
            <a:r>
              <a:rPr lang="cs-CZ" b="1" dirty="0" smtClean="0">
                <a:latin typeface="Arial" charset="0"/>
              </a:rPr>
              <a:t>		energie		bílkovin</a:t>
            </a:r>
          </a:p>
          <a:p>
            <a:pPr eaLnBrk="1" fontAlgn="auto" hangingPunct="1">
              <a:spcBef>
                <a:spcPts val="2400"/>
              </a:spcBef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Ztráta hmotnosti </a:t>
            </a:r>
            <a:r>
              <a:rPr lang="cs-CZ" b="1" dirty="0" smtClean="0">
                <a:latin typeface="Arial" charset="0"/>
              </a:rPr>
              <a:t>		výrazná		nevýrazná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Úbytek tuku</a:t>
            </a:r>
            <a:r>
              <a:rPr lang="cs-CZ" b="1" dirty="0" smtClean="0">
                <a:latin typeface="Arial" charset="0"/>
              </a:rPr>
              <a:t>			zřetelný		méně patrný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Úbytek svalstva</a:t>
            </a:r>
            <a:r>
              <a:rPr lang="cs-CZ" b="1" dirty="0" smtClean="0">
                <a:latin typeface="Arial" charset="0"/>
              </a:rPr>
              <a:t>		zřetelný		skrytý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Hubený vzhled</a:t>
            </a:r>
            <a:r>
              <a:rPr lang="cs-CZ" b="1" dirty="0" smtClean="0">
                <a:latin typeface="Arial" charset="0"/>
              </a:rPr>
              <a:t>		ano			ne</a:t>
            </a:r>
          </a:p>
          <a:p>
            <a:pPr eaLnBrk="1" fontAlgn="auto" hangingPunct="1">
              <a:spcBef>
                <a:spcPts val="2400"/>
              </a:spcBef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Albumin v séru</a:t>
            </a:r>
            <a:r>
              <a:rPr lang="cs-CZ" b="1" dirty="0" smtClean="0">
                <a:latin typeface="Arial" charset="0"/>
              </a:rPr>
              <a:t>		normální		snížený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Otoky	</a:t>
            </a:r>
            <a:r>
              <a:rPr lang="cs-CZ" b="1" dirty="0" smtClean="0">
                <a:latin typeface="Arial" charset="0"/>
              </a:rPr>
              <a:t>			ne			ano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Katabolismus/stres  </a:t>
            </a:r>
            <a:r>
              <a:rPr lang="cs-CZ" b="1" dirty="0" smtClean="0">
                <a:latin typeface="Arial" charset="0"/>
              </a:rPr>
              <a:t>	nevýznamný     	ano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686872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61ADD1F9-CF13-460A-AEB8-FFA06380DCDC}" type="slidenum">
              <a:rPr lang="cs-CZ" smtClean="0"/>
              <a:pPr algn="r">
                <a:defRPr/>
              </a:pPr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25443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116632"/>
            <a:ext cx="7920880" cy="936104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Zhodnocení testu  24-h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recall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dvojí způsob: orientační rychlý a detailní úplný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504056" y="1628328"/>
            <a:ext cx="8532440" cy="4969024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defRPr/>
            </a:pP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Orientační zhodnocení </a:t>
            </a:r>
            <a:r>
              <a:rPr lang="cs-CZ" sz="28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záznamu </a:t>
            </a:r>
            <a:endParaRPr lang="cs-CZ" sz="2800" b="1" dirty="0" smtClean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lvl="1">
              <a:spcBef>
                <a:spcPts val="0"/>
              </a:spcBef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subjektivní posouzení hned na místě (v ambulanci)</a:t>
            </a:r>
          </a:p>
          <a:p>
            <a:pPr lvl="1">
              <a:spcBef>
                <a:spcPts val="0"/>
              </a:spcBef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výsledek je možno použít k nutričnímu doporučení</a:t>
            </a:r>
          </a:p>
          <a:p>
            <a:pPr lvl="1">
              <a:spcBef>
                <a:spcPts val="0"/>
              </a:spcBef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hrubý </a:t>
            </a:r>
            <a:r>
              <a:rPr lang="cs-CZ" sz="2400" dirty="0">
                <a:latin typeface="Arial" charset="0"/>
              </a:rPr>
              <a:t>odhad nízkého příjmu </a:t>
            </a:r>
            <a:r>
              <a:rPr lang="cs-CZ" sz="2400" dirty="0" smtClean="0">
                <a:latin typeface="Arial" charset="0"/>
              </a:rPr>
              <a:t>energie / bílkovin</a:t>
            </a:r>
          </a:p>
          <a:p>
            <a:pPr lvl="1">
              <a:spcBef>
                <a:spcPts val="0"/>
              </a:spcBef>
              <a:defRPr/>
            </a:pPr>
            <a:r>
              <a:rPr lang="cs-CZ" sz="2400" dirty="0" smtClean="0">
                <a:latin typeface="Arial" charset="0"/>
              </a:rPr>
              <a:t>hrubý odhad nedostatečného příjmu některých živin </a:t>
            </a:r>
          </a:p>
          <a:p>
            <a:pPr lvl="2">
              <a:spcBef>
                <a:spcPts val="0"/>
              </a:spcBef>
              <a:defRPr/>
            </a:pPr>
            <a:r>
              <a:rPr lang="cs-CZ" sz="2000" dirty="0">
                <a:latin typeface="Arial" charset="0"/>
              </a:rPr>
              <a:t>tuku, n-3 mastných kyselin</a:t>
            </a:r>
          </a:p>
          <a:p>
            <a:pPr lvl="2">
              <a:spcBef>
                <a:spcPts val="0"/>
              </a:spcBef>
              <a:defRPr/>
            </a:pPr>
            <a:r>
              <a:rPr lang="cs-CZ" sz="2000" dirty="0" smtClean="0">
                <a:latin typeface="Arial" charset="0"/>
              </a:rPr>
              <a:t>vitamínů C, B, B</a:t>
            </a:r>
            <a:r>
              <a:rPr lang="cs-CZ" sz="2000" baseline="-25000" dirty="0" smtClean="0">
                <a:latin typeface="Arial" charset="0"/>
              </a:rPr>
              <a:t>12</a:t>
            </a:r>
            <a:r>
              <a:rPr lang="cs-CZ" sz="2000" dirty="0" smtClean="0">
                <a:latin typeface="Arial" charset="0"/>
              </a:rPr>
              <a:t>, rozpustných v tucích </a:t>
            </a:r>
          </a:p>
          <a:p>
            <a:pPr lvl="2">
              <a:spcBef>
                <a:spcPts val="0"/>
              </a:spcBef>
              <a:defRPr/>
            </a:pPr>
            <a:r>
              <a:rPr lang="cs-CZ" sz="2000" dirty="0" smtClean="0">
                <a:latin typeface="Arial" charset="0"/>
              </a:rPr>
              <a:t>minerálních látek, Ca, </a:t>
            </a:r>
            <a:r>
              <a:rPr lang="cs-CZ" sz="2000" dirty="0" err="1" smtClean="0">
                <a:latin typeface="Arial" charset="0"/>
              </a:rPr>
              <a:t>Fe</a:t>
            </a:r>
            <a:r>
              <a:rPr lang="cs-CZ" sz="2000" dirty="0" smtClean="0">
                <a:latin typeface="Arial" charset="0"/>
              </a:rPr>
              <a:t>, </a:t>
            </a:r>
            <a:r>
              <a:rPr lang="cs-CZ" sz="2000" dirty="0" err="1" smtClean="0">
                <a:latin typeface="Arial" charset="0"/>
              </a:rPr>
              <a:t>Zn</a:t>
            </a:r>
            <a:r>
              <a:rPr lang="cs-CZ" sz="2000" dirty="0" smtClean="0">
                <a:latin typeface="Arial" charset="0"/>
              </a:rPr>
              <a:t>, Se</a:t>
            </a:r>
          </a:p>
          <a:p>
            <a:pPr lvl="2">
              <a:spcBef>
                <a:spcPts val="0"/>
              </a:spcBef>
              <a:defRPr/>
            </a:pPr>
            <a:r>
              <a:rPr lang="cs-CZ" sz="2000" dirty="0" smtClean="0">
                <a:latin typeface="Arial" charset="0"/>
              </a:rPr>
              <a:t>vlákniny</a:t>
            </a:r>
          </a:p>
          <a:p>
            <a:pPr>
              <a:spcBef>
                <a:spcPts val="600"/>
              </a:spcBef>
              <a:buSzPct val="50000"/>
              <a:buFont typeface="Wingdings" pitchFamily="2" charset="2"/>
              <a:buChar char="n"/>
              <a:defRPr/>
            </a:pP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Podrobné zhodnocení </a:t>
            </a:r>
            <a:r>
              <a:rPr lang="cs-CZ" sz="2800" b="1" dirty="0" smtClean="0">
                <a:latin typeface="Arial" charset="0"/>
              </a:rPr>
              <a:t>za pomoci software</a:t>
            </a:r>
            <a:endParaRPr lang="cs-CZ" sz="2800" dirty="0" smtClean="0">
              <a:latin typeface="Arial" charset="0"/>
            </a:endParaRPr>
          </a:p>
          <a:p>
            <a:pPr lvl="1">
              <a:spcBef>
                <a:spcPts val="0"/>
              </a:spcBef>
              <a:buSzPct val="50000"/>
              <a:buFont typeface="Arial" pitchFamily="34" charset="0"/>
              <a:buChar char="—"/>
              <a:defRPr/>
            </a:pPr>
            <a:r>
              <a:rPr lang="cs-CZ" sz="2400" dirty="0" smtClean="0">
                <a:latin typeface="Arial" charset="0"/>
              </a:rPr>
              <a:t>pracné, doporučení dostane pacient až při kontrole</a:t>
            </a:r>
          </a:p>
          <a:p>
            <a:pPr lvl="1">
              <a:spcBef>
                <a:spcPts val="0"/>
              </a:spcBef>
              <a:buSzPct val="50000"/>
              <a:buFont typeface="Arial" pitchFamily="34" charset="0"/>
              <a:buChar char="—"/>
              <a:defRPr/>
            </a:pPr>
            <a:r>
              <a:rPr lang="cs-CZ" sz="2400" dirty="0" smtClean="0">
                <a:latin typeface="Arial" charset="0"/>
              </a:rPr>
              <a:t>příjem energie </a:t>
            </a:r>
            <a:r>
              <a:rPr lang="cs-CZ" sz="2400" dirty="0" err="1" smtClean="0">
                <a:latin typeface="Arial" charset="0"/>
              </a:rPr>
              <a:t>kJ</a:t>
            </a:r>
            <a:r>
              <a:rPr lang="cs-CZ" sz="2400" dirty="0" smtClean="0">
                <a:latin typeface="Arial" charset="0"/>
              </a:rPr>
              <a:t>/24 </a:t>
            </a:r>
            <a:r>
              <a:rPr lang="cs-CZ" sz="2400" dirty="0">
                <a:latin typeface="Arial" charset="0"/>
              </a:rPr>
              <a:t>h, sacharidů a tuku g/24 </a:t>
            </a:r>
            <a:r>
              <a:rPr lang="cs-CZ" sz="2400" dirty="0" smtClean="0">
                <a:latin typeface="Arial" charset="0"/>
              </a:rPr>
              <a:t>h</a:t>
            </a:r>
          </a:p>
          <a:p>
            <a:pPr lvl="1">
              <a:spcBef>
                <a:spcPts val="0"/>
              </a:spcBef>
              <a:buSzPct val="50000"/>
              <a:buFont typeface="Arial" pitchFamily="34" charset="0"/>
              <a:buChar char="—"/>
              <a:defRPr/>
            </a:pPr>
            <a:r>
              <a:rPr lang="cs-CZ" sz="2400" dirty="0" smtClean="0">
                <a:latin typeface="Arial" charset="0"/>
              </a:rPr>
              <a:t>bílkovin g/24 h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830888" y="6381328"/>
            <a:ext cx="2133600" cy="365125"/>
          </a:xfrm>
        </p:spPr>
        <p:txBody>
          <a:bodyPr/>
          <a:lstStyle/>
          <a:p>
            <a:pPr algn="r">
              <a:defRPr/>
            </a:pPr>
            <a:fld id="{A0E4C660-DF15-42A7-9E83-2A8A2F9275A7}" type="slidenum">
              <a:rPr lang="cs-CZ" smtClean="0"/>
              <a:pPr algn="r">
                <a:defRPr/>
              </a:pPr>
              <a:t>40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70262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747464" y="-27384"/>
            <a:ext cx="8001000" cy="108012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Podrobný prospektivní záznam přijaté stravy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3-denní   </a:t>
            </a:r>
            <a:r>
              <a:rPr lang="cs-CZ" sz="2400" b="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nebo 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7-denní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700808"/>
            <a:ext cx="8424167" cy="4607917"/>
          </a:xfrm>
        </p:spPr>
        <p:txBody>
          <a:bodyPr>
            <a:normAutofit/>
          </a:bodyPr>
          <a:lstStyle/>
          <a:p>
            <a:pPr marL="358775" eaLnBrk="1" hangingPunct="1">
              <a:spcBef>
                <a:spcPct val="0"/>
              </a:spcBef>
            </a:pPr>
            <a:r>
              <a:rPr lang="cs-CZ" altLang="cs-CZ" sz="2800" b="1" dirty="0" smtClean="0">
                <a:latin typeface="Arial" charset="0"/>
              </a:rPr>
              <a:t>Prospektivní záznam na tiskopis podle předem daných instrukcí</a:t>
            </a:r>
          </a:p>
          <a:p>
            <a:pPr marL="758825" lvl="1">
              <a:spcBef>
                <a:spcPct val="0"/>
              </a:spcBef>
            </a:pPr>
            <a:r>
              <a:rPr lang="cs-CZ" altLang="cs-CZ" sz="2400" dirty="0" smtClean="0">
                <a:latin typeface="Arial" charset="0"/>
              </a:rPr>
              <a:t>druh potraviny, případně složení (obsah živin ze štítku)</a:t>
            </a:r>
          </a:p>
          <a:p>
            <a:pPr marL="758825" lvl="1">
              <a:spcBef>
                <a:spcPct val="0"/>
              </a:spcBef>
            </a:pPr>
            <a:r>
              <a:rPr lang="cs-CZ" altLang="cs-CZ" sz="2400" dirty="0" smtClean="0">
                <a:latin typeface="Arial" charset="0"/>
              </a:rPr>
              <a:t>množství potraviny</a:t>
            </a:r>
          </a:p>
          <a:p>
            <a:pPr marL="758825" lvl="1">
              <a:spcBef>
                <a:spcPct val="0"/>
              </a:spcBef>
            </a:pPr>
            <a:r>
              <a:rPr lang="cs-CZ" altLang="cs-CZ" sz="2400" dirty="0" smtClean="0">
                <a:latin typeface="Arial" charset="0"/>
              </a:rPr>
              <a:t>čas konzumace (např. 9:00 snídaně …)</a:t>
            </a:r>
          </a:p>
          <a:p>
            <a:pPr marL="358775" eaLnBrk="1" hangingPunct="1">
              <a:spcBef>
                <a:spcPts val="1200"/>
              </a:spcBef>
            </a:pPr>
            <a:r>
              <a:rPr lang="cs-CZ" altLang="cs-CZ" sz="2800" b="1" dirty="0">
                <a:latin typeface="Arial" charset="0"/>
              </a:rPr>
              <a:t>P</a:t>
            </a:r>
            <a:r>
              <a:rPr lang="cs-CZ" altLang="cs-CZ" sz="2800" b="1" dirty="0" smtClean="0">
                <a:latin typeface="Arial" charset="0"/>
              </a:rPr>
              <a:t>odrobné zpracování nutričním terapeutem                    za pomoci tabulek </a:t>
            </a:r>
            <a:r>
              <a:rPr lang="cs-CZ" altLang="cs-CZ" dirty="0" smtClean="0">
                <a:latin typeface="Arial" charset="0"/>
              </a:rPr>
              <a:t>nebo</a:t>
            </a:r>
            <a:r>
              <a:rPr lang="cs-CZ" altLang="cs-CZ" sz="2800" b="1" dirty="0" smtClean="0">
                <a:latin typeface="Arial" charset="0"/>
              </a:rPr>
              <a:t> software</a:t>
            </a:r>
          </a:p>
          <a:p>
            <a:pPr marL="358775" eaLnBrk="1" hangingPunct="1">
              <a:spcBef>
                <a:spcPts val="1200"/>
              </a:spcBef>
            </a:pPr>
            <a:r>
              <a:rPr lang="cs-CZ" altLang="cs-CZ" sz="2800" b="1" dirty="0" smtClean="0">
                <a:latin typeface="Arial" charset="0"/>
              </a:rPr>
              <a:t>Výstupní údaje</a:t>
            </a:r>
          </a:p>
          <a:p>
            <a:pPr marL="758825" lvl="1">
              <a:spcBef>
                <a:spcPts val="0"/>
              </a:spcBef>
            </a:pPr>
            <a:r>
              <a:rPr lang="cs-CZ" altLang="cs-CZ" sz="2400" dirty="0" smtClean="0">
                <a:latin typeface="Arial" charset="0"/>
              </a:rPr>
              <a:t>příjem energie </a:t>
            </a:r>
            <a:r>
              <a:rPr lang="cs-CZ" altLang="cs-CZ" sz="2400" dirty="0" err="1" smtClean="0">
                <a:latin typeface="Arial" charset="0"/>
              </a:rPr>
              <a:t>kJ</a:t>
            </a:r>
            <a:r>
              <a:rPr lang="cs-CZ" altLang="cs-CZ" sz="2400" dirty="0" smtClean="0">
                <a:latin typeface="Arial" charset="0"/>
              </a:rPr>
              <a:t>/24 h, bílkovin g/24 h a dalších živin</a:t>
            </a:r>
          </a:p>
          <a:p>
            <a:pPr marL="758825" lvl="1">
              <a:spcBef>
                <a:spcPts val="0"/>
              </a:spcBef>
            </a:pPr>
            <a:r>
              <a:rPr lang="cs-CZ" altLang="cs-CZ" sz="2400" dirty="0" smtClean="0">
                <a:latin typeface="Arial" charset="0"/>
              </a:rPr>
              <a:t>spočítat průměrné denní hodnoty (z 3 nebo 7 dnů)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758880" y="6376243"/>
            <a:ext cx="2133600" cy="365125"/>
          </a:xfrm>
        </p:spPr>
        <p:txBody>
          <a:bodyPr/>
          <a:lstStyle/>
          <a:p>
            <a:pPr algn="r">
              <a:defRPr/>
            </a:pPr>
            <a:fld id="{243C35AA-FCEF-49F1-9917-4F31D617513F}" type="slidenum">
              <a:rPr lang="cs-CZ" smtClean="0"/>
              <a:pPr algn="r">
                <a:defRPr/>
              </a:pPr>
              <a:t>41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28811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743272" y="-27384"/>
            <a:ext cx="8077200" cy="108012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Dotazník hodnotící frekvenci příjmu potravin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Food </a:t>
            </a:r>
            <a:r>
              <a:rPr lang="cs-CZ" sz="2400" b="0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cs-CZ" sz="2400" b="0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requency</a:t>
            </a:r>
            <a:r>
              <a:rPr lang="cs-CZ" sz="2400" b="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b="0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Questionnaire</a:t>
            </a:r>
            <a:r>
              <a:rPr lang="cs-CZ" sz="2400" b="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FFQ</a:t>
            </a:r>
            <a:endParaRPr lang="cs-CZ" sz="2400" b="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395289" y="1800200"/>
            <a:ext cx="8353176" cy="4365104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sz="2800" b="1" dirty="0">
                <a:solidFill>
                  <a:srgbClr val="FF0000"/>
                </a:solidFill>
                <a:latin typeface="Arial" charset="0"/>
              </a:rPr>
              <a:t>R</a:t>
            </a:r>
            <a:r>
              <a:rPr lang="cs-CZ" altLang="cs-CZ" sz="2800" b="1" dirty="0" smtClean="0">
                <a:solidFill>
                  <a:srgbClr val="FF0000"/>
                </a:solidFill>
                <a:latin typeface="Arial" charset="0"/>
              </a:rPr>
              <a:t>etrospektivní záznam </a:t>
            </a:r>
            <a:r>
              <a:rPr lang="cs-CZ" altLang="cs-CZ" sz="2800" b="1" dirty="0" smtClean="0">
                <a:latin typeface="Arial" charset="0"/>
              </a:rPr>
              <a:t>častosti příjmu jednotlivých druhů (skupin) potravin</a:t>
            </a:r>
          </a:p>
          <a:p>
            <a:pPr lvl="1">
              <a:spcBef>
                <a:spcPct val="0"/>
              </a:spcBef>
            </a:pPr>
            <a:r>
              <a:rPr lang="cs-CZ" altLang="cs-CZ" sz="2400" dirty="0" smtClean="0">
                <a:latin typeface="Arial" charset="0"/>
              </a:rPr>
              <a:t>je třeba definovat  </a:t>
            </a:r>
            <a:r>
              <a:rPr lang="cs-CZ" altLang="cs-CZ" sz="2400" dirty="0" smtClean="0">
                <a:solidFill>
                  <a:srgbClr val="FF0000"/>
                </a:solidFill>
                <a:latin typeface="Arial" charset="0"/>
              </a:rPr>
              <a:t>velikost jedné porce</a:t>
            </a:r>
          </a:p>
          <a:p>
            <a:pPr lvl="1">
              <a:spcBef>
                <a:spcPct val="0"/>
              </a:spcBef>
            </a:pPr>
            <a:r>
              <a:rPr lang="cs-CZ" altLang="cs-CZ" sz="2400" dirty="0" smtClean="0">
                <a:latin typeface="Arial" charset="0"/>
              </a:rPr>
              <a:t>nabídnout možnosti k zakroužkování / podtrhnutí</a:t>
            </a:r>
          </a:p>
          <a:p>
            <a:pPr lvl="1">
              <a:spcBef>
                <a:spcPct val="0"/>
              </a:spcBef>
            </a:pPr>
            <a:r>
              <a:rPr lang="cs-CZ" altLang="cs-CZ" sz="2400" dirty="0" smtClean="0">
                <a:latin typeface="Arial" charset="0"/>
              </a:rPr>
              <a:t>uvádět </a:t>
            </a:r>
            <a:r>
              <a:rPr lang="cs-CZ" altLang="cs-CZ" sz="2400" dirty="0" smtClean="0">
                <a:solidFill>
                  <a:srgbClr val="FF0000"/>
                </a:solidFill>
                <a:latin typeface="Arial" charset="0"/>
              </a:rPr>
              <a:t>počet porcí za den, týden nebo měsíc</a:t>
            </a:r>
          </a:p>
          <a:p>
            <a:pPr eaLnBrk="1" hangingPunct="1">
              <a:spcBef>
                <a:spcPts val="1200"/>
              </a:spcBef>
            </a:pPr>
            <a:r>
              <a:rPr lang="cs-CZ" altLang="cs-CZ" sz="2800" b="1" dirty="0">
                <a:latin typeface="Arial" charset="0"/>
              </a:rPr>
              <a:t>V</a:t>
            </a:r>
            <a:r>
              <a:rPr lang="cs-CZ" altLang="cs-CZ" sz="2800" b="1" dirty="0" smtClean="0">
                <a:latin typeface="Arial" charset="0"/>
              </a:rPr>
              <a:t>yhodnocení dotazníku umožní  </a:t>
            </a:r>
          </a:p>
          <a:p>
            <a:pPr lvl="1" eaLnBrk="1" hangingPunct="1">
              <a:spcBef>
                <a:spcPct val="0"/>
              </a:spcBef>
            </a:pPr>
            <a:r>
              <a:rPr lang="cs-CZ" altLang="cs-CZ" sz="2400" dirty="0" smtClean="0">
                <a:latin typeface="Arial" charset="0"/>
              </a:rPr>
              <a:t>zjistit dlouhodobě nedostatečnou konzumaci některých druhů nebo celých skupin potravin </a:t>
            </a:r>
          </a:p>
          <a:p>
            <a:pPr lvl="1" eaLnBrk="1" hangingPunct="1">
              <a:spcBef>
                <a:spcPct val="0"/>
              </a:spcBef>
            </a:pPr>
            <a:r>
              <a:rPr lang="cs-CZ" altLang="cs-CZ" sz="2400" dirty="0" smtClean="0">
                <a:latin typeface="Arial" charset="0"/>
              </a:rPr>
              <a:t>posuzovat riziko karence živin</a:t>
            </a:r>
          </a:p>
          <a:p>
            <a:pPr lvl="1" eaLnBrk="1" hangingPunct="1">
              <a:spcBef>
                <a:spcPct val="0"/>
              </a:spcBef>
            </a:pPr>
            <a:r>
              <a:rPr lang="cs-CZ" altLang="cs-CZ" sz="2400" dirty="0" smtClean="0">
                <a:latin typeface="Arial" charset="0"/>
              </a:rPr>
              <a:t>provést dietní intervenci s cílem korigovat nízký příjem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758880" y="6376243"/>
            <a:ext cx="2133600" cy="365125"/>
          </a:xfrm>
        </p:spPr>
        <p:txBody>
          <a:bodyPr/>
          <a:lstStyle/>
          <a:p>
            <a:pPr algn="r">
              <a:defRPr/>
            </a:pPr>
            <a:fld id="{DD5A5C8D-0F39-4C3D-B5A6-803EA5AF9106}" type="slidenum">
              <a:rPr lang="cs-CZ" smtClean="0"/>
              <a:pPr algn="r">
                <a:defRPr/>
              </a:pPr>
              <a:t>42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64837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743272" y="-27384"/>
            <a:ext cx="8077200" cy="108012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Dotazník hodnotící frekvenci příjmu potravin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2400" b="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Food </a:t>
            </a:r>
            <a:r>
              <a:rPr lang="cs-CZ" sz="2400" b="0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cs-CZ" sz="2400" b="0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requency</a:t>
            </a:r>
            <a:r>
              <a:rPr lang="cs-CZ" sz="2400" b="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b="0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Questionnaire</a:t>
            </a:r>
            <a:r>
              <a:rPr lang="cs-CZ" sz="2400" b="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FFQ</a:t>
            </a:r>
            <a:endParaRPr lang="cs-CZ" sz="2400" b="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700808"/>
            <a:ext cx="8425184" cy="479715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cs-CZ" altLang="cs-CZ" sz="2800" b="1" dirty="0" smtClean="0">
                <a:latin typeface="Arial" charset="0"/>
              </a:rPr>
              <a:t>Populační studie hodnotí posloupnost příjmu od nejvyššího k nejnižšímu</a:t>
            </a:r>
          </a:p>
          <a:p>
            <a:pPr lvl="1">
              <a:spcBef>
                <a:spcPts val="0"/>
              </a:spcBef>
            </a:pPr>
            <a:r>
              <a:rPr lang="cs-CZ" altLang="cs-CZ" sz="2400" dirty="0" smtClean="0">
                <a:latin typeface="Arial" charset="0"/>
              </a:rPr>
              <a:t>rozdělení pacientů do </a:t>
            </a:r>
            <a:r>
              <a:rPr lang="cs-CZ" altLang="cs-CZ" sz="2400" dirty="0" err="1" smtClean="0">
                <a:latin typeface="Arial" charset="0"/>
              </a:rPr>
              <a:t>tercilů</a:t>
            </a:r>
            <a:r>
              <a:rPr lang="cs-CZ" altLang="cs-CZ" sz="2400" dirty="0" smtClean="0">
                <a:latin typeface="Arial" charset="0"/>
              </a:rPr>
              <a:t>, </a:t>
            </a:r>
            <a:r>
              <a:rPr lang="cs-CZ" altLang="cs-CZ" sz="2400" dirty="0" err="1" smtClean="0">
                <a:latin typeface="Arial" charset="0"/>
              </a:rPr>
              <a:t>quartilů</a:t>
            </a:r>
            <a:r>
              <a:rPr lang="cs-CZ" altLang="cs-CZ" sz="2400" dirty="0" smtClean="0">
                <a:latin typeface="Arial" charset="0"/>
              </a:rPr>
              <a:t>, </a:t>
            </a:r>
            <a:r>
              <a:rPr lang="cs-CZ" altLang="cs-CZ" sz="2400" dirty="0" err="1" smtClean="0">
                <a:latin typeface="Arial" charset="0"/>
              </a:rPr>
              <a:t>quintilů</a:t>
            </a:r>
            <a:endParaRPr lang="cs-CZ" altLang="cs-CZ" sz="2400" dirty="0" smtClean="0">
              <a:latin typeface="Arial" charset="0"/>
            </a:endParaRPr>
          </a:p>
          <a:p>
            <a:pPr>
              <a:spcBef>
                <a:spcPts val="1200"/>
              </a:spcBef>
            </a:pPr>
            <a:r>
              <a:rPr lang="cs-CZ" altLang="cs-CZ" sz="2800" b="1" dirty="0" smtClean="0">
                <a:latin typeface="Arial" charset="0"/>
              </a:rPr>
              <a:t>Srovnání osudu jedinců s nejvyšším </a:t>
            </a:r>
            <a:r>
              <a:rPr lang="cs-CZ" altLang="cs-CZ" sz="2800" b="1" dirty="0" err="1" smtClean="0">
                <a:latin typeface="Arial" charset="0"/>
              </a:rPr>
              <a:t>quintilem</a:t>
            </a:r>
            <a:r>
              <a:rPr lang="cs-CZ" altLang="cs-CZ" sz="2800" b="1" dirty="0" smtClean="0">
                <a:latin typeface="Arial" charset="0"/>
              </a:rPr>
              <a:t> proti nejnižšímu</a:t>
            </a:r>
            <a:endParaRPr lang="cs-CZ" altLang="cs-CZ" sz="2800" dirty="0" smtClean="0">
              <a:latin typeface="Arial" charset="0"/>
            </a:endParaRPr>
          </a:p>
          <a:p>
            <a:pPr lvl="1">
              <a:spcBef>
                <a:spcPts val="0"/>
              </a:spcBef>
            </a:pPr>
            <a:r>
              <a:rPr lang="cs-CZ" altLang="cs-CZ" sz="2400" dirty="0" smtClean="0">
                <a:latin typeface="Arial" charset="0"/>
              </a:rPr>
              <a:t>např. výskyt nádorů podle dlouhodobého příjmu živin</a:t>
            </a:r>
          </a:p>
          <a:p>
            <a:pPr lvl="1">
              <a:spcBef>
                <a:spcPts val="0"/>
              </a:spcBef>
            </a:pPr>
            <a:r>
              <a:rPr lang="cs-CZ" altLang="cs-CZ" sz="2400" dirty="0" smtClean="0">
                <a:latin typeface="Arial" charset="0"/>
              </a:rPr>
              <a:t>výskyt Alzheimerovy choroby</a:t>
            </a:r>
          </a:p>
          <a:p>
            <a:pPr lvl="1">
              <a:spcBef>
                <a:spcPts val="0"/>
              </a:spcBef>
            </a:pPr>
            <a:r>
              <a:rPr lang="cs-CZ" altLang="cs-CZ" sz="2400" dirty="0" smtClean="0">
                <a:latin typeface="Arial" charset="0"/>
              </a:rPr>
              <a:t>výskyt cévních onemocnění</a:t>
            </a:r>
          </a:p>
          <a:p>
            <a:pPr>
              <a:spcBef>
                <a:spcPts val="1200"/>
              </a:spcBef>
            </a:pPr>
            <a:r>
              <a:rPr lang="cs-CZ" altLang="cs-CZ" sz="2800" b="1" dirty="0" smtClean="0">
                <a:latin typeface="Arial" charset="0"/>
              </a:rPr>
              <a:t>Orientační FFQ lze využít i při malnutrici</a:t>
            </a:r>
          </a:p>
          <a:p>
            <a:pPr lvl="1">
              <a:spcBef>
                <a:spcPts val="0"/>
              </a:spcBef>
            </a:pPr>
            <a:r>
              <a:rPr lang="cs-CZ" altLang="cs-CZ" sz="2400" dirty="0" smtClean="0">
                <a:latin typeface="Arial" charset="0"/>
              </a:rPr>
              <a:t>zjistit dietní způsoby a zvyky </a:t>
            </a:r>
          </a:p>
          <a:p>
            <a:pPr lvl="1">
              <a:spcBef>
                <a:spcPts val="0"/>
              </a:spcBef>
            </a:pPr>
            <a:r>
              <a:rPr lang="cs-CZ" altLang="cs-CZ" sz="2400" dirty="0" smtClean="0">
                <a:latin typeface="Arial" charset="0"/>
              </a:rPr>
              <a:t>dlouhodobě nízký příjem některých živin</a:t>
            </a:r>
          </a:p>
          <a:p>
            <a:pPr lvl="1">
              <a:spcBef>
                <a:spcPts val="0"/>
              </a:spcBef>
            </a:pPr>
            <a:endParaRPr lang="cs-CZ" altLang="cs-CZ" sz="2400" dirty="0" smtClean="0">
              <a:latin typeface="Arial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830888" y="6376243"/>
            <a:ext cx="2133600" cy="365125"/>
          </a:xfrm>
        </p:spPr>
        <p:txBody>
          <a:bodyPr/>
          <a:lstStyle/>
          <a:p>
            <a:pPr algn="r">
              <a:defRPr/>
            </a:pPr>
            <a:fld id="{DD5A5C8D-0F39-4C3D-B5A6-803EA5AF9106}" type="slidenum">
              <a:rPr lang="cs-CZ" smtClean="0"/>
              <a:pPr algn="r">
                <a:defRPr/>
              </a:pPr>
              <a:t>43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99180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-27384"/>
            <a:ext cx="7704658" cy="10527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Performance status, PS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výkonnostní stav nemocného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700808"/>
            <a:ext cx="8424936" cy="4968552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SzPct val="50000"/>
              <a:buFont typeface="Wingdings" pitchFamily="2" charset="2"/>
              <a:buChar char="n"/>
            </a:pPr>
            <a:r>
              <a:rPr lang="cs-CZ" sz="2800" b="1" dirty="0">
                <a:latin typeface="Arial" pitchFamily="34" charset="0"/>
                <a:cs typeface="Arial" pitchFamily="34" charset="0"/>
              </a:rPr>
              <a:t>Vyjadřuje omezení ve fyzické výkonnosti 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        při </a:t>
            </a:r>
            <a:r>
              <a:rPr lang="cs-CZ" sz="2800" b="1" dirty="0">
                <a:latin typeface="Arial" pitchFamily="34" charset="0"/>
                <a:cs typeface="Arial" pitchFamily="34" charset="0"/>
              </a:rPr>
              <a:t>běžné denní aktivitě</a:t>
            </a:r>
          </a:p>
          <a:p>
            <a:pPr lvl="1">
              <a:spcBef>
                <a:spcPct val="0"/>
              </a:spcBef>
              <a:buSzPct val="50000"/>
              <a:buFont typeface="Arial" pitchFamily="34" charset="0"/>
              <a:buChar char="—"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jednoduchým způsobem hodnotí celkový 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stav pacienta</a:t>
            </a:r>
          </a:p>
          <a:p>
            <a:pPr>
              <a:spcBef>
                <a:spcPts val="1200"/>
              </a:spcBef>
              <a:buSzPct val="50000"/>
              <a:buFont typeface="Wingdings" pitchFamily="2" charset="2"/>
              <a:buChar char="n"/>
            </a:pPr>
            <a:r>
              <a:rPr lang="cs-CZ" sz="2800" b="1" dirty="0">
                <a:latin typeface="Arial" pitchFamily="34" charset="0"/>
                <a:cs typeface="Arial" pitchFamily="34" charset="0"/>
              </a:rPr>
              <a:t>Má silný prognostický 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význam</a:t>
            </a:r>
          </a:p>
          <a:p>
            <a:pPr lvl="1">
              <a:spcBef>
                <a:spcPct val="0"/>
              </a:spcBef>
              <a:buSzPct val="50000"/>
              <a:buFont typeface="Wingdings" pitchFamily="2" charset="2"/>
              <a:buChar char="n"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horší PS znamená kratší průměrné přežívání </a:t>
            </a:r>
          </a:p>
          <a:p>
            <a:pPr lvl="1">
              <a:spcBef>
                <a:spcPct val="0"/>
              </a:spcBef>
              <a:buSzPct val="50000"/>
              <a:buFont typeface="Wingdings" pitchFamily="2" charset="2"/>
              <a:buChar char="n"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ale jen pokud je PS správně a přesně zhodnocen !</a:t>
            </a:r>
            <a:endParaRPr lang="cs-CZ" sz="24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PS byl vypracovaný </a:t>
            </a:r>
            <a:r>
              <a:rPr lang="cs-CZ" sz="2800" b="1" dirty="0">
                <a:latin typeface="Arial" pitchFamily="34" charset="0"/>
                <a:cs typeface="Arial" pitchFamily="34" charset="0"/>
              </a:rPr>
              <a:t>pro onkologické 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pacienty</a:t>
            </a:r>
          </a:p>
          <a:p>
            <a:pPr lvl="1">
              <a:spcBef>
                <a:spcPct val="0"/>
              </a:spcBef>
              <a:buSzPct val="50000"/>
              <a:buFont typeface="Arial" pitchFamily="34" charset="0"/>
              <a:buChar char="—"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ukazuje na schopnost pacienta absolvovat náročné způsoby protinádorové léčby</a:t>
            </a:r>
          </a:p>
          <a:p>
            <a:pPr lvl="1">
              <a:spcBef>
                <a:spcPct val="0"/>
              </a:spcBef>
              <a:buSzPct val="50000"/>
              <a:buFont typeface="Arial" pitchFamily="34" charset="0"/>
              <a:buChar char="—"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požadovaný zdravotními pojišťovnami</a:t>
            </a:r>
          </a:p>
          <a:p>
            <a:pPr lvl="1">
              <a:spcBef>
                <a:spcPct val="0"/>
              </a:spcBef>
              <a:buSzPct val="50000"/>
              <a:buFont typeface="Arial" pitchFamily="34" charset="0"/>
              <a:buChar char="—"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lékaři mají povinnost jej dokumentovat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758880" y="6376243"/>
            <a:ext cx="2133600" cy="365125"/>
          </a:xfrm>
        </p:spPr>
        <p:txBody>
          <a:bodyPr/>
          <a:lstStyle/>
          <a:p>
            <a:pPr algn="r">
              <a:defRPr/>
            </a:pPr>
            <a:fld id="{F2BC86B1-E82A-4D99-A619-611392E2478D}" type="slidenum">
              <a:rPr lang="cs-CZ" smtClean="0"/>
              <a:pPr algn="r">
                <a:defRPr/>
              </a:pPr>
              <a:t>44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94093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814" y="1"/>
            <a:ext cx="7704658" cy="105273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ECOG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cs-CZ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stupnice pro hodnocení PS</a:t>
            </a:r>
            <a:br>
              <a:rPr lang="cs-CZ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Eastern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b="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Cooperative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b="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Oncology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Group (Boston, USA)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772816"/>
            <a:ext cx="7776219" cy="4391893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ct val="0"/>
              </a:spcBef>
              <a:buFont typeface="Monotype Sorts" pitchFamily="2" charset="2"/>
              <a:buNone/>
            </a:pPr>
            <a:r>
              <a:rPr lang="cs-CZ" altLang="cs-CZ" b="1" dirty="0" smtClean="0">
                <a:latin typeface="Arial" charset="0"/>
              </a:rPr>
              <a:t>Body</a:t>
            </a:r>
          </a:p>
          <a:p>
            <a:pPr eaLnBrk="1" hangingPunct="1">
              <a:spcBef>
                <a:spcPts val="1800"/>
              </a:spcBef>
              <a:buFont typeface="Monotype Sorts" pitchFamily="2" charset="2"/>
              <a:buNone/>
            </a:pPr>
            <a:r>
              <a:rPr lang="cs-CZ" altLang="cs-CZ" b="1" dirty="0" smtClean="0">
                <a:latin typeface="Arial" charset="0"/>
              </a:rPr>
              <a:t>0</a:t>
            </a:r>
            <a:r>
              <a:rPr lang="cs-CZ" altLang="cs-CZ" dirty="0" smtClean="0">
                <a:latin typeface="Arial" charset="0"/>
              </a:rPr>
              <a:t>		bez omezení fyzické výkonnosti, schopen práce</a:t>
            </a:r>
          </a:p>
          <a:p>
            <a:pPr eaLnBrk="1" hangingPunct="1">
              <a:spcBef>
                <a:spcPts val="2400"/>
              </a:spcBef>
              <a:buFont typeface="Monotype Sorts" pitchFamily="2" charset="2"/>
              <a:buNone/>
            </a:pPr>
            <a:r>
              <a:rPr lang="cs-CZ" altLang="cs-CZ" b="1" dirty="0" smtClean="0">
                <a:latin typeface="Arial" charset="0"/>
              </a:rPr>
              <a:t>1</a:t>
            </a:r>
            <a:r>
              <a:rPr lang="cs-CZ" altLang="cs-CZ" dirty="0" smtClean="0">
                <a:latin typeface="Arial" charset="0"/>
              </a:rPr>
              <a:t>		snížení fyzické výkonnosti v důsledku choroby, 	ale pacient je plně ambulantní</a:t>
            </a:r>
          </a:p>
          <a:p>
            <a:pPr eaLnBrk="1" hangingPunct="1">
              <a:spcBef>
                <a:spcPts val="2400"/>
              </a:spcBef>
              <a:buFont typeface="Monotype Sorts" pitchFamily="2" charset="2"/>
              <a:buNone/>
            </a:pPr>
            <a:r>
              <a:rPr lang="cs-CZ" altLang="cs-CZ" b="1" dirty="0" smtClean="0">
                <a:latin typeface="Arial" charset="0"/>
              </a:rPr>
              <a:t>2	</a:t>
            </a:r>
            <a:r>
              <a:rPr lang="cs-CZ" altLang="cs-CZ" dirty="0" smtClean="0">
                <a:latin typeface="Arial" charset="0"/>
              </a:rPr>
              <a:t>	nuceně v lůžku/křesle </a:t>
            </a:r>
            <a:r>
              <a:rPr lang="en-US" altLang="cs-CZ" dirty="0" smtClean="0">
                <a:latin typeface="Arial" charset="0"/>
              </a:rPr>
              <a:t>&lt;</a:t>
            </a:r>
            <a:r>
              <a:rPr lang="cs-CZ" altLang="cs-CZ" dirty="0" smtClean="0">
                <a:latin typeface="Arial" charset="0"/>
              </a:rPr>
              <a:t> 50% denní doby,       	kvůli fyzické slabosti</a:t>
            </a:r>
          </a:p>
          <a:p>
            <a:pPr eaLnBrk="1" hangingPunct="1">
              <a:spcBef>
                <a:spcPts val="2400"/>
              </a:spcBef>
              <a:buFont typeface="Monotype Sorts" pitchFamily="2" charset="2"/>
              <a:buNone/>
            </a:pPr>
            <a:r>
              <a:rPr lang="cs-CZ" altLang="cs-CZ" b="1" dirty="0" smtClean="0">
                <a:latin typeface="Arial" charset="0"/>
              </a:rPr>
              <a:t>3</a:t>
            </a:r>
            <a:r>
              <a:rPr lang="cs-CZ" altLang="cs-CZ" dirty="0" smtClean="0">
                <a:latin typeface="Arial" charset="0"/>
              </a:rPr>
              <a:t>		nuceně v lůžku/křesle &gt; 50% denní doby</a:t>
            </a:r>
          </a:p>
          <a:p>
            <a:pPr eaLnBrk="1" hangingPunct="1">
              <a:spcBef>
                <a:spcPts val="2400"/>
              </a:spcBef>
              <a:buFont typeface="Monotype Sorts" pitchFamily="2" charset="2"/>
              <a:buNone/>
            </a:pPr>
            <a:r>
              <a:rPr lang="cs-CZ" altLang="cs-CZ" b="1" dirty="0" smtClean="0">
                <a:latin typeface="Arial" charset="0"/>
              </a:rPr>
              <a:t>4</a:t>
            </a:r>
            <a:r>
              <a:rPr lang="cs-CZ" altLang="cs-CZ" dirty="0" smtClean="0">
                <a:latin typeface="Arial" charset="0"/>
              </a:rPr>
              <a:t>		pacient upoutaný na lůžko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830888" y="6376243"/>
            <a:ext cx="2133600" cy="365125"/>
          </a:xfrm>
        </p:spPr>
        <p:txBody>
          <a:bodyPr/>
          <a:lstStyle/>
          <a:p>
            <a:pPr algn="r">
              <a:defRPr/>
            </a:pPr>
            <a:fld id="{F2BC86B1-E82A-4D99-A619-611392E2478D}" type="slidenum">
              <a:rPr lang="cs-CZ" smtClean="0"/>
              <a:pPr algn="r">
                <a:defRPr/>
              </a:pPr>
              <a:t>45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32472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675456" y="116632"/>
            <a:ext cx="8001000" cy="10081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Karnofsky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index  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ve škále 100 - 10 bodů</a:t>
            </a:r>
            <a:b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používané zkratky KI, KPS nebo KPSI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556792"/>
            <a:ext cx="8208963" cy="5040559"/>
          </a:xfrm>
        </p:spPr>
        <p:txBody>
          <a:bodyPr>
            <a:normAutofit/>
          </a:bodyPr>
          <a:lstStyle/>
          <a:p>
            <a:pPr marL="1069975" indent="-1069975" eaLnBrk="1" hangingPunct="1">
              <a:lnSpc>
                <a:spcPct val="120000"/>
              </a:lnSpc>
              <a:spcBef>
                <a:spcPts val="300"/>
              </a:spcBef>
              <a:buFont typeface="Monotype Sorts" pitchFamily="2" charset="2"/>
              <a:buNone/>
              <a:defRPr/>
            </a:pPr>
            <a:r>
              <a:rPr lang="cs-CZ" b="1" dirty="0" smtClean="0">
                <a:latin typeface="Arial" charset="0"/>
              </a:rPr>
              <a:t>Body</a:t>
            </a:r>
            <a:r>
              <a:rPr lang="cs-CZ" dirty="0" smtClean="0">
                <a:latin typeface="Arial" charset="0"/>
              </a:rPr>
              <a:t> (nikoliv %)</a:t>
            </a:r>
          </a:p>
          <a:p>
            <a:pPr marL="1069975" indent="-1069975" eaLnBrk="1" hangingPunct="1">
              <a:lnSpc>
                <a:spcPct val="120000"/>
              </a:lnSpc>
              <a:spcBef>
                <a:spcPts val="300"/>
              </a:spcBef>
              <a:buFont typeface="Monotype Sorts" pitchFamily="2" charset="2"/>
              <a:buNone/>
              <a:defRPr/>
            </a:pPr>
            <a:r>
              <a:rPr lang="cs-CZ" dirty="0" smtClean="0">
                <a:latin typeface="Arial" charset="0"/>
              </a:rPr>
              <a:t>100 	schopen práce, bez omezení fungování organismu</a:t>
            </a:r>
          </a:p>
          <a:p>
            <a:pPr marL="1069975" indent="-1069975" eaLnBrk="1" hangingPunct="1">
              <a:lnSpc>
                <a:spcPct val="120000"/>
              </a:lnSpc>
              <a:spcBef>
                <a:spcPts val="300"/>
              </a:spcBef>
              <a:buFont typeface="Monotype Sorts" pitchFamily="2" charset="2"/>
              <a:buNone/>
              <a:defRPr/>
            </a:pPr>
            <a:r>
              <a:rPr lang="cs-CZ" dirty="0" smtClean="0">
                <a:latin typeface="Arial" charset="0"/>
              </a:rPr>
              <a:t>  90	obtíže, snižující výkonnost</a:t>
            </a:r>
          </a:p>
          <a:p>
            <a:pPr marL="1069975" indent="-1069975" eaLnBrk="1" hangingPunct="1">
              <a:lnSpc>
                <a:spcPct val="120000"/>
              </a:lnSpc>
              <a:spcBef>
                <a:spcPts val="300"/>
              </a:spcBef>
              <a:buFont typeface="Monotype Sorts" pitchFamily="2" charset="2"/>
              <a:buNone/>
              <a:defRPr/>
            </a:pPr>
            <a:r>
              <a:rPr lang="cs-CZ" dirty="0" smtClean="0">
                <a:latin typeface="Arial" charset="0"/>
              </a:rPr>
              <a:t>  80	schopen lehčí práce s vyšším úsilím</a:t>
            </a:r>
          </a:p>
          <a:p>
            <a:pPr marL="1069975" indent="-1069975" eaLnBrk="1" hangingPunct="1">
              <a:lnSpc>
                <a:spcPct val="120000"/>
              </a:lnSpc>
              <a:spcBef>
                <a:spcPts val="300"/>
              </a:spcBef>
              <a:buFont typeface="Monotype Sorts" pitchFamily="2" charset="2"/>
              <a:buNone/>
              <a:defRPr/>
            </a:pPr>
            <a:r>
              <a:rPr lang="cs-CZ" dirty="0" smtClean="0">
                <a:latin typeface="Arial" charset="0"/>
              </a:rPr>
              <a:t>  70 	soběstačný, schopen chůze i venku</a:t>
            </a:r>
          </a:p>
          <a:p>
            <a:pPr marL="1069975" indent="-1069975" eaLnBrk="1" hangingPunct="1">
              <a:lnSpc>
                <a:spcPct val="120000"/>
              </a:lnSpc>
              <a:spcBef>
                <a:spcPts val="300"/>
              </a:spcBef>
              <a:buFont typeface="Monotype Sorts" pitchFamily="2" charset="2"/>
              <a:buNone/>
              <a:defRPr/>
            </a:pPr>
            <a:r>
              <a:rPr lang="cs-CZ" dirty="0" smtClean="0">
                <a:latin typeface="Arial" charset="0"/>
              </a:rPr>
              <a:t>  60  	potřebuje občasnou pomoc, ale vyjde schody</a:t>
            </a:r>
          </a:p>
          <a:p>
            <a:pPr marL="1069975" indent="-1069975" eaLnBrk="1" hangingPunct="1">
              <a:lnSpc>
                <a:spcPct val="120000"/>
              </a:lnSpc>
              <a:spcBef>
                <a:spcPts val="300"/>
              </a:spcBef>
              <a:buFont typeface="Monotype Sorts" pitchFamily="2" charset="2"/>
              <a:buNone/>
              <a:defRPr/>
            </a:pPr>
            <a:r>
              <a:rPr lang="cs-CZ" dirty="0" smtClean="0">
                <a:latin typeface="Arial" charset="0"/>
              </a:rPr>
              <a:t>  50	potřebuje pomoc, častou léčebnou péči, ale chodí</a:t>
            </a:r>
          </a:p>
          <a:p>
            <a:pPr marL="1069975" indent="-1069975" eaLnBrk="1" hangingPunct="1">
              <a:lnSpc>
                <a:spcPct val="120000"/>
              </a:lnSpc>
              <a:spcBef>
                <a:spcPts val="300"/>
              </a:spcBef>
              <a:buFont typeface="Monotype Sorts" pitchFamily="2" charset="2"/>
              <a:buNone/>
              <a:defRPr/>
            </a:pPr>
            <a:r>
              <a:rPr lang="cs-CZ" dirty="0" smtClean="0">
                <a:latin typeface="Arial" charset="0"/>
              </a:rPr>
              <a:t>  40  	nemohoucí, sotva dojde na WC</a:t>
            </a:r>
          </a:p>
          <a:p>
            <a:pPr marL="1069975" indent="-1069975" eaLnBrk="1" hangingPunct="1">
              <a:lnSpc>
                <a:spcPct val="120000"/>
              </a:lnSpc>
              <a:spcBef>
                <a:spcPts val="300"/>
              </a:spcBef>
              <a:buFont typeface="Monotype Sorts" pitchFamily="2" charset="2"/>
              <a:buNone/>
              <a:defRPr/>
            </a:pPr>
            <a:r>
              <a:rPr lang="cs-CZ" dirty="0" smtClean="0">
                <a:latin typeface="Arial" charset="0"/>
              </a:rPr>
              <a:t>  30  	sám neschopen opustit lůžko</a:t>
            </a:r>
          </a:p>
          <a:p>
            <a:pPr marL="1069975" indent="-1069975" eaLnBrk="1" hangingPunct="1">
              <a:lnSpc>
                <a:spcPct val="120000"/>
              </a:lnSpc>
              <a:spcBef>
                <a:spcPts val="300"/>
              </a:spcBef>
              <a:buFont typeface="Monotype Sorts" pitchFamily="2" charset="2"/>
              <a:buNone/>
              <a:defRPr/>
            </a:pPr>
            <a:r>
              <a:rPr lang="cs-CZ" dirty="0" smtClean="0">
                <a:latin typeface="Arial" charset="0"/>
              </a:rPr>
              <a:t>  20  	těžký stav, sám se na lůžku neposadí</a:t>
            </a: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Font typeface="Monotype Sorts" pitchFamily="2" charset="2"/>
              <a:buNone/>
              <a:defRPr/>
            </a:pPr>
            <a:endParaRPr lang="cs-CZ" b="1" dirty="0" smtClean="0">
              <a:latin typeface="Arial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830888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B85EAFEA-5320-4EA7-AB83-94347000A71C}" type="slidenum">
              <a:rPr lang="cs-CZ" smtClean="0"/>
              <a:pPr algn="r">
                <a:defRPr/>
              </a:pPr>
              <a:t>46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44875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1403648" y="2708920"/>
            <a:ext cx="5040560" cy="850106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Konec přednášky</a:t>
            </a:r>
            <a:endParaRPr lang="en-US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152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-72007"/>
            <a:ext cx="8386192" cy="105273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Dva krajní typy malnutrice</a:t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marasmus-dobře viditelný typ, proteinový-skrytá malnutrice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30288"/>
            <a:ext cx="8763000" cy="4967064"/>
          </a:xfrm>
          <a:extLst>
            <a:ext uri="{91240B29-F687-4F45-9708-019B960494DF}">
              <a14:hiddenLine xmlns:a14="http://schemas.microsoft.com/office/drawing/2010/main" w="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rmAutofit/>
          </a:bodyPr>
          <a:lstStyle/>
          <a:p>
            <a:pPr marL="360000" eaLnBrk="1" fontAlgn="auto" hangingPunct="1">
              <a:spcBef>
                <a:spcPts val="0"/>
              </a:spcBef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cs-CZ" b="1" dirty="0" smtClean="0">
                <a:solidFill>
                  <a:schemeClr val="accent2"/>
                </a:solidFill>
                <a:latin typeface="Arial" charset="0"/>
              </a:rPr>
              <a:t>				          </a:t>
            </a:r>
            <a:r>
              <a:rPr lang="cs-CZ" b="1" dirty="0" smtClean="0">
                <a:solidFill>
                  <a:srgbClr val="FF0000"/>
                </a:solidFill>
                <a:latin typeface="Arial" charset="0"/>
              </a:rPr>
              <a:t>Marasmus              Proteinový typ</a:t>
            </a:r>
          </a:p>
          <a:p>
            <a:pPr marL="360000" eaLnBrk="1" fontAlgn="auto" hangingPunct="1">
              <a:spcBef>
                <a:spcPts val="0"/>
              </a:spcBef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cs-CZ" sz="800" b="1" dirty="0" smtClean="0">
                <a:solidFill>
                  <a:schemeClr val="accent2"/>
                </a:solidFill>
                <a:latin typeface="Arial" charset="0"/>
              </a:rPr>
              <a:t>							</a:t>
            </a:r>
          </a:p>
          <a:p>
            <a:pPr marL="360000" eaLnBrk="1" fontAlgn="auto" hangingPunct="1">
              <a:spcBef>
                <a:spcPts val="600"/>
              </a:spcBef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Převažující deficit</a:t>
            </a:r>
            <a:r>
              <a:rPr lang="cs-CZ" b="1" dirty="0" smtClean="0">
                <a:latin typeface="Arial" charset="0"/>
              </a:rPr>
              <a:t>		energie		bílkovin</a:t>
            </a:r>
          </a:p>
          <a:p>
            <a:pPr eaLnBrk="1" fontAlgn="auto" hangingPunct="1">
              <a:spcBef>
                <a:spcPts val="2400"/>
              </a:spcBef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cs-CZ" b="1" dirty="0" smtClean="0">
                <a:solidFill>
                  <a:srgbClr val="FF0000"/>
                </a:solidFill>
                <a:latin typeface="Arial" charset="0"/>
              </a:rPr>
              <a:t>Ztráta hmotnosti 		výrazná</a:t>
            </a:r>
            <a:r>
              <a:rPr lang="cs-CZ" b="1" dirty="0" smtClean="0">
                <a:latin typeface="Arial" charset="0"/>
              </a:rPr>
              <a:t>		nevýrazná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cs-CZ" b="1" dirty="0" smtClean="0">
                <a:solidFill>
                  <a:srgbClr val="FF0000"/>
                </a:solidFill>
                <a:latin typeface="Arial" charset="0"/>
              </a:rPr>
              <a:t>Úbytek tuku			zřetelný</a:t>
            </a:r>
            <a:r>
              <a:rPr lang="cs-CZ" b="1" dirty="0" smtClean="0">
                <a:latin typeface="Arial" charset="0"/>
              </a:rPr>
              <a:t>		méně patrný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cs-CZ" b="1" dirty="0" smtClean="0">
                <a:solidFill>
                  <a:srgbClr val="FF0000"/>
                </a:solidFill>
                <a:latin typeface="Arial" charset="0"/>
              </a:rPr>
              <a:t>Úbytek svalstva		zřetelný</a:t>
            </a:r>
            <a:r>
              <a:rPr lang="cs-CZ" b="1" dirty="0" smtClean="0">
                <a:latin typeface="Arial" charset="0"/>
              </a:rPr>
              <a:t>		skrytý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cs-CZ" b="1" dirty="0" smtClean="0">
                <a:solidFill>
                  <a:srgbClr val="FF0000"/>
                </a:solidFill>
                <a:latin typeface="Arial" charset="0"/>
              </a:rPr>
              <a:t>Hubený vzhled		ano	</a:t>
            </a:r>
            <a:r>
              <a:rPr lang="cs-CZ" b="1" dirty="0" smtClean="0">
                <a:latin typeface="Arial" charset="0"/>
              </a:rPr>
              <a:t>		ne</a:t>
            </a:r>
          </a:p>
          <a:p>
            <a:pPr eaLnBrk="1" fontAlgn="auto" hangingPunct="1">
              <a:spcBef>
                <a:spcPts val="2400"/>
              </a:spcBef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Albumin v séru</a:t>
            </a:r>
            <a:r>
              <a:rPr lang="cs-CZ" b="1" dirty="0" smtClean="0">
                <a:latin typeface="Arial" charset="0"/>
              </a:rPr>
              <a:t>		normální		snížený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Otoky	</a:t>
            </a:r>
            <a:r>
              <a:rPr lang="cs-CZ" b="1" dirty="0" smtClean="0">
                <a:latin typeface="Arial" charset="0"/>
              </a:rPr>
              <a:t>			ne			ano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Katabolismus/stres  </a:t>
            </a:r>
            <a:r>
              <a:rPr lang="cs-CZ" b="1" dirty="0" smtClean="0">
                <a:latin typeface="Arial" charset="0"/>
              </a:rPr>
              <a:t>	nevýznamný     	ano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686872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61ADD1F9-CF13-460A-AEB8-FFA06380DCDC}" type="slidenum">
              <a:rPr lang="cs-CZ" smtClean="0"/>
              <a:pPr algn="r">
                <a:defRPr/>
              </a:pPr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29209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726504" y="62136"/>
            <a:ext cx="8093968" cy="99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Proteino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-energetická malnutrice,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PEM</a:t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termín zahrnující jen podvýživu </a:t>
            </a:r>
            <a:endParaRPr lang="cs-CZ" sz="2400" b="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844824"/>
            <a:ext cx="8424936" cy="4176464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sz="2800" b="1" dirty="0" smtClean="0">
                <a:latin typeface="Arial" charset="0"/>
              </a:rPr>
              <a:t>Smíšený typ podvýživy</a:t>
            </a:r>
          </a:p>
          <a:p>
            <a:pPr lvl="1" eaLnBrk="1" hangingPunct="1">
              <a:spcBef>
                <a:spcPts val="300"/>
              </a:spcBef>
            </a:pPr>
            <a:r>
              <a:rPr lang="cs-CZ" altLang="cs-CZ" sz="2400" dirty="0" smtClean="0">
                <a:latin typeface="Arial" charset="0"/>
              </a:rPr>
              <a:t>obsahuje charakteristiky obou krajních typů malnutrice u jednoho nemocného (marasmus i proteinový typ)</a:t>
            </a:r>
            <a:endParaRPr lang="cs-CZ" altLang="cs-CZ" sz="2400" b="1" dirty="0" smtClean="0">
              <a:latin typeface="Arial" charset="0"/>
            </a:endParaRPr>
          </a:p>
          <a:p>
            <a:pPr eaLnBrk="1" hangingPunct="1">
              <a:spcBef>
                <a:spcPts val="1800"/>
              </a:spcBef>
            </a:pPr>
            <a:r>
              <a:rPr lang="cs-CZ" altLang="cs-CZ" sz="2800" b="1" dirty="0" smtClean="0">
                <a:latin typeface="Arial" charset="0"/>
              </a:rPr>
              <a:t>Je nejčastějším typem podvýživy  u pacientů se závažným onemocněním </a:t>
            </a:r>
          </a:p>
          <a:p>
            <a:pPr lvl="1">
              <a:spcBef>
                <a:spcPts val="300"/>
              </a:spcBef>
            </a:pPr>
            <a:r>
              <a:rPr lang="cs-CZ" altLang="cs-CZ" sz="2400" dirty="0" smtClean="0">
                <a:latin typeface="Arial" charset="0"/>
              </a:rPr>
              <a:t>pacient má nedostatek energie i bílkovin</a:t>
            </a:r>
          </a:p>
          <a:p>
            <a:pPr lvl="1">
              <a:spcBef>
                <a:spcPts val="0"/>
              </a:spcBef>
            </a:pPr>
            <a:r>
              <a:rPr lang="cs-CZ" altLang="cs-CZ" sz="2400" dirty="0" smtClean="0">
                <a:latin typeface="Arial" charset="0"/>
              </a:rPr>
              <a:t>obvykle má alespoň částečně snížený příjem stravy</a:t>
            </a:r>
          </a:p>
          <a:p>
            <a:pPr lvl="1">
              <a:spcBef>
                <a:spcPts val="0"/>
              </a:spcBef>
            </a:pPr>
            <a:r>
              <a:rPr lang="cs-CZ" altLang="cs-CZ" sz="2400" dirty="0" smtClean="0">
                <a:latin typeface="Arial" charset="0"/>
              </a:rPr>
              <a:t>často také poruchu využití přijímaných živin</a:t>
            </a:r>
          </a:p>
          <a:p>
            <a:pPr lvl="1">
              <a:spcBef>
                <a:spcPts val="0"/>
              </a:spcBef>
            </a:pPr>
            <a:r>
              <a:rPr lang="cs-CZ" altLang="cs-CZ" sz="2400" dirty="0" smtClean="0">
                <a:latin typeface="Arial" charset="0"/>
              </a:rPr>
              <a:t>nejde tedy o prosté hladovění </a:t>
            </a:r>
            <a:r>
              <a:rPr lang="cs-CZ" altLang="cs-CZ" sz="2400" i="1" dirty="0" smtClean="0">
                <a:latin typeface="Arial" charset="0"/>
              </a:rPr>
              <a:t>(</a:t>
            </a:r>
            <a:r>
              <a:rPr lang="cs-CZ" altLang="cs-CZ" sz="2400" i="1" dirty="0" err="1" smtClean="0">
                <a:latin typeface="Arial" charset="0"/>
              </a:rPr>
              <a:t>starvation</a:t>
            </a:r>
            <a:r>
              <a:rPr lang="cs-CZ" altLang="cs-CZ" sz="2400" i="1" dirty="0" smtClean="0">
                <a:latin typeface="Arial" charset="0"/>
              </a:rPr>
              <a:t>)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686872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D13DE4FC-A2AA-487A-96B8-D7B5FAF18C42}" type="slidenum">
              <a:rPr lang="cs-CZ" smtClean="0"/>
              <a:pPr algn="r">
                <a:defRPr/>
              </a:pPr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82482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798512" y="62136"/>
            <a:ext cx="7805936" cy="9906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Malnutrice při onemocnění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cs-CZ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2400" b="0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disease</a:t>
            </a:r>
            <a:r>
              <a:rPr lang="cs-CZ" sz="2400" b="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b="0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related</a:t>
            </a:r>
            <a:r>
              <a:rPr lang="cs-CZ" sz="2400" b="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b="0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malnutrition</a:t>
            </a:r>
            <a:endParaRPr lang="cs-CZ" sz="2400" b="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700808"/>
            <a:ext cx="8496944" cy="4824536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sz="2800" b="1" dirty="0" smtClean="0">
                <a:latin typeface="Arial" charset="0"/>
              </a:rPr>
              <a:t>Tento termín </a:t>
            </a:r>
            <a:r>
              <a:rPr lang="cs-CZ" altLang="cs-CZ" sz="2800" dirty="0" smtClean="0">
                <a:latin typeface="Arial" charset="0"/>
              </a:rPr>
              <a:t>odpovídá termínu </a:t>
            </a:r>
            <a:r>
              <a:rPr lang="cs-CZ" altLang="cs-CZ" sz="2800" b="1" dirty="0" smtClean="0">
                <a:latin typeface="Arial" charset="0"/>
              </a:rPr>
              <a:t>PEM</a:t>
            </a:r>
          </a:p>
          <a:p>
            <a:pPr eaLnBrk="1" hangingPunct="1">
              <a:spcBef>
                <a:spcPts val="1800"/>
              </a:spcBef>
            </a:pPr>
            <a:r>
              <a:rPr lang="cs-CZ" altLang="cs-CZ" sz="2800" b="1" dirty="0" smtClean="0">
                <a:latin typeface="Arial" charset="0"/>
              </a:rPr>
              <a:t>Vyjadřuje, že příčinou není pouze snížený příjem stravy  </a:t>
            </a:r>
            <a:r>
              <a:rPr lang="cs-CZ" altLang="cs-CZ" dirty="0" smtClean="0">
                <a:latin typeface="Arial" charset="0"/>
              </a:rPr>
              <a:t>nebo  </a:t>
            </a:r>
            <a:r>
              <a:rPr lang="cs-CZ" altLang="cs-CZ" sz="2800" b="1" dirty="0" smtClean="0">
                <a:latin typeface="Arial" charset="0"/>
              </a:rPr>
              <a:t>hladovění</a:t>
            </a:r>
          </a:p>
          <a:p>
            <a:pPr eaLnBrk="1" hangingPunct="1">
              <a:spcBef>
                <a:spcPts val="1800"/>
              </a:spcBef>
            </a:pPr>
            <a:r>
              <a:rPr lang="cs-CZ" altLang="cs-CZ" sz="2800" b="1" dirty="0" smtClean="0">
                <a:latin typeface="Arial" charset="0"/>
              </a:rPr>
              <a:t>Přítomnost onemocnění způsobuje poruchu využití přijímaných živin</a:t>
            </a:r>
          </a:p>
          <a:p>
            <a:pPr lvl="1">
              <a:spcBef>
                <a:spcPts val="300"/>
              </a:spcBef>
            </a:pPr>
            <a:r>
              <a:rPr lang="cs-CZ" altLang="cs-CZ" sz="2400" dirty="0" smtClean="0">
                <a:latin typeface="Arial" charset="0"/>
              </a:rPr>
              <a:t>pacient jí a přitom pokračuje hubnutí</a:t>
            </a:r>
          </a:p>
          <a:p>
            <a:pPr marL="342900" lvl="1" indent="-342900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cs-CZ" altLang="cs-CZ" sz="2800" b="1" dirty="0" smtClean="0">
                <a:latin typeface="Arial" charset="0"/>
              </a:rPr>
              <a:t>Samotné </a:t>
            </a:r>
            <a:r>
              <a:rPr lang="cs-CZ" altLang="cs-CZ" sz="2800" b="1" dirty="0">
                <a:latin typeface="Arial" charset="0"/>
              </a:rPr>
              <a:t>zvýšení příjmu stravy nemusí být </a:t>
            </a:r>
            <a:r>
              <a:rPr lang="cs-CZ" altLang="cs-CZ" sz="2800" b="1" dirty="0" smtClean="0">
                <a:latin typeface="Arial" charset="0"/>
              </a:rPr>
              <a:t>dostačující </a:t>
            </a:r>
            <a:r>
              <a:rPr lang="cs-CZ" altLang="cs-CZ" sz="2800" b="1" dirty="0">
                <a:latin typeface="Arial" charset="0"/>
              </a:rPr>
              <a:t>k úpravě tohoto </a:t>
            </a:r>
            <a:r>
              <a:rPr lang="cs-CZ" altLang="cs-CZ" sz="2800" b="1" dirty="0" smtClean="0">
                <a:latin typeface="Arial" charset="0"/>
              </a:rPr>
              <a:t>stavu</a:t>
            </a:r>
          </a:p>
          <a:p>
            <a:pPr marL="742950" lvl="2" indent="-342900">
              <a:lnSpc>
                <a:spcPct val="110000"/>
              </a:lnSpc>
              <a:spcBef>
                <a:spcPts val="0"/>
              </a:spcBef>
              <a:buFont typeface="Arial" pitchFamily="34" charset="0"/>
              <a:buChar char="‒"/>
            </a:pPr>
            <a:r>
              <a:rPr lang="cs-CZ" altLang="cs-CZ" sz="2400" dirty="0" smtClean="0">
                <a:latin typeface="Arial" charset="0"/>
              </a:rPr>
              <a:t>vyžaduje komplexní intervenci, výživu speciálního složení s metabolickým účinkem</a:t>
            </a:r>
            <a:endParaRPr lang="cs-CZ" altLang="cs-CZ" sz="2400" dirty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cs-CZ" altLang="cs-CZ" sz="2800" b="1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cs-CZ" altLang="cs-CZ" sz="2800" b="1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cs-CZ" altLang="cs-CZ" sz="2800" b="1" dirty="0" smtClean="0">
              <a:latin typeface="Arial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686872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D13DE4FC-A2AA-487A-96B8-D7B5FAF18C42}" type="slidenum">
              <a:rPr lang="cs-CZ" smtClean="0"/>
              <a:pPr algn="r">
                <a:defRPr/>
              </a:pPr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82490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97496" y="115889"/>
            <a:ext cx="7806952" cy="936848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Charakteristika hubnutí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při malnutrici při onemocnění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412875"/>
            <a:ext cx="8353425" cy="5184477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Nechtěná ztráta tělesné hmotnosti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400" i="1" dirty="0" err="1" smtClean="0">
                <a:latin typeface="Arial" charset="0"/>
              </a:rPr>
              <a:t>weight</a:t>
            </a:r>
            <a:r>
              <a:rPr lang="cs-CZ" sz="2400" i="1" dirty="0" smtClean="0">
                <a:latin typeface="Arial" charset="0"/>
              </a:rPr>
              <a:t> </a:t>
            </a:r>
            <a:r>
              <a:rPr lang="cs-CZ" sz="2400" i="1" dirty="0" err="1" smtClean="0">
                <a:latin typeface="Arial" charset="0"/>
              </a:rPr>
              <a:t>loss</a:t>
            </a:r>
            <a:r>
              <a:rPr lang="cs-CZ" sz="2400" i="1" dirty="0" smtClean="0">
                <a:latin typeface="Arial" charset="0"/>
              </a:rPr>
              <a:t>  </a:t>
            </a:r>
            <a:r>
              <a:rPr lang="cs-CZ" sz="2000" i="1" dirty="0" smtClean="0">
                <a:latin typeface="Arial" charset="0"/>
              </a:rPr>
              <a:t>versus  </a:t>
            </a:r>
            <a:r>
              <a:rPr lang="cs-CZ" sz="2400" i="1" dirty="0" err="1" smtClean="0">
                <a:latin typeface="Arial" charset="0"/>
              </a:rPr>
              <a:t>weight</a:t>
            </a:r>
            <a:r>
              <a:rPr lang="cs-CZ" sz="2400" i="1" dirty="0" smtClean="0">
                <a:latin typeface="Arial" charset="0"/>
              </a:rPr>
              <a:t> </a:t>
            </a:r>
            <a:r>
              <a:rPr lang="cs-CZ" sz="2400" i="1" dirty="0" err="1" smtClean="0">
                <a:latin typeface="Arial" charset="0"/>
              </a:rPr>
              <a:t>reduction</a:t>
            </a:r>
            <a:endParaRPr lang="cs-CZ" sz="2400" i="1" dirty="0" smtClean="0">
              <a:latin typeface="Arial" charset="0"/>
            </a:endParaRP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Různá kombinace sníženého příjmu stravy      a zvýšeného výdeje energie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Arial" pitchFamily="34" charset="0"/>
              <a:buChar char="—"/>
              <a:defRPr/>
            </a:pPr>
            <a:r>
              <a:rPr lang="cs-CZ" sz="2400" dirty="0" smtClean="0">
                <a:latin typeface="Arial" charset="0"/>
              </a:rPr>
              <a:t>někteří nemocní mají příjem stravy a přesto hubnou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Arial" pitchFamily="34" charset="0"/>
              <a:buChar char="—"/>
              <a:defRPr/>
            </a:pPr>
            <a:r>
              <a:rPr lang="cs-CZ" sz="2400" dirty="0" smtClean="0">
                <a:latin typeface="Arial" charset="0"/>
              </a:rPr>
              <a:t>negativní bilance energie (Bilance = příjem - výdej)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Arial" pitchFamily="34" charset="0"/>
              <a:buChar char="—"/>
              <a:defRPr/>
            </a:pPr>
            <a:r>
              <a:rPr lang="cs-CZ" sz="2400" dirty="0" smtClean="0">
                <a:latin typeface="Arial" charset="0"/>
              </a:rPr>
              <a:t>porucha příjmu stravy však je dosti častá</a:t>
            </a: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40000"/>
              <a:buFont typeface="Wingdings" pitchFamily="2" charset="2"/>
              <a:buChar char="n"/>
              <a:defRPr/>
            </a:pPr>
            <a:r>
              <a:rPr lang="cs-CZ" sz="2000" dirty="0" smtClean="0">
                <a:latin typeface="Arial" charset="0"/>
              </a:rPr>
              <a:t>nechutenství, časná sytost, chronická nevolnost</a:t>
            </a: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40000"/>
              <a:buFont typeface="Wingdings" pitchFamily="2" charset="2"/>
              <a:buChar char="n"/>
              <a:defRPr/>
            </a:pPr>
            <a:r>
              <a:rPr lang="cs-CZ" sz="2000" dirty="0" smtClean="0">
                <a:latin typeface="Arial" charset="0"/>
              </a:rPr>
              <a:t>příznaky onemocnění vedou ke sníženému příjmu stravy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Hubnutí nelze zcela zastavit zajištěním příjmu výživy </a:t>
            </a:r>
            <a:r>
              <a:rPr lang="cs-CZ" sz="2400" dirty="0" smtClean="0">
                <a:latin typeface="Arial" charset="0"/>
              </a:rPr>
              <a:t>(výživa sondou nebo parenterální)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Arial" pitchFamily="34" charset="0"/>
              <a:buChar char="—"/>
              <a:defRPr/>
            </a:pPr>
            <a:r>
              <a:rPr lang="cs-CZ" sz="2400" dirty="0" smtClean="0">
                <a:latin typeface="Arial" charset="0"/>
              </a:rPr>
              <a:t>v důsledku poruchy využití přiváděných živin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686872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0E8B1AB7-930D-4574-AA4E-3345C553C805}" type="slidenum">
              <a:rPr lang="cs-CZ" smtClean="0"/>
              <a:pPr algn="r">
                <a:defRPr/>
              </a:pPr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1735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782" y="116632"/>
            <a:ext cx="7992690" cy="96396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Způsoby adaptace na nedostatečný příjem energie a bílkovin</a:t>
            </a:r>
            <a:endParaRPr lang="cs-CZ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66725" y="1773238"/>
            <a:ext cx="8209731" cy="4752106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5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Postupný pokles výdeje energie</a:t>
            </a:r>
          </a:p>
          <a:p>
            <a:pPr marL="620713" lvl="1" indent="-258763" eaLnBrk="1" fontAlgn="auto" hangingPunct="1">
              <a:spcBef>
                <a:spcPts val="0"/>
              </a:spcBef>
              <a:spcAft>
                <a:spcPts val="0"/>
              </a:spcAft>
              <a:buClrTx/>
              <a:buSzPct val="70000"/>
              <a:buFont typeface="Symbol" pitchFamily="18" charset="2"/>
              <a:buChar char="-"/>
              <a:defRPr/>
            </a:pPr>
            <a:r>
              <a:rPr lang="cs-CZ" sz="2400" dirty="0">
                <a:latin typeface="Arial" charset="0"/>
              </a:rPr>
              <a:t>s</a:t>
            </a:r>
            <a:r>
              <a:rPr lang="cs-CZ" sz="2400" dirty="0" smtClean="0">
                <a:latin typeface="Arial" charset="0"/>
              </a:rPr>
              <a:t>nížená spotřeba 0</a:t>
            </a:r>
            <a:r>
              <a:rPr lang="cs-CZ" sz="2400" baseline="-25000" dirty="0" smtClean="0">
                <a:latin typeface="Arial" charset="0"/>
              </a:rPr>
              <a:t>2</a:t>
            </a:r>
            <a:r>
              <a:rPr lang="cs-CZ" sz="2400" dirty="0" smtClean="0">
                <a:latin typeface="Arial" charset="0"/>
              </a:rPr>
              <a:t> při měření nepřímou kalorimetrií</a:t>
            </a:r>
          </a:p>
          <a:p>
            <a:pPr marL="620713" lvl="1" indent="-258763" eaLnBrk="1" fontAlgn="auto" hangingPunct="1">
              <a:spcBef>
                <a:spcPts val="0"/>
              </a:spcBef>
              <a:spcAft>
                <a:spcPts val="0"/>
              </a:spcAft>
              <a:buClrTx/>
              <a:buSzPct val="70000"/>
              <a:buFont typeface="Symbol" pitchFamily="18" charset="2"/>
              <a:buChar char="-"/>
              <a:defRPr/>
            </a:pPr>
            <a:r>
              <a:rPr lang="cs-CZ" sz="2400" dirty="0" err="1" smtClean="0">
                <a:latin typeface="Arial" charset="0"/>
              </a:rPr>
              <a:t>hypometabolismus</a:t>
            </a:r>
            <a:endParaRPr lang="cs-CZ" sz="2400" b="1" dirty="0" smtClean="0">
              <a:latin typeface="Arial" charset="0"/>
            </a:endParaRP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5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Postupný pokles </a:t>
            </a:r>
            <a:r>
              <a:rPr lang="cs-CZ" sz="2800" b="1" dirty="0">
                <a:latin typeface="Arial" charset="0"/>
              </a:rPr>
              <a:t>rozpadu </a:t>
            </a:r>
            <a:r>
              <a:rPr lang="cs-CZ" sz="2800" b="1" dirty="0" smtClean="0">
                <a:latin typeface="Arial" charset="0"/>
              </a:rPr>
              <a:t>bílkovin</a:t>
            </a:r>
            <a:endParaRPr lang="cs-CZ" sz="2800" b="1" dirty="0">
              <a:latin typeface="Arial" charset="0"/>
            </a:endParaRPr>
          </a:p>
          <a:p>
            <a:pPr marL="620713" lvl="1" indent="-258763" eaLnBrk="1" fontAlgn="auto" hangingPunct="1">
              <a:spcBef>
                <a:spcPts val="0"/>
              </a:spcBef>
              <a:spcAft>
                <a:spcPts val="0"/>
              </a:spcAft>
              <a:buClrTx/>
              <a:buSzPct val="70000"/>
              <a:buFont typeface="Symbol" pitchFamily="18" charset="2"/>
              <a:buChar char="-"/>
              <a:defRPr/>
            </a:pPr>
            <a:r>
              <a:rPr lang="cs-CZ" sz="2400" dirty="0">
                <a:latin typeface="Arial" charset="0"/>
              </a:rPr>
              <a:t>snížená obměna bílkovin v buňkách</a:t>
            </a:r>
          </a:p>
          <a:p>
            <a:pPr marL="620713" lvl="1" indent="-258763" eaLnBrk="1" fontAlgn="auto" hangingPunct="1">
              <a:spcBef>
                <a:spcPts val="0"/>
              </a:spcBef>
              <a:spcAft>
                <a:spcPts val="0"/>
              </a:spcAft>
              <a:buClrTx/>
              <a:buSzPct val="70000"/>
              <a:buFont typeface="Symbol" pitchFamily="18" charset="2"/>
              <a:buChar char="-"/>
              <a:defRPr/>
            </a:pPr>
            <a:r>
              <a:rPr lang="cs-CZ" sz="2400" dirty="0">
                <a:latin typeface="Arial" charset="0"/>
              </a:rPr>
              <a:t>snížené vylučování dusíkatých látek ledvinami</a:t>
            </a:r>
          </a:p>
          <a:p>
            <a:pPr>
              <a:spcBef>
                <a:spcPts val="1200"/>
              </a:spcBef>
              <a:buClr>
                <a:schemeClr val="tx2">
                  <a:lumMod val="75000"/>
                </a:schemeClr>
              </a:buClr>
              <a:buSzPct val="5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Při </a:t>
            </a:r>
            <a:r>
              <a:rPr lang="cs-CZ" sz="2800" b="1" dirty="0">
                <a:latin typeface="Arial" charset="0"/>
              </a:rPr>
              <a:t>onemocnění není </a:t>
            </a:r>
            <a:r>
              <a:rPr lang="cs-CZ" sz="2800" b="1" dirty="0" smtClean="0">
                <a:latin typeface="Arial" charset="0"/>
              </a:rPr>
              <a:t>taková adaptace                     v </a:t>
            </a:r>
            <a:r>
              <a:rPr lang="cs-CZ" sz="2800" b="1" dirty="0">
                <a:latin typeface="Arial" charset="0"/>
              </a:rPr>
              <a:t>plném rozsahu </a:t>
            </a:r>
            <a:r>
              <a:rPr lang="cs-CZ" sz="2800" b="1" dirty="0" smtClean="0">
                <a:latin typeface="Arial" charset="0"/>
              </a:rPr>
              <a:t>možná            </a:t>
            </a:r>
          </a:p>
          <a:p>
            <a:pPr marL="620713" lvl="1" indent="-258763"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70000"/>
              <a:defRPr/>
            </a:pPr>
            <a:r>
              <a:rPr lang="cs-CZ" sz="2400" dirty="0" smtClean="0">
                <a:latin typeface="Arial" charset="0"/>
              </a:rPr>
              <a:t>přetrvává zvýšená metabolická přeměna s tvorbou  obranných bílkovin při boji s nemocí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Wingdings" panose="05000000000000000000" pitchFamily="2" charset="2"/>
              <a:buChar char="ü"/>
              <a:defRPr/>
            </a:pPr>
            <a:endParaRPr lang="cs-CZ" sz="2400" dirty="0" smtClean="0">
              <a:latin typeface="Arial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0880C22D-FE83-407C-BB0C-C19D23B04CC8}" type="slidenum">
              <a:rPr lang="cs-CZ" smtClean="0"/>
              <a:pPr algn="r">
                <a:defRPr/>
              </a:pPr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34862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Helsin-CNIV">
      <a:dk1>
        <a:sysClr val="windowText" lastClr="000000"/>
      </a:dk1>
      <a:lt1>
        <a:sysClr val="window" lastClr="FFFFFF"/>
      </a:lt1>
      <a:dk2>
        <a:srgbClr val="003C57"/>
      </a:dk2>
      <a:lt2>
        <a:srgbClr val="EEECE1"/>
      </a:lt2>
      <a:accent1>
        <a:srgbClr val="63217F"/>
      </a:accent1>
      <a:accent2>
        <a:srgbClr val="0078AE"/>
      </a:accent2>
      <a:accent3>
        <a:srgbClr val="3E9A3C"/>
      </a:accent3>
      <a:accent4>
        <a:srgbClr val="74767A"/>
      </a:accent4>
      <a:accent5>
        <a:srgbClr val="FF9900"/>
      </a:accent5>
      <a:accent6>
        <a:srgbClr val="94C11F"/>
      </a:accent6>
      <a:hlink>
        <a:srgbClr val="003C57"/>
      </a:hlink>
      <a:folHlink>
        <a:srgbClr val="D16BC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12767</TotalTime>
  <Words>2522</Words>
  <Application>Microsoft Office PowerPoint</Application>
  <PresentationFormat>Předvádění na obrazovce (4:3)</PresentationFormat>
  <Paragraphs>567</Paragraphs>
  <Slides>47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47</vt:i4>
      </vt:variant>
    </vt:vector>
  </HeadingPairs>
  <TitlesOfParts>
    <vt:vector size="48" baseType="lpstr">
      <vt:lpstr>Office Theme</vt:lpstr>
      <vt:lpstr>Malnutrice Nutriční anamnéza  bakalářské studium, obor nutriční terapeut 2.ročník LF MU  Miroslav Tomíška Interní hematologická a onkologická klinika LF MU a FN Brno</vt:lpstr>
      <vt:lpstr>Malnutrice v širokém smyslu slova terminologie</vt:lpstr>
      <vt:lpstr>Výskyt malnutrice ve smyslu podvýživy u pacientů v nemocnici</vt:lpstr>
      <vt:lpstr>Dva krajní typy malnutrice marasmus-dobře viditelný typ, proteinový-skrytá malnutrice</vt:lpstr>
      <vt:lpstr>Dva krajní typy malnutrice marasmus-dobře viditelný typ, proteinový-skrytá malnutrice</vt:lpstr>
      <vt:lpstr>Proteino-energetická malnutrice, PEM termín zahrnující jen podvýživu </vt:lpstr>
      <vt:lpstr>Malnutrice při onemocnění disease related malnutrition</vt:lpstr>
      <vt:lpstr>Charakteristika hubnutí při malnutrici při onemocnění</vt:lpstr>
      <vt:lpstr>Způsoby adaptace na nedostatečný příjem energie a bílkovin</vt:lpstr>
      <vt:lpstr>Malnutrice  versus  kachexie terminologie</vt:lpstr>
      <vt:lpstr>Nádorová kachexie  není výhradně pozdním fenoménem</vt:lpstr>
      <vt:lpstr>Zánětlivá odpověď , způsobená chorobou se často podílí na rozvoji kachexie</vt:lpstr>
      <vt:lpstr>Primární důsledky podvýživy malnutrice při při onemocnění</vt:lpstr>
      <vt:lpstr>Sekundární důsledky podvýživy  malnutrice při onemocnění</vt:lpstr>
      <vt:lpstr>Diagnostika podvýživy</vt:lpstr>
      <vt:lpstr>Anamnéza ztráty tělesné hmotnosti anglicky weight loss  versus  weight reduction</vt:lpstr>
      <vt:lpstr>Lékařská anamnéza ztráty tělesné hmotnosti je často nepřesná a není vyjadřována v % </vt:lpstr>
      <vt:lpstr>Vyjadřování ztráty tělesné hmotnosti v procentech původní hmotnosti</vt:lpstr>
      <vt:lpstr>Významná ztráta tělesné hmotnosti signifikantní ztráta hmotnosti, significant weight loss</vt:lpstr>
      <vt:lpstr>Závažnost významné ztráty tělesné hmotnosti</vt:lpstr>
      <vt:lpstr>Orientační hodnocení celodenního příjmu stravy ve smyslu kvantity je v běžné praxi velmi užitečné</vt:lpstr>
      <vt:lpstr>Orientační hodnocení celodenního příjmu stravy poskytuje rychlou informaci o množství celodenní stravy</vt:lpstr>
      <vt:lpstr>Nedostatečný příjem stravy (energie) charakteristika a definice</vt:lpstr>
      <vt:lpstr>Symptomy onemocnění, omezující příjem stravy nutrition impact symptoms</vt:lpstr>
      <vt:lpstr>Symptomy lokalizované v dutině ústní omezující příjem stravy</vt:lpstr>
      <vt:lpstr>Anorexie a příbuzné fenomény omezující příjem stravy</vt:lpstr>
      <vt:lpstr>Dysfagické potíže omezující příjem stravy</vt:lpstr>
      <vt:lpstr>Vyšetření polykacího aktu  při dysfagických potížích</vt:lpstr>
      <vt:lpstr>Žaludeční potíže omezující příjem stravy</vt:lpstr>
      <vt:lpstr>Průjem déletrvající, přetrvávající, opakovaný  omezující příjem stravy</vt:lpstr>
      <vt:lpstr>Zácpa   (obstipace, constipation) může významně omezovat příjem stravy</vt:lpstr>
      <vt:lpstr>Bolesti břicha omezující příjem stravy</vt:lpstr>
      <vt:lpstr>Problémy s příjmem nemocniční stravy intolerance nemocniční stravy, porucha příjmu potravy</vt:lpstr>
      <vt:lpstr>Další symptomy interferující s příjmem stravy</vt:lpstr>
      <vt:lpstr>Další faktory omezující příjem stravy musí být aktivně zjišťovány</vt:lpstr>
      <vt:lpstr>Nutriční anamnéza zaměřená na složení  stravy orientační zhodnocení příjmu živin</vt:lpstr>
      <vt:lpstr>Další anamnestické údaje  podporující diagnózu malnutrice</vt:lpstr>
      <vt:lpstr>Testy hodnotící příjem stravy retrospektivní a prospektivní</vt:lpstr>
      <vt:lpstr>24-hodinový  „recall“ retrospektivní nástroj k hodnocení příjmu stravy</vt:lpstr>
      <vt:lpstr>Zhodnocení testu  24-h recall dvojí způsob: orientační rychlý a detailní úplný</vt:lpstr>
      <vt:lpstr>Podrobný prospektivní záznam přijaté stravy 3-denní   nebo   7-denní</vt:lpstr>
      <vt:lpstr>Dotazník hodnotící frekvenci příjmu potravin Food Frequency Questionnaire, FFQ</vt:lpstr>
      <vt:lpstr>Dotazník hodnotící frekvenci příjmu potravin Food Frequency Questionnaire, FFQ</vt:lpstr>
      <vt:lpstr>Performance status, PS výkonnostní stav nemocného</vt:lpstr>
      <vt:lpstr>ECOG  stupnice pro hodnocení PS Eastern Cooperative Oncology Group (Boston, USA)</vt:lpstr>
      <vt:lpstr>Karnofsky index  ve škále 100 - 10 bodů používané zkratky KI, KPS nebo KPSI</vt:lpstr>
      <vt:lpstr>Konec přednášky</vt:lpstr>
    </vt:vector>
  </TitlesOfParts>
  <Company>adelphi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CINV</dc:title>
  <dc:creator>M. Chung</dc:creator>
  <cp:lastModifiedBy>Miroslav Tomíška</cp:lastModifiedBy>
  <cp:revision>459</cp:revision>
  <dcterms:created xsi:type="dcterms:W3CDTF">2015-10-22T09:56:45Z</dcterms:created>
  <dcterms:modified xsi:type="dcterms:W3CDTF">2021-03-02T20:58:36Z</dcterms:modified>
</cp:coreProperties>
</file>