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430" r:id="rId3"/>
    <p:sldId id="431" r:id="rId4"/>
    <p:sldId id="432" r:id="rId5"/>
    <p:sldId id="433" r:id="rId6"/>
    <p:sldId id="434" r:id="rId7"/>
    <p:sldId id="260" r:id="rId8"/>
    <p:sldId id="270" r:id="rId9"/>
    <p:sldId id="261" r:id="rId10"/>
    <p:sldId id="264" r:id="rId11"/>
    <p:sldId id="266" r:id="rId12"/>
    <p:sldId id="263" r:id="rId13"/>
    <p:sldId id="257" r:id="rId14"/>
    <p:sldId id="265" r:id="rId15"/>
    <p:sldId id="258" r:id="rId16"/>
    <p:sldId id="267" r:id="rId17"/>
    <p:sldId id="269" r:id="rId18"/>
    <p:sldId id="268" r:id="rId19"/>
    <p:sldId id="429" r:id="rId20"/>
    <p:sldId id="259" r:id="rId21"/>
    <p:sldId id="428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7836" autoAdjust="0"/>
  </p:normalViewPr>
  <p:slideViewPr>
    <p:cSldViewPr snapToGrid="0">
      <p:cViewPr varScale="1">
        <p:scale>
          <a:sx n="100" d="100"/>
          <a:sy n="100" d="100"/>
        </p:scale>
        <p:origin x="9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71106F-CD7C-432E-9C06-E81AA856C44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5816EA61-D854-4417-84AB-1E4C67198DA5}">
      <dgm:prSet/>
      <dgm:spPr/>
      <dgm:t>
        <a:bodyPr/>
        <a:lstStyle/>
        <a:p>
          <a:pPr marL="342900" marR="0" lvl="0" indent="-34290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>
              <a:schemeClr val="hlink"/>
            </a:buClr>
            <a:buSzTx/>
            <a:buFont typeface="Wingdings" panose="05000000000000000000" pitchFamily="2" charset="2"/>
            <a:buNone/>
            <a:tabLst/>
          </a:pP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Celková tělesná voda v organismu (CTV) </a:t>
          </a:r>
        </a:p>
        <a:p>
          <a:pPr marL="342900" marR="0" lvl="0" indent="-34290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>
              <a:schemeClr val="hlink"/>
            </a:buClr>
            <a:buSzTx/>
            <a:buFont typeface="Wingdings" panose="05000000000000000000" pitchFamily="2" charset="2"/>
            <a:buNone/>
            <a:tabLst/>
          </a:pP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60 % (42 l)</a:t>
          </a:r>
          <a:endParaRPr kumimoji="0" lang="sk-SK" altLang="cs-CZ" b="1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endParaRPr>
        </a:p>
      </dgm:t>
    </dgm:pt>
    <dgm:pt modelId="{AB7CDD2F-7D05-4E7D-98AC-1C8D230ACE6E}" type="parTrans" cxnId="{9D476B88-3CD6-4900-B9C6-0214640FA4A5}">
      <dgm:prSet/>
      <dgm:spPr/>
      <dgm:t>
        <a:bodyPr/>
        <a:lstStyle/>
        <a:p>
          <a:endParaRPr lang="cs-CZ"/>
        </a:p>
      </dgm:t>
    </dgm:pt>
    <dgm:pt modelId="{D26072B0-2A80-4C56-BA9C-C61C97F0399B}" type="sibTrans" cxnId="{9D476B88-3CD6-4900-B9C6-0214640FA4A5}">
      <dgm:prSet/>
      <dgm:spPr/>
      <dgm:t>
        <a:bodyPr/>
        <a:lstStyle/>
        <a:p>
          <a:endParaRPr lang="cs-CZ"/>
        </a:p>
      </dgm:t>
    </dgm:pt>
    <dgm:pt modelId="{8A06A029-24B0-4DA2-8119-BA3750ED6737}">
      <dgm:prSet/>
      <dgm:spPr/>
      <dgm:t>
        <a:bodyPr/>
        <a:lstStyle/>
        <a:p>
          <a:pPr marL="342900" marR="0" lvl="0" indent="-34290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>
              <a:schemeClr val="hlink"/>
            </a:buClr>
            <a:buSzTx/>
            <a:buFont typeface="Wingdings" panose="05000000000000000000" pitchFamily="2" charset="2"/>
            <a:buNone/>
            <a:tabLst/>
          </a:pP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Extracelulární tekutina (ECT)</a:t>
          </a:r>
        </a:p>
        <a:p>
          <a:pPr marL="342900" marR="0" lvl="0" indent="-34290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>
              <a:schemeClr val="hlink"/>
            </a:buClr>
            <a:buSzTx/>
            <a:buFont typeface="Wingdings" panose="05000000000000000000" pitchFamily="2" charset="2"/>
            <a:buNone/>
            <a:tabLst/>
          </a:pP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20% (14 l)</a:t>
          </a:r>
          <a:endParaRPr kumimoji="0" lang="sk-SK" altLang="cs-CZ" b="1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endParaRPr>
        </a:p>
      </dgm:t>
    </dgm:pt>
    <dgm:pt modelId="{592A3204-363D-473E-8BC0-4B7472A6BBAA}" type="parTrans" cxnId="{9C278268-E4CC-4C82-A9DE-D243F16E8194}">
      <dgm:prSet/>
      <dgm:spPr/>
      <dgm:t>
        <a:bodyPr/>
        <a:lstStyle/>
        <a:p>
          <a:endParaRPr lang="cs-CZ"/>
        </a:p>
      </dgm:t>
    </dgm:pt>
    <dgm:pt modelId="{FF62490D-F62F-4B97-9553-B82F69F4B8FC}" type="sibTrans" cxnId="{9C278268-E4CC-4C82-A9DE-D243F16E8194}">
      <dgm:prSet/>
      <dgm:spPr/>
      <dgm:t>
        <a:bodyPr/>
        <a:lstStyle/>
        <a:p>
          <a:endParaRPr lang="cs-CZ"/>
        </a:p>
      </dgm:t>
    </dgm:pt>
    <dgm:pt modelId="{6C448040-CC8F-4F83-9FF5-F1B752BD62C0}">
      <dgm:prSet/>
      <dgm:spPr/>
      <dgm:t>
        <a:bodyPr/>
        <a:lstStyle/>
        <a:p>
          <a:pPr marL="342900" marR="0" lvl="0" indent="-34290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>
              <a:schemeClr val="hlink"/>
            </a:buClr>
            <a:buSzTx/>
            <a:buFont typeface="Wingdings" panose="05000000000000000000" pitchFamily="2" charset="2"/>
            <a:buNone/>
            <a:tabLst/>
          </a:pPr>
          <a:r>
            <a:rPr kumimoji="0" lang="cs-CZ" altLang="cs-CZ" b="1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Intravasální</a:t>
          </a: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 tekutina </a:t>
          </a:r>
        </a:p>
        <a:p>
          <a:pPr marL="342900" marR="0" lvl="0" indent="-34290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>
              <a:schemeClr val="hlink"/>
            </a:buClr>
            <a:buSzTx/>
            <a:buFont typeface="Wingdings" panose="05000000000000000000" pitchFamily="2" charset="2"/>
            <a:buNone/>
            <a:tabLst/>
          </a:pP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5% </a:t>
          </a:r>
          <a:endParaRPr kumimoji="0" lang="sk-SK" altLang="cs-CZ" b="1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endParaRPr>
        </a:p>
      </dgm:t>
    </dgm:pt>
    <dgm:pt modelId="{FF3A4520-B45E-4215-94F8-D31E5E38D2CD}" type="parTrans" cxnId="{38B2B6E7-F11F-4DCF-8C3A-F071562A33A3}">
      <dgm:prSet/>
      <dgm:spPr/>
      <dgm:t>
        <a:bodyPr/>
        <a:lstStyle/>
        <a:p>
          <a:endParaRPr lang="cs-CZ"/>
        </a:p>
      </dgm:t>
    </dgm:pt>
    <dgm:pt modelId="{261BE1C6-5EAF-49CF-9D75-17119D456838}" type="sibTrans" cxnId="{38B2B6E7-F11F-4DCF-8C3A-F071562A33A3}">
      <dgm:prSet/>
      <dgm:spPr/>
      <dgm:t>
        <a:bodyPr/>
        <a:lstStyle/>
        <a:p>
          <a:endParaRPr lang="cs-CZ"/>
        </a:p>
      </dgm:t>
    </dgm:pt>
    <dgm:pt modelId="{A90D6769-2344-4E01-9430-C7FDD74BEFD9}">
      <dgm:prSet/>
      <dgm:spPr/>
      <dgm:t>
        <a:bodyPr/>
        <a:lstStyle/>
        <a:p>
          <a:pPr marL="342900" marR="0" lvl="0" indent="-34290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>
              <a:schemeClr val="hlink"/>
            </a:buClr>
            <a:buSzTx/>
            <a:buFont typeface="Wingdings" panose="05000000000000000000" pitchFamily="2" charset="2"/>
            <a:buNone/>
            <a:tabLst/>
          </a:pPr>
          <a:r>
            <a:rPr kumimoji="0" lang="cs-CZ" altLang="cs-CZ" b="1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Extravasální</a:t>
          </a: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 </a:t>
          </a:r>
        </a:p>
        <a:p>
          <a:pPr marL="342900" marR="0" lvl="0" indent="-34290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>
              <a:schemeClr val="hlink"/>
            </a:buClr>
            <a:buSzTx/>
            <a:buFont typeface="Wingdings" panose="05000000000000000000" pitchFamily="2" charset="2"/>
            <a:buNone/>
            <a:tabLst/>
          </a:pP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(intersticiální)</a:t>
          </a:r>
        </a:p>
        <a:p>
          <a:pPr marL="342900" marR="0" lvl="0" indent="-34290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>
              <a:schemeClr val="hlink"/>
            </a:buClr>
            <a:buSzTx/>
            <a:buFont typeface="Wingdings" panose="05000000000000000000" pitchFamily="2" charset="2"/>
            <a:buNone/>
            <a:tabLst/>
          </a:pP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tekutina</a:t>
          </a:r>
        </a:p>
        <a:p>
          <a:pPr marL="342900" marR="0" lvl="0" indent="-34290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>
              <a:schemeClr val="hlink"/>
            </a:buClr>
            <a:buSzTx/>
            <a:buFont typeface="Wingdings" panose="05000000000000000000" pitchFamily="2" charset="2"/>
            <a:buNone/>
            <a:tabLst/>
          </a:pP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15%</a:t>
          </a:r>
          <a:endParaRPr kumimoji="0" lang="sk-SK" altLang="cs-CZ" b="1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endParaRPr>
        </a:p>
      </dgm:t>
    </dgm:pt>
    <dgm:pt modelId="{C978B2D4-ECF1-4E03-94E4-D4962A8EB8DD}" type="parTrans" cxnId="{8BEF0266-77DE-48BD-B8DC-4DA6DAAA55AA}">
      <dgm:prSet/>
      <dgm:spPr/>
      <dgm:t>
        <a:bodyPr/>
        <a:lstStyle/>
        <a:p>
          <a:endParaRPr lang="cs-CZ"/>
        </a:p>
      </dgm:t>
    </dgm:pt>
    <dgm:pt modelId="{BAE7D534-6274-4A4E-9D7C-DC899AE1F049}" type="sibTrans" cxnId="{8BEF0266-77DE-48BD-B8DC-4DA6DAAA55AA}">
      <dgm:prSet/>
      <dgm:spPr/>
      <dgm:t>
        <a:bodyPr/>
        <a:lstStyle/>
        <a:p>
          <a:endParaRPr lang="cs-CZ"/>
        </a:p>
      </dgm:t>
    </dgm:pt>
    <dgm:pt modelId="{FFBF0797-0689-4266-9750-E6B68AE1B286}">
      <dgm:prSet/>
      <dgm:spPr/>
      <dgm:t>
        <a:bodyPr/>
        <a:lstStyle/>
        <a:p>
          <a:pPr marL="342900" marR="0" lvl="0" indent="-34290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>
              <a:schemeClr val="hlink"/>
            </a:buClr>
            <a:buSzTx/>
            <a:buFont typeface="Wingdings" panose="05000000000000000000" pitchFamily="2" charset="2"/>
            <a:buNone/>
            <a:tabLst/>
          </a:pP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Intracelulární tekutina (ICT)</a:t>
          </a:r>
        </a:p>
        <a:p>
          <a:pPr marL="342900" marR="0" lvl="0" indent="-342900" algn="ctr" defTabSz="914400" rtl="0" eaLnBrk="1" fontAlgn="base" latinLnBrk="0" hangingPunct="1">
            <a:lnSpc>
              <a:spcPct val="80000"/>
            </a:lnSpc>
            <a:spcBef>
              <a:spcPct val="20000"/>
            </a:spcBef>
            <a:spcAft>
              <a:spcPct val="0"/>
            </a:spcAft>
            <a:buClr>
              <a:schemeClr val="hlink"/>
            </a:buClr>
            <a:buSzTx/>
            <a:buFont typeface="Wingdings" panose="05000000000000000000" pitchFamily="2" charset="2"/>
            <a:buNone/>
            <a:tabLst/>
          </a:pP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40% (28 l)</a:t>
          </a:r>
          <a:endParaRPr kumimoji="0" lang="sk-SK" altLang="cs-CZ" b="1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endParaRPr>
        </a:p>
      </dgm:t>
    </dgm:pt>
    <dgm:pt modelId="{5CE4F4FD-FB6D-43E0-890F-DC69D4EA0CF5}" type="parTrans" cxnId="{7A825687-F723-47FB-AC39-7106BD9F084C}">
      <dgm:prSet/>
      <dgm:spPr/>
      <dgm:t>
        <a:bodyPr/>
        <a:lstStyle/>
        <a:p>
          <a:endParaRPr lang="cs-CZ"/>
        </a:p>
      </dgm:t>
    </dgm:pt>
    <dgm:pt modelId="{73DE32E4-55A9-4D19-911D-C244A15C3991}" type="sibTrans" cxnId="{7A825687-F723-47FB-AC39-7106BD9F084C}">
      <dgm:prSet/>
      <dgm:spPr/>
      <dgm:t>
        <a:bodyPr/>
        <a:lstStyle/>
        <a:p>
          <a:endParaRPr lang="cs-CZ"/>
        </a:p>
      </dgm:t>
    </dgm:pt>
    <dgm:pt modelId="{10851D3B-EE43-4CBD-A99C-1CE178F4D6E2}" type="pres">
      <dgm:prSet presAssocID="{4B71106F-CD7C-432E-9C06-E81AA856C44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182BF02-9595-4BDA-ACFE-E428BCD64054}" type="pres">
      <dgm:prSet presAssocID="{5816EA61-D854-4417-84AB-1E4C67198DA5}" presName="hierRoot1" presStyleCnt="0">
        <dgm:presLayoutVars>
          <dgm:hierBranch/>
        </dgm:presLayoutVars>
      </dgm:prSet>
      <dgm:spPr/>
    </dgm:pt>
    <dgm:pt modelId="{04877D29-64DD-462D-8DC4-F27D7201BB94}" type="pres">
      <dgm:prSet presAssocID="{5816EA61-D854-4417-84AB-1E4C67198DA5}" presName="rootComposite1" presStyleCnt="0"/>
      <dgm:spPr/>
    </dgm:pt>
    <dgm:pt modelId="{A7962990-1E37-47E7-809A-34895F2D2D7A}" type="pres">
      <dgm:prSet presAssocID="{5816EA61-D854-4417-84AB-1E4C67198DA5}" presName="rootText1" presStyleLbl="node0" presStyleIdx="0" presStyleCnt="1">
        <dgm:presLayoutVars>
          <dgm:chPref val="3"/>
        </dgm:presLayoutVars>
      </dgm:prSet>
      <dgm:spPr/>
    </dgm:pt>
    <dgm:pt modelId="{8CE1E4FD-436A-4B83-88B2-6D924E5393FC}" type="pres">
      <dgm:prSet presAssocID="{5816EA61-D854-4417-84AB-1E4C67198DA5}" presName="rootConnector1" presStyleLbl="node1" presStyleIdx="0" presStyleCnt="0"/>
      <dgm:spPr/>
    </dgm:pt>
    <dgm:pt modelId="{7340C316-992B-4FDB-8304-02B79AE8BC08}" type="pres">
      <dgm:prSet presAssocID="{5816EA61-D854-4417-84AB-1E4C67198DA5}" presName="hierChild2" presStyleCnt="0"/>
      <dgm:spPr/>
    </dgm:pt>
    <dgm:pt modelId="{F364A084-F6D4-4757-AFAE-BCA22C972E13}" type="pres">
      <dgm:prSet presAssocID="{592A3204-363D-473E-8BC0-4B7472A6BBAA}" presName="Name35" presStyleLbl="parChTrans1D2" presStyleIdx="0" presStyleCnt="2"/>
      <dgm:spPr/>
    </dgm:pt>
    <dgm:pt modelId="{1AE17FB0-41D8-4306-896D-67340E4D463E}" type="pres">
      <dgm:prSet presAssocID="{8A06A029-24B0-4DA2-8119-BA3750ED6737}" presName="hierRoot2" presStyleCnt="0">
        <dgm:presLayoutVars>
          <dgm:hierBranch/>
        </dgm:presLayoutVars>
      </dgm:prSet>
      <dgm:spPr/>
    </dgm:pt>
    <dgm:pt modelId="{5DF91F5E-807E-4CFB-9FAD-B56BD602E540}" type="pres">
      <dgm:prSet presAssocID="{8A06A029-24B0-4DA2-8119-BA3750ED6737}" presName="rootComposite" presStyleCnt="0"/>
      <dgm:spPr/>
    </dgm:pt>
    <dgm:pt modelId="{AEDD003B-CB61-41B6-9869-B2A185A25E17}" type="pres">
      <dgm:prSet presAssocID="{8A06A029-24B0-4DA2-8119-BA3750ED6737}" presName="rootText" presStyleLbl="node2" presStyleIdx="0" presStyleCnt="2">
        <dgm:presLayoutVars>
          <dgm:chPref val="3"/>
        </dgm:presLayoutVars>
      </dgm:prSet>
      <dgm:spPr/>
    </dgm:pt>
    <dgm:pt modelId="{3926E5CA-2C30-4299-A4E5-1EC1CFD50DFD}" type="pres">
      <dgm:prSet presAssocID="{8A06A029-24B0-4DA2-8119-BA3750ED6737}" presName="rootConnector" presStyleLbl="node2" presStyleIdx="0" presStyleCnt="2"/>
      <dgm:spPr/>
    </dgm:pt>
    <dgm:pt modelId="{E1FCC77B-EC83-46B8-8822-65BA782697D8}" type="pres">
      <dgm:prSet presAssocID="{8A06A029-24B0-4DA2-8119-BA3750ED6737}" presName="hierChild4" presStyleCnt="0"/>
      <dgm:spPr/>
    </dgm:pt>
    <dgm:pt modelId="{8CDDAB3E-68CE-40B0-AB79-4C33AFD7E037}" type="pres">
      <dgm:prSet presAssocID="{FF3A4520-B45E-4215-94F8-D31E5E38D2CD}" presName="Name35" presStyleLbl="parChTrans1D3" presStyleIdx="0" presStyleCnt="2"/>
      <dgm:spPr/>
    </dgm:pt>
    <dgm:pt modelId="{7674DFB1-965D-40E8-947D-88B9F3B51CDA}" type="pres">
      <dgm:prSet presAssocID="{6C448040-CC8F-4F83-9FF5-F1B752BD62C0}" presName="hierRoot2" presStyleCnt="0">
        <dgm:presLayoutVars>
          <dgm:hierBranch val="r"/>
        </dgm:presLayoutVars>
      </dgm:prSet>
      <dgm:spPr/>
    </dgm:pt>
    <dgm:pt modelId="{4CF96DA7-DF67-4C68-ACC9-1D24CB9BDF01}" type="pres">
      <dgm:prSet presAssocID="{6C448040-CC8F-4F83-9FF5-F1B752BD62C0}" presName="rootComposite" presStyleCnt="0"/>
      <dgm:spPr/>
    </dgm:pt>
    <dgm:pt modelId="{3D8801DA-9C75-4EB2-8EB5-A7EBB85E6AC4}" type="pres">
      <dgm:prSet presAssocID="{6C448040-CC8F-4F83-9FF5-F1B752BD62C0}" presName="rootText" presStyleLbl="node3" presStyleIdx="0" presStyleCnt="2">
        <dgm:presLayoutVars>
          <dgm:chPref val="3"/>
        </dgm:presLayoutVars>
      </dgm:prSet>
      <dgm:spPr/>
    </dgm:pt>
    <dgm:pt modelId="{6A20EC4D-40EE-40E5-BB8D-E9DAB214F801}" type="pres">
      <dgm:prSet presAssocID="{6C448040-CC8F-4F83-9FF5-F1B752BD62C0}" presName="rootConnector" presStyleLbl="node3" presStyleIdx="0" presStyleCnt="2"/>
      <dgm:spPr/>
    </dgm:pt>
    <dgm:pt modelId="{929FFA78-FBE7-4097-88D2-79F3623ACDF7}" type="pres">
      <dgm:prSet presAssocID="{6C448040-CC8F-4F83-9FF5-F1B752BD62C0}" presName="hierChild4" presStyleCnt="0"/>
      <dgm:spPr/>
    </dgm:pt>
    <dgm:pt modelId="{F9873B2C-6664-489B-A315-D41142AFA509}" type="pres">
      <dgm:prSet presAssocID="{6C448040-CC8F-4F83-9FF5-F1B752BD62C0}" presName="hierChild5" presStyleCnt="0"/>
      <dgm:spPr/>
    </dgm:pt>
    <dgm:pt modelId="{8F2CAB2A-B29A-48E5-9328-D285C3ADDF74}" type="pres">
      <dgm:prSet presAssocID="{C978B2D4-ECF1-4E03-94E4-D4962A8EB8DD}" presName="Name35" presStyleLbl="parChTrans1D3" presStyleIdx="1" presStyleCnt="2"/>
      <dgm:spPr/>
    </dgm:pt>
    <dgm:pt modelId="{39FC8A23-FD77-4D50-A501-BEFF7A8EFD15}" type="pres">
      <dgm:prSet presAssocID="{A90D6769-2344-4E01-9430-C7FDD74BEFD9}" presName="hierRoot2" presStyleCnt="0">
        <dgm:presLayoutVars>
          <dgm:hierBranch val="r"/>
        </dgm:presLayoutVars>
      </dgm:prSet>
      <dgm:spPr/>
    </dgm:pt>
    <dgm:pt modelId="{579005FA-9D39-4593-93CD-3E2A87E6FFCD}" type="pres">
      <dgm:prSet presAssocID="{A90D6769-2344-4E01-9430-C7FDD74BEFD9}" presName="rootComposite" presStyleCnt="0"/>
      <dgm:spPr/>
    </dgm:pt>
    <dgm:pt modelId="{77F04700-8260-4352-B683-A573AC2C56B5}" type="pres">
      <dgm:prSet presAssocID="{A90D6769-2344-4E01-9430-C7FDD74BEFD9}" presName="rootText" presStyleLbl="node3" presStyleIdx="1" presStyleCnt="2">
        <dgm:presLayoutVars>
          <dgm:chPref val="3"/>
        </dgm:presLayoutVars>
      </dgm:prSet>
      <dgm:spPr/>
    </dgm:pt>
    <dgm:pt modelId="{E0B509DF-ED1F-48C8-B958-467B8F30EDA7}" type="pres">
      <dgm:prSet presAssocID="{A90D6769-2344-4E01-9430-C7FDD74BEFD9}" presName="rootConnector" presStyleLbl="node3" presStyleIdx="1" presStyleCnt="2"/>
      <dgm:spPr/>
    </dgm:pt>
    <dgm:pt modelId="{35A81875-200F-4DEA-8F14-E012E4F89D8A}" type="pres">
      <dgm:prSet presAssocID="{A90D6769-2344-4E01-9430-C7FDD74BEFD9}" presName="hierChild4" presStyleCnt="0"/>
      <dgm:spPr/>
    </dgm:pt>
    <dgm:pt modelId="{D2690640-89BD-441E-831F-78CB882D9453}" type="pres">
      <dgm:prSet presAssocID="{A90D6769-2344-4E01-9430-C7FDD74BEFD9}" presName="hierChild5" presStyleCnt="0"/>
      <dgm:spPr/>
    </dgm:pt>
    <dgm:pt modelId="{4C623486-D0AA-4816-BE1F-EDD3EC91673C}" type="pres">
      <dgm:prSet presAssocID="{8A06A029-24B0-4DA2-8119-BA3750ED6737}" presName="hierChild5" presStyleCnt="0"/>
      <dgm:spPr/>
    </dgm:pt>
    <dgm:pt modelId="{251A41A0-EAB3-4CFD-86FA-41FEA0780442}" type="pres">
      <dgm:prSet presAssocID="{5CE4F4FD-FB6D-43E0-890F-DC69D4EA0CF5}" presName="Name35" presStyleLbl="parChTrans1D2" presStyleIdx="1" presStyleCnt="2"/>
      <dgm:spPr/>
    </dgm:pt>
    <dgm:pt modelId="{679A47ED-59A7-4D46-8C82-6901101D7441}" type="pres">
      <dgm:prSet presAssocID="{FFBF0797-0689-4266-9750-E6B68AE1B286}" presName="hierRoot2" presStyleCnt="0">
        <dgm:presLayoutVars>
          <dgm:hierBranch/>
        </dgm:presLayoutVars>
      </dgm:prSet>
      <dgm:spPr/>
    </dgm:pt>
    <dgm:pt modelId="{E8E57EFD-0C95-46B6-8E25-BDC09498624A}" type="pres">
      <dgm:prSet presAssocID="{FFBF0797-0689-4266-9750-E6B68AE1B286}" presName="rootComposite" presStyleCnt="0"/>
      <dgm:spPr/>
    </dgm:pt>
    <dgm:pt modelId="{76C015B6-FF79-422D-BB53-9EA0C79F815F}" type="pres">
      <dgm:prSet presAssocID="{FFBF0797-0689-4266-9750-E6B68AE1B286}" presName="rootText" presStyleLbl="node2" presStyleIdx="1" presStyleCnt="2">
        <dgm:presLayoutVars>
          <dgm:chPref val="3"/>
        </dgm:presLayoutVars>
      </dgm:prSet>
      <dgm:spPr/>
    </dgm:pt>
    <dgm:pt modelId="{A31A56C0-0F4A-45A6-9458-BF8DBAB7700E}" type="pres">
      <dgm:prSet presAssocID="{FFBF0797-0689-4266-9750-E6B68AE1B286}" presName="rootConnector" presStyleLbl="node2" presStyleIdx="1" presStyleCnt="2"/>
      <dgm:spPr/>
    </dgm:pt>
    <dgm:pt modelId="{AB1267B9-11B5-4C93-9701-BD60B282DE1E}" type="pres">
      <dgm:prSet presAssocID="{FFBF0797-0689-4266-9750-E6B68AE1B286}" presName="hierChild4" presStyleCnt="0"/>
      <dgm:spPr/>
    </dgm:pt>
    <dgm:pt modelId="{1C3D7857-8180-432C-83A0-C48CB6665468}" type="pres">
      <dgm:prSet presAssocID="{FFBF0797-0689-4266-9750-E6B68AE1B286}" presName="hierChild5" presStyleCnt="0"/>
      <dgm:spPr/>
    </dgm:pt>
    <dgm:pt modelId="{0DB6422C-E031-48F9-BEB9-BFD96FEB512F}" type="pres">
      <dgm:prSet presAssocID="{5816EA61-D854-4417-84AB-1E4C67198DA5}" presName="hierChild3" presStyleCnt="0"/>
      <dgm:spPr/>
    </dgm:pt>
  </dgm:ptLst>
  <dgm:cxnLst>
    <dgm:cxn modelId="{DB3DF005-0D7E-482E-AE7B-6A59059B8B65}" type="presOf" srcId="{5816EA61-D854-4417-84AB-1E4C67198DA5}" destId="{8CE1E4FD-436A-4B83-88B2-6D924E5393FC}" srcOrd="1" destOrd="0" presId="urn:microsoft.com/office/officeart/2005/8/layout/orgChart1"/>
    <dgm:cxn modelId="{3B644E1C-56DD-4593-8E4F-67DF2917E6D6}" type="presOf" srcId="{FFBF0797-0689-4266-9750-E6B68AE1B286}" destId="{A31A56C0-0F4A-45A6-9458-BF8DBAB7700E}" srcOrd="1" destOrd="0" presId="urn:microsoft.com/office/officeart/2005/8/layout/orgChart1"/>
    <dgm:cxn modelId="{DBED9630-B2DA-4FC7-A8CE-37DAF37C4925}" type="presOf" srcId="{C978B2D4-ECF1-4E03-94E4-D4962A8EB8DD}" destId="{8F2CAB2A-B29A-48E5-9328-D285C3ADDF74}" srcOrd="0" destOrd="0" presId="urn:microsoft.com/office/officeart/2005/8/layout/orgChart1"/>
    <dgm:cxn modelId="{C06D8164-F4C5-472E-AD75-1DB5B42F0842}" type="presOf" srcId="{6C448040-CC8F-4F83-9FF5-F1B752BD62C0}" destId="{3D8801DA-9C75-4EB2-8EB5-A7EBB85E6AC4}" srcOrd="0" destOrd="0" presId="urn:microsoft.com/office/officeart/2005/8/layout/orgChart1"/>
    <dgm:cxn modelId="{8BEF0266-77DE-48BD-B8DC-4DA6DAAA55AA}" srcId="{8A06A029-24B0-4DA2-8119-BA3750ED6737}" destId="{A90D6769-2344-4E01-9430-C7FDD74BEFD9}" srcOrd="1" destOrd="0" parTransId="{C978B2D4-ECF1-4E03-94E4-D4962A8EB8DD}" sibTransId="{BAE7D534-6274-4A4E-9D7C-DC899AE1F049}"/>
    <dgm:cxn modelId="{9C278268-E4CC-4C82-A9DE-D243F16E8194}" srcId="{5816EA61-D854-4417-84AB-1E4C67198DA5}" destId="{8A06A029-24B0-4DA2-8119-BA3750ED6737}" srcOrd="0" destOrd="0" parTransId="{592A3204-363D-473E-8BC0-4B7472A6BBAA}" sibTransId="{FF62490D-F62F-4B97-9553-B82F69F4B8FC}"/>
    <dgm:cxn modelId="{5576D148-4432-4D0A-897E-900682D4BB99}" type="presOf" srcId="{4B71106F-CD7C-432E-9C06-E81AA856C443}" destId="{10851D3B-EE43-4CBD-A99C-1CE178F4D6E2}" srcOrd="0" destOrd="0" presId="urn:microsoft.com/office/officeart/2005/8/layout/orgChart1"/>
    <dgm:cxn modelId="{0067304E-C251-4FD3-BF80-9A323755CA39}" type="presOf" srcId="{A90D6769-2344-4E01-9430-C7FDD74BEFD9}" destId="{E0B509DF-ED1F-48C8-B958-467B8F30EDA7}" srcOrd="1" destOrd="0" presId="urn:microsoft.com/office/officeart/2005/8/layout/orgChart1"/>
    <dgm:cxn modelId="{44BEF873-53B6-413B-899E-0CEDA8555F5B}" type="presOf" srcId="{592A3204-363D-473E-8BC0-4B7472A6BBAA}" destId="{F364A084-F6D4-4757-AFAE-BCA22C972E13}" srcOrd="0" destOrd="0" presId="urn:microsoft.com/office/officeart/2005/8/layout/orgChart1"/>
    <dgm:cxn modelId="{DAB6657F-2906-4E6F-A499-B5C0CCE8CF3C}" type="presOf" srcId="{A90D6769-2344-4E01-9430-C7FDD74BEFD9}" destId="{77F04700-8260-4352-B683-A573AC2C56B5}" srcOrd="0" destOrd="0" presId="urn:microsoft.com/office/officeart/2005/8/layout/orgChart1"/>
    <dgm:cxn modelId="{7A825687-F723-47FB-AC39-7106BD9F084C}" srcId="{5816EA61-D854-4417-84AB-1E4C67198DA5}" destId="{FFBF0797-0689-4266-9750-E6B68AE1B286}" srcOrd="1" destOrd="0" parTransId="{5CE4F4FD-FB6D-43E0-890F-DC69D4EA0CF5}" sibTransId="{73DE32E4-55A9-4D19-911D-C244A15C3991}"/>
    <dgm:cxn modelId="{9D476B88-3CD6-4900-B9C6-0214640FA4A5}" srcId="{4B71106F-CD7C-432E-9C06-E81AA856C443}" destId="{5816EA61-D854-4417-84AB-1E4C67198DA5}" srcOrd="0" destOrd="0" parTransId="{AB7CDD2F-7D05-4E7D-98AC-1C8D230ACE6E}" sibTransId="{D26072B0-2A80-4C56-BA9C-C61C97F0399B}"/>
    <dgm:cxn modelId="{6B6A038A-72CB-490D-AD06-4D57A57C8B05}" type="presOf" srcId="{5816EA61-D854-4417-84AB-1E4C67198DA5}" destId="{A7962990-1E37-47E7-809A-34895F2D2D7A}" srcOrd="0" destOrd="0" presId="urn:microsoft.com/office/officeart/2005/8/layout/orgChart1"/>
    <dgm:cxn modelId="{327BCC8D-750D-495E-BB6B-ABB251ACC68B}" type="presOf" srcId="{5CE4F4FD-FB6D-43E0-890F-DC69D4EA0CF5}" destId="{251A41A0-EAB3-4CFD-86FA-41FEA0780442}" srcOrd="0" destOrd="0" presId="urn:microsoft.com/office/officeart/2005/8/layout/orgChart1"/>
    <dgm:cxn modelId="{342E0A9E-93B9-4A41-AAD3-B632E0FA7030}" type="presOf" srcId="{6C448040-CC8F-4F83-9FF5-F1B752BD62C0}" destId="{6A20EC4D-40EE-40E5-BB8D-E9DAB214F801}" srcOrd="1" destOrd="0" presId="urn:microsoft.com/office/officeart/2005/8/layout/orgChart1"/>
    <dgm:cxn modelId="{257366C5-8D09-402F-842A-7811F3D7BE2D}" type="presOf" srcId="{8A06A029-24B0-4DA2-8119-BA3750ED6737}" destId="{3926E5CA-2C30-4299-A4E5-1EC1CFD50DFD}" srcOrd="1" destOrd="0" presId="urn:microsoft.com/office/officeart/2005/8/layout/orgChart1"/>
    <dgm:cxn modelId="{9EC72FCA-89FE-419C-A686-216F05B4876D}" type="presOf" srcId="{FF3A4520-B45E-4215-94F8-D31E5E38D2CD}" destId="{8CDDAB3E-68CE-40B0-AB79-4C33AFD7E037}" srcOrd="0" destOrd="0" presId="urn:microsoft.com/office/officeart/2005/8/layout/orgChart1"/>
    <dgm:cxn modelId="{9F1C3FD4-7E7D-4686-82C4-6F9056930D46}" type="presOf" srcId="{FFBF0797-0689-4266-9750-E6B68AE1B286}" destId="{76C015B6-FF79-422D-BB53-9EA0C79F815F}" srcOrd="0" destOrd="0" presId="urn:microsoft.com/office/officeart/2005/8/layout/orgChart1"/>
    <dgm:cxn modelId="{38B2B6E7-F11F-4DCF-8C3A-F071562A33A3}" srcId="{8A06A029-24B0-4DA2-8119-BA3750ED6737}" destId="{6C448040-CC8F-4F83-9FF5-F1B752BD62C0}" srcOrd="0" destOrd="0" parTransId="{FF3A4520-B45E-4215-94F8-D31E5E38D2CD}" sibTransId="{261BE1C6-5EAF-49CF-9D75-17119D456838}"/>
    <dgm:cxn modelId="{CAFFA6FE-DEAF-4336-A9B9-770BAA8EB52A}" type="presOf" srcId="{8A06A029-24B0-4DA2-8119-BA3750ED6737}" destId="{AEDD003B-CB61-41B6-9869-B2A185A25E17}" srcOrd="0" destOrd="0" presId="urn:microsoft.com/office/officeart/2005/8/layout/orgChart1"/>
    <dgm:cxn modelId="{6ADCAAC5-B9BF-47F4-9568-53650705B541}" type="presParOf" srcId="{10851D3B-EE43-4CBD-A99C-1CE178F4D6E2}" destId="{3182BF02-9595-4BDA-ACFE-E428BCD64054}" srcOrd="0" destOrd="0" presId="urn:microsoft.com/office/officeart/2005/8/layout/orgChart1"/>
    <dgm:cxn modelId="{C1AEC143-3FE1-4974-999D-84B90E76E33B}" type="presParOf" srcId="{3182BF02-9595-4BDA-ACFE-E428BCD64054}" destId="{04877D29-64DD-462D-8DC4-F27D7201BB94}" srcOrd="0" destOrd="0" presId="urn:microsoft.com/office/officeart/2005/8/layout/orgChart1"/>
    <dgm:cxn modelId="{5D131890-E75A-4E6C-9A67-0E33AE4736BC}" type="presParOf" srcId="{04877D29-64DD-462D-8DC4-F27D7201BB94}" destId="{A7962990-1E37-47E7-809A-34895F2D2D7A}" srcOrd="0" destOrd="0" presId="urn:microsoft.com/office/officeart/2005/8/layout/orgChart1"/>
    <dgm:cxn modelId="{90C3F565-C1D4-4B12-8CC7-1A30297A359E}" type="presParOf" srcId="{04877D29-64DD-462D-8DC4-F27D7201BB94}" destId="{8CE1E4FD-436A-4B83-88B2-6D924E5393FC}" srcOrd="1" destOrd="0" presId="urn:microsoft.com/office/officeart/2005/8/layout/orgChart1"/>
    <dgm:cxn modelId="{B4B16CD9-8E6A-4C6F-9223-DA95A68AE7DA}" type="presParOf" srcId="{3182BF02-9595-4BDA-ACFE-E428BCD64054}" destId="{7340C316-992B-4FDB-8304-02B79AE8BC08}" srcOrd="1" destOrd="0" presId="urn:microsoft.com/office/officeart/2005/8/layout/orgChart1"/>
    <dgm:cxn modelId="{57B620FF-81F2-4459-ABD3-AE954507BF25}" type="presParOf" srcId="{7340C316-992B-4FDB-8304-02B79AE8BC08}" destId="{F364A084-F6D4-4757-AFAE-BCA22C972E13}" srcOrd="0" destOrd="0" presId="urn:microsoft.com/office/officeart/2005/8/layout/orgChart1"/>
    <dgm:cxn modelId="{7E746789-B8F9-4056-AF99-8521DCE01D5D}" type="presParOf" srcId="{7340C316-992B-4FDB-8304-02B79AE8BC08}" destId="{1AE17FB0-41D8-4306-896D-67340E4D463E}" srcOrd="1" destOrd="0" presId="urn:microsoft.com/office/officeart/2005/8/layout/orgChart1"/>
    <dgm:cxn modelId="{A9A1E3D2-2A37-4C15-9377-26957DEB6ED6}" type="presParOf" srcId="{1AE17FB0-41D8-4306-896D-67340E4D463E}" destId="{5DF91F5E-807E-4CFB-9FAD-B56BD602E540}" srcOrd="0" destOrd="0" presId="urn:microsoft.com/office/officeart/2005/8/layout/orgChart1"/>
    <dgm:cxn modelId="{255B87AE-62D5-4C03-A3A3-8B6AA52DF269}" type="presParOf" srcId="{5DF91F5E-807E-4CFB-9FAD-B56BD602E540}" destId="{AEDD003B-CB61-41B6-9869-B2A185A25E17}" srcOrd="0" destOrd="0" presId="urn:microsoft.com/office/officeart/2005/8/layout/orgChart1"/>
    <dgm:cxn modelId="{8B5E9DB1-96BC-4741-BAF5-8F28BC86E48B}" type="presParOf" srcId="{5DF91F5E-807E-4CFB-9FAD-B56BD602E540}" destId="{3926E5CA-2C30-4299-A4E5-1EC1CFD50DFD}" srcOrd="1" destOrd="0" presId="urn:microsoft.com/office/officeart/2005/8/layout/orgChart1"/>
    <dgm:cxn modelId="{7150B45C-BF90-4A4A-8EC0-5C07D5029815}" type="presParOf" srcId="{1AE17FB0-41D8-4306-896D-67340E4D463E}" destId="{E1FCC77B-EC83-46B8-8822-65BA782697D8}" srcOrd="1" destOrd="0" presId="urn:microsoft.com/office/officeart/2005/8/layout/orgChart1"/>
    <dgm:cxn modelId="{E2497A6D-F629-47C4-884C-F8B016BFDBC9}" type="presParOf" srcId="{E1FCC77B-EC83-46B8-8822-65BA782697D8}" destId="{8CDDAB3E-68CE-40B0-AB79-4C33AFD7E037}" srcOrd="0" destOrd="0" presId="urn:microsoft.com/office/officeart/2005/8/layout/orgChart1"/>
    <dgm:cxn modelId="{78A93DDF-59F2-4A6A-BD70-F84DD9562A92}" type="presParOf" srcId="{E1FCC77B-EC83-46B8-8822-65BA782697D8}" destId="{7674DFB1-965D-40E8-947D-88B9F3B51CDA}" srcOrd="1" destOrd="0" presId="urn:microsoft.com/office/officeart/2005/8/layout/orgChart1"/>
    <dgm:cxn modelId="{C82C23E9-6180-4F39-B57D-374697ABAC61}" type="presParOf" srcId="{7674DFB1-965D-40E8-947D-88B9F3B51CDA}" destId="{4CF96DA7-DF67-4C68-ACC9-1D24CB9BDF01}" srcOrd="0" destOrd="0" presId="urn:microsoft.com/office/officeart/2005/8/layout/orgChart1"/>
    <dgm:cxn modelId="{C1558BF7-5072-4775-96E8-E29AEA51C744}" type="presParOf" srcId="{4CF96DA7-DF67-4C68-ACC9-1D24CB9BDF01}" destId="{3D8801DA-9C75-4EB2-8EB5-A7EBB85E6AC4}" srcOrd="0" destOrd="0" presId="urn:microsoft.com/office/officeart/2005/8/layout/orgChart1"/>
    <dgm:cxn modelId="{D4FB2357-6E62-4687-8EC7-8F11844459D2}" type="presParOf" srcId="{4CF96DA7-DF67-4C68-ACC9-1D24CB9BDF01}" destId="{6A20EC4D-40EE-40E5-BB8D-E9DAB214F801}" srcOrd="1" destOrd="0" presId="urn:microsoft.com/office/officeart/2005/8/layout/orgChart1"/>
    <dgm:cxn modelId="{E306E16C-E6FF-4E70-A279-B154089D5CC6}" type="presParOf" srcId="{7674DFB1-965D-40E8-947D-88B9F3B51CDA}" destId="{929FFA78-FBE7-4097-88D2-79F3623ACDF7}" srcOrd="1" destOrd="0" presId="urn:microsoft.com/office/officeart/2005/8/layout/orgChart1"/>
    <dgm:cxn modelId="{1A5A1BA6-2C86-4F03-B363-EBA95FF8BDFB}" type="presParOf" srcId="{7674DFB1-965D-40E8-947D-88B9F3B51CDA}" destId="{F9873B2C-6664-489B-A315-D41142AFA509}" srcOrd="2" destOrd="0" presId="urn:microsoft.com/office/officeart/2005/8/layout/orgChart1"/>
    <dgm:cxn modelId="{1B92DA6E-8BEF-4283-B9E9-5182396C3D30}" type="presParOf" srcId="{E1FCC77B-EC83-46B8-8822-65BA782697D8}" destId="{8F2CAB2A-B29A-48E5-9328-D285C3ADDF74}" srcOrd="2" destOrd="0" presId="urn:microsoft.com/office/officeart/2005/8/layout/orgChart1"/>
    <dgm:cxn modelId="{8BE6DB3A-6E57-4A63-9C37-FA13D0CC87C1}" type="presParOf" srcId="{E1FCC77B-EC83-46B8-8822-65BA782697D8}" destId="{39FC8A23-FD77-4D50-A501-BEFF7A8EFD15}" srcOrd="3" destOrd="0" presId="urn:microsoft.com/office/officeart/2005/8/layout/orgChart1"/>
    <dgm:cxn modelId="{6E8B8ED5-53F8-414C-AE82-2FC40A14CAF9}" type="presParOf" srcId="{39FC8A23-FD77-4D50-A501-BEFF7A8EFD15}" destId="{579005FA-9D39-4593-93CD-3E2A87E6FFCD}" srcOrd="0" destOrd="0" presId="urn:microsoft.com/office/officeart/2005/8/layout/orgChart1"/>
    <dgm:cxn modelId="{76DA4B77-D4CD-4DF2-B45C-6A65AF674F18}" type="presParOf" srcId="{579005FA-9D39-4593-93CD-3E2A87E6FFCD}" destId="{77F04700-8260-4352-B683-A573AC2C56B5}" srcOrd="0" destOrd="0" presId="urn:microsoft.com/office/officeart/2005/8/layout/orgChart1"/>
    <dgm:cxn modelId="{667520CB-586A-4922-AF0E-1E20DB260112}" type="presParOf" srcId="{579005FA-9D39-4593-93CD-3E2A87E6FFCD}" destId="{E0B509DF-ED1F-48C8-B958-467B8F30EDA7}" srcOrd="1" destOrd="0" presId="urn:microsoft.com/office/officeart/2005/8/layout/orgChart1"/>
    <dgm:cxn modelId="{266F186F-6991-4925-9080-7B2486F3DE27}" type="presParOf" srcId="{39FC8A23-FD77-4D50-A501-BEFF7A8EFD15}" destId="{35A81875-200F-4DEA-8F14-E012E4F89D8A}" srcOrd="1" destOrd="0" presId="urn:microsoft.com/office/officeart/2005/8/layout/orgChart1"/>
    <dgm:cxn modelId="{592B327B-3295-434C-A480-5BCAE9755F4D}" type="presParOf" srcId="{39FC8A23-FD77-4D50-A501-BEFF7A8EFD15}" destId="{D2690640-89BD-441E-831F-78CB882D9453}" srcOrd="2" destOrd="0" presId="urn:microsoft.com/office/officeart/2005/8/layout/orgChart1"/>
    <dgm:cxn modelId="{C3C3A6F1-704E-4261-9138-DAAB85FACCB3}" type="presParOf" srcId="{1AE17FB0-41D8-4306-896D-67340E4D463E}" destId="{4C623486-D0AA-4816-BE1F-EDD3EC91673C}" srcOrd="2" destOrd="0" presId="urn:microsoft.com/office/officeart/2005/8/layout/orgChart1"/>
    <dgm:cxn modelId="{372A72F6-FA68-4553-980F-F010D8955985}" type="presParOf" srcId="{7340C316-992B-4FDB-8304-02B79AE8BC08}" destId="{251A41A0-EAB3-4CFD-86FA-41FEA0780442}" srcOrd="2" destOrd="0" presId="urn:microsoft.com/office/officeart/2005/8/layout/orgChart1"/>
    <dgm:cxn modelId="{B2F9610F-741C-4043-951D-0BBCFD5AEB68}" type="presParOf" srcId="{7340C316-992B-4FDB-8304-02B79AE8BC08}" destId="{679A47ED-59A7-4D46-8C82-6901101D7441}" srcOrd="3" destOrd="0" presId="urn:microsoft.com/office/officeart/2005/8/layout/orgChart1"/>
    <dgm:cxn modelId="{ADDF3E8B-5D7E-420A-8B1E-BB9EF6D4E930}" type="presParOf" srcId="{679A47ED-59A7-4D46-8C82-6901101D7441}" destId="{E8E57EFD-0C95-46B6-8E25-BDC09498624A}" srcOrd="0" destOrd="0" presId="urn:microsoft.com/office/officeart/2005/8/layout/orgChart1"/>
    <dgm:cxn modelId="{06B0E2DB-0B40-4F6E-88D0-06FC00170644}" type="presParOf" srcId="{E8E57EFD-0C95-46B6-8E25-BDC09498624A}" destId="{76C015B6-FF79-422D-BB53-9EA0C79F815F}" srcOrd="0" destOrd="0" presId="urn:microsoft.com/office/officeart/2005/8/layout/orgChart1"/>
    <dgm:cxn modelId="{EB4142FE-D7DA-4213-B60B-F96EB140AC75}" type="presParOf" srcId="{E8E57EFD-0C95-46B6-8E25-BDC09498624A}" destId="{A31A56C0-0F4A-45A6-9458-BF8DBAB7700E}" srcOrd="1" destOrd="0" presId="urn:microsoft.com/office/officeart/2005/8/layout/orgChart1"/>
    <dgm:cxn modelId="{C7993895-6638-44FA-BA55-85FC54FFB100}" type="presParOf" srcId="{679A47ED-59A7-4D46-8C82-6901101D7441}" destId="{AB1267B9-11B5-4C93-9701-BD60B282DE1E}" srcOrd="1" destOrd="0" presId="urn:microsoft.com/office/officeart/2005/8/layout/orgChart1"/>
    <dgm:cxn modelId="{BD617FF7-EFC2-40F1-B784-1D37E3EB5DDF}" type="presParOf" srcId="{679A47ED-59A7-4D46-8C82-6901101D7441}" destId="{1C3D7857-8180-432C-83A0-C48CB6665468}" srcOrd="2" destOrd="0" presId="urn:microsoft.com/office/officeart/2005/8/layout/orgChart1"/>
    <dgm:cxn modelId="{F1DACA4E-F31A-4751-A2E9-22E0C0D3D5E2}" type="presParOf" srcId="{3182BF02-9595-4BDA-ACFE-E428BCD64054}" destId="{0DB6422C-E031-48F9-BEB9-BFD96FEB512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1A41A0-EAB3-4CFD-86FA-41FEA0780442}">
      <dsp:nvSpPr>
        <dsp:cNvPr id="0" name=""/>
        <dsp:cNvSpPr/>
      </dsp:nvSpPr>
      <dsp:spPr>
        <a:xfrm>
          <a:off x="4431956" y="1193685"/>
          <a:ext cx="1443937" cy="501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0600"/>
              </a:lnTo>
              <a:lnTo>
                <a:pt x="1443937" y="250600"/>
              </a:lnTo>
              <a:lnTo>
                <a:pt x="1443937" y="50120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2CAB2A-B29A-48E5-9328-D285C3ADDF74}">
      <dsp:nvSpPr>
        <dsp:cNvPr id="0" name=""/>
        <dsp:cNvSpPr/>
      </dsp:nvSpPr>
      <dsp:spPr>
        <a:xfrm>
          <a:off x="2988018" y="2888224"/>
          <a:ext cx="1443937" cy="501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0600"/>
              </a:lnTo>
              <a:lnTo>
                <a:pt x="1443937" y="250600"/>
              </a:lnTo>
              <a:lnTo>
                <a:pt x="1443937" y="50120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DDAB3E-68CE-40B0-AB79-4C33AFD7E037}">
      <dsp:nvSpPr>
        <dsp:cNvPr id="0" name=""/>
        <dsp:cNvSpPr/>
      </dsp:nvSpPr>
      <dsp:spPr>
        <a:xfrm>
          <a:off x="1544080" y="2888224"/>
          <a:ext cx="1443937" cy="501201"/>
        </a:xfrm>
        <a:custGeom>
          <a:avLst/>
          <a:gdLst/>
          <a:ahLst/>
          <a:cxnLst/>
          <a:rect l="0" t="0" r="0" b="0"/>
          <a:pathLst>
            <a:path>
              <a:moveTo>
                <a:pt x="1443937" y="0"/>
              </a:moveTo>
              <a:lnTo>
                <a:pt x="1443937" y="250600"/>
              </a:lnTo>
              <a:lnTo>
                <a:pt x="0" y="250600"/>
              </a:lnTo>
              <a:lnTo>
                <a:pt x="0" y="50120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64A084-F6D4-4757-AFAE-BCA22C972E13}">
      <dsp:nvSpPr>
        <dsp:cNvPr id="0" name=""/>
        <dsp:cNvSpPr/>
      </dsp:nvSpPr>
      <dsp:spPr>
        <a:xfrm>
          <a:off x="2988018" y="1193685"/>
          <a:ext cx="1443937" cy="501201"/>
        </a:xfrm>
        <a:custGeom>
          <a:avLst/>
          <a:gdLst/>
          <a:ahLst/>
          <a:cxnLst/>
          <a:rect l="0" t="0" r="0" b="0"/>
          <a:pathLst>
            <a:path>
              <a:moveTo>
                <a:pt x="1443937" y="0"/>
              </a:moveTo>
              <a:lnTo>
                <a:pt x="1443937" y="250600"/>
              </a:lnTo>
              <a:lnTo>
                <a:pt x="0" y="250600"/>
              </a:lnTo>
              <a:lnTo>
                <a:pt x="0" y="50120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962990-1E37-47E7-809A-34895F2D2D7A}">
      <dsp:nvSpPr>
        <dsp:cNvPr id="0" name=""/>
        <dsp:cNvSpPr/>
      </dsp:nvSpPr>
      <dsp:spPr>
        <a:xfrm>
          <a:off x="3238619" y="348"/>
          <a:ext cx="2386674" cy="11933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342900" marR="0" lvl="0" indent="-34290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>
              <a:schemeClr val="hlink"/>
            </a:buClr>
            <a:buSzTx/>
            <a:buFont typeface="Wingdings" panose="05000000000000000000" pitchFamily="2" charset="2"/>
            <a:buNone/>
            <a:tabLst/>
          </a:pPr>
          <a:r>
            <a:rPr kumimoji="0" lang="cs-CZ" altLang="cs-CZ" sz="19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Celková tělesná voda v organismu (CTV) </a:t>
          </a:r>
        </a:p>
        <a:p>
          <a:pPr marL="342900" marR="0" lvl="0" indent="-34290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>
              <a:schemeClr val="hlink"/>
            </a:buClr>
            <a:buSzTx/>
            <a:buFont typeface="Wingdings" panose="05000000000000000000" pitchFamily="2" charset="2"/>
            <a:buNone/>
            <a:tabLst/>
          </a:pPr>
          <a:r>
            <a:rPr kumimoji="0" lang="cs-CZ" altLang="cs-CZ" sz="19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60 % (42 l)</a:t>
          </a:r>
          <a:endParaRPr kumimoji="0" lang="sk-SK" altLang="cs-CZ" sz="1900" b="1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endParaRPr>
        </a:p>
      </dsp:txBody>
      <dsp:txXfrm>
        <a:off x="3238619" y="348"/>
        <a:ext cx="2386674" cy="1193337"/>
      </dsp:txXfrm>
    </dsp:sp>
    <dsp:sp modelId="{AEDD003B-CB61-41B6-9869-B2A185A25E17}">
      <dsp:nvSpPr>
        <dsp:cNvPr id="0" name=""/>
        <dsp:cNvSpPr/>
      </dsp:nvSpPr>
      <dsp:spPr>
        <a:xfrm>
          <a:off x="1794681" y="1694887"/>
          <a:ext cx="2386674" cy="11933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342900" marR="0" lvl="0" indent="-34290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>
              <a:schemeClr val="hlink"/>
            </a:buClr>
            <a:buSzTx/>
            <a:buFont typeface="Wingdings" panose="05000000000000000000" pitchFamily="2" charset="2"/>
            <a:buNone/>
            <a:tabLst/>
          </a:pPr>
          <a:r>
            <a:rPr kumimoji="0" lang="cs-CZ" altLang="cs-CZ" sz="19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Extracelulární tekutina (ECT)</a:t>
          </a:r>
        </a:p>
        <a:p>
          <a:pPr marL="342900" marR="0" lvl="0" indent="-34290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>
              <a:schemeClr val="hlink"/>
            </a:buClr>
            <a:buSzTx/>
            <a:buFont typeface="Wingdings" panose="05000000000000000000" pitchFamily="2" charset="2"/>
            <a:buNone/>
            <a:tabLst/>
          </a:pPr>
          <a:r>
            <a:rPr kumimoji="0" lang="cs-CZ" altLang="cs-CZ" sz="19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20% (14 l)</a:t>
          </a:r>
          <a:endParaRPr kumimoji="0" lang="sk-SK" altLang="cs-CZ" sz="1900" b="1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endParaRPr>
        </a:p>
      </dsp:txBody>
      <dsp:txXfrm>
        <a:off x="1794681" y="1694887"/>
        <a:ext cx="2386674" cy="1193337"/>
      </dsp:txXfrm>
    </dsp:sp>
    <dsp:sp modelId="{3D8801DA-9C75-4EB2-8EB5-A7EBB85E6AC4}">
      <dsp:nvSpPr>
        <dsp:cNvPr id="0" name=""/>
        <dsp:cNvSpPr/>
      </dsp:nvSpPr>
      <dsp:spPr>
        <a:xfrm>
          <a:off x="350743" y="3389426"/>
          <a:ext cx="2386674" cy="11933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342900" marR="0" lvl="0" indent="-34290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>
              <a:schemeClr val="hlink"/>
            </a:buClr>
            <a:buSzTx/>
            <a:buFont typeface="Wingdings" panose="05000000000000000000" pitchFamily="2" charset="2"/>
            <a:buNone/>
            <a:tabLst/>
          </a:pPr>
          <a:r>
            <a:rPr kumimoji="0" lang="cs-CZ" altLang="cs-CZ" sz="1900" b="1" i="0" u="none" strike="noStrike" kern="1200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Intravasální</a:t>
          </a:r>
          <a:r>
            <a:rPr kumimoji="0" lang="cs-CZ" altLang="cs-CZ" sz="19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 tekutina </a:t>
          </a:r>
        </a:p>
        <a:p>
          <a:pPr marL="342900" marR="0" lvl="0" indent="-34290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>
              <a:schemeClr val="hlink"/>
            </a:buClr>
            <a:buSzTx/>
            <a:buFont typeface="Wingdings" panose="05000000000000000000" pitchFamily="2" charset="2"/>
            <a:buNone/>
            <a:tabLst/>
          </a:pPr>
          <a:r>
            <a:rPr kumimoji="0" lang="cs-CZ" altLang="cs-CZ" sz="19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5% </a:t>
          </a:r>
          <a:endParaRPr kumimoji="0" lang="sk-SK" altLang="cs-CZ" sz="1900" b="1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endParaRPr>
        </a:p>
      </dsp:txBody>
      <dsp:txXfrm>
        <a:off x="350743" y="3389426"/>
        <a:ext cx="2386674" cy="1193337"/>
      </dsp:txXfrm>
    </dsp:sp>
    <dsp:sp modelId="{77F04700-8260-4352-B683-A573AC2C56B5}">
      <dsp:nvSpPr>
        <dsp:cNvPr id="0" name=""/>
        <dsp:cNvSpPr/>
      </dsp:nvSpPr>
      <dsp:spPr>
        <a:xfrm>
          <a:off x="3238619" y="3389426"/>
          <a:ext cx="2386674" cy="11933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342900" marR="0" lvl="0" indent="-34290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>
              <a:schemeClr val="hlink"/>
            </a:buClr>
            <a:buSzTx/>
            <a:buFont typeface="Wingdings" panose="05000000000000000000" pitchFamily="2" charset="2"/>
            <a:buNone/>
            <a:tabLst/>
          </a:pPr>
          <a:r>
            <a:rPr kumimoji="0" lang="cs-CZ" altLang="cs-CZ" sz="1900" b="1" i="0" u="none" strike="noStrike" kern="1200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Extravasální</a:t>
          </a:r>
          <a:r>
            <a:rPr kumimoji="0" lang="cs-CZ" altLang="cs-CZ" sz="19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 </a:t>
          </a:r>
        </a:p>
        <a:p>
          <a:pPr marL="342900" marR="0" lvl="0" indent="-34290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>
              <a:schemeClr val="hlink"/>
            </a:buClr>
            <a:buSzTx/>
            <a:buFont typeface="Wingdings" panose="05000000000000000000" pitchFamily="2" charset="2"/>
            <a:buNone/>
            <a:tabLst/>
          </a:pPr>
          <a:r>
            <a:rPr kumimoji="0" lang="cs-CZ" altLang="cs-CZ" sz="19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(intersticiální)</a:t>
          </a:r>
        </a:p>
        <a:p>
          <a:pPr marL="342900" marR="0" lvl="0" indent="-34290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>
              <a:schemeClr val="hlink"/>
            </a:buClr>
            <a:buSzTx/>
            <a:buFont typeface="Wingdings" panose="05000000000000000000" pitchFamily="2" charset="2"/>
            <a:buNone/>
            <a:tabLst/>
          </a:pPr>
          <a:r>
            <a:rPr kumimoji="0" lang="cs-CZ" altLang="cs-CZ" sz="19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tekutina</a:t>
          </a:r>
        </a:p>
        <a:p>
          <a:pPr marL="342900" marR="0" lvl="0" indent="-34290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>
              <a:schemeClr val="hlink"/>
            </a:buClr>
            <a:buSzTx/>
            <a:buFont typeface="Wingdings" panose="05000000000000000000" pitchFamily="2" charset="2"/>
            <a:buNone/>
            <a:tabLst/>
          </a:pPr>
          <a:r>
            <a:rPr kumimoji="0" lang="cs-CZ" altLang="cs-CZ" sz="19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15%</a:t>
          </a:r>
          <a:endParaRPr kumimoji="0" lang="sk-SK" altLang="cs-CZ" sz="1900" b="1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endParaRPr>
        </a:p>
      </dsp:txBody>
      <dsp:txXfrm>
        <a:off x="3238619" y="3389426"/>
        <a:ext cx="2386674" cy="1193337"/>
      </dsp:txXfrm>
    </dsp:sp>
    <dsp:sp modelId="{76C015B6-FF79-422D-BB53-9EA0C79F815F}">
      <dsp:nvSpPr>
        <dsp:cNvPr id="0" name=""/>
        <dsp:cNvSpPr/>
      </dsp:nvSpPr>
      <dsp:spPr>
        <a:xfrm>
          <a:off x="4682557" y="1694887"/>
          <a:ext cx="2386674" cy="11933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342900" marR="0" lvl="0" indent="-34290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>
              <a:schemeClr val="hlink"/>
            </a:buClr>
            <a:buSzTx/>
            <a:buFont typeface="Wingdings" panose="05000000000000000000" pitchFamily="2" charset="2"/>
            <a:buNone/>
            <a:tabLst/>
          </a:pPr>
          <a:r>
            <a:rPr kumimoji="0" lang="cs-CZ" altLang="cs-CZ" sz="19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Intracelulární tekutina (ICT)</a:t>
          </a:r>
        </a:p>
        <a:p>
          <a:pPr marL="342900" marR="0" lvl="0" indent="-342900" algn="ctr" defTabSz="914400" rtl="0" eaLnBrk="1" fontAlgn="base" latinLnBrk="0" hangingPunct="1">
            <a:lnSpc>
              <a:spcPct val="80000"/>
            </a:lnSpc>
            <a:spcBef>
              <a:spcPct val="0"/>
            </a:spcBef>
            <a:spcAft>
              <a:spcPct val="0"/>
            </a:spcAft>
            <a:buClr>
              <a:schemeClr val="hlink"/>
            </a:buClr>
            <a:buSzTx/>
            <a:buFont typeface="Wingdings" panose="05000000000000000000" pitchFamily="2" charset="2"/>
            <a:buNone/>
            <a:tabLst/>
          </a:pPr>
          <a:r>
            <a:rPr kumimoji="0" lang="cs-CZ" altLang="cs-CZ" sz="19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40% (28 l)</a:t>
          </a:r>
          <a:endParaRPr kumimoji="0" lang="sk-SK" altLang="cs-CZ" sz="1900" b="1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endParaRPr>
        </a:p>
      </dsp:txBody>
      <dsp:txXfrm>
        <a:off x="4682557" y="1694887"/>
        <a:ext cx="2386674" cy="11933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4FCB33-5A39-4A00-AE0B-30E9712BAE64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DA78A7-18BE-4B58-B167-64BCEE4299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0774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volumoterapie</a:t>
            </a:r>
            <a:r>
              <a:rPr lang="cs-CZ" dirty="0"/>
              <a:t> – 20-30ml/kg úvodem, nebo opatrněji u méně kritických 10ml/kg, ev. použít tekutinovou výzvu 250ml/10-15min.</a:t>
            </a:r>
          </a:p>
          <a:p>
            <a:r>
              <a:rPr lang="cs-CZ" dirty="0"/>
              <a:t>udržovací terapie – 25-30ml/kg/, 1mmol/kg d Na, K, Cl, cílová </a:t>
            </a:r>
            <a:r>
              <a:rPr lang="cs-CZ" dirty="0" err="1"/>
              <a:t>diuresa</a:t>
            </a:r>
            <a:r>
              <a:rPr lang="cs-CZ" dirty="0"/>
              <a:t> 3-4ml/kg/hod.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DA78A7-18BE-4B58-B167-64BCEE42998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092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snižování molekulové hmotnosti i stupně sycení vedlo ke snížení NÚ, ale nikoliv jejich eliminaci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DA78A7-18BE-4B58-B167-64BCEE42998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36152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V glykolytické dráze se glukosa 6-fosfátaNAD + přeměňuje na pyruvát a  NADH. Vzniknou 2 mol ATP/1 molekulu glukosy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Pyruvát a NADH  do  mitochondriální  matrix -&gt; tvorba CO2 a NAD +  -kompletní aerobní oxidativní glykolýza -&gt; 36 ATP/1 molekulu  glukosy.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Pyruvát v mitochondrii dekarboxylace a oxidace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pyruvátdehydrogenasou</a:t>
            </a:r>
            <a:r>
              <a:rPr lang="cs-CZ" b="0" i="0" dirty="0">
                <a:effectLst/>
                <a:latin typeface="Arial" panose="020B0604020202020204" pitchFamily="34" charset="0"/>
              </a:rPr>
              <a:t> (PDH) na acetyl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CoA</a:t>
            </a:r>
            <a:r>
              <a:rPr lang="cs-CZ" b="0" i="0" dirty="0">
                <a:effectLst/>
                <a:latin typeface="Arial" panose="020B0604020202020204" pitchFamily="34" charset="0"/>
              </a:rPr>
              <a:t>, – nebo karboxylace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pyruvátkarboxylasou</a:t>
            </a:r>
            <a:r>
              <a:rPr lang="cs-CZ" b="0" i="0" dirty="0">
                <a:effectLst/>
                <a:latin typeface="Arial" panose="020B0604020202020204" pitchFamily="34" charset="0"/>
              </a:rPr>
              <a:t> na  </a:t>
            </a:r>
            <a:r>
              <a:rPr lang="cs-CZ" b="0" i="0" dirty="0" err="1">
                <a:effectLst/>
                <a:latin typeface="Arial" panose="020B0604020202020204" pitchFamily="34" charset="0"/>
              </a:rPr>
              <a:t>oxalacetát</a:t>
            </a:r>
            <a:r>
              <a:rPr lang="cs-CZ" b="0" i="0" dirty="0">
                <a:effectLst/>
                <a:latin typeface="Arial" panose="020B0604020202020204" pitchFamily="34" charset="0"/>
              </a:rPr>
              <a:t>, – případně redukce na laktát za anaerobních podmínek. </a:t>
            </a:r>
          </a:p>
          <a:p>
            <a:pPr algn="l"/>
            <a:r>
              <a:rPr lang="cs-CZ" b="0" i="0" dirty="0">
                <a:effectLst/>
                <a:latin typeface="Arial" panose="020B0604020202020204" pitchFamily="34" charset="0"/>
              </a:rPr>
              <a:t>Oxidace 1 mol laktátu na pyruvát -&gt; NAD+ se redukuje na NADH  a vzniknou  3mol  ATP → pyruvát se aerobně metabolizuje v citrátovém cyklu za vzniku 14 mol  ATP.</a:t>
            </a:r>
          </a:p>
          <a:p>
            <a:pPr algn="l"/>
            <a:endParaRPr lang="cs-CZ" b="0" i="0" dirty="0">
              <a:effectLst/>
              <a:latin typeface="Arial" panose="020B0604020202020204" pitchFamily="34" charset="0"/>
            </a:endParaRPr>
          </a:p>
          <a:p>
            <a:br>
              <a:rPr lang="cs-CZ" dirty="0"/>
            </a:b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DA78A7-18BE-4B58-B167-64BCEE42998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5759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err="1"/>
              <a:t>pufrovací</a:t>
            </a:r>
            <a:r>
              <a:rPr lang="cs-CZ" dirty="0"/>
              <a:t> složkou - laktát, acetát, </a:t>
            </a:r>
            <a:r>
              <a:rPr lang="cs-CZ" dirty="0" err="1"/>
              <a:t>malát</a:t>
            </a:r>
            <a:r>
              <a:rPr lang="cs-CZ" dirty="0"/>
              <a:t>, </a:t>
            </a:r>
            <a:r>
              <a:rPr lang="cs-CZ" dirty="0" err="1"/>
              <a:t>glukonát</a:t>
            </a:r>
            <a:r>
              <a:rPr lang="cs-CZ" dirty="0"/>
              <a:t> </a:t>
            </a:r>
          </a:p>
          <a:p>
            <a:r>
              <a:rPr lang="cs-CZ" dirty="0"/>
              <a:t>pufr </a:t>
            </a:r>
            <a:r>
              <a:rPr lang="cs-CZ" dirty="0" err="1"/>
              <a:t>glukonát</a:t>
            </a:r>
            <a:r>
              <a:rPr lang="cs-CZ" dirty="0"/>
              <a:t> způsobuje falešnou positivitu </a:t>
            </a:r>
            <a:r>
              <a:rPr lang="cs-CZ" dirty="0" err="1"/>
              <a:t>galaktomananu</a:t>
            </a:r>
            <a:r>
              <a:rPr lang="cs-CZ" dirty="0"/>
              <a:t> při dg. </a:t>
            </a:r>
            <a:r>
              <a:rPr lang="cs-CZ" dirty="0" err="1"/>
              <a:t>aspergilosy</a:t>
            </a:r>
            <a:endParaRPr lang="cs-CZ" dirty="0"/>
          </a:p>
          <a:p>
            <a:pPr eaLnBrk="1" hangingPunct="1"/>
            <a:r>
              <a:rPr lang="cs-CZ" dirty="0"/>
              <a:t>pozn.: pufry </a:t>
            </a:r>
            <a:r>
              <a:rPr lang="cs-CZ" altLang="cs-CZ" sz="1600" dirty="0"/>
              <a:t>slouží k okamžitému modulování výchylky pH tělesných tekutin chemickou reakcí</a:t>
            </a:r>
          </a:p>
          <a:p>
            <a:pPr eaLnBrk="1" hangingPunct="1"/>
            <a:r>
              <a:rPr lang="cs-CZ" altLang="cs-CZ" sz="1200" dirty="0">
                <a:latin typeface="Arial" panose="020B0604020202020204" pitchFamily="34" charset="0"/>
              </a:rPr>
              <a:t>p</a:t>
            </a:r>
            <a:r>
              <a:rPr lang="cs-CZ" altLang="cs-CZ" sz="1200" dirty="0"/>
              <a:t>ufr je tvořen slabou kyselinou a její solí</a:t>
            </a:r>
            <a:r>
              <a:rPr lang="cs-CZ" altLang="cs-CZ" sz="1200" dirty="0">
                <a:latin typeface="Arial" panose="020B0604020202020204" pitchFamily="34" charset="0"/>
              </a:rPr>
              <a:t> (</a:t>
            </a:r>
            <a:r>
              <a:rPr lang="cs-CZ" altLang="cs-CZ" sz="1200" dirty="0"/>
              <a:t>slabá kyselina disociuje v roztoku málo, její sůl disociuje prakticky zcela</a:t>
            </a:r>
            <a:r>
              <a:rPr lang="cs-CZ" altLang="cs-CZ" sz="1200" dirty="0">
                <a:latin typeface="Arial" panose="020B0604020202020204" pitchFamily="34" charset="0"/>
              </a:rPr>
              <a:t>)</a:t>
            </a:r>
            <a:endParaRPr lang="cs-CZ" altLang="cs-CZ" sz="12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DA78A7-18BE-4B58-B167-64BCEE42998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8313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6F2BB1-538F-4EDA-8EEB-6D753AA34E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FD5CE48-F58D-4908-B07C-5D41C86F9D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C30D05A-88FF-4140-9F50-2FE032C33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FAFF5-A5E3-47E7-AB24-B3D0216DDF91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3FFA98-21A9-4A97-8BDF-BECE08DC8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1C21A1E-6FBC-4F54-BDF0-6A43AC435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86119-8A36-468A-A1AD-097C8E3AC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155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FA7F53-80C9-40BE-BCF9-6AE47E82C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5D0024D-FCD2-4132-9FA4-56D90A6EFD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D56AFF-06DC-4B31-9B67-A558FE27A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FAFF5-A5E3-47E7-AB24-B3D0216DDF91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08CD72-9FEA-459F-893D-64D7A7DDE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D99822-8B42-4B8E-AA81-DD5D2D683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86119-8A36-468A-A1AD-097C8E3AC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0117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0DD7C75-AAE0-4B8D-85D2-243F2A11C0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93930AB-138D-405F-87CC-6D50E788E9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A00AD1E-CA9D-48DF-B23B-F18F08249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FAFF5-A5E3-47E7-AB24-B3D0216DDF91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1A41B5-0D72-4895-9EAE-8A694A13B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945DEF-D778-406C-935C-8EC200470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86119-8A36-468A-A1AD-097C8E3AC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993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CA5C4-2F5E-4824-BB3C-C74B53A93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1D2A8C-B9BE-4DFB-AB25-74D94359E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34383AB-9BE1-4D7E-ABAD-BEADDD564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FAFF5-A5E3-47E7-AB24-B3D0216DDF91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812D0AD-831E-4855-817F-16D61E203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282E984-5B1B-4C69-ADC3-115F586C2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86119-8A36-468A-A1AD-097C8E3AC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1160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CE51FA-A4E1-4F5C-A297-7FC023DC2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F0B2A6D-94B5-4409-949C-DE48278BDB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78056FA-79EE-49DE-A651-D89BDCB4D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FAFF5-A5E3-47E7-AB24-B3D0216DDF91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53E50A-F7B4-4906-B493-51FBEDA71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3EDB9B-5378-44F0-8D10-0D37C39AF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86119-8A36-468A-A1AD-097C8E3AC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876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09E43B-0CA1-4234-9327-C5350902A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940994-9860-4F40-B806-734701EA47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5EA17D1-4341-4702-BAFC-6D0804C34B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BC4111D-3D0F-478D-9F67-0D597F388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FAFF5-A5E3-47E7-AB24-B3D0216DDF91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5499D4D-C6D8-451C-89EA-B0ED626D9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8673B25-4EEF-4E76-8703-2B2B4EA7D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86119-8A36-468A-A1AD-097C8E3AC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739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ADA0B-CA7C-4397-9961-76A5AD990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5BBBF24-D730-4D69-8999-7CB53DB83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908BC9B-72C9-42C9-A093-A7A2DAF5E4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92B8695-9EEB-4869-9B87-5D25285A19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D16E5F2-6C01-47F8-B41B-106056C046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F10C48E-619E-42F6-A139-417C61482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FAFF5-A5E3-47E7-AB24-B3D0216DDF91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754C169-447D-4498-B384-A5D658A95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0CF8C71-F763-4A27-9271-8C1D26382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86119-8A36-468A-A1AD-097C8E3AC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941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E8F6AE-AC83-4E87-81CC-5ADA2A2F3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D91E2BD-8049-45FA-9FB8-EB05E3624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FAFF5-A5E3-47E7-AB24-B3D0216DDF91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92D7C1D-FBB2-463F-B8CF-CC26FBC5A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CDF83D6-B77D-4F94-9C08-98F003A35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86119-8A36-468A-A1AD-097C8E3AC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234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3B18256-D07F-490F-AF0E-927DF49C6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FAFF5-A5E3-47E7-AB24-B3D0216DDF91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4A69E43-8DB4-493E-A0CF-ED69D6904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8A89FB0-205A-4163-B068-536C72093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86119-8A36-468A-A1AD-097C8E3AC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5837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59F946-7745-4370-8C27-6DF1FA0AF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F233F9-AA98-430E-B5D7-83B670FE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C7D6476-EB3C-4682-8A56-044C8B0A51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D36D8B0-0F3E-4137-AD42-661CA6208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FAFF5-A5E3-47E7-AB24-B3D0216DDF91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2819026-E35C-4F92-BCCA-B061F49B3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51665EC-C5D3-44D9-B058-60F5D9985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86119-8A36-468A-A1AD-097C8E3AC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3394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24A7B8-DFBE-4848-9B3F-3C10B736D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7F5543C-A034-4DCC-B20B-938A0C35EB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E17ACDD-7926-4ED2-963D-3AACCF13A3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8C29275-B135-4F0F-8A32-828C9A77D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FAFF5-A5E3-47E7-AB24-B3D0216DDF91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5F25DD7-5863-4410-BDF0-172E169CE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FAB0795-EB6F-4F0F-BB8A-18D590BAB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86119-8A36-468A-A1AD-097C8E3AC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141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3FD5195-FDEE-4E22-AAE2-15CBB4E83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7BF2245-12F3-41E8-9D75-897B14400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7578FF7-6574-452E-9425-FD20736C76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FAFF5-A5E3-47E7-AB24-B3D0216DDF91}" type="datetimeFigureOut">
              <a:rPr lang="cs-CZ" smtClean="0"/>
              <a:t>22.02.2022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A71CB5-67A8-4859-828B-4EDD9BB41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CEEAB9B-1529-4E53-90DD-6BABAA5110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86119-8A36-468A-A1AD-097C8E3AC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831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eriál Kapka vody poradí, jak hospodařit s vodou – SFŽP ČR">
            <a:extLst>
              <a:ext uri="{FF2B5EF4-FFF2-40B4-BE49-F238E27FC236}">
                <a16:creationId xmlns:a16="http://schemas.microsoft.com/office/drawing/2014/main" id="{B966D82A-B0D1-451C-ADE0-C7AA11E67E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787" y="132704"/>
            <a:ext cx="11346426" cy="5166883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A9F79ECC-EC9A-4C65-92A0-0968E4EBC1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788317"/>
            <a:ext cx="9144000" cy="894582"/>
          </a:xfrm>
        </p:spPr>
        <p:txBody>
          <a:bodyPr>
            <a:normAutofit/>
          </a:bodyPr>
          <a:lstStyle/>
          <a:p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Tekutinová terapie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E9251F2-FCE5-4454-8792-EE32C61D84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863874"/>
            <a:ext cx="9144000" cy="668742"/>
          </a:xfrm>
        </p:spPr>
        <p:txBody>
          <a:bodyPr>
            <a:normAutofit fontScale="92500" lnSpcReduction="20000"/>
          </a:bodyPr>
          <a:lstStyle/>
          <a:p>
            <a:r>
              <a:rPr lang="cs-CZ" sz="2000" dirty="0">
                <a:solidFill>
                  <a:schemeClr val="bg1">
                    <a:lumMod val="65000"/>
                  </a:schemeClr>
                </a:solidFill>
              </a:rPr>
              <a:t>MUDr. Michal Šenkyřík, IGEK FN Brno</a:t>
            </a:r>
          </a:p>
          <a:p>
            <a:r>
              <a:rPr lang="cs-CZ" sz="2000" dirty="0">
                <a:solidFill>
                  <a:schemeClr val="bg1">
                    <a:lumMod val="65000"/>
                  </a:schemeClr>
                </a:solidFill>
              </a:rPr>
              <a:t>Mgr. Jana Pečivová, ÚL FN Brno</a:t>
            </a:r>
          </a:p>
        </p:txBody>
      </p:sp>
    </p:spTree>
    <p:extLst>
      <p:ext uri="{BB962C8B-B14F-4D97-AF65-F5344CB8AC3E}">
        <p14:creationId xmlns:p14="http://schemas.microsoft.com/office/powerpoint/2010/main" val="1043790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D6C3EEE5-9586-48D4-BD98-D9EC0671AE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528" y="1078572"/>
            <a:ext cx="10594943" cy="4616002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5BE7E5C6-D21B-4715-B19C-F15E7766A163}"/>
              </a:ext>
            </a:extLst>
          </p:cNvPr>
          <p:cNvSpPr txBox="1"/>
          <p:nvPr/>
        </p:nvSpPr>
        <p:spPr>
          <a:xfrm>
            <a:off x="4680155" y="5742039"/>
            <a:ext cx="28316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 err="1">
                <a:solidFill>
                  <a:schemeClr val="bg1">
                    <a:lumMod val="65000"/>
                  </a:schemeClr>
                </a:solidFill>
              </a:rPr>
              <a:t>Matějovič</a:t>
            </a:r>
            <a:r>
              <a:rPr lang="cs-CZ" sz="1200" i="1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cs-CZ" sz="1200" i="1" dirty="0" err="1">
                <a:solidFill>
                  <a:schemeClr val="bg1">
                    <a:lumMod val="65000"/>
                  </a:schemeClr>
                </a:solidFill>
              </a:rPr>
              <a:t>Vnitř.Lék</a:t>
            </a:r>
            <a:r>
              <a:rPr lang="cs-CZ" sz="1200" i="1" dirty="0">
                <a:solidFill>
                  <a:schemeClr val="bg1">
                    <a:lumMod val="65000"/>
                  </a:schemeClr>
                </a:solidFill>
              </a:rPr>
              <a:t> 2019</a:t>
            </a:r>
          </a:p>
        </p:txBody>
      </p:sp>
    </p:spTree>
    <p:extLst>
      <p:ext uri="{BB962C8B-B14F-4D97-AF65-F5344CB8AC3E}">
        <p14:creationId xmlns:p14="http://schemas.microsoft.com/office/powerpoint/2010/main" val="2795550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36C32DF0-45A0-4362-A6D8-9B86BB41F1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0713" y="695739"/>
            <a:ext cx="8070574" cy="5466522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6A66C08E-7B17-4378-A562-90BFA756C8BA}"/>
              </a:ext>
            </a:extLst>
          </p:cNvPr>
          <p:cNvSpPr txBox="1"/>
          <p:nvPr/>
        </p:nvSpPr>
        <p:spPr>
          <a:xfrm>
            <a:off x="4680155" y="6125497"/>
            <a:ext cx="28316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 err="1">
                <a:solidFill>
                  <a:schemeClr val="bg1">
                    <a:lumMod val="65000"/>
                  </a:schemeClr>
                </a:solidFill>
              </a:rPr>
              <a:t>Cvachovec</a:t>
            </a:r>
            <a:r>
              <a:rPr lang="cs-CZ" sz="1200" i="1" dirty="0">
                <a:solidFill>
                  <a:schemeClr val="bg1">
                    <a:lumMod val="65000"/>
                  </a:schemeClr>
                </a:solidFill>
              </a:rPr>
              <a:t>, Sepse 2014</a:t>
            </a:r>
          </a:p>
        </p:txBody>
      </p:sp>
    </p:spTree>
    <p:extLst>
      <p:ext uri="{BB962C8B-B14F-4D97-AF65-F5344CB8AC3E}">
        <p14:creationId xmlns:p14="http://schemas.microsoft.com/office/powerpoint/2010/main" val="701794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20AE3C-2AC2-47B7-85BD-C1BD9B1B4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Typy roztoků k tekutinové terapii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DF4BB4-2642-48FA-A9C5-A106388F94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09315"/>
            <a:ext cx="10793361" cy="4240879"/>
          </a:xfrm>
        </p:spPr>
        <p:txBody>
          <a:bodyPr>
            <a:normAutofit fontScale="92500" lnSpcReduction="10000"/>
          </a:bodyPr>
          <a:lstStyle/>
          <a:p>
            <a:r>
              <a:rPr lang="cs-CZ" sz="2600" b="1" dirty="0">
                <a:solidFill>
                  <a:schemeClr val="accent1"/>
                </a:solidFill>
              </a:rPr>
              <a:t>krystaloidy</a:t>
            </a:r>
          </a:p>
          <a:p>
            <a:r>
              <a:rPr lang="cs-CZ" sz="2600" dirty="0"/>
              <a:t>dnes </a:t>
            </a:r>
            <a:r>
              <a:rPr lang="cs-CZ" sz="2600" dirty="0">
                <a:solidFill>
                  <a:srgbClr val="FF0000"/>
                </a:solidFill>
              </a:rPr>
              <a:t>tekutinový roztok volby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dirty="0" err="1"/>
              <a:t>relat</a:t>
            </a:r>
            <a:r>
              <a:rPr lang="cs-CZ" sz="2600" dirty="0"/>
              <a:t>. bezpečné – rychle opouští intravaskulární prostor a expandují v intersticiální prostoru (za 30min. zůstává jen 15%)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dirty="0"/>
              <a:t>distribuční prostor = ECT (20% tělesné hmotnosti = 15l/75kg)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dirty="0"/>
              <a:t>ALE: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dirty="0"/>
              <a:t>poškození </a:t>
            </a:r>
            <a:r>
              <a:rPr lang="cs-CZ" sz="2600" dirty="0" err="1"/>
              <a:t>perif</a:t>
            </a:r>
            <a:r>
              <a:rPr lang="cs-CZ" sz="2600" dirty="0"/>
              <a:t>. tkání retencí tekutin v kritickém stavu (intersticiální otok, žilní kongesce, vyšší riziko poškození ledvin, UPV, mortality, …) </a:t>
            </a:r>
            <a:r>
              <a:rPr lang="cs-CZ" sz="2600" dirty="0">
                <a:sym typeface="Symbol" panose="05050102010706020507" pitchFamily="18" charset="2"/>
              </a:rPr>
              <a:t> racionální/restriktivní tekutinový režim od dosažení oběhové stability</a:t>
            </a:r>
            <a:endParaRPr lang="cs-CZ" sz="2600" dirty="0"/>
          </a:p>
          <a:p>
            <a:pPr eaLnBrk="1" hangingPunct="1">
              <a:lnSpc>
                <a:spcPct val="90000"/>
              </a:lnSpc>
            </a:pPr>
            <a:r>
              <a:rPr lang="cs-CZ" sz="2600" dirty="0" err="1"/>
              <a:t>acidifikující</a:t>
            </a:r>
            <a:r>
              <a:rPr lang="cs-CZ" sz="2600" dirty="0"/>
              <a:t> vliv (</a:t>
            </a:r>
            <a:r>
              <a:rPr lang="cs-CZ" sz="2600" dirty="0">
                <a:sym typeface="Symbol" pitchFamily="18" charset="2"/>
              </a:rPr>
              <a:t>HCO</a:t>
            </a:r>
            <a:r>
              <a:rPr lang="cs-CZ" sz="2600" baseline="-25000" dirty="0">
                <a:sym typeface="Symbol" pitchFamily="18" charset="2"/>
              </a:rPr>
              <a:t>3</a:t>
            </a:r>
            <a:r>
              <a:rPr lang="cs-CZ" sz="2600" baseline="30000" dirty="0">
                <a:sym typeface="Symbol" pitchFamily="18" charset="2"/>
              </a:rPr>
              <a:t>-</a:t>
            </a:r>
            <a:r>
              <a:rPr lang="cs-CZ" sz="2600" dirty="0">
                <a:sym typeface="Symbol" pitchFamily="18" charset="2"/>
              </a:rPr>
              <a:t> </a:t>
            </a:r>
            <a:r>
              <a:rPr lang="cs-CZ" sz="2600" dirty="0" err="1">
                <a:sym typeface="Symbol" pitchFamily="18" charset="2"/>
              </a:rPr>
              <a:t>dilucí</a:t>
            </a:r>
            <a:r>
              <a:rPr lang="cs-CZ" sz="2600" dirty="0">
                <a:sym typeface="Symbol" pitchFamily="18" charset="2"/>
              </a:rPr>
              <a:t> a Cl</a:t>
            </a:r>
            <a:r>
              <a:rPr lang="cs-CZ" sz="2600" baseline="30000" dirty="0">
                <a:sym typeface="Symbol" pitchFamily="18" charset="2"/>
              </a:rPr>
              <a:t>-</a:t>
            </a:r>
            <a:r>
              <a:rPr lang="cs-CZ" sz="2600" dirty="0">
                <a:sym typeface="Symbol" pitchFamily="18" charset="2"/>
              </a:rPr>
              <a:t> roztokem) a jeho NÚ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dirty="0"/>
              <a:t>nutný 3-4x větší objem než koloidu (krevní ztráta 450ml = 1500-2000ml krystaloidů)</a:t>
            </a:r>
          </a:p>
          <a:p>
            <a:endParaRPr lang="cs-CZ" sz="2400" dirty="0"/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894392E0-6645-45B3-BB42-4B87F587F7E9}"/>
              </a:ext>
            </a:extLst>
          </p:cNvPr>
          <p:cNvSpPr txBox="1">
            <a:spLocks/>
          </p:cNvSpPr>
          <p:nvPr/>
        </p:nvSpPr>
        <p:spPr>
          <a:xfrm>
            <a:off x="838200" y="5866694"/>
            <a:ext cx="10515600" cy="927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FF0000"/>
                </a:solidFill>
              </a:rPr>
              <a:t>FR1/2 (0,15%) nevhodný </a:t>
            </a:r>
            <a:r>
              <a:rPr lang="cs-CZ" sz="2400" dirty="0"/>
              <a:t>– </a:t>
            </a:r>
            <a:r>
              <a:rPr lang="cs-CZ" sz="2400" dirty="0">
                <a:sym typeface="Symbol" panose="05050102010706020507" pitchFamily="18" charset="2"/>
              </a:rPr>
              <a:t>retence tekutin (AHD v </a:t>
            </a:r>
            <a:r>
              <a:rPr lang="cs-CZ" sz="2400" dirty="0" err="1">
                <a:sym typeface="Symbol" panose="05050102010706020507" pitchFamily="18" charset="2"/>
              </a:rPr>
              <a:t>ak</a:t>
            </a:r>
            <a:r>
              <a:rPr lang="cs-CZ" sz="2400" dirty="0">
                <a:sym typeface="Symbol" panose="05050102010706020507" pitchFamily="18" charset="2"/>
              </a:rPr>
              <a:t>. stavu)</a:t>
            </a:r>
            <a:endParaRPr lang="cs-CZ" sz="2400" dirty="0"/>
          </a:p>
          <a:p>
            <a:r>
              <a:rPr lang="cs-CZ" sz="2400" dirty="0">
                <a:solidFill>
                  <a:srgbClr val="FF0000"/>
                </a:solidFill>
              </a:rPr>
              <a:t>roztoky G nevhodné</a:t>
            </a:r>
            <a:r>
              <a:rPr lang="cs-CZ" sz="2400" dirty="0"/>
              <a:t> – </a:t>
            </a:r>
            <a:r>
              <a:rPr lang="cs-CZ" sz="2400" dirty="0">
                <a:sym typeface="Symbol" panose="05050102010706020507" pitchFamily="18" charset="2"/>
              </a:rPr>
              <a:t></a:t>
            </a:r>
            <a:r>
              <a:rPr lang="cs-CZ" sz="2400" dirty="0" err="1">
                <a:sym typeface="Symbol" panose="05050102010706020507" pitchFamily="18" charset="2"/>
              </a:rPr>
              <a:t>gly</a:t>
            </a:r>
            <a:r>
              <a:rPr lang="cs-CZ" sz="2400" dirty="0">
                <a:sym typeface="Symbol" panose="05050102010706020507" pitchFamily="18" charset="2"/>
              </a:rPr>
              <a:t>, osmotický efekt G, retence tekutin (AHD v </a:t>
            </a:r>
            <a:r>
              <a:rPr lang="cs-CZ" sz="2400" dirty="0" err="1">
                <a:sym typeface="Symbol" panose="05050102010706020507" pitchFamily="18" charset="2"/>
              </a:rPr>
              <a:t>ak</a:t>
            </a:r>
            <a:r>
              <a:rPr lang="cs-CZ" sz="2400" dirty="0">
                <a:sym typeface="Symbol" panose="05050102010706020507" pitchFamily="18" charset="2"/>
              </a:rPr>
              <a:t>. stavu)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40279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D0BD36-0C2A-4647-BC35-698DBA4BB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Krystaloidy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E7C103-2678-4321-8456-3407B85181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86885" cy="2795536"/>
          </a:xfrm>
        </p:spPr>
        <p:txBody>
          <a:bodyPr>
            <a:normAutofit/>
          </a:bodyPr>
          <a:lstStyle/>
          <a:p>
            <a:r>
              <a:rPr lang="cs-CZ" sz="2400" dirty="0"/>
              <a:t>Fysiologický roztok (</a:t>
            </a:r>
            <a:r>
              <a:rPr lang="cs-CZ" sz="2400" dirty="0" err="1"/>
              <a:t>Latta</a:t>
            </a:r>
            <a:r>
              <a:rPr lang="cs-CZ" sz="2400" dirty="0"/>
              <a:t> 1832) = FR 1/1 (154 </a:t>
            </a:r>
            <a:r>
              <a:rPr lang="cs-CZ" sz="2400" dirty="0" err="1"/>
              <a:t>mmol</a:t>
            </a:r>
            <a:r>
              <a:rPr lang="cs-CZ" sz="2400" dirty="0"/>
              <a:t> Na</a:t>
            </a:r>
            <a:r>
              <a:rPr lang="cs-CZ" sz="2400" baseline="30000" dirty="0">
                <a:sym typeface="Symbol" pitchFamily="18" charset="2"/>
              </a:rPr>
              <a:t>+</a:t>
            </a:r>
            <a:r>
              <a:rPr lang="cs-CZ" sz="2400" dirty="0"/>
              <a:t> a 157mmol </a:t>
            </a:r>
            <a:r>
              <a:rPr lang="cs-CZ" sz="2400" dirty="0">
                <a:sym typeface="Symbol" pitchFamily="18" charset="2"/>
              </a:rPr>
              <a:t>Cl</a:t>
            </a:r>
            <a:r>
              <a:rPr lang="cs-CZ" sz="2400" baseline="30000" dirty="0">
                <a:sym typeface="Symbol" pitchFamily="18" charset="2"/>
              </a:rPr>
              <a:t>-</a:t>
            </a:r>
            <a:r>
              <a:rPr lang="cs-CZ" sz="2400" dirty="0"/>
              <a:t> v 1000ml)</a:t>
            </a:r>
          </a:p>
          <a:p>
            <a:r>
              <a:rPr lang="cs-CZ" sz="2400" dirty="0" err="1"/>
              <a:t>Ringerův</a:t>
            </a:r>
            <a:r>
              <a:rPr lang="cs-CZ" sz="2400" dirty="0"/>
              <a:t> roztok (</a:t>
            </a:r>
            <a:r>
              <a:rPr lang="cs-CZ" sz="2400" dirty="0" err="1"/>
              <a:t>Ringer</a:t>
            </a:r>
            <a:r>
              <a:rPr lang="cs-CZ" sz="2400" dirty="0"/>
              <a:t> 1880)</a:t>
            </a:r>
          </a:p>
          <a:p>
            <a:r>
              <a:rPr lang="cs-CZ" sz="2400" dirty="0" err="1"/>
              <a:t>Ringerův</a:t>
            </a:r>
            <a:r>
              <a:rPr lang="cs-CZ" sz="2400" dirty="0"/>
              <a:t> roztok + laktát = Hartmannův roztok (</a:t>
            </a:r>
            <a:r>
              <a:rPr lang="cs-CZ" sz="2400" dirty="0" err="1"/>
              <a:t>Ringer</a:t>
            </a:r>
            <a:r>
              <a:rPr lang="cs-CZ" sz="2400" dirty="0"/>
              <a:t>-laktát) (Ringer1930)</a:t>
            </a:r>
          </a:p>
          <a:p>
            <a:r>
              <a:rPr lang="cs-CZ" sz="2400" dirty="0"/>
              <a:t>náhrada laktátu acetátem = </a:t>
            </a:r>
            <a:r>
              <a:rPr lang="cs-CZ" sz="2400" dirty="0" err="1"/>
              <a:t>Ringer</a:t>
            </a:r>
            <a:r>
              <a:rPr lang="cs-CZ" sz="2400" dirty="0"/>
              <a:t> acetát</a:t>
            </a:r>
          </a:p>
          <a:p>
            <a:r>
              <a:rPr lang="cs-CZ" sz="2400" dirty="0"/>
              <a:t>balancovaný roztok – snaha přiblížit se složení lidské plasmy (80. léta 20. století)</a:t>
            </a:r>
          </a:p>
          <a:p>
            <a:r>
              <a:rPr lang="cs-CZ" sz="2400" dirty="0"/>
              <a:t>balancovaný roztok s glukosou </a:t>
            </a:r>
          </a:p>
        </p:txBody>
      </p:sp>
    </p:spTree>
    <p:extLst>
      <p:ext uri="{BB962C8B-B14F-4D97-AF65-F5344CB8AC3E}">
        <p14:creationId xmlns:p14="http://schemas.microsoft.com/office/powerpoint/2010/main" val="3029028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2EC58FEB-E57A-4A1B-A2DA-95312F0C86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3343" y="842356"/>
            <a:ext cx="9765313" cy="5253643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26D21655-13E7-4EAB-83C1-C65BC90E7A96}"/>
              </a:ext>
            </a:extLst>
          </p:cNvPr>
          <p:cNvSpPr txBox="1"/>
          <p:nvPr/>
        </p:nvSpPr>
        <p:spPr>
          <a:xfrm>
            <a:off x="4680155" y="6037006"/>
            <a:ext cx="28316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 err="1">
                <a:solidFill>
                  <a:schemeClr val="bg1">
                    <a:lumMod val="65000"/>
                  </a:schemeClr>
                </a:solidFill>
              </a:rPr>
              <a:t>Matějovič</a:t>
            </a:r>
            <a:r>
              <a:rPr lang="cs-CZ" sz="1200" i="1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cs-CZ" sz="1200" i="1" dirty="0" err="1">
                <a:solidFill>
                  <a:schemeClr val="bg1">
                    <a:lumMod val="65000"/>
                  </a:schemeClr>
                </a:solidFill>
              </a:rPr>
              <a:t>Vnitř.Lék</a:t>
            </a:r>
            <a:r>
              <a:rPr lang="cs-CZ" sz="1200" i="1" dirty="0">
                <a:solidFill>
                  <a:schemeClr val="bg1">
                    <a:lumMod val="65000"/>
                  </a:schemeClr>
                </a:solidFill>
              </a:rPr>
              <a:t> 2019</a:t>
            </a:r>
          </a:p>
        </p:txBody>
      </p:sp>
      <p:sp>
        <p:nvSpPr>
          <p:cNvPr id="7" name="Rovná se 6">
            <a:extLst>
              <a:ext uri="{FF2B5EF4-FFF2-40B4-BE49-F238E27FC236}">
                <a16:creationId xmlns:a16="http://schemas.microsoft.com/office/drawing/2014/main" id="{7C18E73E-0A18-4AD0-8767-91FFD3E7F636}"/>
              </a:ext>
            </a:extLst>
          </p:cNvPr>
          <p:cNvSpPr/>
          <p:nvPr/>
        </p:nvSpPr>
        <p:spPr>
          <a:xfrm>
            <a:off x="4557251" y="1670635"/>
            <a:ext cx="324464" cy="226991"/>
          </a:xfrm>
          <a:prstGeom prst="mathEqual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BAE18D4C-CCE1-4649-A416-762AD8921ADF}"/>
              </a:ext>
            </a:extLst>
          </p:cNvPr>
          <p:cNvCxnSpPr/>
          <p:nvPr/>
        </p:nvCxnSpPr>
        <p:spPr>
          <a:xfrm>
            <a:off x="5555226" y="4670323"/>
            <a:ext cx="619432" cy="25563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92AFE22D-BB5A-4A8C-A8F7-FFF56944A1F3}"/>
              </a:ext>
            </a:extLst>
          </p:cNvPr>
          <p:cNvCxnSpPr>
            <a:cxnSpLocks/>
          </p:cNvCxnSpPr>
          <p:nvPr/>
        </p:nvCxnSpPr>
        <p:spPr>
          <a:xfrm>
            <a:off x="6622026" y="4925961"/>
            <a:ext cx="4572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nak násobení 13">
            <a:extLst>
              <a:ext uri="{FF2B5EF4-FFF2-40B4-BE49-F238E27FC236}">
                <a16:creationId xmlns:a16="http://schemas.microsoft.com/office/drawing/2014/main" id="{D8F1CC1C-C3F8-425F-A764-26C149AAAECD}"/>
              </a:ext>
            </a:extLst>
          </p:cNvPr>
          <p:cNvSpPr/>
          <p:nvPr/>
        </p:nvSpPr>
        <p:spPr>
          <a:xfrm>
            <a:off x="6174658" y="4481813"/>
            <a:ext cx="363794" cy="255638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nak násobení 14">
            <a:extLst>
              <a:ext uri="{FF2B5EF4-FFF2-40B4-BE49-F238E27FC236}">
                <a16:creationId xmlns:a16="http://schemas.microsoft.com/office/drawing/2014/main" id="{2DF454DF-1360-4422-ABF2-94ECBF7ADABD}"/>
              </a:ext>
            </a:extLst>
          </p:cNvPr>
          <p:cNvSpPr/>
          <p:nvPr/>
        </p:nvSpPr>
        <p:spPr>
          <a:xfrm>
            <a:off x="7325032" y="4479268"/>
            <a:ext cx="363794" cy="255638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Znak násobení 15">
            <a:extLst>
              <a:ext uri="{FF2B5EF4-FFF2-40B4-BE49-F238E27FC236}">
                <a16:creationId xmlns:a16="http://schemas.microsoft.com/office/drawing/2014/main" id="{661E46C1-F510-4495-9D87-8EAD280BA564}"/>
              </a:ext>
            </a:extLst>
          </p:cNvPr>
          <p:cNvSpPr/>
          <p:nvPr/>
        </p:nvSpPr>
        <p:spPr>
          <a:xfrm>
            <a:off x="8293509" y="4468587"/>
            <a:ext cx="363794" cy="255638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Znak násobení 16">
            <a:extLst>
              <a:ext uri="{FF2B5EF4-FFF2-40B4-BE49-F238E27FC236}">
                <a16:creationId xmlns:a16="http://schemas.microsoft.com/office/drawing/2014/main" id="{DD6A77F3-3496-42DF-A0C1-31F9105BE363}"/>
              </a:ext>
            </a:extLst>
          </p:cNvPr>
          <p:cNvSpPr/>
          <p:nvPr/>
        </p:nvSpPr>
        <p:spPr>
          <a:xfrm>
            <a:off x="9365226" y="4468587"/>
            <a:ext cx="363794" cy="255638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nak násobení 17">
            <a:extLst>
              <a:ext uri="{FF2B5EF4-FFF2-40B4-BE49-F238E27FC236}">
                <a16:creationId xmlns:a16="http://schemas.microsoft.com/office/drawing/2014/main" id="{1CF24C95-98B2-4FEF-BA94-94CCABE15B54}"/>
              </a:ext>
            </a:extLst>
          </p:cNvPr>
          <p:cNvSpPr/>
          <p:nvPr/>
        </p:nvSpPr>
        <p:spPr>
          <a:xfrm>
            <a:off x="10387780" y="4464345"/>
            <a:ext cx="363794" cy="255638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6853ECFF-A5F0-47DF-B5D3-A9618B58DD44}"/>
              </a:ext>
            </a:extLst>
          </p:cNvPr>
          <p:cNvSpPr/>
          <p:nvPr/>
        </p:nvSpPr>
        <p:spPr>
          <a:xfrm>
            <a:off x="3667432" y="1474840"/>
            <a:ext cx="3224981" cy="454080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vál 40">
            <a:extLst>
              <a:ext uri="{FF2B5EF4-FFF2-40B4-BE49-F238E27FC236}">
                <a16:creationId xmlns:a16="http://schemas.microsoft.com/office/drawing/2014/main" id="{097DA712-EED7-4869-BFDF-C4F9B1DA6913}"/>
              </a:ext>
            </a:extLst>
          </p:cNvPr>
          <p:cNvSpPr/>
          <p:nvPr/>
        </p:nvSpPr>
        <p:spPr>
          <a:xfrm>
            <a:off x="9335733" y="5727294"/>
            <a:ext cx="432620" cy="29631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358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2" grpId="0" animBg="1"/>
      <p:bldP spid="4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A3D433-A9F1-458C-BB4D-6E49D71D3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Laktát </a:t>
            </a:r>
            <a:r>
              <a:rPr lang="cs-CZ" sz="4000" dirty="0">
                <a:sym typeface="Symbol" panose="05050102010706020507" pitchFamily="18" charset="2"/>
              </a:rPr>
              <a:t> acetát: proč?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994F73-5F49-4B43-823E-C2B4248D5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56050"/>
          </a:xfrm>
        </p:spPr>
        <p:txBody>
          <a:bodyPr>
            <a:normAutofit/>
          </a:bodyPr>
          <a:lstStyle/>
          <a:p>
            <a:r>
              <a:rPr lang="cs-CZ" sz="2400" dirty="0"/>
              <a:t>obava z nadbytku laktátu při větším </a:t>
            </a:r>
            <a:r>
              <a:rPr lang="cs-CZ" sz="2400" dirty="0" err="1"/>
              <a:t>infundovaném</a:t>
            </a:r>
            <a:r>
              <a:rPr lang="cs-CZ" sz="2400" dirty="0"/>
              <a:t> objemu</a:t>
            </a:r>
          </a:p>
          <a:p>
            <a:r>
              <a:rPr lang="cs-CZ" sz="2400" dirty="0"/>
              <a:t>zvl. při akutním nebo chronickém poškození jater </a:t>
            </a:r>
          </a:p>
          <a:p>
            <a:r>
              <a:rPr lang="cs-CZ" sz="2400" dirty="0"/>
              <a:t>obava z větší energetické náročnosti zpracování laktátu</a:t>
            </a:r>
          </a:p>
          <a:p>
            <a:r>
              <a:rPr lang="cs-CZ" sz="2400" dirty="0"/>
              <a:t>zkreslení údajů o laktátu jako markeru úspěšnosti </a:t>
            </a:r>
            <a:r>
              <a:rPr lang="cs-CZ" sz="2400" dirty="0" err="1"/>
              <a:t>hemodynamické</a:t>
            </a:r>
            <a:r>
              <a:rPr lang="cs-CZ" sz="2400" dirty="0"/>
              <a:t> resuscitace</a:t>
            </a:r>
          </a:p>
          <a:p>
            <a:r>
              <a:rPr lang="cs-CZ" sz="2400" dirty="0"/>
              <a:t>rychlejší </a:t>
            </a:r>
            <a:r>
              <a:rPr lang="cs-CZ" sz="2400" dirty="0" err="1"/>
              <a:t>metabolizace</a:t>
            </a:r>
            <a:r>
              <a:rPr lang="cs-CZ" sz="2400" dirty="0"/>
              <a:t> acetátu </a:t>
            </a:r>
          </a:p>
          <a:p>
            <a:r>
              <a:rPr lang="cs-CZ" sz="2400" dirty="0"/>
              <a:t>x</a:t>
            </a:r>
          </a:p>
          <a:p>
            <a:r>
              <a:rPr lang="cs-CZ" sz="2400" dirty="0"/>
              <a:t>laktát ev. palivo v akutním stavu</a:t>
            </a:r>
          </a:p>
          <a:p>
            <a:r>
              <a:rPr lang="cs-CZ" sz="2400" dirty="0"/>
              <a:t>denní obrat laktátu 1200-1500mmol</a:t>
            </a:r>
          </a:p>
        </p:txBody>
      </p:sp>
    </p:spTree>
    <p:extLst>
      <p:ext uri="{BB962C8B-B14F-4D97-AF65-F5344CB8AC3E}">
        <p14:creationId xmlns:p14="http://schemas.microsoft.com/office/powerpoint/2010/main" val="31592421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983045-ABA0-4F85-9A1D-2EC908F28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Balancovaný roztok: proč?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A777D7-5959-4417-A02E-60112DB7E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67251"/>
          </a:xfrm>
        </p:spPr>
        <p:txBody>
          <a:bodyPr>
            <a:normAutofit fontScale="92500" lnSpcReduction="10000"/>
          </a:bodyPr>
          <a:lstStyle/>
          <a:p>
            <a:r>
              <a:rPr lang="cs-CZ" sz="2600" dirty="0"/>
              <a:t>více kopíruje složení ECT</a:t>
            </a:r>
          </a:p>
          <a:p>
            <a:r>
              <a:rPr lang="cs-CZ" sz="2600" dirty="0"/>
              <a:t>neobsahuje nadbytek chloridových iontů </a:t>
            </a:r>
          </a:p>
          <a:p>
            <a:r>
              <a:rPr lang="cs-CZ" sz="2600" dirty="0"/>
              <a:t>nemá </a:t>
            </a:r>
            <a:r>
              <a:rPr lang="cs-CZ" sz="2600" dirty="0" err="1"/>
              <a:t>acidifikující</a:t>
            </a:r>
            <a:r>
              <a:rPr lang="cs-CZ" sz="2600" dirty="0"/>
              <a:t> efekt: ovlivnění SID převahou kationtů (</a:t>
            </a:r>
            <a:r>
              <a:rPr lang="cs-CZ" sz="2600" b="1" dirty="0"/>
              <a:t>x</a:t>
            </a:r>
            <a:r>
              <a:rPr lang="cs-CZ" sz="2600" dirty="0"/>
              <a:t> SID </a:t>
            </a:r>
            <a:r>
              <a:rPr lang="cs-CZ" sz="2600" dirty="0">
                <a:sym typeface="Symbol" panose="05050102010706020507" pitchFamily="18" charset="2"/>
              </a:rPr>
              <a:t>1,4 </a:t>
            </a:r>
            <a:r>
              <a:rPr lang="cs-CZ" sz="2600" dirty="0"/>
              <a:t>u FR1/1, kde  Na</a:t>
            </a:r>
            <a:r>
              <a:rPr lang="cs-CZ" sz="2600" baseline="30000" dirty="0"/>
              <a:t>+</a:t>
            </a:r>
            <a:r>
              <a:rPr lang="cs-CZ" sz="2600" dirty="0"/>
              <a:t> = Cl</a:t>
            </a:r>
            <a:r>
              <a:rPr lang="cs-CZ" sz="2600" baseline="30000" dirty="0"/>
              <a:t>-</a:t>
            </a:r>
            <a:r>
              <a:rPr lang="cs-CZ" sz="2600" dirty="0"/>
              <a:t>, proto nižší pH ), nedochází ke renálním ztrátám bikarbonátů při </a:t>
            </a:r>
            <a:r>
              <a:rPr lang="cs-CZ" sz="2600" dirty="0" err="1"/>
              <a:t>relat</a:t>
            </a:r>
            <a:r>
              <a:rPr lang="cs-CZ" sz="2600" dirty="0"/>
              <a:t>. nadbytku chloridových iontů)</a:t>
            </a:r>
          </a:p>
          <a:p>
            <a:endParaRPr lang="cs-CZ" sz="2600" dirty="0"/>
          </a:p>
          <a:p>
            <a:r>
              <a:rPr lang="cs-CZ" sz="2600" u="sng" dirty="0"/>
              <a:t>důsledky </a:t>
            </a:r>
            <a:r>
              <a:rPr lang="cs-CZ" sz="2600" u="sng" dirty="0" err="1"/>
              <a:t>hyperchloremie</a:t>
            </a:r>
            <a:r>
              <a:rPr lang="cs-CZ" sz="2600" u="sng" dirty="0"/>
              <a:t> a </a:t>
            </a:r>
            <a:r>
              <a:rPr lang="cs-CZ" sz="2600" u="sng" dirty="0" err="1"/>
              <a:t>hyperchloremické</a:t>
            </a:r>
            <a:r>
              <a:rPr lang="cs-CZ" sz="2600" u="sng" dirty="0"/>
              <a:t> metabolické </a:t>
            </a:r>
            <a:r>
              <a:rPr lang="cs-CZ" sz="2600" u="sng" dirty="0" err="1"/>
              <a:t>acidosy</a:t>
            </a:r>
            <a:r>
              <a:rPr lang="cs-CZ" sz="2600" u="sng" dirty="0"/>
              <a:t>:</a:t>
            </a:r>
          </a:p>
          <a:p>
            <a:r>
              <a:rPr lang="cs-CZ" sz="2600" dirty="0"/>
              <a:t>ledviny: vasokonstrikce a snížení průtoku kůrou ledvin, zvýšení energetických nároků tubulárních buněk ledvin </a:t>
            </a:r>
          </a:p>
          <a:p>
            <a:r>
              <a:rPr lang="cs-CZ" sz="2600" dirty="0" err="1"/>
              <a:t>proinflamatorní</a:t>
            </a:r>
            <a:r>
              <a:rPr lang="cs-CZ" sz="2600" dirty="0"/>
              <a:t> efekt (zásah do cytokinové kaskády)</a:t>
            </a:r>
          </a:p>
          <a:p>
            <a:r>
              <a:rPr lang="cs-CZ" sz="2600" dirty="0"/>
              <a:t>dysfunkce GIT (např. tolerance EV)</a:t>
            </a:r>
          </a:p>
          <a:p>
            <a:r>
              <a:rPr lang="cs-CZ" sz="2600" dirty="0"/>
              <a:t>negativní vliv na srážlivost krve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694875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7D1470-8E92-4131-B556-7DC266F79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Ideální tekutinový roztok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6E435E-F8D0-4F34-BD19-F9331B693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err="1"/>
              <a:t>predikovatelně</a:t>
            </a:r>
            <a:r>
              <a:rPr lang="cs-CZ" sz="2400" dirty="0"/>
              <a:t> a dostatečně dlouho zvyšuje intravaskulární objem</a:t>
            </a:r>
          </a:p>
          <a:p>
            <a:r>
              <a:rPr lang="cs-CZ" sz="2400" dirty="0"/>
              <a:t>složení blízké složení extracelulární tekutiny</a:t>
            </a:r>
          </a:p>
          <a:p>
            <a:r>
              <a:rPr lang="cs-CZ" sz="2400" dirty="0"/>
              <a:t>metabolizován a kompletně eliminován bez akumulace v tkáních a bez nežádoucích systémových a metabolických účinků</a:t>
            </a:r>
          </a:p>
          <a:p>
            <a:r>
              <a:rPr lang="cs-CZ" sz="2400" dirty="0"/>
              <a:t>cenově přijatelný</a:t>
            </a:r>
          </a:p>
          <a:p>
            <a:endParaRPr lang="cs-CZ" sz="2400" dirty="0"/>
          </a:p>
          <a:p>
            <a:endParaRPr lang="cs-CZ" sz="2400" dirty="0"/>
          </a:p>
          <a:p>
            <a:r>
              <a:rPr lang="cs-CZ" sz="4000" dirty="0"/>
              <a:t>zatím neexistuje</a:t>
            </a:r>
          </a:p>
        </p:txBody>
      </p:sp>
      <p:sp>
        <p:nvSpPr>
          <p:cNvPr id="4" name="Šipka: dolů 3">
            <a:extLst>
              <a:ext uri="{FF2B5EF4-FFF2-40B4-BE49-F238E27FC236}">
                <a16:creationId xmlns:a16="http://schemas.microsoft.com/office/drawing/2014/main" id="{E759FA7C-6201-4F04-AE3B-104177303380}"/>
              </a:ext>
            </a:extLst>
          </p:cNvPr>
          <p:cNvSpPr/>
          <p:nvPr/>
        </p:nvSpPr>
        <p:spPr>
          <a:xfrm>
            <a:off x="2340077" y="4267198"/>
            <a:ext cx="904568" cy="501445"/>
          </a:xfrm>
          <a:prstGeom prst="downArrow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57199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2EC58FEB-E57A-4A1B-A2DA-95312F0C86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3343" y="842356"/>
            <a:ext cx="9765313" cy="5253643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26D21655-13E7-4EAB-83C1-C65BC90E7A96}"/>
              </a:ext>
            </a:extLst>
          </p:cNvPr>
          <p:cNvSpPr txBox="1"/>
          <p:nvPr/>
        </p:nvSpPr>
        <p:spPr>
          <a:xfrm>
            <a:off x="4680155" y="6037006"/>
            <a:ext cx="28316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i="1" dirty="0" err="1">
                <a:solidFill>
                  <a:schemeClr val="bg1">
                    <a:lumMod val="65000"/>
                  </a:schemeClr>
                </a:solidFill>
              </a:rPr>
              <a:t>Matějovič</a:t>
            </a:r>
            <a:r>
              <a:rPr lang="cs-CZ" sz="1200" i="1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cs-CZ" sz="1200" i="1" dirty="0" err="1">
                <a:solidFill>
                  <a:schemeClr val="bg1">
                    <a:lumMod val="65000"/>
                  </a:schemeClr>
                </a:solidFill>
              </a:rPr>
              <a:t>Vnitř.Lék</a:t>
            </a:r>
            <a:r>
              <a:rPr lang="cs-CZ" sz="1200" i="1" dirty="0">
                <a:solidFill>
                  <a:schemeClr val="bg1">
                    <a:lumMod val="65000"/>
                  </a:schemeClr>
                </a:solidFill>
              </a:rPr>
              <a:t> 2019</a:t>
            </a:r>
          </a:p>
        </p:txBody>
      </p:sp>
      <p:sp>
        <p:nvSpPr>
          <p:cNvPr id="7" name="Rovná se 6">
            <a:extLst>
              <a:ext uri="{FF2B5EF4-FFF2-40B4-BE49-F238E27FC236}">
                <a16:creationId xmlns:a16="http://schemas.microsoft.com/office/drawing/2014/main" id="{7C18E73E-0A18-4AD0-8767-91FFD3E7F636}"/>
              </a:ext>
            </a:extLst>
          </p:cNvPr>
          <p:cNvSpPr/>
          <p:nvPr/>
        </p:nvSpPr>
        <p:spPr>
          <a:xfrm>
            <a:off x="4557251" y="1670635"/>
            <a:ext cx="324464" cy="226991"/>
          </a:xfrm>
          <a:prstGeom prst="mathEqual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BAE18D4C-CCE1-4649-A416-762AD8921ADF}"/>
              </a:ext>
            </a:extLst>
          </p:cNvPr>
          <p:cNvCxnSpPr/>
          <p:nvPr/>
        </p:nvCxnSpPr>
        <p:spPr>
          <a:xfrm>
            <a:off x="5555226" y="4670323"/>
            <a:ext cx="619432" cy="25563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92AFE22D-BB5A-4A8C-A8F7-FFF56944A1F3}"/>
              </a:ext>
            </a:extLst>
          </p:cNvPr>
          <p:cNvCxnSpPr>
            <a:cxnSpLocks/>
          </p:cNvCxnSpPr>
          <p:nvPr/>
        </p:nvCxnSpPr>
        <p:spPr>
          <a:xfrm>
            <a:off x="6622026" y="4925961"/>
            <a:ext cx="4572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nak násobení 13">
            <a:extLst>
              <a:ext uri="{FF2B5EF4-FFF2-40B4-BE49-F238E27FC236}">
                <a16:creationId xmlns:a16="http://schemas.microsoft.com/office/drawing/2014/main" id="{D8F1CC1C-C3F8-425F-A764-26C149AAAECD}"/>
              </a:ext>
            </a:extLst>
          </p:cNvPr>
          <p:cNvSpPr/>
          <p:nvPr/>
        </p:nvSpPr>
        <p:spPr>
          <a:xfrm>
            <a:off x="6174658" y="4481813"/>
            <a:ext cx="363794" cy="255638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nak násobení 14">
            <a:extLst>
              <a:ext uri="{FF2B5EF4-FFF2-40B4-BE49-F238E27FC236}">
                <a16:creationId xmlns:a16="http://schemas.microsoft.com/office/drawing/2014/main" id="{2DF454DF-1360-4422-ABF2-94ECBF7ADABD}"/>
              </a:ext>
            </a:extLst>
          </p:cNvPr>
          <p:cNvSpPr/>
          <p:nvPr/>
        </p:nvSpPr>
        <p:spPr>
          <a:xfrm>
            <a:off x="7325032" y="4479268"/>
            <a:ext cx="363794" cy="255638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Znak násobení 15">
            <a:extLst>
              <a:ext uri="{FF2B5EF4-FFF2-40B4-BE49-F238E27FC236}">
                <a16:creationId xmlns:a16="http://schemas.microsoft.com/office/drawing/2014/main" id="{661E46C1-F510-4495-9D87-8EAD280BA564}"/>
              </a:ext>
            </a:extLst>
          </p:cNvPr>
          <p:cNvSpPr/>
          <p:nvPr/>
        </p:nvSpPr>
        <p:spPr>
          <a:xfrm>
            <a:off x="8293509" y="4468587"/>
            <a:ext cx="363794" cy="255638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Znak násobení 16">
            <a:extLst>
              <a:ext uri="{FF2B5EF4-FFF2-40B4-BE49-F238E27FC236}">
                <a16:creationId xmlns:a16="http://schemas.microsoft.com/office/drawing/2014/main" id="{DD6A77F3-3496-42DF-A0C1-31F9105BE363}"/>
              </a:ext>
            </a:extLst>
          </p:cNvPr>
          <p:cNvSpPr/>
          <p:nvPr/>
        </p:nvSpPr>
        <p:spPr>
          <a:xfrm>
            <a:off x="9365226" y="4468587"/>
            <a:ext cx="363794" cy="255638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nak násobení 17">
            <a:extLst>
              <a:ext uri="{FF2B5EF4-FFF2-40B4-BE49-F238E27FC236}">
                <a16:creationId xmlns:a16="http://schemas.microsoft.com/office/drawing/2014/main" id="{1CF24C95-98B2-4FEF-BA94-94CCABE15B54}"/>
              </a:ext>
            </a:extLst>
          </p:cNvPr>
          <p:cNvSpPr/>
          <p:nvPr/>
        </p:nvSpPr>
        <p:spPr>
          <a:xfrm>
            <a:off x="10387780" y="4464345"/>
            <a:ext cx="363794" cy="255638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Znak násobení 18">
            <a:extLst>
              <a:ext uri="{FF2B5EF4-FFF2-40B4-BE49-F238E27FC236}">
                <a16:creationId xmlns:a16="http://schemas.microsoft.com/office/drawing/2014/main" id="{979420CF-28D6-4886-A18C-3610E5CA44F9}"/>
              </a:ext>
            </a:extLst>
          </p:cNvPr>
          <p:cNvSpPr/>
          <p:nvPr/>
        </p:nvSpPr>
        <p:spPr>
          <a:xfrm>
            <a:off x="2861190" y="3199464"/>
            <a:ext cx="363794" cy="255638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Znak násobení 19">
            <a:extLst>
              <a:ext uri="{FF2B5EF4-FFF2-40B4-BE49-F238E27FC236}">
                <a16:creationId xmlns:a16="http://schemas.microsoft.com/office/drawing/2014/main" id="{AE53B6ED-559C-450A-8FEA-EFF96C3FCE40}"/>
              </a:ext>
            </a:extLst>
          </p:cNvPr>
          <p:cNvSpPr/>
          <p:nvPr/>
        </p:nvSpPr>
        <p:spPr>
          <a:xfrm>
            <a:off x="2861190" y="3827968"/>
            <a:ext cx="363794" cy="255638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nak násobení 20">
            <a:extLst>
              <a:ext uri="{FF2B5EF4-FFF2-40B4-BE49-F238E27FC236}">
                <a16:creationId xmlns:a16="http://schemas.microsoft.com/office/drawing/2014/main" id="{7D854DE2-BA1E-4D13-8F04-7512E51A806F}"/>
              </a:ext>
            </a:extLst>
          </p:cNvPr>
          <p:cNvSpPr/>
          <p:nvPr/>
        </p:nvSpPr>
        <p:spPr>
          <a:xfrm>
            <a:off x="2851829" y="4200834"/>
            <a:ext cx="363794" cy="255638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6853ECFF-A5F0-47DF-B5D3-A9618B58DD44}"/>
              </a:ext>
            </a:extLst>
          </p:cNvPr>
          <p:cNvSpPr/>
          <p:nvPr/>
        </p:nvSpPr>
        <p:spPr>
          <a:xfrm>
            <a:off x="3667432" y="1474840"/>
            <a:ext cx="3224981" cy="454080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vál 22">
            <a:extLst>
              <a:ext uri="{FF2B5EF4-FFF2-40B4-BE49-F238E27FC236}">
                <a16:creationId xmlns:a16="http://schemas.microsoft.com/office/drawing/2014/main" id="{65C9B654-B0EC-4D94-95CE-9EA95BEFC851}"/>
              </a:ext>
            </a:extLst>
          </p:cNvPr>
          <p:cNvSpPr/>
          <p:nvPr/>
        </p:nvSpPr>
        <p:spPr>
          <a:xfrm>
            <a:off x="7256206" y="2821858"/>
            <a:ext cx="432620" cy="29631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vál 23">
            <a:extLst>
              <a:ext uri="{FF2B5EF4-FFF2-40B4-BE49-F238E27FC236}">
                <a16:creationId xmlns:a16="http://schemas.microsoft.com/office/drawing/2014/main" id="{DD4919CD-2295-4E01-BAF5-D7506F9D3C25}"/>
              </a:ext>
            </a:extLst>
          </p:cNvPr>
          <p:cNvSpPr/>
          <p:nvPr/>
        </p:nvSpPr>
        <p:spPr>
          <a:xfrm>
            <a:off x="7261119" y="3456038"/>
            <a:ext cx="432620" cy="29631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vál 24">
            <a:extLst>
              <a:ext uri="{FF2B5EF4-FFF2-40B4-BE49-F238E27FC236}">
                <a16:creationId xmlns:a16="http://schemas.microsoft.com/office/drawing/2014/main" id="{04F5AB04-3036-4D9F-ABA4-87B409EFF42E}"/>
              </a:ext>
            </a:extLst>
          </p:cNvPr>
          <p:cNvSpPr/>
          <p:nvPr/>
        </p:nvSpPr>
        <p:spPr>
          <a:xfrm>
            <a:off x="8264014" y="2836607"/>
            <a:ext cx="432620" cy="29631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vál 25">
            <a:extLst>
              <a:ext uri="{FF2B5EF4-FFF2-40B4-BE49-F238E27FC236}">
                <a16:creationId xmlns:a16="http://schemas.microsoft.com/office/drawing/2014/main" id="{97603BEE-3DFB-4364-99E7-EC769636D4AD}"/>
              </a:ext>
            </a:extLst>
          </p:cNvPr>
          <p:cNvSpPr/>
          <p:nvPr/>
        </p:nvSpPr>
        <p:spPr>
          <a:xfrm>
            <a:off x="8283682" y="3456038"/>
            <a:ext cx="432620" cy="29631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vál 26">
            <a:extLst>
              <a:ext uri="{FF2B5EF4-FFF2-40B4-BE49-F238E27FC236}">
                <a16:creationId xmlns:a16="http://schemas.microsoft.com/office/drawing/2014/main" id="{C2CB8FB0-203B-46A0-8DCC-C8842D71B737}"/>
              </a:ext>
            </a:extLst>
          </p:cNvPr>
          <p:cNvSpPr/>
          <p:nvPr/>
        </p:nvSpPr>
        <p:spPr>
          <a:xfrm>
            <a:off x="10309130" y="2816945"/>
            <a:ext cx="432620" cy="29631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vál 27">
            <a:extLst>
              <a:ext uri="{FF2B5EF4-FFF2-40B4-BE49-F238E27FC236}">
                <a16:creationId xmlns:a16="http://schemas.microsoft.com/office/drawing/2014/main" id="{2503E426-2132-4852-BF90-2FDFD2854B5C}"/>
              </a:ext>
            </a:extLst>
          </p:cNvPr>
          <p:cNvSpPr/>
          <p:nvPr/>
        </p:nvSpPr>
        <p:spPr>
          <a:xfrm>
            <a:off x="10299294" y="3456040"/>
            <a:ext cx="432620" cy="29631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vál 28">
            <a:extLst>
              <a:ext uri="{FF2B5EF4-FFF2-40B4-BE49-F238E27FC236}">
                <a16:creationId xmlns:a16="http://schemas.microsoft.com/office/drawing/2014/main" id="{A2978905-30F0-4707-8952-6B807D849307}"/>
              </a:ext>
            </a:extLst>
          </p:cNvPr>
          <p:cNvSpPr/>
          <p:nvPr/>
        </p:nvSpPr>
        <p:spPr>
          <a:xfrm>
            <a:off x="9335733" y="5727294"/>
            <a:ext cx="432620" cy="29631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vál 29">
            <a:extLst>
              <a:ext uri="{FF2B5EF4-FFF2-40B4-BE49-F238E27FC236}">
                <a16:creationId xmlns:a16="http://schemas.microsoft.com/office/drawing/2014/main" id="{F2E477C8-FD91-417D-AB4B-B9F943E00DE2}"/>
              </a:ext>
            </a:extLst>
          </p:cNvPr>
          <p:cNvSpPr/>
          <p:nvPr/>
        </p:nvSpPr>
        <p:spPr>
          <a:xfrm>
            <a:off x="7079226" y="1981197"/>
            <a:ext cx="762000" cy="29631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vál 30">
            <a:extLst>
              <a:ext uri="{FF2B5EF4-FFF2-40B4-BE49-F238E27FC236}">
                <a16:creationId xmlns:a16="http://schemas.microsoft.com/office/drawing/2014/main" id="{9BAC6967-0729-4660-8D47-91690F5BAE9E}"/>
              </a:ext>
            </a:extLst>
          </p:cNvPr>
          <p:cNvSpPr/>
          <p:nvPr/>
        </p:nvSpPr>
        <p:spPr>
          <a:xfrm>
            <a:off x="7093973" y="3805084"/>
            <a:ext cx="762000" cy="29631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vál 31">
            <a:extLst>
              <a:ext uri="{FF2B5EF4-FFF2-40B4-BE49-F238E27FC236}">
                <a16:creationId xmlns:a16="http://schemas.microsoft.com/office/drawing/2014/main" id="{33C49E98-B564-4654-A274-CE6EBC7479E1}"/>
              </a:ext>
            </a:extLst>
          </p:cNvPr>
          <p:cNvSpPr/>
          <p:nvPr/>
        </p:nvSpPr>
        <p:spPr>
          <a:xfrm>
            <a:off x="7103806" y="2418734"/>
            <a:ext cx="762000" cy="29631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TextovéPole 32">
            <a:extLst>
              <a:ext uri="{FF2B5EF4-FFF2-40B4-BE49-F238E27FC236}">
                <a16:creationId xmlns:a16="http://schemas.microsoft.com/office/drawing/2014/main" id="{9A883955-89D7-4179-A1E1-7F8B247563F4}"/>
              </a:ext>
            </a:extLst>
          </p:cNvPr>
          <p:cNvSpPr txBox="1"/>
          <p:nvPr/>
        </p:nvSpPr>
        <p:spPr>
          <a:xfrm>
            <a:off x="10965080" y="1473595"/>
            <a:ext cx="532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u="sng" dirty="0">
                <a:solidFill>
                  <a:srgbClr val="FF0000"/>
                </a:solidFill>
              </a:rPr>
              <a:t>ECT</a:t>
            </a:r>
          </a:p>
        </p:txBody>
      </p:sp>
      <p:sp>
        <p:nvSpPr>
          <p:cNvPr id="34" name="TextovéPole 33">
            <a:extLst>
              <a:ext uri="{FF2B5EF4-FFF2-40B4-BE49-F238E27FC236}">
                <a16:creationId xmlns:a16="http://schemas.microsoft.com/office/drawing/2014/main" id="{F00D86F5-569E-4507-959F-FBDB65B07B7F}"/>
              </a:ext>
            </a:extLst>
          </p:cNvPr>
          <p:cNvSpPr txBox="1"/>
          <p:nvPr/>
        </p:nvSpPr>
        <p:spPr>
          <a:xfrm>
            <a:off x="10950327" y="1950461"/>
            <a:ext cx="532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rgbClr val="FF0000"/>
                </a:solidFill>
              </a:rPr>
              <a:t>7,4</a:t>
            </a:r>
          </a:p>
        </p:txBody>
      </p:sp>
      <p:sp>
        <p:nvSpPr>
          <p:cNvPr id="35" name="TextovéPole 34">
            <a:extLst>
              <a:ext uri="{FF2B5EF4-FFF2-40B4-BE49-F238E27FC236}">
                <a16:creationId xmlns:a16="http://schemas.microsoft.com/office/drawing/2014/main" id="{F8E28969-4BFA-468F-8127-44ECE4B70420}"/>
              </a:ext>
            </a:extLst>
          </p:cNvPr>
          <p:cNvSpPr txBox="1"/>
          <p:nvPr/>
        </p:nvSpPr>
        <p:spPr>
          <a:xfrm>
            <a:off x="10945414" y="2348668"/>
            <a:ext cx="532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rgbClr val="FF0000"/>
                </a:solidFill>
              </a:rPr>
              <a:t>290</a:t>
            </a:r>
          </a:p>
        </p:txBody>
      </p:sp>
      <p:sp>
        <p:nvSpPr>
          <p:cNvPr id="36" name="TextovéPole 35">
            <a:extLst>
              <a:ext uri="{FF2B5EF4-FFF2-40B4-BE49-F238E27FC236}">
                <a16:creationId xmlns:a16="http://schemas.microsoft.com/office/drawing/2014/main" id="{35DC8D55-10D0-4542-9479-4E704430240B}"/>
              </a:ext>
            </a:extLst>
          </p:cNvPr>
          <p:cNvSpPr txBox="1"/>
          <p:nvPr/>
        </p:nvSpPr>
        <p:spPr>
          <a:xfrm>
            <a:off x="10940499" y="2776372"/>
            <a:ext cx="532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rgbClr val="FF0000"/>
                </a:solidFill>
              </a:rPr>
              <a:t>138</a:t>
            </a:r>
          </a:p>
        </p:txBody>
      </p:sp>
      <p:sp>
        <p:nvSpPr>
          <p:cNvPr id="37" name="TextovéPole 36">
            <a:extLst>
              <a:ext uri="{FF2B5EF4-FFF2-40B4-BE49-F238E27FC236}">
                <a16:creationId xmlns:a16="http://schemas.microsoft.com/office/drawing/2014/main" id="{415C0F5C-2E72-450E-833B-A9712C8585DF}"/>
              </a:ext>
            </a:extLst>
          </p:cNvPr>
          <p:cNvSpPr txBox="1"/>
          <p:nvPr/>
        </p:nvSpPr>
        <p:spPr>
          <a:xfrm>
            <a:off x="11068321" y="3120504"/>
            <a:ext cx="4014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38" name="TextovéPole 37">
            <a:extLst>
              <a:ext uri="{FF2B5EF4-FFF2-40B4-BE49-F238E27FC236}">
                <a16:creationId xmlns:a16="http://schemas.microsoft.com/office/drawing/2014/main" id="{593A35AB-F305-4FE9-9B3B-2D9364CCE5E5}"/>
              </a:ext>
            </a:extLst>
          </p:cNvPr>
          <p:cNvSpPr txBox="1"/>
          <p:nvPr/>
        </p:nvSpPr>
        <p:spPr>
          <a:xfrm>
            <a:off x="10979829" y="3454800"/>
            <a:ext cx="5199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rgbClr val="FF0000"/>
                </a:solidFill>
              </a:rPr>
              <a:t>103</a:t>
            </a:r>
          </a:p>
        </p:txBody>
      </p:sp>
      <p:sp>
        <p:nvSpPr>
          <p:cNvPr id="39" name="TextovéPole 38">
            <a:extLst>
              <a:ext uri="{FF2B5EF4-FFF2-40B4-BE49-F238E27FC236}">
                <a16:creationId xmlns:a16="http://schemas.microsoft.com/office/drawing/2014/main" id="{1731AB0A-CEF2-430F-8BA8-43331E95C37D}"/>
              </a:ext>
            </a:extLst>
          </p:cNvPr>
          <p:cNvSpPr txBox="1"/>
          <p:nvPr/>
        </p:nvSpPr>
        <p:spPr>
          <a:xfrm>
            <a:off x="11028988" y="3769429"/>
            <a:ext cx="532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rgbClr val="FF0000"/>
                </a:solidFill>
              </a:rPr>
              <a:t>2,2</a:t>
            </a:r>
          </a:p>
        </p:txBody>
      </p:sp>
      <p:sp>
        <p:nvSpPr>
          <p:cNvPr id="40" name="TextovéPole 39">
            <a:extLst>
              <a:ext uri="{FF2B5EF4-FFF2-40B4-BE49-F238E27FC236}">
                <a16:creationId xmlns:a16="http://schemas.microsoft.com/office/drawing/2014/main" id="{62BB4201-0087-4AB6-9EB5-BF74D33FDA4E}"/>
              </a:ext>
            </a:extLst>
          </p:cNvPr>
          <p:cNvSpPr txBox="1"/>
          <p:nvPr/>
        </p:nvSpPr>
        <p:spPr>
          <a:xfrm>
            <a:off x="11026877" y="4093900"/>
            <a:ext cx="532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rgbClr val="FF0000"/>
                </a:solidFill>
              </a:rPr>
              <a:t>1,2</a:t>
            </a:r>
          </a:p>
        </p:txBody>
      </p:sp>
    </p:spTree>
    <p:extLst>
      <p:ext uri="{BB962C8B-B14F-4D97-AF65-F5344CB8AC3E}">
        <p14:creationId xmlns:p14="http://schemas.microsoft.com/office/powerpoint/2010/main" val="1681858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0" grpId="0" animBg="1"/>
      <p:bldP spid="31" grpId="0" animBg="1"/>
      <p:bldP spid="3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96ED20-3A09-4546-9708-FC76452C7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Úskalí </a:t>
            </a:r>
            <a:r>
              <a:rPr lang="cs-CZ" sz="4000" dirty="0" err="1"/>
              <a:t>Ringerfundinu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5FE79F-08A0-4A8D-9C7C-6C5958E54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8308"/>
            <a:ext cx="10515600" cy="4370542"/>
          </a:xfrm>
        </p:spPr>
        <p:txBody>
          <a:bodyPr>
            <a:normAutofit/>
          </a:bodyPr>
          <a:lstStyle/>
          <a:p>
            <a:r>
              <a:rPr lang="cs-CZ" sz="2400" dirty="0"/>
              <a:t>mírně vyšší Na a Cl oproti jiným roztokům, resp. oproti ECT</a:t>
            </a:r>
          </a:p>
          <a:p>
            <a:r>
              <a:rPr lang="cs-CZ" sz="2400" dirty="0"/>
              <a:t>lehce vyšší osmolalita</a:t>
            </a:r>
          </a:p>
          <a:p>
            <a:r>
              <a:rPr lang="cs-CZ" sz="2400" dirty="0"/>
              <a:t>nižší pH </a:t>
            </a:r>
            <a:r>
              <a:rPr lang="cs-CZ" sz="2400" dirty="0">
                <a:sym typeface="Symbol" panose="05050102010706020507" pitchFamily="18" charset="2"/>
              </a:rPr>
              <a:t> nižší SID (x vyššímu SID = alkalizující efekt, který může rychleji korigovat stavy s </a:t>
            </a:r>
            <a:r>
              <a:rPr lang="cs-CZ" sz="2400" dirty="0" err="1">
                <a:sym typeface="Symbol" panose="05050102010706020507" pitchFamily="18" charset="2"/>
              </a:rPr>
              <a:t>preexistující</a:t>
            </a:r>
            <a:r>
              <a:rPr lang="cs-CZ" sz="2400" dirty="0">
                <a:sym typeface="Symbol" panose="05050102010706020507" pitchFamily="18" charset="2"/>
              </a:rPr>
              <a:t> </a:t>
            </a:r>
            <a:r>
              <a:rPr lang="cs-CZ" sz="2400" dirty="0" err="1">
                <a:sym typeface="Symbol" panose="05050102010706020507" pitchFamily="18" charset="2"/>
              </a:rPr>
              <a:t>acidosu</a:t>
            </a:r>
            <a:r>
              <a:rPr lang="cs-CZ" sz="2400" dirty="0">
                <a:sym typeface="Symbol" panose="05050102010706020507" pitchFamily="18" charset="2"/>
              </a:rPr>
              <a:t>, např. šok, </a:t>
            </a:r>
            <a:r>
              <a:rPr lang="cs-CZ" sz="2400" dirty="0" err="1">
                <a:sym typeface="Symbol" panose="05050102010706020507" pitchFamily="18" charset="2"/>
              </a:rPr>
              <a:t>ketoacidosa</a:t>
            </a:r>
            <a:r>
              <a:rPr lang="cs-CZ" sz="2400" dirty="0">
                <a:sym typeface="Symbol" panose="05050102010706020507" pitchFamily="18" charset="2"/>
              </a:rPr>
              <a:t> – není ale </a:t>
            </a:r>
            <a:r>
              <a:rPr lang="cs-CZ" sz="2400" dirty="0" err="1">
                <a:sym typeface="Symbol" panose="05050102010706020507" pitchFamily="18" charset="2"/>
              </a:rPr>
              <a:t>jednozn</a:t>
            </a:r>
            <a:r>
              <a:rPr lang="cs-CZ" sz="2400" dirty="0">
                <a:sym typeface="Symbol" panose="05050102010706020507" pitchFamily="18" charset="2"/>
              </a:rPr>
              <a:t>. prokázáno!)</a:t>
            </a:r>
            <a:endParaRPr lang="cs-CZ" sz="2400" dirty="0"/>
          </a:p>
          <a:p>
            <a:r>
              <a:rPr lang="cs-CZ" sz="2400" dirty="0"/>
              <a:t>přítomnost kalcia</a:t>
            </a:r>
          </a:p>
          <a:p>
            <a:endParaRPr lang="cs-CZ" sz="2400" dirty="0"/>
          </a:p>
          <a:p>
            <a:r>
              <a:rPr lang="cs-CZ" sz="2000" dirty="0"/>
              <a:t>POZOR V LITERATUŘE</a:t>
            </a:r>
          </a:p>
          <a:p>
            <a:r>
              <a:rPr lang="cs-CZ" sz="2000" dirty="0" err="1"/>
              <a:t>Ringerfundin</a:t>
            </a:r>
            <a:r>
              <a:rPr lang="cs-CZ" sz="2000" dirty="0"/>
              <a:t> = </a:t>
            </a:r>
            <a:r>
              <a:rPr lang="cs-CZ" sz="2000" dirty="0" err="1"/>
              <a:t>Stereofundin</a:t>
            </a:r>
            <a:r>
              <a:rPr lang="cs-CZ" sz="2000" dirty="0"/>
              <a:t> </a:t>
            </a:r>
            <a:r>
              <a:rPr lang="cs-CZ" sz="2000" dirty="0" err="1"/>
              <a:t>Iso</a:t>
            </a:r>
            <a:endParaRPr lang="cs-CZ" sz="2000" dirty="0"/>
          </a:p>
          <a:p>
            <a:r>
              <a:rPr lang="cs-CZ" sz="2000" dirty="0" err="1"/>
              <a:t>Stereofundin</a:t>
            </a:r>
            <a:endParaRPr lang="cs-CZ" sz="20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FA185EE-1FDA-44A3-A469-631A12F702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916" b="72360"/>
          <a:stretch/>
        </p:blipFill>
        <p:spPr>
          <a:xfrm>
            <a:off x="4752974" y="4288845"/>
            <a:ext cx="7138491" cy="666750"/>
          </a:xfrm>
          <a:prstGeom prst="rect">
            <a:avLst/>
          </a:prstGeom>
          <a:ln>
            <a:solidFill>
              <a:schemeClr val="tx1"/>
            </a:solidFill>
            <a:prstDash val="solid"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3FA79615-027E-49AF-AD0A-3B267CFDADD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8721"/>
          <a:stretch/>
        </p:blipFill>
        <p:spPr>
          <a:xfrm>
            <a:off x="4752975" y="4942740"/>
            <a:ext cx="7138491" cy="1639035"/>
          </a:xfrm>
          <a:prstGeom prst="rect">
            <a:avLst/>
          </a:prstGeom>
          <a:ln>
            <a:solidFill>
              <a:schemeClr val="tx1"/>
            </a:solidFill>
            <a:prstDash val="solid"/>
          </a:ln>
        </p:spPr>
      </p:pic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ECB44040-0AD8-4B26-921B-21E2CBE6425F}"/>
              </a:ext>
            </a:extLst>
          </p:cNvPr>
          <p:cNvCxnSpPr>
            <a:cxnSpLocks/>
          </p:cNvCxnSpPr>
          <p:nvPr/>
        </p:nvCxnSpPr>
        <p:spPr>
          <a:xfrm>
            <a:off x="4486275" y="5189692"/>
            <a:ext cx="361950" cy="0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532C14B7-D5A0-42A9-BC77-1632675A6346}"/>
              </a:ext>
            </a:extLst>
          </p:cNvPr>
          <p:cNvCxnSpPr>
            <a:cxnSpLocks/>
          </p:cNvCxnSpPr>
          <p:nvPr/>
        </p:nvCxnSpPr>
        <p:spPr>
          <a:xfrm>
            <a:off x="2600325" y="5627842"/>
            <a:ext cx="2247900" cy="0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25F9CE2-DEE1-43D9-9974-0E3C1DC3F2A3}"/>
              </a:ext>
            </a:extLst>
          </p:cNvPr>
          <p:cNvCxnSpPr/>
          <p:nvPr/>
        </p:nvCxnSpPr>
        <p:spPr>
          <a:xfrm>
            <a:off x="4752974" y="6038850"/>
            <a:ext cx="71384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1425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1C6D53-1109-40A5-95A1-616A8368E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Úvod – teorie o vnitřním prostředí a ABR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EDAE9A2-E280-4B84-9279-D01872C76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dirty="0"/>
          </a:p>
          <a:p>
            <a:pPr marL="0" indent="0">
              <a:buNone/>
            </a:pPr>
            <a:r>
              <a:rPr lang="cs-CZ" sz="2400" u="sng" dirty="0"/>
              <a:t>principy zachování homeostázy (stability) vnitřního prostředí</a:t>
            </a:r>
          </a:p>
          <a:p>
            <a:r>
              <a:rPr lang="cs-CZ" altLang="cs-CZ" sz="2400" dirty="0"/>
              <a:t>zachování </a:t>
            </a:r>
            <a:r>
              <a:rPr lang="cs-CZ" altLang="cs-CZ" sz="2400" dirty="0" err="1"/>
              <a:t>elektroneutrality</a:t>
            </a:r>
            <a:endParaRPr lang="cs-CZ" altLang="cs-CZ" sz="2400" dirty="0"/>
          </a:p>
          <a:p>
            <a:r>
              <a:rPr lang="cs-CZ" altLang="cs-CZ" sz="2400" dirty="0"/>
              <a:t>zachování osmolarity</a:t>
            </a:r>
          </a:p>
          <a:p>
            <a:r>
              <a:rPr lang="cs-CZ" altLang="cs-CZ" sz="2400" dirty="0"/>
              <a:t>zachování objemu </a:t>
            </a:r>
            <a:r>
              <a:rPr lang="cs-CZ" altLang="cs-CZ" sz="2400" dirty="0" err="1"/>
              <a:t>kompartementů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3571460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96ED20-3A09-4546-9708-FC76452C7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Úskalí </a:t>
            </a:r>
            <a:r>
              <a:rPr lang="cs-CZ" sz="4000" dirty="0" err="1"/>
              <a:t>Ringerfundinu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5FE79F-08A0-4A8D-9C7C-6C5958E54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8307"/>
            <a:ext cx="10515600" cy="4968477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NEVHODNÝ:</a:t>
            </a:r>
          </a:p>
          <a:p>
            <a:r>
              <a:rPr lang="cs-CZ" sz="2400" dirty="0" err="1"/>
              <a:t>hyperkalcemie</a:t>
            </a:r>
            <a:r>
              <a:rPr lang="cs-CZ" sz="2400" dirty="0"/>
              <a:t>, souběžné podání krevních derivátů (eliminace citrátu v EKR s tvorbou </a:t>
            </a:r>
            <a:r>
              <a:rPr lang="cs-CZ" sz="2400" dirty="0" err="1"/>
              <a:t>mikrotrombů</a:t>
            </a:r>
            <a:r>
              <a:rPr lang="cs-CZ" sz="2400" dirty="0"/>
              <a:t>)</a:t>
            </a:r>
          </a:p>
          <a:p>
            <a:r>
              <a:rPr lang="cs-CZ" sz="2400" dirty="0"/>
              <a:t>handicap ve stavech s těžkou metabolickou </a:t>
            </a:r>
            <a:r>
              <a:rPr lang="cs-CZ" sz="2400" dirty="0" err="1"/>
              <a:t>acidosou</a:t>
            </a:r>
            <a:r>
              <a:rPr lang="cs-CZ" sz="2400" dirty="0"/>
              <a:t> a renálním selháním? </a:t>
            </a:r>
            <a:r>
              <a:rPr lang="cs-CZ" sz="2400" dirty="0">
                <a:sym typeface="Symbol" panose="05050102010706020507" pitchFamily="18" charset="2"/>
              </a:rPr>
              <a:t> pozor na některé situace v těžkém kritické stavu (rozhoduje lékař)</a:t>
            </a:r>
            <a:endParaRPr lang="cs-CZ" sz="2400" dirty="0"/>
          </a:p>
          <a:p>
            <a:endParaRPr lang="cs-CZ" sz="2400" dirty="0"/>
          </a:p>
          <a:p>
            <a:r>
              <a:rPr lang="cs-CZ" sz="2400" dirty="0">
                <a:solidFill>
                  <a:schemeClr val="accent2"/>
                </a:solidFill>
              </a:rPr>
              <a:t>NEUTRÁLNÍ</a:t>
            </a:r>
          </a:p>
          <a:p>
            <a:r>
              <a:rPr lang="cs-CZ" sz="2400" dirty="0"/>
              <a:t>pro udržovací terapii obvykle nejsou takové nároky na typ balancovaného roztoku</a:t>
            </a:r>
          </a:p>
          <a:p>
            <a:r>
              <a:rPr lang="cs-CZ" sz="2400" dirty="0"/>
              <a:t>nosný roztok</a:t>
            </a:r>
          </a:p>
          <a:p>
            <a:r>
              <a:rPr lang="cs-CZ" sz="2400" dirty="0"/>
              <a:t>naopak i přes obsah draslíku možno použít u stavů s obavou </a:t>
            </a:r>
            <a:r>
              <a:rPr lang="cs-CZ" sz="2400" dirty="0" err="1"/>
              <a:t>hyperkalemií</a:t>
            </a:r>
            <a:r>
              <a:rPr lang="cs-CZ" sz="2400" dirty="0"/>
              <a:t> (vč. AKI), na rozdíl od </a:t>
            </a:r>
            <a:r>
              <a:rPr lang="cs-CZ" sz="2400" dirty="0" err="1"/>
              <a:t>bezkaliového</a:t>
            </a:r>
            <a:r>
              <a:rPr lang="cs-CZ" sz="2400" dirty="0"/>
              <a:t> FR1/1 (kde</a:t>
            </a:r>
            <a:r>
              <a:rPr lang="cs-CZ" sz="2400" dirty="0">
                <a:sym typeface="Symbol" panose="05050102010706020507" pitchFamily="18" charset="2"/>
              </a:rPr>
              <a:t> </a:t>
            </a:r>
            <a:r>
              <a:rPr lang="cs-CZ" sz="2400" dirty="0" err="1">
                <a:sym typeface="Symbol" panose="05050102010706020507" pitchFamily="18" charset="2"/>
              </a:rPr>
              <a:t>hyperCl</a:t>
            </a:r>
            <a:r>
              <a:rPr lang="cs-CZ" sz="2400" dirty="0">
                <a:sym typeface="Symbol" panose="05050102010706020507" pitchFamily="18" charset="2"/>
              </a:rPr>
              <a:t> </a:t>
            </a:r>
            <a:r>
              <a:rPr lang="cs-CZ" sz="2400" dirty="0" err="1">
                <a:sym typeface="Symbol" panose="05050102010706020507" pitchFamily="18" charset="2"/>
              </a:rPr>
              <a:t>acidosa</a:t>
            </a:r>
            <a:r>
              <a:rPr lang="cs-CZ" sz="2400" dirty="0">
                <a:sym typeface="Symbol" panose="05050102010706020507" pitchFamily="18" charset="2"/>
              </a:rPr>
              <a:t> zvyšuje přestup kalia do ECT)</a:t>
            </a:r>
            <a:endParaRPr lang="cs-CZ" sz="2400" dirty="0"/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5094353B-4395-4EBA-8503-81FA570660F2}"/>
              </a:ext>
            </a:extLst>
          </p:cNvPr>
          <p:cNvSpPr txBox="1">
            <a:spLocks/>
          </p:cNvSpPr>
          <p:nvPr/>
        </p:nvSpPr>
        <p:spPr>
          <a:xfrm>
            <a:off x="838200" y="5837197"/>
            <a:ext cx="10515600" cy="799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784757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986" name="Picture 2" descr="C:\Users\Admin\Desktop\140_2b9e5e4fb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3DF0AF8-7B3F-4A30-9031-A8D783039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705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4211008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590FDBC-37DC-4BC8-9D3C-787C49A5C5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84592439"/>
              </p:ext>
            </p:extLst>
          </p:nvPr>
        </p:nvGraphicFramePr>
        <p:xfrm>
          <a:off x="4371976" y="1703388"/>
          <a:ext cx="7419975" cy="4583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Group 37">
            <a:extLst>
              <a:ext uri="{FF2B5EF4-FFF2-40B4-BE49-F238E27FC236}">
                <a16:creationId xmlns:a16="http://schemas.microsoft.com/office/drawing/2014/main" id="{561C2D4D-A05D-4AB6-9F67-B032FF8146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6063801"/>
              </p:ext>
            </p:extLst>
          </p:nvPr>
        </p:nvGraphicFramePr>
        <p:xfrm>
          <a:off x="847726" y="923925"/>
          <a:ext cx="4238625" cy="2468880"/>
        </p:xfrm>
        <a:graphic>
          <a:graphicData uri="http://schemas.openxmlformats.org/drawingml/2006/table">
            <a:tbl>
              <a:tblPr/>
              <a:tblGrid>
                <a:gridCol w="1412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2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2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80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ionty</a:t>
                      </a:r>
                      <a:endParaRPr kumimoji="0" lang="sk-SK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ECT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(mmol/l)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ICT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(mmol/l)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9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</a:t>
                      </a:r>
                      <a:r>
                        <a:rPr kumimoji="0" lang="cs-CZ" sz="1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  <a:endParaRPr kumimoji="0" lang="sk-SK" sz="18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138 - 148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9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cs-CZ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  <a:endParaRPr kumimoji="0" lang="sk-SK" sz="1800" b="0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4 - 5</a:t>
                      </a:r>
                      <a:endParaRPr kumimoji="0" lang="sk-SK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140 – 160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9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</a:t>
                      </a:r>
                      <a:r>
                        <a:rPr kumimoji="0" lang="cs-CZ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endParaRPr kumimoji="0" lang="sk-SK" sz="1800" b="0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103</a:t>
                      </a:r>
                      <a:endParaRPr kumimoji="0" lang="sk-SK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– 4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1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HCO</a:t>
                      </a:r>
                      <a:r>
                        <a:rPr kumimoji="0" lang="cs-CZ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cs-CZ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endParaRPr kumimoji="0" lang="sk-SK" sz="1800" b="0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28,3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</a:t>
                      </a:r>
                      <a:endParaRPr kumimoji="0" lang="sk-SK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9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</a:t>
                      </a:r>
                      <a:r>
                        <a:rPr kumimoji="0" lang="cs-CZ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cs-CZ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</a:t>
                      </a:r>
                      <a:endParaRPr kumimoji="0" lang="sk-SK" sz="1800" b="0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2,25 – 2,75 </a:t>
                      </a:r>
                      <a:endParaRPr kumimoji="0" lang="sk-SK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0,0001</a:t>
                      </a:r>
                      <a:endParaRPr kumimoji="0" lang="sk-SK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2923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4D2F32-4599-4BD2-9B46-62C8E23BC1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1074" y="539751"/>
            <a:ext cx="10372725" cy="1117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000" u="sng" dirty="0"/>
              <a:t>extracelulárně:</a:t>
            </a:r>
            <a:r>
              <a:rPr lang="cs-CZ" altLang="cs-CZ" sz="2000" dirty="0"/>
              <a:t> normální pH 7,4 (fyziologické)  x neutrální pH 7,0 (škodlivé)</a:t>
            </a:r>
          </a:p>
          <a:p>
            <a:pPr marL="0" indent="0">
              <a:buNone/>
            </a:pPr>
            <a:r>
              <a:rPr lang="cs-CZ" altLang="cs-CZ" sz="2000" u="sng" dirty="0"/>
              <a:t>intracelulárně:</a:t>
            </a:r>
            <a:r>
              <a:rPr lang="cs-CZ" altLang="cs-CZ" sz="2000" dirty="0"/>
              <a:t> normální pH kolem 6,8 (cca neutrální) – zásadní pro metabolismus, umožňuje zadržování intermediálních metabolitů a jejich ionizaci v buňce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E34F4C11-2A57-49BB-8E36-452091E461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1807176"/>
              </p:ext>
            </p:extLst>
          </p:nvPr>
        </p:nvGraphicFramePr>
        <p:xfrm>
          <a:off x="914400" y="2344738"/>
          <a:ext cx="8229600" cy="421163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30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066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0128">
                <a:tc>
                  <a:txBody>
                    <a:bodyPr/>
                    <a:lstStyle/>
                    <a:p>
                      <a:r>
                        <a:rPr lang="cs-CZ" sz="1800" dirty="0"/>
                        <a:t>pH</a:t>
                      </a: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7,36 – 7,44</a:t>
                      </a: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měřítko acidity/alkality</a:t>
                      </a:r>
                    </a:p>
                    <a:p>
                      <a:endParaRPr lang="cs-CZ" sz="1800" dirty="0"/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cs-CZ" sz="1800" dirty="0"/>
                        <a:t>pCO</a:t>
                      </a:r>
                      <a:r>
                        <a:rPr lang="cs-CZ" sz="1800" baseline="-25000" dirty="0"/>
                        <a:t>2</a:t>
                      </a: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dirty="0" err="1"/>
                        <a:t>parc</a:t>
                      </a:r>
                      <a:r>
                        <a:rPr lang="cs-CZ" sz="1800" dirty="0"/>
                        <a:t>. tlak CO</a:t>
                      </a:r>
                      <a:r>
                        <a:rPr lang="cs-CZ" sz="1800" baseline="-25000" dirty="0"/>
                        <a:t>2</a:t>
                      </a:r>
                      <a:endParaRPr lang="cs-CZ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4,8 – 5,9 </a:t>
                      </a:r>
                      <a:r>
                        <a:rPr lang="cs-CZ" sz="1800" dirty="0" err="1"/>
                        <a:t>kPa</a:t>
                      </a:r>
                      <a:endParaRPr lang="cs-CZ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měřítko respir. složky ABR</a:t>
                      </a:r>
                    </a:p>
                    <a:p>
                      <a:endParaRPr lang="cs-CZ" sz="1800" dirty="0"/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cs-CZ" sz="1800" dirty="0"/>
                        <a:t>pO</a:t>
                      </a:r>
                      <a:r>
                        <a:rPr lang="cs-CZ" sz="1800" baseline="-25000" dirty="0"/>
                        <a:t>2</a:t>
                      </a:r>
                      <a:endParaRPr lang="cs-CZ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dirty="0" err="1"/>
                        <a:t>parc</a:t>
                      </a:r>
                      <a:r>
                        <a:rPr lang="cs-CZ" sz="1800" dirty="0"/>
                        <a:t>. tlak</a:t>
                      </a:r>
                      <a:r>
                        <a:rPr lang="cs-CZ" sz="1800" baseline="0" dirty="0"/>
                        <a:t> O</a:t>
                      </a:r>
                      <a:r>
                        <a:rPr lang="cs-CZ" sz="1800" baseline="-25000" dirty="0"/>
                        <a:t>2</a:t>
                      </a:r>
                      <a:endParaRPr lang="cs-CZ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9,3 – 15,5 </a:t>
                      </a:r>
                      <a:r>
                        <a:rPr lang="cs-CZ" sz="1800" dirty="0" err="1"/>
                        <a:t>kPa</a:t>
                      </a:r>
                      <a:endParaRPr lang="cs-CZ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měřítko respir. složky ABR</a:t>
                      </a:r>
                    </a:p>
                    <a:p>
                      <a:endParaRPr lang="cs-CZ" sz="1800" dirty="0"/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cs-CZ" sz="1800" dirty="0"/>
                        <a:t>AB</a:t>
                      </a: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aktuální bikarbonát</a:t>
                      </a: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22-26 </a:t>
                      </a:r>
                      <a:r>
                        <a:rPr lang="cs-CZ" sz="1800" dirty="0" err="1"/>
                        <a:t>mmol</a:t>
                      </a:r>
                      <a:r>
                        <a:rPr lang="cs-CZ" sz="1800" dirty="0"/>
                        <a:t>/l</a:t>
                      </a: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měřítko </a:t>
                      </a:r>
                      <a:r>
                        <a:rPr lang="cs-CZ" sz="1800" dirty="0" err="1"/>
                        <a:t>metabol</a:t>
                      </a:r>
                      <a:r>
                        <a:rPr lang="cs-CZ" sz="1800" dirty="0"/>
                        <a:t>.</a:t>
                      </a:r>
                      <a:r>
                        <a:rPr lang="cs-CZ" sz="1800" baseline="0" dirty="0"/>
                        <a:t> složky ABR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dirty="0"/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cs-CZ" sz="1800" dirty="0"/>
                        <a:t>SB</a:t>
                      </a: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standardní bikarbonát</a:t>
                      </a: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20-28 </a:t>
                      </a:r>
                      <a:r>
                        <a:rPr lang="cs-CZ" sz="1800" dirty="0" err="1"/>
                        <a:t>mmol</a:t>
                      </a:r>
                      <a:r>
                        <a:rPr lang="cs-CZ" sz="1800" dirty="0"/>
                        <a:t>/l</a:t>
                      </a: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dtto –  vypočtené z pH při pCO</a:t>
                      </a:r>
                      <a:r>
                        <a:rPr lang="cs-CZ" sz="1800" baseline="-25000" dirty="0"/>
                        <a:t>2</a:t>
                      </a:r>
                      <a:r>
                        <a:rPr lang="cs-CZ" sz="1800" dirty="0"/>
                        <a:t>=5,33 </a:t>
                      </a:r>
                      <a:r>
                        <a:rPr lang="cs-CZ" sz="1800" dirty="0" err="1"/>
                        <a:t>kPa</a:t>
                      </a:r>
                      <a:endParaRPr lang="cs-CZ" sz="1800" dirty="0"/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128">
                <a:tc>
                  <a:txBody>
                    <a:bodyPr/>
                    <a:lstStyle/>
                    <a:p>
                      <a:r>
                        <a:rPr lang="cs-CZ" sz="1800" dirty="0"/>
                        <a:t>BE</a:t>
                      </a: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base </a:t>
                      </a:r>
                      <a:r>
                        <a:rPr lang="cs-CZ" sz="1800" dirty="0" err="1"/>
                        <a:t>excess</a:t>
                      </a:r>
                      <a:r>
                        <a:rPr lang="cs-CZ" sz="1800" dirty="0"/>
                        <a:t>/deficit (výchylka </a:t>
                      </a:r>
                      <a:r>
                        <a:rPr lang="cs-CZ" sz="1800" dirty="0" err="1"/>
                        <a:t>bazí</a:t>
                      </a:r>
                      <a:r>
                        <a:rPr lang="cs-CZ" sz="1800" dirty="0"/>
                        <a:t>)</a:t>
                      </a: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-3 – +2,5</a:t>
                      </a: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přebytek nebo nedostatek </a:t>
                      </a:r>
                      <a:r>
                        <a:rPr lang="cs-CZ" sz="1800" dirty="0" err="1"/>
                        <a:t>bazí</a:t>
                      </a:r>
                      <a:r>
                        <a:rPr lang="cs-CZ" sz="1800" dirty="0"/>
                        <a:t> na 1 litr </a:t>
                      </a:r>
                      <a:r>
                        <a:rPr lang="cs-CZ" sz="1800" dirty="0" err="1"/>
                        <a:t>extracel</a:t>
                      </a:r>
                      <a:r>
                        <a:rPr lang="cs-CZ" sz="1800" dirty="0"/>
                        <a:t>.</a:t>
                      </a:r>
                      <a:r>
                        <a:rPr lang="cs-CZ" sz="1800" baseline="0" dirty="0"/>
                        <a:t> tekutiny</a:t>
                      </a:r>
                      <a:endParaRPr lang="cs-CZ" sz="1800" dirty="0"/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68">
                <a:tc>
                  <a:txBody>
                    <a:bodyPr/>
                    <a:lstStyle/>
                    <a:p>
                      <a:r>
                        <a:rPr lang="cs-CZ" sz="1800" dirty="0"/>
                        <a:t>SpO2</a:t>
                      </a: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saturace kyslíkem</a:t>
                      </a:r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T="45723" marB="45723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měřítko okysličení </a:t>
                      </a:r>
                      <a:r>
                        <a:rPr lang="cs-CZ" sz="1800" dirty="0" err="1"/>
                        <a:t>perif</a:t>
                      </a:r>
                      <a:r>
                        <a:rPr lang="cs-CZ" sz="1800" dirty="0"/>
                        <a:t>. krve</a:t>
                      </a: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ED9F15D6-2EAE-4F03-A44A-5F5EB364F447}"/>
              </a:ext>
            </a:extLst>
          </p:cNvPr>
          <p:cNvSpPr txBox="1"/>
          <p:nvPr/>
        </p:nvSpPr>
        <p:spPr>
          <a:xfrm>
            <a:off x="914400" y="1885950"/>
            <a:ext cx="3619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vyšetření ABR v A-krvi</a:t>
            </a:r>
            <a:r>
              <a:rPr lang="cs-CZ" dirty="0"/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3096436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270777-7C08-49AC-A326-4E6590943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725" y="615950"/>
            <a:ext cx="5695950" cy="4222750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2000" dirty="0"/>
              <a:t>v tělesných tekutinách se vyskytují silné a slabé ionty</a:t>
            </a:r>
          </a:p>
          <a:p>
            <a:pPr eaLnBrk="1" hangingPunct="1"/>
            <a:r>
              <a:rPr lang="cs-CZ" altLang="cs-CZ" sz="2000" u="sng" dirty="0"/>
              <a:t>silné kationty:</a:t>
            </a:r>
            <a:r>
              <a:rPr lang="cs-CZ" altLang="cs-CZ" sz="2000" dirty="0"/>
              <a:t> Na</a:t>
            </a:r>
            <a:r>
              <a:rPr lang="cs-CZ" altLang="cs-CZ" sz="2000" baseline="30000" dirty="0"/>
              <a:t>+</a:t>
            </a:r>
            <a:r>
              <a:rPr lang="cs-CZ" altLang="cs-CZ" sz="2000" dirty="0"/>
              <a:t>, K</a:t>
            </a:r>
            <a:r>
              <a:rPr lang="cs-CZ" altLang="cs-CZ" sz="2000" baseline="30000" dirty="0"/>
              <a:t>+</a:t>
            </a:r>
            <a:r>
              <a:rPr lang="cs-CZ" altLang="cs-CZ" sz="2000" dirty="0"/>
              <a:t>, Ca</a:t>
            </a:r>
            <a:r>
              <a:rPr lang="cs-CZ" altLang="cs-CZ" sz="2000" baseline="30000" dirty="0"/>
              <a:t>2+</a:t>
            </a:r>
            <a:r>
              <a:rPr lang="cs-CZ" altLang="cs-CZ" sz="2000" dirty="0"/>
              <a:t>, Mg</a:t>
            </a:r>
            <a:r>
              <a:rPr lang="cs-CZ" altLang="cs-CZ" sz="2000" baseline="30000" dirty="0"/>
              <a:t>2+</a:t>
            </a:r>
          </a:p>
          <a:p>
            <a:pPr eaLnBrk="1" hangingPunct="1"/>
            <a:r>
              <a:rPr lang="cs-CZ" altLang="cs-CZ" sz="2000" u="sng" dirty="0"/>
              <a:t>silné anionty:</a:t>
            </a:r>
            <a:r>
              <a:rPr lang="cs-CZ" altLang="cs-CZ" sz="2000" dirty="0"/>
              <a:t> anorganické (Cl</a:t>
            </a:r>
            <a:r>
              <a:rPr lang="cs-CZ" altLang="cs-CZ" sz="2000" baseline="30000" dirty="0"/>
              <a:t>-</a:t>
            </a:r>
            <a:r>
              <a:rPr lang="cs-CZ" altLang="cs-CZ" sz="2000" dirty="0"/>
              <a:t>, SO</a:t>
            </a:r>
            <a:r>
              <a:rPr lang="cs-CZ" altLang="cs-CZ" sz="2000" baseline="-25000" dirty="0"/>
              <a:t>4</a:t>
            </a:r>
            <a:r>
              <a:rPr lang="cs-CZ" altLang="cs-CZ" sz="2000" baseline="30000" dirty="0"/>
              <a:t>2-</a:t>
            </a:r>
            <a:r>
              <a:rPr lang="cs-CZ" altLang="cs-CZ" sz="2000" dirty="0"/>
              <a:t>) a organické (laktát, </a:t>
            </a:r>
            <a:r>
              <a:rPr lang="cs-CZ" altLang="cs-CZ" sz="2000" dirty="0" err="1"/>
              <a:t>acetoacetát</a:t>
            </a:r>
            <a:r>
              <a:rPr lang="cs-CZ" altLang="cs-CZ" sz="2000" dirty="0"/>
              <a:t>, …)</a:t>
            </a:r>
          </a:p>
          <a:p>
            <a:pPr eaLnBrk="1" hangingPunct="1"/>
            <a:r>
              <a:rPr lang="cs-CZ" altLang="cs-CZ" sz="2000" dirty="0">
                <a:solidFill>
                  <a:srgbClr val="FF0000"/>
                </a:solidFill>
              </a:rPr>
              <a:t>poměr (Na</a:t>
            </a:r>
            <a:r>
              <a:rPr lang="cs-CZ" altLang="cs-CZ" sz="2000" baseline="30000" dirty="0">
                <a:solidFill>
                  <a:srgbClr val="FF0000"/>
                </a:solidFill>
              </a:rPr>
              <a:t>+</a:t>
            </a:r>
            <a:r>
              <a:rPr lang="cs-CZ" altLang="cs-CZ" sz="2000" dirty="0">
                <a:solidFill>
                  <a:srgbClr val="FF0000"/>
                </a:solidFill>
              </a:rPr>
              <a:t>+ K</a:t>
            </a:r>
            <a:r>
              <a:rPr lang="cs-CZ" altLang="cs-CZ" sz="2000" baseline="30000" dirty="0">
                <a:solidFill>
                  <a:srgbClr val="FF0000"/>
                </a:solidFill>
              </a:rPr>
              <a:t>+</a:t>
            </a:r>
            <a:r>
              <a:rPr lang="cs-CZ" altLang="cs-CZ" sz="2000" dirty="0">
                <a:solidFill>
                  <a:srgbClr val="FF0000"/>
                </a:solidFill>
              </a:rPr>
              <a:t>) / Cl</a:t>
            </a:r>
            <a:r>
              <a:rPr lang="cs-CZ" altLang="cs-CZ" sz="2000" baseline="30000" dirty="0">
                <a:solidFill>
                  <a:srgbClr val="FF0000"/>
                </a:solidFill>
              </a:rPr>
              <a:t>-</a:t>
            </a:r>
            <a:r>
              <a:rPr lang="cs-CZ" altLang="cs-CZ" sz="2000" dirty="0">
                <a:solidFill>
                  <a:srgbClr val="FF0000"/>
                </a:solidFill>
              </a:rPr>
              <a:t> = 1,4 (SID – </a:t>
            </a:r>
            <a:r>
              <a:rPr lang="cs-CZ" altLang="cs-CZ" sz="2000" dirty="0" err="1">
                <a:solidFill>
                  <a:srgbClr val="FF0000"/>
                </a:solidFill>
              </a:rPr>
              <a:t>strong</a:t>
            </a:r>
            <a:r>
              <a:rPr lang="cs-CZ" altLang="cs-CZ" sz="2000" dirty="0">
                <a:solidFill>
                  <a:srgbClr val="FF0000"/>
                </a:solidFill>
              </a:rPr>
              <a:t> ion </a:t>
            </a:r>
            <a:r>
              <a:rPr lang="cs-CZ" altLang="cs-CZ" sz="2000" dirty="0" err="1">
                <a:solidFill>
                  <a:srgbClr val="FF0000"/>
                </a:solidFill>
              </a:rPr>
              <a:t>difference</a:t>
            </a:r>
            <a:r>
              <a:rPr lang="cs-CZ" altLang="cs-CZ" sz="2000" dirty="0">
                <a:solidFill>
                  <a:srgbClr val="FF0000"/>
                </a:solidFill>
              </a:rPr>
              <a:t>)</a:t>
            </a:r>
          </a:p>
          <a:p>
            <a:pPr eaLnBrk="1" hangingPunct="1"/>
            <a:r>
              <a:rPr lang="cs-CZ" altLang="cs-CZ" sz="1400" dirty="0"/>
              <a:t>více kationtů </a:t>
            </a:r>
            <a:r>
              <a:rPr lang="cs-CZ" altLang="cs-CZ" sz="1400" dirty="0">
                <a:sym typeface="Symbol" panose="05050102010706020507" pitchFamily="18" charset="2"/>
              </a:rPr>
              <a:t> </a:t>
            </a:r>
            <a:r>
              <a:rPr lang="cs-CZ" altLang="cs-CZ" sz="1400" dirty="0">
                <a:solidFill>
                  <a:srgbClr val="FF0000"/>
                </a:solidFill>
                <a:sym typeface="Symbol" panose="05050102010706020507" pitchFamily="18" charset="2"/>
              </a:rPr>
              <a:t>alkalizace</a:t>
            </a:r>
            <a:r>
              <a:rPr lang="cs-CZ" altLang="cs-CZ" sz="1400" dirty="0">
                <a:sym typeface="Symbol" panose="05050102010706020507" pitchFamily="18" charset="2"/>
              </a:rPr>
              <a:t> tekutin (např. při </a:t>
            </a:r>
            <a:r>
              <a:rPr lang="cs-CZ" altLang="cs-CZ" sz="1400" dirty="0" err="1">
                <a:sym typeface="Symbol" panose="05050102010706020507" pitchFamily="18" charset="2"/>
              </a:rPr>
              <a:t>hypernatremii</a:t>
            </a:r>
            <a:r>
              <a:rPr lang="cs-CZ" altLang="cs-CZ" sz="1400" dirty="0">
                <a:sym typeface="Symbol" panose="05050102010706020507" pitchFamily="18" charset="2"/>
              </a:rPr>
              <a:t>, </a:t>
            </a:r>
            <a:r>
              <a:rPr lang="cs-CZ" altLang="cs-CZ" sz="1400" dirty="0" err="1">
                <a:sym typeface="Symbol" panose="05050102010706020507" pitchFamily="18" charset="2"/>
              </a:rPr>
              <a:t>hypochloremii</a:t>
            </a:r>
            <a:r>
              <a:rPr lang="cs-CZ" altLang="cs-CZ" sz="1400" dirty="0">
                <a:sym typeface="Symbol" panose="05050102010706020507" pitchFamily="18" charset="2"/>
              </a:rPr>
              <a:t>)</a:t>
            </a:r>
          </a:p>
          <a:p>
            <a:pPr eaLnBrk="1" hangingPunct="1"/>
            <a:r>
              <a:rPr lang="cs-CZ" altLang="cs-CZ" sz="1400" dirty="0">
                <a:sym typeface="Symbol" panose="05050102010706020507" pitchFamily="18" charset="2"/>
              </a:rPr>
              <a:t>více aniontů  </a:t>
            </a:r>
            <a:r>
              <a:rPr lang="cs-CZ" altLang="cs-CZ" sz="1400" dirty="0">
                <a:solidFill>
                  <a:srgbClr val="FF0000"/>
                </a:solidFill>
                <a:sym typeface="Symbol" panose="05050102010706020507" pitchFamily="18" charset="2"/>
              </a:rPr>
              <a:t>acidifikace</a:t>
            </a:r>
            <a:r>
              <a:rPr lang="cs-CZ" altLang="cs-CZ" sz="1400" dirty="0">
                <a:sym typeface="Symbol" panose="05050102010706020507" pitchFamily="18" charset="2"/>
              </a:rPr>
              <a:t> tekutin (např při </a:t>
            </a:r>
            <a:r>
              <a:rPr lang="cs-CZ" altLang="cs-CZ" sz="1400" dirty="0" err="1">
                <a:sym typeface="Symbol" panose="05050102010706020507" pitchFamily="18" charset="2"/>
              </a:rPr>
              <a:t>hyperchloremii</a:t>
            </a:r>
            <a:r>
              <a:rPr lang="cs-CZ" altLang="cs-CZ" sz="1400" dirty="0">
                <a:sym typeface="Symbol" panose="05050102010706020507" pitchFamily="18" charset="2"/>
              </a:rPr>
              <a:t>, </a:t>
            </a:r>
            <a:r>
              <a:rPr lang="cs-CZ" altLang="cs-CZ" sz="1400" dirty="0" err="1">
                <a:sym typeface="Symbol" panose="05050102010706020507" pitchFamily="18" charset="2"/>
              </a:rPr>
              <a:t>hyponatremii</a:t>
            </a:r>
            <a:r>
              <a:rPr lang="cs-CZ" altLang="cs-CZ" sz="1400" dirty="0">
                <a:sym typeface="Symbol" panose="05050102010706020507" pitchFamily="18" charset="2"/>
              </a:rPr>
              <a:t> vč. </a:t>
            </a:r>
            <a:r>
              <a:rPr lang="cs-CZ" altLang="cs-CZ" sz="1400" dirty="0" err="1">
                <a:sym typeface="Symbol" panose="05050102010706020507" pitchFamily="18" charset="2"/>
              </a:rPr>
              <a:t>diluční</a:t>
            </a:r>
            <a:r>
              <a:rPr lang="cs-CZ" altLang="cs-CZ" sz="1400" dirty="0">
                <a:sym typeface="Symbol" panose="05050102010706020507" pitchFamily="18" charset="2"/>
              </a:rPr>
              <a:t>)</a:t>
            </a:r>
          </a:p>
          <a:p>
            <a:pPr eaLnBrk="1" hangingPunct="1"/>
            <a:r>
              <a:rPr lang="cs-CZ" altLang="cs-CZ" sz="2000" u="sng" dirty="0">
                <a:sym typeface="Symbol" panose="05050102010706020507" pitchFamily="18" charset="2"/>
              </a:rPr>
              <a:t>slabé anionty:</a:t>
            </a:r>
            <a:r>
              <a:rPr lang="cs-CZ" altLang="cs-CZ" sz="2000" dirty="0">
                <a:sym typeface="Symbol" panose="05050102010706020507" pitchFamily="18" charset="2"/>
              </a:rPr>
              <a:t> hydrogenuhličitanový, </a:t>
            </a:r>
            <a:r>
              <a:rPr lang="cs-CZ" altLang="cs-CZ" sz="2000" dirty="0" err="1">
                <a:sym typeface="Symbol" panose="05050102010706020507" pitchFamily="18" charset="2"/>
              </a:rPr>
              <a:t>proteinátový</a:t>
            </a:r>
            <a:r>
              <a:rPr lang="cs-CZ" altLang="cs-CZ" sz="2000" dirty="0">
                <a:sym typeface="Symbol" panose="05050102010706020507" pitchFamily="18" charset="2"/>
              </a:rPr>
              <a:t>, fosfátový </a:t>
            </a:r>
          </a:p>
        </p:txBody>
      </p:sp>
      <p:pic>
        <p:nvPicPr>
          <p:cNvPr id="4" name="Picture 4" descr="Ionogram">
            <a:extLst>
              <a:ext uri="{FF2B5EF4-FFF2-40B4-BE49-F238E27FC236}">
                <a16:creationId xmlns:a16="http://schemas.microsoft.com/office/drawing/2014/main" id="{C32A5B49-FA0E-4F3E-9886-671B3BFBA5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900" y="1643063"/>
            <a:ext cx="4508500" cy="4976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881333B1-BF6D-486B-8635-BE2615C55FD4}"/>
              </a:ext>
            </a:extLst>
          </p:cNvPr>
          <p:cNvSpPr txBox="1"/>
          <p:nvPr/>
        </p:nvSpPr>
        <p:spPr>
          <a:xfrm>
            <a:off x="7448550" y="1257300"/>
            <a:ext cx="2438400" cy="369332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zastoupení iontů v séru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EA3C32C-B8C3-469D-8A93-7E7F909807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977" y="371326"/>
            <a:ext cx="6553398" cy="4915049"/>
          </a:xfrm>
          <a:prstGeom prst="rect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208541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66B78B-DA9F-4BB1-9074-CC5D1A4FD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353550" cy="1325563"/>
          </a:xfrm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3200" cap="all"/>
              <a:t>MetabolickÁ </a:t>
            </a:r>
            <a:r>
              <a:rPr lang="cs-CZ" sz="3200" cap="all" dirty="0" err="1"/>
              <a:t>acidosa</a:t>
            </a:r>
            <a:endParaRPr lang="cs-CZ" sz="3200" cap="all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C51493DB-53D5-4412-9DCB-ABE9C33F0F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4049" y="1490662"/>
            <a:ext cx="8604709" cy="4802187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274011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CDD7B6-FA77-4435-8D3A-09FDCC1AB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Cíle tekutinová terapie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758CC4-4470-4217-8540-E6C394932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26213" cy="3232150"/>
          </a:xfrm>
        </p:spPr>
        <p:txBody>
          <a:bodyPr/>
          <a:lstStyle/>
          <a:p>
            <a:r>
              <a:rPr lang="cs-CZ" sz="2400" dirty="0">
                <a:solidFill>
                  <a:srgbClr val="FF0000"/>
                </a:solidFill>
              </a:rPr>
              <a:t>náhrada</a:t>
            </a:r>
            <a:r>
              <a:rPr lang="cs-CZ" sz="2400" dirty="0"/>
              <a:t> akutní ztráty cirkulujícího </a:t>
            </a:r>
            <a:r>
              <a:rPr lang="cs-CZ" sz="2400" dirty="0">
                <a:solidFill>
                  <a:srgbClr val="FF0000"/>
                </a:solidFill>
              </a:rPr>
              <a:t>objemu</a:t>
            </a:r>
            <a:r>
              <a:rPr lang="cs-CZ" sz="2400" dirty="0"/>
              <a:t> (tekutinová resuscitace)</a:t>
            </a:r>
          </a:p>
          <a:p>
            <a:r>
              <a:rPr lang="cs-CZ" sz="2400" dirty="0">
                <a:solidFill>
                  <a:srgbClr val="FF0000"/>
                </a:solidFill>
              </a:rPr>
              <a:t>udržovací</a:t>
            </a:r>
            <a:r>
              <a:rPr lang="cs-CZ" sz="2400" dirty="0"/>
              <a:t> infuse (vodní a elektrolytová </a:t>
            </a:r>
            <a:r>
              <a:rPr lang="cs-CZ" sz="2400" dirty="0" err="1"/>
              <a:t>homeostasa</a:t>
            </a:r>
            <a:r>
              <a:rPr lang="cs-CZ" sz="2400" dirty="0"/>
              <a:t>)</a:t>
            </a:r>
          </a:p>
          <a:p>
            <a:r>
              <a:rPr lang="cs-CZ" sz="2400" dirty="0">
                <a:solidFill>
                  <a:srgbClr val="FF0000"/>
                </a:solidFill>
              </a:rPr>
              <a:t>náhrada</a:t>
            </a:r>
            <a:r>
              <a:rPr lang="cs-CZ" sz="2400" dirty="0"/>
              <a:t> chybějících extra/intracelulárních </a:t>
            </a:r>
            <a:r>
              <a:rPr lang="cs-CZ" sz="2400" dirty="0">
                <a:solidFill>
                  <a:srgbClr val="FF0000"/>
                </a:solidFill>
              </a:rPr>
              <a:t>tekutin</a:t>
            </a:r>
            <a:r>
              <a:rPr lang="cs-CZ" sz="2400" dirty="0"/>
              <a:t> (</a:t>
            </a:r>
            <a:r>
              <a:rPr lang="cs-CZ" sz="2400" dirty="0" err="1"/>
              <a:t>nedost</a:t>
            </a:r>
            <a:r>
              <a:rPr lang="cs-CZ" sz="2400" dirty="0"/>
              <a:t>. příjem, ztráty, redistribuce do 3. prostoru)</a:t>
            </a:r>
          </a:p>
          <a:p>
            <a:r>
              <a:rPr lang="cs-CZ" sz="2400" dirty="0">
                <a:solidFill>
                  <a:srgbClr val="FF0000"/>
                </a:solidFill>
              </a:rPr>
              <a:t>tekutinová výzva</a:t>
            </a:r>
            <a:r>
              <a:rPr lang="cs-CZ" sz="2400" dirty="0"/>
              <a:t> (500-1000ml/15-30min.) – lze očekávat po podání tekutin zvýšení tepového objemu, resp. srdečního výdeje (+15% a více)</a:t>
            </a:r>
          </a:p>
          <a:p>
            <a:r>
              <a:rPr lang="cs-CZ" sz="2400" dirty="0">
                <a:solidFill>
                  <a:srgbClr val="FF0000"/>
                </a:solidFill>
              </a:rPr>
              <a:t>nosné roztoky</a:t>
            </a:r>
            <a:r>
              <a:rPr lang="cs-CZ" sz="2400" dirty="0"/>
              <a:t> pro jiná léčiva (kumulace/den není nezanedbatelná)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2295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9736F6-2EE2-40E3-8EC8-1638AC47E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Dávkování a rychlost podávání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6A6351-3F44-4B48-8139-C04264584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neexistuje universální návod = individualizace</a:t>
            </a:r>
          </a:p>
          <a:p>
            <a:endParaRPr lang="cs-CZ" sz="2400" dirty="0"/>
          </a:p>
          <a:p>
            <a:r>
              <a:rPr lang="cs-CZ" sz="2400" dirty="0"/>
              <a:t>definovat problém a cíl tekutinové léčby, kterého má být dosaženo (náhrada </a:t>
            </a:r>
            <a:r>
              <a:rPr lang="cs-CZ" sz="2400" dirty="0" err="1"/>
              <a:t>volumu</a:t>
            </a:r>
            <a:r>
              <a:rPr lang="cs-CZ" sz="2400" dirty="0"/>
              <a:t>, udržovací léčba, nosný roztok, …)</a:t>
            </a:r>
          </a:p>
          <a:p>
            <a:r>
              <a:rPr lang="cs-CZ" sz="2400" dirty="0"/>
              <a:t>monitorovat klinicky efekt a odezvu pacienta na podání roztoku (vč. </a:t>
            </a:r>
            <a:r>
              <a:rPr lang="cs-CZ" sz="2400" dirty="0" err="1"/>
              <a:t>diuresy</a:t>
            </a:r>
            <a:r>
              <a:rPr lang="cs-CZ" sz="2400" dirty="0"/>
              <a:t>)</a:t>
            </a:r>
          </a:p>
          <a:p>
            <a:r>
              <a:rPr lang="cs-CZ" sz="2400" dirty="0"/>
              <a:t>přehodnotit ordinaci a včas racionalizovat terapii</a:t>
            </a:r>
          </a:p>
          <a:p>
            <a:r>
              <a:rPr lang="cs-CZ" sz="2400" dirty="0"/>
              <a:t>důsledně dokumentovat</a:t>
            </a:r>
          </a:p>
          <a:p>
            <a:endParaRPr lang="cs-CZ" sz="2400" dirty="0"/>
          </a:p>
          <a:p>
            <a:r>
              <a:rPr lang="cs-CZ" sz="2400" dirty="0">
                <a:solidFill>
                  <a:srgbClr val="FF0000"/>
                </a:solidFill>
              </a:rPr>
              <a:t>znalost složení a případných interakcí použitého roztoku</a:t>
            </a:r>
          </a:p>
          <a:p>
            <a:r>
              <a:rPr lang="cs-CZ" sz="2400" dirty="0"/>
              <a:t>cílem je použití roztoků s nejmenším potenciálem negativně ovlivnit homeostázu</a:t>
            </a:r>
          </a:p>
        </p:txBody>
      </p:sp>
    </p:spTree>
    <p:extLst>
      <p:ext uri="{BB962C8B-B14F-4D97-AF65-F5344CB8AC3E}">
        <p14:creationId xmlns:p14="http://schemas.microsoft.com/office/powerpoint/2010/main" val="2421297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58F342-2B71-44D7-888F-2D65D7735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Typy roztoků k tekutinové terapii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66DF96-464E-471D-AC96-4B44569D4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8141"/>
            <a:ext cx="10515600" cy="4031239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chemeClr val="accent1"/>
                </a:solidFill>
              </a:rPr>
              <a:t>koloidy</a:t>
            </a:r>
          </a:p>
          <a:p>
            <a:r>
              <a:rPr lang="cs-CZ" sz="2400" dirty="0"/>
              <a:t>rychle expandují v malém distribučním intravazálním prostoru (5l/75kg), rychlý efekt + zlepšení mikrocirkulace = rychlejší </a:t>
            </a:r>
            <a:r>
              <a:rPr lang="cs-CZ" sz="2400" dirty="0" err="1"/>
              <a:t>hemodynamická</a:t>
            </a:r>
            <a:r>
              <a:rPr lang="cs-CZ" sz="2400" dirty="0"/>
              <a:t> stabilizace, vážou vodu = menší kumulativní bilance </a:t>
            </a:r>
          </a:p>
          <a:p>
            <a:r>
              <a:rPr lang="cs-CZ" sz="2400" dirty="0">
                <a:solidFill>
                  <a:schemeClr val="accent1"/>
                </a:solidFill>
              </a:rPr>
              <a:t>přirozené</a:t>
            </a:r>
            <a:r>
              <a:rPr lang="cs-CZ" sz="2400" dirty="0"/>
              <a:t> – proteiny (albumin 5%, 20%)</a:t>
            </a:r>
          </a:p>
          <a:p>
            <a:r>
              <a:rPr lang="cs-CZ" sz="2400" dirty="0">
                <a:solidFill>
                  <a:schemeClr val="accent1"/>
                </a:solidFill>
              </a:rPr>
              <a:t>umělé</a:t>
            </a:r>
            <a:r>
              <a:rPr lang="cs-CZ" sz="2400" dirty="0"/>
              <a:t> – </a:t>
            </a:r>
            <a:r>
              <a:rPr lang="cs-CZ" sz="2400" dirty="0" err="1"/>
              <a:t>hydroxyethylškrob</a:t>
            </a:r>
            <a:r>
              <a:rPr lang="cs-CZ" sz="2400" dirty="0"/>
              <a:t> (</a:t>
            </a:r>
            <a:r>
              <a:rPr lang="cs-CZ" sz="2400" dirty="0" err="1"/>
              <a:t>HydroxyEthylStarch</a:t>
            </a:r>
            <a:r>
              <a:rPr lang="cs-CZ" sz="2400" dirty="0"/>
              <a:t>, HES) rozpuštěný v nebalancovaném FR nebo balancovaném krystaloidu</a:t>
            </a:r>
          </a:p>
          <a:p>
            <a:r>
              <a:rPr lang="cs-CZ" sz="2400" dirty="0"/>
              <a:t>NÚ – ukládání v RS kůře, játra, ledviny (roky), zhoršení krevního srážení, poškození ledvin, zvýšení mortality (část. redukovány o nových přípravků)</a:t>
            </a:r>
          </a:p>
          <a:p>
            <a:r>
              <a:rPr lang="cs-CZ" sz="2400" dirty="0">
                <a:solidFill>
                  <a:schemeClr val="accent1"/>
                </a:solidFill>
              </a:rPr>
              <a:t>umělé</a:t>
            </a:r>
            <a:r>
              <a:rPr lang="cs-CZ" sz="2400" dirty="0"/>
              <a:t> – želatiny mají krátký </a:t>
            </a:r>
            <a:r>
              <a:rPr lang="cs-CZ" sz="2400" dirty="0" err="1"/>
              <a:t>plasmaexpansní</a:t>
            </a:r>
            <a:r>
              <a:rPr lang="cs-CZ" sz="2400" dirty="0"/>
              <a:t> efekt, rizika nejsou zanedbatelná</a:t>
            </a: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5BE2CF17-9A6D-450B-A37A-62121208A29D}"/>
              </a:ext>
            </a:extLst>
          </p:cNvPr>
          <p:cNvSpPr txBox="1">
            <a:spLocks/>
          </p:cNvSpPr>
          <p:nvPr/>
        </p:nvSpPr>
        <p:spPr>
          <a:xfrm>
            <a:off x="887366" y="5797872"/>
            <a:ext cx="10714699" cy="8389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FF0000"/>
                </a:solidFill>
              </a:rPr>
              <a:t>dop. EMA 2013 pro EU pro koloidy:  ne u sepse, AKI, popálenin a v </a:t>
            </a:r>
            <a:r>
              <a:rPr lang="cs-CZ" sz="2400" dirty="0" err="1">
                <a:solidFill>
                  <a:srgbClr val="FF0000"/>
                </a:solidFill>
              </a:rPr>
              <a:t>transplantologii</a:t>
            </a:r>
            <a:r>
              <a:rPr lang="cs-CZ" sz="2400" dirty="0">
                <a:solidFill>
                  <a:srgbClr val="FF0000"/>
                </a:solidFill>
              </a:rPr>
              <a:t>, jinak co nejmenší množství a co nejkratší dobu </a:t>
            </a:r>
          </a:p>
        </p:txBody>
      </p:sp>
    </p:spTree>
    <p:extLst>
      <p:ext uri="{BB962C8B-B14F-4D97-AF65-F5344CB8AC3E}">
        <p14:creationId xmlns:p14="http://schemas.microsoft.com/office/powerpoint/2010/main" val="2567700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1452</Words>
  <Application>Microsoft Office PowerPoint</Application>
  <PresentationFormat>Širokoúhlá obrazovka</PresentationFormat>
  <Paragraphs>194</Paragraphs>
  <Slides>21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Motiv Office</vt:lpstr>
      <vt:lpstr>Tekutinová terapie</vt:lpstr>
      <vt:lpstr>Úvod – teorie o vnitřním prostředí a ABR</vt:lpstr>
      <vt:lpstr>Prezentace aplikace PowerPoint</vt:lpstr>
      <vt:lpstr>Prezentace aplikace PowerPoint</vt:lpstr>
      <vt:lpstr>Prezentace aplikace PowerPoint</vt:lpstr>
      <vt:lpstr>MetabolickÁ acidosa</vt:lpstr>
      <vt:lpstr>Cíle tekutinová terapie</vt:lpstr>
      <vt:lpstr>Dávkování a rychlost podávání</vt:lpstr>
      <vt:lpstr>Typy roztoků k tekutinové terapii</vt:lpstr>
      <vt:lpstr>Prezentace aplikace PowerPoint</vt:lpstr>
      <vt:lpstr>Prezentace aplikace PowerPoint</vt:lpstr>
      <vt:lpstr>Typy roztoků k tekutinové terapii</vt:lpstr>
      <vt:lpstr>Krystaloidy</vt:lpstr>
      <vt:lpstr>Prezentace aplikace PowerPoint</vt:lpstr>
      <vt:lpstr>Laktát  acetát: proč?</vt:lpstr>
      <vt:lpstr>Balancovaný roztok: proč?</vt:lpstr>
      <vt:lpstr>Ideální tekutinový roztok</vt:lpstr>
      <vt:lpstr>Prezentace aplikace PowerPoint</vt:lpstr>
      <vt:lpstr>Úskalí Ringerfundinu</vt:lpstr>
      <vt:lpstr>Úskalí Ringerfundinu</vt:lpstr>
      <vt:lpstr>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Michal Šenkyřík</dc:creator>
  <cp:lastModifiedBy>Michal Šenkyřík</cp:lastModifiedBy>
  <cp:revision>45</cp:revision>
  <dcterms:created xsi:type="dcterms:W3CDTF">2022-02-20T14:33:33Z</dcterms:created>
  <dcterms:modified xsi:type="dcterms:W3CDTF">2022-02-22T07:19:00Z</dcterms:modified>
</cp:coreProperties>
</file>