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88" r:id="rId2"/>
    <p:sldId id="257" r:id="rId3"/>
    <p:sldId id="258" r:id="rId4"/>
    <p:sldId id="260" r:id="rId5"/>
    <p:sldId id="324" r:id="rId6"/>
    <p:sldId id="292" r:id="rId7"/>
    <p:sldId id="325" r:id="rId8"/>
    <p:sldId id="261" r:id="rId9"/>
    <p:sldId id="262" r:id="rId10"/>
    <p:sldId id="266" r:id="rId11"/>
    <p:sldId id="264" r:id="rId12"/>
    <p:sldId id="267" r:id="rId13"/>
    <p:sldId id="269" r:id="rId14"/>
    <p:sldId id="270" r:id="rId15"/>
    <p:sldId id="272" r:id="rId16"/>
    <p:sldId id="273" r:id="rId17"/>
    <p:sldId id="277" r:id="rId18"/>
    <p:sldId id="291" r:id="rId19"/>
    <p:sldId id="276" r:id="rId20"/>
    <p:sldId id="274" r:id="rId21"/>
    <p:sldId id="275" r:id="rId22"/>
    <p:sldId id="285" r:id="rId23"/>
    <p:sldId id="294" r:id="rId24"/>
    <p:sldId id="304" r:id="rId25"/>
    <p:sldId id="290" r:id="rId26"/>
    <p:sldId id="300" r:id="rId27"/>
    <p:sldId id="301" r:id="rId28"/>
    <p:sldId id="293" r:id="rId29"/>
    <p:sldId id="305" r:id="rId30"/>
    <p:sldId id="278" r:id="rId31"/>
    <p:sldId id="279" r:id="rId32"/>
    <p:sldId id="280" r:id="rId33"/>
    <p:sldId id="283" r:id="rId34"/>
    <p:sldId id="281" r:id="rId35"/>
    <p:sldId id="282" r:id="rId36"/>
    <p:sldId id="289" r:id="rId37"/>
    <p:sldId id="306" r:id="rId38"/>
    <p:sldId id="299" r:id="rId39"/>
    <p:sldId id="295" r:id="rId40"/>
    <p:sldId id="302" r:id="rId41"/>
    <p:sldId id="296" r:id="rId42"/>
    <p:sldId id="297" r:id="rId43"/>
    <p:sldId id="303" r:id="rId44"/>
    <p:sldId id="307" r:id="rId45"/>
    <p:sldId id="287" r:id="rId46"/>
    <p:sldId id="308" r:id="rId47"/>
    <p:sldId id="298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09" r:id="rId6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BBE0E3"/>
    <a:srgbClr val="CCECFF"/>
    <a:srgbClr val="FFFF99"/>
    <a:srgbClr val="FFFF00"/>
    <a:srgbClr val="0099C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4" autoAdjust="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microsoft.com/office/2006/relationships/legacyDocTextInfo" Target="legacyDocTextInfo.bin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4C57FE-2729-44E9-97D0-A2DD458BCE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5CF2CD-D372-4208-BAC4-7ED05D002F3A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Vyložït kde se nachází která tekutina</a:t>
            </a:r>
          </a:p>
          <a:p>
            <a:pPr eaLnBrk="1" hangingPunct="1"/>
            <a:r>
              <a:rPr lang="cs-CZ" smtClean="0"/>
              <a:t>Extravasální tekutina – vazivo, chrupavky, kostní tkáň, transcelulární tekutina (vyplˇnuje tělní dutiny – cerebrospinální, intraokulární, plleurální, peritoneální, synoviální, tekutina V GIT – má největší objem </a:t>
            </a:r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C4F505-AB00-4DBA-953E-EC2F82507EF9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84A74D-97D3-4B7E-B043-042C165D2C28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3F7499-49B8-4337-B778-32AC3E85E868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Hlavní  kationt ECT je sodík, aniont – chlorid</a:t>
            </a:r>
          </a:p>
          <a:p>
            <a:pPr eaLnBrk="1" hangingPunct="1"/>
            <a:r>
              <a:rPr lang="cs-CZ" smtClean="0"/>
              <a:t>Hlavní kationtem ICT je draslík a aniontem fosfát. Je to pravděpodobně stav, který vyhovuj enzymům a jejich pochodům, </a:t>
            </a:r>
          </a:p>
          <a:p>
            <a:pPr eaLnBrk="1" hangingPunct="1"/>
            <a:r>
              <a:rPr lang="cs-CZ" smtClean="0"/>
              <a:t>Sodík z buňky, draslík do buňky</a:t>
            </a:r>
          </a:p>
          <a:p>
            <a:pPr eaLnBrk="1" hangingPunct="1"/>
            <a:r>
              <a:rPr lang="cs-CZ" smtClean="0"/>
              <a:t>ECT – relativně dost Na, Cl a HCO3. Omývá buňky, přináší jim rozpuštěné živiny a kyslík  a odplavuje odpadní látky.  a tím se podílí na udržování homeostázy – stálého vnitřního prostředí. </a:t>
            </a:r>
          </a:p>
          <a:p>
            <a:pPr eaLnBrk="1" hangingPunct="1"/>
            <a:r>
              <a:rPr lang="cs-CZ" smtClean="0"/>
              <a:t>ICT – obsahuje 4x více bílkovin než plazma, velké množství iontů K a P, méně Cl aNa, málo iontů Ca </a:t>
            </a:r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F480C-CD41-46F6-AAA6-4B211D1189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4D7C1-0FFA-4A44-BEF4-BCA7D18978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C2B6-68E7-4C28-91A2-16A069405B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0468D-0F20-46F0-9F11-C73A89BB8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D5071-6B25-44B1-B985-A18D165462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3C2C-81D5-4AA6-81D3-E9D3CC55B4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186F7-10B3-4863-BA20-0D8E982BBF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B6EA6-468B-4167-A9D7-A6F7A5596C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751B8-C8CB-45B5-8D8F-1B31AC8AD2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567C-4786-4FD0-9872-97990DA392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39BF-F586-4F5B-9004-ACBB5C071D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8CE1-E3B4-4193-81D6-67D452FCF6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CE18-C5B1-4ABA-A4FA-1D9851A42D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F13C26-7073-4E36-9E2C-3447C7D1FA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602691448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835150" y="549275"/>
            <a:ext cx="5473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400" b="1">
                <a:solidFill>
                  <a:schemeClr val="tx2"/>
                </a:solidFill>
              </a:rPr>
              <a:t>VODA A MINERÁLY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843213" y="5654675"/>
            <a:ext cx="33845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solidFill>
                  <a:schemeClr val="bg1"/>
                </a:solidFill>
              </a:rPr>
              <a:t>MUDr. Michal Šenkyřík</a:t>
            </a:r>
          </a:p>
          <a:p>
            <a:pPr algn="ctr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</a:rPr>
              <a:t>IGEK FN Brno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Běžné ztráty vody</a:t>
            </a:r>
            <a:endParaRPr lang="sk-SK" smtClean="0"/>
          </a:p>
        </p:txBody>
      </p:sp>
      <p:graphicFrame>
        <p:nvGraphicFramePr>
          <p:cNvPr id="24628" name="Group 52"/>
          <p:cNvGraphicFramePr>
            <a:graphicFrameLocks noGrp="1"/>
          </p:cNvGraphicFramePr>
          <p:nvPr>
            <p:ph idx="1"/>
          </p:nvPr>
        </p:nvGraphicFramePr>
        <p:xfrm>
          <a:off x="514350" y="1412875"/>
          <a:ext cx="8089900" cy="4829176"/>
        </p:xfrm>
        <a:graphic>
          <a:graphicData uri="http://schemas.openxmlformats.org/drawingml/2006/table">
            <a:tbl>
              <a:tblPr/>
              <a:tblGrid>
                <a:gridCol w="2084388"/>
                <a:gridCol w="2001837"/>
                <a:gridCol w="2001838"/>
                <a:gridCol w="2001837"/>
              </a:tblGrid>
              <a:tr h="1236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při normální teplotě (ml/den)</a:t>
                      </a:r>
                      <a:endParaRPr kumimoji="0" lang="sk-SK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horkém počasí (ml/den)</a:t>
                      </a:r>
                      <a:endParaRPr kumimoji="0" lang="sk-SK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během delší těžké práce (ml/den)</a:t>
                      </a:r>
                      <a:endParaRPr kumimoji="0" lang="sk-SK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kůže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dýchání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moč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stolice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CELKEM</a:t>
                      </a:r>
                      <a:endParaRPr kumimoji="0" lang="sk-SK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2300</a:t>
                      </a:r>
                      <a:endParaRPr kumimoji="0" lang="sk-SK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3300</a:t>
                      </a:r>
                      <a:endParaRPr kumimoji="0" lang="sk-SK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6600</a:t>
                      </a:r>
                      <a:endParaRPr kumimoji="0" lang="sk-SK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Efekt dehydratace</a:t>
            </a:r>
          </a:p>
        </p:txBody>
      </p:sp>
      <p:graphicFrame>
        <p:nvGraphicFramePr>
          <p:cNvPr id="22575" name="Group 47"/>
          <p:cNvGraphicFramePr>
            <a:graphicFrameLocks noGrp="1"/>
          </p:cNvGraphicFramePr>
          <p:nvPr>
            <p:ph idx="1"/>
          </p:nvPr>
        </p:nvGraphicFramePr>
        <p:xfrm>
          <a:off x="539750" y="1484313"/>
          <a:ext cx="8007350" cy="4848224"/>
        </p:xfrm>
        <a:graphic>
          <a:graphicData uri="http://schemas.openxmlformats.org/drawingml/2006/table">
            <a:tbl>
              <a:tblPr/>
              <a:tblGrid>
                <a:gridCol w="1789113"/>
                <a:gridCol w="2305050"/>
                <a:gridCol w="3913187"/>
              </a:tblGrid>
              <a:tr h="1030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dehydratace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kg  tělesných tekutin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(80 kg osoba)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účinek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2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1%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0,8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zvýšená tělesná teplota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2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2,4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zhoršená výkonnost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98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křeče, třes, nevolnost, rychlý tep, 20-30% zhoršení výkonu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16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6 – 10%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4,8 - 8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problémy trávení, vyčerpání, závratě, bolesti hlavy, sucho v ústech, únava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16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více než 10%</a:t>
                      </a:r>
                    </a:p>
                  </a:txBody>
                  <a:tcPr marL="90000" marR="90000" marT="46804" marB="468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více než 8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úpal, halucinace, žádný pot ani moč, nateklý jazyk, vysoká tělesná teplota, vratká ch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ů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ze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Dodatečná potřeba tekutin v akutním stavu</a:t>
            </a:r>
          </a:p>
        </p:txBody>
      </p:sp>
      <p:graphicFrame>
        <p:nvGraphicFramePr>
          <p:cNvPr id="26658" name="Group 3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zvýšení teploty o 1°C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100-300ml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pocení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silné pocení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1000-1500ml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hyperventilace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hyperventilace v suchu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1000-1500ml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otevřené povrchy, dutiny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500-3000ml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píštěle, drény, odsávání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100ml až mnoho litrů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Potřeba tekutin v ml na</a:t>
            </a:r>
            <a:br>
              <a:rPr lang="cs-CZ" sz="4000" smtClean="0"/>
            </a:br>
            <a:r>
              <a:rPr lang="cs-CZ" sz="4000" smtClean="0"/>
              <a:t> 1 kg tělesné hmotnosti</a:t>
            </a:r>
            <a:endParaRPr lang="sk-SK" sz="4000" smtClean="0"/>
          </a:p>
        </p:txBody>
      </p:sp>
      <p:graphicFrame>
        <p:nvGraphicFramePr>
          <p:cNvPr id="29721" name="Group 25"/>
          <p:cNvGraphicFramePr>
            <a:graphicFrameLocks noGrp="1"/>
          </p:cNvGraphicFramePr>
          <p:nvPr>
            <p:ph idx="1"/>
          </p:nvPr>
        </p:nvGraphicFramePr>
        <p:xfrm>
          <a:off x="611188" y="1916113"/>
          <a:ext cx="8007350" cy="4187825"/>
        </p:xfrm>
        <a:graphic>
          <a:graphicData uri="http://schemas.openxmlformats.org/drawingml/2006/table">
            <a:tbl>
              <a:tblPr/>
              <a:tblGrid>
                <a:gridCol w="4021137"/>
                <a:gridCol w="3986213"/>
              </a:tblGrid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kojenci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děti do 10 let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dospělí při 22</a:t>
                      </a:r>
                      <a:r>
                        <a:rPr kumimoji="0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dospělí při 37</a:t>
                      </a:r>
                      <a:r>
                        <a:rPr kumimoji="0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Tekutinová bilance </a:t>
            </a:r>
          </a:p>
        </p:txBody>
      </p:sp>
      <p:graphicFrame>
        <p:nvGraphicFramePr>
          <p:cNvPr id="31792" name="Group 48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69110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030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zdroj příjmu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příjem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(ml)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cesta vylučování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ztráta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(ml)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904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pití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1100-1400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moč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1200-1500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9063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potrava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800-1000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stolice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100-200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94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oxidace živin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plíce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  <a:tr h="904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kůže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500-600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Složení tělních tekutin</a:t>
            </a:r>
            <a:endParaRPr lang="sk-SK" smtClean="0"/>
          </a:p>
        </p:txBody>
      </p:sp>
      <p:graphicFrame>
        <p:nvGraphicFramePr>
          <p:cNvPr id="34853" name="Group 3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6718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ionty</a:t>
                      </a:r>
                      <a:endParaRPr kumimoji="0" lang="sk-SK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ECT 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(mmol/l)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ICT 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(mmol/l)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sk-SK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138 - 148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sk-SK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4 - 5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 – 160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</a:t>
                      </a:r>
                      <a:r>
                        <a:rPr kumimoji="0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sk-SK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– 4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HCO</a:t>
                      </a:r>
                      <a:r>
                        <a:rPr kumimoji="0" lang="cs-CZ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sk-SK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28,3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</a:t>
                      </a:r>
                      <a:r>
                        <a:rPr kumimoji="0" lang="cs-CZ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sk-SK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2,25 – 2,75 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0,0001</a:t>
                      </a:r>
                      <a:endParaRPr kumimoji="0" lang="sk-SK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 iontů v sekretech GIT</a:t>
            </a:r>
          </a:p>
        </p:txBody>
      </p:sp>
      <p:graphicFrame>
        <p:nvGraphicFramePr>
          <p:cNvPr id="36945" name="Group 8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59479"/>
        </p:xfrm>
        <a:graphic>
          <a:graphicData uri="http://schemas.openxmlformats.org/drawingml/2006/table">
            <a:tbl>
              <a:tblPr/>
              <a:tblGrid>
                <a:gridCol w="1882775"/>
                <a:gridCol w="1511300"/>
                <a:gridCol w="1657350"/>
                <a:gridCol w="1655763"/>
                <a:gridCol w="1522412"/>
              </a:tblGrid>
              <a:tr h="883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zdroj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(mmol/)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(mmol/l)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(mmol/l)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HCO</a:t>
                      </a:r>
                      <a:r>
                        <a:rPr kumimoji="0" lang="cs-CZ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(mmol/l)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8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sliny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8-18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8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žaludek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10-110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0-150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66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duodenum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8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ileum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80-150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40-140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8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8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žluč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130-160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3-12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90-180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8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pankreas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110-180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54-95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Transport solutů přes membrány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>
                <a:solidFill>
                  <a:schemeClr val="accent2"/>
                </a:solidFill>
              </a:rPr>
              <a:t>prostá difuse podle konc. gradientu</a:t>
            </a:r>
            <a:r>
              <a:rPr lang="cs-CZ" sz="28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	</a:t>
            </a:r>
            <a:r>
              <a:rPr lang="cs-CZ" sz="2000" smtClean="0"/>
              <a:t>malé a lipofilní částice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solidFill>
                  <a:schemeClr val="accent2"/>
                </a:solidFill>
              </a:rPr>
              <a:t>podporovaná (facilitovaná) difuse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	</a:t>
            </a:r>
            <a:r>
              <a:rPr lang="cs-CZ" sz="2000" smtClean="0"/>
              <a:t>velké hydrofilní částice-přenosový systém,pohyb iontů na základě el.potenciálu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solidFill>
                  <a:schemeClr val="accent2"/>
                </a:solidFill>
              </a:rPr>
              <a:t>aktivní transport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	</a:t>
            </a:r>
            <a:r>
              <a:rPr lang="cs-CZ" sz="2000" smtClean="0"/>
              <a:t>(tam, kde není koncentrační ani el. spád) vyžaduje ATP a nosiče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solidFill>
                  <a:schemeClr val="accent2"/>
                </a:solidFill>
              </a:rPr>
              <a:t>filtrace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	</a:t>
            </a:r>
            <a:r>
              <a:rPr lang="cs-CZ" sz="1800" smtClean="0"/>
              <a:t>hydrostatický tlak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solidFill>
                  <a:schemeClr val="accent2"/>
                </a:solidFill>
              </a:rPr>
              <a:t>osmotický transport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/>
              <a:t>	rozdíly v koncentracích rozpuštěných látek</a:t>
            </a:r>
            <a:r>
              <a:rPr lang="cs-CZ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41ffd8a03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Vztah voda / sodík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vzhledem k pevné vazbě vody na Na-iont (10 molekul vody na 1 iont Na) </a:t>
            </a:r>
            <a:r>
              <a:rPr lang="cs-CZ" sz="2800" u="sng" smtClean="0"/>
              <a:t>nevede nikdy změna  obahu sodíku v daném kompartmentu při dostatku vody ke změně jeho koncentrace, ale vždy ke změně v objemu :</a:t>
            </a:r>
            <a:r>
              <a:rPr lang="cs-CZ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solidFill>
                  <a:schemeClr val="accent2"/>
                </a:solidFill>
                <a:sym typeface="Symbol" pitchFamily="18" charset="2"/>
              </a:rPr>
              <a:t>	Na  hypervolemie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solidFill>
                  <a:schemeClr val="accent2"/>
                </a:solidFill>
                <a:sym typeface="Symbol" pitchFamily="18" charset="2"/>
              </a:rPr>
              <a:t>	Na  hypovolemie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u="sng" smtClean="0">
                <a:sym typeface="Symbol" pitchFamily="18" charset="2"/>
              </a:rPr>
              <a:t>naopak:</a:t>
            </a:r>
            <a:endParaRPr lang="cs-CZ" sz="28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solidFill>
                  <a:srgbClr val="33CC33"/>
                </a:solidFill>
                <a:sym typeface="Symbol" pitchFamily="18" charset="2"/>
              </a:rPr>
              <a:t>	bezsolutové vody  hypernatremie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solidFill>
                  <a:srgbClr val="33CC33"/>
                </a:solidFill>
                <a:sym typeface="Symbol" pitchFamily="18" charset="2"/>
              </a:rPr>
              <a:t>	bezsolutové vody  hyponatremie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Význam vody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>
                <a:solidFill>
                  <a:srgbClr val="FF6600"/>
                </a:solidFill>
              </a:rPr>
              <a:t>-základní  složka živého organismu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>
                <a:solidFill>
                  <a:srgbClr val="FF6600"/>
                </a:solidFill>
              </a:rPr>
              <a:t>-hlavní funkce vody: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prostředí pro životní děje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rozpouštědlo pro živiny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tepelné hospodářství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udržení koloidů v rozpuštěném stavu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reaktant při hydrolytických a hydratačních reakcích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řízení toku energie (oxidace, redukce)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udržuje stálost vnitřního prostředí - homeostázu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smtClean="0">
                <a:solidFill>
                  <a:srgbClr val="FF6600"/>
                </a:solidFill>
              </a:rPr>
              <a:t>-množství vody v těle závisí: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věk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pohlaví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hmotnost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hydratace organismu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individuální rozdíly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Nedostatek vody - </a:t>
            </a:r>
            <a:r>
              <a:rPr lang="cs-CZ" smtClean="0">
                <a:solidFill>
                  <a:srgbClr val="FF0000"/>
                </a:solidFill>
              </a:rPr>
              <a:t>dehydratace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izotonická</a:t>
            </a:r>
            <a:r>
              <a:rPr lang="cs-CZ" smtClean="0"/>
              <a:t> – ztráta Na a voda </a:t>
            </a:r>
          </a:p>
          <a:p>
            <a:pPr eaLnBrk="1" hangingPunct="1">
              <a:buFontTx/>
              <a:buNone/>
            </a:pPr>
            <a:r>
              <a:rPr lang="cs-CZ" sz="1800" smtClean="0"/>
              <a:t>	(zvracení, průjem, píštěle, popáleniny, diuretika)</a:t>
            </a:r>
          </a:p>
          <a:p>
            <a:pPr eaLnBrk="1" hangingPunct="1">
              <a:buFontTx/>
              <a:buNone/>
            </a:pPr>
            <a:endParaRPr lang="cs-CZ" sz="1800" smtClean="0"/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hypotonická</a:t>
            </a:r>
            <a:r>
              <a:rPr lang="cs-CZ" smtClean="0"/>
              <a:t> – ztráta Na více než voda </a:t>
            </a:r>
          </a:p>
          <a:p>
            <a:pPr eaLnBrk="1" hangingPunct="1">
              <a:buFontTx/>
              <a:buNone/>
            </a:pPr>
            <a:r>
              <a:rPr lang="cs-CZ" sz="1800" smtClean="0"/>
              <a:t>	(ztráty Na a vody hrazeny hypotonickými roztoky)</a:t>
            </a:r>
          </a:p>
          <a:p>
            <a:pPr eaLnBrk="1" hangingPunct="1">
              <a:buFontTx/>
              <a:buNone/>
            </a:pPr>
            <a:endParaRPr lang="cs-CZ" sz="1800" smtClean="0"/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hypertonická</a:t>
            </a:r>
            <a:r>
              <a:rPr lang="cs-CZ" smtClean="0"/>
              <a:t> – ztráta čisté vody </a:t>
            </a:r>
          </a:p>
          <a:p>
            <a:pPr eaLnBrk="1" hangingPunct="1">
              <a:buFontTx/>
              <a:buNone/>
            </a:pPr>
            <a:r>
              <a:rPr lang="cs-CZ" sz="1800" smtClean="0"/>
              <a:t>	(pocení, hyperventilace, DI, glykosurie, osmotická diuretika, pití mořské vody)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Přebytek vody - </a:t>
            </a:r>
            <a:r>
              <a:rPr lang="cs-CZ" smtClean="0">
                <a:solidFill>
                  <a:srgbClr val="FF0000"/>
                </a:solidFill>
              </a:rPr>
              <a:t>hyperhydratace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izotonická</a:t>
            </a:r>
            <a:r>
              <a:rPr lang="cs-CZ" smtClean="0"/>
              <a:t> – nadbytek Na a vody </a:t>
            </a:r>
          </a:p>
          <a:p>
            <a:pPr eaLnBrk="1" hangingPunct="1">
              <a:buFontTx/>
              <a:buNone/>
            </a:pPr>
            <a:r>
              <a:rPr lang="cs-CZ" sz="1800" smtClean="0"/>
              <a:t>	(izotonické roztoky, oligurie, selhání jater, ledvin, srdeční)</a:t>
            </a:r>
          </a:p>
          <a:p>
            <a:pPr eaLnBrk="1" hangingPunct="1">
              <a:buFontTx/>
              <a:buNone/>
            </a:pPr>
            <a:endParaRPr lang="cs-CZ" sz="1800" smtClean="0"/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hypotonická</a:t>
            </a:r>
            <a:r>
              <a:rPr lang="cs-CZ" smtClean="0"/>
              <a:t> – nadbytek čisté vody </a:t>
            </a:r>
          </a:p>
          <a:p>
            <a:pPr eaLnBrk="1" hangingPunct="1">
              <a:buFontTx/>
              <a:buNone/>
            </a:pPr>
            <a:r>
              <a:rPr lang="cs-CZ" sz="1800" smtClean="0"/>
              <a:t>	(nadměrné podání hypotonických roztoků, ADH, kritické stavy)</a:t>
            </a:r>
          </a:p>
          <a:p>
            <a:pPr eaLnBrk="1" hangingPunct="1">
              <a:buFontTx/>
              <a:buNone/>
            </a:pPr>
            <a:endParaRPr lang="cs-CZ" sz="1800" smtClean="0"/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hypertonická</a:t>
            </a:r>
            <a:r>
              <a:rPr lang="cs-CZ" smtClean="0"/>
              <a:t> – nadbytek Na více než vody </a:t>
            </a:r>
            <a:r>
              <a:rPr lang="cs-CZ" sz="1800" smtClean="0"/>
              <a:t>(nadměrné podání hypertonických roztoků, steroidy, mořská voda)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Krystaloidy v. koloidy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smtClean="0">
                <a:solidFill>
                  <a:srgbClr val="0066FF"/>
                </a:solidFill>
              </a:rPr>
              <a:t>KRYSTALOIDY</a:t>
            </a:r>
          </a:p>
          <a:p>
            <a:pPr eaLnBrk="1" hangingPunct="1">
              <a:buFontTx/>
              <a:buNone/>
            </a:pPr>
            <a:r>
              <a:rPr lang="cs-CZ" smtClean="0"/>
              <a:t>nebalancované</a:t>
            </a:r>
          </a:p>
          <a:p>
            <a:pPr eaLnBrk="1" hangingPunct="1"/>
            <a:r>
              <a:rPr lang="cs-CZ" smtClean="0"/>
              <a:t>FR1/1, Ringer, Ringer-laktát</a:t>
            </a:r>
          </a:p>
          <a:p>
            <a:pPr eaLnBrk="1" hangingPunct="1">
              <a:buFontTx/>
              <a:buNone/>
            </a:pPr>
            <a:r>
              <a:rPr lang="cs-CZ" smtClean="0"/>
              <a:t>balancované</a:t>
            </a:r>
          </a:p>
          <a:p>
            <a:pPr eaLnBrk="1" hangingPunct="1"/>
            <a:r>
              <a:rPr lang="cs-CZ" smtClean="0"/>
              <a:t>Ringerfundin, Plasmalyte</a:t>
            </a:r>
          </a:p>
          <a:p>
            <a:pPr eaLnBrk="1" hangingPunct="1"/>
            <a:endParaRPr lang="cs-CZ" smtClean="0"/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smtClean="0">
                <a:solidFill>
                  <a:srgbClr val="0099CC"/>
                </a:solidFill>
              </a:rPr>
              <a:t>KOLOIDY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dextrany (Dextran)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škroby (HAES, Voluven, balancovaný Volulyte nebo Tetraspan)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želatiny (Gelofusin)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albumin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66FF"/>
                </a:solidFill>
              </a:rPr>
              <a:t>KRYSTALOIDY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relat. bezpečné – rychle opouští intravaskulární prostor a expandují v intersticiální prostoru (za 30min. zůstává jen 15%)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distribuční prostor = ECT (20% tělesné hmotnosti = 15l/75kg)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poškození perif. tkání retencí tekutin v kritickém stavu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acidifikující vliv (</a:t>
            </a:r>
            <a:r>
              <a:rPr lang="cs-CZ" sz="2400" smtClean="0">
                <a:sym typeface="Symbol" pitchFamily="18" charset="2"/>
              </a:rPr>
              <a:t>HCO</a:t>
            </a:r>
            <a:r>
              <a:rPr lang="cs-CZ" sz="2400" baseline="-25000" smtClean="0">
                <a:sym typeface="Symbol" pitchFamily="18" charset="2"/>
              </a:rPr>
              <a:t>3</a:t>
            </a:r>
            <a:r>
              <a:rPr lang="cs-CZ" sz="2400" baseline="30000" smtClean="0">
                <a:sym typeface="Symbol" pitchFamily="18" charset="2"/>
              </a:rPr>
              <a:t>-</a:t>
            </a:r>
            <a:r>
              <a:rPr lang="cs-CZ" sz="2400" smtClean="0">
                <a:sym typeface="Symbol" pitchFamily="18" charset="2"/>
              </a:rPr>
              <a:t> dilucí a Cl</a:t>
            </a:r>
            <a:r>
              <a:rPr lang="cs-CZ" sz="2400" baseline="30000" smtClean="0">
                <a:sym typeface="Symbol" pitchFamily="18" charset="2"/>
              </a:rPr>
              <a:t>-</a:t>
            </a:r>
            <a:r>
              <a:rPr lang="cs-CZ" sz="2400" smtClean="0">
                <a:sym typeface="Symbol" pitchFamily="18" charset="2"/>
              </a:rPr>
              <a:t> roztokem), možné  renálního průtoku (nadbytkem Cl</a:t>
            </a:r>
            <a:r>
              <a:rPr lang="cs-CZ" sz="2400" baseline="30000" smtClean="0">
                <a:sym typeface="Symbol" pitchFamily="18" charset="2"/>
              </a:rPr>
              <a:t>-</a:t>
            </a:r>
            <a:r>
              <a:rPr lang="cs-CZ" sz="2400" smtClean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nutný 3-4x větší objem než koloidu (krevní ztráta 450ml = dodávka 1500-2000ml krystaloidů)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CAVE: „fyziologický“ roztok není fyziologický!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smtClean="0"/>
              <a:t>	(154mmol Na</a:t>
            </a:r>
            <a:r>
              <a:rPr lang="cs-CZ" sz="1800" baseline="30000" smtClean="0">
                <a:sym typeface="Symbol" pitchFamily="18" charset="2"/>
              </a:rPr>
              <a:t>+</a:t>
            </a:r>
            <a:r>
              <a:rPr lang="cs-CZ" sz="1800" smtClean="0"/>
              <a:t> a </a:t>
            </a:r>
            <a:r>
              <a:rPr lang="cs-CZ" sz="1800" smtClean="0">
                <a:sym typeface="Symbol" pitchFamily="18" charset="2"/>
              </a:rPr>
              <a:t>Cl</a:t>
            </a:r>
            <a:r>
              <a:rPr lang="cs-CZ" sz="1800" baseline="30000" smtClean="0">
                <a:sym typeface="Symbol" pitchFamily="18" charset="2"/>
              </a:rPr>
              <a:t>-</a:t>
            </a:r>
            <a:r>
              <a:rPr lang="cs-CZ" sz="1800" smtClean="0"/>
              <a:t> v roztoku </a:t>
            </a:r>
            <a:r>
              <a:rPr lang="cs-CZ" sz="1800" b="1" smtClean="0"/>
              <a:t>x</a:t>
            </a:r>
            <a:r>
              <a:rPr lang="cs-CZ" sz="1800" smtClean="0"/>
              <a:t> 142mmol/l Na</a:t>
            </a:r>
            <a:r>
              <a:rPr lang="cs-CZ" sz="1800" baseline="30000" smtClean="0">
                <a:sym typeface="Symbol" pitchFamily="18" charset="2"/>
              </a:rPr>
              <a:t>+</a:t>
            </a:r>
            <a:r>
              <a:rPr lang="cs-CZ" sz="1800" smtClean="0"/>
              <a:t> a 103mmol/l </a:t>
            </a:r>
            <a:r>
              <a:rPr lang="cs-CZ" sz="1800" smtClean="0">
                <a:sym typeface="Symbol" pitchFamily="18" charset="2"/>
              </a:rPr>
              <a:t>Cl</a:t>
            </a:r>
            <a:r>
              <a:rPr lang="cs-CZ" sz="1800" baseline="30000" smtClean="0">
                <a:sym typeface="Symbol" pitchFamily="18" charset="2"/>
              </a:rPr>
              <a:t>-</a:t>
            </a:r>
            <a:r>
              <a:rPr lang="cs-CZ" sz="1800" smtClean="0"/>
              <a:t> v plasmě)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99CC"/>
                </a:solidFill>
              </a:rPr>
              <a:t>KOLOIDY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rychle expandují v malém distribučním intravazálním prostoru (5l/75kg)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rychlý efekt + zlepšení mikrocirkulace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vážou vodu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riziko oběhového přetížení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dextrany a škroby – riziko pro ledviny, koagulaci, imunosuprimující kumulace v RES (roky)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želatiny – hovězí extrakty, syntetické nelze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albumin dražší a bez výhody oproti ostatním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536c2a4a4f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Makro/mikronutrienty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eaLnBrk="1" hangingPunct="1"/>
            <a:r>
              <a:rPr lang="cs-CZ" sz="2800" u="sng" smtClean="0"/>
              <a:t>16 minerálních prvků esenciálních pro člověka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7 makronutrientů: </a:t>
            </a:r>
            <a:r>
              <a:rPr lang="cs-CZ" sz="2800" smtClean="0">
                <a:solidFill>
                  <a:srgbClr val="0099CC"/>
                </a:solidFill>
              </a:rPr>
              <a:t>Na, K, Cl, Ca, P, Mg, S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9 mikronutrientů: </a:t>
            </a:r>
            <a:r>
              <a:rPr lang="cs-CZ" sz="2800" smtClean="0">
                <a:solidFill>
                  <a:srgbClr val="0099CC"/>
                </a:solidFill>
              </a:rPr>
              <a:t>Fe, Se, Zn, Cu, Mn, I, Mo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412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276600" y="21336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3276600" y="30480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276600" y="41910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3352800" y="49530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3276600" y="61722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096000" y="1828800"/>
            <a:ext cx="2778125" cy="82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vit, AMK, Fe, Ca,</a:t>
            </a:r>
          </a:p>
          <a:p>
            <a:r>
              <a:rPr lang="cs-CZ" sz="2400" b="1">
                <a:latin typeface="Times New Roman" pitchFamily="18" charset="0"/>
              </a:rPr>
              <a:t>Mg, monosacharidy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172200" y="2895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 b="1">
              <a:latin typeface="Times New Roman" pitchFamily="18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096000" y="2971800"/>
            <a:ext cx="255905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folát, tuky, ADEK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080125" y="4003675"/>
            <a:ext cx="1346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Na, voda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172200" y="4800600"/>
            <a:ext cx="22923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Na, voda</a:t>
            </a:r>
          </a:p>
          <a:p>
            <a:r>
              <a:rPr lang="cs-CZ" sz="2400" b="1">
                <a:latin typeface="Times New Roman" pitchFamily="18" charset="0"/>
              </a:rPr>
              <a:t>B12, žl. kyseliny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172200" y="5873750"/>
            <a:ext cx="17700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Na, K, Cl</a:t>
            </a:r>
          </a:p>
          <a:p>
            <a:r>
              <a:rPr lang="cs-CZ" sz="2400" b="1">
                <a:latin typeface="Times New Roman" pitchFamily="18" charset="0"/>
              </a:rPr>
              <a:t>SCFA, voda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971550" y="2781300"/>
            <a:ext cx="576263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2124075" y="4941888"/>
            <a:ext cx="576263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979613" y="5589588"/>
            <a:ext cx="576262" cy="2159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9b3f3212e0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Denní dávky </a:t>
            </a:r>
            <a:r>
              <a:rPr lang="cs-CZ" smtClean="0">
                <a:solidFill>
                  <a:srgbClr val="0099CC"/>
                </a:solidFill>
              </a:rPr>
              <a:t>makronutrientů</a:t>
            </a:r>
          </a:p>
        </p:txBody>
      </p:sp>
      <p:graphicFrame>
        <p:nvGraphicFramePr>
          <p:cNvPr id="80923" name="Group 2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Natrium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mmol/kg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Kalium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0,5-1 mmol/kg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Cloridy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mmol/kg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Calcium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0,1-0,3 mmol/kg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Magnesium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0,05-0,2 mmol/kg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Fosfor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0,15-0,3 mmol/kg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% tělesné hmotnosti tvořené vodou</a:t>
            </a:r>
          </a:p>
        </p:txBody>
      </p:sp>
      <p:graphicFrame>
        <p:nvGraphicFramePr>
          <p:cNvPr id="8212" name="Group 2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kojenec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80-85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dítě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dospělý muž / žena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 / 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Natrium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97200"/>
            <a:ext cx="4038600" cy="3455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b="1" smtClean="0">
                <a:solidFill>
                  <a:schemeClr val="accent2"/>
                </a:solidFill>
              </a:rPr>
              <a:t>hyponatremie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&lt;</a:t>
            </a:r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130 mmol/l, závažná </a:t>
            </a: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&lt;</a:t>
            </a:r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 120 mmol/)</a:t>
            </a:r>
            <a:endParaRPr lang="en-US" sz="2400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accent2"/>
                </a:solidFill>
              </a:rPr>
              <a:t>častěji diluce než deplece Na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accent2"/>
                </a:solidFill>
              </a:rPr>
              <a:t>opatrná korekce (7-10 mmol/24 hod.)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accent2"/>
                </a:solidFill>
              </a:rPr>
              <a:t>únava, slabost, …</a:t>
            </a: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97200"/>
            <a:ext cx="40386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b="1" smtClean="0">
                <a:solidFill>
                  <a:srgbClr val="FF3300"/>
                </a:solidFill>
              </a:rPr>
              <a:t>hypernatremie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cs-CZ" sz="2400" smtClean="0">
                <a:solidFill>
                  <a:srgbClr val="FF3300"/>
                </a:solidFill>
                <a:cs typeface="Arial" charset="0"/>
              </a:rPr>
              <a:t>145 mmol/l, klinicky </a:t>
            </a:r>
            <a:r>
              <a:rPr lang="en-US" sz="2400" smtClean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cs-CZ" sz="2400" smtClean="0">
                <a:solidFill>
                  <a:srgbClr val="FF3300"/>
                </a:solidFill>
                <a:cs typeface="Arial" charset="0"/>
              </a:rPr>
              <a:t>150 mmol/l, vysoká letalita </a:t>
            </a:r>
            <a:r>
              <a:rPr lang="en-US" sz="2400" smtClean="0">
                <a:solidFill>
                  <a:srgbClr val="FF3300"/>
                </a:solidFill>
                <a:cs typeface="Arial" charset="0"/>
              </a:rPr>
              <a:t>&gt;</a:t>
            </a:r>
            <a:r>
              <a:rPr lang="cs-CZ" sz="2400" smtClean="0">
                <a:solidFill>
                  <a:srgbClr val="FF3300"/>
                </a:solidFill>
                <a:cs typeface="Arial" charset="0"/>
              </a:rPr>
              <a:t>160 mmol/l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rgbClr val="FF3300"/>
                </a:solidFill>
                <a:cs typeface="Arial" charset="0"/>
              </a:rPr>
              <a:t>nadměrný přívod Na, ztráta bezsolutové vody, </a:t>
            </a:r>
            <a:r>
              <a:rPr lang="cs-CZ" sz="2400" smtClean="0">
                <a:solidFill>
                  <a:srgbClr val="FF3300"/>
                </a:solidFill>
                <a:cs typeface="Arial" charset="0"/>
                <a:sym typeface="Symbol" pitchFamily="18" charset="2"/>
              </a:rPr>
              <a:t>ADH, selhání Na/K pumpy (katabolismus)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rgbClr val="FF3300"/>
                </a:solidFill>
              </a:rPr>
              <a:t>žízeň, poruchy NS, cefalea, zvracení, křeče, …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468313" y="1412875"/>
            <a:ext cx="777716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2800"/>
              <a:t> hlavní extracelulární kationt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800"/>
              <a:t> vazba voda - 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Kalium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24175"/>
            <a:ext cx="4038600" cy="3529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>
                <a:solidFill>
                  <a:schemeClr val="accent2"/>
                </a:solidFill>
              </a:rPr>
              <a:t>hypokalemie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&lt;</a:t>
            </a:r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3,5 mmol/l,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nedostatečný příjem, nadměrné ztráty renální (acidosa, </a:t>
            </a:r>
            <a:r>
              <a:rPr lang="cs-CZ" sz="2400" smtClean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Mg) a extrarenální (průjmy, zvracení, píštěle)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sval. slabost až paralysa, arytmie, paralyt. ileus, …</a:t>
            </a:r>
            <a:endParaRPr lang="cs-CZ" sz="2400" smtClean="0">
              <a:solidFill>
                <a:schemeClr val="accent2"/>
              </a:solidFill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24175"/>
            <a:ext cx="4038600" cy="2913063"/>
          </a:xfrm>
        </p:spPr>
        <p:txBody>
          <a:bodyPr/>
          <a:lstStyle/>
          <a:p>
            <a:pPr eaLnBrk="1" hangingPunct="1"/>
            <a:r>
              <a:rPr lang="cs-CZ" sz="2400" b="1" smtClean="0">
                <a:solidFill>
                  <a:srgbClr val="FF0000"/>
                </a:solidFill>
              </a:rPr>
              <a:t>hyperkalemie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  <a:cs typeface="Arial" charset="0"/>
              </a:rPr>
              <a:t>&gt;</a:t>
            </a:r>
            <a:r>
              <a:rPr lang="cs-CZ" sz="2400" smtClean="0">
                <a:solidFill>
                  <a:srgbClr val="FF0000"/>
                </a:solidFill>
                <a:cs typeface="Arial" charset="0"/>
              </a:rPr>
              <a:t>5,5 mmol/l mírná, </a:t>
            </a:r>
            <a:r>
              <a:rPr lang="en-US" sz="2400" smtClean="0">
                <a:solidFill>
                  <a:srgbClr val="FF0000"/>
                </a:solidFill>
                <a:cs typeface="Arial" charset="0"/>
              </a:rPr>
              <a:t>&gt;</a:t>
            </a:r>
            <a:r>
              <a:rPr lang="cs-CZ" sz="2400" smtClean="0">
                <a:solidFill>
                  <a:srgbClr val="FF0000"/>
                </a:solidFill>
                <a:cs typeface="Arial" charset="0"/>
              </a:rPr>
              <a:t>6,5mmol/l střední, </a:t>
            </a:r>
            <a:r>
              <a:rPr lang="en-US" sz="2400" smtClean="0">
                <a:solidFill>
                  <a:srgbClr val="FF0000"/>
                </a:solidFill>
                <a:cs typeface="Arial" charset="0"/>
              </a:rPr>
              <a:t>&gt;</a:t>
            </a:r>
            <a:r>
              <a:rPr lang="cs-CZ" sz="2400" smtClean="0">
                <a:solidFill>
                  <a:srgbClr val="FF0000"/>
                </a:solidFill>
                <a:cs typeface="Arial" charset="0"/>
              </a:rPr>
              <a:t>7,5 mmol/l těžká 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  <a:cs typeface="Arial" charset="0"/>
              </a:rPr>
              <a:t>acidosa, katabolismus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  <a:cs typeface="Arial" charset="0"/>
              </a:rPr>
              <a:t>křeče, arytmie, …</a:t>
            </a:r>
            <a:endParaRPr lang="cs-CZ" sz="2400" smtClean="0">
              <a:solidFill>
                <a:srgbClr val="FF0000"/>
              </a:solidFill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541338" y="1404938"/>
            <a:ext cx="77755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2800"/>
              <a:t> hlavní intracelulární kationt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800"/>
              <a:t> vazba K – pH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Chloridy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81300"/>
            <a:ext cx="4038600" cy="2952750"/>
          </a:xfrm>
        </p:spPr>
        <p:txBody>
          <a:bodyPr/>
          <a:lstStyle/>
          <a:p>
            <a:pPr eaLnBrk="1" hangingPunct="1"/>
            <a:r>
              <a:rPr lang="cs-CZ" sz="2400" b="1" smtClean="0">
                <a:solidFill>
                  <a:schemeClr val="accent2"/>
                </a:solidFill>
              </a:rPr>
              <a:t>hypochloremie</a:t>
            </a:r>
          </a:p>
          <a:p>
            <a:pPr eaLnBrk="1" hangingPunct="1"/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&lt;</a:t>
            </a:r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95 mmol/l</a:t>
            </a:r>
          </a:p>
          <a:p>
            <a:pPr eaLnBrk="1" hangingPunct="1"/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ztráty zvracením, píštělemi</a:t>
            </a:r>
          </a:p>
          <a:p>
            <a:pPr eaLnBrk="1" hangingPunct="1"/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korekčně vzniká </a:t>
            </a:r>
            <a:r>
              <a:rPr lang="cs-CZ" sz="2400" smtClean="0">
                <a:solidFill>
                  <a:schemeClr val="accent2"/>
                </a:solidFill>
                <a:cs typeface="Arial" charset="0"/>
                <a:sym typeface="Symbol" pitchFamily="18" charset="2"/>
              </a:rPr>
              <a:t>pH a  exkrece Na, K</a:t>
            </a:r>
            <a:endParaRPr lang="cs-CZ" sz="2400" smtClean="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endParaRPr lang="cs-CZ" sz="2400" smtClean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81300"/>
            <a:ext cx="4038600" cy="2952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>
                <a:solidFill>
                  <a:srgbClr val="FF0000"/>
                </a:solidFill>
              </a:rPr>
              <a:t>hyperchloremie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  <a:cs typeface="Arial" charset="0"/>
              </a:rPr>
              <a:t>&gt;</a:t>
            </a:r>
            <a:r>
              <a:rPr lang="cs-CZ" sz="2400" smtClean="0">
                <a:solidFill>
                  <a:srgbClr val="FF0000"/>
                </a:solidFill>
                <a:cs typeface="Arial" charset="0"/>
              </a:rPr>
              <a:t>115 mmol/l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</a:rPr>
              <a:t>zvýšený přívod NaCl, snížené vylučování (nemoci jater, ledvin, srdce)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</a:rPr>
              <a:t>často spojená s </a:t>
            </a:r>
            <a:r>
              <a:rPr lang="cs-CZ" sz="2400" smtClean="0">
                <a:solidFill>
                  <a:srgbClr val="FF0000"/>
                </a:solidFill>
                <a:sym typeface="Symbol" pitchFamily="18" charset="2"/>
              </a:rPr>
              <a:t>Na, pH</a:t>
            </a:r>
            <a:endParaRPr lang="cs-CZ" sz="2400" smtClean="0">
              <a:solidFill>
                <a:srgbClr val="FF0000"/>
              </a:solidFill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539750" y="1700213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756126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2800"/>
              <a:t> hlavní extracelulární aniont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800"/>
              <a:t> vazba Cl - 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Magnézium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35300"/>
            <a:ext cx="4038600" cy="3346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>
                <a:solidFill>
                  <a:schemeClr val="accent2"/>
                </a:solidFill>
              </a:rPr>
              <a:t>hypomagnesemie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&lt;</a:t>
            </a:r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0,74 mmol/l, klinika 0,5 mmol/l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accent2"/>
                </a:solidFill>
              </a:rPr>
              <a:t>nedostatečný přívod, SBS, CHP, …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accent2"/>
                </a:solidFill>
              </a:rPr>
              <a:t>zhoršuje transport Na/K transport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accent2"/>
                </a:solidFill>
              </a:rPr>
              <a:t>ospalost, pocení nauzea, zvracení, hyporeflexie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3035300"/>
            <a:ext cx="4038600" cy="3417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>
                <a:solidFill>
                  <a:srgbClr val="FF0000"/>
                </a:solidFill>
              </a:rPr>
              <a:t>hypermagnesemie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  <a:cs typeface="Arial" charset="0"/>
              </a:rPr>
              <a:t>&gt;</a:t>
            </a:r>
            <a:r>
              <a:rPr lang="cs-CZ" sz="2400" smtClean="0">
                <a:solidFill>
                  <a:srgbClr val="FF0000"/>
                </a:solidFill>
                <a:cs typeface="Arial" charset="0"/>
              </a:rPr>
              <a:t>0,95 mmo/l, klinika </a:t>
            </a:r>
            <a:r>
              <a:rPr lang="en-US" sz="2400" smtClean="0">
                <a:solidFill>
                  <a:srgbClr val="FF0000"/>
                </a:solidFill>
                <a:cs typeface="Arial" charset="0"/>
              </a:rPr>
              <a:t>&gt;</a:t>
            </a:r>
            <a:r>
              <a:rPr lang="cs-CZ" sz="2400" smtClean="0">
                <a:solidFill>
                  <a:srgbClr val="FF0000"/>
                </a:solidFill>
                <a:cs typeface="Arial" charset="0"/>
              </a:rPr>
              <a:t>1,5 mmol/l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  <a:cs typeface="Arial" charset="0"/>
              </a:rPr>
              <a:t>nadměrný příjem, intoxikace vit.D, CHRI, nekrózy, katabolismus, acidosa, …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  <a:cs typeface="Arial" charset="0"/>
              </a:rPr>
              <a:t>křeče, arytmie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39750" y="1412875"/>
            <a:ext cx="7416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2800"/>
              <a:t> důležitý intracelulární kationt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800"/>
              <a:t> význam pro transport Na/K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Kalcium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141663"/>
            <a:ext cx="4038600" cy="3095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>
                <a:solidFill>
                  <a:schemeClr val="accent2"/>
                </a:solidFill>
              </a:rPr>
              <a:t>hypokalcemie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&lt;</a:t>
            </a:r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2,15 mmol/l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malabsorpce, alkalóza, renální insuficience, SAP, hypoPT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accent2"/>
                </a:solidFill>
              </a:rPr>
              <a:t>únava, slabost, nechutenství, anorexie, deprese, arytmie, …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141663"/>
            <a:ext cx="4038600" cy="3024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>
                <a:solidFill>
                  <a:srgbClr val="FF0000"/>
                </a:solidFill>
              </a:rPr>
              <a:t>hyperkalcemie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  <a:cs typeface="Arial" charset="0"/>
              </a:rPr>
              <a:t>&gt;</a:t>
            </a:r>
            <a:r>
              <a:rPr lang="cs-CZ" sz="2400" smtClean="0">
                <a:solidFill>
                  <a:srgbClr val="FF0000"/>
                </a:solidFill>
                <a:cs typeface="Arial" charset="0"/>
              </a:rPr>
              <a:t>2,65 mmol/l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  <a:cs typeface="Arial" charset="0"/>
              </a:rPr>
              <a:t>imobilizace, osteolýza, hyperPT, intoxikace Al, Li, vit. D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  <a:cs typeface="Arial" charset="0"/>
              </a:rPr>
              <a:t>zvýšená neuromuskulární dráždivost, arytmie, …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72009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2800"/>
              <a:t> většina v kostech, jen 0,5% směnitelný pool, z toho jen 7% v plasmě (vázané na bílkovinu / volné=ionizované)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Fosfor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141663"/>
            <a:ext cx="40386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>
                <a:solidFill>
                  <a:schemeClr val="accent2"/>
                </a:solidFill>
              </a:rPr>
              <a:t>hypofosfatemie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&lt;</a:t>
            </a:r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0,70 mmol/l, akutní klinika </a:t>
            </a:r>
            <a:r>
              <a:rPr lang="en-US" sz="2400" smtClean="0">
                <a:solidFill>
                  <a:schemeClr val="accent2"/>
                </a:solidFill>
                <a:cs typeface="Arial" charset="0"/>
              </a:rPr>
              <a:t>&lt;</a:t>
            </a:r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0,32 mmol/l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accent2"/>
                </a:solidFill>
              </a:rPr>
              <a:t>hladovění, katabolismus, CHRI, , renální poruchy, …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accent2"/>
                </a:solidFill>
              </a:rPr>
              <a:t>poruchy chování, parestesie, paresy, poruchy dechu, …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141663"/>
            <a:ext cx="4038600" cy="3167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>
                <a:solidFill>
                  <a:srgbClr val="FF0000"/>
                </a:solidFill>
              </a:rPr>
              <a:t>hyperfosfatemie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  <a:cs typeface="Arial" charset="0"/>
              </a:rPr>
              <a:t>&gt;</a:t>
            </a:r>
            <a:r>
              <a:rPr lang="cs-CZ" sz="2400" smtClean="0">
                <a:solidFill>
                  <a:srgbClr val="FF0000"/>
                </a:solidFill>
                <a:cs typeface="Arial" charset="0"/>
              </a:rPr>
              <a:t>1,37 mmol/, klinika </a:t>
            </a:r>
            <a:r>
              <a:rPr lang="en-US" sz="2400" smtClean="0">
                <a:solidFill>
                  <a:srgbClr val="FF0000"/>
                </a:solidFill>
                <a:cs typeface="Arial" charset="0"/>
              </a:rPr>
              <a:t>&gt;</a:t>
            </a:r>
            <a:r>
              <a:rPr lang="cs-CZ" sz="2400" smtClean="0">
                <a:solidFill>
                  <a:srgbClr val="FF0000"/>
                </a:solidFill>
                <a:cs typeface="Arial" charset="0"/>
              </a:rPr>
              <a:t>3,0mmo/l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  <a:cs typeface="Arial" charset="0"/>
              </a:rPr>
              <a:t>renální insuficience, hypoPT, alkoholismus, katabolismus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  <a:cs typeface="Arial" charset="0"/>
              </a:rPr>
              <a:t>ukládání fosfátu v měkkých tkáních 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468313" y="1412875"/>
            <a:ext cx="76327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2800"/>
              <a:t> PO</a:t>
            </a:r>
            <a:r>
              <a:rPr lang="cs-CZ" sz="2800" baseline="-25000"/>
              <a:t>4</a:t>
            </a:r>
            <a:r>
              <a:rPr lang="cs-CZ" sz="2800" baseline="30000"/>
              <a:t>3-</a:t>
            </a:r>
            <a:r>
              <a:rPr lang="cs-CZ" sz="2800"/>
              <a:t>  hlavním intracelulárním aniontem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2800"/>
              <a:t> význam pro makroergní vazby (včetně ery)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29aacdd71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Denní dávky </a:t>
            </a:r>
            <a:r>
              <a:rPr lang="cs-CZ" smtClean="0">
                <a:solidFill>
                  <a:srgbClr val="0099CC"/>
                </a:solidFill>
              </a:rPr>
              <a:t>stopových prvků</a:t>
            </a:r>
          </a:p>
        </p:txBody>
      </p:sp>
      <p:graphicFrame>
        <p:nvGraphicFramePr>
          <p:cNvPr id="83014" name="Group 70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5181600"/>
        </p:xfrm>
        <a:graphic>
          <a:graphicData uri="http://schemas.openxmlformats.org/drawingml/2006/table">
            <a:tbl>
              <a:tblPr/>
              <a:tblGrid>
                <a:gridCol w="1738313"/>
                <a:gridCol w="3889375"/>
                <a:gridCol w="2601912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p.o /den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i.v. /den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Železo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4,7-8,7(Ž 8-14,8)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Zinek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5,5-9,5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3,2-6,5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Měď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0,3-1,3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Selen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0,04-0,075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0,03-0,06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Chróm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0,0025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0,01-0,02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Mangan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Molybden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0,05-0,4mg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0,019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Jod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0,14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0,13 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Arial" charset="0"/>
                        </a:rPr>
                        <a:t>Fluor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0,5-0,9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Železo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221163"/>
            <a:ext cx="8229600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800" smtClean="0"/>
              <a:t>muži: ve stravě denně 15-20mg </a:t>
            </a:r>
            <a:r>
              <a:rPr lang="cs-CZ" sz="1800" smtClean="0">
                <a:sym typeface="Symbol" pitchFamily="18" charset="2"/>
              </a:rPr>
              <a:t> vstřebání 5-7%  1,0-1,3mg/den (pokrývá fysiologické ztráty – stolice, žluč, moč, deskvamace kůže, vlasů, sliznice, pocením)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smtClean="0">
                <a:sym typeface="Symbol" pitchFamily="18" charset="2"/>
              </a:rPr>
              <a:t>ženy: u menstruujících žen + 1-2mg navíc  zvýšenou resorpcí (až 25%), měli by příjímat 18mg denně; v graviditě potřeba až 3-4mg/den  zvýšená resorpce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smtClean="0">
                <a:sym typeface="Symbol" pitchFamily="18" charset="2"/>
              </a:rPr>
              <a:t>gravidita: 900-1000mg, odběr dárce krve: 150-250mg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smtClean="0">
                <a:sym typeface="Symbol" pitchFamily="18" charset="2"/>
              </a:rPr>
              <a:t>denní potřeba elementárního Fe 200-250mg (doplnění zásob při této dávce trvající 6-12 měs.)</a:t>
            </a:r>
          </a:p>
        </p:txBody>
      </p:sp>
      <p:pic>
        <p:nvPicPr>
          <p:cNvPr id="39940" name="Picture 5" descr="800px-Distribuce_%C5%BEeleza_v_organis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39850"/>
            <a:ext cx="741045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Železo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katalyzátor oxidativních a peroxidativních procesů </a:t>
            </a:r>
            <a:r>
              <a:rPr lang="cs-CZ" sz="2800" smtClean="0">
                <a:sym typeface="Symbol" pitchFamily="18" charset="2"/>
              </a:rPr>
              <a:t> ovlivnění tvorby volných kyslík. radikálů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ym typeface="Symbol" pitchFamily="18" charset="2"/>
              </a:rPr>
              <a:t>vstřebání v Fe</a:t>
            </a:r>
            <a:r>
              <a:rPr lang="cs-CZ" sz="2800" baseline="30000" smtClean="0">
                <a:sym typeface="Symbol" pitchFamily="18" charset="2"/>
              </a:rPr>
              <a:t>2+</a:t>
            </a:r>
            <a:r>
              <a:rPr lang="cs-CZ" sz="2800" smtClean="0">
                <a:sym typeface="Symbol" pitchFamily="18" charset="2"/>
              </a:rPr>
              <a:t> formě lepší než Fe</a:t>
            </a:r>
            <a:r>
              <a:rPr lang="cs-CZ" sz="2800" baseline="30000" smtClean="0">
                <a:sym typeface="Symbol" pitchFamily="18" charset="2"/>
              </a:rPr>
              <a:t>3+ </a:t>
            </a:r>
            <a:r>
              <a:rPr lang="cs-CZ" sz="2800" smtClean="0">
                <a:sym typeface="Symbol" pitchFamily="18" charset="2"/>
              </a:rPr>
              <a:t>(žaludek – kyselé prostředí)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ym typeface="Symbol" pitchFamily="18" charset="2"/>
              </a:rPr>
              <a:t>poškození střevních buněk (zánět, léky, …) snižuje schopnost vstřebávat Fe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ym typeface="Symbol" pitchFamily="18" charset="2"/>
              </a:rPr>
              <a:t>infekce nebo zranění  S-Fe a S-ferritinu  dostupnosti Fe pro bakterie a reakce s tvorbou kyslík. radikálů </a:t>
            </a:r>
            <a:r>
              <a:rPr lang="cs-CZ" sz="1800" smtClean="0">
                <a:sym typeface="Symbol" pitchFamily="18" charset="2"/>
              </a:rPr>
              <a:t>( nepodávat v ak. stavech)</a:t>
            </a:r>
          </a:p>
          <a:p>
            <a:pPr eaLnBrk="1" hangingPunct="1">
              <a:lnSpc>
                <a:spcPct val="90000"/>
              </a:lnSpc>
            </a:pPr>
            <a:endParaRPr lang="cs-CZ" sz="2800" baseline="3000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6763" y="620713"/>
            <a:ext cx="8377237" cy="5475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4400" smtClean="0">
                <a:solidFill>
                  <a:schemeClr val="bg1"/>
                </a:solidFill>
              </a:rPr>
              <a:t>Rozdělení tělesné vody</a:t>
            </a:r>
          </a:p>
        </p:txBody>
      </p:sp>
      <p:graphicFrame>
        <p:nvGraphicFramePr>
          <p:cNvPr id="1026" name="Organization Chart 3"/>
          <p:cNvGraphicFramePr>
            <a:graphicFrameLocks/>
          </p:cNvGraphicFramePr>
          <p:nvPr>
            <p:ph/>
          </p:nvPr>
        </p:nvGraphicFramePr>
        <p:xfrm>
          <a:off x="323850" y="1989138"/>
          <a:ext cx="8434388" cy="4338637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4" name="Obrázek 3" descr="FTV-CTV-ECT-IC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Železo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5" y="1628775"/>
            <a:ext cx="4103688" cy="4060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>
                <a:solidFill>
                  <a:schemeClr val="accent2"/>
                </a:solidFill>
              </a:rPr>
              <a:t>sideropenie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accent2"/>
                </a:solidFill>
              </a:rPr>
              <a:t>latentní nedostatek Fe u rizikových skupin: rostoucí děti, těhotné a kojící ženy, staří lidé, sociálně slabší, malnutriční </a:t>
            </a:r>
            <a:r>
              <a:rPr lang="cs-CZ" sz="2400" smtClean="0">
                <a:solidFill>
                  <a:schemeClr val="accent2"/>
                </a:solidFill>
                <a:sym typeface="Symbol" pitchFamily="18" charset="2"/>
              </a:rPr>
              <a:t></a:t>
            </a:r>
            <a:r>
              <a:rPr lang="cs-CZ" sz="2400" smtClean="0">
                <a:solidFill>
                  <a:schemeClr val="accent2"/>
                </a:solidFill>
              </a:rPr>
              <a:t> manifestace v akutním stavu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accent2"/>
                </a:solidFill>
              </a:rPr>
              <a:t>nutriční nedostatek, ztráty, achlorhydrie </a:t>
            </a:r>
            <a:r>
              <a:rPr lang="cs-CZ" sz="2400" smtClean="0">
                <a:solidFill>
                  <a:schemeClr val="accent2"/>
                </a:solidFill>
                <a:sym typeface="Symbol" pitchFamily="18" charset="2"/>
              </a:rPr>
              <a:t> sideropenie  anemie</a:t>
            </a:r>
            <a:r>
              <a:rPr lang="cs-CZ" sz="2400" smtClean="0">
                <a:solidFill>
                  <a:schemeClr val="accent2"/>
                </a:solidFill>
              </a:rPr>
              <a:t> </a:t>
            </a:r>
            <a:endParaRPr lang="cs-CZ" sz="2800" baseline="30000" smtClean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645025" y="1628775"/>
            <a:ext cx="410368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b="1">
                <a:solidFill>
                  <a:srgbClr val="FF0000"/>
                </a:solidFill>
              </a:rPr>
              <a:t>hemosiderosa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rgbClr val="FF0000"/>
                </a:solidFill>
              </a:rPr>
              <a:t>ukládání Fe v orgánech, zvl. játrech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rgbClr val="FF0000"/>
                </a:solidFill>
              </a:rPr>
              <a:t>perorálně nelze předávkovat </a:t>
            </a:r>
            <a:r>
              <a:rPr lang="cs-CZ" sz="2400">
                <a:solidFill>
                  <a:srgbClr val="FF0000"/>
                </a:solidFill>
                <a:sym typeface="Symbol" pitchFamily="18" charset="2"/>
              </a:rPr>
              <a:t> vznik parenterálním podáním, transfusemi nebo při chron. onemocněních</a:t>
            </a:r>
            <a:endParaRPr lang="cs-CZ" sz="240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sz="2800" baseline="30000">
              <a:solidFill>
                <a:srgbClr val="FF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Selén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eaLnBrk="1" hangingPunct="1"/>
            <a:r>
              <a:rPr lang="cs-CZ" sz="2800" smtClean="0"/>
              <a:t>součástí enzymů ochraňujících buněčné struktury před oxidačním poškozením</a:t>
            </a:r>
          </a:p>
          <a:p>
            <a:pPr eaLnBrk="1" hangingPunct="1"/>
            <a:r>
              <a:rPr lang="cs-CZ" sz="2800" smtClean="0"/>
              <a:t>vstřebání v tenkém střevě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4776788" y="3616325"/>
            <a:ext cx="38989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 b="1">
                <a:solidFill>
                  <a:srgbClr val="FF0000"/>
                </a:solidFill>
              </a:rPr>
              <a:t>hyperselenemie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rgbClr val="FF0000"/>
                </a:solidFill>
              </a:rPr>
              <a:t>vzácně při vysokých dávkách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rgbClr val="FF0000"/>
                </a:solidFill>
              </a:rPr>
              <a:t>padání vlasů, nausea, vomitus, zvýšená nerv. dráždivost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539750" y="3644900"/>
            <a:ext cx="38989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 b="1">
                <a:solidFill>
                  <a:schemeClr val="accent2"/>
                </a:solidFill>
              </a:rPr>
              <a:t>hyposelenemie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chemeClr val="accent2"/>
                </a:solidFill>
              </a:rPr>
              <a:t>uměle živení pacienti </a:t>
            </a:r>
            <a:r>
              <a:rPr lang="cs-CZ" sz="2400">
                <a:solidFill>
                  <a:schemeClr val="accent2"/>
                </a:solidFill>
                <a:sym typeface="Symbol" pitchFamily="18" charset="2"/>
              </a:rPr>
              <a:t> </a:t>
            </a:r>
            <a:r>
              <a:rPr lang="cs-CZ" sz="2400">
                <a:solidFill>
                  <a:schemeClr val="accent2"/>
                </a:solidFill>
              </a:rPr>
              <a:t>sval. slabost a bolest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chemeClr val="accent2"/>
                </a:solidFill>
              </a:rPr>
              <a:t>chronický deficit </a:t>
            </a:r>
            <a:r>
              <a:rPr lang="cs-CZ" sz="2400">
                <a:solidFill>
                  <a:schemeClr val="accent2"/>
                </a:solidFill>
                <a:sym typeface="Symbol" pitchFamily="18" charset="2"/>
              </a:rPr>
              <a:t> KMP</a:t>
            </a:r>
            <a:endParaRPr lang="cs-CZ" sz="240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Zinek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součástí </a:t>
            </a:r>
            <a:r>
              <a:rPr lang="en-US" sz="2800" smtClean="0">
                <a:cs typeface="Arial" charset="0"/>
              </a:rPr>
              <a:t>&gt;</a:t>
            </a:r>
            <a:r>
              <a:rPr lang="cs-CZ" sz="2800" smtClean="0">
                <a:cs typeface="Arial" charset="0"/>
              </a:rPr>
              <a:t>200 metaloenzymů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cs typeface="Arial" charset="0"/>
              </a:rPr>
              <a:t>vstřebáván v tenkém střevě (20-40% z potravy)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cs typeface="Arial" charset="0"/>
              </a:rPr>
              <a:t>nadměrný p.o přívod (kompetice o stejný transportní protein) </a:t>
            </a:r>
            <a:r>
              <a:rPr lang="cs-CZ" sz="2800" smtClean="0">
                <a:cs typeface="Arial" charset="0"/>
                <a:sym typeface="Symbol" pitchFamily="18" charset="2"/>
              </a:rPr>
              <a:t> </a:t>
            </a:r>
            <a:r>
              <a:rPr lang="cs-CZ" sz="2800" smtClean="0">
                <a:cs typeface="Arial" charset="0"/>
              </a:rPr>
              <a:t>zhoršení resorpce Cu a její nedostatek v organismu</a:t>
            </a:r>
            <a:endParaRPr lang="en-US" sz="2800" smtClean="0">
              <a:cs typeface="Arial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23850" y="3717925"/>
            <a:ext cx="439261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 b="1">
                <a:solidFill>
                  <a:schemeClr val="accent2"/>
                </a:solidFill>
              </a:rPr>
              <a:t>hypozinkemie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chemeClr val="accent2"/>
                </a:solidFill>
                <a:cs typeface="Arial" charset="0"/>
              </a:rPr>
              <a:t>akutní u traumatu, zánětu (hladina neodráží stav)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chemeClr val="accent2"/>
                </a:solidFill>
                <a:cs typeface="Arial" charset="0"/>
              </a:rPr>
              <a:t>chronicky u starších osob, alkoholiků, CHRI, malnutrice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chemeClr val="accent2"/>
                </a:solidFill>
                <a:cs typeface="Arial" charset="0"/>
              </a:rPr>
              <a:t>změny chutě, čichu, alopecie, dermatitida</a:t>
            </a:r>
            <a:endParaRPr lang="en-US" sz="240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860925" y="3716338"/>
            <a:ext cx="41036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 b="1">
                <a:solidFill>
                  <a:srgbClr val="FF0000"/>
                </a:solidFill>
              </a:rPr>
              <a:t>hyperzinkemie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rgbClr val="FF0000"/>
                </a:solidFill>
              </a:rPr>
              <a:t>hypokupremie, mikrocytosa, neutropenie, </a:t>
            </a:r>
            <a:r>
              <a:rPr lang="cs-CZ" sz="2400">
                <a:solidFill>
                  <a:srgbClr val="FF0000"/>
                </a:solidFill>
                <a:sym typeface="Symbol" pitchFamily="18" charset="2"/>
              </a:rPr>
              <a:t>HDL chol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Měď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1397000"/>
          </a:xfrm>
        </p:spPr>
        <p:txBody>
          <a:bodyPr/>
          <a:lstStyle/>
          <a:p>
            <a:pPr eaLnBrk="1" hangingPunct="1"/>
            <a:r>
              <a:rPr lang="cs-CZ" sz="2800" smtClean="0"/>
              <a:t>enzymy zvl. v oblasti reakcí s kyslíkem</a:t>
            </a:r>
          </a:p>
          <a:p>
            <a:pPr eaLnBrk="1" hangingPunct="1"/>
            <a:r>
              <a:rPr lang="cs-CZ" sz="2800" smtClean="0"/>
              <a:t>kompetice ve vstřebávání Zn-Cu ve střevě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787900" y="3400425"/>
            <a:ext cx="41148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 b="1">
                <a:solidFill>
                  <a:srgbClr val="FF0000"/>
                </a:solidFill>
              </a:rPr>
              <a:t>hyperkupremie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rgbClr val="FF0000"/>
                </a:solidFill>
              </a:rPr>
              <a:t>kontaminace vody, potravy, kůže, 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rgbClr val="FF0000"/>
                </a:solidFill>
              </a:rPr>
              <a:t>nausea, zvracení, průjem, bolesti břicha, u těžkých forem poškození jater a ledvin, …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11188" y="3357563"/>
            <a:ext cx="375443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 b="1">
                <a:solidFill>
                  <a:schemeClr val="accent2"/>
                </a:solidFill>
              </a:rPr>
              <a:t>hypokupremie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chemeClr val="accent2"/>
                </a:solidFill>
              </a:rPr>
              <a:t>zvl. v ak. stavech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>
                <a:solidFill>
                  <a:schemeClr val="accent2"/>
                </a:solidFill>
              </a:rPr>
              <a:t>anemie, neutropenie, degenerat. změny cév, osteoporosa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Ostatní stopové prvky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Chrom</a:t>
            </a:r>
            <a:r>
              <a:rPr lang="cs-CZ" sz="2800" smtClean="0"/>
              <a:t> – metabolismus B, S T</a:t>
            </a:r>
          </a:p>
          <a:p>
            <a:pPr eaLnBrk="1" hangingPunct="1"/>
            <a:r>
              <a:rPr lang="cs-CZ" sz="2800" b="1" smtClean="0"/>
              <a:t>Mangan</a:t>
            </a:r>
            <a:r>
              <a:rPr lang="cs-CZ" sz="2800" smtClean="0"/>
              <a:t> – enzymy v energetických reakcích a metabolismu T</a:t>
            </a:r>
          </a:p>
          <a:p>
            <a:pPr eaLnBrk="1" hangingPunct="1"/>
            <a:r>
              <a:rPr lang="cs-CZ" sz="2800" b="1" smtClean="0"/>
              <a:t>Kobalt</a:t>
            </a:r>
            <a:r>
              <a:rPr lang="cs-CZ" sz="2800" smtClean="0"/>
              <a:t> – metabolismus B a purinů</a:t>
            </a:r>
          </a:p>
          <a:p>
            <a:pPr eaLnBrk="1" hangingPunct="1"/>
            <a:r>
              <a:rPr lang="cs-CZ" sz="2800" b="1" smtClean="0"/>
              <a:t>Molybden</a:t>
            </a:r>
            <a:r>
              <a:rPr lang="cs-CZ" sz="2800" smtClean="0"/>
              <a:t> – metabolismus purinů</a:t>
            </a:r>
          </a:p>
          <a:p>
            <a:pPr eaLnBrk="1" hangingPunct="1"/>
            <a:r>
              <a:rPr lang="cs-CZ" sz="2800" b="1" smtClean="0"/>
              <a:t>Jod</a:t>
            </a:r>
            <a:r>
              <a:rPr lang="cs-CZ" sz="2800" smtClean="0"/>
              <a:t> – ŠŽ</a:t>
            </a:r>
          </a:p>
          <a:p>
            <a:pPr eaLnBrk="1" hangingPunct="1"/>
            <a:r>
              <a:rPr lang="cs-CZ" sz="2800" b="1" smtClean="0"/>
              <a:t>Fluor</a:t>
            </a:r>
            <a:r>
              <a:rPr lang="cs-CZ" sz="2800" smtClean="0"/>
              <a:t> – kost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1e92e7f37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Denní dávky </a:t>
            </a:r>
            <a:r>
              <a:rPr lang="cs-CZ" smtClean="0">
                <a:solidFill>
                  <a:srgbClr val="0099CC"/>
                </a:solidFill>
              </a:rPr>
              <a:t>vitamínů</a:t>
            </a:r>
          </a:p>
        </p:txBody>
      </p:sp>
      <p:graphicFrame>
        <p:nvGraphicFramePr>
          <p:cNvPr id="86594" name="Group 578"/>
          <p:cNvGraphicFramePr>
            <a:graphicFrameLocks noGrp="1"/>
          </p:cNvGraphicFramePr>
          <p:nvPr/>
        </p:nvGraphicFramePr>
        <p:xfrm>
          <a:off x="1476375" y="1412875"/>
          <a:ext cx="6480175" cy="4988151"/>
        </p:xfrm>
        <a:graphic>
          <a:graphicData uri="http://schemas.openxmlformats.org/drawingml/2006/table">
            <a:tbl>
              <a:tblPr/>
              <a:tblGrid>
                <a:gridCol w="2087563"/>
                <a:gridCol w="2303462"/>
                <a:gridCol w="2089150"/>
              </a:tblGrid>
              <a:tr h="626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p.o. / den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i.v. / den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Vitamín A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0,9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Vitamín D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0,005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0,005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Vitamín 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Vitamín K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0,07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0,15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Vitamín B1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1,5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Vitamín B2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1,7mg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3,6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Vitamín B6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Vitamín B12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0,002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0,005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Niacin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19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40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Kyselina listová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0,2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0,4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Biotin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0,1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0,06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Kyselina pantotenová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7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15 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Vitamín C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60 mg 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100mg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Vitaminy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0099CC"/>
                </a:solidFill>
              </a:rPr>
              <a:t>rozpustné v tucích</a:t>
            </a:r>
            <a:r>
              <a:rPr lang="cs-CZ" smtClean="0"/>
              <a:t> – A, D, E, K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>
                <a:solidFill>
                  <a:srgbClr val="0099CC"/>
                </a:solidFill>
              </a:rPr>
              <a:t>rozpustné ve vodě</a:t>
            </a:r>
            <a:r>
              <a:rPr lang="cs-CZ" smtClean="0"/>
              <a:t> – B, C, niacin, kys. listová, kys. pantothenová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Vitamin 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(karoteinoidy) </a:t>
            </a:r>
            <a:r>
              <a:rPr lang="cs-CZ" sz="2800" smtClean="0">
                <a:sym typeface="Symbol" pitchFamily="18" charset="2"/>
              </a:rPr>
              <a:t> retinol  retinaldehyd  kys. retinová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sym typeface="Symbol" pitchFamily="18" charset="2"/>
              </a:rPr>
              <a:t>retinol  reprodukce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sym typeface="Symbol" pitchFamily="18" charset="2"/>
              </a:rPr>
              <a:t>retinaldehyd  vidění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sym typeface="Symbol" pitchFamily="18" charset="2"/>
              </a:rPr>
              <a:t>kys. retinová  růst a diferenciace buněk</a:t>
            </a:r>
          </a:p>
          <a:p>
            <a:pPr eaLnBrk="1" hangingPunct="1">
              <a:lnSpc>
                <a:spcPct val="80000"/>
              </a:lnSpc>
            </a:pPr>
            <a:endParaRPr lang="cs-CZ" sz="28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accent2"/>
                </a:solidFill>
                <a:sym typeface="Symbol" pitchFamily="18" charset="2"/>
              </a:rPr>
              <a:t>nedostatek (malnutrice, alkoholismus, narkomanie): šeroslepost, hyperkeratosa kůže a sliznic, poruchy imunity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rgbClr val="FF0000"/>
                </a:solidFill>
                <a:sym typeface="Symbol" pitchFamily="18" charset="2"/>
              </a:rPr>
              <a:t>nadbytek (ren. selhání): alopecie, ataxie, bolesti svalů a kostí, bolesti hlavy, poruchy kůže a vidění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Vitamin 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(dieta nebo syntéza v kůži) </a:t>
            </a:r>
            <a:r>
              <a:rPr lang="cs-CZ" sz="2800" smtClean="0">
                <a:sym typeface="Symbol" pitchFamily="18" charset="2"/>
              </a:rPr>
              <a:t> ergokalciferol (25-OH vit.D, vit. D</a:t>
            </a:r>
            <a:r>
              <a:rPr lang="cs-CZ" sz="2800" baseline="-25000" smtClean="0">
                <a:sym typeface="Symbol" pitchFamily="18" charset="2"/>
              </a:rPr>
              <a:t>2</a:t>
            </a:r>
            <a:r>
              <a:rPr lang="cs-CZ" sz="2800" smtClean="0">
                <a:sym typeface="Symbol" pitchFamily="18" charset="2"/>
              </a:rPr>
              <a:t>)  cholekalciferol (1,25-OH vit.D, vit. D</a:t>
            </a:r>
            <a:r>
              <a:rPr lang="cs-CZ" sz="2800" baseline="-25000" smtClean="0">
                <a:sym typeface="Symbol" pitchFamily="18" charset="2"/>
              </a:rPr>
              <a:t>3</a:t>
            </a:r>
            <a:r>
              <a:rPr lang="cs-CZ" sz="2800" smtClean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sym typeface="Symbol" pitchFamily="18" charset="2"/>
              </a:rPr>
              <a:t>homeostáza Ca-P metabolismu (střevní resorpce Ca, P, osteoklastů), diferenciace imunitních a hemopoetických bb., význam v ak. stavech (imunomodul., antimikrob., kardioprotekt.)</a:t>
            </a:r>
          </a:p>
          <a:p>
            <a:pPr eaLnBrk="1" hangingPunct="1">
              <a:lnSpc>
                <a:spcPct val="80000"/>
              </a:lnSpc>
            </a:pPr>
            <a:endParaRPr lang="cs-CZ" sz="20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cs-CZ" sz="20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accent2"/>
                </a:solidFill>
                <a:sym typeface="Symbol" pitchFamily="18" charset="2"/>
              </a:rPr>
              <a:t>nedostatek (střevní a pankreatická malabsorpce, …): osteomalacie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rgbClr val="FF0000"/>
                </a:solidFill>
                <a:sym typeface="Symbol" pitchFamily="18" charset="2"/>
              </a:rPr>
              <a:t>nadbytek (nadměrný příjem): hyperkalcermie, kalciurie, kalcifikace měkkých kání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3 prostory tělesných tekutin</a:t>
            </a:r>
          </a:p>
        </p:txBody>
      </p:sp>
      <p:pic>
        <p:nvPicPr>
          <p:cNvPr id="6147" name="Picture 2" descr="msotw9_temp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24000"/>
          </a:blip>
          <a:srcRect l="4471" t="10402" r="3102" b="2716"/>
          <a:stretch>
            <a:fillRect/>
          </a:stretch>
        </p:blipFill>
        <p:spPr>
          <a:xfrm>
            <a:off x="2286000" y="1484313"/>
            <a:ext cx="4230688" cy="5068887"/>
          </a:xfrm>
          <a:ln w="28575">
            <a:solidFill>
              <a:schemeClr val="hlink"/>
            </a:solidFill>
          </a:ln>
          <a:effectLst>
            <a:outerShdw dist="107763" dir="18900000" algn="ctr" rotWithShape="0">
              <a:schemeClr val="accent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Vitamin 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9 derivátů charakteru tokoferolů a tokotrienolů</a:t>
            </a:r>
          </a:p>
          <a:p>
            <a:pPr eaLnBrk="1" hangingPunct="1"/>
            <a:r>
              <a:rPr lang="cs-CZ" sz="2800" smtClean="0"/>
              <a:t>inhibice peroxidace lipidů </a:t>
            </a:r>
            <a:r>
              <a:rPr lang="cs-CZ" sz="2800" smtClean="0">
                <a:sym typeface="Symbol" pitchFamily="18" charset="2"/>
              </a:rPr>
              <a:t> antioxidační efekt</a:t>
            </a:r>
          </a:p>
          <a:p>
            <a:pPr eaLnBrk="1" hangingPunct="1"/>
            <a:endParaRPr lang="cs-CZ" sz="2800" smtClean="0">
              <a:sym typeface="Symbol" pitchFamily="18" charset="2"/>
            </a:endParaRPr>
          </a:p>
          <a:p>
            <a:pPr eaLnBrk="1" hangingPunct="1"/>
            <a:r>
              <a:rPr lang="cs-CZ" sz="2400" smtClean="0">
                <a:solidFill>
                  <a:schemeClr val="accent2"/>
                </a:solidFill>
                <a:sym typeface="Symbol" pitchFamily="18" charset="2"/>
              </a:rPr>
              <a:t>nedostatek (steatorhea, pankreatitida, cyst. fibrosa, SBS, cholestáza): hemolytická anemie, zvýšení trc-agregace, myopatie, neuropatie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  <a:sym typeface="Symbol" pitchFamily="18" charset="2"/>
              </a:rPr>
              <a:t>nadbytek (nadměrný příjem): porucha neutrofilů, kogulace</a:t>
            </a:r>
            <a:endParaRPr lang="cs-CZ" sz="2800" smtClean="0">
              <a:solidFill>
                <a:srgbClr val="FF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Vitamín 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strava, syntéza střevních bakterií</a:t>
            </a:r>
          </a:p>
          <a:p>
            <a:pPr eaLnBrk="1" hangingPunct="1"/>
            <a:r>
              <a:rPr lang="cs-CZ" sz="2800" smtClean="0"/>
              <a:t>nebytnou součástí koagulační kaskády, metabolismus kostí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400" smtClean="0">
                <a:solidFill>
                  <a:schemeClr val="accent2"/>
                </a:solidFill>
              </a:rPr>
              <a:t>nedostatek (malabsorpce, SBS, cholstáza, jaterní choroby, antagonizující léky): koagulopatie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</a:rPr>
              <a:t>nadbytek (těžké hepatopatie) vzácně: hemolyt. anemie, hyperbilirubinemie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Vitamin B</a:t>
            </a:r>
            <a:r>
              <a:rPr lang="cs-CZ" baseline="-25000" smtClean="0"/>
              <a:t>1 </a:t>
            </a:r>
            <a:r>
              <a:rPr lang="cs-CZ" smtClean="0"/>
              <a:t>(thiamin)</a:t>
            </a:r>
            <a:endParaRPr lang="cs-CZ" baseline="-250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metabolismus ketokyselin</a:t>
            </a:r>
          </a:p>
          <a:p>
            <a:pPr eaLnBrk="1" hangingPunct="1"/>
            <a:r>
              <a:rPr lang="cs-CZ" sz="2800" smtClean="0"/>
              <a:t>vodivost nervu</a:t>
            </a:r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>
                <a:solidFill>
                  <a:schemeClr val="accent2"/>
                </a:solidFill>
              </a:rPr>
              <a:t>nedostatek (endemicky nedostatečným příjmem v potravě, alkoholici, kriticky nemocní s PV): beri-beri (suchá f. – neuropatie perif. nervů</a:t>
            </a:r>
            <a:r>
              <a:rPr lang="cs-CZ" sz="2400" smtClean="0">
                <a:solidFill>
                  <a:schemeClr val="accent2"/>
                </a:solidFill>
                <a:sym typeface="Symbol" pitchFamily="18" charset="2"/>
              </a:rPr>
              <a:t>, vlhká f. – srdeční selhání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  <a:sym typeface="Symbol" pitchFamily="18" charset="2"/>
              </a:rPr>
              <a:t>nadbytek vzácný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Vitamin B</a:t>
            </a:r>
            <a:r>
              <a:rPr lang="cs-CZ" baseline="-25000" smtClean="0"/>
              <a:t>2 </a:t>
            </a:r>
            <a:r>
              <a:rPr lang="cs-CZ" smtClean="0"/>
              <a:t>(riboflavin)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součástí flavinových enzymů</a:t>
            </a:r>
          </a:p>
          <a:p>
            <a:pPr eaLnBrk="1" hangingPunct="1"/>
            <a:r>
              <a:rPr lang="cs-CZ" sz="2800" smtClean="0"/>
              <a:t>oxidoredukční reakce a enzymatické systémy</a:t>
            </a:r>
          </a:p>
          <a:p>
            <a:pPr eaLnBrk="1" hangingPunct="1"/>
            <a:r>
              <a:rPr lang="cs-CZ" sz="2800" smtClean="0"/>
              <a:t>metabolismus glukosy, AK a MK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400" smtClean="0">
                <a:solidFill>
                  <a:schemeClr val="accent2"/>
                </a:solidFill>
              </a:rPr>
              <a:t>nedostatek (malabsorpce, alkholismus, DM, thyreopatie, gravidita a laktace, rychlý růst, trauamta, operace,  infekce): cheilosa, angulární stomatitida, glositida, seborhoická ddermatitida, perigenitální kožní změny, zanět rohovky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</a:rPr>
              <a:t>nadbytek nevede ke specif. příznakům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Vitamin B</a:t>
            </a:r>
            <a:r>
              <a:rPr lang="cs-CZ" baseline="-25000" smtClean="0"/>
              <a:t>3 </a:t>
            </a:r>
            <a:r>
              <a:rPr lang="cs-CZ" smtClean="0"/>
              <a:t>(niacin, vitamin PP)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obsahuje kys. nikotinovou a nikotinamid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označován též pelagra preventive factor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komponenta koenzymů NAD a NADP – vliv na </a:t>
            </a:r>
            <a:r>
              <a:rPr lang="en-US" sz="2800" smtClean="0">
                <a:cs typeface="Arial" charset="0"/>
              </a:rPr>
              <a:t>&gt;</a:t>
            </a:r>
            <a:r>
              <a:rPr lang="cs-CZ" sz="2800" smtClean="0">
                <a:cs typeface="Arial" charset="0"/>
              </a:rPr>
              <a:t> 200 enzymů v oxidačních reakcích všech makronutrientů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cs typeface="Arial" charset="0"/>
              </a:rPr>
              <a:t>esenciální složka výživy – prekursorem tryptofan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cs typeface="Arial" charset="0"/>
              </a:rPr>
              <a:t>hypolipidemický efekt </a:t>
            </a:r>
            <a:r>
              <a:rPr lang="cs-CZ" sz="2800" smtClean="0">
                <a:sym typeface="Symbol" pitchFamily="18" charset="2"/>
              </a:rPr>
              <a:t> chol., LDLchol., HDL chol.</a:t>
            </a:r>
            <a:endParaRPr lang="cs-CZ" sz="2800" smtClean="0">
              <a:cs typeface="Arial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cs-CZ" sz="28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nedostatek (nedostatek ve stravě, alkoholismus, thyreopatie, nádory, popáleniny): pelagra (3D-dermatitida, diarhea, demence)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solidFill>
                  <a:srgbClr val="FF0000"/>
                </a:solidFill>
                <a:cs typeface="Arial" charset="0"/>
              </a:rPr>
              <a:t>nadbytek nepopisován</a:t>
            </a:r>
            <a:endParaRPr lang="en-US" sz="2400" smtClean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Vitamin B</a:t>
            </a:r>
            <a:r>
              <a:rPr lang="cs-CZ" baseline="-25000" smtClean="0"/>
              <a:t>6 </a:t>
            </a:r>
            <a:r>
              <a:rPr lang="cs-CZ" smtClean="0"/>
              <a:t>(pyridoxin)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&gt;</a:t>
            </a:r>
            <a:r>
              <a:rPr lang="cs-CZ" sz="2800" smtClean="0">
                <a:cs typeface="Arial" charset="0"/>
              </a:rPr>
              <a:t>100 enzymatických reakcí</a:t>
            </a:r>
          </a:p>
          <a:p>
            <a:pPr eaLnBrk="1" hangingPunct="1"/>
            <a:r>
              <a:rPr lang="cs-CZ" sz="2800" smtClean="0">
                <a:cs typeface="Arial" charset="0"/>
              </a:rPr>
              <a:t>metabolismus AK, glukoneogenese, lipdový metabolismus, vazba steroidů,  vývoj CNS, imunita</a:t>
            </a:r>
          </a:p>
          <a:p>
            <a:pPr eaLnBrk="1" hangingPunct="1"/>
            <a:endParaRPr lang="cs-CZ" sz="2800" smtClean="0">
              <a:cs typeface="Arial" charset="0"/>
            </a:endParaRPr>
          </a:p>
          <a:p>
            <a:pPr eaLnBrk="1" hangingPunct="1"/>
            <a:r>
              <a:rPr lang="cs-CZ" sz="2400" smtClean="0">
                <a:solidFill>
                  <a:schemeClr val="accent2"/>
                </a:solidFill>
                <a:cs typeface="Arial" charset="0"/>
              </a:rPr>
              <a:t>nedostatek (malabsorpce, alkoholismus, jaterní choroby, gravidita a laktace, popálení): cheilitida, stomatitida, glositida, neurologické symtpomy – irritabilita, deprese a zmatenost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  <a:cs typeface="Arial" charset="0"/>
              </a:rPr>
              <a:t>nadbytek (chron. vysoké dávky): neuropatie, ataxie</a:t>
            </a:r>
            <a:endParaRPr lang="en-US" sz="2400" smtClean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Vitamin B</a:t>
            </a:r>
            <a:r>
              <a:rPr lang="cs-CZ" baseline="-25000" smtClean="0"/>
              <a:t>12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err="1" smtClean="0"/>
              <a:t>hematopoesa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syntéza </a:t>
            </a:r>
            <a:r>
              <a:rPr lang="cs-CZ" sz="2800" dirty="0" err="1" smtClean="0"/>
              <a:t>fosfatidylcholinu</a:t>
            </a:r>
            <a:r>
              <a:rPr lang="cs-CZ" sz="2800" dirty="0" smtClean="0"/>
              <a:t> a cholinu </a:t>
            </a:r>
            <a:r>
              <a:rPr lang="cs-CZ" sz="2800" dirty="0" smtClean="0">
                <a:sym typeface="Symbol" pitchFamily="18" charset="2"/>
              </a:rPr>
              <a:t> tvorba myelinu</a:t>
            </a:r>
          </a:p>
          <a:p>
            <a:pPr eaLnBrk="1" hangingPunct="1"/>
            <a:r>
              <a:rPr lang="cs-CZ" sz="2800" dirty="0" err="1" smtClean="0">
                <a:sym typeface="Symbol" pitchFamily="18" charset="2"/>
              </a:rPr>
              <a:t>glukoneogenese</a:t>
            </a:r>
            <a:endParaRPr lang="cs-CZ" sz="2800" dirty="0" smtClean="0">
              <a:sym typeface="Symbol" pitchFamily="18" charset="2"/>
            </a:endParaRPr>
          </a:p>
          <a:p>
            <a:pPr eaLnBrk="1" hangingPunct="1"/>
            <a:endParaRPr lang="cs-CZ" sz="2800" dirty="0" smtClean="0"/>
          </a:p>
          <a:p>
            <a:pPr eaLnBrk="1" hangingPunct="1"/>
            <a:r>
              <a:rPr lang="cs-CZ" sz="2400" dirty="0" smtClean="0">
                <a:solidFill>
                  <a:schemeClr val="accent2"/>
                </a:solidFill>
              </a:rPr>
              <a:t>nedostatek (nedostateční přívod – nedostatek v potravě, porucha vstřebání, poruchy utilizace, zvýšené ztráty – </a:t>
            </a:r>
            <a:r>
              <a:rPr lang="cs-CZ" sz="2400" dirty="0" smtClean="0">
                <a:solidFill>
                  <a:schemeClr val="accent2"/>
                </a:solidFill>
                <a:sym typeface="Symbol" pitchFamily="18" charset="2"/>
              </a:rPr>
              <a:t></a:t>
            </a:r>
            <a:r>
              <a:rPr lang="cs-CZ" sz="2400" dirty="0" smtClean="0">
                <a:solidFill>
                  <a:schemeClr val="accent2"/>
                </a:solidFill>
              </a:rPr>
              <a:t>metabolismus, </a:t>
            </a:r>
            <a:r>
              <a:rPr lang="cs-CZ" sz="2400" dirty="0" smtClean="0">
                <a:solidFill>
                  <a:schemeClr val="accent2"/>
                </a:solidFill>
                <a:sym typeface="Symbol" pitchFamily="18" charset="2"/>
              </a:rPr>
              <a:t>exkrece, inaktivace): perniciosní anemie</a:t>
            </a:r>
          </a:p>
          <a:p>
            <a:pPr eaLnBrk="1" hangingPunct="1"/>
            <a:r>
              <a:rPr lang="cs-CZ" sz="2400" dirty="0" smtClean="0">
                <a:solidFill>
                  <a:srgbClr val="FF0000"/>
                </a:solidFill>
                <a:sym typeface="Symbol" pitchFamily="18" charset="2"/>
              </a:rPr>
              <a:t>nadbytek vzácně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Kyselina listová</a:t>
            </a:r>
            <a:endParaRPr lang="cs-CZ" baseline="-25000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syntéza </a:t>
            </a:r>
            <a:r>
              <a:rPr lang="cs-CZ" sz="2800" dirty="0" smtClean="0"/>
              <a:t>DNA</a:t>
            </a:r>
          </a:p>
          <a:p>
            <a:pPr eaLnBrk="1" hangingPunct="1">
              <a:lnSpc>
                <a:spcPct val="80000"/>
              </a:lnSpc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solidFill>
                  <a:schemeClr val="accent2"/>
                </a:solidFill>
              </a:rPr>
              <a:t>nedostatek (</a:t>
            </a:r>
            <a:r>
              <a:rPr lang="cs-CZ" sz="2400" dirty="0" err="1" smtClean="0">
                <a:solidFill>
                  <a:schemeClr val="accent2"/>
                </a:solidFill>
              </a:rPr>
              <a:t>alkoholimus</a:t>
            </a:r>
            <a:r>
              <a:rPr lang="cs-CZ" sz="2400" dirty="0" smtClean="0">
                <a:solidFill>
                  <a:schemeClr val="accent2"/>
                </a:solidFill>
              </a:rPr>
              <a:t>, zvýšená proliferace – trauma, popálení, infekce, </a:t>
            </a:r>
            <a:r>
              <a:rPr lang="cs-CZ" sz="2400" dirty="0" err="1" smtClean="0">
                <a:solidFill>
                  <a:schemeClr val="accent2"/>
                </a:solidFill>
              </a:rPr>
              <a:t>hemolyt</a:t>
            </a:r>
            <a:r>
              <a:rPr lang="cs-CZ" sz="2400" dirty="0" smtClean="0">
                <a:solidFill>
                  <a:schemeClr val="accent2"/>
                </a:solidFill>
              </a:rPr>
              <a:t>. anemie, zvýšený metabolismus – nádory, </a:t>
            </a:r>
            <a:r>
              <a:rPr lang="cs-CZ" sz="2400" dirty="0" err="1" smtClean="0">
                <a:solidFill>
                  <a:schemeClr val="accent2"/>
                </a:solidFill>
              </a:rPr>
              <a:t>hyperthyreosa</a:t>
            </a:r>
            <a:r>
              <a:rPr lang="cs-CZ" sz="2400" dirty="0" smtClean="0">
                <a:solidFill>
                  <a:schemeClr val="accent2"/>
                </a:solidFill>
              </a:rPr>
              <a:t>, gravidita a laktace): anemie, porucha sliznice GIT (pálení jazyka, záněty sliznic GIT), </a:t>
            </a:r>
            <a:r>
              <a:rPr lang="cs-CZ" sz="2400" dirty="0" smtClean="0">
                <a:solidFill>
                  <a:schemeClr val="accent2"/>
                </a:solidFill>
                <a:sym typeface="Symbol" pitchFamily="18" charset="2"/>
              </a:rPr>
              <a:t></a:t>
            </a:r>
            <a:r>
              <a:rPr lang="cs-CZ" sz="2400" dirty="0" smtClean="0">
                <a:solidFill>
                  <a:schemeClr val="accent2"/>
                </a:solidFill>
              </a:rPr>
              <a:t>imunity, nervové poruchy, deprese, </a:t>
            </a:r>
            <a:r>
              <a:rPr lang="cs-CZ" sz="2400" dirty="0" err="1" smtClean="0">
                <a:solidFill>
                  <a:schemeClr val="accent2"/>
                </a:solidFill>
              </a:rPr>
              <a:t>instabilita</a:t>
            </a:r>
            <a:r>
              <a:rPr lang="cs-CZ" sz="2400" dirty="0" smtClean="0">
                <a:solidFill>
                  <a:schemeClr val="accent2"/>
                </a:solidFill>
              </a:rPr>
              <a:t>, demence, </a:t>
            </a:r>
            <a:r>
              <a:rPr lang="cs-CZ" sz="2400" dirty="0" smtClean="0">
                <a:solidFill>
                  <a:schemeClr val="accent2"/>
                </a:solidFill>
                <a:sym typeface="Symbol" pitchFamily="18" charset="2"/>
              </a:rPr>
              <a:t></a:t>
            </a:r>
            <a:r>
              <a:rPr lang="cs-CZ" sz="2400" dirty="0" err="1" smtClean="0">
                <a:solidFill>
                  <a:schemeClr val="accent2"/>
                </a:solidFill>
                <a:sym typeface="Symbol" pitchFamily="18" charset="2"/>
              </a:rPr>
              <a:t>karidovask</a:t>
            </a:r>
            <a:r>
              <a:rPr lang="cs-CZ" sz="2400" dirty="0" smtClean="0">
                <a:solidFill>
                  <a:schemeClr val="accent2"/>
                </a:solidFill>
                <a:sym typeface="Symbol" pitchFamily="18" charset="2"/>
              </a:rPr>
              <a:t>. </a:t>
            </a:r>
            <a:r>
              <a:rPr lang="cs-CZ" sz="2400" dirty="0" err="1" smtClean="0">
                <a:solidFill>
                  <a:schemeClr val="accent2"/>
                </a:solidFill>
                <a:sym typeface="Symbol" pitchFamily="18" charset="2"/>
              </a:rPr>
              <a:t>onem</a:t>
            </a:r>
            <a:r>
              <a:rPr lang="cs-CZ" sz="2400" dirty="0" smtClean="0">
                <a:solidFill>
                  <a:schemeClr val="accent2"/>
                </a:solidFill>
                <a:sym typeface="Symbol" pitchFamily="18" charset="2"/>
              </a:rPr>
              <a:t>. ( S-</a:t>
            </a:r>
            <a:r>
              <a:rPr lang="cs-CZ" sz="2400" dirty="0" err="1" smtClean="0">
                <a:solidFill>
                  <a:schemeClr val="accent2"/>
                </a:solidFill>
                <a:sym typeface="Symbol" pitchFamily="18" charset="2"/>
              </a:rPr>
              <a:t>homocysteinu</a:t>
            </a:r>
            <a:r>
              <a:rPr lang="cs-CZ" sz="2400" dirty="0" smtClean="0">
                <a:solidFill>
                  <a:schemeClr val="accent2"/>
                </a:solidFill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solidFill>
                  <a:srgbClr val="FF0000"/>
                </a:solidFill>
              </a:rPr>
              <a:t>nadbytek vzácně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u="sng" dirty="0" err="1" smtClean="0"/>
              <a:t>suplementovat</a:t>
            </a:r>
            <a:r>
              <a:rPr lang="cs-CZ" sz="2800" u="sng" dirty="0" smtClean="0"/>
              <a:t> vždy současně s vit. B12 (jinak úprava anemie, ale zhoršení neurologické </a:t>
            </a:r>
            <a:r>
              <a:rPr lang="cs-CZ" sz="2800" u="sng" dirty="0" err="1" smtClean="0"/>
              <a:t>symtpom</a:t>
            </a:r>
            <a:r>
              <a:rPr lang="cs-CZ" sz="2800" u="sng" dirty="0" smtClean="0"/>
              <a:t>.)</a:t>
            </a:r>
            <a:r>
              <a:rPr lang="cs-CZ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Vitamin H (biotin)</a:t>
            </a:r>
            <a:endParaRPr lang="cs-CZ" baseline="-2500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cs-CZ" sz="2800" smtClean="0"/>
              <a:t>obsahuje síru</a:t>
            </a:r>
          </a:p>
          <a:p>
            <a:pPr eaLnBrk="1" hangingPunct="1"/>
            <a:r>
              <a:rPr lang="cs-CZ" sz="2800" smtClean="0"/>
              <a:t>částečně činností stř. bakt., dominantně ve stravě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400" smtClean="0">
                <a:solidFill>
                  <a:schemeClr val="accent2"/>
                </a:solidFill>
              </a:rPr>
              <a:t>nedostatek (alkoholismus, st.p. gastrektomii, popáleniny, gravidita a tětotenství): anorexie, bledost, nausea, vomitus, glositidy, myalgie, alopecie, duchá kže, deprese, </a:t>
            </a:r>
            <a:r>
              <a:rPr lang="cs-CZ" sz="2400" smtClean="0">
                <a:solidFill>
                  <a:schemeClr val="accent2"/>
                </a:solidFill>
                <a:sym typeface="Symbol" pitchFamily="18" charset="2"/>
              </a:rPr>
              <a:t>S-chol. a žluč. barviv</a:t>
            </a: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  <a:sym typeface="Symbol" pitchFamily="18" charset="2"/>
              </a:rPr>
              <a:t>nadbytek nebývá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Kyselina pantothenová</a:t>
            </a:r>
            <a:endParaRPr lang="cs-CZ" baseline="-250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metabolismus S, T a ketoplast. AK</a:t>
            </a:r>
          </a:p>
          <a:p>
            <a:pPr eaLnBrk="1" hangingPunct="1"/>
            <a:r>
              <a:rPr lang="cs-CZ" sz="2800" smtClean="0"/>
              <a:t>syntéza hemu a sterolů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400" smtClean="0">
                <a:solidFill>
                  <a:schemeClr val="accent2"/>
                </a:solidFill>
              </a:rPr>
              <a:t>nedostatek (chon. malnutrice, alkoholismus): poruchy sluchu, únava, průjem, deprese, insomnie, horší hojení, neuromuskul. poruchy, poškození nadledvin, </a:t>
            </a:r>
            <a:r>
              <a:rPr lang="cs-CZ" sz="2400" smtClean="0">
                <a:solidFill>
                  <a:schemeClr val="accent2"/>
                </a:solidFill>
                <a:sym typeface="Symbol" pitchFamily="18" charset="2"/>
              </a:rPr>
              <a:t>reparačních a regeneračních procesů</a:t>
            </a:r>
            <a:endParaRPr lang="cs-CZ" sz="2400" smtClean="0">
              <a:solidFill>
                <a:schemeClr val="accent2"/>
              </a:solidFill>
            </a:endParaRPr>
          </a:p>
          <a:p>
            <a:pPr eaLnBrk="1" hangingPunct="1"/>
            <a:r>
              <a:rPr lang="cs-CZ" sz="2400" smtClean="0">
                <a:solidFill>
                  <a:srgbClr val="FF0000"/>
                </a:solidFill>
              </a:rPr>
              <a:t>nadbytek nebývá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32d63988fa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Vitamin C</a:t>
            </a:r>
            <a:endParaRPr lang="cs-CZ" baseline="-250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k. dehydroaskorbová (oxidovaná f.) a k.askorbová (redukovaná f.)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antioxidační reakce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syntéza kolagenu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ym typeface="Symbol" pitchFamily="18" charset="2"/>
              </a:rPr>
              <a:t>střevní resorpce Fe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ym typeface="Symbol" pitchFamily="18" charset="2"/>
              </a:rPr>
              <a:t>metabolismus cholesterolu</a:t>
            </a:r>
          </a:p>
          <a:p>
            <a:pPr eaLnBrk="1" hangingPunct="1">
              <a:lnSpc>
                <a:spcPct val="90000"/>
              </a:lnSpc>
            </a:pPr>
            <a:endParaRPr lang="cs-CZ" sz="28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accent2"/>
                </a:solidFill>
                <a:sym typeface="Symbol" pitchFamily="18" charset="2"/>
              </a:rPr>
              <a:t>nedostatek (pacienti s PV, operace, traumata, nádory, popáleniny): anorexie, únava, myalgie, imunity, skorbut (anemie, krvácivost kůže a sliznic, poruchy kolagenních struktur)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  <a:sym typeface="Symbol" pitchFamily="18" charset="2"/>
              </a:rPr>
              <a:t>nadbytek: nausea, průjem, oxalátová lithiasa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5" descr="003539_05_02385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3491" name="Picture 6" descr="003539_05_0238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2925" y="549275"/>
            <a:ext cx="35702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5734050"/>
            <a:ext cx="3600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8"/>
          <p:cNvSpPr txBox="1">
            <a:spLocks noChangeArrowheads="1"/>
          </p:cNvSpPr>
          <p:nvPr/>
        </p:nvSpPr>
        <p:spPr bwMode="auto">
          <a:xfrm>
            <a:off x="3140075" y="317500"/>
            <a:ext cx="359251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>
                <a:solidFill>
                  <a:schemeClr val="tx2"/>
                </a:solidFill>
              </a:rPr>
              <a:t>VODA A MINERÁLY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„Koloběh“ vody</a:t>
            </a:r>
          </a:p>
        </p:txBody>
      </p:sp>
      <p:pic>
        <p:nvPicPr>
          <p:cNvPr id="8195" name="Picture 7" descr="kb-fig6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695450"/>
            <a:ext cx="6096000" cy="4333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Příjem vody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2116138"/>
          </a:xfrm>
        </p:spPr>
        <p:txBody>
          <a:bodyPr/>
          <a:lstStyle/>
          <a:p>
            <a:pPr eaLnBrk="1" hangingPunct="1"/>
            <a:r>
              <a:rPr lang="cs-CZ" sz="2800" smtClean="0"/>
              <a:t>tekutiny</a:t>
            </a:r>
          </a:p>
          <a:p>
            <a:pPr eaLnBrk="1" hangingPunct="1"/>
            <a:r>
              <a:rPr lang="cs-CZ" sz="2800" smtClean="0"/>
              <a:t>potrava</a:t>
            </a:r>
          </a:p>
          <a:p>
            <a:pPr eaLnBrk="1" hangingPunct="1"/>
            <a:r>
              <a:rPr lang="cs-CZ" sz="2800" smtClean="0"/>
              <a:t>infuse</a:t>
            </a:r>
          </a:p>
          <a:p>
            <a:pPr eaLnBrk="1" hangingPunct="1"/>
            <a:r>
              <a:rPr lang="cs-CZ" sz="2800" smtClean="0"/>
              <a:t>metabolická voda</a:t>
            </a:r>
          </a:p>
        </p:txBody>
      </p:sp>
      <p:graphicFrame>
        <p:nvGraphicFramePr>
          <p:cNvPr id="14369" name="Group 33"/>
          <p:cNvGraphicFramePr>
            <a:graphicFrameLocks noGrp="1"/>
          </p:cNvGraphicFramePr>
          <p:nvPr>
            <p:ph sz="half" idx="2"/>
          </p:nvPr>
        </p:nvGraphicFramePr>
        <p:xfrm>
          <a:off x="827088" y="4149725"/>
          <a:ext cx="7859712" cy="1976439"/>
        </p:xfrm>
        <a:graphic>
          <a:graphicData uri="http://schemas.openxmlformats.org/drawingml/2006/table">
            <a:tbl>
              <a:tblPr/>
              <a:tblGrid>
                <a:gridCol w="2619375"/>
                <a:gridCol w="2620962"/>
                <a:gridCol w="2619375"/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substrát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množství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voda z oxidace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cukr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2" name="AutoShape 34"/>
          <p:cNvSpPr>
            <a:spLocks noChangeArrowheads="1"/>
          </p:cNvSpPr>
          <p:nvPr/>
        </p:nvSpPr>
        <p:spPr bwMode="auto">
          <a:xfrm rot="5400000">
            <a:off x="4139407" y="3285331"/>
            <a:ext cx="576262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1639857082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Výdej vody</a:t>
            </a:r>
          </a:p>
        </p:txBody>
      </p:sp>
      <p:graphicFrame>
        <p:nvGraphicFramePr>
          <p:cNvPr id="18456" name="Group 2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celkové denní ztráty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2000-2500ml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1000-1500ml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pokožka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plíce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2789</Words>
  <Application>Microsoft Office PowerPoint</Application>
  <PresentationFormat>Předvádění na obrazovce (4:3)</PresentationFormat>
  <Paragraphs>609</Paragraphs>
  <Slides>61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6" baseType="lpstr">
      <vt:lpstr>Arial</vt:lpstr>
      <vt:lpstr>Wingdings</vt:lpstr>
      <vt:lpstr>Symbol</vt:lpstr>
      <vt:lpstr>Times New Roman</vt:lpstr>
      <vt:lpstr>Výchozí návrh</vt:lpstr>
      <vt:lpstr>Snímek 1</vt:lpstr>
      <vt:lpstr>Význam vody</vt:lpstr>
      <vt:lpstr>% tělesné hmotnosti tvořené vodou</vt:lpstr>
      <vt:lpstr>Snímek 4</vt:lpstr>
      <vt:lpstr>3 prostory tělesných tekutin</vt:lpstr>
      <vt:lpstr>Snímek 6</vt:lpstr>
      <vt:lpstr>„Koloběh“ vody</vt:lpstr>
      <vt:lpstr>Příjem vody </vt:lpstr>
      <vt:lpstr>Výdej vody</vt:lpstr>
      <vt:lpstr>Běžné ztráty vody</vt:lpstr>
      <vt:lpstr>Efekt dehydratace</vt:lpstr>
      <vt:lpstr>Dodatečná potřeba tekutin v akutním stavu</vt:lpstr>
      <vt:lpstr>Potřeba tekutin v ml na  1 kg tělesné hmotnosti</vt:lpstr>
      <vt:lpstr>Tekutinová bilance </vt:lpstr>
      <vt:lpstr>Složení tělních tekutin</vt:lpstr>
      <vt:lpstr>Obsah iontů v sekretech GIT</vt:lpstr>
      <vt:lpstr>Transport solutů přes membrány</vt:lpstr>
      <vt:lpstr>Snímek 18</vt:lpstr>
      <vt:lpstr>Vztah voda / sodík</vt:lpstr>
      <vt:lpstr>Nedostatek vody - dehydratace</vt:lpstr>
      <vt:lpstr>Přebytek vody - hyperhydratace</vt:lpstr>
      <vt:lpstr>Krystaloidy v. koloidy</vt:lpstr>
      <vt:lpstr>KRYSTALOIDY</vt:lpstr>
      <vt:lpstr>KOLOIDY</vt:lpstr>
      <vt:lpstr>Snímek 25</vt:lpstr>
      <vt:lpstr>Makro/mikronutrienty</vt:lpstr>
      <vt:lpstr>Snímek 27</vt:lpstr>
      <vt:lpstr>Snímek 28</vt:lpstr>
      <vt:lpstr>Denní dávky makronutrientů</vt:lpstr>
      <vt:lpstr>Natrium</vt:lpstr>
      <vt:lpstr>Kalium</vt:lpstr>
      <vt:lpstr>Chloridy</vt:lpstr>
      <vt:lpstr>Magnézium</vt:lpstr>
      <vt:lpstr>Kalcium</vt:lpstr>
      <vt:lpstr>Fosfor</vt:lpstr>
      <vt:lpstr>Snímek 36</vt:lpstr>
      <vt:lpstr>Denní dávky stopových prvků</vt:lpstr>
      <vt:lpstr>Železo</vt:lpstr>
      <vt:lpstr>Železo</vt:lpstr>
      <vt:lpstr>Železo</vt:lpstr>
      <vt:lpstr>Selén</vt:lpstr>
      <vt:lpstr>Zinek</vt:lpstr>
      <vt:lpstr>Měď</vt:lpstr>
      <vt:lpstr>Ostatní stopové prvky</vt:lpstr>
      <vt:lpstr>Snímek 45</vt:lpstr>
      <vt:lpstr>Denní dávky vitamínů</vt:lpstr>
      <vt:lpstr>Vitaminy</vt:lpstr>
      <vt:lpstr>Vitamin A</vt:lpstr>
      <vt:lpstr>Vitamin D</vt:lpstr>
      <vt:lpstr>Vitamin E</vt:lpstr>
      <vt:lpstr>Vitamín K</vt:lpstr>
      <vt:lpstr>Vitamin B1 (thiamin)</vt:lpstr>
      <vt:lpstr>Vitamin B2 (riboflavin)</vt:lpstr>
      <vt:lpstr>Vitamin B3 (niacin, vitamin PP)</vt:lpstr>
      <vt:lpstr>Vitamin B6 (pyridoxin)</vt:lpstr>
      <vt:lpstr>Vitamin B12 </vt:lpstr>
      <vt:lpstr>Kyselina listová</vt:lpstr>
      <vt:lpstr>Vitamin H (biotin)</vt:lpstr>
      <vt:lpstr>Kyselina pantothenová</vt:lpstr>
      <vt:lpstr>Vitamin C</vt:lpstr>
      <vt:lpstr>Snímek 61</vt:lpstr>
    </vt:vector>
  </TitlesOfParts>
  <Company>Fakultni Nemocnice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A MINERÁLY</dc:title>
  <dc:creator>igekfnb</dc:creator>
  <cp:lastModifiedBy>Admin</cp:lastModifiedBy>
  <cp:revision>71</cp:revision>
  <dcterms:created xsi:type="dcterms:W3CDTF">2009-11-23T15:22:17Z</dcterms:created>
  <dcterms:modified xsi:type="dcterms:W3CDTF">2015-09-21T21:36:17Z</dcterms:modified>
</cp:coreProperties>
</file>