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29" r:id="rId3"/>
    <p:sldId id="430" r:id="rId4"/>
    <p:sldId id="431" r:id="rId5"/>
    <p:sldId id="432" r:id="rId6"/>
    <p:sldId id="433" r:id="rId7"/>
    <p:sldId id="581" r:id="rId8"/>
    <p:sldId id="436" r:id="rId9"/>
    <p:sldId id="438" r:id="rId10"/>
    <p:sldId id="434" r:id="rId11"/>
    <p:sldId id="439" r:id="rId12"/>
    <p:sldId id="441" r:id="rId13"/>
    <p:sldId id="547" r:id="rId14"/>
    <p:sldId id="548" r:id="rId15"/>
    <p:sldId id="552" r:id="rId16"/>
    <p:sldId id="549" r:id="rId17"/>
    <p:sldId id="558" r:id="rId18"/>
    <p:sldId id="553" r:id="rId19"/>
    <p:sldId id="554" r:id="rId20"/>
    <p:sldId id="566" r:id="rId21"/>
    <p:sldId id="567" r:id="rId22"/>
    <p:sldId id="568" r:id="rId23"/>
    <p:sldId id="574" r:id="rId24"/>
    <p:sldId id="571" r:id="rId25"/>
    <p:sldId id="570" r:id="rId26"/>
    <p:sldId id="572" r:id="rId27"/>
    <p:sldId id="511" r:id="rId28"/>
    <p:sldId id="512" r:id="rId29"/>
    <p:sldId id="513" r:id="rId30"/>
    <p:sldId id="514" r:id="rId31"/>
    <p:sldId id="515" r:id="rId32"/>
    <p:sldId id="505" r:id="rId33"/>
    <p:sldId id="442" r:id="rId34"/>
    <p:sldId id="443" r:id="rId35"/>
    <p:sldId id="506" r:id="rId36"/>
    <p:sldId id="507" r:id="rId37"/>
    <p:sldId id="559" r:id="rId38"/>
    <p:sldId id="575" r:id="rId39"/>
    <p:sldId id="562" r:id="rId40"/>
    <p:sldId id="576" r:id="rId41"/>
    <p:sldId id="526" r:id="rId42"/>
    <p:sldId id="527" r:id="rId43"/>
    <p:sldId id="528" r:id="rId44"/>
    <p:sldId id="529" r:id="rId45"/>
    <p:sldId id="530" r:id="rId46"/>
    <p:sldId id="538" r:id="rId47"/>
    <p:sldId id="531" r:id="rId48"/>
    <p:sldId id="533" r:id="rId49"/>
    <p:sldId id="522" r:id="rId50"/>
    <p:sldId id="537" r:id="rId51"/>
    <p:sldId id="534" r:id="rId52"/>
    <p:sldId id="520" r:id="rId53"/>
    <p:sldId id="521" r:id="rId54"/>
    <p:sldId id="27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3DE"/>
    <a:srgbClr val="552DC5"/>
    <a:srgbClr val="5659D8"/>
    <a:srgbClr val="3034CE"/>
    <a:srgbClr val="8A4C87"/>
    <a:srgbClr val="723E70"/>
    <a:srgbClr val="0E9D03"/>
    <a:srgbClr val="039D33"/>
    <a:srgbClr val="DE99F9"/>
    <a:srgbClr val="FFC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Excel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4-5,5</c:v>
                </c:pt>
                <c:pt idx="1">
                  <c:v>5,5-6,6</c:v>
                </c:pt>
                <c:pt idx="2">
                  <c:v>6,6-7,7</c:v>
                </c:pt>
                <c:pt idx="3">
                  <c:v>7,8-10</c:v>
                </c:pt>
                <c:pt idx="4">
                  <c:v>&gt;10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14</c:v>
                </c:pt>
                <c:pt idx="3">
                  <c:v>23</c:v>
                </c:pt>
                <c:pt idx="4">
                  <c:v>32.5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4-5,5</c:v>
                </c:pt>
                <c:pt idx="1">
                  <c:v>5,5-6,6</c:v>
                </c:pt>
                <c:pt idx="2">
                  <c:v>6,6-7,7</c:v>
                </c:pt>
                <c:pt idx="3">
                  <c:v>7,8-10</c:v>
                </c:pt>
                <c:pt idx="4">
                  <c:v>&gt;10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13.5</c:v>
                </c:pt>
                <c:pt idx="1">
                  <c:v>17</c:v>
                </c:pt>
                <c:pt idx="2">
                  <c:v>18</c:v>
                </c:pt>
                <c:pt idx="3">
                  <c:v>27</c:v>
                </c:pt>
                <c:pt idx="4">
                  <c:v>34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4-5,5</c:v>
                </c:pt>
                <c:pt idx="1">
                  <c:v>5,5-6,6</c:v>
                </c:pt>
                <c:pt idx="2">
                  <c:v>6,6-7,7</c:v>
                </c:pt>
                <c:pt idx="3">
                  <c:v>7,8-10</c:v>
                </c:pt>
                <c:pt idx="4">
                  <c:v>&gt;10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23</c:v>
                </c:pt>
                <c:pt idx="1">
                  <c:v>18.5</c:v>
                </c:pt>
                <c:pt idx="2">
                  <c:v>27</c:v>
                </c:pt>
                <c:pt idx="3">
                  <c:v>33.5</c:v>
                </c:pt>
                <c:pt idx="4">
                  <c:v>35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List1!$A$2:$A$6</c:f>
              <c:strCache>
                <c:ptCount val="5"/>
                <c:pt idx="0">
                  <c:v>4-5,5</c:v>
                </c:pt>
                <c:pt idx="1">
                  <c:v>5,5-6,6</c:v>
                </c:pt>
                <c:pt idx="2">
                  <c:v>6,6-7,7</c:v>
                </c:pt>
                <c:pt idx="3">
                  <c:v>7,8-10</c:v>
                </c:pt>
                <c:pt idx="4">
                  <c:v>&gt;10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  <c:pt idx="0">
                  <c:v>30.5</c:v>
                </c:pt>
                <c:pt idx="1">
                  <c:v>31</c:v>
                </c:pt>
                <c:pt idx="2">
                  <c:v>32.5</c:v>
                </c:pt>
                <c:pt idx="3">
                  <c:v>40</c:v>
                </c:pt>
                <c:pt idx="4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00320"/>
        <c:axId val="133801856"/>
      </c:barChart>
      <c:catAx>
        <c:axId val="13380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198" baseline="0">
                <a:latin typeface="Arial" pitchFamily="34" charset="0"/>
              </a:defRPr>
            </a:pPr>
            <a:endParaRPr lang="cs-CZ"/>
          </a:p>
        </c:txPr>
        <c:crossAx val="133801856"/>
        <c:crosses val="autoZero"/>
        <c:auto val="1"/>
        <c:lblAlgn val="ctr"/>
        <c:lblOffset val="100"/>
        <c:noMultiLvlLbl val="0"/>
      </c:catAx>
      <c:valAx>
        <c:axId val="13380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198" baseline="0">
                <a:latin typeface="Arial" pitchFamily="34" charset="0"/>
              </a:defRPr>
            </a:pPr>
            <a:endParaRPr lang="cs-CZ"/>
          </a:p>
        </c:txPr>
        <c:crossAx val="133800320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Endo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cat>
            <c:numRef>
              <c:f>List1!$A$2:$A$15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List1!$B$2:$B$15</c:f>
              <c:numCache>
                <c:formatCode>General</c:formatCode>
                <c:ptCount val="14"/>
                <c:pt idx="0">
                  <c:v>400</c:v>
                </c:pt>
                <c:pt idx="1">
                  <c:v>600</c:v>
                </c:pt>
                <c:pt idx="2">
                  <c:v>900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900</c:v>
                </c:pt>
                <c:pt idx="8">
                  <c:v>750</c:v>
                </c:pt>
                <c:pt idx="9">
                  <c:v>600</c:v>
                </c:pt>
                <c:pt idx="10">
                  <c:v>550</c:v>
                </c:pt>
                <c:pt idx="11">
                  <c:v>450</c:v>
                </c:pt>
                <c:pt idx="12">
                  <c:v>350</c:v>
                </c:pt>
                <c:pt idx="13">
                  <c:v>250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Exo</c:v>
                </c:pt>
              </c:strCache>
            </c:strRef>
          </c:tx>
          <c:spPr>
            <a:solidFill>
              <a:srgbClr val="039D33"/>
            </a:solidFill>
            <a:ln w="19050">
              <a:solidFill>
                <a:schemeClr val="tx1"/>
              </a:solidFill>
            </a:ln>
          </c:spPr>
          <c:invertIfNegative val="0"/>
          <c:cat>
            <c:numRef>
              <c:f>List1!$A$2:$A$15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List1!$C$2:$C$15</c:f>
              <c:numCache>
                <c:formatCode>General</c:formatCode>
                <c:ptCount val="14"/>
                <c:pt idx="0">
                  <c:v>400</c:v>
                </c:pt>
                <c:pt idx="1">
                  <c:v>400</c:v>
                </c:pt>
                <c:pt idx="2">
                  <c:v>600</c:v>
                </c:pt>
                <c:pt idx="3">
                  <c:v>700</c:v>
                </c:pt>
                <c:pt idx="4">
                  <c:v>800</c:v>
                </c:pt>
                <c:pt idx="5">
                  <c:v>900</c:v>
                </c:pt>
                <c:pt idx="6">
                  <c:v>950</c:v>
                </c:pt>
                <c:pt idx="7">
                  <c:v>1000</c:v>
                </c:pt>
                <c:pt idx="8">
                  <c:v>1150</c:v>
                </c:pt>
                <c:pt idx="9">
                  <c:v>1200</c:v>
                </c:pt>
                <c:pt idx="10">
                  <c:v>1250</c:v>
                </c:pt>
                <c:pt idx="11">
                  <c:v>1350</c:v>
                </c:pt>
                <c:pt idx="12">
                  <c:v>1450</c:v>
                </c:pt>
                <c:pt idx="13">
                  <c:v>1550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Chybí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invertIfNegative val="0"/>
          <c:cat>
            <c:numRef>
              <c:f>List1!$A$2:$A$15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List1!$D$2:$D$15</c:f>
              <c:numCache>
                <c:formatCode>General</c:formatCode>
                <c:ptCount val="14"/>
                <c:pt idx="0">
                  <c:v>400</c:v>
                </c:pt>
                <c:pt idx="1">
                  <c:v>800</c:v>
                </c:pt>
                <c:pt idx="2">
                  <c:v>800</c:v>
                </c:pt>
                <c:pt idx="3">
                  <c:v>600</c:v>
                </c:pt>
                <c:pt idx="4">
                  <c:v>450</c:v>
                </c:pt>
                <c:pt idx="5">
                  <c:v>300</c:v>
                </c:pt>
                <c:pt idx="6">
                  <c:v>150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71809792"/>
        <c:axId val="171815680"/>
      </c:barChart>
      <c:catAx>
        <c:axId val="17180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815680"/>
        <c:crosses val="autoZero"/>
        <c:auto val="1"/>
        <c:lblAlgn val="ctr"/>
        <c:lblOffset val="100"/>
        <c:noMultiLvlLbl val="0"/>
      </c:catAx>
      <c:valAx>
        <c:axId val="17181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80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0.06952</cdr:x>
      <cdr:y>0.00405</cdr:y>
    </cdr:from>
    <cdr:to>
      <cdr:x>0.16577</cdr:x>
      <cdr:y>0.0836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86408" y="19956"/>
          <a:ext cx="811885" cy="3921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dirty="0" smtClean="0"/>
            <a:t>kcal</a:t>
          </a:r>
          <a:endParaRPr lang="cs-CZ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22. 4. 2024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22. 4. 2024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0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00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0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1C347893-45A0-4ABF-83E8-ACD70396BFE6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1C347893-45A0-4ABF-83E8-ACD70396BFE6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6D5A4439-E26D-497D-86B2-BC53586B23A8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4FC2F2F4-4A03-47AE-BFB2-AAE1CFED6DEF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C69CF606-B15A-4007-B65E-7394F83A1013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5DFF5A99-B5D8-400D-8ECB-60F47D4751DA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16FB496B-08C3-4A75-8B91-4529057C34CF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70FA397B-C754-4D88-9E01-156AEC6D4AFB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D859EA9E-9847-4B0F-8C9B-DE4A93666A06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fld id="{CE8E106C-15BA-4662-AFFD-729046C4CF93}" type="slidenum">
              <a:rPr lang="cs-CZ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cs-CZ" b="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uje mortalitu v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10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2622-4512-46F1-B5AA-F80FED482D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55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6EEF9-C7A0-43C4-B659-B923D65675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52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60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ticalcarenutritio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50" y="620688"/>
            <a:ext cx="7938806" cy="3960440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Obecné zásady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podpory v intenzívní péči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bakalářské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studium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3.r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., nutriční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terapie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99392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Klinické souvislosti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hyperdynamické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fáze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352928" cy="4896544"/>
          </a:xfrm>
        </p:spPr>
        <p:txBody>
          <a:bodyPr>
            <a:normAutofit lnSpcReduction="10000"/>
          </a:bodyPr>
          <a:lstStyle/>
          <a:p>
            <a:r>
              <a:rPr lang="cs-CZ" sz="2800" b="1" dirty="0" err="1">
                <a:latin typeface="Arial" charset="0"/>
              </a:rPr>
              <a:t>Persistující</a:t>
            </a:r>
            <a:r>
              <a:rPr lang="cs-CZ" sz="2800" b="1" dirty="0">
                <a:latin typeface="Arial" charset="0"/>
              </a:rPr>
              <a:t> katabolismus i při adekvátním přívodu energie a </a:t>
            </a:r>
            <a:r>
              <a:rPr lang="cs-CZ" sz="2800" b="1" dirty="0" smtClean="0">
                <a:latin typeface="Arial" charset="0"/>
              </a:rPr>
              <a:t>živin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vysoké odpady dusíku v </a:t>
            </a:r>
            <a:r>
              <a:rPr lang="cs-CZ" sz="2400" dirty="0" smtClean="0">
                <a:latin typeface="Arial" charset="0"/>
              </a:rPr>
              <a:t>moči (&gt; 15 g N/24 h)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Snížená odpověď na anabolické podněty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Snížená tolerance k déletrvajícímu hladovění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potřeba nutriční podpory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Vysoké riziko představuje přetrvávající </a:t>
            </a:r>
            <a:r>
              <a:rPr lang="cs-CZ" sz="2800" b="1" dirty="0" err="1" smtClean="0">
                <a:latin typeface="Arial" charset="0"/>
              </a:rPr>
              <a:t>hyperdynamická</a:t>
            </a:r>
            <a:r>
              <a:rPr lang="cs-CZ" sz="2800" b="1" dirty="0" smtClean="0">
                <a:latin typeface="Arial" charset="0"/>
              </a:rPr>
              <a:t> fáze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dlouhý pobyt na JIP </a:t>
            </a:r>
            <a:r>
              <a:rPr lang="en-US" sz="2400" dirty="0">
                <a:latin typeface="Arial" charset="0"/>
              </a:rPr>
              <a:t>&gt; 5 </a:t>
            </a:r>
            <a:r>
              <a:rPr lang="en-US" sz="2400" dirty="0" err="1">
                <a:latin typeface="Arial" charset="0"/>
              </a:rPr>
              <a:t>dn</a:t>
            </a:r>
            <a:r>
              <a:rPr lang="cs-CZ" sz="2400" dirty="0">
                <a:latin typeface="Arial" charset="0"/>
              </a:rPr>
              <a:t>ů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opakovaná </a:t>
            </a:r>
            <a:r>
              <a:rPr lang="cs-CZ" sz="2400" dirty="0" smtClean="0">
                <a:latin typeface="Arial" charset="0"/>
              </a:rPr>
              <a:t>operace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err="1" smtClean="0">
                <a:latin typeface="Arial" charset="0"/>
              </a:rPr>
              <a:t>persistující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infekce</a:t>
            </a:r>
          </a:p>
          <a:p>
            <a:pPr eaLnBrk="1" hangingPunct="1">
              <a:spcBef>
                <a:spcPts val="0"/>
              </a:spcBef>
            </a:pPr>
            <a:endParaRPr 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0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99392"/>
            <a:ext cx="7488832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Homeostáza elektrolytů a vody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hyperdynamické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fázi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352928" cy="4464496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řesun tekutin z cévního řečiště do extravaskulárního prostoru</a:t>
            </a:r>
          </a:p>
          <a:p>
            <a:pPr lvl="1" eaLnBrk="1" hangingPunct="1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akumulace až 5-12 litrů tekutin v organismu</a:t>
            </a:r>
            <a:endParaRPr lang="cs-CZ" sz="1200" b="1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H</a:t>
            </a:r>
            <a:r>
              <a:rPr lang="cs-CZ" sz="2800" b="1" dirty="0" smtClean="0">
                <a:latin typeface="Arial" charset="0"/>
              </a:rPr>
              <a:t>romadění tekutin ve třetím prostoru</a:t>
            </a:r>
          </a:p>
          <a:p>
            <a:pPr lvl="1" eaLnBrk="1" hangingPunct="1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ascites, pleurální výpotek</a:t>
            </a:r>
          </a:p>
          <a:p>
            <a:pPr>
              <a:spcBef>
                <a:spcPts val="1200"/>
              </a:spcBef>
            </a:pPr>
            <a:r>
              <a:rPr lang="cs-CZ" b="1" dirty="0">
                <a:latin typeface="Arial" charset="0"/>
              </a:rPr>
              <a:t>Dysfunkce střeva  u kriticky nemocných</a:t>
            </a:r>
          </a:p>
          <a:p>
            <a:pPr lvl="1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obtíže s enterálním přívodem živin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Nárůst tělesné hmotnosti nemůže být interpretován jako zlepšení nutričního stavu</a:t>
            </a:r>
          </a:p>
          <a:p>
            <a:pPr eaLnBrk="1" hangingPunct="1"/>
            <a:endParaRPr lang="cs-CZ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2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73025"/>
            <a:ext cx="8424935" cy="97971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Nadměrná zánětlivá odpověď - cíl léčby na JIP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liv parenterálního podání omega-3 mastných kyselin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900113" y="3284538"/>
            <a:ext cx="76327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900113" y="4941888"/>
            <a:ext cx="76327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5" name="Freeform 5"/>
          <p:cNvSpPr>
            <a:spLocks/>
          </p:cNvSpPr>
          <p:nvPr/>
        </p:nvSpPr>
        <p:spPr bwMode="auto">
          <a:xfrm>
            <a:off x="900113" y="1892300"/>
            <a:ext cx="7704137" cy="4297363"/>
          </a:xfrm>
          <a:custGeom>
            <a:avLst/>
            <a:gdLst>
              <a:gd name="T0" fmla="*/ 0 w 4853"/>
              <a:gd name="T1" fmla="*/ 2147483647 h 2707"/>
              <a:gd name="T2" fmla="*/ 2147483647 w 4853"/>
              <a:gd name="T3" fmla="*/ 2147483647 h 2707"/>
              <a:gd name="T4" fmla="*/ 2147483647 w 4853"/>
              <a:gd name="T5" fmla="*/ 2147483647 h 2707"/>
              <a:gd name="T6" fmla="*/ 2147483647 w 4853"/>
              <a:gd name="T7" fmla="*/ 2147483647 h 2707"/>
              <a:gd name="T8" fmla="*/ 2147483647 w 4853"/>
              <a:gd name="T9" fmla="*/ 2147483647 h 2707"/>
              <a:gd name="T10" fmla="*/ 2147483647 w 4853"/>
              <a:gd name="T11" fmla="*/ 2147483647 h 2707"/>
              <a:gd name="T12" fmla="*/ 2147483647 w 4853"/>
              <a:gd name="T13" fmla="*/ 2147483647 h 2707"/>
              <a:gd name="T14" fmla="*/ 2147483647 w 4853"/>
              <a:gd name="T15" fmla="*/ 2147483647 h 2707"/>
              <a:gd name="T16" fmla="*/ 2147483647 w 4853"/>
              <a:gd name="T17" fmla="*/ 2147483647 h 2707"/>
              <a:gd name="T18" fmla="*/ 2147483647 w 4853"/>
              <a:gd name="T19" fmla="*/ 2147483647 h 2707"/>
              <a:gd name="T20" fmla="*/ 2147483647 w 4853"/>
              <a:gd name="T21" fmla="*/ 2147483647 h 2707"/>
              <a:gd name="T22" fmla="*/ 2147483647 w 4853"/>
              <a:gd name="T23" fmla="*/ 2147483647 h 2707"/>
              <a:gd name="T24" fmla="*/ 2147483647 w 4853"/>
              <a:gd name="T25" fmla="*/ 2147483647 h 2707"/>
              <a:gd name="T26" fmla="*/ 2147483647 w 4853"/>
              <a:gd name="T27" fmla="*/ 2147483647 h 2707"/>
              <a:gd name="T28" fmla="*/ 2147483647 w 4853"/>
              <a:gd name="T29" fmla="*/ 2147483647 h 2707"/>
              <a:gd name="T30" fmla="*/ 2147483647 w 4853"/>
              <a:gd name="T31" fmla="*/ 2147483647 h 270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853" h="2707">
                <a:moveTo>
                  <a:pt x="0" y="1376"/>
                </a:moveTo>
                <a:cubicBezTo>
                  <a:pt x="41" y="1372"/>
                  <a:pt x="83" y="1369"/>
                  <a:pt x="136" y="1331"/>
                </a:cubicBezTo>
                <a:cubicBezTo>
                  <a:pt x="189" y="1293"/>
                  <a:pt x="242" y="1270"/>
                  <a:pt x="317" y="1149"/>
                </a:cubicBezTo>
                <a:cubicBezTo>
                  <a:pt x="392" y="1028"/>
                  <a:pt x="521" y="748"/>
                  <a:pt x="589" y="605"/>
                </a:cubicBezTo>
                <a:cubicBezTo>
                  <a:pt x="657" y="462"/>
                  <a:pt x="665" y="379"/>
                  <a:pt x="725" y="288"/>
                </a:cubicBezTo>
                <a:cubicBezTo>
                  <a:pt x="785" y="197"/>
                  <a:pt x="861" y="106"/>
                  <a:pt x="952" y="61"/>
                </a:cubicBezTo>
                <a:cubicBezTo>
                  <a:pt x="1043" y="16"/>
                  <a:pt x="1172" y="0"/>
                  <a:pt x="1270" y="15"/>
                </a:cubicBezTo>
                <a:cubicBezTo>
                  <a:pt x="1368" y="30"/>
                  <a:pt x="1459" y="69"/>
                  <a:pt x="1542" y="152"/>
                </a:cubicBezTo>
                <a:cubicBezTo>
                  <a:pt x="1625" y="235"/>
                  <a:pt x="1656" y="227"/>
                  <a:pt x="1769" y="514"/>
                </a:cubicBezTo>
                <a:cubicBezTo>
                  <a:pt x="1882" y="801"/>
                  <a:pt x="2063" y="1542"/>
                  <a:pt x="2222" y="1875"/>
                </a:cubicBezTo>
                <a:cubicBezTo>
                  <a:pt x="2381" y="2208"/>
                  <a:pt x="2509" y="2374"/>
                  <a:pt x="2721" y="2510"/>
                </a:cubicBezTo>
                <a:cubicBezTo>
                  <a:pt x="2933" y="2646"/>
                  <a:pt x="3280" y="2707"/>
                  <a:pt x="3492" y="2692"/>
                </a:cubicBezTo>
                <a:cubicBezTo>
                  <a:pt x="3704" y="2677"/>
                  <a:pt x="3847" y="2594"/>
                  <a:pt x="3991" y="2420"/>
                </a:cubicBezTo>
                <a:cubicBezTo>
                  <a:pt x="4135" y="2246"/>
                  <a:pt x="4248" y="1875"/>
                  <a:pt x="4354" y="1648"/>
                </a:cubicBezTo>
                <a:cubicBezTo>
                  <a:pt x="4460" y="1421"/>
                  <a:pt x="4543" y="1187"/>
                  <a:pt x="4626" y="1059"/>
                </a:cubicBezTo>
                <a:cubicBezTo>
                  <a:pt x="4709" y="931"/>
                  <a:pt x="4781" y="904"/>
                  <a:pt x="4853" y="877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0710" name="Freeform 6"/>
          <p:cNvSpPr>
            <a:spLocks/>
          </p:cNvSpPr>
          <p:nvPr/>
        </p:nvSpPr>
        <p:spPr bwMode="auto">
          <a:xfrm>
            <a:off x="900113" y="2852738"/>
            <a:ext cx="7343775" cy="2616200"/>
          </a:xfrm>
          <a:custGeom>
            <a:avLst/>
            <a:gdLst>
              <a:gd name="T0" fmla="*/ 0 w 4626"/>
              <a:gd name="T1" fmla="*/ 2147483647 h 1648"/>
              <a:gd name="T2" fmla="*/ 2147483647 w 4626"/>
              <a:gd name="T3" fmla="*/ 2147483647 h 1648"/>
              <a:gd name="T4" fmla="*/ 2147483647 w 4626"/>
              <a:gd name="T5" fmla="*/ 2147483647 h 1648"/>
              <a:gd name="T6" fmla="*/ 2147483647 w 4626"/>
              <a:gd name="T7" fmla="*/ 2147483647 h 1648"/>
              <a:gd name="T8" fmla="*/ 2147483647 w 4626"/>
              <a:gd name="T9" fmla="*/ 2147483647 h 1648"/>
              <a:gd name="T10" fmla="*/ 2147483647 w 4626"/>
              <a:gd name="T11" fmla="*/ 2147483647 h 1648"/>
              <a:gd name="T12" fmla="*/ 2147483647 w 4626"/>
              <a:gd name="T13" fmla="*/ 2147483647 h 1648"/>
              <a:gd name="T14" fmla="*/ 2147483647 w 4626"/>
              <a:gd name="T15" fmla="*/ 2147483647 h 1648"/>
              <a:gd name="T16" fmla="*/ 2147483647 w 4626"/>
              <a:gd name="T17" fmla="*/ 2147483647 h 1648"/>
              <a:gd name="T18" fmla="*/ 2147483647 w 4626"/>
              <a:gd name="T19" fmla="*/ 2147483647 h 1648"/>
              <a:gd name="T20" fmla="*/ 2147483647 w 4626"/>
              <a:gd name="T21" fmla="*/ 2147483647 h 1648"/>
              <a:gd name="T22" fmla="*/ 2147483647 w 4626"/>
              <a:gd name="T23" fmla="*/ 2147483647 h 1648"/>
              <a:gd name="T24" fmla="*/ 2147483647 w 4626"/>
              <a:gd name="T25" fmla="*/ 2147483647 h 1648"/>
              <a:gd name="T26" fmla="*/ 2147483647 w 4626"/>
              <a:gd name="T27" fmla="*/ 2147483647 h 1648"/>
              <a:gd name="T28" fmla="*/ 2147483647 w 4626"/>
              <a:gd name="T29" fmla="*/ 2147483647 h 16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26" h="1648">
                <a:moveTo>
                  <a:pt x="0" y="832"/>
                </a:moveTo>
                <a:cubicBezTo>
                  <a:pt x="128" y="820"/>
                  <a:pt x="257" y="809"/>
                  <a:pt x="363" y="741"/>
                </a:cubicBezTo>
                <a:cubicBezTo>
                  <a:pt x="469" y="673"/>
                  <a:pt x="544" y="529"/>
                  <a:pt x="635" y="423"/>
                </a:cubicBezTo>
                <a:cubicBezTo>
                  <a:pt x="726" y="317"/>
                  <a:pt x="809" y="174"/>
                  <a:pt x="907" y="106"/>
                </a:cubicBezTo>
                <a:cubicBezTo>
                  <a:pt x="1005" y="38"/>
                  <a:pt x="1118" y="0"/>
                  <a:pt x="1224" y="15"/>
                </a:cubicBezTo>
                <a:cubicBezTo>
                  <a:pt x="1330" y="30"/>
                  <a:pt x="1436" y="99"/>
                  <a:pt x="1542" y="197"/>
                </a:cubicBezTo>
                <a:cubicBezTo>
                  <a:pt x="1648" y="295"/>
                  <a:pt x="1753" y="446"/>
                  <a:pt x="1859" y="605"/>
                </a:cubicBezTo>
                <a:cubicBezTo>
                  <a:pt x="1965" y="764"/>
                  <a:pt x="2064" y="998"/>
                  <a:pt x="2177" y="1149"/>
                </a:cubicBezTo>
                <a:cubicBezTo>
                  <a:pt x="2290" y="1300"/>
                  <a:pt x="2396" y="1429"/>
                  <a:pt x="2540" y="1512"/>
                </a:cubicBezTo>
                <a:cubicBezTo>
                  <a:pt x="2684" y="1595"/>
                  <a:pt x="2903" y="1648"/>
                  <a:pt x="3039" y="1648"/>
                </a:cubicBezTo>
                <a:cubicBezTo>
                  <a:pt x="3175" y="1648"/>
                  <a:pt x="3250" y="1618"/>
                  <a:pt x="3356" y="1512"/>
                </a:cubicBezTo>
                <a:cubicBezTo>
                  <a:pt x="3462" y="1406"/>
                  <a:pt x="3591" y="1209"/>
                  <a:pt x="3674" y="1013"/>
                </a:cubicBezTo>
                <a:cubicBezTo>
                  <a:pt x="3757" y="817"/>
                  <a:pt x="3772" y="492"/>
                  <a:pt x="3855" y="333"/>
                </a:cubicBezTo>
                <a:cubicBezTo>
                  <a:pt x="3938" y="174"/>
                  <a:pt x="4045" y="60"/>
                  <a:pt x="4173" y="60"/>
                </a:cubicBezTo>
                <a:cubicBezTo>
                  <a:pt x="4301" y="60"/>
                  <a:pt x="4543" y="288"/>
                  <a:pt x="4626" y="333"/>
                </a:cubicBezTo>
              </a:path>
            </a:pathLst>
          </a:custGeom>
          <a:noFill/>
          <a:ln w="76200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>
            <a:off x="2771775" y="1989138"/>
            <a:ext cx="0" cy="71913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 flipV="1">
            <a:off x="6227763" y="5300663"/>
            <a:ext cx="0" cy="7207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900113" y="1989138"/>
            <a:ext cx="0" cy="42481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131840" y="1484784"/>
            <a:ext cx="30966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 b="1" i="1" dirty="0" smtClean="0"/>
              <a:t>SIRS</a:t>
            </a:r>
          </a:p>
          <a:p>
            <a:pPr eaLnBrk="1" hangingPunct="1"/>
            <a:r>
              <a:rPr lang="cs-CZ" sz="2000" i="1" dirty="0" err="1" smtClean="0"/>
              <a:t>Systemic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Inflammatory</a:t>
            </a:r>
            <a:r>
              <a:rPr lang="cs-CZ" sz="2000" i="1" dirty="0" smtClean="0"/>
              <a:t> </a:t>
            </a:r>
          </a:p>
          <a:p>
            <a:pPr eaLnBrk="1" hangingPunct="1"/>
            <a:r>
              <a:rPr lang="cs-CZ" sz="2000" i="1" dirty="0" smtClean="0"/>
              <a:t>Response </a:t>
            </a:r>
            <a:r>
              <a:rPr lang="cs-CZ" sz="2000" i="1" dirty="0"/>
              <a:t>S</a:t>
            </a:r>
            <a:r>
              <a:rPr lang="cs-CZ" sz="2000" i="1" dirty="0" smtClean="0"/>
              <a:t>yndrome </a:t>
            </a:r>
            <a:endParaRPr lang="cs-CZ" sz="2000" i="1" dirty="0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404168" y="5541039"/>
            <a:ext cx="4175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3200" b="1" i="1" dirty="0" smtClean="0"/>
              <a:t>CARS</a:t>
            </a:r>
          </a:p>
          <a:p>
            <a:pPr algn="r" eaLnBrk="1" hangingPunct="1"/>
            <a:r>
              <a:rPr lang="cs-CZ" sz="2000" i="1" dirty="0" err="1" smtClean="0"/>
              <a:t>Compensatory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Antiinflammatory</a:t>
            </a:r>
            <a:r>
              <a:rPr lang="cs-CZ" sz="2000" i="1" dirty="0" smtClean="0"/>
              <a:t> </a:t>
            </a:r>
          </a:p>
          <a:p>
            <a:pPr algn="r" eaLnBrk="1" hangingPunct="1"/>
            <a:r>
              <a:rPr lang="cs-CZ" sz="2000" i="1" dirty="0" smtClean="0"/>
              <a:t>Response </a:t>
            </a:r>
            <a:r>
              <a:rPr lang="cs-CZ" sz="2000" i="1" dirty="0"/>
              <a:t>S</a:t>
            </a:r>
            <a:r>
              <a:rPr lang="cs-CZ" sz="2000" i="1" dirty="0" smtClean="0"/>
              <a:t>yndrome</a:t>
            </a:r>
            <a:endParaRPr lang="cs-CZ" sz="2000" i="1" dirty="0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908175" y="3789363"/>
            <a:ext cx="4824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 b="1" i="1" dirty="0"/>
              <a:t>Efektivní       odpověď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2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FE374AD-7E0B-45F9-A9CB-2E25B97798FD}" type="slidenum">
              <a:rPr lang="cs-CZ"/>
              <a:pPr algn="r">
                <a:defRPr/>
              </a:pPr>
              <a:t>13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920880" cy="1080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Metabolická rizika hyperglykémie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pacientů v intenzívní péči (akutní bezprostřední vznik)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800"/>
            <a:ext cx="8280151" cy="5040560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Endoteliální dysfunkce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hyperglykémie potlačuje tvorbu NO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NO fyziologicky zvyšuje relaxaci tepen/prokrvení tkání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err="1">
                <a:latin typeface="Arial" pitchFamily="34" charset="0"/>
              </a:rPr>
              <a:t>P</a:t>
            </a:r>
            <a:r>
              <a:rPr lang="cs-CZ" sz="2800" b="1" dirty="0" err="1" smtClean="0">
                <a:latin typeface="Arial" pitchFamily="34" charset="0"/>
              </a:rPr>
              <a:t>otenciace</a:t>
            </a:r>
            <a:r>
              <a:rPr lang="cs-CZ" sz="2800" b="1" dirty="0" smtClean="0">
                <a:latin typeface="Arial" pitchFamily="34" charset="0"/>
              </a:rPr>
              <a:t> oxidačního stresu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hyperglykémie generuje ROS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err="1">
                <a:latin typeface="Arial" pitchFamily="34" charset="0"/>
              </a:rPr>
              <a:t>A</a:t>
            </a:r>
            <a:r>
              <a:rPr lang="cs-CZ" sz="2800" b="1" dirty="0" err="1" smtClean="0">
                <a:latin typeface="Arial" pitchFamily="34" charset="0"/>
              </a:rPr>
              <a:t>poptóza</a:t>
            </a:r>
            <a:r>
              <a:rPr lang="cs-CZ" sz="2800" b="1" dirty="0" smtClean="0">
                <a:latin typeface="Arial" pitchFamily="34" charset="0"/>
              </a:rPr>
              <a:t> </a:t>
            </a:r>
            <a:r>
              <a:rPr lang="cs-CZ" sz="2800" b="1" dirty="0" err="1" smtClean="0">
                <a:latin typeface="Arial" pitchFamily="34" charset="0"/>
              </a:rPr>
              <a:t>myocytů</a:t>
            </a:r>
            <a:r>
              <a:rPr lang="cs-CZ" sz="2800" b="1" dirty="0" smtClean="0">
                <a:latin typeface="Arial" pitchFamily="34" charset="0"/>
              </a:rPr>
              <a:t> </a:t>
            </a:r>
            <a:r>
              <a:rPr lang="cs-CZ" sz="2800" b="1" dirty="0">
                <a:latin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</a:rPr>
              <a:t>(srdečního i kosterního svalu)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pitchFamily="34" charset="0"/>
              </a:rPr>
              <a:t>P</a:t>
            </a:r>
            <a:r>
              <a:rPr lang="cs-CZ" sz="2800" b="1" dirty="0" smtClean="0">
                <a:latin typeface="Arial" pitchFamily="34" charset="0"/>
              </a:rPr>
              <a:t>orucha imunity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snížená fagocytóza, porucha chemotaxe leukocytů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pitchFamily="34" charset="0"/>
              </a:rPr>
              <a:t>P</a:t>
            </a:r>
            <a:r>
              <a:rPr lang="cs-CZ" sz="2800" b="1" dirty="0" smtClean="0">
                <a:latin typeface="Arial" pitchFamily="34" charset="0"/>
              </a:rPr>
              <a:t>orucha hemostázy (zvýšení)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aktivace trombocytů, zvýšení hladiny PAI-1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nárůst rizika trombózy</a:t>
            </a:r>
          </a:p>
        </p:txBody>
      </p:sp>
    </p:spTree>
    <p:extLst>
      <p:ext uri="{BB962C8B-B14F-4D97-AF65-F5344CB8AC3E}">
        <p14:creationId xmlns:p14="http://schemas.microsoft.com/office/powerpoint/2010/main" val="204490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C2F0A2A-773A-4341-B12E-A5AE51EA3846}" type="slidenum">
              <a:rPr lang="cs-CZ"/>
              <a:pPr algn="r">
                <a:defRPr/>
              </a:pPr>
              <a:t>14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99392"/>
            <a:ext cx="7705476" cy="1097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Klinická rizika hyperglykémie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se týkají zejména pacientů s déletrvající intenzívní péčí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74" y="1700809"/>
            <a:ext cx="7560766" cy="4896543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Zvýšený výskyt komplikací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zvýšená </a:t>
            </a:r>
            <a:r>
              <a:rPr lang="cs-CZ" sz="2400" dirty="0">
                <a:latin typeface="Arial" charset="0"/>
              </a:rPr>
              <a:t>citlivost k těžké infekci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>
                <a:latin typeface="Arial" charset="0"/>
              </a:rPr>
              <a:t>Úbytek svalové hmoty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>
                <a:latin typeface="Arial" charset="0"/>
              </a:rPr>
              <a:t>dlouhá rekonvalescence po intenzívní léčbě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err="1" smtClean="0">
                <a:latin typeface="Arial" charset="0"/>
              </a:rPr>
              <a:t>Polyneuropatie</a:t>
            </a:r>
            <a:r>
              <a:rPr lang="cs-CZ" sz="2800" b="1" dirty="0" smtClean="0">
                <a:latin typeface="Arial" charset="0"/>
              </a:rPr>
              <a:t> kriticky nemocných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podobná diabetické </a:t>
            </a:r>
            <a:r>
              <a:rPr lang="cs-CZ" sz="2400" dirty="0" err="1" smtClean="0">
                <a:latin typeface="Arial" charset="0"/>
              </a:rPr>
              <a:t>polyneuropatii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může mít dlouhodobé </a:t>
            </a:r>
            <a:r>
              <a:rPr lang="cs-CZ" sz="2400" dirty="0">
                <a:latin typeface="Arial" charset="0"/>
              </a:rPr>
              <a:t>důsledky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Selhávání funkce vitálních orgánů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Nárůst morbidity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Nárůst mortality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              </a:t>
            </a:r>
            <a:endParaRPr lang="cs-CZ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836613"/>
            <a:ext cx="9144000" cy="1224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8AB0035-D910-448B-9BE0-3AC619EF8B00}" type="slidenum">
              <a:rPr lang="cs-CZ"/>
              <a:pPr algn="r">
                <a:defRPr/>
              </a:pPr>
              <a:t>15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728" y="0"/>
            <a:ext cx="8301736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Mortalita kriticky nemocných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podle glykemické variability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skupinách s různou glykémií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6389" name="TextovéPole 1"/>
          <p:cNvSpPr txBox="1">
            <a:spLocks noChangeArrowheads="1"/>
          </p:cNvSpPr>
          <p:nvPr/>
        </p:nvSpPr>
        <p:spPr bwMode="auto">
          <a:xfrm>
            <a:off x="1037798" y="6341258"/>
            <a:ext cx="5838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i="1" dirty="0" err="1"/>
              <a:t>Krinsley</a:t>
            </a:r>
            <a:r>
              <a:rPr lang="cs-CZ" sz="2000" i="1" dirty="0"/>
              <a:t> JS et al. </a:t>
            </a:r>
            <a:r>
              <a:rPr lang="cs-CZ" sz="2000" i="1" dirty="0" err="1"/>
              <a:t>Crit</a:t>
            </a:r>
            <a:r>
              <a:rPr lang="cs-CZ" sz="2000" i="1" dirty="0"/>
              <a:t> Care Med 2008; 3008-3013.</a:t>
            </a:r>
          </a:p>
        </p:txBody>
      </p:sp>
      <p:graphicFrame>
        <p:nvGraphicFramePr>
          <p:cNvPr id="2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624606"/>
              </p:ext>
            </p:extLst>
          </p:nvPr>
        </p:nvGraphicFramePr>
        <p:xfrm>
          <a:off x="467643" y="1268760"/>
          <a:ext cx="8208714" cy="467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4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8E64FB-0306-4DE1-98C6-58F92C4F6A97}" type="slidenum">
              <a:rPr lang="cs-CZ"/>
              <a:pPr algn="r">
                <a:defRPr/>
              </a:pPr>
              <a:t>16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220" y="-27384"/>
            <a:ext cx="8281292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Diagnóza stresové hyperglykémie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8208912" cy="4464496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Glykémie &gt; 8 </a:t>
            </a:r>
            <a:r>
              <a:rPr lang="cs-CZ" sz="2800" b="1" dirty="0" err="1" smtClean="0">
                <a:solidFill>
                  <a:srgbClr val="FF0000"/>
                </a:solidFill>
                <a:latin typeface="Arial" pitchFamily="34" charset="0"/>
              </a:rPr>
              <a:t>mmol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/l </a:t>
            </a:r>
            <a:r>
              <a:rPr lang="cs-CZ" sz="2800" b="1" dirty="0" smtClean="0">
                <a:latin typeface="Arial" pitchFamily="34" charset="0"/>
              </a:rPr>
              <a:t>u </a:t>
            </a:r>
            <a:r>
              <a:rPr lang="cs-CZ" sz="2800" b="1" dirty="0" err="1" smtClean="0">
                <a:latin typeface="Arial" pitchFamily="34" charset="0"/>
              </a:rPr>
              <a:t>nediabetika</a:t>
            </a:r>
            <a:endParaRPr lang="cs-CZ" sz="2800" b="1" dirty="0" smtClean="0">
              <a:latin typeface="Arial" pitchFamily="34" charset="0"/>
            </a:endParaRP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po odeznění stresu se často upraví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ve 20 % jde o dosud nediagnostikovaný DM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riziko komplikací je vyšší u </a:t>
            </a:r>
            <a:r>
              <a:rPr lang="cs-CZ" sz="2400" dirty="0" err="1" smtClean="0">
                <a:latin typeface="Arial" pitchFamily="34" charset="0"/>
              </a:rPr>
              <a:t>nediabetiků</a:t>
            </a:r>
            <a:r>
              <a:rPr lang="cs-CZ" sz="2400" dirty="0" smtClean="0">
                <a:latin typeface="Arial" pitchFamily="34" charset="0"/>
              </a:rPr>
              <a:t> než u DM</a:t>
            </a:r>
            <a:endParaRPr lang="cs-CZ" sz="2800" dirty="0" smtClean="0">
              <a:latin typeface="Arial" pitchFamily="34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Výskyt hyperglykémie v IP je kolem 40 %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Cíl léčby: udržet glykémii do 8-10 </a:t>
            </a:r>
            <a:r>
              <a:rPr lang="cs-CZ" sz="2800" b="1" dirty="0" err="1">
                <a:solidFill>
                  <a:srgbClr val="FF0000"/>
                </a:solidFill>
                <a:latin typeface="Arial" pitchFamily="34" charset="0"/>
              </a:rPr>
              <a:t>mmol</a:t>
            </a:r>
            <a:r>
              <a:rPr lang="cs-CZ" sz="2800" b="1" dirty="0">
                <a:solidFill>
                  <a:srgbClr val="FF0000"/>
                </a:solidFill>
                <a:latin typeface="Arial" pitchFamily="34" charset="0"/>
              </a:rPr>
              <a:t>/l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pitchFamily="34" charset="0"/>
              </a:rPr>
              <a:t>cílem je snížit výskyt komplikací i mortalitu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hodnoty &lt; 8 </a:t>
            </a:r>
            <a:r>
              <a:rPr lang="cs-CZ" sz="2400" dirty="0" err="1" smtClean="0">
                <a:latin typeface="Arial" pitchFamily="34" charset="0"/>
              </a:rPr>
              <a:t>mmol</a:t>
            </a:r>
            <a:r>
              <a:rPr lang="cs-CZ" sz="2400" dirty="0" smtClean="0">
                <a:latin typeface="Arial" pitchFamily="34" charset="0"/>
              </a:rPr>
              <a:t>/l u </a:t>
            </a:r>
            <a:r>
              <a:rPr lang="cs-CZ" sz="2400" dirty="0">
                <a:latin typeface="Arial" pitchFamily="34" charset="0"/>
              </a:rPr>
              <a:t>stabilizovaných pacientů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hodnoty &lt; 10 </a:t>
            </a:r>
            <a:r>
              <a:rPr lang="cs-CZ" sz="2400" dirty="0" err="1" smtClean="0">
                <a:latin typeface="Arial" pitchFamily="34" charset="0"/>
              </a:rPr>
              <a:t>mmol</a:t>
            </a:r>
            <a:r>
              <a:rPr lang="cs-CZ" sz="2400" dirty="0" smtClean="0">
                <a:latin typeface="Arial" pitchFamily="34" charset="0"/>
              </a:rPr>
              <a:t>/l při </a:t>
            </a:r>
            <a:r>
              <a:rPr lang="cs-CZ" sz="2400" dirty="0">
                <a:latin typeface="Arial" pitchFamily="34" charset="0"/>
              </a:rPr>
              <a:t>výskytu </a:t>
            </a:r>
            <a:r>
              <a:rPr lang="cs-CZ" sz="2400" dirty="0" smtClean="0">
                <a:latin typeface="Arial" pitchFamily="34" charset="0"/>
              </a:rPr>
              <a:t>hypoglykémií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komplikace a mortalita však narůstají při hypoglykémii</a:t>
            </a:r>
            <a:endParaRPr lang="cs-CZ" sz="2400" dirty="0">
              <a:latin typeface="Arial" pitchFamily="34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endParaRPr lang="cs-CZ" sz="2800" b="1" dirty="0" smtClean="0">
              <a:latin typeface="Arial" pitchFamily="34" charset="0"/>
            </a:endParaRP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800" b="1" dirty="0" smtClean="0">
              <a:latin typeface="Arial" pitchFamily="34" charset="0"/>
            </a:endParaRP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b="1" dirty="0" smtClean="0">
              <a:latin typeface="Arial" pitchFamily="34" charset="0"/>
            </a:endParaRP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22A4B34-11BF-4202-9243-F35B29BE35D1}" type="slidenum">
              <a:rPr lang="cs-CZ"/>
              <a:pPr algn="r">
                <a:defRPr/>
              </a:pPr>
              <a:t>17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997" y="-27384"/>
            <a:ext cx="7488435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Udržování glykémie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enterální a parenterální výživě v intenzívní péči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8352928" cy="4392488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Výskyt hyperglykémie při umělé výživě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enterální výživa		30 % léčených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parenterální výživa    &gt;50 % léčených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Nárůst komplikací již od G &gt; 6,3 </a:t>
            </a:r>
            <a:r>
              <a:rPr lang="cs-CZ" sz="2800" b="1" dirty="0" err="1" smtClean="0">
                <a:latin typeface="Arial" pitchFamily="34" charset="0"/>
              </a:rPr>
              <a:t>mmol</a:t>
            </a:r>
            <a:r>
              <a:rPr lang="cs-CZ" sz="2800" b="1" dirty="0" smtClean="0">
                <a:latin typeface="Arial" pitchFamily="34" charset="0"/>
              </a:rPr>
              <a:t>/l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Cíl pro glykémii při EV/PV  &lt; 8,3 </a:t>
            </a:r>
            <a:r>
              <a:rPr lang="cs-CZ" sz="2800" b="1" dirty="0" err="1" smtClean="0">
                <a:solidFill>
                  <a:srgbClr val="FF0000"/>
                </a:solidFill>
                <a:latin typeface="Arial" pitchFamily="34" charset="0"/>
              </a:rPr>
              <a:t>mmol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/l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pitchFamily="34" charset="0"/>
              </a:rPr>
              <a:t>zlepšuje celkový výsledek </a:t>
            </a:r>
            <a:r>
              <a:rPr lang="cs-CZ" sz="2400" dirty="0" smtClean="0">
                <a:latin typeface="Arial" pitchFamily="34" charset="0"/>
              </a:rPr>
              <a:t>léčby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optimálně udržovat glykémie 5-8 </a:t>
            </a:r>
            <a:r>
              <a:rPr lang="cs-CZ" sz="2400" dirty="0" err="1" smtClean="0">
                <a:latin typeface="Arial" pitchFamily="34" charset="0"/>
              </a:rPr>
              <a:t>mmol</a:t>
            </a:r>
            <a:r>
              <a:rPr lang="cs-CZ" sz="2400" dirty="0" smtClean="0">
                <a:latin typeface="Arial" pitchFamily="34" charset="0"/>
              </a:rPr>
              <a:t>/l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pitchFamily="34" charset="0"/>
              </a:rPr>
              <a:t>nebo alespoň 6-9 </a:t>
            </a:r>
            <a:r>
              <a:rPr lang="cs-CZ" sz="2400" dirty="0" err="1" smtClean="0">
                <a:latin typeface="Arial" pitchFamily="34" charset="0"/>
              </a:rPr>
              <a:t>mmol</a:t>
            </a:r>
            <a:r>
              <a:rPr lang="cs-CZ" sz="2400" dirty="0" smtClean="0">
                <a:latin typeface="Arial" pitchFamily="34" charset="0"/>
              </a:rPr>
              <a:t>/l (při riziku hypoglykémie)</a:t>
            </a:r>
            <a:endParaRPr lang="cs-CZ" sz="2400" dirty="0">
              <a:latin typeface="Arial" pitchFamily="34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pitchFamily="34" charset="0"/>
              </a:rPr>
              <a:t>Definice hypoglykémie </a:t>
            </a:r>
            <a:r>
              <a:rPr lang="cs-CZ" dirty="0" smtClean="0">
                <a:latin typeface="Arial" pitchFamily="34" charset="0"/>
              </a:rPr>
              <a:t>při</a:t>
            </a:r>
            <a:r>
              <a:rPr lang="cs-CZ" sz="2800" b="1" dirty="0" smtClean="0">
                <a:latin typeface="Arial" pitchFamily="34" charset="0"/>
              </a:rPr>
              <a:t> PV/EV &lt; 3,9 </a:t>
            </a:r>
            <a:r>
              <a:rPr lang="cs-CZ" sz="2800" b="1" dirty="0" err="1" smtClean="0">
                <a:latin typeface="Arial" pitchFamily="34" charset="0"/>
              </a:rPr>
              <a:t>mmol</a:t>
            </a:r>
            <a:r>
              <a:rPr lang="cs-CZ" sz="2800" b="1" dirty="0" smtClean="0">
                <a:latin typeface="Arial" pitchFamily="34" charset="0"/>
              </a:rPr>
              <a:t>/l 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endParaRPr lang="cs-CZ" dirty="0" smtClean="0">
              <a:latin typeface="Arial" pitchFamily="34" charset="0"/>
            </a:endParaRP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59488" y="6284168"/>
            <a:ext cx="1905000" cy="457200"/>
          </a:xfrm>
        </p:spPr>
        <p:txBody>
          <a:bodyPr/>
          <a:lstStyle/>
          <a:p>
            <a:pPr algn="r">
              <a:defRPr/>
            </a:pPr>
            <a:fld id="{9D6368E9-404D-4616-8293-67AB10B3451B}" type="slidenum">
              <a:rPr lang="cs-CZ"/>
              <a:pPr algn="r">
                <a:defRPr/>
              </a:pPr>
              <a:t>18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420521" cy="11247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Dvě různé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strategie kontroly glykémie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 s nutriční podporou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414" name="TextovéPole 3"/>
          <p:cNvSpPr txBox="1">
            <a:spLocks noChangeArrowheads="1"/>
          </p:cNvSpPr>
          <p:nvPr/>
        </p:nvSpPr>
        <p:spPr bwMode="auto">
          <a:xfrm>
            <a:off x="4716016" y="4244895"/>
            <a:ext cx="41000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sz="2400" dirty="0"/>
              <a:t>Preventivní zaměření</a:t>
            </a:r>
          </a:p>
          <a:p>
            <a:pPr algn="ctr" eaLnBrk="1" hangingPunct="1"/>
            <a:r>
              <a:rPr lang="cs-CZ" sz="2400" dirty="0"/>
              <a:t>Nižší riziko hypoglykémie</a:t>
            </a:r>
          </a:p>
          <a:p>
            <a:pPr algn="ctr" eaLnBrk="1" hangingPunct="1"/>
            <a:r>
              <a:rPr lang="cs-CZ" sz="2400" dirty="0"/>
              <a:t>Menší variabilita </a:t>
            </a:r>
            <a:r>
              <a:rPr lang="cs-CZ" sz="2400" dirty="0" smtClean="0"/>
              <a:t>glykémie</a:t>
            </a:r>
            <a:endParaRPr lang="cs-CZ" sz="2400" dirty="0"/>
          </a:p>
        </p:txBody>
      </p:sp>
      <p:sp>
        <p:nvSpPr>
          <p:cNvPr id="17415" name="TextovéPole 8"/>
          <p:cNvSpPr txBox="1">
            <a:spLocks noChangeArrowheads="1"/>
          </p:cNvSpPr>
          <p:nvPr/>
        </p:nvSpPr>
        <p:spPr bwMode="auto">
          <a:xfrm>
            <a:off x="251520" y="4244895"/>
            <a:ext cx="417646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sz="2400" dirty="0"/>
              <a:t>Rychlejší a větší efekt</a:t>
            </a:r>
          </a:p>
          <a:p>
            <a:pPr algn="ctr" eaLnBrk="1" hangingPunct="1"/>
            <a:r>
              <a:rPr lang="cs-CZ" sz="2400" dirty="0" smtClean="0"/>
              <a:t>Vyšší riziko </a:t>
            </a:r>
            <a:r>
              <a:rPr lang="cs-CZ" sz="2400" dirty="0"/>
              <a:t>hypoglykémie</a:t>
            </a:r>
          </a:p>
          <a:p>
            <a:pPr algn="ctr" eaLnBrk="1" hangingPunct="1"/>
            <a:r>
              <a:rPr lang="cs-CZ" sz="2400" dirty="0"/>
              <a:t>Vyšší variabilita glykémie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251520" y="2084655"/>
            <a:ext cx="4176464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Intenzívní </a:t>
            </a:r>
            <a:endParaRPr lang="cs-CZ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insulinová terapie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kontinuální </a:t>
            </a:r>
            <a:r>
              <a:rPr lang="cs-CZ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i.v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infúze insulinu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monitorování glykémie (po 2h)</a:t>
            </a: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716016" y="2084655"/>
            <a:ext cx="4100041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Strategie restrikce sacharidů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specializovaný přípravek EV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nižší dávka energie/glukózy v PV</a:t>
            </a: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0EE78648-8320-4715-B139-BF66544928C2}" type="slidenum">
              <a:rPr lang="cs-CZ"/>
              <a:pPr algn="r">
                <a:defRPr/>
              </a:pPr>
              <a:t>19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99392"/>
            <a:ext cx="8136904" cy="11247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Diabetická formule EV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intenzívní péči (Energie 1,5 kcal/ml, bílkoviny  75 g/l)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6792"/>
            <a:ext cx="8209284" cy="4896544"/>
          </a:xfrm>
        </p:spPr>
        <p:txBody>
          <a:bodyPr>
            <a:normAutofit/>
          </a:bodyPr>
          <a:lstStyle/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</a:rPr>
              <a:t>Vyšší obsah tuku 		40-50 % energie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>
                <a:latin typeface="Arial" pitchFamily="34" charset="0"/>
              </a:rPr>
              <a:t>MUFA tvoří &gt; 60 % celkového </a:t>
            </a:r>
            <a:r>
              <a:rPr lang="cs-CZ" sz="2400" dirty="0" smtClean="0">
                <a:latin typeface="Arial" pitchFamily="34" charset="0"/>
              </a:rPr>
              <a:t>tuku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 smtClean="0">
                <a:latin typeface="Arial" pitchFamily="34" charset="0"/>
              </a:rPr>
              <a:t>obsahuje také omega-3 PUFA</a:t>
            </a:r>
            <a:endParaRPr lang="cs-CZ" sz="2400" dirty="0">
              <a:latin typeface="Arial" pitchFamily="34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pitchFamily="34" charset="0"/>
              </a:rPr>
              <a:t>N</a:t>
            </a:r>
            <a:r>
              <a:rPr lang="cs-CZ" sz="2800" b="1" dirty="0" smtClean="0">
                <a:latin typeface="Arial" pitchFamily="34" charset="0"/>
              </a:rPr>
              <a:t>ižší obsah sacharidů	35-40 % energie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</a:rPr>
              <a:t>Fruktóza </a:t>
            </a:r>
            <a:r>
              <a:rPr lang="cs-CZ" sz="2800" dirty="0" smtClean="0">
                <a:latin typeface="Arial" pitchFamily="34" charset="0"/>
              </a:rPr>
              <a:t>(GI=16)</a:t>
            </a:r>
            <a:r>
              <a:rPr lang="cs-CZ" dirty="0" smtClean="0">
                <a:latin typeface="Arial" pitchFamily="34" charset="0"/>
              </a:rPr>
              <a:t>	</a:t>
            </a:r>
            <a:r>
              <a:rPr lang="cs-CZ" sz="2800" b="1" dirty="0" smtClean="0">
                <a:latin typeface="Arial" pitchFamily="34" charset="0"/>
              </a:rPr>
              <a:t>	&lt;10 % energie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</a:rPr>
              <a:t>Obsahuje </a:t>
            </a:r>
            <a:r>
              <a:rPr lang="cs-CZ" sz="2800" b="1" dirty="0" err="1" smtClean="0">
                <a:latin typeface="Arial" pitchFamily="34" charset="0"/>
              </a:rPr>
              <a:t>izomaltulózu</a:t>
            </a:r>
            <a:r>
              <a:rPr lang="cs-CZ" sz="2800" b="1" dirty="0" smtClean="0">
                <a:latin typeface="Arial" pitchFamily="34" charset="0"/>
              </a:rPr>
              <a:t>  </a:t>
            </a:r>
            <a:r>
              <a:rPr lang="cs-CZ" sz="2800" dirty="0" smtClean="0">
                <a:latin typeface="Arial" pitchFamily="34" charset="0"/>
              </a:rPr>
              <a:t>(GI=32)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>
                <a:latin typeface="Arial" pitchFamily="34" charset="0"/>
              </a:rPr>
              <a:t>disacharid </a:t>
            </a:r>
            <a:r>
              <a:rPr lang="cs-CZ" sz="2400" dirty="0" smtClean="0">
                <a:latin typeface="Arial" pitchFamily="34" charset="0"/>
              </a:rPr>
              <a:t>glukóza-fruktóza: </a:t>
            </a:r>
            <a:r>
              <a:rPr lang="cs-CZ" sz="2400" dirty="0" err="1" smtClean="0">
                <a:latin typeface="Arial" pitchFamily="34" charset="0"/>
              </a:rPr>
              <a:t>glykozidové</a:t>
            </a:r>
            <a:r>
              <a:rPr lang="cs-CZ" sz="2400" dirty="0" smtClean="0">
                <a:latin typeface="Arial" pitchFamily="34" charset="0"/>
              </a:rPr>
              <a:t> vazby 1,6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 smtClean="0">
                <a:latin typeface="Arial" pitchFamily="34" charset="0"/>
              </a:rPr>
              <a:t>v přírodě: med, cukrová třtina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50000"/>
              <a:buFont typeface="Arial" pitchFamily="34" charset="0"/>
              <a:buChar char="‒"/>
            </a:pPr>
            <a:r>
              <a:rPr lang="cs-CZ" sz="2400" dirty="0" smtClean="0">
                <a:latin typeface="Arial" pitchFamily="34" charset="0"/>
              </a:rPr>
              <a:t>97% digesce v tenkém střevě s pomalou resorpcí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</a:rPr>
              <a:t>Vláknina				15 g /1000 ml</a:t>
            </a:r>
          </a:p>
          <a:p>
            <a:pPr marL="15875" indent="0">
              <a:spcBef>
                <a:spcPts val="600"/>
              </a:spcBef>
              <a:buClr>
                <a:schemeClr val="tx2"/>
              </a:buClr>
              <a:buSzPct val="50000"/>
              <a:buNone/>
            </a:pP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Diben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1,5 kcal HP, 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Diason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Energy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HP, 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Glucerna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1,5 kcal</a:t>
            </a:r>
          </a:p>
          <a:p>
            <a:pPr marL="15875" indent="0"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cs-CZ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836712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3010" y="116632"/>
            <a:ext cx="7763446" cy="12687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Kriticky nemocný pacient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pacient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 intenzívní péči (léčba na ARO nebo JIP)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critically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ill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patients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intensive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care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patients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8800"/>
            <a:ext cx="8143056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Akutní nemoc způsobená inzultem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trauma, </a:t>
            </a:r>
            <a:r>
              <a:rPr lang="cs-CZ" sz="2400" dirty="0" err="1" smtClean="0">
                <a:latin typeface="Arial" charset="0"/>
              </a:rPr>
              <a:t>polytrauma</a:t>
            </a:r>
            <a:r>
              <a:rPr lang="cs-CZ" sz="2400" dirty="0" smtClean="0">
                <a:latin typeface="Arial" charset="0"/>
              </a:rPr>
              <a:t>, popálenina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velká operace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infekce, sepse, septický šok</a:t>
            </a:r>
            <a:endParaRPr lang="cs-CZ" sz="2400" b="1" dirty="0" smtClean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Stresová metabolická odpověď</a:t>
            </a:r>
            <a:endParaRPr lang="cs-CZ" dirty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Selhávání funkce </a:t>
            </a:r>
            <a:r>
              <a:rPr lang="cs-CZ" dirty="0" smtClean="0">
                <a:latin typeface="Arial" charset="0"/>
              </a:rPr>
              <a:t>jednoho nebo několika </a:t>
            </a:r>
            <a:r>
              <a:rPr lang="cs-CZ" sz="2800" b="1" dirty="0" smtClean="0">
                <a:latin typeface="Arial" charset="0"/>
              </a:rPr>
              <a:t>orgánů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multiorgánová dysfunkce (MODS) / selhání (MOF)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nebo </a:t>
            </a:r>
            <a:r>
              <a:rPr lang="cs-CZ" sz="2400" dirty="0">
                <a:latin typeface="Arial" charset="0"/>
              </a:rPr>
              <a:t>těžký stav s rizikem selhávání </a:t>
            </a:r>
            <a:r>
              <a:rPr lang="cs-CZ" sz="2400" dirty="0" smtClean="0">
                <a:latin typeface="Arial" charset="0"/>
              </a:rPr>
              <a:t>orgánů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Heterogenní skupina nemocných 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vzhledem k chorobě (interní nebo chirurgická) 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vzhledem k věku a nutričnímu stavu</a:t>
            </a: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  <a:p>
            <a:pPr eaLnBrk="1" hangingPunct="1"/>
            <a:endParaRPr 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2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F073ADAC-9089-4FE9-9C00-D64FCECB5D62}" type="slidenum">
              <a:rPr lang="cs-CZ"/>
              <a:pPr algn="r">
                <a:defRPr/>
              </a:pPr>
              <a:t>20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27384"/>
            <a:ext cx="7129535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Enterální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versus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parenterální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výživa 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intenzívní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péči, výsledky 21 studií a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metaanalýza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208912" cy="432048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Významná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redukce infekčních komplikací</a:t>
            </a:r>
          </a:p>
          <a:p>
            <a:pPr marL="620713" lvl="1" indent="-258763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RR 0,74 (95%CI 0,59; 0,91)</a:t>
            </a:r>
          </a:p>
          <a:p>
            <a:pPr marL="620713" lvl="1" indent="-258763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zvláště při vyšším obsahu energie v PV</a:t>
            </a:r>
          </a:p>
          <a:p>
            <a:pPr marL="620713" lvl="1" indent="-258763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může se podílet </a:t>
            </a:r>
            <a:r>
              <a:rPr lang="cs-CZ" sz="2400" dirty="0" err="1" smtClean="0">
                <a:latin typeface="Arial" charset="0"/>
              </a:rPr>
              <a:t>overfeeding</a:t>
            </a:r>
            <a:r>
              <a:rPr lang="cs-CZ" sz="2400" dirty="0" smtClean="0">
                <a:latin typeface="Arial" charset="0"/>
              </a:rPr>
              <a:t> a hyperglykémie</a:t>
            </a: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Může být kratší doba pobytu na JIP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průměrné zkrácení o 2 dny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trend </a:t>
            </a:r>
            <a:r>
              <a:rPr lang="cs-CZ" sz="2400" dirty="0">
                <a:latin typeface="Arial" charset="0"/>
              </a:rPr>
              <a:t>ke kratší době pobytu v nemocnici</a:t>
            </a:r>
          </a:p>
          <a:p>
            <a:pPr>
              <a:spcBef>
                <a:spcPts val="1200"/>
              </a:spcBef>
              <a:defRPr/>
            </a:pPr>
            <a:r>
              <a:rPr lang="cs-CZ" sz="2800" b="1" dirty="0">
                <a:latin typeface="Arial" charset="0"/>
              </a:rPr>
              <a:t>Není snížena mortalita kriticky nemocných</a:t>
            </a: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Je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ekonomická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úspora</a:t>
            </a:r>
            <a:endParaRPr lang="cs-CZ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99592" y="6413266"/>
            <a:ext cx="413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hlinkClick r:id="rId3"/>
              </a:rPr>
              <a:t>www.criticalcarenutrition.com</a:t>
            </a:r>
            <a:r>
              <a:rPr lang="cs-CZ" sz="2000" i="1" dirty="0" smtClean="0"/>
              <a:t> 2021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8818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2B5177EF-96E0-453A-9EB3-48F1535586AC}" type="slidenum">
              <a:rPr lang="cs-CZ"/>
              <a:pPr algn="r">
                <a:defRPr/>
              </a:pPr>
              <a:t>21</a:t>
            </a:fld>
            <a:endParaRPr lang="cs-CZ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00800" cy="112474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Gastrická 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versus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jejunální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1844824"/>
            <a:ext cx="8136904" cy="4464496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pitchFamily="34" charset="0"/>
              </a:rPr>
              <a:t>Výhody jejunální EV proti gastrické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nižší riziko vzniku pneumonie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vyšší (rychlejší) dodávku živin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není rozdíl v mortalitě ani v době na ventilátoru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Je-li zavedení NJ sondy dostupné, měla by být rutinně používána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Není-li dostupné,  zvažovat při vysokém riziku žaludeční intolerance/aspirace výživy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pitchFamily="34" charset="0"/>
              </a:rPr>
              <a:t>sedativa, </a:t>
            </a:r>
            <a:r>
              <a:rPr lang="cs-CZ" sz="2400" dirty="0" err="1">
                <a:latin typeface="Arial" pitchFamily="34" charset="0"/>
              </a:rPr>
              <a:t>vazopresory</a:t>
            </a:r>
            <a:r>
              <a:rPr lang="cs-CZ" sz="2400" dirty="0">
                <a:latin typeface="Arial" pitchFamily="34" charset="0"/>
              </a:rPr>
              <a:t>, velký GRV</a:t>
            </a:r>
          </a:p>
        </p:txBody>
      </p:sp>
    </p:spTree>
    <p:extLst>
      <p:ext uri="{BB962C8B-B14F-4D97-AF65-F5344CB8AC3E}">
        <p14:creationId xmlns:p14="http://schemas.microsoft.com/office/powerpoint/2010/main" val="21162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058F6473-AE40-48CB-A5BF-1C78F02E7DAB}" type="slidenum">
              <a:rPr lang="cs-CZ"/>
              <a:pPr algn="r">
                <a:defRPr/>
              </a:pPr>
              <a:t>22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27384"/>
            <a:ext cx="7417568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enterální výživa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 24-48 hod. po přijetí na JIP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992243" cy="345710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Velká observační studie 1174 pacientů             s </a:t>
            </a:r>
            <a:r>
              <a:rPr lang="cs-CZ" sz="2800" b="1" dirty="0" err="1" smtClean="0">
                <a:latin typeface="Arial" charset="0"/>
              </a:rPr>
              <a:t>vazopresorickými</a:t>
            </a:r>
            <a:r>
              <a:rPr lang="cs-CZ" sz="2800" b="1" dirty="0" smtClean="0">
                <a:latin typeface="Arial" charset="0"/>
              </a:rPr>
              <a:t> léky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cs-CZ" sz="2400" dirty="0" smtClean="0">
                <a:latin typeface="Arial" charset="0"/>
              </a:rPr>
              <a:t>pokles nemocniční mortality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Randomizované studie</a:t>
            </a:r>
          </a:p>
          <a:p>
            <a:pPr lvl="1">
              <a:spcBef>
                <a:spcPts val="300"/>
              </a:spcBef>
              <a:defRPr/>
            </a:pPr>
            <a:r>
              <a:rPr lang="cs-CZ" sz="2400" dirty="0" smtClean="0">
                <a:latin typeface="Arial" charset="0"/>
              </a:rPr>
              <a:t>zhodnoceno 16 </a:t>
            </a:r>
            <a:r>
              <a:rPr lang="cs-CZ" sz="2400" dirty="0">
                <a:latin typeface="Arial" charset="0"/>
              </a:rPr>
              <a:t>studií úrovně 2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rovnání </a:t>
            </a:r>
          </a:p>
          <a:p>
            <a:pPr lvl="1">
              <a:spcBef>
                <a:spcPts val="300"/>
              </a:spcBef>
              <a:defRPr/>
            </a:pPr>
            <a:r>
              <a:rPr lang="cs-CZ" sz="2400" dirty="0">
                <a:latin typeface="Arial" charset="0"/>
              </a:rPr>
              <a:t>časné 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i="1" dirty="0" smtClean="0">
                <a:latin typeface="Arial" charset="0"/>
              </a:rPr>
              <a:t>versus</a:t>
            </a:r>
            <a:r>
              <a:rPr lang="cs-CZ" sz="2400" dirty="0" smtClean="0">
                <a:latin typeface="Arial" charset="0"/>
              </a:rPr>
              <a:t>  pozdní </a:t>
            </a:r>
            <a:r>
              <a:rPr lang="cs-CZ" sz="2400" dirty="0">
                <a:latin typeface="Arial" charset="0"/>
              </a:rPr>
              <a:t>EV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časné 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i="1" dirty="0" smtClean="0">
                <a:latin typeface="Arial" charset="0"/>
              </a:rPr>
              <a:t>versus 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i.v.tekutiny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7173" name="TextovéPole 1"/>
          <p:cNvSpPr txBox="1">
            <a:spLocks noChangeArrowheads="1"/>
          </p:cNvSpPr>
          <p:nvPr/>
        </p:nvSpPr>
        <p:spPr bwMode="auto">
          <a:xfrm>
            <a:off x="1008074" y="6413266"/>
            <a:ext cx="3491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9pPr>
          </a:lstStyle>
          <a:p>
            <a:pPr eaLnBrk="1" hangingPunct="1"/>
            <a:r>
              <a:rPr lang="cs-CZ" sz="2000" b="0" i="1" dirty="0">
                <a:latin typeface="Arial" pitchFamily="34" charset="0"/>
              </a:rPr>
              <a:t>www.criticalcarenutrition.com</a:t>
            </a:r>
          </a:p>
        </p:txBody>
      </p:sp>
    </p:spTree>
    <p:extLst>
      <p:ext uri="{BB962C8B-B14F-4D97-AF65-F5344CB8AC3E}">
        <p14:creationId xmlns:p14="http://schemas.microsoft.com/office/powerpoint/2010/main" val="37532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D4257783-E280-46E5-9E60-EDE4A73D6DD5}" type="slidenum">
              <a:rPr lang="cs-CZ"/>
              <a:pPr algn="r">
                <a:defRPr/>
              </a:pPr>
              <a:t>23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99392"/>
            <a:ext cx="7345113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enterální výživa</a:t>
            </a:r>
            <a:r>
              <a:rPr lang="cs-CZ" sz="4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4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 24-48 hod. po přijetí na JIP</a:t>
            </a:r>
          </a:p>
        </p:txBody>
      </p:sp>
      <p:sp>
        <p:nvSpPr>
          <p:cNvPr id="8197" name="TextovéPole 1"/>
          <p:cNvSpPr txBox="1">
            <a:spLocks noChangeArrowheads="1"/>
          </p:cNvSpPr>
          <p:nvPr/>
        </p:nvSpPr>
        <p:spPr bwMode="auto">
          <a:xfrm>
            <a:off x="251520" y="6341258"/>
            <a:ext cx="3491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9pPr>
          </a:lstStyle>
          <a:p>
            <a:pPr eaLnBrk="1" hangingPunct="1"/>
            <a:r>
              <a:rPr lang="cs-CZ" sz="2000" b="0" i="1" dirty="0">
                <a:latin typeface="Arial" pitchFamily="34" charset="0"/>
              </a:rPr>
              <a:t>www.criticalcarenutrition.com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42639"/>
              </p:ext>
            </p:extLst>
          </p:nvPr>
        </p:nvGraphicFramePr>
        <p:xfrm>
          <a:off x="179512" y="1556792"/>
          <a:ext cx="8784977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2592288"/>
                <a:gridCol w="1656185"/>
              </a:tblGrid>
              <a:tr h="1234534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Relativní</a:t>
                      </a:r>
                    </a:p>
                    <a:p>
                      <a:pPr algn="ctr"/>
                      <a:r>
                        <a:rPr lang="cs-CZ" sz="2400" b="1" i="0" dirty="0" smtClean="0"/>
                        <a:t>riziko,</a:t>
                      </a:r>
                      <a:r>
                        <a:rPr lang="cs-CZ" sz="2400" b="1" i="0" baseline="0" dirty="0" smtClean="0"/>
                        <a:t> RR</a:t>
                      </a:r>
                      <a:endParaRPr lang="cs-CZ" sz="2400" b="1" i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</a:t>
                      </a:r>
                    </a:p>
                    <a:p>
                      <a:pPr algn="ctr"/>
                      <a:endParaRPr lang="cs-CZ" sz="2400" b="1" i="0" dirty="0" smtClean="0"/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Infekční komplikace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0,81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0,02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Mortalita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0,72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0,08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Doba hospitalizace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/>
                        <a:t>ns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0,58</a:t>
                      </a: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Nutriční parametry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zlepšení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19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C985FE4A-D40D-4F0A-B3ED-C7855D6B0582}" type="slidenum">
              <a:rPr lang="cs-CZ"/>
              <a:pPr algn="r">
                <a:defRPr/>
              </a:pPr>
              <a:t>24</a:t>
            </a:fld>
            <a:endParaRPr lang="cs-CZ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822" y="-99392"/>
            <a:ext cx="7309618" cy="10798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Žaludeční reziduální objem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péči,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„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astric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esidual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olume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“ , GRV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920880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pitchFamily="34" charset="0"/>
              </a:rPr>
              <a:t>GRV je měřen několikrát během dne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pitchFamily="34" charset="0"/>
              </a:rPr>
              <a:t>zvláště při gastrické výživě silnější </a:t>
            </a:r>
            <a:r>
              <a:rPr lang="cs-CZ" sz="2400" dirty="0" smtClean="0">
                <a:latin typeface="Arial" pitchFamily="34" charset="0"/>
              </a:rPr>
              <a:t>sondou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pokud je GRV do 200 ml, výživa pokračuje dále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itchFamily="34" charset="0"/>
              </a:rPr>
              <a:t>V zájmu rychlejší dodávky živin může být hranice přijatelného GRV zvýšena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dle lokálního nutričního protokolu na 250 až 500 ml</a:t>
            </a:r>
            <a:endParaRPr lang="cs-CZ" sz="2400" b="1" dirty="0" smtClean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Postup bez sledování GRV vede k vyšší dodávce živin, ale s rizikem zvracení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Hranice GRV&gt;500 ml </a:t>
            </a:r>
            <a:r>
              <a:rPr lang="cs-CZ" dirty="0" smtClean="0">
                <a:latin typeface="Arial" pitchFamily="34" charset="0"/>
              </a:rPr>
              <a:t>nebo jeho </a:t>
            </a:r>
            <a:r>
              <a:rPr lang="cs-CZ" sz="2800" b="1" dirty="0" smtClean="0">
                <a:latin typeface="Arial" pitchFamily="34" charset="0"/>
              </a:rPr>
              <a:t>nesledování      však není doporučeno</a:t>
            </a:r>
          </a:p>
        </p:txBody>
      </p:sp>
    </p:spTree>
    <p:extLst>
      <p:ext uri="{BB962C8B-B14F-4D97-AF65-F5344CB8AC3E}">
        <p14:creationId xmlns:p14="http://schemas.microsoft.com/office/powerpoint/2010/main" val="2598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D98055CA-2665-48C8-8A62-5939080B46D8}" type="slidenum">
              <a:rPr lang="cs-CZ"/>
              <a:pPr algn="r">
                <a:defRPr/>
              </a:pPr>
              <a:t>25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116632"/>
            <a:ext cx="7848871" cy="100783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Postupy pro rychlejší dodávku živin v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316540" cy="5085308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err="1">
                <a:latin typeface="Arial" pitchFamily="34" charset="0"/>
              </a:rPr>
              <a:t>P</a:t>
            </a:r>
            <a:r>
              <a:rPr lang="cs-CZ" sz="2800" b="1" dirty="0" err="1" smtClean="0">
                <a:latin typeface="Arial" pitchFamily="34" charset="0"/>
              </a:rPr>
              <a:t>rokinetika</a:t>
            </a:r>
            <a:r>
              <a:rPr lang="cs-CZ" sz="2800" b="1" dirty="0" smtClean="0">
                <a:latin typeface="Arial" pitchFamily="34" charset="0"/>
              </a:rPr>
              <a:t> s cílem urychlit přívod EV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err="1">
                <a:latin typeface="Arial" pitchFamily="34" charset="0"/>
              </a:rPr>
              <a:t>metoklopramid</a:t>
            </a:r>
            <a:r>
              <a:rPr lang="cs-CZ" sz="2400" dirty="0">
                <a:latin typeface="Arial" pitchFamily="34" charset="0"/>
              </a:rPr>
              <a:t>, erytromycin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Z</a:t>
            </a:r>
            <a:r>
              <a:rPr lang="cs-CZ" sz="2800" b="1" dirty="0" smtClean="0">
                <a:latin typeface="Arial" pitchFamily="34" charset="0"/>
              </a:rPr>
              <a:t>ačít vyšší rychlostí a rychleji zvyšovat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v rámci obvyklé úvodní rychlosti 10-30 ml/h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při dobré toleranci je možno zvyšovat rychleji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Z</a:t>
            </a:r>
            <a:r>
              <a:rPr lang="cs-CZ" sz="2800" b="1" dirty="0" smtClean="0">
                <a:latin typeface="Arial" pitchFamily="34" charset="0"/>
              </a:rPr>
              <a:t>výšení hranice tolerovaného GRV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ze 200 ml na 300 ml nebo až 500 ml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J</a:t>
            </a:r>
            <a:r>
              <a:rPr lang="cs-CZ" sz="2800" b="1" dirty="0" smtClean="0">
                <a:latin typeface="Arial" pitchFamily="34" charset="0"/>
              </a:rPr>
              <a:t>ejunální výživa (</a:t>
            </a:r>
            <a:r>
              <a:rPr lang="cs-CZ" sz="2800" b="1" dirty="0" err="1" smtClean="0">
                <a:latin typeface="Arial" pitchFamily="34" charset="0"/>
              </a:rPr>
              <a:t>postpylorická</a:t>
            </a:r>
            <a:r>
              <a:rPr lang="cs-CZ" sz="2800" b="1" dirty="0" smtClean="0">
                <a:latin typeface="Arial" pitchFamily="34" charset="0"/>
              </a:rPr>
              <a:t>)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rychlejší dodávka živin i při dysfunkci žaludku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současně s jejunální výživou může být pomocí </a:t>
            </a:r>
            <a:r>
              <a:rPr lang="cs-CZ" sz="2400" dirty="0" err="1" smtClean="0">
                <a:latin typeface="Arial" pitchFamily="34" charset="0"/>
              </a:rPr>
              <a:t>dvouluminální</a:t>
            </a:r>
            <a:r>
              <a:rPr lang="cs-CZ" sz="2400" dirty="0" smtClean="0">
                <a:latin typeface="Arial" pitchFamily="34" charset="0"/>
              </a:rPr>
              <a:t> sondy (</a:t>
            </a:r>
            <a:r>
              <a:rPr lang="cs-CZ" sz="2400" dirty="0" err="1" smtClean="0">
                <a:latin typeface="Arial" pitchFamily="34" charset="0"/>
              </a:rPr>
              <a:t>bilumina</a:t>
            </a:r>
            <a:r>
              <a:rPr lang="cs-CZ" sz="2400" dirty="0" smtClean="0">
                <a:latin typeface="Arial" pitchFamily="34" charset="0"/>
              </a:rPr>
              <a:t>) drénován žaludek</a:t>
            </a:r>
            <a:endParaRPr lang="cs-CZ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94B947BC-CAB6-4274-859E-1210B10B9403}" type="slidenum">
              <a:rPr lang="cs-CZ"/>
              <a:pPr algn="r">
                <a:defRPr/>
              </a:pPr>
              <a:t>26</a:t>
            </a:fld>
            <a:endParaRPr lang="cs-CZ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"/>
            <a:ext cx="7021586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Hypokalorická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 v intenzívní péči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„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intentional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underfeeding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“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992888" cy="460851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pitchFamily="34" charset="0"/>
              </a:rPr>
              <a:t>Problém řešila pouze jedna klinická studie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Cílem bylo podat pouze 60-70 % celkové potřeby energie </a:t>
            </a:r>
            <a:r>
              <a:rPr lang="cs-CZ" dirty="0" smtClean="0">
                <a:latin typeface="Arial" pitchFamily="34" charset="0"/>
              </a:rPr>
              <a:t>(p</a:t>
            </a:r>
            <a:r>
              <a:rPr lang="cs-CZ" sz="2400" dirty="0" smtClean="0">
                <a:latin typeface="Arial" pitchFamily="34" charset="0"/>
              </a:rPr>
              <a:t>řípadně s vyšší dávkou bílkovin)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Výsledky studie ukázaly pouze potenciální výhody </a:t>
            </a:r>
            <a:r>
              <a:rPr lang="cs-CZ" sz="2800" b="1" dirty="0" err="1" smtClean="0">
                <a:latin typeface="Arial" pitchFamily="34" charset="0"/>
              </a:rPr>
              <a:t>hypokalorické</a:t>
            </a:r>
            <a:r>
              <a:rPr lang="cs-CZ" sz="2800" b="1" dirty="0">
                <a:latin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</a:rPr>
              <a:t>EV</a:t>
            </a:r>
            <a:endParaRPr lang="cs-CZ" dirty="0" smtClean="0">
              <a:latin typeface="Arial" pitchFamily="34" charset="0"/>
            </a:endParaRPr>
          </a:p>
          <a:p>
            <a:pPr lvl="1" eaLnBrk="1" hangingPunct="1">
              <a:spcBef>
                <a:spcPts val="300"/>
              </a:spcBef>
            </a:pPr>
            <a:r>
              <a:rPr lang="cs-CZ" sz="2400" dirty="0" smtClean="0">
                <a:latin typeface="Arial" pitchFamily="34" charset="0"/>
              </a:rPr>
              <a:t>sdružena s nižší nemocniční mortalitou </a:t>
            </a:r>
          </a:p>
          <a:p>
            <a:pPr marL="914400" lvl="2" indent="0">
              <a:spcBef>
                <a:spcPct val="0"/>
              </a:spcBef>
              <a:buNone/>
            </a:pPr>
            <a:r>
              <a:rPr lang="cs-CZ" sz="2200" dirty="0" smtClean="0">
                <a:latin typeface="Arial" pitchFamily="34" charset="0"/>
              </a:rPr>
              <a:t>ale ne s JIP mortalitou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trend k nižší 6-měsíční mortalitě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trend k redukci doby pobytu na JIP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pitchFamily="34" charset="0"/>
              </a:rPr>
              <a:t>přestože nemocní dostali méně energie p=0,0001</a:t>
            </a: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620688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0DFA16E3-AF24-47DC-854A-57CFE06434DF}" type="slidenum">
              <a:rPr lang="cs-CZ"/>
              <a:pPr algn="r">
                <a:defRPr/>
              </a:pPr>
              <a:t>27</a:t>
            </a:fld>
            <a:endParaRPr lang="cs-CZ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8103"/>
            <a:ext cx="7848872" cy="14408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Studie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EPaNIC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arly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Pa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renteral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utrition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Completing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Ent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eral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Nutrition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br>
              <a:rPr lang="cs-CZ" sz="2400" b="0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n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Adult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ritically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Ill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Patients</a:t>
            </a:r>
            <a:endParaRPr lang="cs-CZ" sz="2400" b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897" y="1700808"/>
            <a:ext cx="7489527" cy="158417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Kriticky nemocní, APACHE II 23, </a:t>
            </a:r>
          </a:p>
          <a:p>
            <a:pPr marL="0" indent="0" algn="ctr">
              <a:spcBef>
                <a:spcPct val="0"/>
              </a:spcBef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časná EV sondou do 48 hodin</a:t>
            </a:r>
          </a:p>
          <a:p>
            <a:pPr marL="0" indent="0" algn="ctr">
              <a:spcBef>
                <a:spcPct val="0"/>
              </a:spcBef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insulin k udržení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normoglykémie</a:t>
            </a:r>
            <a:endParaRPr lang="cs-CZ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vitamíny a stopové prvky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iv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23557" name="TextovéPole 1"/>
          <p:cNvSpPr txBox="1">
            <a:spLocks noChangeArrowheads="1"/>
          </p:cNvSpPr>
          <p:nvPr/>
        </p:nvSpPr>
        <p:spPr bwMode="auto">
          <a:xfrm>
            <a:off x="789344" y="6413266"/>
            <a:ext cx="6806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cs-CZ" sz="2000" b="0" i="1" dirty="0" err="1">
                <a:latin typeface="Arial" charset="0"/>
              </a:rPr>
              <a:t>Casaer</a:t>
            </a:r>
            <a:r>
              <a:rPr lang="cs-CZ" sz="2000" b="0" i="1" dirty="0">
                <a:latin typeface="Arial" charset="0"/>
              </a:rPr>
              <a:t> MP…Van den </a:t>
            </a:r>
            <a:r>
              <a:rPr lang="cs-CZ" sz="2000" b="0" i="1" dirty="0" err="1">
                <a:latin typeface="Arial" charset="0"/>
              </a:rPr>
              <a:t>Berghe</a:t>
            </a:r>
            <a:r>
              <a:rPr lang="cs-CZ" sz="2000" b="0" i="1" dirty="0">
                <a:latin typeface="Arial" charset="0"/>
              </a:rPr>
              <a:t> G. NEJM 2011; 365:506-17.</a:t>
            </a:r>
          </a:p>
        </p:txBody>
      </p:sp>
      <p:sp>
        <p:nvSpPr>
          <p:cNvPr id="2" name="Obdélník 1"/>
          <p:cNvSpPr/>
          <p:nvPr/>
        </p:nvSpPr>
        <p:spPr>
          <a:xfrm>
            <a:off x="755576" y="4284056"/>
            <a:ext cx="3672408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Časná  PV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od dne+3 na JIP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n=2328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88024" y="4293096"/>
            <a:ext cx="3672408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Pozdní  PV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od dne+8 na JIP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n=2312</a:t>
            </a:r>
            <a:endParaRPr lang="cs-CZ" sz="2400" b="1" dirty="0">
              <a:solidFill>
                <a:schemeClr val="tx1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555776" y="3717032"/>
            <a:ext cx="0" cy="56702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6643838" y="3717032"/>
            <a:ext cx="0" cy="56702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229534" y="3471391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RANDOMIZACE</a:t>
            </a:r>
            <a:endParaRPr lang="cs-CZ" sz="24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1" name="Přímá spojnice 10"/>
          <p:cNvCxnSpPr>
            <a:stCxn id="9" idx="3"/>
          </p:cNvCxnSpPr>
          <p:nvPr/>
        </p:nvCxnSpPr>
        <p:spPr>
          <a:xfrm>
            <a:off x="5724128" y="3702224"/>
            <a:ext cx="919710" cy="1480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endCxn id="9" idx="1"/>
          </p:cNvCxnSpPr>
          <p:nvPr/>
        </p:nvCxnSpPr>
        <p:spPr>
          <a:xfrm>
            <a:off x="2555776" y="3702224"/>
            <a:ext cx="673758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051720" y="5761517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Evropa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580112" y="5761517"/>
            <a:ext cx="218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Severní Amerika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7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C17F946-BB62-449F-943E-4B82A9CC4E2F}" type="slidenum">
              <a:rPr lang="cs-CZ"/>
              <a:pPr algn="r">
                <a:defRPr/>
              </a:pPr>
              <a:t>28</a:t>
            </a:fld>
            <a:endParaRPr lang="cs-CZ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857" y="0"/>
            <a:ext cx="7919591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Výstupy ze studie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EPaNIC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ukázaly nevýhodu časného zahájení PV</a:t>
            </a:r>
            <a:endParaRPr lang="cs-CZ" sz="2400" b="0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84810"/>
              </p:ext>
            </p:extLst>
          </p:nvPr>
        </p:nvGraphicFramePr>
        <p:xfrm>
          <a:off x="107504" y="1700808"/>
          <a:ext cx="8964489" cy="492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944216"/>
                <a:gridCol w="1947360"/>
                <a:gridCol w="1184481"/>
              </a:tblGrid>
              <a:tr h="992585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Časná PV</a:t>
                      </a:r>
                    </a:p>
                    <a:p>
                      <a:pPr algn="ctr"/>
                      <a:r>
                        <a:rPr lang="cs-CZ" sz="2400" b="0" i="1" dirty="0" smtClean="0"/>
                        <a:t>den+3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Pozdní PV</a:t>
                      </a:r>
                    </a:p>
                    <a:p>
                      <a:pPr algn="ctr"/>
                      <a:r>
                        <a:rPr lang="cs-CZ" sz="2400" b="0" i="1" dirty="0" smtClean="0"/>
                        <a:t>den+8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</a:t>
                      </a:r>
                    </a:p>
                    <a:p>
                      <a:pPr algn="ctr"/>
                      <a:endParaRPr lang="cs-CZ" sz="2400" b="1" i="0" dirty="0" smtClean="0"/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Mortalita</a:t>
                      </a:r>
                      <a:r>
                        <a:rPr lang="cs-CZ" sz="2400" b="1" baseline="0" dirty="0" smtClean="0"/>
                        <a:t> na JIP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6,3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6,1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0,76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Mortalita v nemocnici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10,9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10,4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0,63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Mortalita do 3 měsíců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11,2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11,2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1,0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Dnů na JIP 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0,02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Více než 3 dny na JIP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51,3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48,0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0,02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C17F946-BB62-449F-943E-4B82A9CC4E2F}" type="slidenum">
              <a:rPr lang="cs-CZ"/>
              <a:pPr algn="r">
                <a:defRPr/>
              </a:pPr>
              <a:t>29</a:t>
            </a:fld>
            <a:endParaRPr lang="cs-CZ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857" y="160338"/>
            <a:ext cx="7775575" cy="676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Výstupy ze studie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EPaNIC</a:t>
            </a:r>
            <a:endParaRPr lang="cs-CZ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86178"/>
              </p:ext>
            </p:extLst>
          </p:nvPr>
        </p:nvGraphicFramePr>
        <p:xfrm>
          <a:off x="107504" y="1700808"/>
          <a:ext cx="8964489" cy="492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944216"/>
                <a:gridCol w="1947360"/>
                <a:gridCol w="1184481"/>
              </a:tblGrid>
              <a:tr h="992585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Časná PV</a:t>
                      </a:r>
                    </a:p>
                    <a:p>
                      <a:pPr algn="ctr"/>
                      <a:r>
                        <a:rPr lang="cs-CZ" sz="2400" b="0" i="1" dirty="0" smtClean="0"/>
                        <a:t>den+3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Pozdní PV</a:t>
                      </a:r>
                    </a:p>
                    <a:p>
                      <a:pPr algn="ctr"/>
                      <a:r>
                        <a:rPr lang="cs-CZ" sz="2400" b="0" i="1" dirty="0" smtClean="0"/>
                        <a:t>den+8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</a:t>
                      </a:r>
                    </a:p>
                    <a:p>
                      <a:pPr algn="ctr"/>
                      <a:endParaRPr lang="cs-CZ" sz="2400" b="1" i="0" dirty="0" smtClean="0"/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Nové infekce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26,2 %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22,8 %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0,04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Doba hospitalizace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16 dnů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14 dnů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0,01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Hospitalizace &gt; 15 dnů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50,1 %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45,5 %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0,001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Test 6min chůze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283 m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277 m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0,57</a:t>
                      </a: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Finanční náklady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17.973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16.863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€</a:t>
                      </a:r>
                      <a:endParaRPr lang="cs-CZ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0,04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3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27384"/>
            <a:ext cx="7793037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Metabolická odpověď na stresový inzult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rozvoj v časovém sledu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824"/>
            <a:ext cx="7772400" cy="4463901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Š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oková fáze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fáze odlivu, </a:t>
            </a:r>
            <a:r>
              <a:rPr lang="cs-CZ" sz="2400" i="1" dirty="0" err="1" smtClean="0">
                <a:latin typeface="Arial" charset="0"/>
              </a:rPr>
              <a:t>ebb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phase</a:t>
            </a:r>
            <a:endParaRPr lang="cs-CZ" sz="2400" i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24-48 h po inzultu</a:t>
            </a:r>
          </a:p>
          <a:p>
            <a:pPr eaLnBrk="1" hangingPunct="1"/>
            <a:endParaRPr lang="cs-CZ" sz="1200" b="1" i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yperdynamická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fáze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fáze přílivu, </a:t>
            </a:r>
            <a:r>
              <a:rPr lang="cs-CZ" sz="2400" dirty="0" err="1">
                <a:latin typeface="Arial" charset="0"/>
              </a:rPr>
              <a:t>flow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phase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3-10 dnů po inzultu</a:t>
            </a:r>
            <a:endParaRPr lang="cs-CZ" sz="2400" dirty="0">
              <a:latin typeface="Arial" charset="0"/>
            </a:endParaRPr>
          </a:p>
          <a:p>
            <a:pPr eaLnBrk="1" hangingPunct="1"/>
            <a:endParaRPr lang="cs-CZ" sz="1200" b="1" i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nabolická fáze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fáze </a:t>
            </a:r>
            <a:r>
              <a:rPr lang="cs-CZ" sz="2400" dirty="0" err="1" smtClean="0">
                <a:latin typeface="Arial" charset="0"/>
              </a:rPr>
              <a:t>úzdravy</a:t>
            </a:r>
            <a:r>
              <a:rPr lang="cs-CZ" sz="2400" dirty="0" smtClean="0">
                <a:latin typeface="Arial" charset="0"/>
              </a:rPr>
              <a:t>, </a:t>
            </a:r>
            <a:r>
              <a:rPr lang="cs-CZ" sz="2400" i="1" dirty="0" err="1" smtClean="0">
                <a:latin typeface="Arial" charset="0"/>
              </a:rPr>
              <a:t>phase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of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recovery</a:t>
            </a:r>
            <a:endParaRPr lang="cs-CZ" sz="2400" i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týdny (až 8 týdnů)</a:t>
            </a:r>
          </a:p>
          <a:p>
            <a:pPr eaLnBrk="1" hangingPunct="1"/>
            <a:endParaRPr lang="cs-CZ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2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4CDB6D6-335F-498B-9456-83D8749A3198}" type="slidenum">
              <a:rPr lang="cs-CZ"/>
              <a:pPr algn="r">
                <a:defRPr/>
              </a:pPr>
              <a:t>30</a:t>
            </a:fld>
            <a:endParaRPr lang="cs-CZ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704856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Závěry studie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EPaNIC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podle autorů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704856" cy="496855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Časná PV k doplnění nedostatečné EV    během prvního týdne na JIP                                 je horší strategií </a:t>
            </a:r>
            <a:r>
              <a:rPr lang="cs-CZ" sz="2800" dirty="0" smtClean="0">
                <a:latin typeface="Arial" charset="0"/>
              </a:rPr>
              <a:t>než</a:t>
            </a:r>
            <a:r>
              <a:rPr lang="cs-CZ" sz="2800" b="1" dirty="0" smtClean="0">
                <a:latin typeface="Arial" charset="0"/>
              </a:rPr>
              <a:t> odklad PV </a:t>
            </a:r>
            <a:r>
              <a:rPr lang="cs-CZ" sz="2800" dirty="0" smtClean="0">
                <a:latin typeface="Arial" charset="0"/>
              </a:rPr>
              <a:t>do</a:t>
            </a:r>
            <a:r>
              <a:rPr lang="cs-CZ" sz="2800" b="1" dirty="0" smtClean="0">
                <a:latin typeface="Arial" charset="0"/>
              </a:rPr>
              <a:t> dne+8</a:t>
            </a:r>
            <a:endParaRPr lang="cs-CZ" dirty="0" smtClean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Pozdní PV má ve srovnání s časnou PV</a:t>
            </a:r>
          </a:p>
          <a:p>
            <a:pPr marL="620713" lvl="1" indent="-220663">
              <a:spcBef>
                <a:spcPct val="0"/>
              </a:spcBef>
              <a:buClr>
                <a:srgbClr val="000066"/>
              </a:buClr>
              <a:buSzPct val="75000"/>
            </a:pPr>
            <a:r>
              <a:rPr lang="cs-CZ" sz="2400" dirty="0" smtClean="0">
                <a:latin typeface="Arial" charset="0"/>
              </a:rPr>
              <a:t>méně infekčních komplikací</a:t>
            </a:r>
          </a:p>
          <a:p>
            <a:pPr marL="620713" lvl="1" indent="-220663">
              <a:spcBef>
                <a:spcPct val="0"/>
              </a:spcBef>
              <a:buClr>
                <a:srgbClr val="000066"/>
              </a:buClr>
              <a:buSzPct val="75000"/>
            </a:pPr>
            <a:r>
              <a:rPr lang="cs-CZ" sz="2400" dirty="0" smtClean="0">
                <a:latin typeface="Arial" charset="0"/>
              </a:rPr>
              <a:t>rychlejší </a:t>
            </a:r>
            <a:r>
              <a:rPr lang="cs-CZ" sz="2400" dirty="0" err="1" smtClean="0">
                <a:latin typeface="Arial" charset="0"/>
              </a:rPr>
              <a:t>úzdravu</a:t>
            </a:r>
            <a:endParaRPr lang="cs-CZ" sz="2400" dirty="0" smtClean="0">
              <a:latin typeface="Arial" charset="0"/>
            </a:endParaRPr>
          </a:p>
          <a:p>
            <a:pPr marL="620713" lvl="1" indent="-220663">
              <a:spcBef>
                <a:spcPct val="0"/>
              </a:spcBef>
              <a:buClr>
                <a:srgbClr val="000066"/>
              </a:buClr>
              <a:buSzPct val="75000"/>
            </a:pPr>
            <a:r>
              <a:rPr lang="cs-CZ" sz="2400" dirty="0" smtClean="0">
                <a:latin typeface="Arial" charset="0"/>
              </a:rPr>
              <a:t>nižší finanční náklady</a:t>
            </a:r>
          </a:p>
          <a:p>
            <a:pPr>
              <a:spcBef>
                <a:spcPts val="12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Limity studie </a:t>
            </a:r>
            <a:r>
              <a:rPr lang="cs-CZ" sz="2800" b="1" dirty="0" err="1" smtClean="0">
                <a:latin typeface="Arial" charset="0"/>
              </a:rPr>
              <a:t>EPaNIC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0066"/>
              </a:buClr>
              <a:buSzPct val="49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málo kvalitní PV (</a:t>
            </a:r>
            <a:r>
              <a:rPr lang="cs-CZ" sz="2400" dirty="0" err="1" smtClean="0">
                <a:latin typeface="Arial" charset="0"/>
              </a:rPr>
              <a:t>Oliclinomel</a:t>
            </a:r>
            <a:r>
              <a:rPr lang="cs-CZ" sz="2400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400" dirty="0" smtClean="0">
                <a:latin typeface="Arial" charset="0"/>
              </a:rPr>
              <a:t> 2-kom. </a:t>
            </a:r>
            <a:r>
              <a:rPr lang="cs-CZ" sz="2400" dirty="0" err="1" smtClean="0">
                <a:latin typeface="Arial" charset="0"/>
              </a:rPr>
              <a:t>Clinimix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620713" lvl="1" indent="-258763">
              <a:spcBef>
                <a:spcPct val="0"/>
              </a:spcBef>
              <a:buClr>
                <a:srgbClr val="000066"/>
              </a:buClr>
              <a:buSzPct val="49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žádné </a:t>
            </a: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>
                <a:latin typeface="Arial" charset="0"/>
              </a:rPr>
              <a:t>-3 PUFA, málo aminokyselin</a:t>
            </a:r>
          </a:p>
          <a:p>
            <a:pPr marL="620713" lvl="1" indent="-258763">
              <a:spcBef>
                <a:spcPct val="0"/>
              </a:spcBef>
              <a:buClr>
                <a:srgbClr val="000066"/>
              </a:buClr>
              <a:buSzPct val="49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studie nebyla zaslepená</a:t>
            </a:r>
          </a:p>
        </p:txBody>
      </p:sp>
    </p:spTree>
    <p:extLst>
      <p:ext uri="{BB962C8B-B14F-4D97-AF65-F5344CB8AC3E}">
        <p14:creationId xmlns:p14="http://schemas.microsoft.com/office/powerpoint/2010/main" val="10094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434FBFE9-480B-4B17-844E-D248B9135628}" type="slidenum">
              <a:rPr lang="cs-CZ"/>
              <a:pPr algn="r">
                <a:defRPr/>
              </a:pPr>
              <a:t>31</a:t>
            </a:fld>
            <a:endParaRPr lang="cs-CZ" dirty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220" y="0"/>
            <a:ext cx="7992244" cy="10520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Hypotetické vysvětlení výsledků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klinické studie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EPaNIC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autory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890" y="1917923"/>
            <a:ext cx="7704534" cy="424738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Vyšší výskyt infekcí při časné PV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a opožděná </a:t>
            </a:r>
            <a:r>
              <a:rPr lang="cs-CZ" sz="2800" b="1" dirty="0" err="1" smtClean="0">
                <a:latin typeface="Arial" charset="0"/>
              </a:rPr>
              <a:t>úzdrava</a:t>
            </a:r>
            <a:r>
              <a:rPr lang="cs-CZ" sz="2800" b="1" dirty="0" smtClean="0">
                <a:latin typeface="Arial" charset="0"/>
              </a:rPr>
              <a:t> z orgánové dysfunkce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by mohly být vysvětleny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nevýhodnou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supresí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autofágie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v buňkách tkání </a:t>
            </a:r>
          </a:p>
          <a:p>
            <a:pPr marL="0" indent="0">
              <a:spcBef>
                <a:spcPts val="600"/>
              </a:spcBef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cs-CZ" sz="2800" b="1" dirty="0" smtClean="0">
                <a:latin typeface="Arial" charset="0"/>
              </a:rPr>
              <a:t>s nedostatečným odstraňováním katabolitů   a mikroorganismů.</a:t>
            </a:r>
          </a:p>
        </p:txBody>
      </p:sp>
    </p:spTree>
    <p:extLst>
      <p:ext uri="{BB962C8B-B14F-4D97-AF65-F5344CB8AC3E}">
        <p14:creationId xmlns:p14="http://schemas.microsoft.com/office/powerpoint/2010/main" val="12305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4096" y="0"/>
            <a:ext cx="7812360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Různé strategie iniciální nutriční podpory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prvním týdnu kritické nemoci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87072" cy="453650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Krátkodobé hladovění, nepotlačovat </a:t>
            </a:r>
            <a:r>
              <a:rPr lang="cs-CZ" sz="2800" b="1" dirty="0" err="1" smtClean="0">
                <a:latin typeface="Arial" charset="0"/>
              </a:rPr>
              <a:t>autofágii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snaha o udržení tohoto přirozeného procesu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Trofická výživa střeva s nízkým přívodem EV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err="1" smtClean="0">
                <a:latin typeface="Arial" charset="0"/>
              </a:rPr>
              <a:t>Hypokalorická</a:t>
            </a:r>
            <a:r>
              <a:rPr lang="cs-CZ" sz="2800" b="1" dirty="0" smtClean="0">
                <a:latin typeface="Arial" charset="0"/>
              </a:rPr>
              <a:t> výživa </a:t>
            </a:r>
            <a:r>
              <a:rPr lang="cs-CZ" sz="2800" dirty="0" smtClean="0">
                <a:latin typeface="Arial" charset="0"/>
              </a:rPr>
              <a:t>(permisivní </a:t>
            </a:r>
            <a:r>
              <a:rPr lang="cs-CZ" sz="2800" dirty="0" err="1" smtClean="0">
                <a:latin typeface="Arial" charset="0"/>
              </a:rPr>
              <a:t>underfeeding</a:t>
            </a:r>
            <a:r>
              <a:rPr lang="cs-CZ" sz="2800" dirty="0" smtClean="0">
                <a:latin typeface="Arial" charset="0"/>
              </a:rPr>
              <a:t>)</a:t>
            </a:r>
            <a:endParaRPr lang="cs-CZ" sz="2400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Časná EV se snahou o postupné dosažení nutriční potřeby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Agresívní nutriční podpora s brzkým plným krytím celé nutriční potřeby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není optimální strategií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8072" y="72008"/>
            <a:ext cx="7844408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cíle při léčbě nemocného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metabolickém stresu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320" y="1916832"/>
            <a:ext cx="7849120" cy="424847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Zabránit rozvoji malnutrice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zmírnit nadměrnou ztrátu bílkovin při katabolismu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zmírnit ztrátu svalové hmoty</a:t>
            </a:r>
            <a:endParaRPr lang="cs-CZ" sz="2800" b="1" dirty="0">
              <a:latin typeface="Arial" charset="0"/>
            </a:endParaRP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udržet buněčnou tělesnou hmotu</a:t>
            </a:r>
          </a:p>
          <a:p>
            <a:pPr eaLnBrk="1" hangingPunct="1">
              <a:spcBef>
                <a:spcPts val="1800"/>
              </a:spcBef>
            </a:pPr>
            <a:r>
              <a:rPr lang="cs-CZ" sz="2800" b="1" dirty="0" smtClean="0">
                <a:latin typeface="Arial" charset="0"/>
              </a:rPr>
              <a:t>Udržet funkční stav orgánů/systémů</a:t>
            </a:r>
          </a:p>
          <a:p>
            <a:pPr eaLnBrk="1" hangingPunct="1">
              <a:spcBef>
                <a:spcPts val="1800"/>
              </a:spcBef>
            </a:pPr>
            <a:r>
              <a:rPr lang="cs-CZ" sz="2800" b="1" dirty="0">
                <a:latin typeface="Arial" charset="0"/>
              </a:rPr>
              <a:t>N</a:t>
            </a:r>
            <a:r>
              <a:rPr lang="cs-CZ" sz="2800" b="1" dirty="0" smtClean="0">
                <a:latin typeface="Arial" charset="0"/>
              </a:rPr>
              <a:t>ezpůsobit další metabolické komplikace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nežádoucí účinky umělé výživy mohou převážit      nad hlavním žádoucím efektem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vysoké riziko </a:t>
            </a:r>
            <a:r>
              <a:rPr lang="cs-CZ" sz="2400" dirty="0" err="1" smtClean="0">
                <a:latin typeface="Arial" charset="0"/>
              </a:rPr>
              <a:t>overfeedingu</a:t>
            </a:r>
            <a:r>
              <a:rPr lang="cs-CZ" sz="2400" dirty="0" smtClean="0">
                <a:latin typeface="Arial" charset="0"/>
              </a:rPr>
              <a:t>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4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272808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podpora v šokové fázi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kritické nemoci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6792"/>
            <a:ext cx="8077200" cy="511256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M</a:t>
            </a:r>
            <a:r>
              <a:rPr lang="cs-CZ" sz="2800" b="1" dirty="0" smtClean="0">
                <a:latin typeface="Arial" charset="0"/>
              </a:rPr>
              <a:t>inimální nároky na živiny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Prioritou je stabilizace krevního oběhu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úprava krevního </a:t>
            </a:r>
            <a:r>
              <a:rPr lang="cs-CZ" sz="2400" dirty="0" smtClean="0">
                <a:latin typeface="Arial" charset="0"/>
              </a:rPr>
              <a:t>tlaku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snižování </a:t>
            </a:r>
            <a:r>
              <a:rPr lang="cs-CZ" sz="2400" dirty="0">
                <a:latin typeface="Arial" charset="0"/>
              </a:rPr>
              <a:t>dávky presorických aminů (katecholaminů</a:t>
            </a:r>
            <a:r>
              <a:rPr lang="cs-CZ" sz="2400" dirty="0" smtClean="0">
                <a:latin typeface="Arial" charset="0"/>
              </a:rPr>
              <a:t>),  </a:t>
            </a:r>
            <a:r>
              <a:rPr lang="cs-CZ" sz="2400" dirty="0">
                <a:latin typeface="Arial" charset="0"/>
              </a:rPr>
              <a:t>noradrenalin již není podáván ve vysoké </a:t>
            </a:r>
            <a:r>
              <a:rPr lang="cs-CZ" sz="2400" dirty="0" smtClean="0">
                <a:latin typeface="Arial" charset="0"/>
              </a:rPr>
              <a:t>dávce</a:t>
            </a:r>
            <a:endParaRPr lang="cs-CZ" b="1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err="1" smtClean="0">
                <a:latin typeface="Arial" charset="0"/>
              </a:rPr>
              <a:t>Hypokalorické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infúzní</a:t>
            </a:r>
            <a:r>
              <a:rPr lang="cs-CZ" sz="2800" b="1" dirty="0" smtClean="0">
                <a:latin typeface="Arial" charset="0"/>
              </a:rPr>
              <a:t> roztoky glukózy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5% Glukóza (50 g/litr roztoku)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Plasmalyte</a:t>
            </a:r>
            <a:r>
              <a:rPr lang="cs-CZ" sz="2400" dirty="0" smtClean="0">
                <a:latin typeface="Arial" charset="0"/>
              </a:rPr>
              <a:t> G obsahuje 5 % glukózy (50 g/l)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denní dávka glukózy kolem 100 g</a:t>
            </a:r>
            <a:endParaRPr lang="cs-CZ" sz="1200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Z</a:t>
            </a:r>
            <a:r>
              <a:rPr lang="cs-CZ" sz="2800" b="1" dirty="0" smtClean="0">
                <a:latin typeface="Arial" charset="0"/>
              </a:rPr>
              <a:t>ahájení časné enterální výživy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 stabilizaci krevního oběhu</a:t>
            </a:r>
          </a:p>
          <a:p>
            <a:pPr marL="620713" lvl="1" indent="-258763">
              <a:spcBef>
                <a:spcPct val="0"/>
              </a:spcBef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3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91440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1042" y="44624"/>
            <a:ext cx="7547422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Přívod energie v umělé výživě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nemocného, modelová situace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35</a:t>
            </a:fld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982010"/>
              </p:ext>
            </p:extLst>
          </p:nvPr>
        </p:nvGraphicFramePr>
        <p:xfrm>
          <a:off x="457200" y="1196752"/>
          <a:ext cx="843528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548787" y="60932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dny pobytu na JIP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187624" y="6093296"/>
            <a:ext cx="2289156" cy="50405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Endogenní energie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5580112" y="6093296"/>
            <a:ext cx="2376264" cy="504056"/>
          </a:xfrm>
          <a:prstGeom prst="rect">
            <a:avLst/>
          </a:prstGeom>
          <a:solidFill>
            <a:srgbClr val="0E9D0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Exogenní energie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958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1146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7384"/>
            <a:ext cx="8892480" cy="13407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Adekvátní dávka exogenní energie při ÚPV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nemocného při snaze vyhnout se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overfeedingu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modelová situace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36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39079"/>
              </p:ext>
            </p:extLst>
          </p:nvPr>
        </p:nvGraphicFramePr>
        <p:xfrm>
          <a:off x="107504" y="2276872"/>
          <a:ext cx="8964489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  <a:gridCol w="2267745"/>
              </a:tblGrid>
              <a:tr h="1318556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kcal/kg/d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kcal/den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Procento celkové potřeby</a:t>
                      </a: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Den 1-3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Den 4-7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720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32 %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Den 8-11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1080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48 %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648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Den 11-14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20-25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1440-1800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64-80 %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79512" y="135296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D0157"/>
                </a:solidFill>
                <a:latin typeface="Arial" charset="0"/>
              </a:rPr>
              <a:t>Příklad: muž 72 kg/180 cm, 50 r, BMI 22,2 kg/m2</a:t>
            </a:r>
          </a:p>
          <a:p>
            <a:pPr algn="ctr"/>
            <a:r>
              <a:rPr lang="cs-CZ" sz="2000" dirty="0" smtClean="0">
                <a:solidFill>
                  <a:srgbClr val="0D0157"/>
                </a:solidFill>
                <a:latin typeface="Arial" charset="0"/>
              </a:rPr>
              <a:t>ZEV = 1600 kcal,   140%ZEV = 2240 kcal/den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979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BAC35BF2-9978-4680-946F-D50E00886B20}" type="slidenum">
              <a:rPr lang="cs-CZ"/>
              <a:pPr algn="r">
                <a:defRPr/>
              </a:pPr>
              <a:t>37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2782" y="44624"/>
            <a:ext cx="7957690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Problém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lutaminu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(GLN) v intenzívní péči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větší míře se týká PV než EV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352928" cy="51125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PV běžně neobsahuje žádný GLN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GLN není esenciální, může být vytvářen v </a:t>
            </a:r>
            <a:r>
              <a:rPr lang="cs-CZ" sz="2400" dirty="0" smtClean="0">
                <a:latin typeface="Arial" charset="0"/>
              </a:rPr>
              <a:t>organismu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je však podmíněně esenciální </a:t>
            </a:r>
          </a:p>
          <a:p>
            <a:pPr marL="762000" lvl="2" indent="0">
              <a:spcBef>
                <a:spcPct val="0"/>
              </a:spcBef>
              <a:buNone/>
              <a:defRPr/>
            </a:pPr>
            <a:r>
              <a:rPr lang="cs-CZ" sz="2200" dirty="0" smtClean="0">
                <a:latin typeface="Arial" charset="0"/>
              </a:rPr>
              <a:t>při stresu nemusí být tvořen v dostatečném množství</a:t>
            </a:r>
            <a:endParaRPr lang="cs-CZ" sz="2200" dirty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GLN není obsažen v roztocích aminokyselin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je špatně rozpustný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je nestabilní v roztoku s rizikem uvolnění amoniaku, který je toxický pro organismus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GLN ve formě </a:t>
            </a:r>
            <a:r>
              <a:rPr lang="cs-CZ" sz="2800" b="1" dirty="0" err="1" smtClean="0">
                <a:latin typeface="Arial" charset="0"/>
              </a:rPr>
              <a:t>dipeptidu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alanyl-glutaminu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err="1">
                <a:latin typeface="Arial" charset="0"/>
              </a:rPr>
              <a:t>dipeptid</a:t>
            </a:r>
            <a:r>
              <a:rPr lang="cs-CZ" sz="2400" dirty="0">
                <a:latin typeface="Arial" charset="0"/>
              </a:rPr>
              <a:t> je stabilní a dobře </a:t>
            </a:r>
            <a:r>
              <a:rPr lang="cs-CZ" sz="2400" dirty="0" smtClean="0">
                <a:latin typeface="Arial" charset="0"/>
              </a:rPr>
              <a:t>rozpustný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po </a:t>
            </a:r>
            <a:r>
              <a:rPr lang="cs-CZ" sz="2400" dirty="0">
                <a:latin typeface="Arial" charset="0"/>
              </a:rPr>
              <a:t>infuzi se v krvi rychle rozkládá na alanin a </a:t>
            </a:r>
            <a:r>
              <a:rPr lang="cs-CZ" sz="2400" dirty="0" err="1" smtClean="0">
                <a:latin typeface="Arial" charset="0"/>
              </a:rPr>
              <a:t>glutamin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20% roztok 100 ml obsahuje 13g GLN, 7g alaninu</a:t>
            </a:r>
            <a:endParaRPr lang="cs-CZ" sz="2400" dirty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cs-CZ" sz="32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BAC35BF2-9978-4680-946F-D50E00886B20}" type="slidenum">
              <a:rPr lang="cs-CZ"/>
              <a:pPr algn="r">
                <a:defRPr/>
              </a:pPr>
              <a:t>38</a:t>
            </a:fld>
            <a:endParaRPr lang="cs-CZ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2782" y="44624"/>
            <a:ext cx="5941466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Fakta 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glutaminu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(GLN)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352928" cy="496855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latin typeface="Arial" pitchFamily="34" charset="0"/>
              </a:rPr>
              <a:t>Nízká koncentrace GLN v plazmě ukazuje     na jeho sníženou dostupnost / depleci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Arial" pitchFamily="34" charset="0"/>
              </a:rPr>
              <a:t>je přítomna u části nemocných v intenzívní péči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</a:rPr>
              <a:t>Deplece </a:t>
            </a:r>
            <a:r>
              <a:rPr lang="cs-CZ" sz="2800" b="1" dirty="0" err="1" smtClean="0">
                <a:latin typeface="Arial" pitchFamily="34" charset="0"/>
              </a:rPr>
              <a:t>glutaminu</a:t>
            </a:r>
            <a:r>
              <a:rPr lang="cs-CZ" sz="2800" b="1" dirty="0" smtClean="0">
                <a:latin typeface="Arial" pitchFamily="34" charset="0"/>
              </a:rPr>
              <a:t> je nezávislým faktorem vyšší mortality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>
                <a:latin typeface="Arial" pitchFamily="34" charset="0"/>
              </a:rPr>
              <a:t>Konstantní infúze 0,3 g GLN/kg/den </a:t>
            </a:r>
            <a:r>
              <a:rPr lang="cs-CZ" sz="2800" b="1" dirty="0" smtClean="0">
                <a:latin typeface="Arial" pitchFamily="34" charset="0"/>
              </a:rPr>
              <a:t>při </a:t>
            </a:r>
            <a:r>
              <a:rPr lang="cs-CZ" sz="2800" b="1" dirty="0">
                <a:latin typeface="Arial" pitchFamily="34" charset="0"/>
              </a:rPr>
              <a:t>PV upraví nízkou hladinu </a:t>
            </a:r>
            <a:r>
              <a:rPr lang="cs-CZ" sz="2800" b="1" dirty="0" smtClean="0">
                <a:latin typeface="Arial" pitchFamily="34" charset="0"/>
              </a:rPr>
              <a:t>u </a:t>
            </a:r>
            <a:r>
              <a:rPr lang="cs-CZ" sz="2800" b="1" dirty="0">
                <a:latin typeface="Arial" pitchFamily="34" charset="0"/>
              </a:rPr>
              <a:t>většiny </a:t>
            </a:r>
            <a:r>
              <a:rPr lang="cs-CZ" sz="2800" b="1" dirty="0" smtClean="0">
                <a:latin typeface="Arial" pitchFamily="34" charset="0"/>
              </a:rPr>
              <a:t>nemocných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pitchFamily="34" charset="0"/>
              </a:rPr>
              <a:t>pac.70kg potřebuje 21g GLN/24h, </a:t>
            </a:r>
            <a:r>
              <a:rPr lang="cs-CZ" sz="2400" dirty="0" err="1" smtClean="0">
                <a:latin typeface="Arial" pitchFamily="34" charset="0"/>
              </a:rPr>
              <a:t>Dipeptiven</a:t>
            </a:r>
            <a:r>
              <a:rPr lang="cs-CZ" sz="2400" dirty="0" smtClean="0">
                <a:latin typeface="Arial" pitchFamily="34" charset="0"/>
              </a:rPr>
              <a:t> 150 ml/d</a:t>
            </a:r>
            <a:endParaRPr lang="cs-CZ" sz="2400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err="1">
                <a:latin typeface="Arial" pitchFamily="34" charset="0"/>
              </a:rPr>
              <a:t>Supplementace</a:t>
            </a:r>
            <a:r>
              <a:rPr lang="cs-CZ" sz="2800" b="1" dirty="0">
                <a:latin typeface="Arial" pitchFamily="34" charset="0"/>
              </a:rPr>
              <a:t> PV </a:t>
            </a:r>
            <a:r>
              <a:rPr lang="cs-CZ" sz="2800" b="1" dirty="0" err="1">
                <a:latin typeface="Arial" pitchFamily="34" charset="0"/>
              </a:rPr>
              <a:t>glutaminem</a:t>
            </a:r>
            <a:r>
              <a:rPr lang="cs-CZ" sz="2800" b="1" dirty="0">
                <a:latin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</a:rPr>
              <a:t>snížila </a:t>
            </a:r>
            <a:r>
              <a:rPr lang="cs-CZ" sz="2800" b="1" dirty="0">
                <a:latin typeface="Arial" pitchFamily="34" charset="0"/>
              </a:rPr>
              <a:t>mortalitu v </a:t>
            </a:r>
            <a:r>
              <a:rPr lang="cs-CZ" sz="2800" b="1" dirty="0" smtClean="0">
                <a:latin typeface="Arial" pitchFamily="34" charset="0"/>
              </a:rPr>
              <a:t>některých studiích (ne ve všech)</a:t>
            </a:r>
            <a:endParaRPr lang="cs-CZ" sz="2800" dirty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3200" dirty="0" smtClean="0">
              <a:latin typeface="Arial" pitchFamily="34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99305"/>
            <a:ext cx="1347092" cy="140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921EC4FC-5211-43B2-ADE5-66A59031C768}" type="slidenum">
              <a:rPr lang="cs-CZ"/>
              <a:pPr algn="r">
                <a:defRPr/>
              </a:pPr>
              <a:t>39</a:t>
            </a:fld>
            <a:endParaRPr lang="cs-CZ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72008"/>
            <a:ext cx="7704856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Potenciální účinky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glutaminu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 PV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nemocných v intenzívní péči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641208" cy="52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Podpora anabolismu bílkovin</a:t>
            </a:r>
          </a:p>
          <a:p>
            <a:pPr marL="620713" lvl="1" indent="-258763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zlepšení dusíkové bilance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Z</a:t>
            </a:r>
            <a:r>
              <a:rPr lang="cs-CZ" sz="2800" b="1" dirty="0" smtClean="0">
                <a:latin typeface="Arial" charset="0"/>
              </a:rPr>
              <a:t>mírnění stresové hyperglykémie</a:t>
            </a:r>
          </a:p>
          <a:p>
            <a:pPr marL="620713" lvl="1" indent="-258763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zlepšení glukózové tolerance v kritickém stavu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Regulace acidobazické rovnováhy v ledvinách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Zvýšení počtu a funkce imunitních buněk</a:t>
            </a:r>
          </a:p>
          <a:p>
            <a:pPr marL="620713" lvl="1" indent="-258763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dodávka dusíku pro nukleové kyseliny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Zlepšení funkce střevní slizniční bariéry</a:t>
            </a:r>
          </a:p>
          <a:p>
            <a:pPr marL="620713" lvl="1" indent="-258763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dirty="0" err="1">
                <a:latin typeface="Arial" charset="0"/>
              </a:rPr>
              <a:t>glutamin</a:t>
            </a:r>
            <a:r>
              <a:rPr lang="cs-CZ" sz="2400" dirty="0">
                <a:latin typeface="Arial" charset="0"/>
              </a:rPr>
              <a:t> je palivem pro </a:t>
            </a:r>
            <a:r>
              <a:rPr lang="cs-CZ" sz="2400" dirty="0" err="1" smtClean="0">
                <a:latin typeface="Arial" charset="0"/>
              </a:rPr>
              <a:t>enterocyt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Tvorba </a:t>
            </a:r>
            <a:r>
              <a:rPr lang="cs-CZ" sz="2800" b="1" dirty="0" err="1">
                <a:latin typeface="Arial" charset="0"/>
              </a:rPr>
              <a:t>cytoprotektivních</a:t>
            </a:r>
            <a:r>
              <a:rPr lang="cs-CZ" sz="2800" b="1" dirty="0">
                <a:latin typeface="Arial" charset="0"/>
              </a:rPr>
              <a:t> molekul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proteiny tepelného šoku, </a:t>
            </a:r>
            <a:r>
              <a:rPr lang="cs-CZ" sz="2400" i="1" dirty="0" err="1">
                <a:latin typeface="Arial" charset="0"/>
              </a:rPr>
              <a:t>heat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shock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proteins</a:t>
            </a:r>
            <a:r>
              <a:rPr lang="cs-CZ" sz="2400" i="1" dirty="0" smtClean="0">
                <a:latin typeface="Arial" charset="0"/>
              </a:rPr>
              <a:t>, </a:t>
            </a:r>
            <a:r>
              <a:rPr lang="cs-CZ" sz="2400" i="1" dirty="0" err="1" smtClean="0">
                <a:latin typeface="Arial" charset="0"/>
              </a:rPr>
              <a:t>HSPs</a:t>
            </a:r>
            <a:endParaRPr lang="cs-CZ" sz="2400" i="1" dirty="0">
              <a:latin typeface="Arial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cs-CZ" sz="2400" dirty="0" err="1">
                <a:latin typeface="Arial" charset="0"/>
              </a:rPr>
              <a:t>glutathion</a:t>
            </a:r>
            <a:r>
              <a:rPr lang="cs-CZ" sz="2400" dirty="0">
                <a:latin typeface="Arial" charset="0"/>
              </a:rPr>
              <a:t> (</a:t>
            </a:r>
            <a:r>
              <a:rPr lang="cs-CZ" sz="2400" dirty="0" err="1">
                <a:latin typeface="Arial" charset="0"/>
              </a:rPr>
              <a:t>tripeptid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Glu-Cys-Gly</a:t>
            </a:r>
            <a:r>
              <a:rPr lang="cs-CZ" sz="2400" dirty="0">
                <a:latin typeface="Arial" charset="0"/>
              </a:rPr>
              <a:t>)</a:t>
            </a:r>
          </a:p>
          <a:p>
            <a:pPr marL="220663" indent="-258763">
              <a:lnSpc>
                <a:spcPct val="90000"/>
              </a:lnSpc>
              <a:spcBef>
                <a:spcPct val="0"/>
              </a:spcBef>
              <a:defRPr/>
            </a:pPr>
            <a:endParaRPr lang="cs-CZ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cs-CZ" sz="28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cs-CZ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1111"/>
            <a:ext cx="7772400" cy="971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Šoková fáze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charakteristika metabolismu 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064896" cy="475252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Pokles tělesné teploty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Snížená spotřeba kyslíku </a:t>
            </a:r>
            <a:r>
              <a:rPr lang="cs-CZ" dirty="0" smtClean="0">
                <a:latin typeface="Arial" charset="0"/>
              </a:rPr>
              <a:t>(konsumpce O</a:t>
            </a:r>
            <a:r>
              <a:rPr lang="cs-CZ" baseline="-25000" dirty="0" smtClean="0">
                <a:latin typeface="Arial" charset="0"/>
              </a:rPr>
              <a:t>2</a:t>
            </a:r>
            <a:r>
              <a:rPr lang="cs-CZ" dirty="0" smtClean="0">
                <a:latin typeface="Arial" charset="0"/>
              </a:rPr>
              <a:t>)</a:t>
            </a:r>
            <a:endParaRPr lang="cs-CZ" baseline="-25000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Laktátová acidóza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Nízký průtok krve tkáněmi  </a:t>
            </a:r>
            <a:r>
              <a:rPr lang="cs-CZ" dirty="0" smtClean="0">
                <a:latin typeface="Arial" charset="0"/>
              </a:rPr>
              <a:t>(nízká </a:t>
            </a:r>
            <a:r>
              <a:rPr lang="cs-CZ" dirty="0" err="1" smtClean="0">
                <a:latin typeface="Arial" charset="0"/>
              </a:rPr>
              <a:t>perfúze</a:t>
            </a:r>
            <a:r>
              <a:rPr lang="cs-CZ" dirty="0" smtClean="0">
                <a:latin typeface="Arial" charset="0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B</a:t>
            </a:r>
            <a:r>
              <a:rPr lang="cs-CZ" sz="2800" b="1" dirty="0" smtClean="0">
                <a:latin typeface="Arial" charset="0"/>
              </a:rPr>
              <a:t>uněčný šok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Snížené metabolické nároky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Pokles hladiny insulinu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Začátek vzestupu stresových hormonů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Vyšší glykémie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1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92696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9630"/>
            <a:ext cx="8712968" cy="139716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>Praktické doporučení pro dávkování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</a:rPr>
              <a:t>Dipeptivenu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>kontinuální samostatná infúze po celých 24 h</a:t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</a:rPr>
              <a:t>odpovídá přibližně dávce GLN 0,3 g/kg/den</a:t>
            </a:r>
            <a:endParaRPr lang="cs-CZ" sz="27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05915"/>
              </p:ext>
            </p:extLst>
          </p:nvPr>
        </p:nvGraphicFramePr>
        <p:xfrm>
          <a:off x="197767" y="1772816"/>
          <a:ext cx="8748465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160240"/>
                <a:gridCol w="2088232"/>
                <a:gridCol w="2051721"/>
              </a:tblGrid>
              <a:tr h="1234534">
                <a:tc>
                  <a:txBody>
                    <a:bodyPr/>
                    <a:lstStyle/>
                    <a:p>
                      <a:pPr algn="ctr"/>
                      <a:r>
                        <a:rPr lang="cs-CZ" sz="2400" i="0" dirty="0" smtClean="0"/>
                        <a:t>Hmotnost </a:t>
                      </a:r>
                    </a:p>
                    <a:p>
                      <a:pPr algn="ctr"/>
                      <a:r>
                        <a:rPr lang="cs-CZ" sz="2400" i="0" dirty="0" smtClean="0"/>
                        <a:t>pacienta</a:t>
                      </a:r>
                    </a:p>
                    <a:p>
                      <a:pPr algn="ctr"/>
                      <a:r>
                        <a:rPr lang="cs-CZ" sz="2400" b="0" i="1" dirty="0" smtClean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Dipeptiven</a:t>
                      </a:r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ml/h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Dipeptiven</a:t>
                      </a:r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ml/24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Glutamin</a:t>
                      </a:r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g/24 h</a:t>
                      </a: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144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168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196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5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20688"/>
            <a:ext cx="9144000" cy="21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732" y="-99392"/>
            <a:ext cx="8353748" cy="1052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Metabolická charakteristika kritické nemoci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 pohledu oxidačního stresu a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jeho důsledků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131496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1785004-6050-4F54-B1FE-615562F1E747}" type="slidenum">
              <a:rPr lang="cs-CZ" smtClean="0"/>
              <a:pPr algn="r">
                <a:defRPr/>
              </a:pPr>
              <a:t>41</a:t>
            </a:fld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899592" y="1412875"/>
            <a:ext cx="4497388" cy="76993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Oxidační stres</a:t>
            </a:r>
          </a:p>
        </p:txBody>
      </p:sp>
      <p:sp>
        <p:nvSpPr>
          <p:cNvPr id="38" name="Zaoblený obdélník 37"/>
          <p:cNvSpPr/>
          <p:nvPr/>
        </p:nvSpPr>
        <p:spPr>
          <a:xfrm>
            <a:off x="1660005" y="2370138"/>
            <a:ext cx="4497387" cy="77152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SIRS</a:t>
            </a:r>
          </a:p>
        </p:txBody>
      </p:sp>
      <p:sp>
        <p:nvSpPr>
          <p:cNvPr id="39" name="Zaoblený obdélník 38"/>
          <p:cNvSpPr/>
          <p:nvPr/>
        </p:nvSpPr>
        <p:spPr>
          <a:xfrm>
            <a:off x="2523605" y="3306763"/>
            <a:ext cx="4497387" cy="76993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Excesívní produkce </a:t>
            </a:r>
          </a:p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volných radikálů</a:t>
            </a:r>
          </a:p>
        </p:txBody>
      </p:sp>
      <p:sp>
        <p:nvSpPr>
          <p:cNvPr id="40" name="Zaoblený obdélník 39"/>
          <p:cNvSpPr/>
          <p:nvPr/>
        </p:nvSpPr>
        <p:spPr>
          <a:xfrm>
            <a:off x="3315767" y="4241800"/>
            <a:ext cx="4497388" cy="771525"/>
          </a:xfrm>
          <a:prstGeom prst="roundRect">
            <a:avLst/>
          </a:prstGeom>
          <a:solidFill>
            <a:srgbClr val="7073DE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Deplece antioxidační obrany</a:t>
            </a:r>
          </a:p>
        </p:txBody>
      </p:sp>
      <p:sp>
        <p:nvSpPr>
          <p:cNvPr id="41" name="Zaoblený obdélník 40"/>
          <p:cNvSpPr/>
          <p:nvPr/>
        </p:nvSpPr>
        <p:spPr>
          <a:xfrm>
            <a:off x="4107930" y="5249863"/>
            <a:ext cx="4495800" cy="771525"/>
          </a:xfrm>
          <a:prstGeom prst="roundRect">
            <a:avLst/>
          </a:prstGeom>
          <a:solidFill>
            <a:srgbClr val="552DC5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Orgánové selhávání</a:t>
            </a:r>
          </a:p>
        </p:txBody>
      </p:sp>
      <p:sp>
        <p:nvSpPr>
          <p:cNvPr id="4106" name="TextovéPole 2"/>
          <p:cNvSpPr txBox="1">
            <a:spLocks noChangeArrowheads="1"/>
          </p:cNvSpPr>
          <p:nvPr/>
        </p:nvSpPr>
        <p:spPr bwMode="auto">
          <a:xfrm>
            <a:off x="795548" y="6413266"/>
            <a:ext cx="4788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i="1" dirty="0" err="1"/>
              <a:t>Manzanares</a:t>
            </a:r>
            <a:r>
              <a:rPr lang="cs-CZ" sz="2000" i="1" dirty="0"/>
              <a:t> W, et al. </a:t>
            </a:r>
            <a:r>
              <a:rPr lang="cs-CZ" sz="2000" i="1" dirty="0" err="1"/>
              <a:t>Critical</a:t>
            </a:r>
            <a:r>
              <a:rPr lang="cs-CZ" sz="2000" i="1" dirty="0"/>
              <a:t> Care 2012.</a:t>
            </a:r>
          </a:p>
        </p:txBody>
      </p:sp>
      <p:sp>
        <p:nvSpPr>
          <p:cNvPr id="7" name="Pravoúhlý trojúhelník 6"/>
          <p:cNvSpPr/>
          <p:nvPr/>
        </p:nvSpPr>
        <p:spPr>
          <a:xfrm>
            <a:off x="395536" y="1819275"/>
            <a:ext cx="3440113" cy="4202113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Celulární</a:t>
            </a:r>
          </a:p>
          <a:p>
            <a:pPr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imunitní</a:t>
            </a:r>
          </a:p>
          <a:p>
            <a:pPr>
              <a:defRPr/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dysfunkce</a:t>
            </a:r>
          </a:p>
          <a:p>
            <a:pPr>
              <a:defRPr/>
            </a:pPr>
            <a:endParaRPr lang="cs-CZ" sz="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narůstající</a:t>
            </a:r>
            <a:endParaRPr lang="cs-CZ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avoúhlý trojúhelník 7"/>
          <p:cNvSpPr/>
          <p:nvPr/>
        </p:nvSpPr>
        <p:spPr>
          <a:xfrm rot="10800000">
            <a:off x="5580112" y="1412875"/>
            <a:ext cx="3040063" cy="360045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97687" y="1589088"/>
            <a:ext cx="21224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</a:rPr>
              <a:t>Endogenní</a:t>
            </a:r>
          </a:p>
          <a:p>
            <a:pPr algn="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</a:rPr>
              <a:t>antioxidační</a:t>
            </a:r>
          </a:p>
          <a:p>
            <a:pPr algn="r"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</a:rPr>
              <a:t>obranný</a:t>
            </a:r>
          </a:p>
          <a:p>
            <a:pPr algn="r">
              <a:defRPr/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systém</a:t>
            </a:r>
          </a:p>
          <a:p>
            <a:pPr algn="r">
              <a:defRPr/>
            </a:pPr>
            <a:endParaRPr lang="cs-CZ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s úbytkem</a:t>
            </a:r>
          </a:p>
          <a:p>
            <a:pPr algn="r"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kapacity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79512" y="1412875"/>
            <a:ext cx="0" cy="460851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8892480" y="1387474"/>
            <a:ext cx="0" cy="460851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2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1758" y="44624"/>
            <a:ext cx="7794698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Oxidační stres není pouze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epifenoménem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kritické nemoci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525" y="1700808"/>
            <a:ext cx="8231188" cy="4392017"/>
          </a:xfrm>
        </p:spPr>
        <p:txBody>
          <a:bodyPr/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Oxidační stres je součástí základních patofyziologických dějů 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SIRS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mitochondriální dysfunkce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MODS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Endogenní antioxidační obranný systém</a:t>
            </a: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Enzymy: SOD, </a:t>
            </a:r>
            <a:r>
              <a:rPr lang="cs-CZ" sz="2400" dirty="0" err="1" smtClean="0">
                <a:latin typeface="Arial" charset="0"/>
              </a:rPr>
              <a:t>GPx</a:t>
            </a:r>
            <a:r>
              <a:rPr lang="cs-CZ" sz="2400" dirty="0" smtClean="0">
                <a:latin typeface="Arial" charset="0"/>
              </a:rPr>
              <a:t>, kataláza</a:t>
            </a:r>
          </a:p>
          <a:p>
            <a:pPr marL="930275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obsahují </a:t>
            </a:r>
            <a:r>
              <a:rPr lang="cs-CZ" sz="2200" b="1" dirty="0" err="1" smtClean="0">
                <a:solidFill>
                  <a:srgbClr val="FF0000"/>
                </a:solidFill>
                <a:latin typeface="Arial" charset="0"/>
              </a:rPr>
              <a:t>Zn</a:t>
            </a:r>
            <a:r>
              <a:rPr lang="cs-CZ" sz="2200" b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cs-CZ" sz="2200" b="1" dirty="0" err="1" smtClean="0">
                <a:solidFill>
                  <a:srgbClr val="FF0000"/>
                </a:solidFill>
                <a:latin typeface="Arial" charset="0"/>
              </a:rPr>
              <a:t>Cu</a:t>
            </a:r>
            <a:r>
              <a:rPr lang="cs-CZ" sz="2200" b="1" dirty="0" smtClean="0">
                <a:solidFill>
                  <a:srgbClr val="FF0000"/>
                </a:solidFill>
                <a:latin typeface="Arial" charset="0"/>
              </a:rPr>
              <a:t>, Se, </a:t>
            </a:r>
            <a:r>
              <a:rPr lang="cs-CZ" sz="2200" b="1" dirty="0" err="1" smtClean="0">
                <a:solidFill>
                  <a:srgbClr val="FF0000"/>
                </a:solidFill>
                <a:latin typeface="Arial" charset="0"/>
              </a:rPr>
              <a:t>Fe</a:t>
            </a:r>
            <a:r>
              <a:rPr lang="cs-CZ" sz="2200" b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cs-CZ" sz="2200" b="1" dirty="0" err="1" smtClean="0">
                <a:solidFill>
                  <a:srgbClr val="FF0000"/>
                </a:solidFill>
                <a:latin typeface="Arial" charset="0"/>
              </a:rPr>
              <a:t>Mn</a:t>
            </a:r>
            <a:r>
              <a:rPr lang="cs-CZ" sz="2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200" dirty="0" smtClean="0">
                <a:latin typeface="Arial" charset="0"/>
              </a:rPr>
              <a:t>jako </a:t>
            </a:r>
            <a:r>
              <a:rPr lang="cs-CZ" sz="2200" dirty="0" err="1">
                <a:latin typeface="Arial" charset="0"/>
              </a:rPr>
              <a:t>kofaktory</a:t>
            </a:r>
            <a:endParaRPr lang="cs-CZ" sz="2200" dirty="0" smtClean="0">
              <a:latin typeface="Arial" charset="0"/>
            </a:endParaRPr>
          </a:p>
          <a:p>
            <a:pPr marL="758825" lvl="1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Antioxidační vitamíny C, E, beta-karoten</a:t>
            </a:r>
          </a:p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400" b="1" dirty="0" smtClean="0">
              <a:latin typeface="Arial" charset="0"/>
            </a:endParaRP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5124" name="TextovéPole 1"/>
          <p:cNvSpPr txBox="1">
            <a:spLocks noChangeArrowheads="1"/>
          </p:cNvSpPr>
          <p:nvPr/>
        </p:nvSpPr>
        <p:spPr bwMode="auto">
          <a:xfrm>
            <a:off x="1043608" y="6309320"/>
            <a:ext cx="4788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i="1" dirty="0" err="1"/>
              <a:t>Manzanares</a:t>
            </a:r>
            <a:r>
              <a:rPr lang="cs-CZ" sz="2000" i="1" dirty="0"/>
              <a:t> W, et al. </a:t>
            </a:r>
            <a:r>
              <a:rPr lang="cs-CZ" sz="2000" i="1" dirty="0" err="1"/>
              <a:t>Critical</a:t>
            </a:r>
            <a:r>
              <a:rPr lang="cs-CZ" sz="2000" i="1" dirty="0"/>
              <a:t> Care 2012.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A9ACF6-551F-470C-9986-9B5FAFDE8325}" type="slidenum">
              <a:rPr lang="cs-CZ" smtClean="0"/>
              <a:pPr algn="r"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0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0"/>
            <a:ext cx="7971730" cy="1052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Glutathion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-peroxidáza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hlavní intracelulární enzym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antioxidační obrany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66178FB-4AAB-4AE1-8BB5-4DF1447CE0EE}" type="slidenum">
              <a:rPr lang="cs-CZ" smtClean="0"/>
              <a:pPr algn="r">
                <a:defRPr/>
              </a:pPr>
              <a:t>43</a:t>
            </a:fld>
            <a:endParaRPr lang="cs-CZ"/>
          </a:p>
        </p:txBody>
      </p:sp>
      <p:pic>
        <p:nvPicPr>
          <p:cNvPr id="6148" name="Picture 2" descr="GlutPeroxidase-1GP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32" y="3684741"/>
            <a:ext cx="2941960" cy="29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3860708" y="2536596"/>
            <a:ext cx="504056" cy="11481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3868272" y="4558107"/>
            <a:ext cx="504056" cy="114814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423548" y="2823319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SOD – </a:t>
            </a:r>
            <a:r>
              <a:rPr lang="cs-CZ" sz="2400" b="1" dirty="0" err="1" smtClean="0">
                <a:solidFill>
                  <a:srgbClr val="FF0000"/>
                </a:solidFill>
              </a:rPr>
              <a:t>Zn</a:t>
            </a:r>
            <a:r>
              <a:rPr lang="cs-CZ" sz="2400" b="1" dirty="0" smtClean="0">
                <a:solidFill>
                  <a:srgbClr val="FF0000"/>
                </a:solidFill>
              </a:rPr>
              <a:t>/</a:t>
            </a:r>
            <a:r>
              <a:rPr lang="cs-CZ" sz="2400" b="1" dirty="0" err="1" smtClean="0">
                <a:solidFill>
                  <a:srgbClr val="FF0000"/>
                </a:solidFill>
              </a:rPr>
              <a:t>Cu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420464" y="4881949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GPx</a:t>
            </a:r>
            <a:r>
              <a:rPr lang="cs-CZ" sz="2400" b="1" dirty="0" smtClean="0"/>
              <a:t> – </a:t>
            </a:r>
            <a:r>
              <a:rPr lang="cs-CZ" sz="2400" b="1" dirty="0" smtClean="0">
                <a:solidFill>
                  <a:srgbClr val="FF0000"/>
                </a:solidFill>
              </a:rPr>
              <a:t>Se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01587" y="2823318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Superoxid-dismutáza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27584" y="4881949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Glutathion</a:t>
            </a:r>
            <a:r>
              <a:rPr lang="cs-CZ" sz="2000" b="1" dirty="0" smtClean="0"/>
              <a:t>-peroxidáza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656951" y="1677787"/>
            <a:ext cx="3024336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Superoxid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  <a:r>
              <a:rPr lang="cs-CZ" sz="24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2618809" y="3694011"/>
            <a:ext cx="3024336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Peroxid vodíku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H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  <a:r>
              <a:rPr lang="cs-CZ" sz="2400" b="1" dirty="0">
                <a:solidFill>
                  <a:schemeClr val="tx1"/>
                </a:solidFill>
              </a:rPr>
              <a:t>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2618809" y="5758394"/>
            <a:ext cx="302433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2 H</a:t>
            </a:r>
            <a:r>
              <a:rPr lang="cs-CZ" sz="2400" b="1" baseline="-25000" dirty="0" smtClean="0">
                <a:solidFill>
                  <a:schemeClr val="tx1"/>
                </a:solidFill>
              </a:rPr>
              <a:t>2</a:t>
            </a:r>
            <a:r>
              <a:rPr lang="cs-CZ" sz="2400" b="1" dirty="0" smtClean="0">
                <a:solidFill>
                  <a:schemeClr val="tx1"/>
                </a:solidFill>
              </a:rPr>
              <a:t>O </a:t>
            </a:r>
            <a:r>
              <a:rPr lang="cs-CZ" sz="2400" b="1" dirty="0">
                <a:solidFill>
                  <a:schemeClr val="tx1"/>
                </a:solidFill>
              </a:rPr>
              <a:t>+ 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19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798514"/>
            <a:ext cx="91440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138" y="0"/>
            <a:ext cx="7956302" cy="10527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Stopové prvky při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stresové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odpovědi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 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9E4C437-192D-489C-85BC-7FF4B8FF2367}" type="slidenum">
              <a:rPr lang="cs-CZ" smtClean="0"/>
              <a:pPr algn="r">
                <a:defRPr/>
              </a:pPr>
              <a:t>44</a:t>
            </a:fld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4716016" y="1413272"/>
            <a:ext cx="3816424" cy="863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xidační stres</a:t>
            </a:r>
          </a:p>
          <a:p>
            <a:pPr algn="ctr">
              <a:defRPr/>
            </a:pP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pokles hladin v krvi</a:t>
            </a:r>
            <a:endParaRPr lang="cs-CZ" sz="2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03474" y="3068960"/>
            <a:ext cx="7928966" cy="923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Plazmatické hladiny stopových prvků při stresu klesají</a:t>
            </a:r>
            <a:endParaRPr lang="cs-CZ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Se  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41004" y="4809097"/>
            <a:ext cx="2562844" cy="820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Akutní renální 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ztráty při stresu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03474" y="1413272"/>
            <a:ext cx="3824510" cy="8415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Příjem </a:t>
            </a: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stopových prvků </a:t>
            </a:r>
            <a:endParaRPr lang="cs-CZ" sz="2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 výživě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290578" y="4797152"/>
            <a:ext cx="2562844" cy="820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Extrarenální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ztráty</a:t>
            </a:r>
          </a:p>
          <a:p>
            <a:pPr algn="ctr">
              <a:defRPr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popáleniny aj.</a:t>
            </a:r>
            <a:endParaRPr lang="cs-CZ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5969596" y="4797152"/>
            <a:ext cx="2562844" cy="820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Přesun </a:t>
            </a:r>
            <a:r>
              <a:rPr lang="cs-CZ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Fe,Zn,Se</a:t>
            </a:r>
            <a:endParaRPr lang="cs-CZ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tkání</a:t>
            </a:r>
            <a:endParaRPr lang="cs-CZ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2339752" y="2276872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372200" y="2292852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835696" y="3992588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4371956" y="3992588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7052233" y="3992588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627784" y="242088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+</a:t>
            </a:r>
            <a:endParaRPr lang="cs-CZ" sz="2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660232" y="234888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-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2941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6843"/>
            <a:ext cx="7704856" cy="1035893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Selén </a:t>
            </a:r>
            <a:r>
              <a:rPr lang="cs-CZ" sz="28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79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základní údaje k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suplementaci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(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mol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= 79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9" y="1700808"/>
            <a:ext cx="7992887" cy="4896544"/>
          </a:xfrm>
        </p:spPr>
        <p:txBody>
          <a:bodyPr>
            <a:normAutofit/>
          </a:bodyPr>
          <a:lstStyle/>
          <a:p>
            <a:pPr marL="358775">
              <a:lnSpc>
                <a:spcPct val="110000"/>
              </a:lnSpc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Normální hladina v krvi 0,7-1,2 </a:t>
            </a:r>
            <a:r>
              <a:rPr lang="cs-CZ" sz="2800" b="1" dirty="0" err="1" smtClean="0">
                <a:latin typeface="Symbol" pitchFamily="18" charset="2"/>
              </a:rPr>
              <a:t>m</a:t>
            </a:r>
            <a:r>
              <a:rPr lang="cs-CZ" sz="2800" b="1" dirty="0" err="1" smtClean="0">
                <a:latin typeface="Arial" charset="0"/>
              </a:rPr>
              <a:t>mol</a:t>
            </a:r>
            <a:r>
              <a:rPr lang="cs-CZ" sz="2800" b="1" dirty="0" smtClean="0">
                <a:latin typeface="Arial" charset="0"/>
              </a:rPr>
              <a:t>/l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optimální hladina 1,0-1,5 </a:t>
            </a:r>
            <a:r>
              <a:rPr lang="cs-CZ" sz="2400" dirty="0" err="1" smtClean="0">
                <a:latin typeface="Symbol" pitchFamily="18" charset="2"/>
              </a:rPr>
              <a:t>m</a:t>
            </a:r>
            <a:r>
              <a:rPr lang="cs-CZ" sz="2400" dirty="0" err="1" smtClean="0">
                <a:latin typeface="Arial" charset="0"/>
              </a:rPr>
              <a:t>mol</a:t>
            </a:r>
            <a:r>
              <a:rPr lang="cs-CZ" sz="2400" dirty="0" smtClean="0">
                <a:latin typeface="Arial" charset="0"/>
              </a:rPr>
              <a:t>/l</a:t>
            </a:r>
            <a:endParaRPr lang="cs-CZ" dirty="0" smtClean="0">
              <a:latin typeface="Arial" charset="0"/>
            </a:endParaRP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Vstřebávání </a:t>
            </a:r>
            <a:r>
              <a:rPr lang="cs-CZ" sz="2800" b="1" dirty="0" err="1" smtClean="0">
                <a:latin typeface="Arial" charset="0"/>
              </a:rPr>
              <a:t>selénu</a:t>
            </a:r>
            <a:r>
              <a:rPr lang="cs-CZ" sz="2800" b="1" dirty="0" smtClean="0">
                <a:latin typeface="Arial" charset="0"/>
              </a:rPr>
              <a:t> v tenkém střevě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anorganický Se 50 %, </a:t>
            </a:r>
            <a:r>
              <a:rPr lang="cs-CZ" sz="2400" dirty="0" err="1" smtClean="0">
                <a:latin typeface="Arial" charset="0"/>
              </a:rPr>
              <a:t>selenomethionin</a:t>
            </a:r>
            <a:r>
              <a:rPr lang="cs-CZ" sz="2400" dirty="0" smtClean="0">
                <a:latin typeface="Arial" charset="0"/>
              </a:rPr>
              <a:t> téměř 100 %</a:t>
            </a: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Potřeba ve stravě 		       60-70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g/den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potřeba při </a:t>
            </a:r>
            <a:r>
              <a:rPr lang="cs-CZ" sz="2400" dirty="0" err="1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 podání  </a:t>
            </a:r>
            <a:r>
              <a:rPr lang="cs-CZ" sz="2400" dirty="0" smtClean="0">
                <a:latin typeface="Arial" charset="0"/>
              </a:rPr>
              <a:t>60-100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</a:t>
            </a:r>
            <a:endParaRPr lang="cs-CZ" sz="2400" dirty="0">
              <a:latin typeface="Arial" charset="0"/>
            </a:endParaRP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Horní tolerovatelný limit </a:t>
            </a:r>
            <a:r>
              <a:rPr lang="cs-CZ" sz="2800" b="1" dirty="0" err="1" smtClean="0">
                <a:latin typeface="Arial" charset="0"/>
              </a:rPr>
              <a:t>p.o</a:t>
            </a:r>
            <a:r>
              <a:rPr lang="cs-CZ" sz="2800" b="1" dirty="0" smtClean="0">
                <a:latin typeface="Arial" charset="0"/>
              </a:rPr>
              <a:t>.    300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g/den</a:t>
            </a: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Obsah Se v enterální výživě</a:t>
            </a:r>
            <a:endParaRPr lang="cs-CZ" sz="2800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ONS 2x200 ml  	    v průměru  40 </a:t>
            </a:r>
            <a:r>
              <a:rPr lang="cs-CZ" sz="24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g/den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Sondová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EV 1000 ml                 70-100 </a:t>
            </a:r>
            <a:r>
              <a:rPr lang="cs-CZ" sz="24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g/den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FE4B72-F1D3-4E67-BBDE-F243EA45425B}" type="slidenum">
              <a:rPr lang="cs-CZ" smtClean="0"/>
              <a:pPr algn="r"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5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6843"/>
            <a:ext cx="7704856" cy="1035893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Zinek </a:t>
            </a:r>
            <a:r>
              <a:rPr lang="cs-CZ" sz="28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65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základní údaje k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suplementaci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(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mol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=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65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9" y="1700808"/>
            <a:ext cx="7992887" cy="4896544"/>
          </a:xfrm>
        </p:spPr>
        <p:txBody>
          <a:bodyPr>
            <a:normAutofit lnSpcReduction="10000"/>
          </a:bodyPr>
          <a:lstStyle/>
          <a:p>
            <a:pPr marL="358775">
              <a:lnSpc>
                <a:spcPct val="110000"/>
              </a:lnSpc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Normální hladina v krvi 9-18 </a:t>
            </a:r>
            <a:r>
              <a:rPr lang="cs-CZ" sz="2800" b="1" dirty="0" err="1" smtClean="0">
                <a:latin typeface="Symbol" pitchFamily="18" charset="2"/>
              </a:rPr>
              <a:t>m</a:t>
            </a:r>
            <a:r>
              <a:rPr lang="cs-CZ" sz="2800" b="1" dirty="0" err="1" smtClean="0">
                <a:latin typeface="Arial" charset="0"/>
              </a:rPr>
              <a:t>mol</a:t>
            </a:r>
            <a:r>
              <a:rPr lang="cs-CZ" sz="2800" b="1" dirty="0" smtClean="0">
                <a:latin typeface="Arial" charset="0"/>
              </a:rPr>
              <a:t>/l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585-1170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 = 0,6-1,2 mg/l</a:t>
            </a:r>
            <a:endParaRPr lang="cs-CZ" dirty="0" smtClean="0">
              <a:latin typeface="Arial" charset="0"/>
            </a:endParaRP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Vstřebávání zinku v tenkém střevě 20-40 %</a:t>
            </a: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Potřeba ve stravě 		       10-15 mg/den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potřeba při </a:t>
            </a:r>
            <a:r>
              <a:rPr lang="cs-CZ" sz="2400" dirty="0" err="1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 podání  </a:t>
            </a:r>
            <a:r>
              <a:rPr lang="cs-CZ" sz="2400" dirty="0" smtClean="0">
                <a:latin typeface="Arial" charset="0"/>
              </a:rPr>
              <a:t>3,2-6,5 mg/den</a:t>
            </a:r>
            <a:endParaRPr lang="cs-CZ" sz="2400" dirty="0">
              <a:latin typeface="Arial" charset="0"/>
            </a:endParaRP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Horní tolerovatelný limit </a:t>
            </a:r>
            <a:r>
              <a:rPr lang="cs-CZ" sz="2800" b="1" dirty="0" err="1" smtClean="0">
                <a:latin typeface="Arial" charset="0"/>
              </a:rPr>
              <a:t>p.o</a:t>
            </a:r>
            <a:r>
              <a:rPr lang="cs-CZ" sz="2800" b="1" dirty="0" smtClean="0">
                <a:latin typeface="Arial" charset="0"/>
              </a:rPr>
              <a:t>.      25 mg/den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bez vedlejších účinků byly dávky         50 mg/den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při dlouhodobém </a:t>
            </a:r>
            <a:r>
              <a:rPr lang="cs-CZ" sz="2400" dirty="0" err="1" smtClean="0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 podání </a:t>
            </a:r>
            <a:r>
              <a:rPr lang="cs-CZ" sz="2400" dirty="0" smtClean="0">
                <a:latin typeface="Arial" charset="0"/>
              </a:rPr>
              <a:t>by to bylo 15 </a:t>
            </a:r>
            <a:r>
              <a:rPr lang="cs-CZ" sz="2400" dirty="0">
                <a:latin typeface="Arial" charset="0"/>
              </a:rPr>
              <a:t>mg/den</a:t>
            </a:r>
          </a:p>
          <a:p>
            <a:pPr marL="3587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Obsah </a:t>
            </a:r>
            <a:r>
              <a:rPr lang="cs-CZ" sz="2800" b="1" dirty="0" err="1" smtClean="0">
                <a:latin typeface="Arial" charset="0"/>
              </a:rPr>
              <a:t>Zn</a:t>
            </a:r>
            <a:r>
              <a:rPr lang="cs-CZ" sz="2800" b="1" dirty="0" smtClean="0">
                <a:latin typeface="Arial" charset="0"/>
              </a:rPr>
              <a:t> v enterální výživě</a:t>
            </a:r>
            <a:endParaRPr lang="cs-CZ" sz="2800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ONS 2x200 ml  	               6-8 mg/den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Sondová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EV 1000 ml            15-18 mg/den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FE4B72-F1D3-4E67-BBDE-F243EA45425B}" type="slidenum">
              <a:rPr lang="cs-CZ" smtClean="0"/>
              <a:pPr algn="r"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3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9" y="0"/>
            <a:ext cx="7345559" cy="11247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Zinek </a:t>
            </a:r>
            <a:r>
              <a:rPr lang="cs-CZ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65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3913" y="1628800"/>
            <a:ext cx="8069262" cy="4895825"/>
          </a:xfrm>
        </p:spPr>
        <p:txBody>
          <a:bodyPr/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Imunitní systém při deficitu </a:t>
            </a:r>
            <a:r>
              <a:rPr lang="cs-CZ" sz="2800" b="1" dirty="0" err="1" smtClean="0">
                <a:latin typeface="Arial" charset="0"/>
              </a:rPr>
              <a:t>Zn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poruchy vyzrávání T- a B-lymfocytů, lymfopenie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porucha fagocytózy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Vliv na oxidační stres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zmírňuje poškození buněk při oxidačním stresu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Účinek insulinu a metabolismus glukózy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je vylučován z </a:t>
            </a:r>
            <a:r>
              <a:rPr lang="cs-CZ" sz="2400" dirty="0" smtClean="0">
                <a:latin typeface="Symbol" pitchFamily="18" charset="2"/>
              </a:rPr>
              <a:t>b</a:t>
            </a:r>
            <a:r>
              <a:rPr lang="cs-CZ" sz="2400" dirty="0" smtClean="0">
                <a:latin typeface="Arial" charset="0"/>
              </a:rPr>
              <a:t>-buněk spolu s insulinem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hyperglykémie zvyšuje ztráty </a:t>
            </a:r>
            <a:r>
              <a:rPr lang="cs-CZ" sz="2400" dirty="0" err="1" smtClean="0">
                <a:latin typeface="Arial" charset="0"/>
              </a:rPr>
              <a:t>Zn</a:t>
            </a:r>
            <a:endParaRPr lang="cs-CZ" sz="2400" dirty="0" smtClean="0">
              <a:latin typeface="Arial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Hojení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je nezbytný pro normální epitelizaci 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včetně hojení střevní anastomózy 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F8264FA-B1A6-4CEB-A02A-CBD20C37C217}" type="slidenum">
              <a:rPr lang="cs-CZ" smtClean="0"/>
              <a:pPr algn="r"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4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-99392"/>
            <a:ext cx="7921625" cy="13688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Protokol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Se,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 na multidisciplinární JIP 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Lausanne, Švýcarsko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051052B-DE2F-465C-AC44-DA8D5DA8D265}" type="slidenum">
              <a:rPr lang="cs-CZ" smtClean="0"/>
              <a:pPr algn="r">
                <a:defRPr/>
              </a:pPr>
              <a:t>48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25664"/>
              </p:ext>
            </p:extLst>
          </p:nvPr>
        </p:nvGraphicFramePr>
        <p:xfrm>
          <a:off x="179512" y="1556792"/>
          <a:ext cx="8748465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160240"/>
                <a:gridCol w="2088232"/>
                <a:gridCol w="2051721"/>
              </a:tblGrid>
              <a:tr h="1234534">
                <a:tc>
                  <a:txBody>
                    <a:bodyPr/>
                    <a:lstStyle/>
                    <a:p>
                      <a:pPr algn="l"/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Stresová dávka </a:t>
                      </a:r>
                      <a:r>
                        <a:rPr lang="cs-CZ" sz="2400" b="1" i="0" dirty="0" err="1" smtClean="0"/>
                        <a:t>i.v</a:t>
                      </a:r>
                      <a:r>
                        <a:rPr lang="cs-CZ" sz="2400" b="1" i="0" dirty="0" smtClean="0"/>
                        <a:t>.</a:t>
                      </a:r>
                    </a:p>
                    <a:p>
                      <a:pPr algn="ctr"/>
                      <a:r>
                        <a:rPr lang="cs-CZ" sz="2000" b="0" i="0" dirty="0" smtClean="0"/>
                        <a:t>jen těžký stres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Popáleniny</a:t>
                      </a:r>
                    </a:p>
                    <a:p>
                      <a:pPr algn="ctr"/>
                      <a:r>
                        <a:rPr lang="cs-CZ" sz="2400" b="1" i="0" dirty="0" err="1" smtClean="0"/>
                        <a:t>i.v</a:t>
                      </a:r>
                      <a:r>
                        <a:rPr lang="cs-CZ" sz="2400" b="1" i="0" dirty="0" smtClean="0"/>
                        <a:t>.</a:t>
                      </a:r>
                    </a:p>
                    <a:p>
                      <a:pPr algn="ctr"/>
                      <a:r>
                        <a:rPr lang="cs-CZ" sz="2000" b="0" i="0" dirty="0" smtClean="0"/>
                        <a:t>podle rozsahu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Denní potřeba </a:t>
                      </a:r>
                    </a:p>
                    <a:p>
                      <a:pPr algn="ctr"/>
                      <a:r>
                        <a:rPr lang="cs-CZ" sz="2400" b="1" i="0" dirty="0" err="1" smtClean="0"/>
                        <a:t>i.v</a:t>
                      </a:r>
                      <a:r>
                        <a:rPr lang="cs-CZ" sz="2400" b="1" i="0" dirty="0" smtClean="0"/>
                        <a:t>.</a:t>
                      </a: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Zinek       mg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Selén        </a:t>
                      </a:r>
                      <a:r>
                        <a:rPr lang="cs-CZ" sz="2400" b="1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400" b="1" dirty="0" smtClean="0"/>
                        <a:t>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170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450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60-100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Měď          </a:t>
                      </a:r>
                      <a:r>
                        <a:rPr lang="cs-CZ" sz="2400" b="1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400" b="1" dirty="0" smtClean="0"/>
                        <a:t>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480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4200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300-500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149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Doba podávání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 dnů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7-14 dnů</a:t>
                      </a:r>
                    </a:p>
                    <a:p>
                      <a:pPr algn="ctr"/>
                      <a:r>
                        <a:rPr lang="cs-CZ" sz="2000" b="0" dirty="0" smtClean="0"/>
                        <a:t>(až 30 dnů)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95536" y="6381328"/>
            <a:ext cx="4923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/>
              <a:t>Gagnon</a:t>
            </a:r>
            <a:r>
              <a:rPr lang="cs-CZ" sz="2000" i="1" dirty="0"/>
              <a:t> G, et al. </a:t>
            </a:r>
            <a:r>
              <a:rPr lang="cs-CZ" sz="2000" i="1" dirty="0" err="1"/>
              <a:t>Clin</a:t>
            </a:r>
            <a:r>
              <a:rPr lang="cs-CZ" sz="2000" i="1" dirty="0"/>
              <a:t> </a:t>
            </a:r>
            <a:r>
              <a:rPr lang="cs-CZ" sz="2000" i="1" dirty="0" err="1"/>
              <a:t>Nutr</a:t>
            </a:r>
            <a:r>
              <a:rPr lang="cs-CZ" sz="2000" i="1" dirty="0"/>
              <a:t> 2015; 34:42-7. </a:t>
            </a:r>
          </a:p>
        </p:txBody>
      </p:sp>
    </p:spTree>
    <p:extLst>
      <p:ext uri="{BB962C8B-B14F-4D97-AF65-F5344CB8AC3E}">
        <p14:creationId xmlns:p14="http://schemas.microsoft.com/office/powerpoint/2010/main" val="33606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Nová směs stopových prvků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Nutryelt</a:t>
            </a:r>
            <a:r>
              <a:rPr lang="cs-CZ" sz="31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cs-CZ" sz="31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Baxter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9 stopových prvků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06671"/>
              </p:ext>
            </p:extLst>
          </p:nvPr>
        </p:nvGraphicFramePr>
        <p:xfrm>
          <a:off x="251520" y="1208360"/>
          <a:ext cx="864096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08312"/>
                <a:gridCol w="1728192"/>
                <a:gridCol w="1728192"/>
                <a:gridCol w="1728192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Stopový prvek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Potřeba </a:t>
                      </a:r>
                      <a:r>
                        <a:rPr lang="cs-CZ" sz="2000" dirty="0" err="1" smtClean="0"/>
                        <a:t>i.v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Nutryelt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Zn</a:t>
                      </a:r>
                      <a:endParaRPr lang="cs-CZ" sz="20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Zinek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3-6,5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Se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Selén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Fe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Železo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1,2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Měď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300-500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300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Mangan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55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F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Fluor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950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950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I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Jód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130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Mo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Molybden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19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Cr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Chróm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10-20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4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80665"/>
            <a:ext cx="7056784" cy="9720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Hyperdynamická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fáze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charakteristika metabolismu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cs-CZ" sz="240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2776"/>
            <a:ext cx="8305800" cy="518457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cs-CZ" sz="1200" b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Zvýšená tělesná teplota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Zvýšená spotřeba O</a:t>
            </a:r>
            <a:r>
              <a:rPr lang="cs-CZ" sz="2800" b="1" baseline="-25000" dirty="0" smtClean="0">
                <a:latin typeface="Arial" charset="0"/>
              </a:rPr>
              <a:t>2  </a:t>
            </a:r>
            <a:r>
              <a:rPr lang="cs-CZ" dirty="0" smtClean="0">
                <a:latin typeface="Arial" charset="0"/>
              </a:rPr>
              <a:t>(nepřímou kalorimetrií)</a:t>
            </a:r>
            <a:endParaRPr lang="cs-CZ" baseline="-25000" dirty="0" smtClean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Zvýšený </a:t>
            </a:r>
            <a:r>
              <a:rPr lang="cs-CZ" sz="2800" b="1" dirty="0" smtClean="0">
                <a:latin typeface="Arial" charset="0"/>
              </a:rPr>
              <a:t>výdej energie  </a:t>
            </a:r>
            <a:r>
              <a:rPr lang="cs-CZ" dirty="0" smtClean="0">
                <a:latin typeface="Arial" charset="0"/>
              </a:rPr>
              <a:t>(také ve formě tepla)</a:t>
            </a:r>
            <a:endParaRPr lang="cs-CZ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Zvýšená buněčná aktivita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Hormonální stimulace metabolismu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zvýšené hladiny stresových hormonů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Mobilizace nutričních substrátů 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glukoneogeneze, lipolýza, katabolismus bílkovin</a:t>
            </a:r>
            <a:endParaRPr lang="cs-CZ" sz="2800" b="1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Omezené využití nutričních substrátů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Hyperglykémie</a:t>
            </a:r>
          </a:p>
          <a:p>
            <a:pPr eaLnBrk="1" hangingPunct="1">
              <a:lnSpc>
                <a:spcPct val="130000"/>
              </a:lnSpc>
            </a:pPr>
            <a:endParaRPr 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3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8208912" cy="10084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Možnosti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stopových prvků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84784"/>
            <a:ext cx="8496944" cy="5112568"/>
          </a:xfrm>
        </p:spPr>
        <p:txBody>
          <a:bodyPr>
            <a:normAutofit/>
          </a:bodyPr>
          <a:lstStyle/>
          <a:p>
            <a:pPr marL="15875" indent="0" algn="ctr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Stresová dávka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Zn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Se </a:t>
            </a:r>
          </a:p>
          <a:p>
            <a:pPr marL="15875" indent="0" algn="ctr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těžkém stresu a nebo </a:t>
            </a:r>
          </a:p>
          <a:p>
            <a:pPr marL="15875" indent="0" algn="ctr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předcházející malnutrici a depleci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Zn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Se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err="1" smtClean="0">
                <a:latin typeface="Arial" charset="0"/>
              </a:rPr>
              <a:t>Nutryelt</a:t>
            </a:r>
            <a:r>
              <a:rPr lang="cs-CZ" sz="2800" b="1" dirty="0" smtClean="0">
                <a:latin typeface="Arial" charset="0"/>
              </a:rPr>
              <a:t> 2 </a:t>
            </a:r>
            <a:r>
              <a:rPr lang="cs-CZ" sz="2800" b="1" dirty="0" err="1" smtClean="0">
                <a:latin typeface="Arial" charset="0"/>
              </a:rPr>
              <a:t>amp</a:t>
            </a:r>
            <a:r>
              <a:rPr lang="cs-CZ" sz="2800" b="1" dirty="0" smtClean="0">
                <a:latin typeface="Arial" charset="0"/>
              </a:rPr>
              <a:t>. v infuzi /24 h po dobu 3-5 dnů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>
                <a:latin typeface="Arial" charset="0"/>
              </a:rPr>
              <a:t>což je dávka </a:t>
            </a:r>
            <a:r>
              <a:rPr lang="cs-CZ" sz="2400" dirty="0" err="1">
                <a:latin typeface="Arial" charset="0"/>
              </a:rPr>
              <a:t>Zn</a:t>
            </a:r>
            <a:r>
              <a:rPr lang="cs-CZ" sz="2400" dirty="0">
                <a:latin typeface="Arial" charset="0"/>
              </a:rPr>
              <a:t> 20 mg, Se 140 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do vaku s PV na posledních 3-6 h infúze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nebo samostatnou infúzí vždy kapat 3-6 h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err="1" smtClean="0">
                <a:latin typeface="Arial" charset="0"/>
              </a:rPr>
              <a:t>Selenase</a:t>
            </a:r>
            <a:r>
              <a:rPr lang="cs-CZ" sz="2800" b="1" dirty="0" smtClean="0">
                <a:latin typeface="Arial" charset="0"/>
              </a:rPr>
              <a:t> 500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 </a:t>
            </a:r>
            <a:r>
              <a:rPr lang="cs-CZ" sz="2800" b="1" dirty="0" err="1" smtClean="0">
                <a:latin typeface="Arial" charset="0"/>
              </a:rPr>
              <a:t>amp</a:t>
            </a:r>
            <a:r>
              <a:rPr lang="cs-CZ" sz="2800" b="1" dirty="0" smtClean="0">
                <a:latin typeface="Arial" charset="0"/>
              </a:rPr>
              <a:t>. v infúzi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  <a:defRPr/>
            </a:pPr>
            <a:r>
              <a:rPr lang="cs-CZ" sz="2800" b="1" dirty="0" smtClean="0">
                <a:latin typeface="Arial" charset="0"/>
              </a:rPr>
              <a:t>Perorálně </a:t>
            </a:r>
            <a:r>
              <a:rPr lang="cs-CZ" dirty="0" smtClean="0">
                <a:latin typeface="Arial" charset="0"/>
              </a:rPr>
              <a:t>nebo </a:t>
            </a:r>
            <a:r>
              <a:rPr lang="cs-CZ" sz="2800" b="1" dirty="0" smtClean="0">
                <a:latin typeface="Arial" charset="0"/>
              </a:rPr>
              <a:t>enterálně sondou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>
                <a:latin typeface="Arial" charset="0"/>
              </a:rPr>
              <a:t>Zinek 25 mg </a:t>
            </a:r>
            <a:r>
              <a:rPr lang="cs-CZ" sz="2400" dirty="0" err="1">
                <a:latin typeface="Arial" charset="0"/>
              </a:rPr>
              <a:t>tabl</a:t>
            </a:r>
            <a:r>
              <a:rPr lang="cs-CZ" sz="2400" dirty="0" smtClean="0">
                <a:latin typeface="Arial" charset="0"/>
              </a:rPr>
              <a:t>. denně 3-5 dnů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  <a:defRPr/>
            </a:pPr>
            <a:r>
              <a:rPr lang="cs-CZ" sz="2400" dirty="0" smtClean="0">
                <a:latin typeface="Arial" charset="0"/>
              </a:rPr>
              <a:t>Selén 2x 100 </a:t>
            </a:r>
            <a:r>
              <a:rPr lang="cs-CZ" sz="2400" dirty="0">
                <a:latin typeface="Arial" charset="0"/>
              </a:rPr>
              <a:t>mg </a:t>
            </a:r>
            <a:r>
              <a:rPr lang="cs-CZ" sz="2400" dirty="0" err="1">
                <a:latin typeface="Arial" charset="0"/>
              </a:rPr>
              <a:t>tabl</a:t>
            </a:r>
            <a:r>
              <a:rPr lang="cs-CZ" sz="2400" dirty="0" smtClean="0">
                <a:latin typeface="Arial" charset="0"/>
              </a:rPr>
              <a:t>. denně 3-5 dnů</a:t>
            </a:r>
            <a:endParaRPr lang="cs-CZ" sz="2400" dirty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B6E01966-5E74-4A7D-B080-C3C2B1D89F6C}" type="slidenum">
              <a:rPr lang="cs-CZ" smtClean="0"/>
              <a:pPr algn="r"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5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057" y="-27384"/>
            <a:ext cx="7176343" cy="10078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Monitorování hladin stopových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prvků 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plazmě u kriticky nemocných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320" y="1700808"/>
            <a:ext cx="8424168" cy="4968552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Od 2. týdne pobytu na JIP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Zn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, Se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trauma, sepse, kardiogenní šok, pankreatitida,  ARDS, orgánová transplantace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individuální indikace (těžký stres, </a:t>
            </a:r>
            <a:r>
              <a:rPr lang="cs-CZ" sz="2400" dirty="0" err="1" smtClean="0">
                <a:latin typeface="Arial" charset="0"/>
              </a:rPr>
              <a:t>suplementace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u vybraných pacientů vyšetření 1xtýdně (v pondělí)</a:t>
            </a: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Popáleniny od 2.týdne:  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Zn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, Se,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Cu</a:t>
            </a:r>
            <a:endParaRPr lang="cs-CZ" sz="2800" b="1" dirty="0">
              <a:solidFill>
                <a:srgbClr val="FF0000"/>
              </a:solidFill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monitorování je nutné i vzhledem k riziku předávkování při déletrvající </a:t>
            </a:r>
            <a:r>
              <a:rPr lang="cs-CZ" sz="2400" dirty="0" err="1">
                <a:latin typeface="Arial" charset="0"/>
              </a:rPr>
              <a:t>suplementaci</a:t>
            </a:r>
            <a:endParaRPr lang="cs-CZ" sz="2400" dirty="0">
              <a:latin typeface="Arial" charset="0"/>
            </a:endParaRPr>
          </a:p>
          <a:p>
            <a:pPr marL="358775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Velmi nízké &lt; 80% dolní hranice normy</a:t>
            </a: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zinek &lt; 7,5 </a:t>
            </a:r>
            <a:r>
              <a:rPr lang="cs-CZ" sz="2400" dirty="0" err="1" smtClean="0">
                <a:latin typeface="Symbol" pitchFamily="18" charset="2"/>
              </a:rPr>
              <a:t>m</a:t>
            </a:r>
            <a:r>
              <a:rPr lang="cs-CZ" sz="2400" dirty="0" err="1" smtClean="0">
                <a:latin typeface="Arial" charset="0"/>
              </a:rPr>
              <a:t>mol</a:t>
            </a:r>
            <a:r>
              <a:rPr lang="cs-CZ" sz="2400" dirty="0" smtClean="0">
                <a:latin typeface="Arial" charset="0"/>
              </a:rPr>
              <a:t>/l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selén</a:t>
            </a:r>
            <a:r>
              <a:rPr lang="cs-CZ" sz="2400" dirty="0" smtClean="0">
                <a:latin typeface="Arial" charset="0"/>
              </a:rPr>
              <a:t> &lt; 0,55 </a:t>
            </a:r>
            <a:r>
              <a:rPr lang="cs-CZ" sz="2400" dirty="0" err="1" smtClean="0">
                <a:latin typeface="Symbol" pitchFamily="18" charset="2"/>
              </a:rPr>
              <a:t>m</a:t>
            </a:r>
            <a:r>
              <a:rPr lang="cs-CZ" sz="2400" dirty="0" err="1" smtClean="0">
                <a:latin typeface="Arial" charset="0"/>
              </a:rPr>
              <a:t>mol</a:t>
            </a:r>
            <a:r>
              <a:rPr lang="cs-CZ" sz="2400" dirty="0" smtClean="0">
                <a:latin typeface="Arial" charset="0"/>
              </a:rPr>
              <a:t>/l</a:t>
            </a:r>
            <a:endParaRPr lang="cs-CZ" sz="2400" dirty="0">
              <a:latin typeface="Arial" charset="0"/>
            </a:endParaRP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endParaRPr lang="cs-CZ" sz="2400" b="1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BF605B0E-D14A-41B9-950B-C9597D1563CA}" type="slidenum">
              <a:rPr lang="cs-CZ" smtClean="0"/>
              <a:pPr algn="r"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7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Nová vitamínová směs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Viant</a:t>
            </a:r>
            <a:r>
              <a:rPr lang="cs-CZ" sz="31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cs-CZ" sz="31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B.Braun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všech 13 vitamínů (včetně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vit.K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60467"/>
              </p:ext>
            </p:extLst>
          </p:nvPr>
        </p:nvGraphicFramePr>
        <p:xfrm>
          <a:off x="251520" y="1208360"/>
          <a:ext cx="864096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08312"/>
                <a:gridCol w="1728192"/>
                <a:gridCol w="1728192"/>
                <a:gridCol w="1728192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Vitamín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Cernevit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Viant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1</a:t>
                      </a:r>
                      <a:endParaRPr lang="cs-CZ" sz="20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 smtClean="0"/>
                        <a:t>Thiamin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Riboflavin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4,1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3,6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Nikotinamid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46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40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/>
                        <a:t>Ac.pantothenicum</a:t>
                      </a:r>
                      <a:endParaRPr lang="cs-CZ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17,2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15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Pyridoxin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4,5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Biotin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/>
                        <a:t>Ac.folicum</a:t>
                      </a:r>
                      <a:endParaRPr lang="cs-CZ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414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600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Kyanokobalamin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C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 smtClean="0"/>
                        <a:t>Ac.ascorbicum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125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200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Nová vitamínová směs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Viant</a:t>
            </a:r>
            <a:r>
              <a:rPr lang="cs-CZ" sz="31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cs-CZ" sz="31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B.Braun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všech 13 vitamínů (včetně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vit.K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20604"/>
              </p:ext>
            </p:extLst>
          </p:nvPr>
        </p:nvGraphicFramePr>
        <p:xfrm>
          <a:off x="251520" y="1208360"/>
          <a:ext cx="8640960" cy="273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08312"/>
                <a:gridCol w="1728192"/>
                <a:gridCol w="1728192"/>
                <a:gridCol w="1728192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Vitamín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Cernevit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Viant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A</a:t>
                      </a:r>
                      <a:endParaRPr lang="cs-CZ" sz="20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aseline="0" dirty="0" smtClean="0"/>
                        <a:t>Retinol ekvivalent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baseline="0" dirty="0" smtClean="0"/>
                        <a:t>g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1060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1000</a:t>
                      </a:r>
                      <a:endParaRPr lang="cs-CZ" sz="2000" baseline="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D</a:t>
                      </a:r>
                      <a:r>
                        <a:rPr lang="cs-CZ" sz="2000" b="1" baseline="-25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aseline="0" dirty="0" err="1" smtClean="0"/>
                        <a:t>Cholecalciferol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baseline="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5,5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5</a:t>
                      </a:r>
                      <a:endParaRPr lang="cs-CZ" sz="2000" baseline="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aseline="0" dirty="0" smtClean="0"/>
                        <a:t>Tokoferol-</a:t>
                      </a:r>
                      <a:r>
                        <a:rPr lang="cs-CZ" sz="2000" baseline="0" dirty="0" smtClean="0">
                          <a:latin typeface="Symbol" pitchFamily="18" charset="2"/>
                        </a:rPr>
                        <a:t>a</a:t>
                      </a:r>
                      <a:r>
                        <a:rPr lang="cs-CZ" sz="2000" baseline="0" dirty="0" smtClean="0"/>
                        <a:t> ekvivalent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mg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10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9,1</a:t>
                      </a:r>
                      <a:endParaRPr lang="cs-CZ" sz="2000" baseline="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K</a:t>
                      </a:r>
                      <a:r>
                        <a:rPr lang="cs-CZ" sz="2000" b="1" baseline="-25000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err="1" smtClean="0"/>
                        <a:t>Phytomenadion</a:t>
                      </a:r>
                      <a:endParaRPr lang="cs-CZ" sz="20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baseline="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0</a:t>
                      </a:r>
                      <a:endParaRPr lang="cs-CZ" sz="20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150</a:t>
                      </a:r>
                      <a:endParaRPr lang="cs-CZ" sz="2000" b="1" baseline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381205" y="4437112"/>
            <a:ext cx="63979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err="1" smtClean="0"/>
              <a:t>Viant</a:t>
            </a:r>
            <a:r>
              <a:rPr lang="cs-CZ" sz="2800" b="1" dirty="0" smtClean="0"/>
              <a:t> </a:t>
            </a:r>
            <a:r>
              <a:rPr lang="cs-CZ" sz="2800" dirty="0" smtClean="0"/>
              <a:t>ve srovnání se směsí </a:t>
            </a:r>
            <a:r>
              <a:rPr lang="cs-CZ" sz="2800" dirty="0" err="1" smtClean="0"/>
              <a:t>Cernevit</a:t>
            </a:r>
            <a:r>
              <a:rPr lang="cs-CZ" sz="2800" dirty="0" smtClean="0"/>
              <a:t> </a:t>
            </a:r>
          </a:p>
          <a:p>
            <a:pPr algn="ctr"/>
            <a:r>
              <a:rPr lang="cs-CZ" sz="2800" dirty="0" smtClean="0"/>
              <a:t>obsahuje navíc </a:t>
            </a:r>
            <a:r>
              <a:rPr lang="cs-CZ" sz="2800" b="1" dirty="0" smtClean="0"/>
              <a:t>vitamín K</a:t>
            </a:r>
            <a:r>
              <a:rPr lang="cs-CZ" sz="2800" dirty="0" smtClean="0"/>
              <a:t> </a:t>
            </a:r>
          </a:p>
          <a:p>
            <a:pPr algn="ctr"/>
            <a:r>
              <a:rPr lang="cs-CZ" sz="2800" dirty="0" smtClean="0"/>
              <a:t>a má vyšší obsah vitamínů </a:t>
            </a:r>
          </a:p>
          <a:p>
            <a:pPr algn="ctr"/>
            <a:r>
              <a:rPr lang="cs-CZ" sz="2800" b="1" dirty="0" smtClean="0"/>
              <a:t>B1, B6, kyseliny listové a vitamínu C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355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6769100" cy="11247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Anabolická fáze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charakteristika metabolismu </a:t>
            </a:r>
            <a:endParaRPr lang="cs-CZ" sz="240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7920880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Pokles </a:t>
            </a:r>
            <a:r>
              <a:rPr lang="cs-CZ" sz="2800" b="1" dirty="0">
                <a:latin typeface="Arial" charset="0"/>
              </a:rPr>
              <a:t>hladin stresových hormonů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Postupná regrese stresové odpovědi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pokles glukoneogeneze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snížení lipolýzy</a:t>
            </a:r>
            <a:endParaRPr lang="cs-CZ" sz="2800" b="1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Snížení spotřeby kyslíku a výdeje energie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Snížení katabolismu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Zlepšení apetitu, obnovení příjmu stravy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Pozitivní </a:t>
            </a:r>
            <a:r>
              <a:rPr lang="cs-CZ" sz="2800" b="1" dirty="0" smtClean="0">
                <a:latin typeface="Arial" charset="0"/>
              </a:rPr>
              <a:t>energetická a dusíková </a:t>
            </a:r>
            <a:r>
              <a:rPr lang="cs-CZ" sz="2800" b="1" dirty="0">
                <a:latin typeface="Arial" charset="0"/>
              </a:rPr>
              <a:t>bilance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Mobilizace přechodně zadržených tekutin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zvýšení </a:t>
            </a:r>
            <a:r>
              <a:rPr lang="cs-CZ" sz="2400" dirty="0" smtClean="0">
                <a:latin typeface="Arial" charset="0"/>
              </a:rPr>
              <a:t>diurézy, vyloučení nadbytečných tekutin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6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3"/>
            <a:ext cx="6768752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APACHE II skóre tíže choroby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Acute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Physiology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And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Chronic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Health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Evaluation</a:t>
            </a:r>
            <a:endParaRPr lang="cs-CZ" sz="240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136904" cy="4896544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Klasifikace tíže choroby z roku 1985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vyjadřuje závažnost choroby a riziko </a:t>
            </a:r>
            <a:r>
              <a:rPr lang="cs-CZ" sz="2400" dirty="0">
                <a:latin typeface="Arial" charset="0"/>
              </a:rPr>
              <a:t>smrti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Sestává z 12 fyziologických hodnot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teplota, </a:t>
            </a:r>
            <a:r>
              <a:rPr lang="cs-CZ" sz="2400" dirty="0" err="1">
                <a:latin typeface="Arial" charset="0"/>
              </a:rPr>
              <a:t>oxygenace</a:t>
            </a:r>
            <a:r>
              <a:rPr lang="cs-CZ" sz="2400" dirty="0">
                <a:latin typeface="Arial" charset="0"/>
              </a:rPr>
              <a:t>, srdeční </a:t>
            </a:r>
            <a:r>
              <a:rPr lang="cs-CZ" sz="2400" dirty="0" smtClean="0">
                <a:latin typeface="Arial" charset="0"/>
              </a:rPr>
              <a:t>frekvence, TK a další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Stanovení skóre do 24 h po přijetí na JIP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možnost využití kalkulátoru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Rozsah 0-71 </a:t>
            </a:r>
            <a:r>
              <a:rPr lang="cs-CZ" sz="2800" b="1" dirty="0" smtClean="0">
                <a:latin typeface="Arial" charset="0"/>
              </a:rPr>
              <a:t>bodů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s nárůstem bodového skóre narůstá tíže choroby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Další skórovací systémy v intenzívní péči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ISS, </a:t>
            </a:r>
            <a:r>
              <a:rPr lang="cs-CZ" sz="2400" i="1" dirty="0" err="1" smtClean="0">
                <a:latin typeface="Arial" charset="0"/>
              </a:rPr>
              <a:t>Injury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Severity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Score</a:t>
            </a:r>
            <a:r>
              <a:rPr lang="cs-CZ" sz="2400" i="1" dirty="0" smtClean="0">
                <a:latin typeface="Arial" charset="0"/>
              </a:rPr>
              <a:t> 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SOFA, </a:t>
            </a:r>
            <a:r>
              <a:rPr lang="cs-CZ" sz="2400" i="1" dirty="0" err="1" smtClean="0">
                <a:latin typeface="Arial" charset="0"/>
              </a:rPr>
              <a:t>Sequential</a:t>
            </a:r>
            <a:r>
              <a:rPr lang="cs-CZ" sz="2400" i="1" dirty="0" smtClean="0">
                <a:latin typeface="Arial" charset="0"/>
              </a:rPr>
              <a:t> Organ </a:t>
            </a:r>
            <a:r>
              <a:rPr lang="cs-CZ" sz="2400" i="1" dirty="0" err="1" smtClean="0">
                <a:latin typeface="Arial" charset="0"/>
              </a:rPr>
              <a:t>Failure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Assessment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Score</a:t>
            </a:r>
            <a:r>
              <a:rPr lang="cs-CZ" sz="2400" i="1" dirty="0" smtClean="0">
                <a:latin typeface="Arial" charset="0"/>
              </a:rPr>
              <a:t> </a:t>
            </a:r>
            <a:endParaRPr lang="cs-CZ" sz="2400" i="1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9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416824" cy="105273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Klidový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hypermetabolismus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ve stresu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&gt;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115 %  tabulkové hodnoty KEV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72816"/>
            <a:ext cx="7128792" cy="4608512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r>
              <a:rPr lang="cs-CZ" sz="2800" b="1" dirty="0">
                <a:latin typeface="Arial" charset="0"/>
              </a:rPr>
              <a:t>V</a:t>
            </a:r>
            <a:r>
              <a:rPr lang="cs-CZ" sz="2800" b="1" dirty="0" smtClean="0">
                <a:latin typeface="Arial" charset="0"/>
              </a:rPr>
              <a:t>elká operace			110-130 %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800" b="1" dirty="0">
                <a:latin typeface="Arial" charset="0"/>
              </a:rPr>
              <a:t>Sepse				120-150 %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800" b="1" dirty="0" err="1">
                <a:latin typeface="Arial" charset="0"/>
              </a:rPr>
              <a:t>Polytrauma</a:t>
            </a:r>
            <a:r>
              <a:rPr lang="cs-CZ" sz="2800" b="1" dirty="0">
                <a:latin typeface="Arial" charset="0"/>
              </a:rPr>
              <a:t>		</a:t>
            </a:r>
            <a:r>
              <a:rPr lang="cs-CZ" sz="2800" b="1" dirty="0" smtClean="0">
                <a:latin typeface="Arial" charset="0"/>
              </a:rPr>
              <a:t>	140-160 </a:t>
            </a:r>
            <a:r>
              <a:rPr lang="cs-CZ" sz="2800" b="1" dirty="0">
                <a:latin typeface="Arial" charset="0"/>
              </a:rPr>
              <a:t>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800" b="1" dirty="0">
                <a:latin typeface="Arial" charset="0"/>
              </a:rPr>
              <a:t>Těžké popáleniny		</a:t>
            </a:r>
            <a:r>
              <a:rPr lang="cs-CZ" sz="2800" b="1" dirty="0" smtClean="0">
                <a:latin typeface="Arial" charset="0"/>
              </a:rPr>
              <a:t>150-200 </a:t>
            </a:r>
            <a:r>
              <a:rPr lang="cs-CZ" sz="2800" b="1" dirty="0">
                <a:latin typeface="Arial" charset="0"/>
              </a:rPr>
              <a:t>%</a:t>
            </a: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cs-CZ" sz="2800" b="1" dirty="0" smtClean="0">
                <a:latin typeface="Arial" charset="0"/>
              </a:rPr>
              <a:t>Kriticky nemocný		130-140 %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Tuto vysokou potřebu energie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však u kriticky nemocných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účelné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dodávat celou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riziko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overfeedingu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cs-CZ" sz="2800" b="1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9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7384"/>
            <a:ext cx="8316416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Katabolismus bílkovin při metabolickém stresu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klinické souvislosti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496944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Progresívní úbytek hmoty kosterního svalstva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Zvýšení syntézy bílkovin akutní </a:t>
            </a:r>
            <a:r>
              <a:rPr lang="cs-CZ" sz="2800" b="1" dirty="0" smtClean="0">
                <a:latin typeface="Arial" charset="0"/>
              </a:rPr>
              <a:t>fáze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CRP, fibrinogen a další</a:t>
            </a:r>
            <a:endParaRPr lang="cs-CZ" sz="2400" dirty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Negativní </a:t>
            </a:r>
            <a:r>
              <a:rPr lang="cs-CZ" sz="2800" b="1" dirty="0">
                <a:latin typeface="Arial" charset="0"/>
              </a:rPr>
              <a:t>dusíková bilance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Rychlý pokles hladin viscerálních bílkovin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albumin, </a:t>
            </a:r>
            <a:r>
              <a:rPr lang="cs-CZ" sz="2400" dirty="0" err="1" smtClean="0">
                <a:latin typeface="Arial" charset="0"/>
              </a:rPr>
              <a:t>prealbumin</a:t>
            </a:r>
            <a:endParaRPr lang="cs-CZ" sz="2400" dirty="0" smtClean="0">
              <a:latin typeface="Arial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podílí se </a:t>
            </a:r>
            <a:r>
              <a:rPr lang="cs-CZ" sz="2400" dirty="0" err="1" smtClean="0">
                <a:latin typeface="Arial" charset="0"/>
              </a:rPr>
              <a:t>transkapilární</a:t>
            </a:r>
            <a:r>
              <a:rPr lang="cs-CZ" sz="2400" dirty="0" smtClean="0">
                <a:latin typeface="Arial" charset="0"/>
              </a:rPr>
              <a:t> únik albuminu do </a:t>
            </a:r>
            <a:r>
              <a:rPr lang="cs-CZ" sz="2400" dirty="0" err="1" smtClean="0">
                <a:latin typeface="Arial" charset="0"/>
              </a:rPr>
              <a:t>intersticia</a:t>
            </a:r>
            <a:endParaRPr lang="cs-CZ" sz="2400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Porucha imunitní odpovědi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imunosuprese, zvýšené riziko infekcí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orucha hojení ran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orucha funkce GIT a dalších orgánů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EF892622-4512-46F1-B5AA-F80FED482D21}" type="slidenum">
              <a:rPr lang="cs-CZ" smtClean="0"/>
              <a:pPr algn="r"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1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15700</TotalTime>
  <Words>2590</Words>
  <Application>Microsoft Office PowerPoint</Application>
  <PresentationFormat>Předvádění na obrazovce (4:3)</PresentationFormat>
  <Paragraphs>811</Paragraphs>
  <Slides>54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Office Theme</vt:lpstr>
      <vt:lpstr> Obecné zásady nutriční podpory v intenzívní péči  bakalářské studium 3.r., nutriční terapie  Miroslav Tomíška Interní hematologická a onkologická klinika LF MU a FN Brno</vt:lpstr>
      <vt:lpstr>Kriticky nemocný pacient  pacient v intenzívní péči (léčba na ARO nebo JIP) critically ill patients, intensive care patients</vt:lpstr>
      <vt:lpstr>Metabolická odpověď na stresový inzult rozvoj v časovém sledu</vt:lpstr>
      <vt:lpstr>Šoková fáze charakteristika metabolismu </vt:lpstr>
      <vt:lpstr>Hyperdynamická fáze charakteristika metabolismu  </vt:lpstr>
      <vt:lpstr>Anabolická fáze charakteristika metabolismu </vt:lpstr>
      <vt:lpstr>APACHE II skóre tíže choroby Acute Physiology And Chronic Health Evaluation</vt:lpstr>
      <vt:lpstr>Klidový hypermetabolismus ve stresu &gt; 115 %  tabulkové hodnoty KEV</vt:lpstr>
      <vt:lpstr>Katabolismus bílkovin při metabolickém stresu klinické souvislosti</vt:lpstr>
      <vt:lpstr>Klinické souvislosti hyperdynamické fáze v intenzívní péči</vt:lpstr>
      <vt:lpstr>Homeostáza elektrolytů a vody v hyperdynamické fázi</vt:lpstr>
      <vt:lpstr>Nadměrná zánětlivá odpověď - cíl léčby na JIP   vliv parenterálního podání omega-3 mastných kyselin  </vt:lpstr>
      <vt:lpstr>Metabolická rizika hyperglykémie  u pacientů v intenzívní péči (akutní bezprostřední vznik)</vt:lpstr>
      <vt:lpstr>Klinická rizika hyperglykémie   se týkají zejména pacientů s déletrvající intenzívní péčí</vt:lpstr>
      <vt:lpstr>Mortalita kriticky nemocných  podle glykemické variability ve skupinách s různou glykémií</vt:lpstr>
      <vt:lpstr>Diagnóza stresové hyperglykémie u kriticky nemocných</vt:lpstr>
      <vt:lpstr>Udržování glykémie  při enterální a parenterální výživě v intenzívní péči</vt:lpstr>
      <vt:lpstr>Dvě různé strategie kontroly glykémie u kriticky nemocných s nutriční podporou</vt:lpstr>
      <vt:lpstr>Diabetická formule EV pro intenzívní péči (Energie 1,5 kcal/ml, bílkoviny  75 g/l)</vt:lpstr>
      <vt:lpstr>Enterální versus parenterální výživa  v intenzívní péči, výsledky 21 studií a metaanalýza</vt:lpstr>
      <vt:lpstr>Gastrická  versus  jejunální EV v intenzívní péči</vt:lpstr>
      <vt:lpstr>Časná enterální výživa do 24-48 hod. po přijetí na JIP</vt:lpstr>
      <vt:lpstr>Časná enterální výživa do 24-48 hod. po přijetí na JIP</vt:lpstr>
      <vt:lpstr>Žaludeční reziduální objem v intenzívní péči, „Gastric Residual Volume“ , GRV</vt:lpstr>
      <vt:lpstr>Postupy pro rychlejší dodávku živin v EV v intenzívní péči</vt:lpstr>
      <vt:lpstr>Hypokalorická EV v intenzívní péči „intentional underfeeding“</vt:lpstr>
      <vt:lpstr>Studie EPaNIC Early Parenteral Nutrition Completing Enteral Nutrition  in Adult Critically Ill Patients</vt:lpstr>
      <vt:lpstr>Výstupy ze studie EPaNIC ukázaly nevýhodu časného zahájení PV</vt:lpstr>
      <vt:lpstr>Výstupy ze studie EPaNIC</vt:lpstr>
      <vt:lpstr>Závěry studie EPaNIC podle autorů</vt:lpstr>
      <vt:lpstr>Hypotetické vysvětlení výsledků  klinické studie EPaNIC autory </vt:lpstr>
      <vt:lpstr>Různé strategie iniciální nutriční podpory v prvním týdnu kritické nemoci</vt:lpstr>
      <vt:lpstr>Nutriční cíle při léčbě nemocného  v metabolickém stresu</vt:lpstr>
      <vt:lpstr>Nutriční podpora v šokové fázi  kritické nemoci </vt:lpstr>
      <vt:lpstr>Přívod energie v umělé výživě  u kriticky nemocného, modelová situace</vt:lpstr>
      <vt:lpstr>Adekvátní dávka exogenní energie při ÚPV u kriticky nemocného při snaze vyhnout se overfeedingu, modelová situace</vt:lpstr>
      <vt:lpstr>Problém glutaminu (GLN) v intenzívní péči ve větší míře se týká PV než EV</vt:lpstr>
      <vt:lpstr>Fakta o glutaminu (GLN) v intenzívní péči</vt:lpstr>
      <vt:lpstr>Potenciální účinky glutaminu v PV u nemocných v intenzívní péči</vt:lpstr>
      <vt:lpstr>Praktické doporučení pro dávkování Dipeptivenu kontinuální samostatná infúze po celých 24 h odpovídá přibližně dávce GLN 0,3 g/kg/den</vt:lpstr>
      <vt:lpstr>Metabolická charakteristika kritické nemoci  z pohledu oxidačního stresu a jeho důsledků</vt:lpstr>
      <vt:lpstr>Oxidační stres není pouze epifenoménem  kritické nemoci</vt:lpstr>
      <vt:lpstr>Glutathion-peroxidáza hlavní intracelulární enzym antioxidační obrany</vt:lpstr>
      <vt:lpstr>Stopové prvky při stresové odpovědi u kriticky nemocných </vt:lpstr>
      <vt:lpstr>Selén 79 základní údaje k suplementaci (1 mmol = 79 mg)</vt:lpstr>
      <vt:lpstr>Zinek 65 základní údaje k suplementaci (1 mmol = 65 mg)</vt:lpstr>
      <vt:lpstr>Zinek 65 u kriticky nemocných</vt:lpstr>
      <vt:lpstr>Protokol suplementace Zn, Se, Cu  u kriticky nemocných na multidisciplinární JIP  v Lausanne, Švýcarsko</vt:lpstr>
      <vt:lpstr>Nová směs stopových prvků Nutryelt® Baxter obsahuje 9 stopových prvků</vt:lpstr>
      <vt:lpstr>Možnosti suplementace stopových prvků  u kriticky nemocných</vt:lpstr>
      <vt:lpstr>Monitorování hladin stopových prvků  v plazmě u kriticky nemocných</vt:lpstr>
      <vt:lpstr>Nová vitamínová směs Viant® B.Braun obsahuje všech 13 vitamínů (včetně vit.K)</vt:lpstr>
      <vt:lpstr>Nová vitamínová směs Viant® B.Braun obsahuje všech 13 vitamínů (včetně vit.K)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516</cp:revision>
  <dcterms:created xsi:type="dcterms:W3CDTF">2015-10-22T09:56:45Z</dcterms:created>
  <dcterms:modified xsi:type="dcterms:W3CDTF">2024-04-22T21:11:45Z</dcterms:modified>
</cp:coreProperties>
</file>