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3" r:id="rId9"/>
    <p:sldId id="264" r:id="rId10"/>
    <p:sldId id="268" r:id="rId11"/>
    <p:sldId id="267" r:id="rId12"/>
    <p:sldId id="266" r:id="rId13"/>
    <p:sldId id="269" r:id="rId14"/>
    <p:sldId id="270" r:id="rId15"/>
    <p:sldId id="272" r:id="rId16"/>
    <p:sldId id="271" r:id="rId17"/>
    <p:sldId id="273" r:id="rId18"/>
    <p:sldId id="274" r:id="rId19"/>
    <p:sldId id="276" r:id="rId20"/>
    <p:sldId id="277" r:id="rId21"/>
    <p:sldId id="278" r:id="rId22"/>
    <p:sldId id="275" r:id="rId23"/>
    <p:sldId id="280" r:id="rId24"/>
    <p:sldId id="279" r:id="rId25"/>
    <p:sldId id="282" r:id="rId26"/>
    <p:sldId id="281" r:id="rId27"/>
    <p:sldId id="283" r:id="rId28"/>
    <p:sldId id="284" r:id="rId29"/>
    <p:sldId id="285"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90678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60947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19264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242485" y="96839"/>
            <a:ext cx="9544049" cy="1412875"/>
          </a:xfrm>
        </p:spPr>
        <p:txBody>
          <a:bodyPr/>
          <a:lstStyle/>
          <a:p>
            <a:r>
              <a:rPr lang="cs-CZ"/>
              <a:t>Kliknutím lze upravit styl.</a:t>
            </a:r>
          </a:p>
        </p:txBody>
      </p:sp>
      <p:sp>
        <p:nvSpPr>
          <p:cNvPr id="3" name="Zástupný symbol pro tabulku 2"/>
          <p:cNvSpPr>
            <a:spLocks noGrp="1"/>
          </p:cNvSpPr>
          <p:nvPr>
            <p:ph type="tbl" idx="1"/>
          </p:nvPr>
        </p:nvSpPr>
        <p:spPr>
          <a:xfrm>
            <a:off x="1265768" y="1981200"/>
            <a:ext cx="10215033" cy="4114800"/>
          </a:xfrm>
        </p:spPr>
        <p:txBody>
          <a:bodyPr/>
          <a:lstStyle/>
          <a:p>
            <a:endParaRPr lang="cs-CZ"/>
          </a:p>
        </p:txBody>
      </p:sp>
      <p:sp>
        <p:nvSpPr>
          <p:cNvPr id="4" name="Zástupný symbol pro datum 3"/>
          <p:cNvSpPr>
            <a:spLocks noGrp="1"/>
          </p:cNvSpPr>
          <p:nvPr>
            <p:ph type="dt" sz="half" idx="10"/>
          </p:nvPr>
        </p:nvSpPr>
        <p:spPr>
          <a:xfrm>
            <a:off x="1261533" y="6248400"/>
            <a:ext cx="2540000" cy="457200"/>
          </a:xfrm>
        </p:spPr>
        <p:txBody>
          <a:bodyPr/>
          <a:lstStyle>
            <a:lvl1pPr>
              <a:defRPr/>
            </a:lvl1pPr>
          </a:lstStyle>
          <a:p>
            <a:endParaRPr lang="cs-CZ" altLang="cs-CZ"/>
          </a:p>
        </p:txBody>
      </p:sp>
      <p:sp>
        <p:nvSpPr>
          <p:cNvPr id="5" name="Zástupný symbol pro zápatí 4"/>
          <p:cNvSpPr>
            <a:spLocks noGrp="1"/>
          </p:cNvSpPr>
          <p:nvPr>
            <p:ph type="ftr" sz="quarter" idx="11"/>
          </p:nvPr>
        </p:nvSpPr>
        <p:spPr>
          <a:xfrm>
            <a:off x="4470400" y="6248400"/>
            <a:ext cx="3860800" cy="457200"/>
          </a:xfrm>
        </p:spPr>
        <p:txBody>
          <a:bodyPr/>
          <a:lstStyle>
            <a:lvl1pPr>
              <a:defRPr/>
            </a:lvl1pPr>
          </a:lstStyle>
          <a:p>
            <a:endParaRPr lang="cs-CZ" altLang="cs-CZ"/>
          </a:p>
        </p:txBody>
      </p:sp>
      <p:sp>
        <p:nvSpPr>
          <p:cNvPr id="6" name="Zástupný symbol pro číslo snímku 5"/>
          <p:cNvSpPr>
            <a:spLocks noGrp="1"/>
          </p:cNvSpPr>
          <p:nvPr>
            <p:ph type="sldNum" sz="quarter" idx="12"/>
          </p:nvPr>
        </p:nvSpPr>
        <p:spPr>
          <a:xfrm>
            <a:off x="8940800" y="6248400"/>
            <a:ext cx="2540000" cy="457200"/>
          </a:xfrm>
        </p:spPr>
        <p:txBody>
          <a:bodyPr/>
          <a:lstStyle>
            <a:lvl1pPr>
              <a:defRPr/>
            </a:lvl1pPr>
          </a:lstStyle>
          <a:p>
            <a:fld id="{7E3227B8-A461-45D3-AA4F-13DF0D0A362C}" type="slidenum">
              <a:rPr lang="cs-CZ" altLang="cs-CZ"/>
              <a:pPr/>
              <a:t>‹#›</a:t>
            </a:fld>
            <a:endParaRPr lang="cs-CZ" altLang="cs-CZ"/>
          </a:p>
        </p:txBody>
      </p:sp>
    </p:spTree>
    <p:extLst>
      <p:ext uri="{BB962C8B-B14F-4D97-AF65-F5344CB8AC3E}">
        <p14:creationId xmlns:p14="http://schemas.microsoft.com/office/powerpoint/2010/main" val="19359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8173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59827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957928B-5AB3-4061-81DF-779F5D5E5564}"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262371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957928B-5AB3-4061-81DF-779F5D5E5564}" type="datetimeFigureOut">
              <a:rPr lang="cs-CZ" smtClean="0"/>
              <a:t>14.06.2023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133387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957928B-5AB3-4061-81DF-779F5D5E5564}" type="datetimeFigureOut">
              <a:rPr lang="cs-CZ" smtClean="0"/>
              <a:t>14.06.2023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31450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957928B-5AB3-4061-81DF-779F5D5E5564}" type="datetimeFigureOut">
              <a:rPr lang="cs-CZ" smtClean="0"/>
              <a:t>14.06.2023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320678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957928B-5AB3-4061-81DF-779F5D5E5564}"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258933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957928B-5AB3-4061-81DF-779F5D5E5564}" type="datetimeFigureOut">
              <a:rPr lang="cs-CZ" smtClean="0"/>
              <a:t>14.06.2023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372D9A-9B88-476B-ACAF-08E75C555486}" type="slidenum">
              <a:rPr lang="cs-CZ" smtClean="0"/>
              <a:t>‹#›</a:t>
            </a:fld>
            <a:endParaRPr lang="cs-CZ"/>
          </a:p>
        </p:txBody>
      </p:sp>
    </p:spTree>
    <p:extLst>
      <p:ext uri="{BB962C8B-B14F-4D97-AF65-F5344CB8AC3E}">
        <p14:creationId xmlns:p14="http://schemas.microsoft.com/office/powerpoint/2010/main" val="428150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7928B-5AB3-4061-81DF-779F5D5E5564}" type="datetimeFigureOut">
              <a:rPr lang="cs-CZ" smtClean="0"/>
              <a:t>14.06.2023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72D9A-9B88-476B-ACAF-08E75C555486}" type="slidenum">
              <a:rPr lang="cs-CZ" smtClean="0"/>
              <a:t>‹#›</a:t>
            </a:fld>
            <a:endParaRPr lang="cs-CZ"/>
          </a:p>
        </p:txBody>
      </p:sp>
    </p:spTree>
    <p:extLst>
      <p:ext uri="{BB962C8B-B14F-4D97-AF65-F5344CB8AC3E}">
        <p14:creationId xmlns:p14="http://schemas.microsoft.com/office/powerpoint/2010/main" val="424717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Service-goods_continuum.png" TargetMode="External"/><Relationship Id="rId2" Type="http://schemas.openxmlformats.org/officeDocument/2006/relationships/hyperlink" Target="http://www.youtube.com/watch?v=5KRNBxui-RI&amp;feature=related"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halek.info/www/prezentace/marketing-prednasky5/mprp5-print.php?projection&amp;l=08"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Produkt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7766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Produkt vs. Služba </a:t>
            </a:r>
            <a:br>
              <a:rPr lang="cs-CZ" dirty="0"/>
            </a:br>
            <a:r>
              <a:rPr lang="cs-CZ" sz="1300" dirty="0"/>
              <a:t>(zdroj: Kašparová, dle </a:t>
            </a:r>
            <a:r>
              <a:rPr kumimoji="1" lang="cs-CZ" altLang="cs-CZ" sz="1300" dirty="0">
                <a:latin typeface="Arial Narrow" panose="020B0606020202030204" pitchFamily="34" charset="0"/>
                <a:hlinkClick r:id="rId2"/>
              </a:rPr>
              <a:t>http://www.youtube.com/</a:t>
            </a:r>
            <a:r>
              <a:rPr kumimoji="1" lang="cs-CZ" altLang="cs-CZ" sz="1300" dirty="0" err="1">
                <a:latin typeface="Arial Narrow" panose="020B0606020202030204" pitchFamily="34" charset="0"/>
                <a:hlinkClick r:id="rId2"/>
              </a:rPr>
              <a:t>watch?v</a:t>
            </a:r>
            <a:r>
              <a:rPr kumimoji="1" lang="cs-CZ" altLang="cs-CZ" sz="1300" dirty="0">
                <a:latin typeface="Arial Narrow" panose="020B0606020202030204" pitchFamily="34" charset="0"/>
                <a:hlinkClick r:id="rId2"/>
              </a:rPr>
              <a:t>=5KRNBxui-RI&amp;feature=</a:t>
            </a:r>
            <a:r>
              <a:rPr kumimoji="1" lang="cs-CZ" altLang="cs-CZ" sz="1300" dirty="0" err="1">
                <a:latin typeface="Arial Narrow" panose="020B0606020202030204" pitchFamily="34" charset="0"/>
                <a:hlinkClick r:id="rId2"/>
              </a:rPr>
              <a:t>related</a:t>
            </a:r>
            <a:r>
              <a:rPr kumimoji="1" lang="cs-CZ" altLang="cs-CZ" sz="1300" dirty="0">
                <a:latin typeface="Arial Narrow" panose="020B0606020202030204" pitchFamily="34" charset="0"/>
              </a:rPr>
              <a:t>)</a:t>
            </a:r>
            <a:br>
              <a:rPr kumimoji="1" lang="cs-CZ" altLang="cs-CZ" sz="1300" dirty="0">
                <a:latin typeface="Arial Narrow" panose="020B0606020202030204" pitchFamily="34" charset="0"/>
              </a:rPr>
            </a:br>
            <a:endParaRPr lang="cs-CZ" sz="1300" dirty="0"/>
          </a:p>
        </p:txBody>
      </p:sp>
      <p:sp>
        <p:nvSpPr>
          <p:cNvPr id="3" name="Zástupný symbol pro obsah 2"/>
          <p:cNvSpPr>
            <a:spLocks noGrp="1"/>
          </p:cNvSpPr>
          <p:nvPr>
            <p:ph idx="1"/>
          </p:nvPr>
        </p:nvSpPr>
        <p:spPr/>
        <p:txBody>
          <a:bodyPr/>
          <a:lstStyle/>
          <a:p>
            <a:pPr marL="0" indent="0">
              <a:lnSpc>
                <a:spcPct val="80000"/>
              </a:lnSpc>
              <a:buFont typeface="Wingdings" panose="05000000000000000000" pitchFamily="2" charset="2"/>
              <a:buNone/>
              <a:tabLst>
                <a:tab pos="0" algn="l"/>
              </a:tabLst>
            </a:pPr>
            <a:r>
              <a:rPr lang="cs-CZ" altLang="cs-CZ" dirty="0"/>
              <a:t>Vlastnosti služeb:</a:t>
            </a:r>
          </a:p>
          <a:p>
            <a:pPr marL="0" indent="0">
              <a:lnSpc>
                <a:spcPct val="80000"/>
              </a:lnSpc>
              <a:tabLst>
                <a:tab pos="0" algn="l"/>
              </a:tabLst>
            </a:pPr>
            <a:r>
              <a:rPr lang="cs-CZ" altLang="cs-CZ" dirty="0"/>
              <a:t>  nehmotná povaha</a:t>
            </a:r>
          </a:p>
          <a:p>
            <a:pPr marL="0" indent="0">
              <a:lnSpc>
                <a:spcPct val="80000"/>
              </a:lnSpc>
              <a:tabLst>
                <a:tab pos="0" algn="l"/>
              </a:tabLst>
            </a:pPr>
            <a:r>
              <a:rPr lang="cs-CZ" altLang="cs-CZ" dirty="0"/>
              <a:t>  pomíjivost</a:t>
            </a:r>
          </a:p>
          <a:p>
            <a:pPr marL="0" indent="0">
              <a:lnSpc>
                <a:spcPct val="80000"/>
              </a:lnSpc>
              <a:tabLst>
                <a:tab pos="0" algn="l"/>
              </a:tabLst>
            </a:pPr>
            <a:r>
              <a:rPr lang="cs-CZ" altLang="cs-CZ" dirty="0"/>
              <a:t>  nedělitelnost </a:t>
            </a:r>
          </a:p>
          <a:p>
            <a:pPr marL="0" indent="0">
              <a:lnSpc>
                <a:spcPct val="80000"/>
              </a:lnSpc>
              <a:tabLst>
                <a:tab pos="0" algn="l"/>
              </a:tabLst>
            </a:pPr>
            <a:r>
              <a:rPr lang="cs-CZ" altLang="cs-CZ" dirty="0"/>
              <a:t>  proměnlivost kvality </a:t>
            </a:r>
          </a:p>
          <a:p>
            <a:endParaRPr lang="cs-CZ" dirty="0"/>
          </a:p>
        </p:txBody>
      </p:sp>
      <p:pic>
        <p:nvPicPr>
          <p:cNvPr id="4" name="Picture 14" descr="180px-Service-goods_continuum">
            <a:hlinkClick r:id="rId3" tooltip="Service-Goods continuum"/>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429" y="635895"/>
            <a:ext cx="2724150" cy="525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2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b="1" dirty="0"/>
              <a:t>Spotřební zboží a kupní chování</a:t>
            </a:r>
          </a:p>
        </p:txBody>
      </p:sp>
      <p:graphicFrame>
        <p:nvGraphicFramePr>
          <p:cNvPr id="6231" name="Group 87"/>
          <p:cNvGraphicFramePr>
            <a:graphicFrameLocks noGrp="1"/>
          </p:cNvGraphicFramePr>
          <p:nvPr>
            <p:ph type="tbl" idx="1"/>
            <p:extLst>
              <p:ext uri="{D42A27DB-BD31-4B8C-83A1-F6EECF244321}">
                <p14:modId xmlns:p14="http://schemas.microsoft.com/office/powerpoint/2010/main" val="1580011682"/>
              </p:ext>
            </p:extLst>
          </p:nvPr>
        </p:nvGraphicFramePr>
        <p:xfrm>
          <a:off x="1703388" y="1916114"/>
          <a:ext cx="8748712" cy="4657281"/>
        </p:xfrm>
        <a:graphic>
          <a:graphicData uri="http://schemas.openxmlformats.org/drawingml/2006/table">
            <a:tbl>
              <a:tblPr/>
              <a:tblGrid>
                <a:gridCol w="1525587">
                  <a:extLst>
                    <a:ext uri="{9D8B030D-6E8A-4147-A177-3AD203B41FA5}">
                      <a16:colId xmlns:a16="http://schemas.microsoft.com/office/drawing/2014/main" val="20000"/>
                    </a:ext>
                  </a:extLst>
                </a:gridCol>
                <a:gridCol w="1925638">
                  <a:extLst>
                    <a:ext uri="{9D8B030D-6E8A-4147-A177-3AD203B41FA5}">
                      <a16:colId xmlns:a16="http://schemas.microsoft.com/office/drawing/2014/main" val="20001"/>
                    </a:ext>
                  </a:extLst>
                </a:gridCol>
                <a:gridCol w="2006600">
                  <a:extLst>
                    <a:ext uri="{9D8B030D-6E8A-4147-A177-3AD203B41FA5}">
                      <a16:colId xmlns:a16="http://schemas.microsoft.com/office/drawing/2014/main" val="20002"/>
                    </a:ext>
                  </a:extLst>
                </a:gridCol>
                <a:gridCol w="1592262">
                  <a:extLst>
                    <a:ext uri="{9D8B030D-6E8A-4147-A177-3AD203B41FA5}">
                      <a16:colId xmlns:a16="http://schemas.microsoft.com/office/drawing/2014/main" val="20003"/>
                    </a:ext>
                  </a:extLst>
                </a:gridCol>
                <a:gridCol w="1698625">
                  <a:extLst>
                    <a:ext uri="{9D8B030D-6E8A-4147-A177-3AD203B41FA5}">
                      <a16:colId xmlns:a16="http://schemas.microsoft.com/office/drawing/2014/main" val="20004"/>
                    </a:ext>
                  </a:extLst>
                </a:gridCol>
              </a:tblGrid>
              <a:tr h="360363">
                <a:tc rowSpan="2">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2100" b="1"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miter lim="800000"/>
                      <a:headEnd type="none" w="med" len="med"/>
                      <a:tailEnd type="none" w="med" len="med"/>
                    </a:lnL>
                    <a:lnR>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4">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accent1"/>
                          </a:solidFill>
                          <a:effectLst/>
                          <a:latin typeface="Arial" panose="020B0604020202020204" pitchFamily="34" charset="0"/>
                        </a:rPr>
                        <a:t>Druhy spotřebního zboží</a:t>
                      </a:r>
                    </a:p>
                  </a:txBody>
                  <a:tcPr horzOverflow="overflow">
                    <a:lnL>
                      <a:noFill/>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990600">
                <a:tc vMerge="1">
                  <a:txBody>
                    <a:bodyPr/>
                    <a:lstStyle/>
                    <a:p>
                      <a:endParaRPr lang="cs-CZ"/>
                    </a:p>
                  </a:txBody>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err="1">
                          <a:ln>
                            <a:noFill/>
                          </a:ln>
                          <a:solidFill>
                            <a:schemeClr val="tx2"/>
                          </a:solidFill>
                          <a:effectLst/>
                          <a:latin typeface="Arial" panose="020B0604020202020204" pitchFamily="34" charset="0"/>
                        </a:rPr>
                        <a:t>Rychlo</a:t>
                      </a:r>
                      <a:r>
                        <a:rPr kumimoji="0" lang="cs-CZ" altLang="cs-CZ" sz="2100" b="1" i="0" u="none" strike="noStrike" cap="none" normalizeH="0" baseline="0" dirty="0">
                          <a:ln>
                            <a:noFill/>
                          </a:ln>
                          <a:solidFill>
                            <a:schemeClr val="tx2"/>
                          </a:solidFill>
                          <a:effectLst/>
                          <a:latin typeface="Arial" panose="020B0604020202020204" pitchFamily="34" charset="0"/>
                        </a:rPr>
                        <a:t>-obrátkové</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2"/>
                          </a:solidFill>
                          <a:effectLst/>
                          <a:latin typeface="Arial" panose="020B0604020202020204" pitchFamily="34" charset="0"/>
                        </a:rPr>
                        <a:t>(FMCG)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2"/>
                          </a:solidFill>
                          <a:effectLst/>
                          <a:latin typeface="Arial" panose="020B0604020202020204" pitchFamily="34" charset="0"/>
                        </a:rPr>
                        <a:t>Dlouhodobé spotřeby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2"/>
                          </a:solidFill>
                          <a:effectLst/>
                          <a:latin typeface="Arial" panose="020B0604020202020204" pitchFamily="34" charset="0"/>
                        </a:rPr>
                        <a:t>Speciální</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2"/>
                          </a:solidFill>
                          <a:effectLst/>
                          <a:latin typeface="Arial" panose="020B0604020202020204" pitchFamily="34" charset="0"/>
                        </a:rPr>
                        <a:t>Neznámé a nevyhle-dávané</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2"/>
                          </a:solidFill>
                          <a:effectLst/>
                          <a:latin typeface="Arial" panose="020B0604020202020204" pitchFamily="34" charset="0"/>
                        </a:rPr>
                        <a:t>Kupní chování spotřebi-telů</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Časté nákupy, impulzivně nakupované zboží</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Méně časté, plánované nákupy, porovnávání značek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Loajální </a:t>
                      </a:r>
                      <a:r>
                        <a:rPr kumimoji="0" lang="cs-CZ" altLang="cs-CZ" sz="2100" b="1" i="0" u="none" strike="noStrike" cap="none" normalizeH="0" baseline="0" dirty="0" err="1">
                          <a:ln>
                            <a:noFill/>
                          </a:ln>
                          <a:solidFill>
                            <a:schemeClr val="tx1"/>
                          </a:solidFill>
                          <a:effectLst/>
                          <a:latin typeface="Arial" panose="020B0604020202020204" pitchFamily="34" charset="0"/>
                        </a:rPr>
                        <a:t>spotřebi-telé</a:t>
                      </a:r>
                      <a:r>
                        <a:rPr kumimoji="0" lang="cs-CZ" altLang="cs-CZ" sz="2100" b="1" i="0" u="none" strike="noStrike" cap="none" normalizeH="0" baseline="0" dirty="0">
                          <a:ln>
                            <a:noFill/>
                          </a:ln>
                          <a:solidFill>
                            <a:schemeClr val="tx1"/>
                          </a:solidFill>
                          <a:effectLst/>
                          <a:latin typeface="Arial" panose="020B0604020202020204" pitchFamily="34" charset="0"/>
                        </a:rPr>
                        <a:t>, malá cen. citlivost, </a:t>
                      </a:r>
                      <a:r>
                        <a:rPr kumimoji="0" lang="cs-CZ" altLang="cs-CZ" sz="2100" b="1" i="0" u="none" strike="noStrike" cap="none" normalizeH="0" baseline="0" dirty="0" err="1">
                          <a:ln>
                            <a:noFill/>
                          </a:ln>
                          <a:solidFill>
                            <a:schemeClr val="tx1"/>
                          </a:solidFill>
                          <a:effectLst/>
                          <a:latin typeface="Arial" panose="020B0604020202020204" pitchFamily="34" charset="0"/>
                        </a:rPr>
                        <a:t>porovná-vá</a:t>
                      </a:r>
                      <a:r>
                        <a:rPr kumimoji="0" lang="cs-CZ" altLang="cs-CZ" sz="2100" b="1" i="0" u="none" strike="noStrike" cap="none" normalizeH="0" baseline="0" dirty="0">
                          <a:ln>
                            <a:noFill/>
                          </a:ln>
                          <a:solidFill>
                            <a:schemeClr val="tx1"/>
                          </a:solidFill>
                          <a:effectLst/>
                          <a:latin typeface="Arial" panose="020B0604020202020204" pitchFamily="34" charset="0"/>
                        </a:rPr>
                        <a:t> se málo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Zboží málo známé n. neznámé n. záměrně </a:t>
                      </a:r>
                      <a:r>
                        <a:rPr kumimoji="0" lang="cs-CZ" altLang="cs-CZ" sz="2100" b="1" i="0" u="none" strike="noStrike" cap="none" normalizeH="0" baseline="0" dirty="0" err="1">
                          <a:ln>
                            <a:noFill/>
                          </a:ln>
                          <a:solidFill>
                            <a:schemeClr val="tx1"/>
                          </a:solidFill>
                          <a:effectLst/>
                          <a:latin typeface="Arial" panose="020B0604020202020204" pitchFamily="34" charset="0"/>
                        </a:rPr>
                        <a:t>nevyhle</a:t>
                      </a:r>
                      <a:r>
                        <a:rPr kumimoji="0" lang="cs-CZ" altLang="cs-CZ" sz="2100" b="1" i="0" u="none" strike="noStrike" cap="none" normalizeH="0" baseline="0" dirty="0">
                          <a:ln>
                            <a:noFill/>
                          </a:ln>
                          <a:solidFill>
                            <a:schemeClr val="tx1"/>
                          </a:solidFill>
                          <a:effectLst/>
                          <a:latin typeface="Arial" panose="020B0604020202020204" pitchFamily="34" charset="0"/>
                        </a:rPr>
                        <a:t>-dávané</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513">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2"/>
                          </a:solidFill>
                          <a:effectLst/>
                          <a:latin typeface="Arial" panose="020B0604020202020204" pitchFamily="34" charset="0"/>
                        </a:rPr>
                        <a:t>Ceny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1"/>
                          </a:solidFill>
                          <a:effectLst/>
                          <a:latin typeface="Arial" panose="020B0604020202020204" pitchFamily="34" charset="0"/>
                        </a:rPr>
                        <a:t>Nízké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Vyšší</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a:ln>
                            <a:noFill/>
                          </a:ln>
                          <a:solidFill>
                            <a:schemeClr val="tx1"/>
                          </a:solidFill>
                          <a:effectLst/>
                          <a:latin typeface="Arial" panose="020B0604020202020204" pitchFamily="34" charset="0"/>
                        </a:rPr>
                        <a:t>Vysoké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indent="-79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indent="-23813">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indent="-76200">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2100" b="1" i="0" u="none" strike="noStrike" cap="none" normalizeH="0" baseline="0" dirty="0">
                          <a:ln>
                            <a:noFill/>
                          </a:ln>
                          <a:solidFill>
                            <a:schemeClr val="tx1"/>
                          </a:solidFill>
                          <a:effectLst/>
                          <a:latin typeface="Arial" panose="020B0604020202020204" pitchFamily="34" charset="0"/>
                        </a:rPr>
                        <a:t>Různé</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545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a:t>PRODUKTOVÝ MIX</a:t>
            </a:r>
            <a:br>
              <a:rPr lang="cs-CZ" b="0" dirty="0">
                <a:effectLst/>
              </a:rPr>
            </a:br>
            <a:endParaRPr lang="cs-CZ" dirty="0"/>
          </a:p>
        </p:txBody>
      </p:sp>
      <p:sp>
        <p:nvSpPr>
          <p:cNvPr id="3" name="Zástupný symbol pro obsah 2"/>
          <p:cNvSpPr>
            <a:spLocks noGrp="1"/>
          </p:cNvSpPr>
          <p:nvPr>
            <p:ph idx="1"/>
          </p:nvPr>
        </p:nvSpPr>
        <p:spPr>
          <a:xfrm>
            <a:off x="838200" y="1159099"/>
            <a:ext cx="10515600" cy="5017864"/>
          </a:xfrm>
        </p:spPr>
        <p:txBody>
          <a:bodyPr>
            <a:normAutofit fontScale="85000" lnSpcReduction="20000"/>
          </a:bodyPr>
          <a:lstStyle/>
          <a:p>
            <a:r>
              <a:rPr lang="cs-CZ" dirty="0"/>
              <a:t>Podniky často nenabízejí pouze jeden produkt, ale např. několik produktových řad, které tvoří tzv. </a:t>
            </a:r>
            <a:r>
              <a:rPr lang="cs-CZ" b="1" dirty="0"/>
              <a:t>produktový mix </a:t>
            </a:r>
            <a:r>
              <a:rPr lang="cs-CZ" dirty="0"/>
              <a:t>neboli</a:t>
            </a:r>
            <a:r>
              <a:rPr lang="cs-CZ" b="1" dirty="0"/>
              <a:t> sortiment</a:t>
            </a:r>
            <a:r>
              <a:rPr lang="cs-CZ" dirty="0"/>
              <a:t>. Díky produktovému mixu mohou podniky ovlivnit svoji nabídku ve čtyřech oblastech a tím jsou </a:t>
            </a:r>
            <a:r>
              <a:rPr lang="cs-CZ" b="1" dirty="0"/>
              <a:t>šíře, délka, hloubka a konzistence produktového mixu</a:t>
            </a:r>
            <a:r>
              <a:rPr lang="cs-CZ" dirty="0"/>
              <a:t>.</a:t>
            </a:r>
            <a:endParaRPr lang="cs-CZ" b="0" dirty="0">
              <a:effectLst/>
            </a:endParaRPr>
          </a:p>
          <a:p>
            <a:r>
              <a:rPr lang="cs-CZ" b="1" dirty="0"/>
              <a:t>Produktový mix</a:t>
            </a:r>
            <a:r>
              <a:rPr lang="cs-CZ" dirty="0"/>
              <a:t> – množina všech produktový řad, které podniky nabízejí zákazníkům ke koupi. Je dán šířkou, délkou hloubkou a konzistencí. </a:t>
            </a:r>
            <a:endParaRPr lang="cs-CZ" b="0" dirty="0">
              <a:effectLst/>
            </a:endParaRPr>
          </a:p>
          <a:p>
            <a:r>
              <a:rPr lang="cs-CZ" dirty="0"/>
              <a:t>Šířka produktového mixu udává, kolik má podnik produktových řad. Délka produktového mixu udává celkový počet položek v mixu[1]. Hloubka produktového mixu se týká počtu variant výrobku. Konzistence popisuje, jak jsou jednotlivé produktové řady úzce příbuzné např. způsobem používání, nároky na výrobu, distribučními kanály atd.</a:t>
            </a:r>
            <a:endParaRPr lang="cs-CZ" b="0" dirty="0">
              <a:effectLst/>
            </a:endParaRPr>
          </a:p>
          <a:p>
            <a:r>
              <a:rPr lang="cs-CZ" dirty="0"/>
              <a:t>Podniky mohou v těchto čtyřech dimenzích s produkty pracovat tak, aby dokázaly využít konkurenční výhody, a vhodným doplněním produktového mixu mohou výrobky udržet co nejdéle ve fázích životního cyklu, kdy přináší nejvyšší zisky. Doplnění produktového mixu ovšem znamená pro podnik další značné investice a k tomu, aby mělo doplnění produktového mixu smysl, je třeba znát obrat a zisky, které jednotlivé produkty přináší.</a:t>
            </a:r>
            <a:endParaRPr lang="cs-CZ" b="0" dirty="0">
              <a:effectLst/>
            </a:endParaRPr>
          </a:p>
        </p:txBody>
      </p:sp>
    </p:spTree>
    <p:extLst>
      <p:ext uri="{BB962C8B-B14F-4D97-AF65-F5344CB8AC3E}">
        <p14:creationId xmlns:p14="http://schemas.microsoft.com/office/powerpoint/2010/main" val="37448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sah 4"/>
          <p:cNvSpPr>
            <a:spLocks noGrp="1"/>
          </p:cNvSpPr>
          <p:nvPr>
            <p:ph sz="half" idx="1"/>
          </p:nvPr>
        </p:nvSpPr>
        <p:spPr/>
        <p:txBody>
          <a:bodyPr>
            <a:normAutofit fontScale="92500" lnSpcReduction="10000"/>
          </a:bodyPr>
          <a:lstStyle/>
          <a:p>
            <a:r>
              <a:rPr lang="cs-CZ" dirty="0"/>
              <a:t>Společnost Procter and Gamble byla založena v roce 1875. Do České republiky se  </a:t>
            </a:r>
            <a:r>
              <a:rPr lang="cs-CZ" dirty="0" err="1"/>
              <a:t>PandG</a:t>
            </a:r>
            <a:r>
              <a:rPr lang="cs-CZ" dirty="0"/>
              <a:t> dostává v roce 1991, a na českém trhu nabízí celou řadu drogistických produktů. Příklady jejich produktového mixu produktů ukazuje následující tabulka.</a:t>
            </a:r>
            <a:endParaRPr lang="cs-CZ" b="0" dirty="0">
              <a:effectLst/>
            </a:endParaRPr>
          </a:p>
          <a:p>
            <a:r>
              <a:rPr lang="cs-CZ" dirty="0"/>
              <a:t>Zdroj: http://www.procter-gamble.cz/</a:t>
            </a:r>
            <a:endParaRPr lang="cs-CZ" b="0" dirty="0">
              <a:effectLst/>
            </a:endParaRPr>
          </a:p>
          <a:p>
            <a:br>
              <a:rPr lang="cs-CZ" b="0" dirty="0">
                <a:effectLst/>
              </a:rPr>
            </a:br>
            <a:endParaRPr lang="cs-CZ" dirty="0"/>
          </a:p>
        </p:txBody>
      </p:sp>
      <p:pic>
        <p:nvPicPr>
          <p:cNvPr id="9" name="Zástupný symbol pro obsah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95943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6"/>
            <a:ext cx="10515600" cy="742458"/>
          </a:xfrm>
        </p:spPr>
        <p:txBody>
          <a:bodyPr/>
          <a:lstStyle/>
          <a:p>
            <a:endParaRPr lang="cs-CZ" dirty="0"/>
          </a:p>
        </p:txBody>
      </p:sp>
      <p:sp>
        <p:nvSpPr>
          <p:cNvPr id="3" name="Zástupný symbol pro obsah 2"/>
          <p:cNvSpPr>
            <a:spLocks noGrp="1"/>
          </p:cNvSpPr>
          <p:nvPr>
            <p:ph sz="half" idx="1"/>
          </p:nvPr>
        </p:nvSpPr>
        <p:spPr>
          <a:xfrm>
            <a:off x="838200" y="1584101"/>
            <a:ext cx="5181600" cy="4592862"/>
          </a:xfrm>
        </p:spPr>
        <p:txBody>
          <a:bodyPr>
            <a:normAutofit fontScale="70000" lnSpcReduction="20000"/>
          </a:bodyPr>
          <a:lstStyle/>
          <a:p>
            <a:pPr algn="just"/>
            <a:r>
              <a:rPr lang="cs-CZ" dirty="0"/>
              <a:t>Produkty s nejvyšším podílem obratu a zisku, je třeba velice pečlivě monitorovat a hlídat před napadením ze strany konkurence, tak aby podnik o obrat a zisk z produktové řady nepřišel. Podniky mohou přidávat nové produkty a rozšiřovat tak svůj produkční mix, např. prodlužením stávající produktové řady a to jak nahoru, dolů, anebo jejím doplněním[2].</a:t>
            </a:r>
          </a:p>
          <a:p>
            <a:pPr algn="just"/>
            <a:endParaRPr lang="cs-CZ" dirty="0"/>
          </a:p>
        </p:txBody>
      </p:sp>
      <p:sp>
        <p:nvSpPr>
          <p:cNvPr id="5" name="Zástupný symbol pro obsah 4"/>
          <p:cNvSpPr>
            <a:spLocks noGrp="1"/>
          </p:cNvSpPr>
          <p:nvPr>
            <p:ph sz="half" idx="2"/>
          </p:nvPr>
        </p:nvSpPr>
        <p:spPr/>
        <p:txBody>
          <a:bodyPr>
            <a:normAutofit fontScale="70000" lnSpcReduction="20000"/>
          </a:bodyPr>
          <a:lstStyle/>
          <a:p>
            <a:pPr algn="just"/>
            <a:r>
              <a:rPr lang="cs-CZ" i="1" dirty="0"/>
              <a:t>Automobilka BMW protáhla a doplnila svoji  produktovou  řadu a to směrem dolů díky modelům Mini-Cooper a kompaktní řadou1, ale i směrem nahoru prostřednictvím automobilu </a:t>
            </a:r>
            <a:r>
              <a:rPr lang="cs-CZ" i="1" dirty="0" err="1"/>
              <a:t>Rolls</a:t>
            </a:r>
            <a:r>
              <a:rPr lang="cs-CZ" i="1" dirty="0"/>
              <a:t> </a:t>
            </a:r>
            <a:r>
              <a:rPr lang="cs-CZ" i="1" dirty="0" err="1"/>
              <a:t>Royce</a:t>
            </a:r>
            <a:r>
              <a:rPr lang="cs-CZ" i="1" dirty="0"/>
              <a:t>. Mezery mezi řadami vyplnilo BMW modelem X3 a sportovním kupé řady 6. Společnost svoji nabídkou oslovila i další segmenty zákazníků, kterým doposud </a:t>
            </a:r>
            <a:r>
              <a:rPr lang="cs-CZ" i="1" dirty="0" err="1"/>
              <a:t>nedákazala</a:t>
            </a:r>
            <a:r>
              <a:rPr lang="cs-CZ" i="1" dirty="0"/>
              <a:t> nic nabídnout. Během čtyř let se tak automobilce BMW podařilo prodloužit svoji produktovou řadu natolik, že z výrobce jedné značky o třech modelech je dnes společnost vyrábějící tři značky s deseti modely aut. BMW tak patří k producentům tří nejluxusnějších značek, ročně prodá přes milion vozů a v roce 1992 byly vozy BMW označeny za nejoblíbenější na světě v oblasti luxusních vozů.</a:t>
            </a:r>
            <a:endParaRPr lang="cs-CZ" b="0" i="1" dirty="0">
              <a:effectLst/>
            </a:endParaRPr>
          </a:p>
          <a:p>
            <a:pPr algn="just"/>
            <a:r>
              <a:rPr lang="cs-CZ" i="1" dirty="0"/>
              <a:t>Zdroj: novinky.cz</a:t>
            </a:r>
            <a:endParaRPr lang="cs-CZ" b="0" i="1" dirty="0">
              <a:effectLst/>
            </a:endParaRPr>
          </a:p>
          <a:p>
            <a:pPr algn="just"/>
            <a:endParaRPr lang="cs-CZ" b="0" i="1" dirty="0">
              <a:effectLst/>
            </a:endParaRPr>
          </a:p>
        </p:txBody>
      </p:sp>
      <p:pic>
        <p:nvPicPr>
          <p:cNvPr id="6" name="Obrázek 5"/>
          <p:cNvPicPr>
            <a:picLocks noChangeAspect="1"/>
          </p:cNvPicPr>
          <p:nvPr/>
        </p:nvPicPr>
        <p:blipFill>
          <a:blip r:embed="rId2"/>
          <a:stretch>
            <a:fillRect/>
          </a:stretch>
        </p:blipFill>
        <p:spPr>
          <a:xfrm>
            <a:off x="958872" y="3915177"/>
            <a:ext cx="5051322" cy="2261786"/>
          </a:xfrm>
          <a:prstGeom prst="rect">
            <a:avLst/>
          </a:prstGeom>
        </p:spPr>
      </p:pic>
    </p:spTree>
    <p:extLst>
      <p:ext uri="{BB962C8B-B14F-4D97-AF65-F5344CB8AC3E}">
        <p14:creationId xmlns:p14="http://schemas.microsoft.com/office/powerpoint/2010/main" val="400762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26548"/>
          </a:xfrm>
        </p:spPr>
        <p:txBody>
          <a:bodyPr>
            <a:normAutofit fontScale="90000"/>
          </a:bodyPr>
          <a:lstStyle/>
          <a:p>
            <a:endParaRPr lang="cs-CZ"/>
          </a:p>
        </p:txBody>
      </p:sp>
      <p:sp>
        <p:nvSpPr>
          <p:cNvPr id="3" name="Zástupný symbol pro obsah 2"/>
          <p:cNvSpPr>
            <a:spLocks noGrp="1"/>
          </p:cNvSpPr>
          <p:nvPr>
            <p:ph sz="half" idx="1"/>
          </p:nvPr>
        </p:nvSpPr>
        <p:spPr>
          <a:xfrm>
            <a:off x="838200" y="1275008"/>
            <a:ext cx="10405056" cy="4901955"/>
          </a:xfrm>
        </p:spPr>
        <p:txBody>
          <a:bodyPr>
            <a:normAutofit/>
          </a:bodyPr>
          <a:lstStyle/>
          <a:p>
            <a:pPr algn="just"/>
            <a:r>
              <a:rPr lang="cs-CZ" dirty="0"/>
              <a:t>Mimo to, lze produktovou řadu i „prořezat“ tak, aby se podniky zbavily produktů, které jsou ztrátové a nacházejí se ve fázi úpadku. Kromě přidávání produktových řad, mohou podniky dále uvádět na trh další verze produktů a tím prohlubovat svůj sortiment[3]. Poslední možností je snaha o větší či menší konzistentnost produktového mixu v různých oblastech. </a:t>
            </a:r>
            <a:endParaRPr lang="cs-CZ" b="0" dirty="0">
              <a:effectLst/>
            </a:endParaRPr>
          </a:p>
          <a:p>
            <a:pPr algn="just"/>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364375" y="3725985"/>
            <a:ext cx="6735622" cy="2525857"/>
          </a:xfrm>
        </p:spPr>
      </p:pic>
    </p:spTree>
    <p:extLst>
      <p:ext uri="{BB962C8B-B14F-4D97-AF65-F5344CB8AC3E}">
        <p14:creationId xmlns:p14="http://schemas.microsoft.com/office/powerpoint/2010/main" val="112817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flipV="1">
            <a:off x="838200" y="-450760"/>
            <a:ext cx="10515600" cy="815886"/>
          </a:xfrm>
        </p:spPr>
        <p:txBody>
          <a:bodyPr/>
          <a:lstStyle/>
          <a:p>
            <a:endParaRPr lang="cs-CZ" dirty="0"/>
          </a:p>
        </p:txBody>
      </p:sp>
      <p:sp>
        <p:nvSpPr>
          <p:cNvPr id="3" name="Zástupný symbol pro obsah 2"/>
          <p:cNvSpPr>
            <a:spLocks noGrp="1"/>
          </p:cNvSpPr>
          <p:nvPr>
            <p:ph sz="half" idx="1"/>
          </p:nvPr>
        </p:nvSpPr>
        <p:spPr>
          <a:xfrm>
            <a:off x="838200" y="463639"/>
            <a:ext cx="5334000" cy="2446986"/>
          </a:xfrm>
        </p:spPr>
        <p:txBody>
          <a:bodyPr>
            <a:noAutofit/>
          </a:bodyPr>
          <a:lstStyle/>
          <a:p>
            <a:pPr algn="just"/>
            <a:r>
              <a:rPr lang="cs-CZ" sz="2400" dirty="0"/>
              <a:t>Podniky kromě rozšíření samotného produktového mixu musí také brát v potaz, za jakou cenu bude jednotlivé prvky produktového mixu nabízet s tím, že je třeba najít soubor cen, který maximalizuje zisky celkového produktového mixu a to podle míry provázanosti nákladů a konkurenci jednotlivých produktů[4]. </a:t>
            </a:r>
          </a:p>
          <a:p>
            <a:pPr marL="0" indent="0" algn="just">
              <a:buNone/>
            </a:pPr>
            <a:endParaRPr lang="cs-CZ" sz="2400" dirty="0"/>
          </a:p>
        </p:txBody>
      </p:sp>
      <p:sp>
        <p:nvSpPr>
          <p:cNvPr id="6" name="Zástupný symbol pro obsah 5"/>
          <p:cNvSpPr>
            <a:spLocks noGrp="1"/>
          </p:cNvSpPr>
          <p:nvPr>
            <p:ph sz="half" idx="2"/>
          </p:nvPr>
        </p:nvSpPr>
        <p:spPr>
          <a:xfrm>
            <a:off x="6172200" y="746975"/>
            <a:ext cx="5181600" cy="5429988"/>
          </a:xfrm>
        </p:spPr>
        <p:txBody>
          <a:bodyPr>
            <a:normAutofit fontScale="77500" lnSpcReduction="20000"/>
          </a:bodyPr>
          <a:lstStyle/>
          <a:p>
            <a:r>
              <a:rPr lang="cs-CZ" b="1" dirty="0"/>
              <a:t>Proč mohou být tiskárny HP levnější než jejich konkurence ?</a:t>
            </a:r>
            <a:endParaRPr lang="cs-CZ" b="0" dirty="0">
              <a:effectLst/>
            </a:endParaRPr>
          </a:p>
          <a:p>
            <a:pPr algn="just"/>
            <a:r>
              <a:rPr lang="cs-CZ" dirty="0"/>
              <a:t>V roce 1996 společnost Hewlett Packard snížila ceny svých tiskáren až o 60%. Společnost HP si mohla snížení cen svých produktů dovolit, protože marketingový průzkum ukázal, že zákazníci obvykle utratí v průběhu životnosti výrobku několikanásobně víc peněz za výměnu </a:t>
            </a:r>
            <a:r>
              <a:rPr lang="cs-CZ" dirty="0" err="1"/>
              <a:t>cartridgí</a:t>
            </a:r>
            <a:r>
              <a:rPr lang="cs-CZ" dirty="0"/>
              <a:t>, tonerů a speciálních papírů než za samotný přístroj. S poklesem cen tiskáren se zvedl jejich prodej, obdobně jako prodej doplňkového příslušenství. V současnosti tak HP vlastní okolo 40% celosvětového odvětví tiskáren. Její potřeby do inkoustových tiskáren přináší 35% zisků a v roce 2002 vytvořili zisk 2,2 </a:t>
            </a:r>
            <a:r>
              <a:rPr lang="cs-CZ" dirty="0" err="1"/>
              <a:t>miliadry</a:t>
            </a:r>
            <a:r>
              <a:rPr lang="cs-CZ" dirty="0"/>
              <a:t> dolarů což představuje více než 70% celkových zisků společnosti Hewlett Packard.</a:t>
            </a:r>
            <a:endParaRPr lang="cs-CZ" b="0" dirty="0">
              <a:effectLst/>
            </a:endParaRPr>
          </a:p>
          <a:p>
            <a:pPr algn="just"/>
            <a:r>
              <a:rPr lang="cs-CZ" dirty="0"/>
              <a:t>Zdroj: </a:t>
            </a:r>
            <a:r>
              <a:rPr lang="cs-CZ" dirty="0" err="1"/>
              <a:t>Kotler</a:t>
            </a:r>
            <a:r>
              <a:rPr lang="cs-CZ" dirty="0"/>
              <a:t>, Keller, 2007</a:t>
            </a:r>
            <a:endParaRPr lang="cs-CZ" b="0" dirty="0">
              <a:effectLst/>
            </a:endParaRPr>
          </a:p>
          <a:p>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906" y="3461969"/>
            <a:ext cx="2532796" cy="2532796"/>
          </a:xfrm>
          <a:prstGeom prst="rect">
            <a:avLst/>
          </a:prstGeom>
        </p:spPr>
      </p:pic>
    </p:spTree>
    <p:extLst>
      <p:ext uri="{BB962C8B-B14F-4D97-AF65-F5344CB8AC3E}">
        <p14:creationId xmlns:p14="http://schemas.microsoft.com/office/powerpoint/2010/main" val="61373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88667"/>
          </a:xfrm>
        </p:spPr>
        <p:txBody>
          <a:bodyPr>
            <a:normAutofit fontScale="90000"/>
          </a:bodyPr>
          <a:lstStyle/>
          <a:p>
            <a:endParaRPr lang="cs-CZ" dirty="0"/>
          </a:p>
        </p:txBody>
      </p:sp>
      <p:sp>
        <p:nvSpPr>
          <p:cNvPr id="3" name="Zástupný symbol pro obsah 2"/>
          <p:cNvSpPr>
            <a:spLocks noGrp="1"/>
          </p:cNvSpPr>
          <p:nvPr>
            <p:ph idx="1"/>
          </p:nvPr>
        </p:nvSpPr>
        <p:spPr>
          <a:xfrm>
            <a:off x="838200" y="785611"/>
            <a:ext cx="10515600" cy="5391352"/>
          </a:xfrm>
        </p:spPr>
        <p:txBody>
          <a:bodyPr/>
          <a:lstStyle/>
          <a:p>
            <a:pPr algn="just"/>
            <a:r>
              <a:rPr lang="cs-CZ" dirty="0"/>
              <a:t>Při rozhodování o produktovém mixu je třeba brát v potaz také označení produktů tzv. </a:t>
            </a:r>
            <a:r>
              <a:rPr lang="cs-CZ" dirty="0" err="1"/>
              <a:t>brand</a:t>
            </a:r>
            <a:r>
              <a:rPr lang="cs-CZ" dirty="0"/>
              <a:t>. Zda rozšířená produktová řada ponese název původního produktu a bude těžit z jeho dobrého jména jako </a:t>
            </a:r>
            <a:r>
              <a:rPr lang="cs-CZ" dirty="0" err="1"/>
              <a:t>např.vozy</a:t>
            </a:r>
            <a:r>
              <a:rPr lang="cs-CZ" dirty="0"/>
              <a:t> Hyundai řady i20, i30 atd., nebo naopak nová produktová řada ponese nový název jako např. počítač společnosti Apple </a:t>
            </a:r>
            <a:r>
              <a:rPr lang="cs-CZ" dirty="0" err="1"/>
              <a:t>Computer</a:t>
            </a:r>
            <a:r>
              <a:rPr lang="cs-CZ" dirty="0"/>
              <a:t> s názvem Macintosh, nebo vůz Lexus od společnosti</a:t>
            </a:r>
          </a:p>
        </p:txBody>
      </p:sp>
    </p:spTree>
    <p:extLst>
      <p:ext uri="{BB962C8B-B14F-4D97-AF65-F5344CB8AC3E}">
        <p14:creationId xmlns:p14="http://schemas.microsoft.com/office/powerpoint/2010/main" val="323061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cap="small" dirty="0"/>
              <a:t>ŽIVOTNÍ CYKLUS PRODUKTU</a:t>
            </a:r>
            <a:br>
              <a:rPr lang="cs-CZ" dirty="0"/>
            </a:br>
            <a:endParaRPr lang="cs-CZ" dirty="0"/>
          </a:p>
        </p:txBody>
      </p:sp>
      <p:sp>
        <p:nvSpPr>
          <p:cNvPr id="3" name="Zástupný symbol pro obsah 2"/>
          <p:cNvSpPr>
            <a:spLocks noGrp="1"/>
          </p:cNvSpPr>
          <p:nvPr>
            <p:ph idx="1"/>
          </p:nvPr>
        </p:nvSpPr>
        <p:spPr>
          <a:xfrm>
            <a:off x="838200" y="991673"/>
            <a:ext cx="10515600" cy="5185290"/>
          </a:xfrm>
        </p:spPr>
        <p:txBody>
          <a:bodyPr>
            <a:normAutofit/>
          </a:bodyPr>
          <a:lstStyle/>
          <a:p>
            <a:r>
              <a:rPr lang="cs-CZ" dirty="0"/>
              <a:t>Potřeby zákazníků stejně jako trh se v průběhu času mění. Na měnící se potřeby v zájmu naplnění cíle podniku zároveň reagují i podnikatelé nabízející produkt na daném trhu. Produkt tak prochází určitými fázemi, které nazýváme </a:t>
            </a:r>
            <a:r>
              <a:rPr lang="cs-CZ" b="1" dirty="0"/>
              <a:t>životní cyklus produktu</a:t>
            </a:r>
            <a:r>
              <a:rPr lang="cs-CZ" dirty="0"/>
              <a:t>. Produkt prochází jednotlivými fázemi životního cyklu podle toho, jak se v daném období produkt prodává a jaké přináší zisky[1]. zobrazuje vývoj prodeje a ziskovosti produktů v čase. Má 4 základní fáze, jeho délka se liší podle charakteru produktů.</a:t>
            </a:r>
          </a:p>
          <a:p>
            <a:endParaRPr lang="cs-CZ" dirty="0"/>
          </a:p>
          <a:p>
            <a:pPr marL="0" indent="0">
              <a:buNone/>
            </a:pPr>
            <a:endParaRPr lang="cs-CZ" b="0" dirty="0">
              <a:effectLst/>
            </a:endParaRPr>
          </a:p>
          <a:p>
            <a:pPr marL="0" indent="0">
              <a:buNone/>
            </a:pPr>
            <a:br>
              <a:rPr lang="cs-CZ" b="0" dirty="0">
                <a:effectLst/>
              </a:rPr>
            </a:br>
            <a:endParaRPr lang="cs-CZ" dirty="0"/>
          </a:p>
          <a:p>
            <a:endParaRPr lang="cs-CZ" dirty="0"/>
          </a:p>
        </p:txBody>
      </p:sp>
    </p:spTree>
    <p:extLst>
      <p:ext uri="{BB962C8B-B14F-4D97-AF65-F5344CB8AC3E}">
        <p14:creationId xmlns:p14="http://schemas.microsoft.com/office/powerpoint/2010/main" val="54503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b="1"/>
              <a:t>Životní cyklus produktu</a:t>
            </a:r>
          </a:p>
        </p:txBody>
      </p:sp>
      <p:pic>
        <p:nvPicPr>
          <p:cNvPr id="29699" name="Picture 3" descr="Životní cyklus výrob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420938"/>
            <a:ext cx="5241925" cy="3484562"/>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Cyklus - recyk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1989139"/>
            <a:ext cx="2794000" cy="1722437"/>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Další zvláštní tvary křivky životního cyk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4437064"/>
            <a:ext cx="3132138" cy="1957387"/>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2495550" y="6021389"/>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000"/>
              <a:t>Zdroj: </a:t>
            </a:r>
            <a:r>
              <a:rPr lang="cs-CZ" altLang="cs-CZ" sz="1000">
                <a:hlinkClick r:id="rId5"/>
              </a:rPr>
              <a:t>http://www.halek.info/www/prezentace/marketing-prednasky5/mprp5-print.php?projection&amp;l=08</a:t>
            </a:r>
            <a:endParaRPr lang="cs-CZ" altLang="cs-CZ" sz="1000"/>
          </a:p>
        </p:txBody>
      </p:sp>
    </p:spTree>
    <p:extLst>
      <p:ext uri="{BB962C8B-B14F-4D97-AF65-F5344CB8AC3E}">
        <p14:creationId xmlns:p14="http://schemas.microsoft.com/office/powerpoint/2010/main" val="109193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Produkt a jeho úrovně</a:t>
            </a:r>
          </a:p>
        </p:txBody>
      </p:sp>
      <p:sp>
        <p:nvSpPr>
          <p:cNvPr id="3" name="Zástupný symbol pro obsah 2"/>
          <p:cNvSpPr>
            <a:spLocks noGrp="1"/>
          </p:cNvSpPr>
          <p:nvPr>
            <p:ph idx="1"/>
          </p:nvPr>
        </p:nvSpPr>
        <p:spPr>
          <a:xfrm>
            <a:off x="838200" y="1416676"/>
            <a:ext cx="10515600" cy="4760287"/>
          </a:xfrm>
        </p:spPr>
        <p:txBody>
          <a:bodyPr>
            <a:normAutofit/>
          </a:bodyPr>
          <a:lstStyle/>
          <a:p>
            <a:pPr marL="0" indent="0">
              <a:buNone/>
            </a:pPr>
            <a:endParaRPr lang="cs-CZ" b="0" dirty="0">
              <a:effectLst/>
            </a:endParaRPr>
          </a:p>
          <a:p>
            <a:pPr algn="just"/>
            <a:r>
              <a:rPr lang="cs-CZ" dirty="0"/>
              <a:t>Podniky ve snaze dosáhnout svého hlavního cíle dlouhodobého dosahování zisku nabízí svým zákazníkům určitý marketingový mix, kterým se podnik snaží vymezit vůči své konkurenci. Vše co podniky nabízí svým zákazníkům ke koupi a co uspokojuje jejich potřeby, nazýváme produkt. Může se jednat nejenom o výrobky, jako takové např. šampon, ale jedná se i o služby jako jsou kadeřnické či kosmetické služby, osoby jako např. najatí dělníci, místa jako je pronájem prostor, organizace př. cateringové služby atd.</a:t>
            </a:r>
            <a:endParaRPr lang="cs-CZ" b="0" dirty="0">
              <a:effectLst/>
            </a:endParaRPr>
          </a:p>
          <a:p>
            <a:pPr algn="just"/>
            <a:r>
              <a:rPr lang="cs-CZ" b="1" dirty="0"/>
              <a:t>Produkt</a:t>
            </a:r>
            <a:r>
              <a:rPr lang="cs-CZ" dirty="0"/>
              <a:t>  - vše co můžeme nabídnout našim zákazníkům k upoutání pozornosti, ke koupi či použití, vše co uspokojí jejich potřeby a touhy.</a:t>
            </a:r>
          </a:p>
        </p:txBody>
      </p:sp>
    </p:spTree>
    <p:extLst>
      <p:ext uri="{BB962C8B-B14F-4D97-AF65-F5344CB8AC3E}">
        <p14:creationId xmlns:p14="http://schemas.microsoft.com/office/powerpoint/2010/main" val="172176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To jak bude životní cyklus produktu v průběhu času vypadat nelze říci dopředu, správné načasování aktivit vedoucí k zajištění co nejdelší fáze, která přináší nejvyšší zisky, je tedy velice náročné a vyžaduje získat prostřednictvím marketingového výzkumu co nejvíce aktuální informace. Životní cyklus produktů se liší podle charakteru produktů, takže např. módní výstřelky budou mít kratší životní cyklus než např. produkt v podobě osobního automobilu. Tomu podniky přizpůsobují celý marketingový mix[2].</a:t>
            </a:r>
          </a:p>
          <a:p>
            <a:endParaRPr lang="cs-CZ" dirty="0"/>
          </a:p>
        </p:txBody>
      </p:sp>
    </p:spTree>
    <p:extLst>
      <p:ext uri="{BB962C8B-B14F-4D97-AF65-F5344CB8AC3E}">
        <p14:creationId xmlns:p14="http://schemas.microsoft.com/office/powerpoint/2010/main" val="43333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6"/>
            <a:ext cx="10515600" cy="587912"/>
          </a:xfrm>
        </p:spPr>
        <p:txBody>
          <a:bodyPr>
            <a:normAutofit fontScale="90000"/>
          </a:bodyPr>
          <a:lstStyle/>
          <a:p>
            <a:endParaRPr lang="cs-CZ" dirty="0"/>
          </a:p>
        </p:txBody>
      </p:sp>
      <p:sp>
        <p:nvSpPr>
          <p:cNvPr id="5" name="Zástupný symbol pro obsah 4"/>
          <p:cNvSpPr>
            <a:spLocks noGrp="1"/>
          </p:cNvSpPr>
          <p:nvPr>
            <p:ph sz="half" idx="1"/>
          </p:nvPr>
        </p:nvSpPr>
        <p:spPr>
          <a:xfrm>
            <a:off x="838200" y="746976"/>
            <a:ext cx="6798972" cy="5306094"/>
          </a:xfrm>
        </p:spPr>
        <p:txBody>
          <a:bodyPr>
            <a:normAutofit fontScale="62500" lnSpcReduction="20000"/>
          </a:bodyPr>
          <a:lstStyle/>
          <a:p>
            <a:pPr algn="just"/>
            <a:r>
              <a:rPr lang="cs-CZ" dirty="0"/>
              <a:t>V roce 1995 představila Škoda Auto v rámci fáze uvedení na trh výrazně inovovaný výrobek Škodu Felicii. Přestože koncepčně tento vůz vycházel z vozu Škoda Favorit, v rámci fáze růstu se komunikací a reklamou podařilo přesvědčit zákazníka, že se jedná o nový vůz. Byla rozšířena nabídka motorů a doplňků a výrobce také zásadně zlepšil bezpečnost svých vozů.</a:t>
            </a:r>
          </a:p>
          <a:p>
            <a:pPr algn="just"/>
            <a:r>
              <a:rPr lang="cs-CZ" dirty="0"/>
              <a:t>Ve fázi zralosti byly nabídnuty limitované série, které se často od standardního vozu lišily jen názvem a výbavou. Výrobci Škoda Auto, a.s. se podařilo vystihnout touhu zákazníků po odlišení  se a tyto série byly velmi oblíbené (Atlanta, </a:t>
            </a:r>
            <a:r>
              <a:rPr lang="cs-CZ" dirty="0" err="1"/>
              <a:t>Color</a:t>
            </a:r>
            <a:r>
              <a:rPr lang="cs-CZ" dirty="0"/>
              <a:t> line, Green line, </a:t>
            </a:r>
            <a:r>
              <a:rPr lang="cs-CZ" dirty="0" err="1"/>
              <a:t>Magic</a:t>
            </a:r>
            <a:r>
              <a:rPr lang="cs-CZ" dirty="0"/>
              <a:t> line a další). Za pozornost stojí i verze </a:t>
            </a:r>
            <a:r>
              <a:rPr lang="cs-CZ" dirty="0" err="1"/>
              <a:t>Laurin</a:t>
            </a:r>
            <a:r>
              <a:rPr lang="cs-CZ" dirty="0"/>
              <a:t> a Klement, kde firma vstoupila do segmentu vozů s maximální výbavou s koženými sedačkami. I na tento trik zákazníci přistoupili a ještě před příchodem Octavie považovali tuto verzi za velmi luxusní a reprezentativní Navíc byl u Felicie provedena měna designu a tím se prodloužila fáze zralosti a nasycení životního cyklu výrobku. </a:t>
            </a:r>
          </a:p>
          <a:p>
            <a:pPr algn="just"/>
            <a:r>
              <a:rPr lang="cs-CZ" dirty="0"/>
              <a:t>S příchodem Fabie bylo dlouho oddalováno rozhodnutí o zastavení výroby Felicie (fáze poklesu prodeje) a konzervativnější zákazníci preferovali Felici, přestože byla již konstrukčně a technicky zastaralá. </a:t>
            </a:r>
            <a:br>
              <a:rPr lang="cs-CZ" dirty="0"/>
            </a:br>
            <a:r>
              <a:rPr lang="cs-CZ" dirty="0"/>
              <a:t>Zdroj: Marketingovenoviny.cz</a:t>
            </a:r>
          </a:p>
          <a:p>
            <a:pPr marL="0" indent="0" algn="just">
              <a:buNone/>
            </a:pPr>
            <a:br>
              <a:rPr lang="cs-CZ" dirty="0"/>
            </a:br>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15250" y="1238071"/>
            <a:ext cx="4476750" cy="2984500"/>
          </a:xfrm>
        </p:spPr>
      </p:pic>
    </p:spTree>
    <p:extLst>
      <p:ext uri="{BB962C8B-B14F-4D97-AF65-F5344CB8AC3E}">
        <p14:creationId xmlns:p14="http://schemas.microsoft.com/office/powerpoint/2010/main" val="187167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17455"/>
          </a:xfrm>
        </p:spPr>
        <p:txBody>
          <a:bodyPr>
            <a:normAutofit fontScale="90000"/>
          </a:bodyPr>
          <a:lstStyle/>
          <a:p>
            <a:r>
              <a:rPr lang="cs-CZ" dirty="0"/>
              <a:t>Fáze růstu</a:t>
            </a:r>
          </a:p>
        </p:txBody>
      </p:sp>
      <p:sp>
        <p:nvSpPr>
          <p:cNvPr id="3" name="Zástupný symbol pro obsah 2"/>
          <p:cNvSpPr>
            <a:spLocks noGrp="1"/>
          </p:cNvSpPr>
          <p:nvPr>
            <p:ph idx="1"/>
          </p:nvPr>
        </p:nvSpPr>
        <p:spPr>
          <a:xfrm>
            <a:off x="838200" y="824248"/>
            <a:ext cx="10515600" cy="5352715"/>
          </a:xfrm>
        </p:spPr>
        <p:txBody>
          <a:bodyPr>
            <a:normAutofit/>
          </a:bodyPr>
          <a:lstStyle/>
          <a:p>
            <a:pPr algn="just"/>
            <a:r>
              <a:rPr lang="cs-CZ" dirty="0"/>
              <a:t>První vývojovou fází produktu je fáze </a:t>
            </a:r>
            <a:r>
              <a:rPr lang="cs-CZ" b="1" dirty="0"/>
              <a:t>uvedení na trh</a:t>
            </a:r>
            <a:r>
              <a:rPr lang="cs-CZ" dirty="0"/>
              <a:t>, kdy tržby rostou pomalu, protože se zákazníci s produktem teprve seznamují. Zákazníky je třeba informovat o tom, že produkt existuje vhodnou reklamní kampaní, která je ovšem nákladná. Zisky z prodeje jsou minimální z důvodu vysokých výdajů na uvedení produktu na trh. Tržní podíl produktů je poměrně malý v BCG matici tyto produkty můžeme najít jako „otazníky“.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38" y="3722934"/>
            <a:ext cx="10470524" cy="2454029"/>
          </a:xfrm>
          <a:prstGeom prst="rect">
            <a:avLst/>
          </a:prstGeom>
        </p:spPr>
      </p:pic>
    </p:spTree>
    <p:extLst>
      <p:ext uri="{BB962C8B-B14F-4D97-AF65-F5344CB8AC3E}">
        <p14:creationId xmlns:p14="http://schemas.microsoft.com/office/powerpoint/2010/main" val="324279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838200" y="283336"/>
            <a:ext cx="10515600" cy="81790"/>
          </a:xfrm>
        </p:spPr>
        <p:txBody>
          <a:bodyPr>
            <a:normAutofit fontScale="90000"/>
          </a:bodyPr>
          <a:lstStyle/>
          <a:p>
            <a:endParaRPr lang="cs-CZ" dirty="0"/>
          </a:p>
        </p:txBody>
      </p:sp>
      <p:sp>
        <p:nvSpPr>
          <p:cNvPr id="3" name="Zástupný symbol pro obsah 2"/>
          <p:cNvSpPr>
            <a:spLocks noGrp="1"/>
          </p:cNvSpPr>
          <p:nvPr>
            <p:ph idx="1"/>
          </p:nvPr>
        </p:nvSpPr>
        <p:spPr>
          <a:xfrm>
            <a:off x="838200" y="602132"/>
            <a:ext cx="10515600" cy="4351338"/>
          </a:xfrm>
        </p:spPr>
        <p:txBody>
          <a:bodyPr>
            <a:normAutofit lnSpcReduction="10000"/>
          </a:bodyPr>
          <a:lstStyle/>
          <a:p>
            <a:pPr algn="just"/>
            <a:r>
              <a:rPr lang="cs-CZ" dirty="0"/>
              <a:t>V následující fázi dochází k </a:t>
            </a:r>
            <a:r>
              <a:rPr lang="cs-CZ" b="1" dirty="0"/>
              <a:t>růstu</a:t>
            </a:r>
            <a:r>
              <a:rPr lang="cs-CZ" dirty="0"/>
              <a:t> tržního podílu produktů, tržby z prodeje začínají rychle stoupat. Zákazníci projevili o produkt zájem a nakupují ho. Náklady na propagaci klesají, protože se rozpočítají na velké množství produktů uvedených na trh, které se dobře prodávají.  </a:t>
            </a:r>
          </a:p>
          <a:p>
            <a:pPr algn="just"/>
            <a:r>
              <a:rPr lang="cs-CZ" dirty="0"/>
              <a:t>Z „otazníků“ se postupně stávají „hvězdy“. V průběhu fáze růstu podniky dosahují poměrně vysokých zisků a chtějí, aby se produkt v této fázi udržel co nejdéle. V průběhu fáze růstu podniky zvyšují např. kvalitu produktů, doplňují produkty o nové prvky, vstupují do nových tržních segmentů, zvyšují distribuční pokrytí, zaměřují se na reklamy, které mají v zákaznících vzbudit preferenci jejich produkt. Často dochází i ke snížení ceny produktu ve snaze nalákat další zákazníky. </a:t>
            </a:r>
          </a:p>
          <a:p>
            <a:endParaRPr lang="cs-CZ" dirty="0"/>
          </a:p>
        </p:txBody>
      </p:sp>
    </p:spTree>
    <p:extLst>
      <p:ext uri="{BB962C8B-B14F-4D97-AF65-F5344CB8AC3E}">
        <p14:creationId xmlns:p14="http://schemas.microsoft.com/office/powerpoint/2010/main" val="319203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214424"/>
          </a:xfrm>
        </p:spPr>
        <p:txBody>
          <a:bodyPr>
            <a:normAutofit fontScale="90000"/>
          </a:bodyPr>
          <a:lstStyle/>
          <a:p>
            <a:endParaRPr lang="cs-CZ" dirty="0"/>
          </a:p>
        </p:txBody>
      </p:sp>
      <p:sp>
        <p:nvSpPr>
          <p:cNvPr id="3" name="Zástupný symbol pro obsah 2"/>
          <p:cNvSpPr>
            <a:spLocks noGrp="1"/>
          </p:cNvSpPr>
          <p:nvPr>
            <p:ph idx="1"/>
          </p:nvPr>
        </p:nvSpPr>
        <p:spPr>
          <a:xfrm>
            <a:off x="838200" y="759854"/>
            <a:ext cx="10515600" cy="5417109"/>
          </a:xfrm>
        </p:spPr>
        <p:txBody>
          <a:bodyPr>
            <a:normAutofit/>
          </a:bodyPr>
          <a:lstStyle/>
          <a:p>
            <a:pPr algn="just"/>
            <a:r>
              <a:rPr lang="cs-CZ" dirty="0"/>
              <a:t>Následuje fáze, kdy se růst tržeb postupně zpomalí, až postupně zastaví, tato fáze je nazývána jako </a:t>
            </a:r>
            <a:r>
              <a:rPr lang="cs-CZ" b="1" dirty="0"/>
              <a:t>fáze zralosti</a:t>
            </a:r>
            <a:r>
              <a:rPr lang="cs-CZ" dirty="0"/>
              <a:t>. Na fázi zralosti podniky mohou reagovat buď cestou modifikace trhu, cestou modifikace produktu nebo modifikací celého marketingového mixu. Modifikace trhu zahrnuje způsoby jak z neuživatelů udělat uživatele produktu a to buď rozšířením stávajících trhů zaměřením se na nové tržní segmenty popř. získání zákazníků konkurence. K rozšíření počtu zákazníků ať už na stávajících či nových trzích podniky vyžívají modifikaci produktu tzv. </a:t>
            </a:r>
            <a:r>
              <a:rPr lang="cs-CZ" b="1" dirty="0"/>
              <a:t>inovace</a:t>
            </a:r>
            <a:r>
              <a:rPr lang="cs-CZ" dirty="0"/>
              <a:t>[4]. </a:t>
            </a:r>
          </a:p>
          <a:p>
            <a:endParaRPr lang="cs-CZ" dirty="0"/>
          </a:p>
        </p:txBody>
      </p:sp>
    </p:spTree>
    <p:extLst>
      <p:ext uri="{BB962C8B-B14F-4D97-AF65-F5344CB8AC3E}">
        <p14:creationId xmlns:p14="http://schemas.microsoft.com/office/powerpoint/2010/main" val="306500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5"/>
            <a:ext cx="10515600" cy="433365"/>
          </a:xfrm>
        </p:spPr>
        <p:txBody>
          <a:bodyPr>
            <a:normAutofit fontScale="90000"/>
          </a:bodyPr>
          <a:lstStyle/>
          <a:p>
            <a:endParaRPr lang="cs-CZ" dirty="0"/>
          </a:p>
        </p:txBody>
      </p:sp>
      <p:sp>
        <p:nvSpPr>
          <p:cNvPr id="5" name="Zástupný symbol pro obsah 4"/>
          <p:cNvSpPr>
            <a:spLocks noGrp="1"/>
          </p:cNvSpPr>
          <p:nvPr>
            <p:ph sz="half" idx="1"/>
          </p:nvPr>
        </p:nvSpPr>
        <p:spPr>
          <a:xfrm>
            <a:off x="838200" y="1197735"/>
            <a:ext cx="5181600" cy="4979228"/>
          </a:xfrm>
        </p:spPr>
        <p:txBody>
          <a:bodyPr>
            <a:normAutofit fontScale="85000" lnSpcReduction="20000"/>
          </a:bodyPr>
          <a:lstStyle/>
          <a:p>
            <a:pPr algn="just"/>
            <a:r>
              <a:rPr lang="cs-CZ" dirty="0"/>
              <a:t>Společnost </a:t>
            </a:r>
            <a:r>
              <a:rPr lang="cs-CZ" dirty="0" err="1"/>
              <a:t>Pfizer</a:t>
            </a:r>
            <a:r>
              <a:rPr lang="cs-CZ" dirty="0"/>
              <a:t>, výrobce ústní vody </a:t>
            </a:r>
            <a:r>
              <a:rPr lang="cs-CZ" dirty="0" err="1"/>
              <a:t>Listerin</a:t>
            </a:r>
            <a:r>
              <a:rPr lang="cs-CZ" dirty="0"/>
              <a:t> díky své inovaci v oblasti ústní péče dala vzniknout výrobku </a:t>
            </a:r>
            <a:r>
              <a:rPr lang="cs-CZ" dirty="0" err="1"/>
              <a:t>Cool</a:t>
            </a:r>
            <a:r>
              <a:rPr lang="cs-CZ" dirty="0"/>
              <a:t> </a:t>
            </a:r>
            <a:r>
              <a:rPr lang="cs-CZ" dirty="0" err="1"/>
              <a:t>Mint</a:t>
            </a:r>
            <a:r>
              <a:rPr lang="cs-CZ" dirty="0"/>
              <a:t> </a:t>
            </a:r>
            <a:r>
              <a:rPr lang="cs-CZ" dirty="0" err="1"/>
              <a:t>Listerin</a:t>
            </a:r>
            <a:r>
              <a:rPr lang="cs-CZ" dirty="0"/>
              <a:t> </a:t>
            </a:r>
            <a:r>
              <a:rPr lang="cs-CZ" dirty="0" err="1"/>
              <a:t>Pocket</a:t>
            </a:r>
            <a:r>
              <a:rPr lang="cs-CZ" dirty="0"/>
              <a:t> </a:t>
            </a:r>
            <a:r>
              <a:rPr lang="cs-CZ" dirty="0" err="1"/>
              <a:t>Pack</a:t>
            </a:r>
            <a:r>
              <a:rPr lang="cs-CZ" dirty="0"/>
              <a:t> . Ve chvíli kdy se jejich produkt ústní voda dostala do fáze zralosti přišla společnost s novinkou  -osvěžující  plátky, které se v ústech okamžitě rozplynou a spotřebitelé tak nemusí mít při sobě neustále láhev s ústní vodou. Díky této inovaci dokázala společnost oslovit nejenom nový tržní segment, ale společnosti přinesla i významný obrat v podobě 120 milionů dolarů.</a:t>
            </a:r>
          </a:p>
          <a:p>
            <a:r>
              <a:rPr lang="cs-CZ" dirty="0"/>
              <a:t>Zdroj: </a:t>
            </a:r>
            <a:r>
              <a:rPr lang="cs-CZ" dirty="0" err="1"/>
              <a:t>Kotler</a:t>
            </a:r>
            <a:r>
              <a:rPr lang="cs-CZ" dirty="0"/>
              <a:t>, Keller, 2007</a:t>
            </a:r>
          </a:p>
          <a:p>
            <a:br>
              <a:rPr lang="cs-CZ" dirty="0"/>
            </a:br>
            <a:endParaRPr lang="cs-CZ" dirty="0"/>
          </a:p>
        </p:txBody>
      </p:sp>
      <p:pic>
        <p:nvPicPr>
          <p:cNvPr id="7" name="Zástupný symbol pro obsah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7483" y="936983"/>
            <a:ext cx="4351338" cy="4351338"/>
          </a:xfrm>
        </p:spPr>
      </p:pic>
    </p:spTree>
    <p:extLst>
      <p:ext uri="{BB962C8B-B14F-4D97-AF65-F5344CB8AC3E}">
        <p14:creationId xmlns:p14="http://schemas.microsoft.com/office/powerpoint/2010/main" val="185178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368971"/>
          </a:xfrm>
        </p:spPr>
        <p:txBody>
          <a:bodyPr>
            <a:normAutofit fontScale="90000"/>
          </a:bodyPr>
          <a:lstStyle/>
          <a:p>
            <a:endParaRPr lang="cs-CZ" dirty="0"/>
          </a:p>
        </p:txBody>
      </p:sp>
      <p:sp>
        <p:nvSpPr>
          <p:cNvPr id="3" name="Zástupný symbol pro obsah 2"/>
          <p:cNvSpPr>
            <a:spLocks noGrp="1"/>
          </p:cNvSpPr>
          <p:nvPr>
            <p:ph idx="1"/>
          </p:nvPr>
        </p:nvSpPr>
        <p:spPr>
          <a:xfrm>
            <a:off x="838200" y="901521"/>
            <a:ext cx="10515600" cy="5275442"/>
          </a:xfrm>
        </p:spPr>
        <p:txBody>
          <a:bodyPr>
            <a:normAutofit/>
          </a:bodyPr>
          <a:lstStyle/>
          <a:p>
            <a:pPr algn="just"/>
            <a:r>
              <a:rPr lang="cs-CZ" dirty="0"/>
              <a:t>Inovace je zaměřena na vylepšení charakteristických vlastností produktu, jako je kvalita, styl, design, funkce atd. Kromě samotné inovace, podniky k získání dalších zákazníků využívají i další změny v rámci marketingového mixu, jako je změna ceny, distribuce, reklamy popř. i doplňkových služeb. Pokud podnik správně reaguje na měnící se potřeby trhu a produkty vyvíjí tak aby uspokojily, nároky zákazníků mohou produkty setrvat ve fázi zralosti poměrně dlouhou dobu a z „hvězd“ se stanou „dojné krávy“. Pokud ovšem podnik produkty dostatečně nevyvíjí, může dojít k rychlému poklesu tržního podílu a z „hvězdy“ se stane hladový pes, který nepřináší žádné zisky a je dobré jej z trhu stáhnout. V té chvíli se produkt nachází ve </a:t>
            </a:r>
            <a:r>
              <a:rPr lang="cs-CZ" b="1" dirty="0"/>
              <a:t>fázi úpadku</a:t>
            </a:r>
            <a:r>
              <a:rPr lang="cs-CZ" dirty="0"/>
              <a:t>. Tržby z produktu klesají a zákazníci o produkt nejeví zájem.</a:t>
            </a:r>
          </a:p>
          <a:p>
            <a:pPr algn="just"/>
            <a:endParaRPr lang="cs-CZ" dirty="0"/>
          </a:p>
        </p:txBody>
      </p:sp>
    </p:spTree>
    <p:extLst>
      <p:ext uri="{BB962C8B-B14F-4D97-AF65-F5344CB8AC3E}">
        <p14:creationId xmlns:p14="http://schemas.microsoft.com/office/powerpoint/2010/main" val="153704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BCG matice a životná cyklus produktu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0546" y="1825625"/>
            <a:ext cx="5910908" cy="4351338"/>
          </a:xfrm>
        </p:spPr>
      </p:pic>
    </p:spTree>
    <p:extLst>
      <p:ext uri="{BB962C8B-B14F-4D97-AF65-F5344CB8AC3E}">
        <p14:creationId xmlns:p14="http://schemas.microsoft.com/office/powerpoint/2010/main" val="38831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8713" y="236653"/>
            <a:ext cx="10515600" cy="1325563"/>
          </a:xfrm>
        </p:spPr>
        <p:txBody>
          <a:bodyPr/>
          <a:lstStyle/>
          <a:p>
            <a:r>
              <a:rPr lang="cs-CZ" dirty="0"/>
              <a:t>Další nástroje k identifikaci pozice produktu</a:t>
            </a:r>
          </a:p>
        </p:txBody>
      </p:sp>
      <p:pic>
        <p:nvPicPr>
          <p:cNvPr id="4" name="Zástupný symbol pro obsah 3"/>
          <p:cNvPicPr>
            <a:picLocks noGrp="1" noChangeAspect="1"/>
          </p:cNvPicPr>
          <p:nvPr>
            <p:ph idx="1"/>
          </p:nvPr>
        </p:nvPicPr>
        <p:blipFill>
          <a:blip r:embed="rId2"/>
          <a:stretch>
            <a:fillRect/>
          </a:stretch>
        </p:blipFill>
        <p:spPr>
          <a:xfrm>
            <a:off x="2069992" y="2305166"/>
            <a:ext cx="6375616" cy="2651198"/>
          </a:xfrm>
          <a:prstGeom prst="rect">
            <a:avLst/>
          </a:prstGeom>
        </p:spPr>
      </p:pic>
      <p:sp>
        <p:nvSpPr>
          <p:cNvPr id="5" name="Obdélník 4"/>
          <p:cNvSpPr/>
          <p:nvPr/>
        </p:nvSpPr>
        <p:spPr>
          <a:xfrm>
            <a:off x="986307" y="1472025"/>
            <a:ext cx="8542985" cy="461665"/>
          </a:xfrm>
          <a:prstGeom prst="rect">
            <a:avLst/>
          </a:prstGeom>
        </p:spPr>
        <p:txBody>
          <a:bodyPr wrap="square">
            <a:spAutoFit/>
          </a:bodyPr>
          <a:lstStyle/>
          <a:p>
            <a:r>
              <a:rPr lang="cs-CZ" altLang="cs-CZ" sz="2400" b="1" dirty="0" err="1"/>
              <a:t>Ansoffova</a:t>
            </a:r>
            <a:r>
              <a:rPr lang="cs-CZ" altLang="cs-CZ" sz="2400" b="1" dirty="0"/>
              <a:t> matice – matice: expanze výrobek - trh</a:t>
            </a:r>
            <a:endParaRPr lang="cs-CZ" sz="2400" dirty="0"/>
          </a:p>
        </p:txBody>
      </p:sp>
    </p:spTree>
    <p:extLst>
      <p:ext uri="{BB962C8B-B14F-4D97-AF65-F5344CB8AC3E}">
        <p14:creationId xmlns:p14="http://schemas.microsoft.com/office/powerpoint/2010/main" val="3071457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65238" y="328613"/>
            <a:ext cx="9070975" cy="1155700"/>
          </a:xfrm>
        </p:spPr>
        <p:txBody>
          <a:bodyPr/>
          <a:lstStyle/>
          <a:p>
            <a:r>
              <a:rPr lang="cs-CZ" altLang="cs-CZ" sz="3200" b="1" dirty="0"/>
              <a:t>Matice GE</a:t>
            </a:r>
          </a:p>
        </p:txBody>
      </p:sp>
      <p:graphicFrame>
        <p:nvGraphicFramePr>
          <p:cNvPr id="5" name="Group 4"/>
          <p:cNvGraphicFramePr>
            <a:graphicFrameLocks noGrp="1"/>
          </p:cNvGraphicFramePr>
          <p:nvPr>
            <p:ph type="tbl" idx="1"/>
            <p:extLst>
              <p:ext uri="{D42A27DB-BD31-4B8C-83A1-F6EECF244321}">
                <p14:modId xmlns:p14="http://schemas.microsoft.com/office/powerpoint/2010/main" val="3854842964"/>
              </p:ext>
            </p:extLst>
          </p:nvPr>
        </p:nvGraphicFramePr>
        <p:xfrm>
          <a:off x="1265238" y="1981198"/>
          <a:ext cx="8293100" cy="4048126"/>
        </p:xfrm>
        <a:graphic>
          <a:graphicData uri="http://schemas.openxmlformats.org/drawingml/2006/table">
            <a:tbl>
              <a:tblPr/>
              <a:tblGrid>
                <a:gridCol w="1041052">
                  <a:extLst>
                    <a:ext uri="{9D8B030D-6E8A-4147-A177-3AD203B41FA5}">
                      <a16:colId xmlns:a16="http://schemas.microsoft.com/office/drawing/2014/main" val="20000"/>
                    </a:ext>
                  </a:extLst>
                </a:gridCol>
                <a:gridCol w="1526257">
                  <a:extLst>
                    <a:ext uri="{9D8B030D-6E8A-4147-A177-3AD203B41FA5}">
                      <a16:colId xmlns:a16="http://schemas.microsoft.com/office/drawing/2014/main" val="20001"/>
                    </a:ext>
                  </a:extLst>
                </a:gridCol>
                <a:gridCol w="1859023">
                  <a:extLst>
                    <a:ext uri="{9D8B030D-6E8A-4147-A177-3AD203B41FA5}">
                      <a16:colId xmlns:a16="http://schemas.microsoft.com/office/drawing/2014/main" val="20002"/>
                    </a:ext>
                  </a:extLst>
                </a:gridCol>
                <a:gridCol w="1933384">
                  <a:extLst>
                    <a:ext uri="{9D8B030D-6E8A-4147-A177-3AD203B41FA5}">
                      <a16:colId xmlns:a16="http://schemas.microsoft.com/office/drawing/2014/main" val="20003"/>
                    </a:ext>
                  </a:extLst>
                </a:gridCol>
                <a:gridCol w="1933384">
                  <a:extLst>
                    <a:ext uri="{9D8B030D-6E8A-4147-A177-3AD203B41FA5}">
                      <a16:colId xmlns:a16="http://schemas.microsoft.com/office/drawing/2014/main" val="20004"/>
                    </a:ext>
                  </a:extLst>
                </a:gridCol>
              </a:tblGrid>
              <a:tr h="440679">
                <a:tc gridSpan="5">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chemeClr val="bg1"/>
                          </a:solidFill>
                          <a:effectLst/>
                          <a:latin typeface="Arial" panose="020B0604020202020204" pitchFamily="34" charset="0"/>
                        </a:rPr>
                        <a:t>Konkurenční postavení</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hlink"/>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14126">
                <a:tc rowSpan="4">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400" b="1" i="0" u="none" strike="noStrike" cap="none" normalizeH="0" baseline="0" dirty="0" err="1">
                          <a:ln>
                            <a:noFill/>
                          </a:ln>
                          <a:solidFill>
                            <a:schemeClr val="bg1"/>
                          </a:solidFill>
                          <a:effectLst/>
                          <a:latin typeface="Arial" panose="020B0604020202020204" pitchFamily="34" charset="0"/>
                        </a:rPr>
                        <a:t>Přitaž-livost</a:t>
                      </a:r>
                      <a:r>
                        <a:rPr kumimoji="0" lang="cs-CZ" altLang="cs-CZ" sz="1400" b="1"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400" b="1" i="0" u="none" strike="noStrike" cap="none" normalizeH="0" baseline="0" dirty="0">
                          <a:ln>
                            <a:noFill/>
                          </a:ln>
                          <a:solidFill>
                            <a:schemeClr val="bg1"/>
                          </a:solidFill>
                          <a:effectLst/>
                          <a:latin typeface="Arial" panose="020B0604020202020204" pitchFamily="34" charset="0"/>
                        </a:rPr>
                        <a:t>trhu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hlink"/>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Silné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Průměrné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Slabé</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801791">
                <a:tc vMerge="1">
                  <a:txBody>
                    <a:bodyPr/>
                    <a:lstStyle/>
                    <a:p>
                      <a:endParaRPr lang="cs-CZ"/>
                    </a:p>
                  </a:txBody>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chemeClr val="tx1"/>
                          </a:solidFill>
                          <a:effectLst/>
                          <a:latin typeface="Arial" panose="020B0604020202020204" pitchFamily="34" charset="0"/>
                        </a:rPr>
                        <a:t>Vysoká</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16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rgbClr val="CC3300"/>
                          </a:solidFill>
                          <a:effectLst/>
                          <a:latin typeface="Arial" panose="020B0604020202020204" pitchFamily="34" charset="0"/>
                        </a:rPr>
                        <a:t>Chráněné postavení</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rgbClr val="CC3300"/>
                          </a:solidFill>
                          <a:effectLst/>
                          <a:latin typeface="Arial" panose="020B0604020202020204" pitchFamily="34" charset="0"/>
                        </a:rPr>
                        <a:t>Investovat a budovat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rgbClr val="CC3399"/>
                          </a:solidFill>
                          <a:effectLst/>
                          <a:latin typeface="Arial" panose="020B0604020202020204" pitchFamily="34" charset="0"/>
                        </a:rPr>
                        <a:t>Budovat selektivně</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5765">
                <a:tc vMerge="1">
                  <a:txBody>
                    <a:bodyPr/>
                    <a:lstStyle/>
                    <a:p>
                      <a:endParaRPr lang="cs-CZ"/>
                    </a:p>
                  </a:txBody>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Průměrná</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endParaRPr kumimoji="0" lang="cs-CZ" altLang="cs-CZ"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rgbClr val="CC3300"/>
                          </a:solidFill>
                          <a:effectLst/>
                          <a:latin typeface="Arial" panose="020B0604020202020204" pitchFamily="34" charset="0"/>
                        </a:rPr>
                        <a:t>Budovat selektivně</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rgbClr val="CC3399"/>
                          </a:solidFill>
                          <a:effectLst/>
                          <a:latin typeface="Arial" panose="020B0604020202020204" pitchFamily="34" charset="0"/>
                        </a:rPr>
                        <a:t>Výběrovost / směřovat k výnosům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Omezeně expandovat n. sklízet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5765">
                <a:tc vMerge="1">
                  <a:txBody>
                    <a:bodyPr/>
                    <a:lstStyle/>
                    <a:p>
                      <a:endParaRPr lang="cs-CZ"/>
                    </a:p>
                  </a:txBody>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a:ln>
                            <a:noFill/>
                          </a:ln>
                          <a:solidFill>
                            <a:schemeClr val="tx1"/>
                          </a:solidFill>
                          <a:effectLst/>
                          <a:latin typeface="Arial" panose="020B0604020202020204" pitchFamily="34" charset="0"/>
                        </a:rPr>
                        <a:t>Nízká</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rgbClr val="CC3399"/>
                          </a:solidFill>
                          <a:effectLst/>
                          <a:latin typeface="Arial" panose="020B0604020202020204" pitchFamily="34" charset="0"/>
                        </a:rPr>
                        <a:t>Chránit a znovu se soustředit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chemeClr val="tx1"/>
                          </a:solidFill>
                          <a:effectLst/>
                          <a:latin typeface="Arial" panose="020B0604020202020204" pitchFamily="34" charset="0"/>
                        </a:rPr>
                        <a:t>Směřovat k výnosům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accent1"/>
                        </a:buClr>
                        <a:buSzPct val="70000"/>
                        <a:buFont typeface="Wingdings" panose="05000000000000000000" pitchFamily="2" charset="2"/>
                        <a:defRPr sz="2800">
                          <a:solidFill>
                            <a:schemeClr val="tx1"/>
                          </a:solidFill>
                          <a:latin typeface="Arial" panose="020B0604020202020204" pitchFamily="34" charset="0"/>
                        </a:defRPr>
                      </a:lvl1pPr>
                      <a:lvl2pPr marL="571500" indent="-122238">
                        <a:spcBef>
                          <a:spcPct val="20000"/>
                        </a:spcBef>
                        <a:buClr>
                          <a:schemeClr val="hlink"/>
                        </a:buClr>
                        <a:buSzPct val="65000"/>
                        <a:buFont typeface="Wingdings" panose="05000000000000000000" pitchFamily="2" charset="2"/>
                        <a:defRPr sz="2400">
                          <a:solidFill>
                            <a:schemeClr val="tx1"/>
                          </a:solidFill>
                          <a:latin typeface="Arial" panose="020B0604020202020204" pitchFamily="34" charset="0"/>
                        </a:defRPr>
                      </a:lvl2pPr>
                      <a:lvl3pPr marL="1141413" indent="-250825">
                        <a:spcBef>
                          <a:spcPct val="20000"/>
                        </a:spcBef>
                        <a:buClr>
                          <a:schemeClr val="accent1"/>
                        </a:buClr>
                        <a:buSzPct val="70000"/>
                        <a:buFont typeface="Wingdings" panose="05000000000000000000" pitchFamily="2" charset="2"/>
                        <a:defRPr sz="2000">
                          <a:solidFill>
                            <a:schemeClr val="tx1"/>
                          </a:solidFill>
                          <a:latin typeface="Arial" panose="020B0604020202020204" pitchFamily="34" charset="0"/>
                        </a:defRPr>
                      </a:lvl3pPr>
                      <a:lvl4pPr marL="1484313" indent="-188913">
                        <a:spcBef>
                          <a:spcPct val="20000"/>
                        </a:spcBef>
                        <a:buClr>
                          <a:schemeClr val="hlink"/>
                        </a:buClr>
                        <a:buSzPct val="75000"/>
                        <a:buFont typeface="Wingdings" panose="05000000000000000000" pitchFamily="2" charset="2"/>
                        <a:defRPr>
                          <a:solidFill>
                            <a:schemeClr val="tx1"/>
                          </a:solidFill>
                          <a:latin typeface="Arial" panose="020B0604020202020204" pitchFamily="34" charset="0"/>
                        </a:defRPr>
                      </a:lvl4pPr>
                      <a:lvl5pPr indent="-146050">
                        <a:spcBef>
                          <a:spcPct val="20000"/>
                        </a:spcBef>
                        <a:buClr>
                          <a:schemeClr val="accent1"/>
                        </a:buClr>
                        <a:buSzPct val="70000"/>
                        <a:buFont typeface="Wingdings" panose="05000000000000000000" pitchFamily="2" charset="2"/>
                        <a:defRPr>
                          <a:solidFill>
                            <a:schemeClr val="tx1"/>
                          </a:solidFill>
                          <a:latin typeface="Arial" panose="020B0604020202020204" pitchFamily="34" charset="0"/>
                        </a:defRPr>
                      </a:lvl5pPr>
                      <a:lvl6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6pPr>
                      <a:lvl7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7pPr>
                      <a:lvl8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8pPr>
                      <a:lvl9pPr indent="-146050" fontAlgn="base">
                        <a:spcBef>
                          <a:spcPct val="20000"/>
                        </a:spcBef>
                        <a:spcAft>
                          <a:spcPct val="0"/>
                        </a:spcAft>
                        <a:buClr>
                          <a:schemeClr val="accent1"/>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tabLst/>
                      </a:pPr>
                      <a:r>
                        <a:rPr kumimoji="0" lang="cs-CZ" altLang="cs-CZ" sz="1600" b="1" i="0" u="none" strike="noStrike" cap="none" normalizeH="0" baseline="0" dirty="0">
                          <a:ln>
                            <a:noFill/>
                          </a:ln>
                          <a:solidFill>
                            <a:schemeClr val="tx1"/>
                          </a:solidFill>
                          <a:effectLst/>
                          <a:latin typeface="Arial" panose="020B0604020202020204" pitchFamily="34" charset="0"/>
                        </a:rPr>
                        <a:t>Zbavovat 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662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otázky produktu:</a:t>
            </a:r>
          </a:p>
        </p:txBody>
      </p:sp>
      <p:sp>
        <p:nvSpPr>
          <p:cNvPr id="5" name="Zástupný symbol pro obsah 4"/>
          <p:cNvSpPr>
            <a:spLocks noGrp="1"/>
          </p:cNvSpPr>
          <p:nvPr>
            <p:ph sz="half" idx="1"/>
          </p:nvPr>
        </p:nvSpPr>
        <p:spPr/>
        <p:txBody>
          <a:bodyPr/>
          <a:lstStyle/>
          <a:p>
            <a:r>
              <a:rPr lang="cs-CZ" dirty="0"/>
              <a:t>Výrobek</a:t>
            </a:r>
          </a:p>
        </p:txBody>
      </p:sp>
      <p:sp>
        <p:nvSpPr>
          <p:cNvPr id="6" name="Zástupný symbol pro obsah 5"/>
          <p:cNvSpPr>
            <a:spLocks noGrp="1"/>
          </p:cNvSpPr>
          <p:nvPr>
            <p:ph sz="half" idx="2"/>
          </p:nvPr>
        </p:nvSpPr>
        <p:spPr/>
        <p:txBody>
          <a:bodyPr/>
          <a:lstStyle/>
          <a:p>
            <a:r>
              <a:rPr lang="cs-CZ" dirty="0"/>
              <a:t>Služba</a:t>
            </a:r>
          </a:p>
          <a:p>
            <a:pPr marL="0" indent="0">
              <a:lnSpc>
                <a:spcPct val="80000"/>
              </a:lnSpc>
              <a:tabLst>
                <a:tab pos="0" algn="l"/>
              </a:tabLst>
            </a:pPr>
            <a:r>
              <a:rPr lang="cs-CZ" altLang="cs-CZ" b="1" dirty="0"/>
              <a:t> nehmotná povaha</a:t>
            </a:r>
          </a:p>
          <a:p>
            <a:pPr marL="0" indent="0">
              <a:lnSpc>
                <a:spcPct val="80000"/>
              </a:lnSpc>
              <a:tabLst>
                <a:tab pos="0" algn="l"/>
              </a:tabLst>
            </a:pPr>
            <a:r>
              <a:rPr lang="cs-CZ" altLang="cs-CZ" b="1" dirty="0"/>
              <a:t> pomíjivost</a:t>
            </a:r>
          </a:p>
          <a:p>
            <a:pPr marL="0" indent="0">
              <a:lnSpc>
                <a:spcPct val="80000"/>
              </a:lnSpc>
              <a:tabLst>
                <a:tab pos="0" algn="l"/>
              </a:tabLst>
            </a:pPr>
            <a:r>
              <a:rPr lang="cs-CZ" altLang="cs-CZ" b="1" dirty="0"/>
              <a:t> nedělitelnost </a:t>
            </a:r>
          </a:p>
          <a:p>
            <a:pPr marL="0" indent="0">
              <a:lnSpc>
                <a:spcPct val="80000"/>
              </a:lnSpc>
              <a:tabLst>
                <a:tab pos="0" algn="l"/>
              </a:tabLst>
            </a:pPr>
            <a:r>
              <a:rPr lang="cs-CZ" altLang="cs-CZ" b="1" dirty="0"/>
              <a:t> proměnlivost kvality </a:t>
            </a:r>
          </a:p>
          <a:p>
            <a:pPr marL="0" indent="0">
              <a:lnSpc>
                <a:spcPct val="80000"/>
              </a:lnSpc>
              <a:buFont typeface="Wingdings" panose="05000000000000000000" pitchFamily="2" charset="2"/>
              <a:buNone/>
              <a:tabLst>
                <a:tab pos="0" algn="l"/>
              </a:tabLst>
            </a:pPr>
            <a:endParaRPr lang="cs-CZ" altLang="cs-CZ" b="1" dirty="0"/>
          </a:p>
          <a:p>
            <a:endParaRPr lang="cs-CZ" dirty="0"/>
          </a:p>
        </p:txBody>
      </p:sp>
      <p:pic>
        <p:nvPicPr>
          <p:cNvPr id="4" name="Obrázek 3"/>
          <p:cNvPicPr>
            <a:picLocks noChangeAspect="1"/>
          </p:cNvPicPr>
          <p:nvPr/>
        </p:nvPicPr>
        <p:blipFill>
          <a:blip r:embed="rId2"/>
          <a:stretch>
            <a:fillRect/>
          </a:stretch>
        </p:blipFill>
        <p:spPr>
          <a:xfrm>
            <a:off x="838200" y="2485623"/>
            <a:ext cx="5360420" cy="3587358"/>
          </a:xfrm>
          <a:prstGeom prst="rect">
            <a:avLst/>
          </a:prstGeom>
        </p:spPr>
      </p:pic>
    </p:spTree>
    <p:extLst>
      <p:ext uri="{BB962C8B-B14F-4D97-AF65-F5344CB8AC3E}">
        <p14:creationId xmlns:p14="http://schemas.microsoft.com/office/powerpoint/2010/main" val="3360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sah 4"/>
          <p:cNvSpPr>
            <a:spLocks noGrp="1"/>
          </p:cNvSpPr>
          <p:nvPr>
            <p:ph sz="half" idx="1"/>
          </p:nvPr>
        </p:nvSpPr>
        <p:spPr/>
        <p:txBody>
          <a:bodyPr>
            <a:normAutofit fontScale="62500" lnSpcReduction="20000"/>
          </a:bodyPr>
          <a:lstStyle/>
          <a:p>
            <a:pPr algn="just"/>
            <a:r>
              <a:rPr lang="cs-CZ" dirty="0"/>
              <a:t>Mezi největší rivaly v letecké dopravě patří společnosti </a:t>
            </a:r>
            <a:r>
              <a:rPr lang="cs-CZ" dirty="0" err="1"/>
              <a:t>British</a:t>
            </a:r>
            <a:r>
              <a:rPr lang="cs-CZ" dirty="0"/>
              <a:t> </a:t>
            </a:r>
            <a:r>
              <a:rPr lang="cs-CZ" dirty="0" err="1"/>
              <a:t>Airways</a:t>
            </a:r>
            <a:r>
              <a:rPr lang="cs-CZ" dirty="0"/>
              <a:t>, jejíž největším konkurentem  v dálkových mezinárodních letech  do Severní Ameriky, Karibské oblasti a na Dálný východ je společnost  </a:t>
            </a:r>
            <a:r>
              <a:rPr lang="cs-CZ" dirty="0" err="1"/>
              <a:t>Virgin</a:t>
            </a:r>
            <a:r>
              <a:rPr lang="cs-CZ" dirty="0"/>
              <a:t> </a:t>
            </a:r>
            <a:r>
              <a:rPr lang="cs-CZ" dirty="0" err="1"/>
              <a:t>Atlantic</a:t>
            </a:r>
            <a:r>
              <a:rPr lang="cs-CZ" dirty="0"/>
              <a:t> </a:t>
            </a:r>
            <a:r>
              <a:rPr lang="cs-CZ" dirty="0" err="1"/>
              <a:t>Airways</a:t>
            </a:r>
            <a:r>
              <a:rPr lang="cs-CZ" dirty="0"/>
              <a:t>. I když nabízejí stejné produkty, vzájemně se snaží své služby vůči konkurenci vymezit. </a:t>
            </a:r>
            <a:r>
              <a:rPr lang="cs-CZ" dirty="0" err="1"/>
              <a:t>British</a:t>
            </a:r>
            <a:r>
              <a:rPr lang="cs-CZ" dirty="0"/>
              <a:t> </a:t>
            </a:r>
            <a:r>
              <a:rPr lang="cs-CZ" dirty="0" err="1"/>
              <a:t>Airways</a:t>
            </a:r>
            <a:r>
              <a:rPr lang="cs-CZ" dirty="0"/>
              <a:t> nabízí svým cestujícím v business třídě a v první třídě lůžkové oddělení, horké sprchy a snídaně na přání. Letecká společnost </a:t>
            </a:r>
            <a:r>
              <a:rPr lang="cs-CZ" dirty="0" err="1"/>
              <a:t>Virgin</a:t>
            </a:r>
            <a:r>
              <a:rPr lang="cs-CZ" dirty="0"/>
              <a:t> </a:t>
            </a:r>
            <a:r>
              <a:rPr lang="cs-CZ" dirty="0" err="1"/>
              <a:t>Atlantic</a:t>
            </a:r>
            <a:r>
              <a:rPr lang="cs-CZ" dirty="0"/>
              <a:t> </a:t>
            </a:r>
            <a:r>
              <a:rPr lang="cs-CZ" dirty="0" err="1"/>
              <a:t>Airways</a:t>
            </a:r>
            <a:r>
              <a:rPr lang="cs-CZ" dirty="0"/>
              <a:t> byla mezi prvními, které nabídly svým zákazníkům promítání filmů, rezervaci konkrétních sedadel, telefonické spojení s pozemními stanicemi a programy pro časté pasažéry, tak aby se odlišili od své konkurence. Po vzoru </a:t>
            </a:r>
            <a:r>
              <a:rPr lang="cs-CZ" dirty="0" err="1"/>
              <a:t>British</a:t>
            </a:r>
            <a:r>
              <a:rPr lang="cs-CZ" dirty="0"/>
              <a:t> </a:t>
            </a:r>
            <a:r>
              <a:rPr lang="cs-CZ" dirty="0" err="1"/>
              <a:t>Airways</a:t>
            </a:r>
            <a:r>
              <a:rPr lang="cs-CZ" dirty="0"/>
              <a:t> pak zavedly pro business třídu sklápěcí sedadla, která lze prakticky přeměnit na lůžko. Zlepšením poskytovaných služeb přineslo podnikům konkurenční výhodu oproti ostatním leteckým společnostem. </a:t>
            </a:r>
            <a:endParaRPr lang="cs-CZ" b="0" dirty="0">
              <a:effectLst/>
            </a:endParaRPr>
          </a:p>
          <a:p>
            <a:pPr marL="0" indent="0" algn="just">
              <a:buNone/>
            </a:pPr>
            <a:endParaRPr lang="cs-CZ" b="0" dirty="0">
              <a:effectLst/>
            </a:endParaRPr>
          </a:p>
        </p:txBody>
      </p:sp>
      <p:pic>
        <p:nvPicPr>
          <p:cNvPr id="9" name="Zástupný symbol pro obsah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096000" y="3825025"/>
            <a:ext cx="2951793" cy="1967862"/>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p:cNvPicPr>
            <a:picLocks noChangeAspect="1"/>
          </p:cNvPicPr>
          <p:nvPr/>
        </p:nvPicPr>
        <p:blipFill>
          <a:blip r:embed="rId3"/>
          <a:stretch>
            <a:fillRect/>
          </a:stretch>
        </p:blipFill>
        <p:spPr>
          <a:xfrm>
            <a:off x="8238963" y="1377680"/>
            <a:ext cx="3152938" cy="2164009"/>
          </a:xfrm>
          <a:prstGeom prst="rect">
            <a:avLst/>
          </a:prstGeom>
        </p:spPr>
      </p:pic>
    </p:spTree>
    <p:extLst>
      <p:ext uri="{BB962C8B-B14F-4D97-AF65-F5344CB8AC3E}">
        <p14:creationId xmlns:p14="http://schemas.microsoft.com/office/powerpoint/2010/main" val="18926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produktu</a:t>
            </a:r>
          </a:p>
        </p:txBody>
      </p:sp>
      <p:sp>
        <p:nvSpPr>
          <p:cNvPr id="3" name="Zástupný symbol pro obsah 2"/>
          <p:cNvSpPr>
            <a:spLocks noGrp="1"/>
          </p:cNvSpPr>
          <p:nvPr>
            <p:ph idx="1"/>
          </p:nvPr>
        </p:nvSpPr>
        <p:spPr/>
        <p:txBody>
          <a:bodyPr>
            <a:normAutofit/>
          </a:bodyPr>
          <a:lstStyle/>
          <a:p>
            <a:r>
              <a:rPr lang="cs-CZ" dirty="0"/>
              <a:t>Produkt, představuje pro zákazníka určitou hodnotu, za kterou je ochoten zaplatit. Hodnotu, kterou produkt zákazníkovi přináší, podnik vnímá ve třech úrovních. První úrovní je tzv. </a:t>
            </a:r>
            <a:r>
              <a:rPr lang="cs-CZ" b="1" dirty="0"/>
              <a:t>jádro produktu</a:t>
            </a:r>
            <a:r>
              <a:rPr lang="cs-CZ" dirty="0"/>
              <a:t>, které představuje základní přínos, který zákazník opravdu kupuje např. jádrem produktu – šampon, je umytí špinavých vlasů. Další přidanou hodnotu produktu tvoří základní užitné vlastnosti, které zákazníci očekávají jako je </a:t>
            </a:r>
            <a:r>
              <a:rPr lang="cs-CZ" b="1" dirty="0"/>
              <a:t>úroveň kvality produktu, jeho funkce, styl a design, značka a balení </a:t>
            </a:r>
            <a:r>
              <a:rPr lang="cs-CZ" dirty="0"/>
              <a:t>tvoří tzv</a:t>
            </a:r>
            <a:r>
              <a:rPr lang="cs-CZ" b="1" dirty="0"/>
              <a:t>. reálný produkt. </a:t>
            </a:r>
          </a:p>
          <a:p>
            <a:pPr marL="0" indent="0">
              <a:buNone/>
            </a:pPr>
            <a:br>
              <a:rPr lang="cs-CZ" b="0" dirty="0">
                <a:effectLst/>
              </a:rPr>
            </a:br>
            <a:endParaRPr lang="cs-CZ" b="0" dirty="0">
              <a:effectLst/>
            </a:endParaRPr>
          </a:p>
          <a:p>
            <a:endParaRPr lang="cs-CZ" dirty="0"/>
          </a:p>
        </p:txBody>
      </p:sp>
    </p:spTree>
    <p:extLst>
      <p:ext uri="{BB962C8B-B14F-4D97-AF65-F5344CB8AC3E}">
        <p14:creationId xmlns:p14="http://schemas.microsoft.com/office/powerpoint/2010/main" val="337576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365126"/>
            <a:ext cx="10515600" cy="922762"/>
          </a:xfrm>
        </p:spPr>
        <p:txBody>
          <a:bodyPr/>
          <a:lstStyle/>
          <a:p>
            <a:endParaRPr lang="cs-CZ" dirty="0"/>
          </a:p>
        </p:txBody>
      </p:sp>
      <p:sp>
        <p:nvSpPr>
          <p:cNvPr id="5" name="Zástupný symbol pro obsah 4"/>
          <p:cNvSpPr>
            <a:spLocks noGrp="1"/>
          </p:cNvSpPr>
          <p:nvPr>
            <p:ph sz="half" idx="1"/>
          </p:nvPr>
        </p:nvSpPr>
        <p:spPr>
          <a:xfrm>
            <a:off x="838200" y="914400"/>
            <a:ext cx="5181600" cy="5262563"/>
          </a:xfrm>
        </p:spPr>
        <p:txBody>
          <a:bodyPr>
            <a:normAutofit fontScale="70000" lnSpcReduction="20000"/>
          </a:bodyPr>
          <a:lstStyle/>
          <a:p>
            <a:pPr algn="just"/>
            <a:r>
              <a:rPr lang="cs-CZ" dirty="0"/>
              <a:t>Společnost </a:t>
            </a:r>
            <a:r>
              <a:rPr lang="cs-CZ" dirty="0" err="1"/>
              <a:t>Head</a:t>
            </a:r>
            <a:r>
              <a:rPr lang="cs-CZ" dirty="0"/>
              <a:t> and </a:t>
            </a:r>
            <a:r>
              <a:rPr lang="cs-CZ" dirty="0" err="1"/>
              <a:t>Shoulders</a:t>
            </a:r>
            <a:r>
              <a:rPr lang="cs-CZ" dirty="0"/>
              <a:t> je od roku 1950 na předním místě v oblasti vědy, týkající se vlasů a pokožky hlavy. Jádrem jejich produktu je základní vlastnost, kterou je zbavit pokožku hlavy lupů. Reálný produkt tvoří  kvalita - šampón, který opravdu vlasy umyje a zbaví lupů, funkce - přináší zákazníků hodnotu tím, že pokožku hlavy zbaví lupů dlouhodobě. Balení – jehož hodnota je dána jeho praktičností, padne pohodlně do ruky a obsahuje odpovídající množství šampónu. Obal má působivý nezaměnitelný design. V  rámci rozšířeného produktu nabízí společnost řadu šamponů, které se liší podle požadavků zákazníků na typ vlasů a pokožku hlavy. Hodnotou rozšířeného produktu je variabilita šampónů proti lupům - pro větší objem vlasů, pro regeneraci, pro citlivou pokožku, pro extrémně namáhané vlasy atd. Kromě toho společnost v rámci rozšířeného produktu také nabízí poradenství v oblasti péče o pokožku hlavy. Zdroj: www.headandshoulders.cz</a:t>
            </a:r>
            <a:endParaRPr lang="cs-CZ" b="0" dirty="0">
              <a:effectLst/>
            </a:endParaRPr>
          </a:p>
        </p:txBody>
      </p:sp>
      <p:pic>
        <p:nvPicPr>
          <p:cNvPr id="7" name="Zástupný symbol pro obsah 6"/>
          <p:cNvPicPr>
            <a:picLocks noGrp="1" noChangeAspect="1"/>
          </p:cNvPicPr>
          <p:nvPr>
            <p:ph sz="half" idx="2"/>
          </p:nvPr>
        </p:nvPicPr>
        <p:blipFill>
          <a:blip r:embed="rId2"/>
          <a:stretch>
            <a:fillRect/>
          </a:stretch>
        </p:blipFill>
        <p:spPr>
          <a:xfrm>
            <a:off x="6466066" y="2014945"/>
            <a:ext cx="5086283" cy="2985804"/>
          </a:xfrm>
          <a:prstGeom prst="rect">
            <a:avLst/>
          </a:prstGeom>
        </p:spPr>
      </p:pic>
    </p:spTree>
    <p:extLst>
      <p:ext uri="{BB962C8B-B14F-4D97-AF65-F5344CB8AC3E}">
        <p14:creationId xmlns:p14="http://schemas.microsoft.com/office/powerpoint/2010/main" val="202931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idx="1"/>
          </p:nvPr>
        </p:nvSpPr>
        <p:spPr/>
        <p:txBody>
          <a:bodyPr>
            <a:normAutofit fontScale="85000" lnSpcReduction="20000"/>
          </a:bodyPr>
          <a:lstStyle/>
          <a:p>
            <a:r>
              <a:rPr lang="cs-CZ" dirty="0"/>
              <a:t>Hodnota reálného produktu je dána kombinací uvedených užitných vlastností. </a:t>
            </a:r>
          </a:p>
          <a:p>
            <a:r>
              <a:rPr lang="cs-CZ" b="1" dirty="0"/>
              <a:t>Kvalita</a:t>
            </a:r>
            <a:r>
              <a:rPr lang="cs-CZ" dirty="0"/>
              <a:t> je dána tím, jak dokáže produkt plnit své funkce- zahrnuje celkovou trvanlivost, spolehlivost ovládání, přesnost atd. Zákazník také posuzuje, zda kvalita odpovídá požadované úrovni. </a:t>
            </a:r>
          </a:p>
          <a:p>
            <a:r>
              <a:rPr lang="cs-CZ" b="1" dirty="0"/>
              <a:t>Funkce</a:t>
            </a:r>
            <a:r>
              <a:rPr lang="cs-CZ" dirty="0"/>
              <a:t> produktu je potřeba vybírat s ohledem na to, zda je zákazníci ocení či nikoliv. </a:t>
            </a:r>
          </a:p>
          <a:p>
            <a:r>
              <a:rPr lang="cs-CZ" b="1" dirty="0"/>
              <a:t>Styl</a:t>
            </a:r>
            <a:r>
              <a:rPr lang="cs-CZ" dirty="0"/>
              <a:t> se týká zejména vzhledu produktu, </a:t>
            </a:r>
          </a:p>
          <a:p>
            <a:r>
              <a:rPr lang="cs-CZ" b="1" dirty="0"/>
              <a:t>Design</a:t>
            </a:r>
            <a:r>
              <a:rPr lang="cs-CZ" dirty="0"/>
              <a:t> zvyšuje estetickou i funkční prospěšnost produktu. </a:t>
            </a:r>
          </a:p>
          <a:p>
            <a:r>
              <a:rPr lang="cs-CZ" b="1" dirty="0"/>
              <a:t>Značka</a:t>
            </a:r>
            <a:r>
              <a:rPr lang="cs-CZ" dirty="0"/>
              <a:t> je jednou z nejdůležitějších součástí produktu, která jej svým logem či názvem odlišuje od konkurence. Značka vypovídá o kvalitě, efektivitě produktu a její použití zvyšuje jeho hodnotu. Podniky využívají tzv. </a:t>
            </a:r>
            <a:r>
              <a:rPr lang="cs-CZ" b="1" dirty="0" err="1"/>
              <a:t>brand</a:t>
            </a:r>
            <a:r>
              <a:rPr lang="cs-CZ" b="1" dirty="0"/>
              <a:t>, </a:t>
            </a:r>
            <a:r>
              <a:rPr lang="cs-CZ" dirty="0"/>
              <a:t>souhrnné</a:t>
            </a:r>
            <a:r>
              <a:rPr lang="cs-CZ" b="1" dirty="0"/>
              <a:t> </a:t>
            </a:r>
            <a:r>
              <a:rPr lang="cs-CZ" dirty="0"/>
              <a:t>označení produktů, které produkty jasně identifikuje prostřednictvím jednotné image a odlišuje je od konkurence [3]. </a:t>
            </a:r>
          </a:p>
          <a:p>
            <a:endParaRPr lang="cs-CZ" dirty="0"/>
          </a:p>
        </p:txBody>
      </p:sp>
    </p:spTree>
    <p:extLst>
      <p:ext uri="{BB962C8B-B14F-4D97-AF65-F5344CB8AC3E}">
        <p14:creationId xmlns:p14="http://schemas.microsoft.com/office/powerpoint/2010/main" val="240019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Zástupný symbol pro obsah 4"/>
          <p:cNvSpPr>
            <a:spLocks noGrp="1"/>
          </p:cNvSpPr>
          <p:nvPr>
            <p:ph sz="half" idx="1"/>
          </p:nvPr>
        </p:nvSpPr>
        <p:spPr/>
        <p:txBody>
          <a:bodyPr>
            <a:normAutofit fontScale="70000" lnSpcReduction="20000"/>
          </a:bodyPr>
          <a:lstStyle/>
          <a:p>
            <a:r>
              <a:rPr lang="cs-CZ" dirty="0" err="1"/>
              <a:t>Coca-cola</a:t>
            </a:r>
            <a:r>
              <a:rPr lang="cs-CZ" dirty="0"/>
              <a:t> jako jeden z nejpopulárnějších </a:t>
            </a:r>
            <a:r>
              <a:rPr lang="cs-CZ" dirty="0" err="1"/>
              <a:t>nealkoholocikých</a:t>
            </a:r>
            <a:r>
              <a:rPr lang="cs-CZ" dirty="0"/>
              <a:t> nápojů na světě vznikla v roce 1886. Dodnes společnost </a:t>
            </a:r>
            <a:r>
              <a:rPr lang="cs-CZ" dirty="0" err="1"/>
              <a:t>The</a:t>
            </a:r>
            <a:r>
              <a:rPr lang="cs-CZ" dirty="0"/>
              <a:t> </a:t>
            </a:r>
            <a:r>
              <a:rPr lang="cs-CZ" dirty="0" err="1"/>
              <a:t>Coca</a:t>
            </a:r>
            <a:r>
              <a:rPr lang="cs-CZ" dirty="0"/>
              <a:t> </a:t>
            </a:r>
            <a:r>
              <a:rPr lang="cs-CZ" dirty="0" err="1"/>
              <a:t>cola</a:t>
            </a:r>
            <a:r>
              <a:rPr lang="cs-CZ" dirty="0"/>
              <a:t> </a:t>
            </a:r>
            <a:r>
              <a:rPr lang="cs-CZ" dirty="0" err="1"/>
              <a:t>Company</a:t>
            </a:r>
            <a:r>
              <a:rPr lang="cs-CZ" dirty="0"/>
              <a:t>  těží zejména ze své značky, pro který je typický bílý nápis na červeném pozadí a specifický tvar láhve. </a:t>
            </a:r>
            <a:r>
              <a:rPr lang="cs-CZ" dirty="0" err="1"/>
              <a:t>Coca</a:t>
            </a:r>
            <a:r>
              <a:rPr lang="cs-CZ" dirty="0"/>
              <a:t> </a:t>
            </a:r>
            <a:r>
              <a:rPr lang="cs-CZ" dirty="0" err="1"/>
              <a:t>Cola</a:t>
            </a:r>
            <a:r>
              <a:rPr lang="cs-CZ" dirty="0"/>
              <a:t> k posílení svého </a:t>
            </a:r>
            <a:r>
              <a:rPr lang="cs-CZ" dirty="0" err="1"/>
              <a:t>brandu</a:t>
            </a:r>
            <a:r>
              <a:rPr lang="cs-CZ" dirty="0"/>
              <a:t>  využívá známých vánočních reklamních kampaní. Ve 30. letech 20.stol. použila poprvé  vyobrazení Santa </a:t>
            </a:r>
            <a:r>
              <a:rPr lang="cs-CZ" dirty="0" err="1"/>
              <a:t>Clause</a:t>
            </a:r>
            <a:r>
              <a:rPr lang="cs-CZ" dirty="0"/>
              <a:t>, který popíjí </a:t>
            </a:r>
            <a:r>
              <a:rPr lang="cs-CZ" dirty="0" err="1"/>
              <a:t>Coca</a:t>
            </a:r>
            <a:r>
              <a:rPr lang="cs-CZ" dirty="0"/>
              <a:t> </a:t>
            </a:r>
            <a:r>
              <a:rPr lang="cs-CZ" dirty="0" err="1"/>
              <a:t>Colu</a:t>
            </a:r>
            <a:r>
              <a:rPr lang="cs-CZ" dirty="0"/>
              <a:t>. Motiv Santa </a:t>
            </a:r>
            <a:r>
              <a:rPr lang="cs-CZ" dirty="0" err="1"/>
              <a:t>Clause</a:t>
            </a:r>
            <a:r>
              <a:rPr lang="cs-CZ" dirty="0"/>
              <a:t> se ujal natolik, že je užíván dodnes a </a:t>
            </a:r>
            <a:r>
              <a:rPr lang="cs-CZ" dirty="0" err="1"/>
              <a:t>Coca</a:t>
            </a:r>
            <a:r>
              <a:rPr lang="cs-CZ" dirty="0"/>
              <a:t> </a:t>
            </a:r>
            <a:r>
              <a:rPr lang="cs-CZ" dirty="0" err="1"/>
              <a:t>Cola</a:t>
            </a:r>
            <a:r>
              <a:rPr lang="cs-CZ" dirty="0"/>
              <a:t> je dnes v USA díky svému </a:t>
            </a:r>
            <a:r>
              <a:rPr lang="cs-CZ" dirty="0" err="1"/>
              <a:t>brandingu</a:t>
            </a:r>
            <a:r>
              <a:rPr lang="cs-CZ" dirty="0"/>
              <a:t> neodmyslitelnou součástí štědrovečerní tabule podobně jako pečený krocan.</a:t>
            </a:r>
            <a:endParaRPr lang="cs-CZ" b="0" dirty="0">
              <a:effectLst/>
            </a:endParaRPr>
          </a:p>
          <a:p>
            <a:r>
              <a:rPr lang="cs-CZ" dirty="0"/>
              <a:t>Zdroj: wikipedia.org</a:t>
            </a:r>
            <a:endParaRPr lang="cs-CZ" b="0" dirty="0">
              <a:effectLst/>
            </a:endParaRPr>
          </a:p>
          <a:p>
            <a:br>
              <a:rPr lang="cs-CZ" b="0" dirty="0">
                <a:effectLst/>
              </a:rPr>
            </a:br>
            <a:endParaRPr lang="cs-CZ" dirty="0"/>
          </a:p>
        </p:txBody>
      </p:sp>
      <p:pic>
        <p:nvPicPr>
          <p:cNvPr id="9" name="Zástupný symbol pro obsah 8"/>
          <p:cNvPicPr>
            <a:picLocks noGrp="1" noChangeAspect="1"/>
          </p:cNvPicPr>
          <p:nvPr>
            <p:ph sz="half" idx="2"/>
          </p:nvPr>
        </p:nvPicPr>
        <p:blipFill>
          <a:blip r:embed="rId2"/>
          <a:stretch>
            <a:fillRect/>
          </a:stretch>
        </p:blipFill>
        <p:spPr>
          <a:xfrm>
            <a:off x="6366457" y="2060620"/>
            <a:ext cx="4572268" cy="2560470"/>
          </a:xfrm>
          <a:prstGeom prst="rect">
            <a:avLst/>
          </a:prstGeom>
        </p:spPr>
      </p:pic>
    </p:spTree>
    <p:extLst>
      <p:ext uri="{BB962C8B-B14F-4D97-AF65-F5344CB8AC3E}">
        <p14:creationId xmlns:p14="http://schemas.microsoft.com/office/powerpoint/2010/main" val="190166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lgn="just"/>
            <a:r>
              <a:rPr lang="cs-CZ" b="1" dirty="0"/>
              <a:t>Balení</a:t>
            </a:r>
            <a:r>
              <a:rPr lang="cs-CZ" dirty="0"/>
              <a:t> představuje kromě ochrany produktu také významný atribut prodeje. Vhodný obal dokáže zákazníka zaujmout a může být konkurenční výhodou.</a:t>
            </a:r>
            <a:endParaRPr lang="cs-CZ" b="0" dirty="0">
              <a:effectLst/>
            </a:endParaRPr>
          </a:p>
          <a:p>
            <a:pPr algn="just"/>
            <a:r>
              <a:rPr lang="cs-CZ" dirty="0"/>
              <a:t>Hodnotu, kterou podniky zákazníkovi přináší, lze dále zvýšit např. prostřednictvím nabídky doplňkových služeb tzv. </a:t>
            </a:r>
            <a:r>
              <a:rPr lang="cs-CZ" b="1" dirty="0"/>
              <a:t>rozšířený produkt</a:t>
            </a:r>
            <a:r>
              <a:rPr lang="cs-CZ" dirty="0"/>
              <a:t>.</a:t>
            </a:r>
          </a:p>
          <a:p>
            <a:pPr algn="just"/>
            <a:r>
              <a:rPr lang="cs-CZ" dirty="0"/>
              <a:t>Podniky tak hledají řešení na otázku, co víc může náš produkt zákazníkovi přinést? Jedná se např. o </a:t>
            </a:r>
            <a:r>
              <a:rPr lang="cs-CZ" b="1" dirty="0"/>
              <a:t>servis, záruku či doplňkovou službu, </a:t>
            </a:r>
            <a:r>
              <a:rPr lang="cs-CZ" dirty="0"/>
              <a:t>díky kterým podniky neztratí s e zákazníkem kontakt a mohou být využity pro zlepšení CRM. Samotným produktem se v případě podniků mohou stát i </a:t>
            </a:r>
            <a:r>
              <a:rPr lang="cs-CZ" b="1" dirty="0"/>
              <a:t>služby</a:t>
            </a:r>
            <a:r>
              <a:rPr lang="cs-CZ" dirty="0"/>
              <a:t>. V takovém případě se jedná o různé aktivity, výhody či uspokojení, které jsou na prodej, jsou v zásadě nehmotné a zákazníkům nepřinášejí žádné vlastnictví. Jedná se např. o bankovní služby, poradenské služby, kadeřnické, kosmetické či hotelové služby.</a:t>
            </a:r>
            <a:endParaRPr lang="cs-CZ" b="0" dirty="0">
              <a:effectLst/>
            </a:endParaRPr>
          </a:p>
          <a:p>
            <a:endParaRPr lang="cs-CZ" dirty="0"/>
          </a:p>
        </p:txBody>
      </p:sp>
    </p:spTree>
    <p:extLst>
      <p:ext uri="{BB962C8B-B14F-4D97-AF65-F5344CB8AC3E}">
        <p14:creationId xmlns:p14="http://schemas.microsoft.com/office/powerpoint/2010/main" val="81145999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2780</Words>
  <Application>Microsoft Office PowerPoint</Application>
  <PresentationFormat>Širokoúhlá obrazovka</PresentationFormat>
  <Paragraphs>115</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Arial Narrow</vt:lpstr>
      <vt:lpstr>Calibri</vt:lpstr>
      <vt:lpstr>Calibri Light</vt:lpstr>
      <vt:lpstr>Wingdings</vt:lpstr>
      <vt:lpstr>Motiv Office</vt:lpstr>
      <vt:lpstr>Produkt</vt:lpstr>
      <vt:lpstr>Produkt a jeho úrovně</vt:lpstr>
      <vt:lpstr>Základní otázky produktu:</vt:lpstr>
      <vt:lpstr>Prezentace aplikace PowerPoint</vt:lpstr>
      <vt:lpstr>Úrovně produktu</vt:lpstr>
      <vt:lpstr>Prezentace aplikace PowerPoint</vt:lpstr>
      <vt:lpstr>Prezentace aplikace PowerPoint</vt:lpstr>
      <vt:lpstr>Prezentace aplikace PowerPoint</vt:lpstr>
      <vt:lpstr>Prezentace aplikace PowerPoint</vt:lpstr>
      <vt:lpstr>Produkt vs. Služba  (zdroj: Kašparová, dle http://www.youtube.com/watch?v=5KRNBxui-RI&amp;feature=related) </vt:lpstr>
      <vt:lpstr>Spotřební zboží a kupní chování</vt:lpstr>
      <vt:lpstr>PRODUKTOVÝ MIX </vt:lpstr>
      <vt:lpstr>Prezentace aplikace PowerPoint</vt:lpstr>
      <vt:lpstr>Prezentace aplikace PowerPoint</vt:lpstr>
      <vt:lpstr>Prezentace aplikace PowerPoint</vt:lpstr>
      <vt:lpstr>Prezentace aplikace PowerPoint</vt:lpstr>
      <vt:lpstr>Prezentace aplikace PowerPoint</vt:lpstr>
      <vt:lpstr>ŽIVOTNÍ CYKLUS PRODUKTU </vt:lpstr>
      <vt:lpstr>Životní cyklus produktu</vt:lpstr>
      <vt:lpstr>Prezentace aplikace PowerPoint</vt:lpstr>
      <vt:lpstr>Prezentace aplikace PowerPoint</vt:lpstr>
      <vt:lpstr>Fáze růstu</vt:lpstr>
      <vt:lpstr>Prezentace aplikace PowerPoint</vt:lpstr>
      <vt:lpstr>Prezentace aplikace PowerPoint</vt:lpstr>
      <vt:lpstr>Prezentace aplikace PowerPoint</vt:lpstr>
      <vt:lpstr>Prezentace aplikace PowerPoint</vt:lpstr>
      <vt:lpstr>BCG matice a životná cyklus produktu</vt:lpstr>
      <vt:lpstr>Další nástroje k identifikaci pozice produktu</vt:lpstr>
      <vt:lpstr>Matice 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dc:title>
  <dc:creator>aaa</dc:creator>
  <cp:lastModifiedBy>Pavla Marciánová</cp:lastModifiedBy>
  <cp:revision>15</cp:revision>
  <dcterms:created xsi:type="dcterms:W3CDTF">2016-12-14T15:34:37Z</dcterms:created>
  <dcterms:modified xsi:type="dcterms:W3CDTF">2023-06-14T18:16:11Z</dcterms:modified>
</cp:coreProperties>
</file>