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58" r:id="rId6"/>
    <p:sldId id="266" r:id="rId7"/>
    <p:sldId id="260" r:id="rId8"/>
    <p:sldId id="267" r:id="rId9"/>
    <p:sldId id="261" r:id="rId10"/>
    <p:sldId id="265" r:id="rId11"/>
    <p:sldId id="268" r:id="rId12"/>
    <p:sldId id="269" r:id="rId13"/>
    <p:sldId id="271" r:id="rId14"/>
    <p:sldId id="272" r:id="rId15"/>
    <p:sldId id="270" r:id="rId16"/>
    <p:sldId id="273" r:id="rId17"/>
    <p:sldId id="274" r:id="rId18"/>
    <p:sldId id="277" r:id="rId19"/>
    <p:sldId id="278" r:id="rId20"/>
    <p:sldId id="279" r:id="rId21"/>
    <p:sldId id="275" r:id="rId22"/>
    <p:sldId id="276"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266625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359093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22392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428589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183560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EC47E7A-1032-4BC6-A04B-3B7A5C600002}"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45956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EC47E7A-1032-4BC6-A04B-3B7A5C600002}" type="datetimeFigureOut">
              <a:rPr lang="cs-CZ" smtClean="0"/>
              <a:t>14.06.2023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36099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EC47E7A-1032-4BC6-A04B-3B7A5C600002}" type="datetimeFigureOut">
              <a:rPr lang="cs-CZ" smtClean="0"/>
              <a:t>14.06.2023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122264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EC47E7A-1032-4BC6-A04B-3B7A5C600002}" type="datetimeFigureOut">
              <a:rPr lang="cs-CZ" smtClean="0"/>
              <a:t>14.06.2023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406062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EC47E7A-1032-4BC6-A04B-3B7A5C600002}"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415711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EC47E7A-1032-4BC6-A04B-3B7A5C600002}"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532B51F-17C3-4203-8582-332D21CDD2DF}" type="slidenum">
              <a:rPr lang="cs-CZ" smtClean="0"/>
              <a:t>‹#›</a:t>
            </a:fld>
            <a:endParaRPr lang="cs-CZ"/>
          </a:p>
        </p:txBody>
      </p:sp>
    </p:spTree>
    <p:extLst>
      <p:ext uri="{BB962C8B-B14F-4D97-AF65-F5344CB8AC3E}">
        <p14:creationId xmlns:p14="http://schemas.microsoft.com/office/powerpoint/2010/main" val="324154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7E7A-1032-4BC6-A04B-3B7A5C600002}" type="datetimeFigureOut">
              <a:rPr lang="cs-CZ" smtClean="0"/>
              <a:t>14.06.2023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2B51F-17C3-4203-8582-332D21CDD2DF}" type="slidenum">
              <a:rPr lang="cs-CZ" smtClean="0"/>
              <a:t>‹#›</a:t>
            </a:fld>
            <a:endParaRPr lang="cs-CZ"/>
          </a:p>
        </p:txBody>
      </p:sp>
    </p:spTree>
    <p:extLst>
      <p:ext uri="{BB962C8B-B14F-4D97-AF65-F5344CB8AC3E}">
        <p14:creationId xmlns:p14="http://schemas.microsoft.com/office/powerpoint/2010/main" val="179620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Distribuce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1924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cs-CZ" b="1" dirty="0"/>
              <a:t>Jaké jsou nevýhody nepřímé distribuce? </a:t>
            </a:r>
            <a:endParaRPr lang="cs-CZ" dirty="0"/>
          </a:p>
        </p:txBody>
      </p:sp>
      <p:sp>
        <p:nvSpPr>
          <p:cNvPr id="6" name="Zástupný symbol pro obsah 5"/>
          <p:cNvSpPr>
            <a:spLocks noGrp="1"/>
          </p:cNvSpPr>
          <p:nvPr>
            <p:ph sz="half" idx="1"/>
          </p:nvPr>
        </p:nvSpPr>
        <p:spPr>
          <a:xfrm>
            <a:off x="457200" y="1600201"/>
            <a:ext cx="7931224" cy="3124943"/>
          </a:xfrm>
        </p:spPr>
        <p:txBody>
          <a:bodyPr>
            <a:normAutofit fontScale="77500" lnSpcReduction="20000"/>
          </a:bodyPr>
          <a:lstStyle/>
          <a:p>
            <a:pPr algn="just"/>
            <a:r>
              <a:rPr lang="cs-CZ" dirty="0"/>
              <a:t>Módní návrhář </a:t>
            </a:r>
            <a:r>
              <a:rPr lang="cs-CZ" dirty="0" err="1"/>
              <a:t>Calvin</a:t>
            </a:r>
            <a:r>
              <a:rPr lang="cs-CZ" dirty="0"/>
              <a:t> Klein využívá k výrobě a distribuci svých produktů nepřímou distribuční cestu, skrze společnost </a:t>
            </a:r>
            <a:r>
              <a:rPr lang="cs-CZ" dirty="0" err="1"/>
              <a:t>Warnaco</a:t>
            </a:r>
            <a:r>
              <a:rPr lang="cs-CZ" dirty="0"/>
              <a:t> </a:t>
            </a:r>
            <a:r>
              <a:rPr lang="cs-CZ" dirty="0" err="1"/>
              <a:t>group</a:t>
            </a:r>
            <a:r>
              <a:rPr lang="cs-CZ" dirty="0"/>
              <a:t>.</a:t>
            </a:r>
            <a:endParaRPr lang="cs-CZ" b="0" dirty="0">
              <a:effectLst/>
            </a:endParaRPr>
          </a:p>
          <a:p>
            <a:pPr algn="just"/>
            <a:r>
              <a:rPr lang="cs-CZ" dirty="0"/>
              <a:t>V roce 2000 došlo k soudnímu sporu mezi touto společností a módním návrhářem jehož příčinou bylo to, že společnost dodávala bez povolení džíny v nižší kvalitě a za nižší do prodejen určených  pro hromadný trh, což poškodilo image módního návrháře </a:t>
            </a:r>
            <a:r>
              <a:rPr lang="cs-CZ" dirty="0" err="1"/>
              <a:t>Calvina</a:t>
            </a:r>
            <a:r>
              <a:rPr lang="cs-CZ" dirty="0"/>
              <a:t> Kleina.  Spor nakonec skončil v roce 2001, s tím, že se společnost </a:t>
            </a:r>
            <a:r>
              <a:rPr lang="cs-CZ" dirty="0" err="1"/>
              <a:t>Warnaco</a:t>
            </a:r>
            <a:r>
              <a:rPr lang="cs-CZ" dirty="0"/>
              <a:t> zavázala, že omezí prodej </a:t>
            </a:r>
            <a:r>
              <a:rPr lang="cs-CZ" dirty="0" err="1"/>
              <a:t>džín</a:t>
            </a:r>
            <a:r>
              <a:rPr lang="cs-CZ" dirty="0"/>
              <a:t> pouze na obchodní domy a specializované prodejny. Zdroj: </a:t>
            </a:r>
            <a:r>
              <a:rPr lang="cs-CZ" dirty="0" err="1"/>
              <a:t>Kotler</a:t>
            </a:r>
            <a:r>
              <a:rPr lang="cs-CZ" dirty="0"/>
              <a:t>, Keller, 2007</a:t>
            </a:r>
            <a:endParaRPr lang="cs-CZ" b="0" dirty="0">
              <a:effectLst/>
            </a:endParaRPr>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455574"/>
            <a:ext cx="3868017" cy="217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70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Distribuční článek</a:t>
            </a:r>
          </a:p>
        </p:txBody>
      </p:sp>
      <p:sp>
        <p:nvSpPr>
          <p:cNvPr id="8" name="Zástupný symbol pro obsah 7"/>
          <p:cNvSpPr>
            <a:spLocks noGrp="1"/>
          </p:cNvSpPr>
          <p:nvPr>
            <p:ph idx="1"/>
          </p:nvPr>
        </p:nvSpPr>
        <p:spPr/>
        <p:txBody>
          <a:bodyPr>
            <a:normAutofit fontScale="77500" lnSpcReduction="20000"/>
          </a:bodyPr>
          <a:lstStyle/>
          <a:p>
            <a:endParaRPr lang="cs-CZ" b="0" dirty="0">
              <a:effectLst/>
            </a:endParaRPr>
          </a:p>
          <a:p>
            <a:pPr algn="just"/>
            <a:r>
              <a:rPr lang="cs-CZ" dirty="0"/>
              <a:t>Rozhodnutí o tom, zda bude podnik prodávat a nabízet své produkty přímo či nepřímo, patří v podniku k těm nejdůležitějším a zásadně ovlivní další marketingové aktivity podniku[1]. V případě, že podnik nemůže využívat přímé distribuční cesty, využívá k distribuci v rámci distribučního kanálu prostředníků, kteří tvoří tzv. </a:t>
            </a:r>
            <a:r>
              <a:rPr lang="cs-CZ" b="1" dirty="0"/>
              <a:t>distribuční článek</a:t>
            </a:r>
            <a:r>
              <a:rPr lang="cs-CZ" dirty="0"/>
              <a:t>. </a:t>
            </a:r>
            <a:endParaRPr lang="cs-CZ" b="0" dirty="0">
              <a:effectLst/>
            </a:endParaRPr>
          </a:p>
          <a:p>
            <a:pPr algn="just"/>
            <a:r>
              <a:rPr lang="cs-CZ" dirty="0"/>
              <a:t>Počet a formu distribučních článků podnik volí na základě toho, jaký produkt nabízí a komu jej prodává. Pokud jsou zákazníci zvyklí nakupovat např. oblečení přímo v obchodě, kde si jej mohou prohlédnout a vyzkoušet nemá cenu oblečení nabízet skrze prodejní agenty přímo u vás doma. </a:t>
            </a:r>
            <a:br>
              <a:rPr lang="cs-CZ" b="0" dirty="0">
                <a:effectLst/>
              </a:rPr>
            </a:br>
            <a:endParaRPr lang="cs-CZ" dirty="0"/>
          </a:p>
        </p:txBody>
      </p:sp>
    </p:spTree>
    <p:extLst>
      <p:ext uri="{BB962C8B-B14F-4D97-AF65-F5344CB8AC3E}">
        <p14:creationId xmlns:p14="http://schemas.microsoft.com/office/powerpoint/2010/main" val="324871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fontScale="85000" lnSpcReduction="10000"/>
          </a:bodyPr>
          <a:lstStyle/>
          <a:p>
            <a:pPr algn="just"/>
            <a:r>
              <a:rPr lang="cs-CZ" dirty="0"/>
              <a:t>Povaha zboží, trhu, ale i podniku samotného má vliv na celkovou podobu distribučního kanálu. Pro různé typy produktů a trhů existují různé </a:t>
            </a:r>
            <a:r>
              <a:rPr lang="cs-CZ" b="1" dirty="0"/>
              <a:t>distribuční vzorce</a:t>
            </a:r>
            <a:r>
              <a:rPr lang="cs-CZ" dirty="0"/>
              <a:t> tj. obvyklý způsob distribuce produktu[2]. </a:t>
            </a:r>
          </a:p>
          <a:p>
            <a:pPr algn="just"/>
            <a:r>
              <a:rPr lang="cs-CZ" dirty="0"/>
              <a:t>Netrvanlivé výrobky jako např. sýry, uzeniny atd. vyžadují přímější způsob distribuce. Objemné materiály jako např. stavební komponenty naopak vyžadují takovou formu distribuce, která minimalizuje jejich přepravní vzdálenosti. Specializované stroje vyráběné na míru zase prodávají přímo zástupci společnosti, a produkty, které vyžadují instalaci, montáž a případné poradenství dávat dostatečně proškolený personál </a:t>
            </a:r>
            <a:r>
              <a:rPr lang="cs-CZ" dirty="0" err="1"/>
              <a:t>např.licencovaní</a:t>
            </a:r>
            <a:r>
              <a:rPr lang="cs-CZ" dirty="0"/>
              <a:t> dealeři. </a:t>
            </a:r>
          </a:p>
          <a:p>
            <a:endParaRPr lang="cs-CZ" b="0" dirty="0">
              <a:effectLst/>
            </a:endParaRPr>
          </a:p>
        </p:txBody>
      </p:sp>
    </p:spTree>
    <p:extLst>
      <p:ext uri="{BB962C8B-B14F-4D97-AF65-F5344CB8AC3E}">
        <p14:creationId xmlns:p14="http://schemas.microsoft.com/office/powerpoint/2010/main" val="107552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Povaha produktů a trhů dále určuje </a:t>
            </a:r>
            <a:r>
              <a:rPr lang="cs-CZ" b="1" dirty="0"/>
              <a:t>typ </a:t>
            </a:r>
            <a:r>
              <a:rPr lang="cs-CZ" dirty="0"/>
              <a:t>distribučního článku jako jsou</a:t>
            </a:r>
            <a:r>
              <a:rPr lang="cs-CZ" b="1" dirty="0"/>
              <a:t> </a:t>
            </a:r>
            <a:r>
              <a:rPr lang="cs-CZ" dirty="0"/>
              <a:t>obchodníci, agenti, </a:t>
            </a:r>
            <a:r>
              <a:rPr lang="cs-CZ" dirty="0" err="1"/>
              <a:t>facilitátoři</a:t>
            </a:r>
            <a:r>
              <a:rPr lang="cs-CZ" dirty="0"/>
              <a:t>, jejich </a:t>
            </a:r>
            <a:r>
              <a:rPr lang="cs-CZ" b="1" dirty="0"/>
              <a:t>počet </a:t>
            </a:r>
            <a:r>
              <a:rPr lang="cs-CZ" dirty="0"/>
              <a:t>tzn. zda prodáváme pouze v omezeném počtu prodejen</a:t>
            </a:r>
            <a:r>
              <a:rPr lang="cs-CZ" b="1" dirty="0"/>
              <a:t> tzv. exkluzivní distribuci</a:t>
            </a:r>
            <a:r>
              <a:rPr lang="cs-CZ" dirty="0"/>
              <a:t>[3], nebo všude, kde je to možné</a:t>
            </a:r>
            <a:r>
              <a:rPr lang="cs-CZ" b="1" dirty="0"/>
              <a:t> tzv. intenzivní distribuce </a:t>
            </a:r>
            <a:r>
              <a:rPr lang="cs-CZ" dirty="0"/>
              <a:t>anebo jejich kombinace</a:t>
            </a:r>
            <a:r>
              <a:rPr lang="cs-CZ" b="1" dirty="0"/>
              <a:t> – selektivní distribuce</a:t>
            </a:r>
            <a:r>
              <a:rPr lang="cs-CZ" dirty="0"/>
              <a:t> a dále </a:t>
            </a:r>
            <a:r>
              <a:rPr lang="cs-CZ" b="1" dirty="0"/>
              <a:t>práva a</a:t>
            </a:r>
            <a:r>
              <a:rPr lang="cs-CZ" dirty="0"/>
              <a:t> </a:t>
            </a:r>
            <a:r>
              <a:rPr lang="cs-CZ" b="1" dirty="0"/>
              <a:t>povinnosti</a:t>
            </a:r>
            <a:r>
              <a:rPr lang="cs-CZ" dirty="0"/>
              <a:t> jednotlivých distribučních článků jako je jednotná cenová politika, prodejní podmínky, poskytované služby.</a:t>
            </a:r>
            <a:endParaRPr lang="cs-CZ" b="0" dirty="0">
              <a:effectLst/>
            </a:endParaRPr>
          </a:p>
          <a:p>
            <a:pPr algn="just"/>
            <a:r>
              <a:rPr lang="cs-CZ" dirty="0"/>
              <a:t>Málokterý podnik, dnes prodává pouze jeden druh zboží, většinou se jedná o prodej různého typu zboží určeného pro různé segmenty. Za účelem obsloužení co největšího počtu segmentů na trhu podniky také využívají různých druhů distribučních kanálů příp. jejich mix. Často tak kamenné obchody využívají např. i prodeje skrze internetový obchod</a:t>
            </a:r>
          </a:p>
        </p:txBody>
      </p:sp>
    </p:spTree>
    <p:extLst>
      <p:ext uri="{BB962C8B-B14F-4D97-AF65-F5344CB8AC3E}">
        <p14:creationId xmlns:p14="http://schemas.microsoft.com/office/powerpoint/2010/main" val="41414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32178"/>
            <a:ext cx="4070226" cy="307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obsah 2"/>
          <p:cNvSpPr>
            <a:spLocks noGrp="1"/>
          </p:cNvSpPr>
          <p:nvPr>
            <p:ph idx="1"/>
          </p:nvPr>
        </p:nvSpPr>
        <p:spPr>
          <a:xfrm>
            <a:off x="457200" y="692696"/>
            <a:ext cx="6275040" cy="5614764"/>
          </a:xfrm>
        </p:spPr>
        <p:txBody>
          <a:bodyPr>
            <a:normAutofit fontScale="62500" lnSpcReduction="20000"/>
          </a:bodyPr>
          <a:lstStyle/>
          <a:p>
            <a:pPr marL="0" indent="0">
              <a:buNone/>
            </a:pPr>
            <a:r>
              <a:rPr lang="cs-CZ" b="1" dirty="0"/>
              <a:t>Jak se dostávají léky do lékáren?</a:t>
            </a:r>
            <a:endParaRPr lang="cs-CZ" b="0" dirty="0">
              <a:effectLst/>
            </a:endParaRPr>
          </a:p>
          <a:p>
            <a:pPr algn="just"/>
            <a:r>
              <a:rPr lang="cs-CZ" dirty="0"/>
              <a:t>Léky patří mezi produkty, které se vyrábí ve velkém množství tisíců až desetitisíců kusů. Cesta od výrobce do lékáren je ale dlouhá. Léky z továrny putují do velkoobchodních skladů , jako je  v ČR např. </a:t>
            </a:r>
            <a:r>
              <a:rPr lang="cs-CZ" dirty="0" err="1"/>
              <a:t>Movianto</a:t>
            </a:r>
            <a:r>
              <a:rPr lang="cs-CZ" dirty="0"/>
              <a:t>. Do skladů společnosti </a:t>
            </a:r>
            <a:r>
              <a:rPr lang="cs-CZ" dirty="0" err="1"/>
              <a:t>Movianto</a:t>
            </a:r>
            <a:r>
              <a:rPr lang="cs-CZ" dirty="0"/>
              <a:t>, putuje z výroby většina léků určených pro Českou Republiku. Společnost </a:t>
            </a:r>
            <a:r>
              <a:rPr lang="cs-CZ" dirty="0" err="1"/>
              <a:t>Movianto</a:t>
            </a:r>
            <a:r>
              <a:rPr lang="cs-CZ" dirty="0"/>
              <a:t> vykonává v rámci distribuce činnosti jako je komunikace se zástupci jednotlivých farmaceutických firem v České republice a sekundární výrobou léčiv a produktů určených do lékáren (přebal produktů, lepení českých etiket apod..) Na základě smluv, které má </a:t>
            </a:r>
            <a:r>
              <a:rPr lang="cs-CZ" dirty="0" err="1"/>
              <a:t>Movianto</a:t>
            </a:r>
            <a:r>
              <a:rPr lang="cs-CZ" dirty="0"/>
              <a:t> s jednotlivými firmami, je  v plném rozsahu i zastupuje  a uchovává jejich majetek po různě dlouhou dobu, případně na požádání farmaceutické firmy udělá kontrolu sekundárních obalů léčiv. Ze skladů společnosti </a:t>
            </a:r>
            <a:r>
              <a:rPr lang="cs-CZ" dirty="0" err="1"/>
              <a:t>Movianto</a:t>
            </a:r>
            <a:r>
              <a:rPr lang="cs-CZ" dirty="0"/>
              <a:t> putují léky do menších skladů oficiálních distributorů léčiv, a to: Pharmos, </a:t>
            </a:r>
            <a:r>
              <a:rPr lang="cs-CZ" dirty="0" err="1"/>
              <a:t>ViaPharma</a:t>
            </a:r>
            <a:r>
              <a:rPr lang="cs-CZ" dirty="0"/>
              <a:t> - </a:t>
            </a:r>
            <a:r>
              <a:rPr lang="cs-CZ" dirty="0" err="1"/>
              <a:t>Gehe</a:t>
            </a:r>
            <a:r>
              <a:rPr lang="cs-CZ" dirty="0"/>
              <a:t>, Phoenix, Aliance </a:t>
            </a:r>
            <a:r>
              <a:rPr lang="cs-CZ" dirty="0" err="1"/>
              <a:t>Healthcare</a:t>
            </a:r>
            <a:r>
              <a:rPr lang="cs-CZ" dirty="0"/>
              <a:t>, kteří již zabezpečují konečný rozvoz léků do příslušných lékáren. </a:t>
            </a:r>
            <a:endParaRPr lang="cs-CZ" b="0" dirty="0">
              <a:effectLst/>
            </a:endParaRPr>
          </a:p>
          <a:p>
            <a:pPr algn="just"/>
            <a:r>
              <a:rPr lang="cs-CZ" dirty="0"/>
              <a:t>Zdroj: www.usf.cz</a:t>
            </a:r>
            <a:endParaRPr lang="cs-CZ" b="0" dirty="0">
              <a:effectLst/>
            </a:endParaRPr>
          </a:p>
        </p:txBody>
      </p:sp>
    </p:spTree>
    <p:extLst>
      <p:ext uri="{BB962C8B-B14F-4D97-AF65-F5344CB8AC3E}">
        <p14:creationId xmlns:p14="http://schemas.microsoft.com/office/powerpoint/2010/main" val="196522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cap="small" dirty="0"/>
              <a:t>OBCHODNÍ ŘETĚZEC</a:t>
            </a:r>
            <a:endParaRPr lang="cs-CZ" dirty="0"/>
          </a:p>
        </p:txBody>
      </p:sp>
      <p:sp>
        <p:nvSpPr>
          <p:cNvPr id="3" name="Zástupný symbol pro obsah 2"/>
          <p:cNvSpPr>
            <a:spLocks noGrp="1"/>
          </p:cNvSpPr>
          <p:nvPr>
            <p:ph idx="1"/>
          </p:nvPr>
        </p:nvSpPr>
        <p:spPr/>
        <p:txBody>
          <a:bodyPr>
            <a:normAutofit fontScale="77500" lnSpcReduction="20000"/>
          </a:bodyPr>
          <a:lstStyle/>
          <a:p>
            <a:pPr algn="just"/>
            <a:r>
              <a:rPr lang="cs-CZ" dirty="0"/>
              <a:t>Jednou z možností jak zvýšit prodej svých produktů je využití prodeje skrze tzv. </a:t>
            </a:r>
            <a:r>
              <a:rPr lang="cs-CZ" b="1" dirty="0"/>
              <a:t>obchodní řetězce </a:t>
            </a:r>
            <a:r>
              <a:rPr lang="cs-CZ" dirty="0"/>
              <a:t>[4] např. Tesco nebo Billa</a:t>
            </a:r>
            <a:r>
              <a:rPr lang="cs-CZ" b="1" dirty="0"/>
              <a:t>. </a:t>
            </a:r>
            <a:r>
              <a:rPr lang="cs-CZ" dirty="0"/>
              <a:t>Obchodní řetězce zahrnují síť prodejen rozmístěných po různých místech, dostupné zákazníkům, soustřeďující velké množství zboží od různých producentů. Využitím prodeje skrze obchodní řetězce získává i malý výrobce např. regionálních sýrových produktů možnost nabídnout své zboží zákazníkům, kteří o něj mají zájem, na území, které je pro něj nedostupné např. v Praze. Rozšíření distribuce skrze obchodní řetězce s sebou nese i určitá omezení nejčastěji v podobě nízké ceny, za kterou jsou řetězce ochotny produkt od dodavatele nakoupit.</a:t>
            </a:r>
            <a:endParaRPr lang="cs-CZ" b="0" dirty="0">
              <a:effectLst/>
            </a:endParaRPr>
          </a:p>
          <a:p>
            <a:br>
              <a:rPr lang="cs-CZ" b="0" dirty="0">
                <a:effectLst/>
              </a:rPr>
            </a:br>
            <a:endParaRPr lang="cs-CZ" dirty="0"/>
          </a:p>
          <a:p>
            <a:endParaRPr lang="cs-CZ" dirty="0"/>
          </a:p>
        </p:txBody>
      </p:sp>
    </p:spTree>
    <p:extLst>
      <p:ext uri="{BB962C8B-B14F-4D97-AF65-F5344CB8AC3E}">
        <p14:creationId xmlns:p14="http://schemas.microsoft.com/office/powerpoint/2010/main" val="243772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b="1" dirty="0"/>
              <a:t>Proč v Tescu nekoupíte Pepsi?</a:t>
            </a:r>
            <a:endParaRPr lang="cs-CZ" dirty="0"/>
          </a:p>
        </p:txBody>
      </p:sp>
      <p:sp>
        <p:nvSpPr>
          <p:cNvPr id="5" name="Zástupný symbol pro obsah 4"/>
          <p:cNvSpPr>
            <a:spLocks noGrp="1"/>
          </p:cNvSpPr>
          <p:nvPr>
            <p:ph sz="half" idx="1"/>
          </p:nvPr>
        </p:nvSpPr>
        <p:spPr/>
        <p:txBody>
          <a:bodyPr>
            <a:noAutofit/>
          </a:bodyPr>
          <a:lstStyle/>
          <a:p>
            <a:pPr marL="0" indent="0" algn="just">
              <a:buNone/>
            </a:pPr>
            <a:r>
              <a:rPr lang="cs-CZ" sz="1600" dirty="0"/>
              <a:t>Výrobce produktů se bez obchodních řetězců už dnes neobejdou, protože se v nich se prodá nejvíce zboží. Současně ale musí na zboží vydělat, jejich náklady rostou, protože se zvyšují ceny energií i komodit a tak nechtějí své zboží prodávat pod cenou. Obchodní řetězce si naopak drží ceny potravin dole, zvyšovat ceny v rámci konkurenčního boje příliš nemohou. Nízká cena je totiž to, co lidi do prodejen naláká nejvíce. Důsledkem je, že některé firmy přestávají své </a:t>
            </a:r>
            <a:r>
              <a:rPr lang="cs-CZ" sz="1600" dirty="0" err="1"/>
              <a:t>vprodukty</a:t>
            </a:r>
            <a:r>
              <a:rPr lang="cs-CZ" sz="1600" dirty="0"/>
              <a:t> do řetězců dodávat a hledají jinou formu distribuce. V roce 2012 např. přestala firma Pepsi dodávat své produkty do obchodních řetězců společnosti </a:t>
            </a:r>
            <a:r>
              <a:rPr lang="cs-CZ" sz="1600" dirty="0" err="1"/>
              <a:t>Tescoprávě</a:t>
            </a:r>
            <a:r>
              <a:rPr lang="cs-CZ" sz="1600" dirty="0"/>
              <a:t> z důvodu nízké výkupní ceny.  Jednalo se o produkty </a:t>
            </a:r>
            <a:r>
              <a:rPr lang="cs-CZ" sz="1600" dirty="0" err="1"/>
              <a:t>Mirinda</a:t>
            </a:r>
            <a:r>
              <a:rPr lang="cs-CZ" sz="1600" dirty="0"/>
              <a:t>, 7UP, čaje </a:t>
            </a:r>
            <a:r>
              <a:rPr lang="cs-CZ" sz="1600" dirty="0" err="1"/>
              <a:t>Lipton</a:t>
            </a:r>
            <a:r>
              <a:rPr lang="cs-CZ" sz="1600" dirty="0"/>
              <a:t> nebo </a:t>
            </a:r>
            <a:r>
              <a:rPr lang="cs-CZ" sz="1600" dirty="0" err="1"/>
              <a:t>chipsy</a:t>
            </a:r>
            <a:r>
              <a:rPr lang="cs-CZ" sz="1600" dirty="0"/>
              <a:t> </a:t>
            </a:r>
            <a:r>
              <a:rPr lang="cs-CZ" sz="1600" dirty="0" err="1"/>
              <a:t>Lays</a:t>
            </a:r>
            <a:r>
              <a:rPr lang="cs-CZ" sz="1600" dirty="0"/>
              <a:t>. Společnost Pepsi ukončila spolupráci z důvodu toho, že se s firmou Tesco nedohodla právě na výkupní ceně produktů. Zdroj: www.idnes.cz</a:t>
            </a:r>
            <a:endParaRPr lang="cs-CZ" sz="1600" b="0" dirty="0">
              <a:effectLst/>
            </a:endParaRPr>
          </a:p>
        </p:txBody>
      </p:sp>
      <p:sp>
        <p:nvSpPr>
          <p:cNvPr id="7" name="Zástupný symbol pro obsah 6"/>
          <p:cNvSpPr>
            <a:spLocks noGrp="1"/>
          </p:cNvSpPr>
          <p:nvPr>
            <p:ph sz="half" idx="2"/>
          </p:nvPr>
        </p:nvSpPr>
        <p:spPr/>
        <p:txBody>
          <a:bodyPr/>
          <a:lstStyle/>
          <a:p>
            <a:endParaRPr lang="cs-CZ"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17032"/>
            <a:ext cx="3370343" cy="251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925" y="1844824"/>
            <a:ext cx="20383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31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Maloobchod</a:t>
            </a:r>
          </a:p>
        </p:txBody>
      </p:sp>
      <p:sp>
        <p:nvSpPr>
          <p:cNvPr id="6" name="Zástupný symbol pro obsah 5"/>
          <p:cNvSpPr>
            <a:spLocks noGrp="1"/>
          </p:cNvSpPr>
          <p:nvPr>
            <p:ph idx="1"/>
          </p:nvPr>
        </p:nvSpPr>
        <p:spPr/>
        <p:txBody>
          <a:bodyPr>
            <a:normAutofit fontScale="85000" lnSpcReduction="20000"/>
          </a:bodyPr>
          <a:lstStyle/>
          <a:p>
            <a:endParaRPr lang="cs-CZ" b="0" dirty="0">
              <a:effectLst/>
            </a:endParaRPr>
          </a:p>
          <a:p>
            <a:r>
              <a:rPr lang="cs-CZ" dirty="0"/>
              <a:t> zahrnuje všechny činnosti spojené s prodejem zboží nebo služeb přímo koncovým spotřebitelům k osobnímu, neobchodními užití, bez ohledu na podobu způsob a místo prodeje.</a:t>
            </a:r>
            <a:endParaRPr lang="cs-CZ" b="0" dirty="0">
              <a:effectLst/>
            </a:endParaRPr>
          </a:p>
          <a:p>
            <a:r>
              <a:rPr lang="cs-CZ" dirty="0"/>
              <a:t>Každý produkt, který podnik vyrobí, má určité charakteristiky, které určují způsob jakým je produkt nabízen koncovým zákazníkům na trhu.</a:t>
            </a:r>
          </a:p>
          <a:p>
            <a:r>
              <a:rPr lang="cs-CZ" dirty="0"/>
              <a:t> Pokud podnik nabízí velmi specifický produkt s vysokou přidanou hodnotou např. speciální protipožární dveře, zřejmě nebude nabízet v obchodě se zlevněným zbožím. </a:t>
            </a:r>
          </a:p>
        </p:txBody>
      </p:sp>
    </p:spTree>
    <p:extLst>
      <p:ext uri="{BB962C8B-B14F-4D97-AF65-F5344CB8AC3E}">
        <p14:creationId xmlns:p14="http://schemas.microsoft.com/office/powerpoint/2010/main" val="291776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dirty="0"/>
              <a:t>Podle </a:t>
            </a:r>
            <a:r>
              <a:rPr lang="cs-CZ" b="1" dirty="0"/>
              <a:t>šíře nabízené výrobkové řady a hodnoty přidané k produktu</a:t>
            </a:r>
            <a:r>
              <a:rPr lang="cs-CZ" dirty="0"/>
              <a:t> rozlišujeme tyto typy[1]: </a:t>
            </a:r>
            <a:r>
              <a:rPr lang="cs-CZ" b="1" dirty="0"/>
              <a:t>specializovaný obchod, obchodní dům, supermarket, obchod se smíšeným zbožím, diskontní obchod, maloobchodník se zlevněným zbožím, </a:t>
            </a:r>
            <a:r>
              <a:rPr lang="cs-CZ" b="1" dirty="0" err="1"/>
              <a:t>superstore</a:t>
            </a:r>
            <a:r>
              <a:rPr lang="cs-CZ" b="1" dirty="0"/>
              <a:t>, předváděcí místnost katalogového prodeje</a:t>
            </a:r>
            <a:r>
              <a:rPr lang="cs-CZ" dirty="0"/>
              <a:t>. </a:t>
            </a:r>
          </a:p>
          <a:p>
            <a:r>
              <a:rPr lang="cs-CZ" dirty="0"/>
              <a:t>Ne každý zákazník ovšem upřednostňuje nákup přímo v kamenném obchodě, proto podniky využily příležitosti a snaží se trhu přiblížit zákazníkovi a nabízejí např. nákup z pohodlí domova skrze teleshopping, s rozmachem internetu stále častěji skrze internetové obchody, nebo rychlý nákup skrze prodejní automaty[3].</a:t>
            </a:r>
            <a:endParaRPr lang="cs-CZ" b="0" dirty="0">
              <a:effectLst/>
            </a:endParaRPr>
          </a:p>
          <a:p>
            <a:endParaRPr lang="cs-CZ" dirty="0"/>
          </a:p>
        </p:txBody>
      </p:sp>
    </p:spTree>
    <p:extLst>
      <p:ext uri="{BB962C8B-B14F-4D97-AF65-F5344CB8AC3E}">
        <p14:creationId xmlns:p14="http://schemas.microsoft.com/office/powerpoint/2010/main" val="104149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Kde koupíte výrobky značky </a:t>
            </a:r>
            <a:r>
              <a:rPr lang="cs-CZ" b="1" dirty="0" err="1"/>
              <a:t>Gucci</a:t>
            </a:r>
            <a:r>
              <a:rPr lang="cs-CZ" b="1" dirty="0"/>
              <a:t>?</a:t>
            </a:r>
            <a:endParaRPr lang="cs-CZ" dirty="0"/>
          </a:p>
        </p:txBody>
      </p:sp>
      <p:sp>
        <p:nvSpPr>
          <p:cNvPr id="5" name="Zástupný symbol pro obsah 4"/>
          <p:cNvSpPr>
            <a:spLocks noGrp="1"/>
          </p:cNvSpPr>
          <p:nvPr>
            <p:ph sz="half" idx="1"/>
          </p:nvPr>
        </p:nvSpPr>
        <p:spPr>
          <a:xfrm>
            <a:off x="457199" y="1600200"/>
            <a:ext cx="5186363" cy="4525963"/>
          </a:xfrm>
        </p:spPr>
        <p:txBody>
          <a:bodyPr>
            <a:normAutofit fontScale="70000" lnSpcReduction="20000"/>
          </a:bodyPr>
          <a:lstStyle/>
          <a:p>
            <a:pPr marL="0" indent="0" algn="just">
              <a:buNone/>
            </a:pPr>
            <a:r>
              <a:rPr lang="cs-CZ" dirty="0" err="1"/>
              <a:t>Gucci</a:t>
            </a:r>
            <a:r>
              <a:rPr lang="cs-CZ" dirty="0"/>
              <a:t> je italská módní značka s více než 90tiletou tradicí. Mezi její produkty patří obuv, kožené kabelky, peněženky, dále šperky, hodinky, oblečení., které jsou dodnes ručně vyráběné ve vlastních dílnách v Itálii. Když legendární návrhář zjistil, že je jeho image poškozena přehnaným udělováním licencí a prodejem v diskontních obchodech, rozhodl se ukončit smlouvu s řadou dodavatelů, a začal sám řídit distribuci skrze síť vlastních obchodů. Jeho obchodní domy dnes najdeme Soulu, Milaně, New Yorku, Římě, Londýně, Šanghaji, Singapuru a </a:t>
            </a:r>
            <a:r>
              <a:rPr lang="cs-CZ" dirty="0" err="1"/>
              <a:t>Tokyu</a:t>
            </a:r>
            <a:r>
              <a:rPr lang="cs-CZ" dirty="0"/>
              <a:t>. V České republice má </a:t>
            </a:r>
            <a:r>
              <a:rPr lang="cs-CZ" dirty="0" err="1"/>
              <a:t>Gucci</a:t>
            </a:r>
            <a:r>
              <a:rPr lang="cs-CZ" dirty="0"/>
              <a:t> jediné oficiální zastoupení v Praze v Pařížské ulici č.9. a to formou  exkluzivního obchodu.</a:t>
            </a:r>
            <a:endParaRPr lang="cs-CZ" b="0" dirty="0">
              <a:effectLst/>
            </a:endParaRPr>
          </a:p>
          <a:p>
            <a:pPr algn="just"/>
            <a:r>
              <a:rPr lang="cs-CZ" dirty="0"/>
              <a:t>Zdroj: www.gucci.com, www.idnes.cz</a:t>
            </a:r>
            <a:endParaRPr lang="cs-CZ" b="0" dirty="0">
              <a:effectLst/>
            </a:endParaRPr>
          </a:p>
          <a:p>
            <a:pPr marL="0" indent="0">
              <a:buNone/>
            </a:pPr>
            <a:endParaRPr lang="cs-CZ" dirty="0"/>
          </a:p>
        </p:txBody>
      </p:sp>
      <p:sp>
        <p:nvSpPr>
          <p:cNvPr id="6" name="Zástupný symbol pro obsah 5"/>
          <p:cNvSpPr>
            <a:spLocks noGrp="1"/>
          </p:cNvSpPr>
          <p:nvPr>
            <p:ph sz="half" idx="2"/>
          </p:nvPr>
        </p:nvSpPr>
        <p:spPr>
          <a:xfrm>
            <a:off x="5643562" y="1600200"/>
            <a:ext cx="3043237" cy="4525963"/>
          </a:xfrm>
        </p:spPr>
        <p:txBody>
          <a:bodyPr>
            <a:normAutofit fontScale="70000" lnSpcReduction="20000"/>
          </a:bodyPr>
          <a:lstStyle/>
          <a:p>
            <a:endParaRPr lang="cs-CZ"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988840"/>
            <a:ext cx="2863205" cy="286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5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cap="small" dirty="0"/>
              <a:t>DISTRIBUCE A DISTRIBUČNÍ CESTA</a:t>
            </a:r>
            <a:br>
              <a:rPr lang="cs-CZ" b="0" dirty="0">
                <a:effectLst/>
              </a:rPr>
            </a:b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cs-CZ" dirty="0"/>
              <a:t>V době, kdy na trhu nabízí své produkty řada podniků a zákazník má možnost vybrat si to co mu bude nejvíce vyhovovat, záleží úspěch podniku nejen na tom, aby vyrobil a prodal produkt za cenu, která odpovídá požadavkům zákazníka, klíčovou otázkou zůstává, jakým způsobem produkt k zákazníkovi co nejvíce přiblížit tzv. </a:t>
            </a:r>
            <a:r>
              <a:rPr lang="cs-CZ" b="1" dirty="0"/>
              <a:t>distribuce</a:t>
            </a:r>
            <a:r>
              <a:rPr lang="cs-CZ" dirty="0"/>
              <a:t>. Kromě samotného způsobu je třeba, zohlednit kam produkt dodat, kdy jej dodat, v jaké kvalitě a v jakém množství jej dodat. </a:t>
            </a:r>
            <a:endParaRPr lang="cs-CZ" b="0" dirty="0">
              <a:effectLst/>
            </a:endParaRPr>
          </a:p>
          <a:p>
            <a:pPr algn="just"/>
            <a:r>
              <a:rPr lang="cs-CZ" dirty="0"/>
              <a:t>Málokterý podnik dnes prodává své výrobky zákazníkovi přímo z výroby. Chcete-li si dnes koupit např. automobil, těžko pojedete do výrobního závodu automobilky. Spíše zajdete do autosalonu v nejbližším městě, kde si vůz vyberete. K prodeji svých produktů využívají podniky různých prostředníků, jako je např. zmiňovaný autosalon. Prostředníci zapojení do přesunu produktu od výrobce ke spotřebiteli jsou součástí tzv. </a:t>
            </a:r>
            <a:r>
              <a:rPr lang="cs-CZ" b="1" dirty="0"/>
              <a:t>distribučního kanálu nebo distribuční cesty</a:t>
            </a:r>
            <a:r>
              <a:rPr lang="cs-CZ" dirty="0"/>
              <a:t>[1].</a:t>
            </a:r>
            <a:endParaRPr lang="cs-CZ" b="0" dirty="0">
              <a:effectLst/>
            </a:endParaRPr>
          </a:p>
          <a:p>
            <a:pPr algn="just"/>
            <a:r>
              <a:rPr lang="cs-CZ" b="1" dirty="0"/>
              <a:t>Distribuce</a:t>
            </a:r>
            <a:r>
              <a:rPr lang="cs-CZ" dirty="0"/>
              <a:t> – způsob, kterým se produkt dostává od výrobce ke konečnému spotřebiteli, skrze distribuční kanály, které využívají různých prostředníků.</a:t>
            </a:r>
            <a:endParaRPr lang="cs-CZ" b="0" dirty="0">
              <a:effectLst/>
            </a:endParaRPr>
          </a:p>
        </p:txBody>
      </p:sp>
    </p:spTree>
    <p:extLst>
      <p:ext uri="{BB962C8B-B14F-4D97-AF65-F5344CB8AC3E}">
        <p14:creationId xmlns:p14="http://schemas.microsoft.com/office/powerpoint/2010/main" val="34659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Distribuce z hlediska zákazníků</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31524766"/>
              </p:ext>
            </p:extLst>
          </p:nvPr>
        </p:nvGraphicFramePr>
        <p:xfrm>
          <a:off x="899592" y="1346992"/>
          <a:ext cx="7344816" cy="5074920"/>
        </p:xfrm>
        <a:graphic>
          <a:graphicData uri="http://schemas.openxmlformats.org/drawingml/2006/table">
            <a:tbl>
              <a:tblPr>
                <a:tableStyleId>{5C22544A-7EE6-4342-B048-85BDC9FD1C3A}</a:tableStyleId>
              </a:tblPr>
              <a:tblGrid>
                <a:gridCol w="2706409">
                  <a:extLst>
                    <a:ext uri="{9D8B030D-6E8A-4147-A177-3AD203B41FA5}">
                      <a16:colId xmlns:a16="http://schemas.microsoft.com/office/drawing/2014/main" val="20000"/>
                    </a:ext>
                  </a:extLst>
                </a:gridCol>
                <a:gridCol w="4638407">
                  <a:extLst>
                    <a:ext uri="{9D8B030D-6E8A-4147-A177-3AD203B41FA5}">
                      <a16:colId xmlns:a16="http://schemas.microsoft.com/office/drawing/2014/main" val="20001"/>
                    </a:ext>
                  </a:extLst>
                </a:gridCol>
              </a:tblGrid>
              <a:tr h="257470">
                <a:tc>
                  <a:txBody>
                    <a:bodyPr/>
                    <a:lstStyle/>
                    <a:p>
                      <a:pPr algn="just">
                        <a:lnSpc>
                          <a:spcPct val="150000"/>
                        </a:lnSpc>
                        <a:spcBef>
                          <a:spcPts val="600"/>
                        </a:spcBef>
                        <a:spcAft>
                          <a:spcPts val="600"/>
                        </a:spcAft>
                      </a:pPr>
                      <a:r>
                        <a:rPr lang="cs-CZ" sz="1600" b="1" dirty="0">
                          <a:effectLst/>
                        </a:rPr>
                        <a:t>Požadavky na distribuci</a:t>
                      </a:r>
                      <a:endParaRPr lang="cs-CZ" sz="1600" b="1" dirty="0">
                        <a:effectLst/>
                        <a:latin typeface="Times New Roman"/>
                        <a:ea typeface="Times New Roman"/>
                      </a:endParaRPr>
                    </a:p>
                  </a:txBody>
                  <a:tcPr marL="68580" marR="68580" marT="0" marB="0"/>
                </a:tc>
                <a:tc>
                  <a:txBody>
                    <a:bodyPr/>
                    <a:lstStyle/>
                    <a:p>
                      <a:pPr algn="just">
                        <a:lnSpc>
                          <a:spcPct val="150000"/>
                        </a:lnSpc>
                        <a:spcBef>
                          <a:spcPts val="600"/>
                        </a:spcBef>
                        <a:spcAft>
                          <a:spcPts val="600"/>
                        </a:spcAft>
                      </a:pPr>
                      <a:r>
                        <a:rPr lang="cs-CZ" sz="1600" b="1" dirty="0">
                          <a:effectLst/>
                        </a:rPr>
                        <a:t>Podoby formy distribuce</a:t>
                      </a:r>
                      <a:endParaRPr lang="cs-CZ" sz="1600" b="1"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593314">
                <a:tc>
                  <a:txBody>
                    <a:bodyPr/>
                    <a:lstStyle/>
                    <a:p>
                      <a:pPr marL="285750" indent="-285750" algn="just">
                        <a:lnSpc>
                          <a:spcPct val="150000"/>
                        </a:lnSpc>
                        <a:spcBef>
                          <a:spcPts val="600"/>
                        </a:spcBef>
                        <a:spcAft>
                          <a:spcPts val="0"/>
                        </a:spcAft>
                        <a:buFont typeface="Arial" panose="020B0604020202020204" pitchFamily="34" charset="0"/>
                        <a:buChar char="•"/>
                      </a:pPr>
                      <a:r>
                        <a:rPr lang="cs-CZ" sz="1600" dirty="0">
                          <a:effectLst/>
                        </a:rPr>
                        <a:t>krátká vzdálenost</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rychlá dostupnost</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rychlý nákup</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odborné poradenství</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neustále k dispozici</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levný nákup</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rozhodování o nákupu doma</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nákup na jednom místě</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velký výběr</a:t>
                      </a:r>
                    </a:p>
                    <a:p>
                      <a:pPr marL="285750" indent="-285750" algn="just">
                        <a:lnSpc>
                          <a:spcPct val="150000"/>
                        </a:lnSpc>
                        <a:spcBef>
                          <a:spcPts val="600"/>
                        </a:spcBef>
                        <a:spcAft>
                          <a:spcPts val="0"/>
                        </a:spcAft>
                        <a:buFont typeface="Arial" panose="020B0604020202020204" pitchFamily="34" charset="0"/>
                        <a:buChar char="•"/>
                      </a:pPr>
                      <a:r>
                        <a:rPr lang="cs-CZ" sz="1600" dirty="0">
                          <a:effectLst/>
                        </a:rPr>
                        <a:t>nákup s dalšími prožitky</a:t>
                      </a:r>
                      <a:endParaRPr lang="cs-CZ" sz="1600" dirty="0">
                        <a:effectLst/>
                        <a:latin typeface="Times New Roman"/>
                        <a:ea typeface="Times New Roman"/>
                      </a:endParaRPr>
                    </a:p>
                  </a:txBody>
                  <a:tcPr marL="68580" marR="68580" marT="0" marB="0"/>
                </a:tc>
                <a:tc>
                  <a:txBody>
                    <a:bodyPr/>
                    <a:lstStyle/>
                    <a:p>
                      <a:pPr algn="just">
                        <a:lnSpc>
                          <a:spcPct val="150000"/>
                        </a:lnSpc>
                        <a:spcBef>
                          <a:spcPts val="600"/>
                        </a:spcBef>
                        <a:spcAft>
                          <a:spcPts val="0"/>
                        </a:spcAft>
                      </a:pPr>
                      <a:r>
                        <a:rPr lang="cs-CZ" sz="1600" dirty="0">
                          <a:effectLst/>
                        </a:rPr>
                        <a:t>Obchůdky v místě bydliště (pro malé nákupy)</a:t>
                      </a:r>
                    </a:p>
                    <a:p>
                      <a:pPr algn="just">
                        <a:lnSpc>
                          <a:spcPct val="150000"/>
                        </a:lnSpc>
                        <a:spcBef>
                          <a:spcPts val="600"/>
                        </a:spcBef>
                        <a:spcAft>
                          <a:spcPts val="0"/>
                        </a:spcAft>
                      </a:pPr>
                      <a:r>
                        <a:rPr lang="cs-CZ" sz="1600" dirty="0">
                          <a:effectLst/>
                        </a:rPr>
                        <a:t>Tržiště u dopravních uzlů (nákupy ve velkém)</a:t>
                      </a:r>
                    </a:p>
                    <a:p>
                      <a:pPr algn="just">
                        <a:lnSpc>
                          <a:spcPct val="150000"/>
                        </a:lnSpc>
                        <a:spcBef>
                          <a:spcPts val="600"/>
                        </a:spcBef>
                        <a:spcAft>
                          <a:spcPts val="0"/>
                        </a:spcAft>
                      </a:pPr>
                      <a:r>
                        <a:rPr lang="cs-CZ" sz="1600" dirty="0">
                          <a:effectLst/>
                        </a:rPr>
                        <a:t>Samoobsluhy</a:t>
                      </a:r>
                    </a:p>
                    <a:p>
                      <a:pPr algn="just">
                        <a:lnSpc>
                          <a:spcPct val="150000"/>
                        </a:lnSpc>
                        <a:spcBef>
                          <a:spcPts val="600"/>
                        </a:spcBef>
                        <a:spcAft>
                          <a:spcPts val="0"/>
                        </a:spcAft>
                      </a:pPr>
                      <a:r>
                        <a:rPr lang="cs-CZ" sz="1600" dirty="0">
                          <a:effectLst/>
                        </a:rPr>
                        <a:t>Obsluha ve specializovaných obchodech</a:t>
                      </a:r>
                    </a:p>
                    <a:p>
                      <a:pPr algn="just">
                        <a:lnSpc>
                          <a:spcPct val="150000"/>
                        </a:lnSpc>
                        <a:spcBef>
                          <a:spcPts val="600"/>
                        </a:spcBef>
                        <a:spcAft>
                          <a:spcPts val="0"/>
                        </a:spcAft>
                      </a:pPr>
                      <a:r>
                        <a:rPr lang="cs-CZ" sz="1600" dirty="0">
                          <a:effectLst/>
                        </a:rPr>
                        <a:t>Prodej prostřednictvím automatů</a:t>
                      </a:r>
                    </a:p>
                    <a:p>
                      <a:pPr algn="just">
                        <a:lnSpc>
                          <a:spcPct val="150000"/>
                        </a:lnSpc>
                        <a:spcBef>
                          <a:spcPts val="600"/>
                        </a:spcBef>
                        <a:spcAft>
                          <a:spcPts val="0"/>
                        </a:spcAft>
                      </a:pPr>
                      <a:r>
                        <a:rPr lang="cs-CZ" sz="1600" dirty="0">
                          <a:effectLst/>
                        </a:rPr>
                        <a:t>Diskontní obchody</a:t>
                      </a:r>
                    </a:p>
                    <a:p>
                      <a:pPr algn="just">
                        <a:lnSpc>
                          <a:spcPct val="150000"/>
                        </a:lnSpc>
                        <a:spcBef>
                          <a:spcPts val="600"/>
                        </a:spcBef>
                        <a:spcAft>
                          <a:spcPts val="0"/>
                        </a:spcAft>
                      </a:pPr>
                      <a:r>
                        <a:rPr lang="cs-CZ" sz="1600" dirty="0">
                          <a:effectLst/>
                        </a:rPr>
                        <a:t>Podomní prodej, zasilatelské obchodní domy, e-</a:t>
                      </a:r>
                      <a:r>
                        <a:rPr lang="cs-CZ" sz="1600" dirty="0" err="1">
                          <a:effectLst/>
                        </a:rPr>
                        <a:t>shopy</a:t>
                      </a:r>
                      <a:endParaRPr lang="cs-CZ" sz="1600" dirty="0">
                        <a:effectLst/>
                      </a:endParaRPr>
                    </a:p>
                    <a:p>
                      <a:pPr algn="just">
                        <a:lnSpc>
                          <a:spcPct val="150000"/>
                        </a:lnSpc>
                        <a:spcBef>
                          <a:spcPts val="600"/>
                        </a:spcBef>
                        <a:spcAft>
                          <a:spcPts val="0"/>
                        </a:spcAft>
                      </a:pPr>
                      <a:r>
                        <a:rPr lang="cs-CZ" sz="1600" dirty="0">
                          <a:effectLst/>
                        </a:rPr>
                        <a:t>Obchodní domy</a:t>
                      </a:r>
                    </a:p>
                    <a:p>
                      <a:pPr algn="just">
                        <a:lnSpc>
                          <a:spcPct val="150000"/>
                        </a:lnSpc>
                        <a:spcBef>
                          <a:spcPts val="600"/>
                        </a:spcBef>
                        <a:spcAft>
                          <a:spcPts val="0"/>
                        </a:spcAft>
                      </a:pPr>
                      <a:r>
                        <a:rPr lang="cs-CZ" sz="1600" dirty="0">
                          <a:effectLst/>
                        </a:rPr>
                        <a:t>Specializované prodejny</a:t>
                      </a:r>
                    </a:p>
                    <a:p>
                      <a:pPr algn="just">
                        <a:lnSpc>
                          <a:spcPct val="150000"/>
                        </a:lnSpc>
                        <a:spcBef>
                          <a:spcPts val="600"/>
                        </a:spcBef>
                        <a:spcAft>
                          <a:spcPts val="0"/>
                        </a:spcAft>
                      </a:pPr>
                      <a:r>
                        <a:rPr lang="cs-CZ" sz="1600" dirty="0">
                          <a:effectLst/>
                        </a:rPr>
                        <a:t>Nákupní centra, velkoměstské pasáže</a:t>
                      </a:r>
                      <a:endParaRPr lang="cs-CZ" sz="16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505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cap="small" dirty="0"/>
              <a:t>VELKOOBCHOD</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dirty="0"/>
              <a:t>Velkoobchod </a:t>
            </a:r>
            <a:r>
              <a:rPr lang="cs-CZ" dirty="0"/>
              <a:t>- Činnost, která zahrnuje aktivity spojené s prodejem produktů těm, kteří je nakupují pro opětovný prodej nebo obchodní využití.</a:t>
            </a:r>
            <a:endParaRPr lang="cs-CZ" b="0" dirty="0">
              <a:effectLst/>
            </a:endParaRPr>
          </a:p>
          <a:p>
            <a:r>
              <a:rPr lang="cs-CZ" dirty="0"/>
              <a:t>Velkoobchodníky podniky využívají k tomu, že dokáží vykonávat určité činnosti lépe a efektivněji lépe než oni samotní[3]. Velkoobchodníci tak plní funkce jako je prodej a jeho podpora, nakupování a vytváření sortimentu, rozdělování velkých objemů, skladování, přeprava, financování nesení rizika, sběr informací o trhu, manažerské služby a poradenství. Podle toho jaké činnosti velkoobchodník pro podnikatele obstarává, rozlišujeme: </a:t>
            </a:r>
            <a:r>
              <a:rPr lang="cs-CZ" b="1" dirty="0"/>
              <a:t>obchodní velkoobchodníky, velkoobchodníky s plným nebo omezeným servisem, brokeři a agenti, kteří zprostředkovávají nákup a prodej za provizi z prodejní ceny, specializovaní velkoobchodníci</a:t>
            </a:r>
            <a:r>
              <a:rPr lang="cs-CZ" dirty="0"/>
              <a:t>.</a:t>
            </a:r>
            <a:endParaRPr lang="cs-CZ" b="0" dirty="0">
              <a:effectLst/>
            </a:endParaRPr>
          </a:p>
          <a:p>
            <a:endParaRPr lang="cs-CZ" dirty="0"/>
          </a:p>
        </p:txBody>
      </p:sp>
    </p:spTree>
    <p:extLst>
      <p:ext uri="{BB962C8B-B14F-4D97-AF65-F5344CB8AC3E}">
        <p14:creationId xmlns:p14="http://schemas.microsoft.com/office/powerpoint/2010/main" val="280812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cs-CZ" b="1" cap="small" dirty="0"/>
              <a:t>E-COMMERCE</a:t>
            </a:r>
            <a:endParaRPr lang="cs-CZ" b="0" dirty="0">
              <a:effectLst/>
            </a:endParaRPr>
          </a:p>
          <a:p>
            <a:r>
              <a:rPr lang="cs-CZ" dirty="0"/>
              <a:t>Rozšíření internetu do domácností pro běžné využití, využili i podnikatelé k tomu, aby nabídli a zprostředkovali prodej svých produktů on-line, skrze tzv. </a:t>
            </a:r>
            <a:r>
              <a:rPr lang="cs-CZ" b="1" dirty="0"/>
              <a:t>e-</a:t>
            </a:r>
            <a:r>
              <a:rPr lang="cs-CZ" b="1" dirty="0" err="1"/>
              <a:t>commerce</a:t>
            </a:r>
            <a:r>
              <a:rPr lang="cs-CZ" dirty="0"/>
              <a:t>. K tomu využívají jak vlastních webových stránek propagujících jejich produkty a různých prodejních portálů (Amazon.com, E-bay.com), ale i vlastních internetových obchodů tzv. </a:t>
            </a:r>
            <a:r>
              <a:rPr lang="cs-CZ" b="1" dirty="0"/>
              <a:t>e-</a:t>
            </a:r>
            <a:r>
              <a:rPr lang="cs-CZ" b="1" dirty="0" err="1"/>
              <a:t>shopů</a:t>
            </a:r>
            <a:r>
              <a:rPr lang="cs-CZ" dirty="0"/>
              <a:t>, virtuálních obchodů, kde můžete produkty zrovna nakoupit.</a:t>
            </a:r>
            <a:endParaRPr lang="cs-CZ" b="0" dirty="0">
              <a:effectLst/>
            </a:endParaRPr>
          </a:p>
          <a:p>
            <a:br>
              <a:rPr lang="cs-CZ" b="0" dirty="0">
                <a:effectLst/>
              </a:rPr>
            </a:br>
            <a:br>
              <a:rPr lang="cs-CZ" b="0" dirty="0">
                <a:effectLst/>
              </a:rPr>
            </a:br>
            <a:endParaRPr lang="cs-CZ" dirty="0"/>
          </a:p>
          <a:p>
            <a:endParaRPr lang="cs-CZ" dirty="0"/>
          </a:p>
        </p:txBody>
      </p:sp>
    </p:spTree>
    <p:extLst>
      <p:ext uri="{BB962C8B-B14F-4D97-AF65-F5344CB8AC3E}">
        <p14:creationId xmlns:p14="http://schemas.microsoft.com/office/powerpoint/2010/main" val="130687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sp>
        <p:nvSpPr>
          <p:cNvPr id="3" name="Zástupný symbol pro obsah 2"/>
          <p:cNvSpPr>
            <a:spLocks noGrp="1"/>
          </p:cNvSpPr>
          <p:nvPr>
            <p:ph sz="half" idx="1"/>
          </p:nvPr>
        </p:nvSpPr>
        <p:spPr/>
        <p:txBody>
          <a:bodyPr/>
          <a:lstStyle/>
          <a:p>
            <a:r>
              <a:rPr lang="cs-CZ" dirty="0"/>
              <a:t>Německá automobilka Opel nabízí a prodává své osobní vozy na území ČR prostřednictvím 39 autorizovaných prodejců.</a:t>
            </a:r>
            <a:endParaRPr lang="cs-CZ" b="0" dirty="0">
              <a:effectLst/>
            </a:endParaRPr>
          </a:p>
          <a:p>
            <a:br>
              <a:rPr lang="cs-CZ" b="0" dirty="0">
                <a:effectLst/>
              </a:rPr>
            </a:br>
            <a:br>
              <a:rPr lang="cs-CZ" b="0" dirty="0">
                <a:effectLst/>
              </a:rPr>
            </a:br>
            <a:endParaRPr lang="cs-CZ" dirty="0"/>
          </a:p>
        </p:txBody>
      </p:sp>
      <p:sp>
        <p:nvSpPr>
          <p:cNvPr id="5" name="Zástupný symbol pro obsah 4"/>
          <p:cNvSpPr>
            <a:spLocks noGrp="1"/>
          </p:cNvSpPr>
          <p:nvPr>
            <p:ph sz="half" idx="2"/>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078" y="3068959"/>
            <a:ext cx="5126196" cy="28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00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74186" y="692696"/>
            <a:ext cx="7488237" cy="720725"/>
          </a:xfrm>
        </p:spPr>
        <p:txBody>
          <a:bodyPr>
            <a:normAutofit fontScale="90000"/>
          </a:bodyPr>
          <a:lstStyle/>
          <a:p>
            <a:r>
              <a:rPr lang="cs-CZ" sz="3300" dirty="0"/>
              <a:t>Počet úrovní distribučního systému </a:t>
            </a:r>
            <a:r>
              <a:rPr lang="cs-CZ" sz="2000" dirty="0"/>
              <a:t>(Kašparová 2016)</a:t>
            </a:r>
          </a:p>
        </p:txBody>
      </p:sp>
      <p:grpSp>
        <p:nvGrpSpPr>
          <p:cNvPr id="10269" name="Group 29"/>
          <p:cNvGrpSpPr>
            <a:grpSpLocks/>
          </p:cNvGrpSpPr>
          <p:nvPr/>
        </p:nvGrpSpPr>
        <p:grpSpPr bwMode="auto">
          <a:xfrm>
            <a:off x="539750" y="2997200"/>
            <a:ext cx="7848600" cy="3105150"/>
            <a:chOff x="768" y="1440"/>
            <a:chExt cx="4899" cy="2313"/>
          </a:xfrm>
        </p:grpSpPr>
        <p:sp>
          <p:nvSpPr>
            <p:cNvPr id="10244" name="Rectangle 4"/>
            <p:cNvSpPr>
              <a:spLocks noChangeArrowheads="1"/>
            </p:cNvSpPr>
            <p:nvPr/>
          </p:nvSpPr>
          <p:spPr bwMode="auto">
            <a:xfrm>
              <a:off x="768" y="3300"/>
              <a:ext cx="817" cy="45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400" b="1"/>
                <a:t>Výrobce</a:t>
              </a:r>
              <a:endParaRPr lang="en-US" sz="2400" b="1"/>
            </a:p>
          </p:txBody>
        </p:sp>
        <p:sp>
          <p:nvSpPr>
            <p:cNvPr id="10245" name="Rectangle 5"/>
            <p:cNvSpPr>
              <a:spLocks noChangeArrowheads="1"/>
            </p:cNvSpPr>
            <p:nvPr/>
          </p:nvSpPr>
          <p:spPr bwMode="auto">
            <a:xfrm>
              <a:off x="1788" y="3299"/>
              <a:ext cx="817" cy="4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Velkoobchod</a:t>
              </a:r>
              <a:endParaRPr lang="en-US" sz="1400" b="1"/>
            </a:p>
          </p:txBody>
        </p:sp>
        <p:sp>
          <p:nvSpPr>
            <p:cNvPr id="10246" name="Rectangle 6"/>
            <p:cNvSpPr>
              <a:spLocks noChangeArrowheads="1"/>
            </p:cNvSpPr>
            <p:nvPr/>
          </p:nvSpPr>
          <p:spPr bwMode="auto">
            <a:xfrm>
              <a:off x="2809" y="3299"/>
              <a:ext cx="817" cy="45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Prostředník</a:t>
              </a:r>
              <a:endParaRPr lang="en-US" sz="1400" b="1"/>
            </a:p>
          </p:txBody>
        </p:sp>
        <p:sp>
          <p:nvSpPr>
            <p:cNvPr id="10247" name="Rectangle 7"/>
            <p:cNvSpPr>
              <a:spLocks noChangeArrowheads="1"/>
            </p:cNvSpPr>
            <p:nvPr/>
          </p:nvSpPr>
          <p:spPr bwMode="auto">
            <a:xfrm>
              <a:off x="3829" y="3299"/>
              <a:ext cx="817" cy="453"/>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Maloobchod</a:t>
              </a:r>
              <a:endParaRPr lang="en-US" sz="1400" b="1"/>
            </a:p>
          </p:txBody>
        </p:sp>
        <p:sp>
          <p:nvSpPr>
            <p:cNvPr id="10248" name="Rectangle 8"/>
            <p:cNvSpPr>
              <a:spLocks noChangeArrowheads="1"/>
            </p:cNvSpPr>
            <p:nvPr/>
          </p:nvSpPr>
          <p:spPr bwMode="auto">
            <a:xfrm>
              <a:off x="4850" y="3299"/>
              <a:ext cx="817" cy="45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Spotřebitel</a:t>
              </a:r>
              <a:endParaRPr lang="en-US" b="1"/>
            </a:p>
          </p:txBody>
        </p:sp>
        <p:cxnSp>
          <p:nvCxnSpPr>
            <p:cNvPr id="10249" name="AutoShape 9"/>
            <p:cNvCxnSpPr>
              <a:cxnSpLocks noChangeShapeType="1"/>
              <a:stCxn id="10244" idx="3"/>
              <a:endCxn id="10245" idx="1"/>
            </p:cNvCxnSpPr>
            <p:nvPr/>
          </p:nvCxnSpPr>
          <p:spPr bwMode="auto">
            <a:xfrm flipV="1">
              <a:off x="1585" y="3526"/>
              <a:ext cx="203" cy="1"/>
            </a:xfrm>
            <a:prstGeom prst="straightConnector1">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AutoShape 10"/>
            <p:cNvCxnSpPr>
              <a:cxnSpLocks noChangeShapeType="1"/>
              <a:stCxn id="10245" idx="3"/>
              <a:endCxn id="10246" idx="1"/>
            </p:cNvCxnSpPr>
            <p:nvPr/>
          </p:nvCxnSpPr>
          <p:spPr bwMode="auto">
            <a:xfrm>
              <a:off x="2605" y="3526"/>
              <a:ext cx="204" cy="0"/>
            </a:xfrm>
            <a:prstGeom prst="straightConnector1">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1" name="AutoShape 11"/>
            <p:cNvCxnSpPr>
              <a:cxnSpLocks noChangeShapeType="1"/>
              <a:stCxn id="10246" idx="3"/>
              <a:endCxn id="10247" idx="1"/>
            </p:cNvCxnSpPr>
            <p:nvPr/>
          </p:nvCxnSpPr>
          <p:spPr bwMode="auto">
            <a:xfrm>
              <a:off x="3626" y="3526"/>
              <a:ext cx="203" cy="0"/>
            </a:xfrm>
            <a:prstGeom prst="straightConnector1">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2" name="AutoShape 12"/>
            <p:cNvCxnSpPr>
              <a:cxnSpLocks noChangeShapeType="1"/>
              <a:stCxn id="10247" idx="3"/>
              <a:endCxn id="10248" idx="1"/>
            </p:cNvCxnSpPr>
            <p:nvPr/>
          </p:nvCxnSpPr>
          <p:spPr bwMode="auto">
            <a:xfrm>
              <a:off x="4646" y="3526"/>
              <a:ext cx="204" cy="0"/>
            </a:xfrm>
            <a:prstGeom prst="straightConnector1">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3" name="Rectangle 13"/>
            <p:cNvSpPr>
              <a:spLocks noChangeArrowheads="1"/>
            </p:cNvSpPr>
            <p:nvPr/>
          </p:nvSpPr>
          <p:spPr bwMode="auto">
            <a:xfrm>
              <a:off x="768" y="2711"/>
              <a:ext cx="817" cy="45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400" b="1"/>
                <a:t>Výrobce</a:t>
              </a:r>
              <a:endParaRPr lang="en-US" sz="2400" b="1"/>
            </a:p>
          </p:txBody>
        </p:sp>
        <p:sp>
          <p:nvSpPr>
            <p:cNvPr id="10254" name="Rectangle 14"/>
            <p:cNvSpPr>
              <a:spLocks noChangeArrowheads="1"/>
            </p:cNvSpPr>
            <p:nvPr/>
          </p:nvSpPr>
          <p:spPr bwMode="auto">
            <a:xfrm>
              <a:off x="1788" y="2710"/>
              <a:ext cx="817" cy="4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Velkoobchod</a:t>
              </a:r>
              <a:endParaRPr lang="en-US" sz="1400" b="1"/>
            </a:p>
          </p:txBody>
        </p:sp>
        <p:sp>
          <p:nvSpPr>
            <p:cNvPr id="10255" name="Rectangle 15"/>
            <p:cNvSpPr>
              <a:spLocks noChangeArrowheads="1"/>
            </p:cNvSpPr>
            <p:nvPr/>
          </p:nvSpPr>
          <p:spPr bwMode="auto">
            <a:xfrm>
              <a:off x="3829" y="2710"/>
              <a:ext cx="817" cy="453"/>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Maloobchod</a:t>
              </a:r>
              <a:endParaRPr lang="en-US" sz="1400" b="1"/>
            </a:p>
          </p:txBody>
        </p:sp>
        <p:sp>
          <p:nvSpPr>
            <p:cNvPr id="10256" name="Rectangle 16"/>
            <p:cNvSpPr>
              <a:spLocks noChangeArrowheads="1"/>
            </p:cNvSpPr>
            <p:nvPr/>
          </p:nvSpPr>
          <p:spPr bwMode="auto">
            <a:xfrm>
              <a:off x="4850" y="2710"/>
              <a:ext cx="817" cy="45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Spotřebitel</a:t>
              </a:r>
              <a:endParaRPr lang="en-US" b="1"/>
            </a:p>
          </p:txBody>
        </p:sp>
        <p:cxnSp>
          <p:nvCxnSpPr>
            <p:cNvPr id="10257" name="AutoShape 17"/>
            <p:cNvCxnSpPr>
              <a:cxnSpLocks noChangeShapeType="1"/>
              <a:stCxn id="10253" idx="3"/>
              <a:endCxn id="10254" idx="1"/>
            </p:cNvCxnSpPr>
            <p:nvPr/>
          </p:nvCxnSpPr>
          <p:spPr bwMode="auto">
            <a:xfrm flipV="1">
              <a:off x="1585" y="2937"/>
              <a:ext cx="203" cy="1"/>
            </a:xfrm>
            <a:prstGeom prst="straightConnector1">
              <a:avLst/>
            </a:prstGeom>
            <a:noFill/>
            <a:ln w="28575">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AutoShape 18"/>
            <p:cNvCxnSpPr>
              <a:cxnSpLocks noChangeShapeType="1"/>
              <a:stCxn id="10255" idx="3"/>
              <a:endCxn id="10256" idx="1"/>
            </p:cNvCxnSpPr>
            <p:nvPr/>
          </p:nvCxnSpPr>
          <p:spPr bwMode="auto">
            <a:xfrm>
              <a:off x="4646" y="2937"/>
              <a:ext cx="204" cy="0"/>
            </a:xfrm>
            <a:prstGeom prst="straightConnector1">
              <a:avLst/>
            </a:prstGeom>
            <a:noFill/>
            <a:ln w="28575">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9" name="Rectangle 19"/>
            <p:cNvSpPr>
              <a:spLocks noChangeArrowheads="1"/>
            </p:cNvSpPr>
            <p:nvPr/>
          </p:nvSpPr>
          <p:spPr bwMode="auto">
            <a:xfrm>
              <a:off x="768" y="2076"/>
              <a:ext cx="817" cy="45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400" b="1"/>
                <a:t>Výrobce</a:t>
              </a:r>
              <a:endParaRPr lang="en-US" sz="2400" b="1"/>
            </a:p>
          </p:txBody>
        </p:sp>
        <p:sp>
          <p:nvSpPr>
            <p:cNvPr id="10260" name="Rectangle 20"/>
            <p:cNvSpPr>
              <a:spLocks noChangeArrowheads="1"/>
            </p:cNvSpPr>
            <p:nvPr/>
          </p:nvSpPr>
          <p:spPr bwMode="auto">
            <a:xfrm>
              <a:off x="3829" y="2075"/>
              <a:ext cx="817" cy="453"/>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1400" b="1"/>
                <a:t>Maloobchod</a:t>
              </a:r>
              <a:endParaRPr lang="en-US" sz="1400" b="1"/>
            </a:p>
          </p:txBody>
        </p:sp>
        <p:sp>
          <p:nvSpPr>
            <p:cNvPr id="10261" name="Rectangle 21"/>
            <p:cNvSpPr>
              <a:spLocks noChangeArrowheads="1"/>
            </p:cNvSpPr>
            <p:nvPr/>
          </p:nvSpPr>
          <p:spPr bwMode="auto">
            <a:xfrm>
              <a:off x="4850" y="2075"/>
              <a:ext cx="817" cy="45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Spotřebitel</a:t>
              </a:r>
              <a:endParaRPr lang="en-US" b="1"/>
            </a:p>
          </p:txBody>
        </p:sp>
        <p:cxnSp>
          <p:nvCxnSpPr>
            <p:cNvPr id="10262" name="AutoShape 22"/>
            <p:cNvCxnSpPr>
              <a:cxnSpLocks noChangeShapeType="1"/>
              <a:stCxn id="10260" idx="3"/>
              <a:endCxn id="10261" idx="1"/>
            </p:cNvCxnSpPr>
            <p:nvPr/>
          </p:nvCxnSpPr>
          <p:spPr bwMode="auto">
            <a:xfrm>
              <a:off x="4646" y="2302"/>
              <a:ext cx="204" cy="0"/>
            </a:xfrm>
            <a:prstGeom prst="straightConnector1">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3" name="Rectangle 23"/>
            <p:cNvSpPr>
              <a:spLocks noChangeArrowheads="1"/>
            </p:cNvSpPr>
            <p:nvPr/>
          </p:nvSpPr>
          <p:spPr bwMode="auto">
            <a:xfrm>
              <a:off x="768" y="1441"/>
              <a:ext cx="817" cy="45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400" b="1"/>
                <a:t>Výrobce</a:t>
              </a:r>
              <a:endParaRPr lang="en-US" sz="2400" b="1"/>
            </a:p>
          </p:txBody>
        </p:sp>
        <p:sp>
          <p:nvSpPr>
            <p:cNvPr id="10264" name="Rectangle 24"/>
            <p:cNvSpPr>
              <a:spLocks noChangeArrowheads="1"/>
            </p:cNvSpPr>
            <p:nvPr/>
          </p:nvSpPr>
          <p:spPr bwMode="auto">
            <a:xfrm>
              <a:off x="4850" y="1440"/>
              <a:ext cx="814" cy="45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t>Spotřebitel</a:t>
              </a:r>
              <a:endParaRPr lang="en-US" b="1"/>
            </a:p>
          </p:txBody>
        </p:sp>
        <p:cxnSp>
          <p:nvCxnSpPr>
            <p:cNvPr id="10265" name="AutoShape 25"/>
            <p:cNvCxnSpPr>
              <a:cxnSpLocks noChangeShapeType="1"/>
              <a:stCxn id="10254" idx="3"/>
              <a:endCxn id="10255" idx="1"/>
            </p:cNvCxnSpPr>
            <p:nvPr/>
          </p:nvCxnSpPr>
          <p:spPr bwMode="auto">
            <a:xfrm>
              <a:off x="2605" y="2937"/>
              <a:ext cx="1224" cy="0"/>
            </a:xfrm>
            <a:prstGeom prst="straightConnector1">
              <a:avLst/>
            </a:prstGeom>
            <a:noFill/>
            <a:ln w="28575">
              <a:solidFill>
                <a:srgbClr val="66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6" name="AutoShape 26"/>
            <p:cNvCxnSpPr>
              <a:cxnSpLocks noChangeShapeType="1"/>
              <a:stCxn id="10259" idx="3"/>
              <a:endCxn id="10260" idx="1"/>
            </p:cNvCxnSpPr>
            <p:nvPr/>
          </p:nvCxnSpPr>
          <p:spPr bwMode="auto">
            <a:xfrm flipV="1">
              <a:off x="1585" y="2302"/>
              <a:ext cx="2244" cy="1"/>
            </a:xfrm>
            <a:prstGeom prst="straightConnector1">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7" name="AutoShape 27"/>
            <p:cNvCxnSpPr>
              <a:cxnSpLocks noChangeShapeType="1"/>
              <a:stCxn id="10263" idx="3"/>
              <a:endCxn id="10264" idx="1"/>
            </p:cNvCxnSpPr>
            <p:nvPr/>
          </p:nvCxnSpPr>
          <p:spPr bwMode="auto">
            <a:xfrm flipV="1">
              <a:off x="1585" y="1667"/>
              <a:ext cx="3265" cy="1"/>
            </a:xfrm>
            <a:prstGeom prst="straightConnector1">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270" name="Text Box 30"/>
          <p:cNvSpPr txBox="1">
            <a:spLocks noChangeArrowheads="1"/>
          </p:cNvSpPr>
          <p:nvPr/>
        </p:nvSpPr>
        <p:spPr bwMode="auto">
          <a:xfrm>
            <a:off x="611188" y="1773238"/>
            <a:ext cx="8064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400" dirty="0"/>
              <a:t>= vrstva marketingových prostředníků, která má určitou funkci při přibližování produktu a jeho vlastnictví konečnému spotřebiteli</a:t>
            </a:r>
          </a:p>
        </p:txBody>
      </p:sp>
      <p:sp>
        <p:nvSpPr>
          <p:cNvPr id="10271" name="Text Box 31"/>
          <p:cNvSpPr txBox="1">
            <a:spLocks noChangeArrowheads="1"/>
          </p:cNvSpPr>
          <p:nvPr/>
        </p:nvSpPr>
        <p:spPr bwMode="auto">
          <a:xfrm>
            <a:off x="539750" y="6308725"/>
            <a:ext cx="799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400" b="1" dirty="0"/>
              <a:t>Počet úrovní odráží délku marketingové cesty</a:t>
            </a:r>
          </a:p>
        </p:txBody>
      </p:sp>
    </p:spTree>
    <p:extLst>
      <p:ext uri="{BB962C8B-B14F-4D97-AF65-F5344CB8AC3E}">
        <p14:creationId xmlns:p14="http://schemas.microsoft.com/office/powerpoint/2010/main" val="30480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Přímá a nepřímá distribuce</a:t>
            </a:r>
          </a:p>
        </p:txBody>
      </p:sp>
      <p:sp>
        <p:nvSpPr>
          <p:cNvPr id="3" name="Zástupný symbol pro obsah 2"/>
          <p:cNvSpPr>
            <a:spLocks noGrp="1"/>
          </p:cNvSpPr>
          <p:nvPr>
            <p:ph idx="1"/>
          </p:nvPr>
        </p:nvSpPr>
        <p:spPr/>
        <p:txBody>
          <a:bodyPr>
            <a:normAutofit fontScale="85000" lnSpcReduction="20000"/>
          </a:bodyPr>
          <a:lstStyle/>
          <a:p>
            <a:pPr algn="just"/>
            <a:r>
              <a:rPr lang="cs-CZ" dirty="0"/>
              <a:t>Podniky mají možnost volby, zda prodat svůj produkt spotřebiteli přímo z výroby tzv. </a:t>
            </a:r>
            <a:r>
              <a:rPr lang="cs-CZ" b="1" dirty="0"/>
              <a:t>přímou cestou </a:t>
            </a:r>
            <a:r>
              <a:rPr lang="cs-CZ" dirty="0"/>
              <a:t>anebo využít prostředníků k prodeji svých produktů tzv. </a:t>
            </a:r>
            <a:r>
              <a:rPr lang="cs-CZ" b="1" dirty="0"/>
              <a:t>nepřímou cestou</a:t>
            </a:r>
            <a:r>
              <a:rPr lang="cs-CZ" dirty="0"/>
              <a:t>. </a:t>
            </a:r>
          </a:p>
          <a:p>
            <a:pPr algn="just"/>
            <a:r>
              <a:rPr lang="cs-CZ" dirty="0"/>
              <a:t>Pokud prostředníci zboží od výrobce kupují a znovu prodávají, jsou označování jako </a:t>
            </a:r>
            <a:r>
              <a:rPr lang="cs-CZ" b="1" dirty="0"/>
              <a:t>obchodníci</a:t>
            </a:r>
            <a:r>
              <a:rPr lang="cs-CZ" dirty="0"/>
              <a:t>. Jiní prostředníci jako zástupci výrobců, hledají zákazníky a jednají ve prospěch výrobce, ale zboží od výrobců nenakupují, ti jsou označováni jako tzv. </a:t>
            </a:r>
            <a:r>
              <a:rPr lang="cs-CZ" b="1" dirty="0"/>
              <a:t>agenti</a:t>
            </a:r>
            <a:r>
              <a:rPr lang="cs-CZ" dirty="0"/>
              <a:t>. Poslední skupinou prostředníků jsou tzv. </a:t>
            </a:r>
            <a:r>
              <a:rPr lang="cs-CZ" b="1" dirty="0" err="1"/>
              <a:t>facilitátoři</a:t>
            </a:r>
            <a:r>
              <a:rPr lang="cs-CZ" dirty="0"/>
              <a:t>, kteří zboží ani nenakupují, ani nepomáhají hledat zákazníky, ale pouze pomáhají s distribuují např. přepravní společnosti, sklady, reklamní agentury </a:t>
            </a:r>
            <a:r>
              <a:rPr lang="cs-CZ" dirty="0" err="1"/>
              <a:t>atd</a:t>
            </a:r>
            <a:r>
              <a:rPr lang="cs-CZ" dirty="0"/>
              <a:t>[2].</a:t>
            </a:r>
            <a:endParaRPr lang="cs-CZ" b="0" dirty="0">
              <a:effectLst/>
            </a:endParaRPr>
          </a:p>
          <a:p>
            <a:endParaRPr lang="cs-CZ" dirty="0"/>
          </a:p>
        </p:txBody>
      </p:sp>
    </p:spTree>
    <p:extLst>
      <p:ext uri="{BB962C8B-B14F-4D97-AF65-F5344CB8AC3E}">
        <p14:creationId xmlns:p14="http://schemas.microsoft.com/office/powerpoint/2010/main" val="355450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half" idx="1"/>
          </p:nvPr>
        </p:nvSpPr>
        <p:spPr>
          <a:xfrm>
            <a:off x="457200" y="620689"/>
            <a:ext cx="8003232" cy="3168352"/>
          </a:xfrm>
        </p:spPr>
        <p:txBody>
          <a:bodyPr>
            <a:normAutofit fontScale="77500" lnSpcReduction="20000"/>
          </a:bodyPr>
          <a:lstStyle/>
          <a:p>
            <a:r>
              <a:rPr lang="cs-CZ" b="1" dirty="0"/>
              <a:t>Kde koupíte filmy od </a:t>
            </a:r>
            <a:r>
              <a:rPr lang="cs-CZ" b="1" dirty="0" err="1"/>
              <a:t>Disneyho</a:t>
            </a:r>
            <a:r>
              <a:rPr lang="cs-CZ" b="1" dirty="0"/>
              <a:t>?</a:t>
            </a:r>
            <a:endParaRPr lang="cs-CZ" b="0" dirty="0">
              <a:effectLst/>
            </a:endParaRPr>
          </a:p>
          <a:p>
            <a:pPr algn="just"/>
            <a:r>
              <a:rPr lang="cs-CZ" dirty="0"/>
              <a:t>Společnost </a:t>
            </a:r>
            <a:r>
              <a:rPr lang="cs-CZ" dirty="0" err="1"/>
              <a:t>Disney</a:t>
            </a:r>
            <a:r>
              <a:rPr lang="cs-CZ" dirty="0"/>
              <a:t> využívá k prodeji svých filmů na datových nosičích pěti hlavních distribučních kanálů a to jak přímou tak nepřímou distribuční cestou.  Kromě přímé distribuční cesty prodejem skrze vlastní e-</a:t>
            </a:r>
            <a:r>
              <a:rPr lang="cs-CZ" dirty="0" err="1"/>
              <a:t>shop</a:t>
            </a:r>
            <a:r>
              <a:rPr lang="cs-CZ" dirty="0"/>
              <a:t>, katalogy a vlastní obchody </a:t>
            </a:r>
            <a:r>
              <a:rPr lang="cs-CZ" dirty="0" err="1"/>
              <a:t>Disney</a:t>
            </a:r>
            <a:r>
              <a:rPr lang="cs-CZ" dirty="0"/>
              <a:t>, využívá i </a:t>
            </a:r>
            <a:r>
              <a:rPr lang="cs-CZ" dirty="0" err="1"/>
              <a:t>nepeřímé</a:t>
            </a:r>
            <a:r>
              <a:rPr lang="cs-CZ" dirty="0"/>
              <a:t> distribuční cesty, která zahrnuje  videopůjčovny,  obchody Best Buy, on-line obchody jak např. Amazon.com. Díky kombinaci přímého i nepřímého prodeje tak společnost dosahuje maximálního pokrytí trhu a umožňuje nabízet své filmy v několika cenových úrovních. Zdroj : </a:t>
            </a:r>
            <a:r>
              <a:rPr lang="cs-CZ" dirty="0" err="1"/>
              <a:t>Kotler</a:t>
            </a:r>
            <a:r>
              <a:rPr lang="cs-CZ" dirty="0"/>
              <a:t>, Keller 2007</a:t>
            </a:r>
            <a:endParaRPr lang="cs-CZ" b="0" dirty="0">
              <a:effectLst/>
            </a:endParaRPr>
          </a:p>
          <a:p>
            <a:pPr algn="just"/>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5064"/>
            <a:ext cx="51339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59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V případě, že se podnik rozhodne prodávat přímou cestou, pak musí zajistit dostatečný počet svých vlastních prodejců, jejichž proškolení a mzdu musí financovat. Působí-li podnik po celém světě, je řízení a financování přímých prodejců velice nákladné. Na druhou stranu, má podnik přímý dohled nad prodejem svých produktů[3]. </a:t>
            </a:r>
          </a:p>
        </p:txBody>
      </p:sp>
    </p:spTree>
    <p:extLst>
      <p:ext uri="{BB962C8B-B14F-4D97-AF65-F5344CB8AC3E}">
        <p14:creationId xmlns:p14="http://schemas.microsoft.com/office/powerpoint/2010/main" val="252490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620689"/>
            <a:ext cx="8229600" cy="3888432"/>
          </a:xfrm>
        </p:spPr>
        <p:txBody>
          <a:bodyPr>
            <a:normAutofit fontScale="55000" lnSpcReduction="20000"/>
          </a:bodyPr>
          <a:lstStyle/>
          <a:p>
            <a:pPr marL="0" indent="0">
              <a:buNone/>
            </a:pPr>
            <a:r>
              <a:rPr lang="cs-CZ" b="1" dirty="0"/>
              <a:t>Jak se prodávají jogurty?</a:t>
            </a:r>
            <a:endParaRPr lang="cs-CZ" b="0" dirty="0">
              <a:effectLst/>
            </a:endParaRPr>
          </a:p>
          <a:p>
            <a:r>
              <a:rPr lang="cs-CZ" dirty="0"/>
              <a:t>S převratným řešením prodeje svých výrobků přišla společnost </a:t>
            </a:r>
            <a:r>
              <a:rPr lang="cs-CZ" dirty="0" err="1"/>
              <a:t>Danone</a:t>
            </a:r>
            <a:r>
              <a:rPr lang="cs-CZ" dirty="0"/>
              <a:t> v rozvojových zemích po celém světě.</a:t>
            </a:r>
            <a:endParaRPr lang="cs-CZ" b="0" dirty="0">
              <a:effectLst/>
            </a:endParaRPr>
          </a:p>
          <a:p>
            <a:pPr algn="just"/>
            <a:r>
              <a:rPr lang="cs-CZ" dirty="0"/>
              <a:t>V Mexiku stojí na křižovatkách prodavači a zastavujícím autům nabízejí tekuté jogurty </a:t>
            </a:r>
            <a:r>
              <a:rPr lang="cs-CZ" dirty="0" err="1"/>
              <a:t>Activia</a:t>
            </a:r>
            <a:r>
              <a:rPr lang="cs-CZ" dirty="0"/>
              <a:t>. Marketingový ředitel si totiž všiml, že Mexičané v autech rádi mlsají a ve městech jsou velké dopravní zácpy. V Jižní Africe potkáte na ulicích měst prodavačky označované jako Dani </a:t>
            </a:r>
            <a:r>
              <a:rPr lang="cs-CZ" dirty="0" err="1"/>
              <a:t>Ladies</a:t>
            </a:r>
            <a:r>
              <a:rPr lang="cs-CZ" dirty="0"/>
              <a:t>, které před sebou tlačí vozíky s chladicími boxy plnými jogurtů. V Bangladéši je projekt sofistikovanější a hodně sociálně zaměřený, protože obsahuje i vzdělávací aspekt. "</a:t>
            </a:r>
            <a:r>
              <a:rPr lang="cs-CZ" dirty="0" err="1"/>
              <a:t>Shokti-ladies</a:t>
            </a:r>
            <a:r>
              <a:rPr lang="cs-CZ" dirty="0"/>
              <a:t>" vybavené chladicími taškami totiž prošly školením a informují své zákazníky o prospěšnosti mléčných výrobků pro lidské zdraví. Společnost </a:t>
            </a:r>
            <a:r>
              <a:rPr lang="cs-CZ" dirty="0" err="1"/>
              <a:t>Danone</a:t>
            </a:r>
            <a:r>
              <a:rPr lang="cs-CZ" dirty="0"/>
              <a:t> tak využívá neobvyklé formy distribuce k tomu, aby získala </a:t>
            </a:r>
            <a:r>
              <a:rPr lang="cs-CZ" dirty="0" err="1"/>
              <a:t>konkurečnní</a:t>
            </a:r>
            <a:r>
              <a:rPr lang="cs-CZ" dirty="0"/>
              <a:t> výhodu nad podniky, které své výrobky prodávají nepřímou distribuční cestou.</a:t>
            </a:r>
            <a:endParaRPr lang="cs-CZ" b="0" dirty="0">
              <a:effectLst/>
            </a:endParaRPr>
          </a:p>
          <a:p>
            <a:pPr algn="just"/>
            <a:r>
              <a:rPr lang="cs-CZ" dirty="0"/>
              <a:t>Zdroj: http://archiv.ihned.cz/c1-62801720-k-zakaznikovi-na-lodi-na-kole-i-pesky</a:t>
            </a:r>
            <a:endParaRPr lang="cs-CZ" b="0" dirty="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93096"/>
            <a:ext cx="7372028" cy="21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01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lgn="just"/>
            <a:r>
              <a:rPr lang="cs-CZ" dirty="0"/>
              <a:t>Naopak při nepřímém prodeji při využití různých prostředníků společnost ušetří náklady spojené se zajištěním vlastních prodejců, a ušetřené peníze tak může dále investovat do svého vlastního rozvoje. Prostředníci také daleko lépe než výrobci dokáží najít pro nabízené produkty odpovídající trhy a to díky svým kontaktům, zkušenost a specializaci. Na druhou stranu podnik ztrácí dohled nad způsobem prodeje svých produktů[4]. </a:t>
            </a:r>
            <a:endParaRPr lang="cs-CZ" b="0" dirty="0">
              <a:effectLst/>
            </a:endParaRPr>
          </a:p>
          <a:p>
            <a:endParaRPr lang="cs-CZ" dirty="0"/>
          </a:p>
        </p:txBody>
      </p:sp>
    </p:spTree>
    <p:extLst>
      <p:ext uri="{BB962C8B-B14F-4D97-AF65-F5344CB8AC3E}">
        <p14:creationId xmlns:p14="http://schemas.microsoft.com/office/powerpoint/2010/main" val="180905340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2231</Words>
  <Application>Microsoft Office PowerPoint</Application>
  <PresentationFormat>Předvádění na obrazovce (4:3)</PresentationFormat>
  <Paragraphs>93</Paragraphs>
  <Slides>22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Times New Roman</vt:lpstr>
      <vt:lpstr>Motiv systému Office</vt:lpstr>
      <vt:lpstr>Distribuce</vt:lpstr>
      <vt:lpstr>DISTRIBUCE A DISTRIBUČNÍ CESTA </vt:lpstr>
      <vt:lpstr>Prezentace aplikace PowerPoint</vt:lpstr>
      <vt:lpstr>Počet úrovní distribučního systému (Kašparová 2016)</vt:lpstr>
      <vt:lpstr>Přímá a nepřímá distribuce</vt:lpstr>
      <vt:lpstr>Prezentace aplikace PowerPoint</vt:lpstr>
      <vt:lpstr>Prezentace aplikace PowerPoint</vt:lpstr>
      <vt:lpstr>Prezentace aplikace PowerPoint</vt:lpstr>
      <vt:lpstr>Prezentace aplikace PowerPoint</vt:lpstr>
      <vt:lpstr>Jaké jsou nevýhody nepřímé distribuce? </vt:lpstr>
      <vt:lpstr>Distribuční článek</vt:lpstr>
      <vt:lpstr>Prezentace aplikace PowerPoint</vt:lpstr>
      <vt:lpstr>Prezentace aplikace PowerPoint</vt:lpstr>
      <vt:lpstr>Prezentace aplikace PowerPoint</vt:lpstr>
      <vt:lpstr>OBCHODNÍ ŘETĚZEC</vt:lpstr>
      <vt:lpstr>Proč v Tescu nekoupíte Pepsi?</vt:lpstr>
      <vt:lpstr>Maloobchod</vt:lpstr>
      <vt:lpstr>Prezentace aplikace PowerPoint</vt:lpstr>
      <vt:lpstr>Kde koupíte výrobky značky Gucci?</vt:lpstr>
      <vt:lpstr>Distribuce z hlediska zákazníků</vt:lpstr>
      <vt:lpstr>VELKOOBCHOD</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Distribuce</dc:title>
  <dc:creator>Uzivatel</dc:creator>
  <cp:lastModifiedBy>Pavla Marciánová</cp:lastModifiedBy>
  <cp:revision>10</cp:revision>
  <dcterms:created xsi:type="dcterms:W3CDTF">2016-12-22T12:15:44Z</dcterms:created>
  <dcterms:modified xsi:type="dcterms:W3CDTF">2023-06-14T18:10:42Z</dcterms:modified>
</cp:coreProperties>
</file>