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83" r:id="rId6"/>
    <p:sldId id="258" r:id="rId7"/>
    <p:sldId id="261" r:id="rId8"/>
    <p:sldId id="260" r:id="rId9"/>
    <p:sldId id="259" r:id="rId10"/>
    <p:sldId id="267" r:id="rId11"/>
    <p:sldId id="266" r:id="rId12"/>
    <p:sldId id="265" r:id="rId13"/>
    <p:sldId id="268" r:id="rId14"/>
    <p:sldId id="271" r:id="rId15"/>
    <p:sldId id="270" r:id="rId16"/>
    <p:sldId id="269" r:id="rId17"/>
    <p:sldId id="282" r:id="rId18"/>
    <p:sldId id="272" r:id="rId19"/>
    <p:sldId id="275" r:id="rId20"/>
    <p:sldId id="274" r:id="rId21"/>
    <p:sldId id="279" r:id="rId22"/>
    <p:sldId id="281" r:id="rId23"/>
    <p:sldId id="280" r:id="rId24"/>
    <p:sldId id="276" r:id="rId25"/>
    <p:sldId id="273" r:id="rId26"/>
    <p:sldId id="277" r:id="rId27"/>
    <p:sldId id="278" r:id="rId28"/>
    <p:sldId id="286" r:id="rId29"/>
    <p:sldId id="285" r:id="rId30"/>
    <p:sldId id="287" r:id="rId31"/>
    <p:sldId id="289"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399217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54661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317365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abulku 2"/>
          <p:cNvSpPr>
            <a:spLocks noGrp="1"/>
          </p:cNvSpPr>
          <p:nvPr>
            <p:ph type="tbl" idx="1"/>
          </p:nvPr>
        </p:nvSpPr>
        <p:spPr>
          <a:xfrm>
            <a:off x="949325" y="1981200"/>
            <a:ext cx="7661275" cy="4114800"/>
          </a:xfrm>
        </p:spPr>
        <p:txBody>
          <a:bodyPr/>
          <a:lstStyle/>
          <a:p>
            <a:endParaRPr lang="cs-CZ"/>
          </a:p>
        </p:txBody>
      </p:sp>
      <p:sp>
        <p:nvSpPr>
          <p:cNvPr id="4" name="Zástupný symbol pro datum 3"/>
          <p:cNvSpPr>
            <a:spLocks noGrp="1"/>
          </p:cNvSpPr>
          <p:nvPr>
            <p:ph type="dt" sz="half" idx="10"/>
          </p:nvPr>
        </p:nvSpPr>
        <p:spPr>
          <a:xfrm>
            <a:off x="946150" y="6248400"/>
            <a:ext cx="1905000" cy="457200"/>
          </a:xfrm>
        </p:spPr>
        <p:txBody>
          <a:bodyPr/>
          <a:lstStyle>
            <a:lvl1pPr>
              <a:defRPr/>
            </a:lvl1pPr>
          </a:lstStyle>
          <a:p>
            <a:endParaRPr lang="cs-CZ" altLang="cs-CZ"/>
          </a:p>
        </p:txBody>
      </p:sp>
      <p:sp>
        <p:nvSpPr>
          <p:cNvPr id="5" name="Zástupný symbol pro zápatí 4"/>
          <p:cNvSpPr>
            <a:spLocks noGrp="1"/>
          </p:cNvSpPr>
          <p:nvPr>
            <p:ph type="ftr" sz="quarter" idx="11"/>
          </p:nvPr>
        </p:nvSpPr>
        <p:spPr>
          <a:xfrm>
            <a:off x="3352800" y="6248400"/>
            <a:ext cx="2895600" cy="457200"/>
          </a:xfrm>
        </p:spPr>
        <p:txBody>
          <a:bodyPr/>
          <a:lstStyle>
            <a:lvl1pPr>
              <a:defRPr/>
            </a:lvl1pPr>
          </a:lstStyle>
          <a:p>
            <a:endParaRPr lang="cs-CZ" altLang="cs-CZ"/>
          </a:p>
        </p:txBody>
      </p:sp>
      <p:sp>
        <p:nvSpPr>
          <p:cNvPr id="6" name="Zástupný symbol pro číslo snímku 5"/>
          <p:cNvSpPr>
            <a:spLocks noGrp="1"/>
          </p:cNvSpPr>
          <p:nvPr>
            <p:ph type="sldNum" sz="quarter" idx="12"/>
          </p:nvPr>
        </p:nvSpPr>
        <p:spPr>
          <a:xfrm>
            <a:off x="6705600" y="6248400"/>
            <a:ext cx="1905000" cy="457200"/>
          </a:xfrm>
        </p:spPr>
        <p:txBody>
          <a:bodyPr/>
          <a:lstStyle>
            <a:lvl1pPr>
              <a:defRPr/>
            </a:lvl1pPr>
          </a:lstStyle>
          <a:p>
            <a:fld id="{F97F6229-48C5-4F5B-90D4-C516A91DD2D0}" type="slidenum">
              <a:rPr lang="cs-CZ" altLang="cs-CZ"/>
              <a:pPr/>
              <a:t>‹#›</a:t>
            </a:fld>
            <a:endParaRPr lang="cs-CZ" altLang="cs-CZ"/>
          </a:p>
        </p:txBody>
      </p:sp>
    </p:spTree>
    <p:extLst>
      <p:ext uri="{BB962C8B-B14F-4D97-AF65-F5344CB8AC3E}">
        <p14:creationId xmlns:p14="http://schemas.microsoft.com/office/powerpoint/2010/main" val="5640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174719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190446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0AAEA30-1069-42AC-A388-94B3D2D31C75}"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23922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0AAEA30-1069-42AC-A388-94B3D2D31C75}" type="datetimeFigureOut">
              <a:rPr lang="cs-CZ" smtClean="0"/>
              <a:t>14.06.2023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7168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0AAEA30-1069-42AC-A388-94B3D2D31C75}" type="datetimeFigureOut">
              <a:rPr lang="cs-CZ" smtClean="0"/>
              <a:t>14.06.2023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388497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0AAEA30-1069-42AC-A388-94B3D2D31C75}" type="datetimeFigureOut">
              <a:rPr lang="cs-CZ" smtClean="0"/>
              <a:t>14.06.2023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2400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0AAEA30-1069-42AC-A388-94B3D2D31C75}"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412633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0AAEA30-1069-42AC-A388-94B3D2D31C75}"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FC990D-6562-428A-ADF7-C22F9500E652}" type="slidenum">
              <a:rPr lang="cs-CZ" smtClean="0"/>
              <a:t>‹#›</a:t>
            </a:fld>
            <a:endParaRPr lang="cs-CZ"/>
          </a:p>
        </p:txBody>
      </p:sp>
    </p:spTree>
    <p:extLst>
      <p:ext uri="{BB962C8B-B14F-4D97-AF65-F5344CB8AC3E}">
        <p14:creationId xmlns:p14="http://schemas.microsoft.com/office/powerpoint/2010/main" val="12276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AEA30-1069-42AC-A388-94B3D2D31C75}" type="datetimeFigureOut">
              <a:rPr lang="cs-CZ" smtClean="0"/>
              <a:t>14.06.2023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C990D-6562-428A-ADF7-C22F9500E652}" type="slidenum">
              <a:rPr lang="cs-CZ" smtClean="0"/>
              <a:t>‹#›</a:t>
            </a:fld>
            <a:endParaRPr lang="cs-CZ"/>
          </a:p>
        </p:txBody>
      </p:sp>
    </p:spTree>
    <p:extLst>
      <p:ext uri="{BB962C8B-B14F-4D97-AF65-F5344CB8AC3E}">
        <p14:creationId xmlns:p14="http://schemas.microsoft.com/office/powerpoint/2010/main" val="3696235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Propagace, marketingová komunikace</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5207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cs-CZ" altLang="cs-CZ" b="1" dirty="0"/>
              <a:t>Komunikační strategie </a:t>
            </a:r>
            <a:r>
              <a:rPr lang="cs-CZ" altLang="cs-CZ" sz="1600" dirty="0"/>
              <a:t>( zdroj: Kašparová, 2016)</a:t>
            </a:r>
          </a:p>
        </p:txBody>
      </p:sp>
      <p:pic>
        <p:nvPicPr>
          <p:cNvPr id="7173" name="Picture 5" descr="Název souboru: BL00102_.wmf&#10;Klíčová slova: budovy, kouř, průmysl ...&#10;Velikost souboru: 3 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Název souboru: BD06446_.wmf&#10;Klíčová slova: budovy, exteriéry, kancelářské budovy ...&#10;Velikost souboru: 20 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09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Název souboru: BD05622_.wmf&#10;Klíčová slova: dámy, davy, lidé ...&#10;Velikost souboru: 69 k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2098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199" name="Text Box 31"/>
          <p:cNvSpPr txBox="1">
            <a:spLocks noChangeArrowheads="1"/>
          </p:cNvSpPr>
          <p:nvPr/>
        </p:nvSpPr>
        <p:spPr bwMode="auto">
          <a:xfrm>
            <a:off x="2057400" y="2362200"/>
            <a:ext cx="175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0">
                <a:latin typeface="Tahoma" pitchFamily="34" charset="0"/>
              </a:rPr>
              <a:t>Marketingové aktivity výrobce</a:t>
            </a:r>
          </a:p>
        </p:txBody>
      </p:sp>
      <p:sp>
        <p:nvSpPr>
          <p:cNvPr id="7200" name="Text Box 32"/>
          <p:cNvSpPr txBox="1">
            <a:spLocks noChangeArrowheads="1"/>
          </p:cNvSpPr>
          <p:nvPr/>
        </p:nvSpPr>
        <p:spPr bwMode="auto">
          <a:xfrm>
            <a:off x="609600" y="3581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Výrobce</a:t>
            </a:r>
          </a:p>
        </p:txBody>
      </p:sp>
      <p:sp>
        <p:nvSpPr>
          <p:cNvPr id="7201" name="Text Box 33"/>
          <p:cNvSpPr txBox="1">
            <a:spLocks noChangeArrowheads="1"/>
          </p:cNvSpPr>
          <p:nvPr/>
        </p:nvSpPr>
        <p:spPr bwMode="auto">
          <a:xfrm>
            <a:off x="3200400" y="3581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Velkoobchod a maloobchod</a:t>
            </a:r>
          </a:p>
        </p:txBody>
      </p:sp>
      <p:sp>
        <p:nvSpPr>
          <p:cNvPr id="7202" name="Text Box 34"/>
          <p:cNvSpPr txBox="1">
            <a:spLocks noChangeArrowheads="1"/>
          </p:cNvSpPr>
          <p:nvPr/>
        </p:nvSpPr>
        <p:spPr bwMode="auto">
          <a:xfrm>
            <a:off x="7620000" y="38100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Spotřebitelé</a:t>
            </a:r>
          </a:p>
        </p:txBody>
      </p:sp>
      <p:sp>
        <p:nvSpPr>
          <p:cNvPr id="7203" name="Line 35"/>
          <p:cNvSpPr>
            <a:spLocks noChangeShapeType="1"/>
          </p:cNvSpPr>
          <p:nvPr/>
        </p:nvSpPr>
        <p:spPr bwMode="auto">
          <a:xfrm>
            <a:off x="2209800" y="3429000"/>
            <a:ext cx="16002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205" name="Text Box 37"/>
          <p:cNvSpPr txBox="1">
            <a:spLocks noChangeArrowheads="1"/>
          </p:cNvSpPr>
          <p:nvPr/>
        </p:nvSpPr>
        <p:spPr bwMode="auto">
          <a:xfrm>
            <a:off x="5791200" y="2362200"/>
            <a:ext cx="175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0">
                <a:latin typeface="Tahoma" pitchFamily="34" charset="0"/>
              </a:rPr>
              <a:t>Marketingové aktivity mezičlánků</a:t>
            </a:r>
          </a:p>
        </p:txBody>
      </p:sp>
      <p:sp>
        <p:nvSpPr>
          <p:cNvPr id="7206" name="Line 38"/>
          <p:cNvSpPr>
            <a:spLocks noChangeShapeType="1"/>
          </p:cNvSpPr>
          <p:nvPr/>
        </p:nvSpPr>
        <p:spPr bwMode="auto">
          <a:xfrm>
            <a:off x="5791200" y="3429000"/>
            <a:ext cx="19050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pic>
        <p:nvPicPr>
          <p:cNvPr id="7209" name="Picture 41" descr="Název souboru: BL00102_.wmf&#10;Klíčová slova: budovy, kouř, průmysl ...&#10;Velikost souboru: 3 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196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2" descr="Název souboru: BD06446_.wmf&#10;Klíčová slova: budovy, exteriéry, kancelářské budovy ...&#10;Velikost souboru: 20 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4196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3" descr="Název souboru: BD05622_.wmf&#10;Klíčová slova: dámy, davy, lidé ...&#10;Velikost souboru: 69 k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419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212" name="Text Box 44"/>
          <p:cNvSpPr txBox="1">
            <a:spLocks noChangeArrowheads="1"/>
          </p:cNvSpPr>
          <p:nvPr/>
        </p:nvSpPr>
        <p:spPr bwMode="auto">
          <a:xfrm>
            <a:off x="3352800" y="4114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latin typeface="Tahoma" pitchFamily="34" charset="0"/>
              </a:rPr>
              <a:t>strategie „pull“</a:t>
            </a:r>
          </a:p>
        </p:txBody>
      </p:sp>
      <p:sp>
        <p:nvSpPr>
          <p:cNvPr id="7213" name="Text Box 45"/>
          <p:cNvSpPr txBox="1">
            <a:spLocks noChangeArrowheads="1"/>
          </p:cNvSpPr>
          <p:nvPr/>
        </p:nvSpPr>
        <p:spPr bwMode="auto">
          <a:xfrm>
            <a:off x="2362200" y="50133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0">
                <a:latin typeface="Tahoma" pitchFamily="34" charset="0"/>
              </a:rPr>
              <a:t>Poptávka</a:t>
            </a:r>
          </a:p>
        </p:txBody>
      </p:sp>
      <p:sp>
        <p:nvSpPr>
          <p:cNvPr id="7214" name="Text Box 46"/>
          <p:cNvSpPr txBox="1">
            <a:spLocks noChangeArrowheads="1"/>
          </p:cNvSpPr>
          <p:nvPr/>
        </p:nvSpPr>
        <p:spPr bwMode="auto">
          <a:xfrm>
            <a:off x="685800" y="5791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Výrobce</a:t>
            </a:r>
          </a:p>
        </p:txBody>
      </p:sp>
      <p:sp>
        <p:nvSpPr>
          <p:cNvPr id="7215" name="Text Box 47"/>
          <p:cNvSpPr txBox="1">
            <a:spLocks noChangeArrowheads="1"/>
          </p:cNvSpPr>
          <p:nvPr/>
        </p:nvSpPr>
        <p:spPr bwMode="auto">
          <a:xfrm>
            <a:off x="3276600" y="57912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Velkoobchod a maloobchod</a:t>
            </a:r>
          </a:p>
        </p:txBody>
      </p:sp>
      <p:sp>
        <p:nvSpPr>
          <p:cNvPr id="7216" name="Text Box 48"/>
          <p:cNvSpPr txBox="1">
            <a:spLocks noChangeArrowheads="1"/>
          </p:cNvSpPr>
          <p:nvPr/>
        </p:nvSpPr>
        <p:spPr bwMode="auto">
          <a:xfrm>
            <a:off x="7696200" y="6019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b="0">
                <a:latin typeface="Tahoma" pitchFamily="34" charset="0"/>
              </a:rPr>
              <a:t>Spotřebitelé</a:t>
            </a:r>
          </a:p>
        </p:txBody>
      </p:sp>
      <p:sp>
        <p:nvSpPr>
          <p:cNvPr id="7217" name="Line 49"/>
          <p:cNvSpPr>
            <a:spLocks noChangeShapeType="1"/>
          </p:cNvSpPr>
          <p:nvPr/>
        </p:nvSpPr>
        <p:spPr bwMode="auto">
          <a:xfrm>
            <a:off x="2286000" y="5410200"/>
            <a:ext cx="1600200" cy="0"/>
          </a:xfrm>
          <a:prstGeom prst="line">
            <a:avLst/>
          </a:prstGeom>
          <a:noFill/>
          <a:ln w="28575">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218" name="Text Box 50"/>
          <p:cNvSpPr txBox="1">
            <a:spLocks noChangeArrowheads="1"/>
          </p:cNvSpPr>
          <p:nvPr/>
        </p:nvSpPr>
        <p:spPr bwMode="auto">
          <a:xfrm>
            <a:off x="5943600" y="50292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0">
                <a:latin typeface="Tahoma" pitchFamily="34" charset="0"/>
              </a:rPr>
              <a:t>Poptávka</a:t>
            </a:r>
          </a:p>
        </p:txBody>
      </p:sp>
      <p:sp>
        <p:nvSpPr>
          <p:cNvPr id="7219" name="Line 51"/>
          <p:cNvSpPr>
            <a:spLocks noChangeShapeType="1"/>
          </p:cNvSpPr>
          <p:nvPr/>
        </p:nvSpPr>
        <p:spPr bwMode="auto">
          <a:xfrm>
            <a:off x="5867400" y="5410200"/>
            <a:ext cx="1905000" cy="0"/>
          </a:xfrm>
          <a:prstGeom prst="line">
            <a:avLst/>
          </a:prstGeom>
          <a:noFill/>
          <a:ln w="28575">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198" name="Text Box 30"/>
          <p:cNvSpPr txBox="1">
            <a:spLocks noChangeArrowheads="1"/>
          </p:cNvSpPr>
          <p:nvPr/>
        </p:nvSpPr>
        <p:spPr bwMode="auto">
          <a:xfrm>
            <a:off x="3429000" y="1905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latin typeface="Tahoma" pitchFamily="34" charset="0"/>
              </a:rPr>
              <a:t>strategie „push“</a:t>
            </a:r>
          </a:p>
        </p:txBody>
      </p:sp>
      <p:sp>
        <p:nvSpPr>
          <p:cNvPr id="7221" name="Line 53"/>
          <p:cNvSpPr>
            <a:spLocks noChangeShapeType="1"/>
          </p:cNvSpPr>
          <p:nvPr/>
        </p:nvSpPr>
        <p:spPr bwMode="auto">
          <a:xfrm>
            <a:off x="1066800" y="6172200"/>
            <a:ext cx="0" cy="5334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222" name="Line 54"/>
          <p:cNvSpPr>
            <a:spLocks noChangeShapeType="1"/>
          </p:cNvSpPr>
          <p:nvPr/>
        </p:nvSpPr>
        <p:spPr bwMode="auto">
          <a:xfrm>
            <a:off x="1066800" y="6705600"/>
            <a:ext cx="7239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224" name="Line 56"/>
          <p:cNvSpPr>
            <a:spLocks noChangeShapeType="1"/>
          </p:cNvSpPr>
          <p:nvPr/>
        </p:nvSpPr>
        <p:spPr bwMode="auto">
          <a:xfrm flipV="1">
            <a:off x="8305800" y="6400800"/>
            <a:ext cx="0" cy="3048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225" name="Text Box 57"/>
          <p:cNvSpPr txBox="1">
            <a:spLocks noChangeArrowheads="1"/>
          </p:cNvSpPr>
          <p:nvPr/>
        </p:nvSpPr>
        <p:spPr bwMode="auto">
          <a:xfrm>
            <a:off x="1676400" y="6308725"/>
            <a:ext cx="571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000" b="0">
                <a:latin typeface="Tahoma" pitchFamily="34" charset="0"/>
              </a:rPr>
              <a:t>Marketingové aktivity výrobce</a:t>
            </a:r>
          </a:p>
        </p:txBody>
      </p:sp>
    </p:spTree>
    <p:extLst>
      <p:ext uri="{BB962C8B-B14F-4D97-AF65-F5344CB8AC3E}">
        <p14:creationId xmlns:p14="http://schemas.microsoft.com/office/powerpoint/2010/main" val="360123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620688"/>
            <a:ext cx="8229600" cy="202034"/>
          </a:xfrm>
        </p:spPr>
        <p:txBody>
          <a:bodyPr>
            <a:noAutofit/>
          </a:bodyPr>
          <a:lstStyle/>
          <a:p>
            <a:r>
              <a:rPr lang="cs-CZ" sz="2000" b="1" dirty="0"/>
              <a:t>Jak využil příležitosti Staropramen skrze </a:t>
            </a:r>
            <a:r>
              <a:rPr lang="cs-CZ" sz="2000" b="1" dirty="0" err="1"/>
              <a:t>pull</a:t>
            </a:r>
            <a:r>
              <a:rPr lang="cs-CZ" sz="2000" b="1" dirty="0"/>
              <a:t> strategii?</a:t>
            </a:r>
            <a:br>
              <a:rPr lang="cs-CZ" sz="2000" b="1" dirty="0"/>
            </a:br>
            <a:endParaRPr lang="cs-CZ" sz="2000" dirty="0"/>
          </a:p>
        </p:txBody>
      </p:sp>
      <p:sp>
        <p:nvSpPr>
          <p:cNvPr id="3" name="Zástupný symbol pro obsah 2"/>
          <p:cNvSpPr>
            <a:spLocks noGrp="1"/>
          </p:cNvSpPr>
          <p:nvPr>
            <p:ph idx="1"/>
          </p:nvPr>
        </p:nvSpPr>
        <p:spPr>
          <a:xfrm>
            <a:off x="457200" y="764704"/>
            <a:ext cx="5698976" cy="5760640"/>
          </a:xfrm>
        </p:spPr>
        <p:txBody>
          <a:bodyPr>
            <a:normAutofit fontScale="62500" lnSpcReduction="20000"/>
          </a:bodyPr>
          <a:lstStyle/>
          <a:p>
            <a:pPr algn="just"/>
            <a:endParaRPr lang="cs-CZ" dirty="0"/>
          </a:p>
          <a:p>
            <a:pPr algn="just"/>
            <a:r>
              <a:rPr lang="cs-CZ" dirty="0"/>
              <a:t>Oblíbenost a spotřeba piva v plechovkách rok od roku stoupá. V České republice činili objemy piva v plechovkách  přibližně 6,2 % celkových prodejů v segmentu baleného piva v obchodech. Trh plechovkového piva zaznamenal v posledních letech velmi dynamický růst. V roce 2007 se v plechovkách prodalo o 16 % více piva, než v roce předchozím. Toho využila i společnost Staropramen, která v roce 2008 zavedla prodej piva Stella </a:t>
            </a:r>
            <a:r>
              <a:rPr lang="cs-CZ" dirty="0" err="1"/>
              <a:t>Artois</a:t>
            </a:r>
            <a:r>
              <a:rPr lang="cs-CZ" dirty="0"/>
              <a:t> v plechovce. Ležák Stella </a:t>
            </a:r>
            <a:r>
              <a:rPr lang="cs-CZ" dirty="0" err="1"/>
              <a:t>Artois</a:t>
            </a:r>
            <a:r>
              <a:rPr lang="cs-CZ" dirty="0"/>
              <a:t> byl do té doby dostupný v obchodech pouze v lahvové verzi. Cílová skupina prémiového ležáku Stella </a:t>
            </a:r>
            <a:r>
              <a:rPr lang="cs-CZ" dirty="0" err="1"/>
              <a:t>Artois</a:t>
            </a:r>
            <a:r>
              <a:rPr lang="cs-CZ" dirty="0"/>
              <a:t> žije velmi aktivním životem. Novým balením chtěla společnost vyjít vstříc, svým spotřebitelům, aby si mohli Stellu </a:t>
            </a:r>
            <a:r>
              <a:rPr lang="cs-CZ" dirty="0" err="1"/>
              <a:t>Artois</a:t>
            </a:r>
            <a:r>
              <a:rPr lang="cs-CZ" dirty="0"/>
              <a:t> vychutnat i při </a:t>
            </a:r>
            <a:r>
              <a:rPr lang="cs-CZ" dirty="0" err="1"/>
              <a:t>outdoorových</a:t>
            </a:r>
            <a:r>
              <a:rPr lang="cs-CZ" dirty="0"/>
              <a:t>  aktivitách, společnost Staropramen, která pivo Stella </a:t>
            </a:r>
            <a:r>
              <a:rPr lang="cs-CZ" dirty="0" err="1"/>
              <a:t>Artois</a:t>
            </a:r>
            <a:r>
              <a:rPr lang="cs-CZ" dirty="0"/>
              <a:t> vyrábí tak reagovala na trend a zvyšující se oblíbenost piva. </a:t>
            </a:r>
          </a:p>
          <a:p>
            <a:pPr algn="just"/>
            <a:r>
              <a:rPr lang="cs-CZ" dirty="0"/>
              <a:t>Zdroj: www.marketingovenoviny.cz</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861048"/>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10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404664"/>
            <a:ext cx="8229600" cy="4525963"/>
          </a:xfrm>
        </p:spPr>
        <p:txBody>
          <a:bodyPr>
            <a:normAutofit fontScale="70000" lnSpcReduction="20000"/>
          </a:bodyPr>
          <a:lstStyle/>
          <a:p>
            <a:pPr algn="just"/>
            <a:r>
              <a:rPr lang="cs-CZ" dirty="0">
                <a:effectLst/>
                <a:ea typeface="Calibri"/>
                <a:cs typeface="Times New Roman"/>
              </a:rPr>
              <a:t>Konečnou strategii je třeba vždy pečlivě zvážit s ohledem na </a:t>
            </a:r>
            <a:r>
              <a:rPr lang="cs-CZ" b="1" dirty="0">
                <a:effectLst/>
                <a:ea typeface="Calibri"/>
                <a:cs typeface="Times New Roman"/>
              </a:rPr>
              <a:t>životní stadium produktu</a:t>
            </a:r>
            <a:r>
              <a:rPr lang="cs-CZ" dirty="0">
                <a:effectLst/>
                <a:ea typeface="Calibri"/>
                <a:cs typeface="Times New Roman"/>
              </a:rPr>
              <a:t>, který propagujeme a </a:t>
            </a:r>
            <a:r>
              <a:rPr lang="cs-CZ" b="1" dirty="0">
                <a:effectLst/>
                <a:ea typeface="Calibri"/>
                <a:cs typeface="Times New Roman"/>
              </a:rPr>
              <a:t>typ trhu</a:t>
            </a:r>
            <a:r>
              <a:rPr lang="cs-CZ" dirty="0">
                <a:effectLst/>
                <a:ea typeface="Calibri"/>
                <a:cs typeface="Times New Roman"/>
              </a:rPr>
              <a:t>[4], který propagací oslovíme. Pokud podnik propaguje novinku potřebuje  zákazníky informovat, že vůbec existuje, nový typ Škody Fabia, bude tedy např. propagován reklamou v televizi, případně nějakými událostmi, na kterých bude vůz předveden. V dalších fázích životního cyklu bude podnik raději volit osobní prodej, podporu prodeje popř. direct marketing, který v zákazníkovi vyvolá touhu po vyzkoušení nového vozu např. přímo v </a:t>
            </a:r>
            <a:r>
              <a:rPr lang="cs-CZ" dirty="0" err="1">
                <a:effectLst/>
                <a:ea typeface="Calibri"/>
                <a:cs typeface="Times New Roman"/>
              </a:rPr>
              <a:t>autohausu</a:t>
            </a:r>
            <a:r>
              <a:rPr lang="cs-CZ" dirty="0">
                <a:effectLst/>
                <a:ea typeface="Calibri"/>
                <a:cs typeface="Times New Roman"/>
              </a:rPr>
              <a:t>. Ve stádiu zralosti přichází opět na řadu reklama, akce, události a osobní prodej, které mají za úkol propagovat produkt, a povzbudit zákazníky k nákupu produktu. Ve stádiu úpadku bude propagace zaměřena na podporu prodeje, protože ostatní nástroje komunikačního mixu ztrácejí smysl, </a:t>
            </a:r>
            <a:r>
              <a:rPr lang="cs-CZ" dirty="0"/>
              <a:t>z hlediska vysokých nákladů.</a:t>
            </a:r>
          </a:p>
          <a:p>
            <a:endParaRPr lang="cs-CZ" dirty="0"/>
          </a:p>
        </p:txBody>
      </p:sp>
      <p:pic>
        <p:nvPicPr>
          <p:cNvPr id="4100" name="Graf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63047"/>
            <a:ext cx="2808312" cy="18351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663047"/>
            <a:ext cx="3096344" cy="18446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23528" y="4293096"/>
            <a:ext cx="85731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dirty="0">
                <a:ln>
                  <a:noFill/>
                </a:ln>
                <a:effectLst/>
                <a:ea typeface="Calibri" pitchFamily="34" charset="0"/>
                <a:cs typeface="Myriad Pro"/>
              </a:rPr>
              <a:t>komunikační strategie v případě odlišných druhů trhů  výrobce osobních a nákladních automobilů. </a:t>
            </a:r>
            <a:endParaRPr kumimoji="0" lang="cs-CZ" altLang="cs-CZ" sz="1600" b="0" i="0" u="none" strike="noStrike" cap="none" normalizeH="0" baseline="0" dirty="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600" b="0" i="0" u="none" strike="noStrike" cap="none" normalizeH="0" baseline="0" dirty="0">
              <a:ln>
                <a:noFill/>
              </a:ln>
              <a:effectLst/>
              <a:cs typeface="Arial" pitchFamily="34" charset="0"/>
            </a:endParaRPr>
          </a:p>
        </p:txBody>
      </p:sp>
      <p:sp>
        <p:nvSpPr>
          <p:cNvPr id="5" name="Rectangle 6"/>
          <p:cNvSpPr>
            <a:spLocks noChangeArrowheads="1"/>
          </p:cNvSpPr>
          <p:nvPr/>
        </p:nvSpPr>
        <p:spPr bwMode="auto">
          <a:xfrm>
            <a:off x="809281" y="6521678"/>
            <a:ext cx="148309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800" b="1" i="0" u="none" strike="noStrike" cap="none" normalizeH="0" baseline="0" dirty="0">
                <a:ln>
                  <a:noFill/>
                </a:ln>
                <a:effectLst/>
                <a:latin typeface="Times"/>
                <a:ea typeface="Calibri" pitchFamily="34" charset="0"/>
                <a:cs typeface="Myriad Pro"/>
              </a:rPr>
              <a:t>Zdroj: </a:t>
            </a:r>
            <a:r>
              <a:rPr kumimoji="0" lang="cs-CZ" altLang="cs-CZ" sz="800" b="1" i="0" u="none" strike="noStrike" cap="none" normalizeH="0" baseline="0" dirty="0" err="1">
                <a:ln>
                  <a:noFill/>
                </a:ln>
                <a:effectLst/>
                <a:latin typeface="Times"/>
                <a:ea typeface="Calibri" pitchFamily="34" charset="0"/>
                <a:cs typeface="Myriad Pro"/>
              </a:rPr>
              <a:t>Kotler</a:t>
            </a:r>
            <a:r>
              <a:rPr kumimoji="0" lang="cs-CZ" altLang="cs-CZ" sz="800" b="1" i="0" u="none" strike="noStrike" cap="none" normalizeH="0" baseline="0" dirty="0">
                <a:ln>
                  <a:noFill/>
                </a:ln>
                <a:effectLst/>
                <a:latin typeface="Times"/>
                <a:ea typeface="Calibri" pitchFamily="34" charset="0"/>
                <a:cs typeface="Myriad Pro"/>
              </a:rPr>
              <a:t>, 2007 upraveno</a:t>
            </a:r>
            <a:endParaRPr kumimoji="0" lang="cs-CZ" altLang="cs-CZ" sz="1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429178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Reklama</a:t>
            </a:r>
          </a:p>
        </p:txBody>
      </p:sp>
      <p:sp>
        <p:nvSpPr>
          <p:cNvPr id="3" name="Zástupný symbol pro obsah 2"/>
          <p:cNvSpPr>
            <a:spLocks noGrp="1"/>
          </p:cNvSpPr>
          <p:nvPr>
            <p:ph idx="1"/>
          </p:nvPr>
        </p:nvSpPr>
        <p:spPr/>
        <p:txBody>
          <a:bodyPr>
            <a:normAutofit fontScale="70000" lnSpcReduction="20000"/>
          </a:bodyPr>
          <a:lstStyle/>
          <a:p>
            <a:r>
              <a:rPr lang="cs-CZ" b="1" dirty="0"/>
              <a:t>Reklama</a:t>
            </a:r>
            <a:r>
              <a:rPr lang="cs-CZ" dirty="0"/>
              <a:t> – součást komunikačního mixu, neosobní forma placené propagace myšlenek, zboží a služeb identifikovaného podniku, která může mít podobu informativní, přesvědčovací nebo upomínací.</a:t>
            </a:r>
          </a:p>
          <a:p>
            <a:endParaRPr lang="cs-CZ" dirty="0"/>
          </a:p>
          <a:p>
            <a:r>
              <a:rPr lang="cs-CZ" dirty="0"/>
              <a:t>Pro podniky nabízející služby, zboží a příp. i myšlenky představuje </a:t>
            </a:r>
            <a:r>
              <a:rPr lang="cs-CZ" b="1" dirty="0"/>
              <a:t>reklama</a:t>
            </a:r>
            <a:r>
              <a:rPr lang="cs-CZ" dirty="0"/>
              <a:t> jako součást komunikačního mixu jednu z nejdůležitějších forem způsobu komunikace se zákazníky. Často stojí propagace podniku prostřednictvím reklam nemalé finanční prostředky a tak je třeba věnovat reklamě patřičnou pozornost. </a:t>
            </a:r>
          </a:p>
          <a:p>
            <a:r>
              <a:rPr lang="cs-CZ" dirty="0"/>
              <a:t>Úspěšnost reklamy ovlivněna:</a:t>
            </a:r>
          </a:p>
          <a:p>
            <a:pPr lvl="1"/>
            <a:r>
              <a:rPr lang="cs-CZ" dirty="0"/>
              <a:t>cílovým trhem, kterému je reklama určena a </a:t>
            </a:r>
          </a:p>
          <a:p>
            <a:pPr lvl="1"/>
            <a:r>
              <a:rPr lang="cs-CZ" dirty="0"/>
              <a:t>A zjištěním motivu zákazníků ke koupi, základní otázkou, kterou si marketéři kladou při využití reklamy je, </a:t>
            </a:r>
            <a:r>
              <a:rPr lang="cs-CZ" b="1" dirty="0"/>
              <a:t>kdo</a:t>
            </a:r>
            <a:r>
              <a:rPr lang="cs-CZ" dirty="0"/>
              <a:t> kupuje a </a:t>
            </a:r>
            <a:r>
              <a:rPr lang="cs-CZ" b="1" dirty="0"/>
              <a:t>proč</a:t>
            </a:r>
            <a:r>
              <a:rPr lang="cs-CZ" dirty="0"/>
              <a:t> kupuje daný produkt. </a:t>
            </a:r>
          </a:p>
          <a:p>
            <a:pPr marL="457200" lvl="1" indent="0">
              <a:buNone/>
            </a:pPr>
            <a:endParaRPr lang="cs-CZ" dirty="0"/>
          </a:p>
          <a:p>
            <a:endParaRPr lang="cs-CZ" dirty="0"/>
          </a:p>
        </p:txBody>
      </p:sp>
    </p:spTree>
    <p:extLst>
      <p:ext uri="{BB962C8B-B14F-4D97-AF65-F5344CB8AC3E}">
        <p14:creationId xmlns:p14="http://schemas.microsoft.com/office/powerpoint/2010/main" val="39612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457200" lvl="1" indent="0">
              <a:buNone/>
            </a:pPr>
            <a:r>
              <a:rPr lang="cs-CZ" dirty="0"/>
              <a:t>K odpovědi na uvedené otázky pomáhá podnikům tzv.</a:t>
            </a:r>
            <a:r>
              <a:rPr lang="cs-CZ" b="1" dirty="0"/>
              <a:t>5M</a:t>
            </a:r>
            <a:r>
              <a:rPr lang="cs-CZ" dirty="0"/>
              <a:t> reklamy tedy </a:t>
            </a:r>
            <a:r>
              <a:rPr lang="cs-CZ" dirty="0" err="1"/>
              <a:t>mission</a:t>
            </a:r>
            <a:r>
              <a:rPr lang="cs-CZ" dirty="0"/>
              <a:t>, </a:t>
            </a:r>
            <a:r>
              <a:rPr lang="cs-CZ" dirty="0" err="1"/>
              <a:t>money</a:t>
            </a:r>
            <a:r>
              <a:rPr lang="cs-CZ" dirty="0"/>
              <a:t>, </a:t>
            </a:r>
            <a:r>
              <a:rPr lang="cs-CZ" dirty="0" err="1"/>
              <a:t>message</a:t>
            </a:r>
            <a:r>
              <a:rPr lang="cs-CZ" dirty="0"/>
              <a:t>, media, </a:t>
            </a:r>
            <a:r>
              <a:rPr lang="cs-CZ" dirty="0" err="1"/>
              <a:t>measure</a:t>
            </a:r>
            <a:r>
              <a:rPr lang="cs-CZ" dirty="0"/>
              <a:t>. </a:t>
            </a:r>
          </a:p>
          <a:p>
            <a:pPr marL="457200" lvl="1" indent="0">
              <a:buNone/>
            </a:pPr>
            <a:r>
              <a:rPr lang="cs-CZ" b="1" dirty="0" err="1"/>
              <a:t>Mission</a:t>
            </a:r>
            <a:r>
              <a:rPr lang="cs-CZ" dirty="0"/>
              <a:t> -poslání zahrnuje prodejní cíle reklamy, tedy čeho má být prostřednictvím reklamy dosaženo např. zvýšením prodeje daného produktu před Vánoci. </a:t>
            </a:r>
          </a:p>
          <a:p>
            <a:pPr marL="457200" lvl="1" indent="0">
              <a:buNone/>
            </a:pPr>
            <a:r>
              <a:rPr lang="cs-CZ" b="1" dirty="0"/>
              <a:t>Money</a:t>
            </a:r>
            <a:r>
              <a:rPr lang="cs-CZ" dirty="0"/>
              <a:t> kolik prostředků má být na reklamu určeno.</a:t>
            </a:r>
          </a:p>
          <a:p>
            <a:pPr marL="457200" lvl="1" indent="0">
              <a:buNone/>
            </a:pPr>
            <a:r>
              <a:rPr lang="cs-CZ" b="1" dirty="0" err="1"/>
              <a:t>Message</a:t>
            </a:r>
            <a:r>
              <a:rPr lang="cs-CZ" dirty="0"/>
              <a:t> – na co má být reklamou upozorněno, co má reklama zákazníkovi sdělit. </a:t>
            </a:r>
          </a:p>
          <a:p>
            <a:pPr marL="457200" lvl="1" indent="0">
              <a:buNone/>
            </a:pPr>
            <a:r>
              <a:rPr lang="cs-CZ" b="1" dirty="0"/>
              <a:t>Media</a:t>
            </a:r>
            <a:r>
              <a:rPr lang="cs-CZ" dirty="0"/>
              <a:t> – jaká média bude třeba k propagaci použít.</a:t>
            </a:r>
          </a:p>
          <a:p>
            <a:pPr marL="457200" lvl="1" indent="0">
              <a:buNone/>
            </a:pPr>
            <a:r>
              <a:rPr lang="cs-CZ" b="1" dirty="0" err="1"/>
              <a:t>Measure</a:t>
            </a:r>
            <a:r>
              <a:rPr lang="cs-CZ" b="1" dirty="0"/>
              <a:t> </a:t>
            </a:r>
            <a:r>
              <a:rPr lang="cs-CZ" dirty="0"/>
              <a:t>– jak vyhodnotíme, zda byla či nebyla reklama úspěšná vzhledem ke stanovenému cíli.</a:t>
            </a:r>
          </a:p>
          <a:p>
            <a:endParaRPr lang="cs-CZ" dirty="0"/>
          </a:p>
        </p:txBody>
      </p:sp>
    </p:spTree>
    <p:extLst>
      <p:ext uri="{BB962C8B-B14F-4D97-AF65-F5344CB8AC3E}">
        <p14:creationId xmlns:p14="http://schemas.microsoft.com/office/powerpoint/2010/main" val="4030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3100" b="1" dirty="0"/>
              <a:t>Jak může špatný způsob sdělení společnosti uškodit?</a:t>
            </a:r>
            <a:br>
              <a:rPr lang="cs-CZ" b="1" dirty="0"/>
            </a:br>
            <a:endParaRPr lang="cs-CZ" dirty="0"/>
          </a:p>
        </p:txBody>
      </p:sp>
      <p:sp>
        <p:nvSpPr>
          <p:cNvPr id="5" name="Zástupný symbol pro obsah 4"/>
          <p:cNvSpPr>
            <a:spLocks noGrp="1"/>
          </p:cNvSpPr>
          <p:nvPr>
            <p:ph sz="half" idx="1"/>
          </p:nvPr>
        </p:nvSpPr>
        <p:spPr/>
        <p:txBody>
          <a:bodyPr>
            <a:normAutofit fontScale="62500" lnSpcReduction="20000"/>
          </a:bodyPr>
          <a:lstStyle/>
          <a:p>
            <a:pPr algn="just"/>
            <a:r>
              <a:rPr lang="cs-CZ" dirty="0"/>
              <a:t>Jihokorejská automobilka Hyundai Motor nezvládla propagaci vlastního vozu. Ve své reklamní kampani, která běžela v Evropě a Spojených státech v roce 2013  se chtěla se pochlubit modelem vozu Hyundai s nulovými emisemi oxidu uhličitého. Samotné sdělení, ale komunikovala tak nešťastně, že musela reklamu stáhnout. Motiv muže, jemuž se ve spotu nepodaří spáchat sebevraždu výfukovými plyny, nezabral, ale pobouřil. Kvůli kritice veřejnosti stáhla automobilka reklamní spot, ve kterém se muž neúspěšně snaží spáchat sebevraždu pomocí výfukových plynů a veřejnosti se omluvila.</a:t>
            </a:r>
          </a:p>
          <a:p>
            <a:r>
              <a:rPr lang="cs-CZ" dirty="0"/>
              <a:t>Zdroj: http://ekonomika.idnes.cz/ </a:t>
            </a:r>
          </a:p>
          <a:p>
            <a:endParaRPr lang="cs-CZ"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67250" y="2972594"/>
            <a:ext cx="4000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50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cap="all" dirty="0"/>
              <a:t>Funkce reklamy</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a:t>Informativní</a:t>
            </a:r>
            <a:r>
              <a:rPr lang="cs-CZ" dirty="0"/>
              <a:t> např. pokud společnost Apple Inc. uvádí na trh nový iPhone, musí dát svým zákazníků vědět, že nový iPhone vůbec existuje. </a:t>
            </a:r>
          </a:p>
          <a:p>
            <a:r>
              <a:rPr lang="cs-CZ" b="1" dirty="0"/>
              <a:t>Přesvědčovací</a:t>
            </a:r>
            <a:r>
              <a:rPr lang="cs-CZ" dirty="0"/>
              <a:t> tehdy kdy už se produkt na trhu dostatečně dlouho prodává a má tak své konkurenty např. jiné „chytré“ telefony, má zákazníka přesvědčit o tom, že zrovna iPhone jim přinese vyšší užitek než ostatní „chytré“ telefony. Pokud přesvědčovací reklama srovnává produkt s jiným produkte je označována jako komparativní.</a:t>
            </a:r>
          </a:p>
          <a:p>
            <a:r>
              <a:rPr lang="cs-CZ" b="1" dirty="0"/>
              <a:t>Upomínací</a:t>
            </a:r>
            <a:r>
              <a:rPr lang="cs-CZ" dirty="0"/>
              <a:t>, která by mohla společnost Apple využít ve chvíli, kdy iPhone dosáhne stádia zralosti. Cílem této reklamy je, připomenout zákazníkovi, že produkt existuje a jaké jsou jeho výhody tak aby nezapomněl, že společnost Apple iPhone stále nabízí.</a:t>
            </a:r>
          </a:p>
        </p:txBody>
      </p:sp>
    </p:spTree>
    <p:extLst>
      <p:ext uri="{BB962C8B-B14F-4D97-AF65-F5344CB8AC3E}">
        <p14:creationId xmlns:p14="http://schemas.microsoft.com/office/powerpoint/2010/main" val="37921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Jaké funkce reklamy využívá Škoda Auto, a.s.?</a:t>
            </a:r>
            <a:endParaRPr lang="cs-CZ" dirty="0"/>
          </a:p>
        </p:txBody>
      </p:sp>
      <p:sp>
        <p:nvSpPr>
          <p:cNvPr id="5" name="Zástupný symbol pro obsah 4"/>
          <p:cNvSpPr>
            <a:spLocks noGrp="1"/>
          </p:cNvSpPr>
          <p:nvPr>
            <p:ph sz="half" idx="1"/>
          </p:nvPr>
        </p:nvSpPr>
        <p:spPr/>
        <p:txBody>
          <a:bodyPr>
            <a:normAutofit fontScale="55000" lnSpcReduction="20000"/>
          </a:bodyPr>
          <a:lstStyle/>
          <a:p>
            <a:pPr marL="0" indent="0">
              <a:buNone/>
            </a:pPr>
            <a:r>
              <a:rPr lang="cs-CZ" dirty="0"/>
              <a:t>Škoda Auto, a.s. využívá ve svých reklamních kampaních všech tří funkcí reklamy. Při uvedení na trh modelu Škoda Rapid , využila informativní funkce reklamy , kdy v  rámci televizní reklamy běžely 30 sekundové spoty, jejichž hlavním hrdinou byl otec rodiny, který s pomocí </a:t>
            </a:r>
            <a:r>
              <a:rPr lang="cs-CZ" dirty="0" err="1"/>
              <a:t>Rapida</a:t>
            </a:r>
            <a:r>
              <a:rPr lang="cs-CZ" dirty="0"/>
              <a:t> připravuje oslavu narozenin své dcery a zvládne i výpadek elektrického proudu. Přesvědčovací reklamu využila Škoda ve chvíli, kdy děti v reklamě zhodnotily výbavu akčních modelů. Výsledkem byly tři spoty, ve kterých se povedené dětské rozhovory točí kolem vymožeností škodovek. Upomínací reklama pak proběhla ve chvíli, kdy Škoda ve svých spotech  „Věrnost se vyplácí“ dvojsmyslnou slovní hříčkou „vyměňte starou za novou“ na nový věrnostní program automobilky Škoda.  Místo nabízené lákavé alternativy, jde ale o výměnu starších vozů Škoda za nové s věrnostní výhodou a prodlouženou zárukou.</a:t>
            </a:r>
          </a:p>
          <a:p>
            <a:r>
              <a:rPr lang="cs-CZ" dirty="0"/>
              <a:t>Zdroj: www.tvspoty.cz</a:t>
            </a:r>
          </a:p>
          <a:p>
            <a:endParaRPr lang="cs-CZ"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41348"/>
            <a:ext cx="4038600" cy="224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15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Reklamní prostředky</a:t>
            </a:r>
          </a:p>
        </p:txBody>
      </p:sp>
      <p:sp>
        <p:nvSpPr>
          <p:cNvPr id="3" name="Zástupný symbol pro obsah 2"/>
          <p:cNvSpPr>
            <a:spLocks noGrp="1"/>
          </p:cNvSpPr>
          <p:nvPr>
            <p:ph idx="1"/>
          </p:nvPr>
        </p:nvSpPr>
        <p:spPr/>
        <p:txBody>
          <a:bodyPr>
            <a:normAutofit fontScale="92500" lnSpcReduction="20000"/>
          </a:bodyPr>
          <a:lstStyle/>
          <a:p>
            <a:r>
              <a:rPr lang="cs-CZ" b="1" dirty="0"/>
              <a:t>Zejména : televize, rádio, internet, noviny, časopisy, direct mail, </a:t>
            </a:r>
            <a:r>
              <a:rPr lang="cs-CZ" b="1" dirty="0" err="1"/>
              <a:t>outdoorová</a:t>
            </a:r>
            <a:r>
              <a:rPr lang="cs-CZ" b="1" dirty="0"/>
              <a:t> reklama, telefon, letáky a brožury</a:t>
            </a:r>
            <a:r>
              <a:rPr lang="cs-CZ" dirty="0"/>
              <a:t>[1]. Každý z těchto reklamních prostředků má své výhody a omezení. Výhody se týkají zejména možnosti komunikace s daným segmentem, omezení jsou zejména v oblasti nákladů. Např. televizní reklama zasáhne poměrně široké publikum, ale je natolik drahá, že její využití, musejí podniky velmi dobře zvažovat. Naopak letáky jsou poměrně nenákladnou formou reklamy, ale osloví pouze úzkou skupinu lidí. </a:t>
            </a:r>
          </a:p>
        </p:txBody>
      </p:sp>
    </p:spTree>
    <p:extLst>
      <p:ext uri="{BB962C8B-B14F-4D97-AF65-F5344CB8AC3E}">
        <p14:creationId xmlns:p14="http://schemas.microsoft.com/office/powerpoint/2010/main" val="67345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3100" dirty="0"/>
              <a:t>Který reklamní prostředek je nejoblíbenější?</a:t>
            </a:r>
            <a:br>
              <a:rPr lang="cs-CZ" dirty="0"/>
            </a:br>
            <a:endParaRPr lang="cs-CZ" dirty="0"/>
          </a:p>
        </p:txBody>
      </p:sp>
      <p:sp>
        <p:nvSpPr>
          <p:cNvPr id="5" name="Zástupný symbol pro obsah 4"/>
          <p:cNvSpPr>
            <a:spLocks noGrp="1"/>
          </p:cNvSpPr>
          <p:nvPr>
            <p:ph sz="half" idx="1"/>
          </p:nvPr>
        </p:nvSpPr>
        <p:spPr/>
        <p:txBody>
          <a:bodyPr>
            <a:normAutofit fontScale="70000" lnSpcReduction="20000"/>
          </a:bodyPr>
          <a:lstStyle/>
          <a:p>
            <a:pPr marL="0" indent="0" algn="just">
              <a:buNone/>
            </a:pPr>
            <a:r>
              <a:rPr lang="cs-CZ" dirty="0"/>
              <a:t>Popularitu reklamních prostředků dokládá následující tabulka, která zachycuje výdaje na reklamu v českých médiích během  měsíců leden a únor roku 2012.  Celková čísla za celý rok 2012 </a:t>
            </a:r>
            <a:r>
              <a:rPr lang="cs-CZ" dirty="0" err="1"/>
              <a:t>překlačují</a:t>
            </a:r>
            <a:r>
              <a:rPr lang="cs-CZ" dirty="0"/>
              <a:t> hranici 70 mld. Kč. Trend ve v četnosti využívání reklamních prostředků je ovšem stejný. Reklamním prostředkem, za které jsou podniky ochotny vynaložit nejvyšší objem investic je televizní reklama, naopak popularita rádia je poměrně nízká. </a:t>
            </a:r>
          </a:p>
          <a:p>
            <a:endParaRPr lang="cs-CZ" dirty="0"/>
          </a:p>
          <a:p>
            <a:r>
              <a:rPr lang="cs-CZ" dirty="0"/>
              <a:t>Zdroj: www.mediaguru.cz</a:t>
            </a:r>
          </a:p>
          <a:p>
            <a:endParaRPr lang="cs-CZ" dirty="0"/>
          </a:p>
        </p:txBody>
      </p:sp>
      <p:graphicFrame>
        <p:nvGraphicFramePr>
          <p:cNvPr id="9" name="Zástupný symbol pro obsah 8"/>
          <p:cNvGraphicFramePr>
            <a:graphicFrameLocks noGrp="1"/>
          </p:cNvGraphicFramePr>
          <p:nvPr>
            <p:ph sz="half" idx="2"/>
            <p:extLst>
              <p:ext uri="{D42A27DB-BD31-4B8C-83A1-F6EECF244321}">
                <p14:modId xmlns:p14="http://schemas.microsoft.com/office/powerpoint/2010/main" val="3042653342"/>
              </p:ext>
            </p:extLst>
          </p:nvPr>
        </p:nvGraphicFramePr>
        <p:xfrm>
          <a:off x="4572000" y="2132856"/>
          <a:ext cx="3744416" cy="2880325"/>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411475">
                <a:tc>
                  <a:txBody>
                    <a:bodyPr/>
                    <a:lstStyle/>
                    <a:p>
                      <a:pPr algn="ctr">
                        <a:spcAft>
                          <a:spcPts val="200"/>
                        </a:spcAft>
                      </a:pPr>
                      <a:r>
                        <a:rPr lang="cs-CZ" sz="1800" dirty="0">
                          <a:effectLst/>
                        </a:rPr>
                        <a:t>Medium</a:t>
                      </a:r>
                      <a:endParaRPr lang="cs-CZ" sz="1800" dirty="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a:effectLst/>
                        </a:rPr>
                        <a:t>Výdaje v mil.</a:t>
                      </a:r>
                      <a:endParaRPr lang="cs-CZ" sz="180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0"/>
                  </a:ext>
                </a:extLst>
              </a:tr>
              <a:tr h="411475">
                <a:tc>
                  <a:txBody>
                    <a:bodyPr/>
                    <a:lstStyle/>
                    <a:p>
                      <a:pPr algn="ctr">
                        <a:spcAft>
                          <a:spcPts val="200"/>
                        </a:spcAft>
                      </a:pPr>
                      <a:r>
                        <a:rPr lang="cs-CZ" sz="1800" dirty="0">
                          <a:effectLst/>
                        </a:rPr>
                        <a:t>Televize</a:t>
                      </a:r>
                      <a:endParaRPr lang="cs-CZ" sz="1800" dirty="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a:effectLst/>
                        </a:rPr>
                        <a:t>3395</a:t>
                      </a:r>
                      <a:endParaRPr lang="cs-CZ" sz="180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1"/>
                  </a:ext>
                </a:extLst>
              </a:tr>
              <a:tr h="411475">
                <a:tc>
                  <a:txBody>
                    <a:bodyPr/>
                    <a:lstStyle/>
                    <a:p>
                      <a:pPr algn="ctr">
                        <a:spcAft>
                          <a:spcPts val="200"/>
                        </a:spcAft>
                      </a:pPr>
                      <a:r>
                        <a:rPr lang="cs-CZ" sz="1800" dirty="0">
                          <a:effectLst/>
                        </a:rPr>
                        <a:t>Tisk</a:t>
                      </a:r>
                      <a:endParaRPr lang="cs-CZ" sz="1800" dirty="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a:effectLst/>
                        </a:rPr>
                        <a:t>2175</a:t>
                      </a:r>
                      <a:endParaRPr lang="cs-CZ" sz="180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2"/>
                  </a:ext>
                </a:extLst>
              </a:tr>
              <a:tr h="411475">
                <a:tc>
                  <a:txBody>
                    <a:bodyPr/>
                    <a:lstStyle/>
                    <a:p>
                      <a:pPr algn="ctr">
                        <a:spcAft>
                          <a:spcPts val="200"/>
                        </a:spcAft>
                      </a:pPr>
                      <a:r>
                        <a:rPr lang="cs-CZ" sz="1800" dirty="0">
                          <a:effectLst/>
                        </a:rPr>
                        <a:t>Internet</a:t>
                      </a:r>
                      <a:endParaRPr lang="cs-CZ" sz="1800" dirty="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dirty="0">
                          <a:effectLst/>
                        </a:rPr>
                        <a:t>584</a:t>
                      </a:r>
                      <a:endParaRPr lang="cs-CZ" sz="1800" dirty="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3"/>
                  </a:ext>
                </a:extLst>
              </a:tr>
              <a:tr h="411475">
                <a:tc>
                  <a:txBody>
                    <a:bodyPr/>
                    <a:lstStyle/>
                    <a:p>
                      <a:pPr algn="ctr">
                        <a:spcAft>
                          <a:spcPts val="200"/>
                        </a:spcAft>
                      </a:pPr>
                      <a:r>
                        <a:rPr lang="cs-CZ" sz="1800">
                          <a:effectLst/>
                        </a:rPr>
                        <a:t>Outdoor</a:t>
                      </a:r>
                      <a:endParaRPr lang="cs-CZ" sz="180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dirty="0">
                          <a:effectLst/>
                        </a:rPr>
                        <a:t>377</a:t>
                      </a:r>
                      <a:endParaRPr lang="cs-CZ" sz="1800" dirty="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4"/>
                  </a:ext>
                </a:extLst>
              </a:tr>
              <a:tr h="411475">
                <a:tc>
                  <a:txBody>
                    <a:bodyPr/>
                    <a:lstStyle/>
                    <a:p>
                      <a:pPr algn="ctr">
                        <a:spcAft>
                          <a:spcPts val="200"/>
                        </a:spcAft>
                      </a:pPr>
                      <a:r>
                        <a:rPr lang="cs-CZ" sz="1800">
                          <a:effectLst/>
                        </a:rPr>
                        <a:t>Rádio</a:t>
                      </a:r>
                      <a:endParaRPr lang="cs-CZ" sz="180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dirty="0">
                          <a:effectLst/>
                        </a:rPr>
                        <a:t>109</a:t>
                      </a:r>
                      <a:endParaRPr lang="cs-CZ" sz="1800" dirty="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5"/>
                  </a:ext>
                </a:extLst>
              </a:tr>
              <a:tr h="411475">
                <a:tc>
                  <a:txBody>
                    <a:bodyPr/>
                    <a:lstStyle/>
                    <a:p>
                      <a:pPr algn="ctr">
                        <a:spcAft>
                          <a:spcPts val="200"/>
                        </a:spcAft>
                      </a:pPr>
                      <a:r>
                        <a:rPr lang="cs-CZ" sz="1800">
                          <a:effectLst/>
                        </a:rPr>
                        <a:t>ostatní</a:t>
                      </a:r>
                      <a:endParaRPr lang="cs-CZ" sz="1800">
                        <a:solidFill>
                          <a:srgbClr val="000000"/>
                        </a:solidFill>
                        <a:effectLst/>
                        <a:latin typeface="Times"/>
                        <a:ea typeface="Calibri"/>
                        <a:cs typeface="Myriad Pro Cond"/>
                      </a:endParaRPr>
                    </a:p>
                  </a:txBody>
                  <a:tcPr marL="68580" marR="68580" marT="0" marB="0"/>
                </a:tc>
                <a:tc>
                  <a:txBody>
                    <a:bodyPr/>
                    <a:lstStyle/>
                    <a:p>
                      <a:pPr algn="ctr">
                        <a:spcAft>
                          <a:spcPts val="200"/>
                        </a:spcAft>
                      </a:pPr>
                      <a:r>
                        <a:rPr lang="cs-CZ" sz="1800" dirty="0">
                          <a:effectLst/>
                        </a:rPr>
                        <a:t>98</a:t>
                      </a:r>
                      <a:endParaRPr lang="cs-CZ" sz="1800" dirty="0">
                        <a:solidFill>
                          <a:srgbClr val="000000"/>
                        </a:solidFill>
                        <a:effectLst/>
                        <a:latin typeface="Times"/>
                        <a:ea typeface="Calibri"/>
                        <a:cs typeface="Myriad Pro Cond"/>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965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Marketingová komunikace, propagace</a:t>
            </a:r>
          </a:p>
        </p:txBody>
      </p:sp>
      <p:sp>
        <p:nvSpPr>
          <p:cNvPr id="3" name="Zástupný symbol pro obsah 2"/>
          <p:cNvSpPr>
            <a:spLocks noGrp="1"/>
          </p:cNvSpPr>
          <p:nvPr>
            <p:ph idx="1"/>
          </p:nvPr>
        </p:nvSpPr>
        <p:spPr/>
        <p:txBody>
          <a:bodyPr>
            <a:normAutofit lnSpcReduction="10000"/>
          </a:bodyPr>
          <a:lstStyle/>
          <a:p>
            <a:r>
              <a:rPr lang="cs-CZ" dirty="0"/>
              <a:t>Zahrnuje prostředky, které firmy využívají k informování a přesvědčování svých zákazníků o svých produktech</a:t>
            </a:r>
          </a:p>
          <a:p>
            <a:pPr>
              <a:lnSpc>
                <a:spcPct val="90000"/>
              </a:lnSpc>
            </a:pPr>
            <a:r>
              <a:rPr lang="cs-CZ" altLang="cs-CZ" dirty="0"/>
              <a:t>Využívá tzv. Linkových(TTL), nadlinkových (ATL = </a:t>
            </a:r>
            <a:r>
              <a:rPr lang="cs-CZ" altLang="cs-CZ" dirty="0" err="1"/>
              <a:t>above</a:t>
            </a:r>
            <a:r>
              <a:rPr lang="cs-CZ" altLang="cs-CZ" dirty="0"/>
              <a:t> </a:t>
            </a:r>
            <a:r>
              <a:rPr lang="cs-CZ" altLang="cs-CZ" dirty="0" err="1"/>
              <a:t>the</a:t>
            </a:r>
            <a:r>
              <a:rPr lang="cs-CZ" altLang="cs-CZ" dirty="0"/>
              <a:t> line) a podlinkových aktivity(BTL = </a:t>
            </a:r>
            <a:r>
              <a:rPr lang="cs-CZ" altLang="cs-CZ" dirty="0" err="1"/>
              <a:t>below</a:t>
            </a:r>
            <a:r>
              <a:rPr lang="cs-CZ" altLang="cs-CZ" dirty="0"/>
              <a:t> </a:t>
            </a:r>
            <a:r>
              <a:rPr lang="cs-CZ" altLang="cs-CZ" dirty="0" err="1"/>
              <a:t>the</a:t>
            </a:r>
            <a:r>
              <a:rPr lang="cs-CZ" altLang="cs-CZ" dirty="0"/>
              <a:t> line)</a:t>
            </a:r>
          </a:p>
          <a:p>
            <a:pPr marL="0" indent="0">
              <a:lnSpc>
                <a:spcPct val="90000"/>
              </a:lnSpc>
              <a:buFont typeface="Wingdings" pitchFamily="2" charset="2"/>
              <a:buNone/>
            </a:pPr>
            <a:endParaRPr lang="cs-CZ" altLang="cs-CZ" sz="1000" b="1" dirty="0"/>
          </a:p>
          <a:p>
            <a:pPr marL="0" indent="0">
              <a:lnSpc>
                <a:spcPct val="90000"/>
              </a:lnSpc>
              <a:buFont typeface="Wingdings" pitchFamily="2" charset="2"/>
              <a:buNone/>
            </a:pPr>
            <a:r>
              <a:rPr lang="cs-CZ" altLang="cs-CZ" dirty="0"/>
              <a:t>Integrovaná marketingová komunikace</a:t>
            </a:r>
          </a:p>
          <a:p>
            <a:pPr marL="0" indent="0">
              <a:lnSpc>
                <a:spcPct val="90000"/>
              </a:lnSpc>
              <a:buFont typeface="Wingdings" pitchFamily="2" charset="2"/>
              <a:buNone/>
            </a:pPr>
            <a:r>
              <a:rPr lang="cs-CZ" altLang="cs-CZ" dirty="0"/>
              <a:t>= koordinace všech komunikačních nástrojů tak, aby se ke spotřebiteli dostávalo jednotné sdělení</a:t>
            </a:r>
            <a:endParaRPr lang="cs-CZ" dirty="0"/>
          </a:p>
        </p:txBody>
      </p:sp>
    </p:spTree>
    <p:extLst>
      <p:ext uri="{BB962C8B-B14F-4D97-AF65-F5344CB8AC3E}">
        <p14:creationId xmlns:p14="http://schemas.microsoft.com/office/powerpoint/2010/main" val="294454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normAutofit fontScale="70000" lnSpcReduction="20000"/>
          </a:bodyPr>
          <a:lstStyle/>
          <a:p>
            <a:pPr marL="0" indent="0">
              <a:buNone/>
            </a:pPr>
            <a:r>
              <a:rPr lang="cs-CZ" dirty="0"/>
              <a:t>Konečná volba reklamního prostředku je ovlivněna celou řadou faktorů:</a:t>
            </a:r>
          </a:p>
          <a:p>
            <a:r>
              <a:rPr lang="cs-CZ" dirty="0"/>
              <a:t> </a:t>
            </a:r>
            <a:r>
              <a:rPr lang="cs-CZ" b="1" dirty="0"/>
              <a:t>mediální návyky oslovovaného segmentu</a:t>
            </a:r>
            <a:r>
              <a:rPr lang="cs-CZ" dirty="0"/>
              <a:t>. Oslovit seniory prostřednictví internetové reklamy by se zřejmě minulo účinkem, naopak u mladých lidí je využití internetu zcela namístě. </a:t>
            </a:r>
          </a:p>
          <a:p>
            <a:r>
              <a:rPr lang="cs-CZ" b="1" dirty="0"/>
              <a:t>charakteristické vlastnosti produktu, </a:t>
            </a:r>
            <a:r>
              <a:rPr lang="cs-CZ" dirty="0"/>
              <a:t>luxusní velmi drahé pánské hodinky dostupné pouze ve vybraných obchodech nebude vhodné propagovat skrze rádio či letákovou kampaň. </a:t>
            </a:r>
          </a:p>
          <a:p>
            <a:r>
              <a:rPr lang="cs-CZ" b="1" dirty="0"/>
              <a:t>charakteristika sdělení. </a:t>
            </a:r>
            <a:r>
              <a:rPr lang="cs-CZ" dirty="0"/>
              <a:t>Pokud bude podnik propagovat např. výhody a technická zlepšení nového GPS lokátoru, bude patrně vhodnější využít např. k propagaci direct mail, který si bude zákazník moci v klidu přečíst. </a:t>
            </a:r>
          </a:p>
          <a:p>
            <a:r>
              <a:rPr lang="cs-CZ" b="1" dirty="0"/>
              <a:t>náklady. </a:t>
            </a:r>
            <a:r>
              <a:rPr lang="cs-CZ" dirty="0"/>
              <a:t>Jedno vysílání reklamy v televizi může stát to co např. tisíc reklamních sdělení v novinách. </a:t>
            </a:r>
          </a:p>
          <a:p>
            <a:pPr marL="0" indent="0">
              <a:buNone/>
            </a:pPr>
            <a:r>
              <a:rPr lang="cs-CZ" dirty="0"/>
              <a:t>Účinek reklamy se navíc v čase snižuje, proto podniky hledají nové neotřelé formy reklamních prostředků, kterými se snaží zákazníka přesvědčit o kvalitách svých produktů. </a:t>
            </a:r>
          </a:p>
          <a:p>
            <a:endParaRPr lang="cs-CZ" dirty="0"/>
          </a:p>
        </p:txBody>
      </p:sp>
    </p:spTree>
    <p:extLst>
      <p:ext uri="{BB962C8B-B14F-4D97-AF65-F5344CB8AC3E}">
        <p14:creationId xmlns:p14="http://schemas.microsoft.com/office/powerpoint/2010/main" val="199809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Jak změřit úspěšnost reklamy?</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EFFIE je zkratka slova </a:t>
            </a:r>
            <a:r>
              <a:rPr lang="cs-CZ" dirty="0" err="1"/>
              <a:t>Effectiveness</a:t>
            </a:r>
            <a:r>
              <a:rPr lang="cs-CZ" dirty="0"/>
              <a:t> (efektivnost) a označuje soutěž o nejefektivnější reklamu. V dvoukolovém rozhodování porota posuzuje měřitelné, prokazatelné výsledky kampaní ve vztahu k zadaným cílům a hodnotí účinnost kampaní v poměru k vynaloženým prostředkům. Soutěž spatřila světlo světa v roce 1968. Poprvé ji zorganizovala Americká Marketingová Asociace se sídlem v New Yorku (AMA N.Y.). O třináct let později, v roce 1981 ji do Evropy zavedla Německá Asociace Reklamních Agentur (GWA). V současné době se ocenění EFFIE uděluje na pěti kontinentech ve více než 30 zemích. V České republice byla EFFIE poprvé uspořádána v roce 1997, kdy ARA (Asociace reklamních agentur – dnes AKA) získala licenci od AMA N.Y. První české </a:t>
            </a:r>
            <a:r>
              <a:rPr lang="cs-CZ" dirty="0" err="1"/>
              <a:t>Effie</a:t>
            </a:r>
            <a:r>
              <a:rPr lang="cs-CZ" dirty="0"/>
              <a:t> se účastnilo 13 agentur, které přihlásily 23 kampaní.</a:t>
            </a:r>
          </a:p>
          <a:p>
            <a:pPr algn="just"/>
            <a:r>
              <a:rPr lang="cs-CZ" dirty="0"/>
              <a:t>Zdroj: www.eefie.cz</a:t>
            </a:r>
          </a:p>
          <a:p>
            <a:endParaRPr lang="cs-CZ" dirty="0"/>
          </a:p>
        </p:txBody>
      </p:sp>
    </p:spTree>
    <p:extLst>
      <p:ext uri="{BB962C8B-B14F-4D97-AF65-F5344CB8AC3E}">
        <p14:creationId xmlns:p14="http://schemas.microsoft.com/office/powerpoint/2010/main" val="361620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700" b="1" dirty="0"/>
              <a:t>Která reklamní kampaň byla v roce 2013 nejúspěšnější?</a:t>
            </a:r>
            <a:br>
              <a:rPr lang="cs-CZ" dirty="0"/>
            </a:br>
            <a:endParaRPr lang="cs-CZ" dirty="0"/>
          </a:p>
        </p:txBody>
      </p:sp>
      <p:sp>
        <p:nvSpPr>
          <p:cNvPr id="3" name="Zástupný symbol pro obsah 2"/>
          <p:cNvSpPr>
            <a:spLocks noGrp="1"/>
          </p:cNvSpPr>
          <p:nvPr>
            <p:ph sz="half" idx="1"/>
          </p:nvPr>
        </p:nvSpPr>
        <p:spPr>
          <a:xfrm>
            <a:off x="457200" y="908720"/>
            <a:ext cx="4038600" cy="5256584"/>
          </a:xfrm>
        </p:spPr>
        <p:txBody>
          <a:bodyPr>
            <a:normAutofit fontScale="47500" lnSpcReduction="20000"/>
          </a:bodyPr>
          <a:lstStyle/>
          <a:p>
            <a:pPr marL="0" indent="0" algn="just">
              <a:buNone/>
            </a:pPr>
            <a:r>
              <a:rPr lang="cs-CZ" sz="3300" dirty="0"/>
              <a:t>Už déle než půlstoletí je kulatá oplatka </a:t>
            </a:r>
            <a:r>
              <a:rPr lang="cs-CZ" sz="3300" dirty="0" err="1"/>
              <a:t>Fidorka</a:t>
            </a:r>
            <a:r>
              <a:rPr lang="cs-CZ" sz="3300" dirty="0"/>
              <a:t> oblíbenou čokoládovou pochoutkou. Kulaté oplatky zabalené v jemném alobalu mlsají rádi děti i dospělí. 95 % všech Čechů a Slováků jedlo </a:t>
            </a:r>
            <a:r>
              <a:rPr lang="cs-CZ" sz="3300" dirty="0" err="1"/>
              <a:t>Fidorku</a:t>
            </a:r>
            <a:r>
              <a:rPr lang="cs-CZ" sz="3300" dirty="0"/>
              <a:t> alespoň jednou v životě.  V roce 2011 přišla společnost vyrábějící </a:t>
            </a:r>
            <a:r>
              <a:rPr lang="cs-CZ" sz="3300" dirty="0" err="1"/>
              <a:t>Fidorku</a:t>
            </a:r>
            <a:r>
              <a:rPr lang="cs-CZ" sz="3300" dirty="0"/>
              <a:t> s reklamní kampaní známou sloganem „Vykutálená rošťárna“. Jedním z cílů reklamní a kampaně bylo zastavit trend poklesu prodeje,  který společnost v předchozích letech zaznamenala a zvýšit prodej o 9 %. Díky nasazení televizní reklamy doplněné soutěžemi, a různými </a:t>
            </a:r>
            <a:r>
              <a:rPr lang="cs-CZ" sz="3300" dirty="0" err="1"/>
              <a:t>eventy</a:t>
            </a:r>
            <a:r>
              <a:rPr lang="cs-CZ" sz="3300" dirty="0"/>
              <a:t> se podařilo společnosti zvrátit klesající trend a dokonce zaznamenala v době hospodářské recese ohromný nárůst prodeje, větší než kdy předtím, a překročila ambiciózní cíl o třetinu na celkových 12 %. Dalším důkazem úspěšnosti byla skutečnost, že </a:t>
            </a:r>
            <a:r>
              <a:rPr lang="cs-CZ" sz="3300" dirty="0" err="1"/>
              <a:t>Fidorka</a:t>
            </a:r>
            <a:r>
              <a:rPr lang="cs-CZ" sz="3300" dirty="0"/>
              <a:t> získala ocenění za nejlepší celosvětové znovuuvedení produktu na trh za rok 2012 od </a:t>
            </a:r>
            <a:r>
              <a:rPr lang="cs-CZ" sz="3300" dirty="0" err="1"/>
              <a:t>Mondelez</a:t>
            </a:r>
            <a:r>
              <a:rPr lang="cs-CZ" sz="3300" dirty="0"/>
              <a:t> Marketing Excellence </a:t>
            </a:r>
            <a:r>
              <a:rPr lang="cs-CZ" sz="3300" dirty="0" err="1"/>
              <a:t>Awards</a:t>
            </a:r>
            <a:r>
              <a:rPr lang="cs-CZ" sz="3300" dirty="0"/>
              <a:t>.</a:t>
            </a:r>
          </a:p>
          <a:p>
            <a:pPr marL="0" indent="0" algn="just">
              <a:buNone/>
            </a:pPr>
            <a:endParaRPr lang="cs-CZ" sz="3300" dirty="0"/>
          </a:p>
          <a:p>
            <a:pPr marL="0" indent="0" algn="just">
              <a:buNone/>
            </a:pPr>
            <a:r>
              <a:rPr lang="cs-CZ" sz="3300" dirty="0"/>
              <a:t>Zdroj :www.effie.cz</a:t>
            </a:r>
          </a:p>
          <a:p>
            <a:endParaRPr lang="cs-CZ" dirty="0"/>
          </a:p>
        </p:txBody>
      </p:sp>
      <p:pic>
        <p:nvPicPr>
          <p:cNvPr id="512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0625" y="2877344"/>
            <a:ext cx="33337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93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Ostatní formy reklamy</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S reklamou se tak setkáme např. ve filmu, kdy hlavní hrdina pije např. Coca-Colu prostřednictvím tzv. </a:t>
            </a:r>
            <a:r>
              <a:rPr lang="cs-CZ" b="1" dirty="0" err="1"/>
              <a:t>product</a:t>
            </a:r>
            <a:r>
              <a:rPr lang="cs-CZ" b="1" dirty="0"/>
              <a:t> </a:t>
            </a:r>
            <a:r>
              <a:rPr lang="cs-CZ" b="1" dirty="0" err="1"/>
              <a:t>placementu</a:t>
            </a:r>
            <a:r>
              <a:rPr lang="cs-CZ" dirty="0"/>
              <a:t>[2], jinou formou reklamy je reklama v místě, kde nakupujeme tzv. </a:t>
            </a:r>
            <a:r>
              <a:rPr lang="cs-CZ" b="1" dirty="0"/>
              <a:t>point </a:t>
            </a:r>
            <a:r>
              <a:rPr lang="cs-CZ" b="1" dirty="0" err="1"/>
              <a:t>of</a:t>
            </a:r>
            <a:r>
              <a:rPr lang="cs-CZ" b="1" dirty="0"/>
              <a:t> </a:t>
            </a:r>
            <a:r>
              <a:rPr lang="cs-CZ" b="1" dirty="0" err="1"/>
              <a:t>purchase</a:t>
            </a:r>
            <a:r>
              <a:rPr lang="cs-CZ" b="1" dirty="0"/>
              <a:t>, </a:t>
            </a:r>
            <a:r>
              <a:rPr lang="cs-CZ" dirty="0"/>
              <a:t>kdy se jedná o reklamu přímo na nákupním vozíku či mezi regály. Dalším neotřelým způsobem reklamy je reklama mimo domov tzv. </a:t>
            </a:r>
            <a:r>
              <a:rPr lang="cs-CZ" b="1" dirty="0" err="1"/>
              <a:t>out-of-home</a:t>
            </a:r>
            <a:r>
              <a:rPr lang="cs-CZ" dirty="0"/>
              <a:t> reklama, kdy podniky umísťují reklamu na netradičních venkovních místech jako jsou např. sportovní stadiony, kina, veřejná WC atd. </a:t>
            </a:r>
          </a:p>
          <a:p>
            <a:endParaRPr lang="cs-CZ" dirty="0"/>
          </a:p>
        </p:txBody>
      </p:sp>
    </p:spTree>
    <p:extLst>
      <p:ext uri="{BB962C8B-B14F-4D97-AF65-F5344CB8AC3E}">
        <p14:creationId xmlns:p14="http://schemas.microsoft.com/office/powerpoint/2010/main" val="89003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3100" dirty="0" err="1"/>
              <a:t>Product</a:t>
            </a:r>
            <a:r>
              <a:rPr lang="cs-CZ" sz="3100" dirty="0"/>
              <a:t> </a:t>
            </a:r>
            <a:r>
              <a:rPr lang="cs-CZ" sz="3100" dirty="0" err="1"/>
              <a:t>placement</a:t>
            </a:r>
            <a:r>
              <a:rPr lang="cs-CZ" sz="3100" dirty="0"/>
              <a:t> - </a:t>
            </a:r>
            <a:r>
              <a:rPr lang="cs-CZ" sz="3100" b="1" dirty="0"/>
              <a:t>Jaké hodinky nosí agent 007?</a:t>
            </a:r>
            <a:br>
              <a:rPr lang="cs-CZ" b="1" dirty="0"/>
            </a:br>
            <a:endParaRPr lang="cs-CZ" dirty="0"/>
          </a:p>
        </p:txBody>
      </p:sp>
      <p:sp>
        <p:nvSpPr>
          <p:cNvPr id="5" name="Zástupný symbol pro obsah 4"/>
          <p:cNvSpPr>
            <a:spLocks noGrp="1"/>
          </p:cNvSpPr>
          <p:nvPr>
            <p:ph sz="half" idx="1"/>
          </p:nvPr>
        </p:nvSpPr>
        <p:spPr/>
        <p:txBody>
          <a:bodyPr>
            <a:normAutofit fontScale="62500" lnSpcReduction="20000"/>
          </a:bodyPr>
          <a:lstStyle/>
          <a:p>
            <a:pPr marL="0" indent="0" algn="just">
              <a:buNone/>
            </a:pPr>
            <a:r>
              <a:rPr lang="cs-CZ" dirty="0"/>
              <a:t>V roce 2002 byl do kin uveden film s názvem Die </a:t>
            </a:r>
            <a:r>
              <a:rPr lang="cs-CZ" dirty="0" err="1"/>
              <a:t>another</a:t>
            </a:r>
            <a:r>
              <a:rPr lang="cs-CZ" dirty="0"/>
              <a:t> </a:t>
            </a:r>
            <a:r>
              <a:rPr lang="cs-CZ" dirty="0" err="1"/>
              <a:t>day</a:t>
            </a:r>
            <a:r>
              <a:rPr lang="cs-CZ" dirty="0"/>
              <a:t>,  kde hlavní postavu ztvárnil herec </a:t>
            </a:r>
            <a:r>
              <a:rPr lang="cs-CZ" dirty="0" err="1"/>
              <a:t>Pierce</a:t>
            </a:r>
            <a:r>
              <a:rPr lang="cs-CZ" dirty="0"/>
              <a:t> </a:t>
            </a:r>
            <a:r>
              <a:rPr lang="cs-CZ" dirty="0" err="1"/>
              <a:t>Brosnan</a:t>
            </a:r>
            <a:r>
              <a:rPr lang="cs-CZ" dirty="0"/>
              <a:t> . Jednalo so o dvacátý film ze série  filmů o agentu 007, Jamesi </a:t>
            </a:r>
            <a:r>
              <a:rPr lang="cs-CZ" dirty="0" err="1"/>
              <a:t>Bondovi</a:t>
            </a:r>
            <a:r>
              <a:rPr lang="cs-CZ" dirty="0"/>
              <a:t>.. Oblíbenosti filmů s nesmrtelným agentem využila řada společností a prostřednictvím </a:t>
            </a:r>
            <a:r>
              <a:rPr lang="cs-CZ" dirty="0" err="1"/>
              <a:t>product</a:t>
            </a:r>
            <a:r>
              <a:rPr lang="cs-CZ" dirty="0"/>
              <a:t> </a:t>
            </a:r>
            <a:r>
              <a:rPr lang="cs-CZ" dirty="0" err="1"/>
              <a:t>placementu</a:t>
            </a:r>
            <a:r>
              <a:rPr lang="cs-CZ" dirty="0"/>
              <a:t> tak propagovali své produkty. James Bond tak jezdí ve sportovním automobilu značky Austin Martin, nosí luxusní pánské hodinky Omega, platí Visa kartou a popíjí </a:t>
            </a:r>
            <a:r>
              <a:rPr lang="cs-CZ" dirty="0" err="1"/>
              <a:t>Findlandia</a:t>
            </a:r>
            <a:r>
              <a:rPr lang="cs-CZ" dirty="0"/>
              <a:t> vodku. Tvůrci filmu prodávali práva na </a:t>
            </a:r>
            <a:r>
              <a:rPr lang="cs-CZ" dirty="0" err="1"/>
              <a:t>product</a:t>
            </a:r>
            <a:r>
              <a:rPr lang="cs-CZ" dirty="0"/>
              <a:t> </a:t>
            </a:r>
            <a:r>
              <a:rPr lang="cs-CZ" dirty="0" err="1"/>
              <a:t>placement</a:t>
            </a:r>
            <a:r>
              <a:rPr lang="cs-CZ" dirty="0"/>
              <a:t> v hodnotě více než 100 milionu dolarů, kritici tak film žertovně přejmenovali na Buy </a:t>
            </a:r>
            <a:r>
              <a:rPr lang="cs-CZ" dirty="0" err="1"/>
              <a:t>another</a:t>
            </a:r>
            <a:r>
              <a:rPr lang="cs-CZ" dirty="0"/>
              <a:t> </a:t>
            </a:r>
            <a:r>
              <a:rPr lang="cs-CZ" dirty="0" err="1"/>
              <a:t>day</a:t>
            </a:r>
            <a:r>
              <a:rPr lang="cs-CZ" dirty="0"/>
              <a:t>.</a:t>
            </a:r>
          </a:p>
          <a:p>
            <a:pPr marL="0" indent="0">
              <a:buNone/>
            </a:pPr>
            <a:r>
              <a:rPr lang="cs-CZ" dirty="0"/>
              <a:t>Zdroj: wikipedi.org, </a:t>
            </a:r>
            <a:r>
              <a:rPr lang="cs-CZ" dirty="0" err="1"/>
              <a:t>Kotler</a:t>
            </a:r>
            <a:r>
              <a:rPr lang="cs-CZ" dirty="0"/>
              <a:t>, Keller ,2007</a:t>
            </a:r>
          </a:p>
          <a:p>
            <a:endParaRPr lang="cs-CZ"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052736"/>
            <a:ext cx="2598208" cy="194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34671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458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cap="all" dirty="0"/>
              <a:t>Model AIDCA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Za úspěšnou reklamou stojí kromě vhodně zvoleného reklamního prostředku i to co zákazníkovi sdělujeme a jak mu to sdělujeme. Zda oslovuje správnou osobu ve správnou chvíli a se správnou nabídkou můžeme zjistit prostřednictvím zodpovězení otázek v rámci modelu </a:t>
            </a:r>
            <a:r>
              <a:rPr lang="cs-CZ" b="1" dirty="0"/>
              <a:t>AIDCA</a:t>
            </a:r>
            <a:r>
              <a:rPr lang="cs-CZ" dirty="0"/>
              <a:t>. Metoda AIDCA je akronym složený z počátečních písmen</a:t>
            </a:r>
          </a:p>
          <a:p>
            <a:r>
              <a:rPr lang="cs-CZ" dirty="0" err="1"/>
              <a:t>Attention</a:t>
            </a:r>
            <a:r>
              <a:rPr lang="cs-CZ" dirty="0"/>
              <a:t> tzn. vzbudit pozornost, Týká se to opravdu osoby, kterou chceme oslovit? </a:t>
            </a:r>
          </a:p>
          <a:p>
            <a:r>
              <a:rPr lang="cs-CZ" dirty="0" err="1"/>
              <a:t>Interest</a:t>
            </a:r>
            <a:r>
              <a:rPr lang="cs-CZ" dirty="0"/>
              <a:t> tzn. vzbudit zájem. Je tento zákazník vhodný k oslovení? Co by měl zákazník vědět? </a:t>
            </a:r>
          </a:p>
          <a:p>
            <a:r>
              <a:rPr lang="cs-CZ" dirty="0" err="1"/>
              <a:t>Desire</a:t>
            </a:r>
            <a:r>
              <a:rPr lang="cs-CZ" dirty="0"/>
              <a:t> tzn. vzbudit touhu. Opravdu to zákazník potřebuje? Bude se mu to líbit? </a:t>
            </a:r>
          </a:p>
          <a:p>
            <a:r>
              <a:rPr lang="cs-CZ" dirty="0" err="1"/>
              <a:t>Conviction</a:t>
            </a:r>
            <a:r>
              <a:rPr lang="cs-CZ" dirty="0"/>
              <a:t> tzn. přesvědčit. Jak přesvědčím zákazníka, že nedělá chybu? </a:t>
            </a:r>
          </a:p>
          <a:p>
            <a:r>
              <a:rPr lang="cs-CZ" dirty="0" err="1"/>
              <a:t>Action</a:t>
            </a:r>
            <a:r>
              <a:rPr lang="cs-CZ" dirty="0"/>
              <a:t> tzn. vzbudit požadovanou reakci, Co je třeba udělat? Je to snadné?</a:t>
            </a:r>
          </a:p>
          <a:p>
            <a:endParaRPr lang="cs-CZ" dirty="0"/>
          </a:p>
          <a:p>
            <a:endParaRPr lang="cs-CZ" dirty="0"/>
          </a:p>
        </p:txBody>
      </p:sp>
    </p:spTree>
    <p:extLst>
      <p:ext uri="{BB962C8B-B14F-4D97-AF65-F5344CB8AC3E}">
        <p14:creationId xmlns:p14="http://schemas.microsoft.com/office/powerpoint/2010/main" val="261693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cap="all" dirty="0"/>
              <a:t>Zákonná regulace reklamy</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K přesvědčení zákazníků ke koupi produktů prostřednictvím reklamy podniky využívají různých metod, se kterými se zákazníky ne vždy ztotožňují. Reklama se tak stala nástrojem manipulace, prostřednictvím, které je zákazník často ke koupi přesvědčen ne zcela legálním způsobem tzv. nekalou obchodní praktikou[3]. Navíc je třeba také regulovat propagaci nebezpečných produktů, jako jsou zbraně a střelivo a dále propagaci, která je určena určité skupině např. dětem, které reklamě bezmezně věří. Proto reklama dnes podléhá </a:t>
            </a:r>
            <a:r>
              <a:rPr lang="cs-CZ" b="1" dirty="0"/>
              <a:t>zákonné regulaci</a:t>
            </a:r>
            <a:r>
              <a:rPr lang="cs-CZ" dirty="0"/>
              <a:t>, která upravuje podobu reklamního sdělení. Omezení a regulace se týkají jednak nekalých obchodních praktik, ale také reklamy na tabákové výrobky, alkohol, na léčivé přípravky, na potraviny a na kojeneckou výživu atd. kromě zákonné regulace upravuje konečnou podobu reklamy i Rada pro reklamu, která dohlíží na dodržování etického kodexu reklamy.</a:t>
            </a:r>
          </a:p>
          <a:p>
            <a:endParaRPr lang="cs-CZ" dirty="0"/>
          </a:p>
        </p:txBody>
      </p:sp>
    </p:spTree>
    <p:extLst>
      <p:ext uri="{BB962C8B-B14F-4D97-AF65-F5344CB8AC3E}">
        <p14:creationId xmlns:p14="http://schemas.microsoft.com/office/powerpoint/2010/main" val="3556559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Jak je regulována reklama na alkohol?</a:t>
            </a:r>
            <a:endParaRPr lang="cs-CZ" dirty="0"/>
          </a:p>
        </p:txBody>
      </p:sp>
      <p:sp>
        <p:nvSpPr>
          <p:cNvPr id="5" name="Zástupný symbol pro obsah 4"/>
          <p:cNvSpPr>
            <a:spLocks noGrp="1"/>
          </p:cNvSpPr>
          <p:nvPr>
            <p:ph sz="half" idx="1"/>
          </p:nvPr>
        </p:nvSpPr>
        <p:spPr/>
        <p:txBody>
          <a:bodyPr>
            <a:normAutofit fontScale="55000" lnSpcReduction="20000"/>
          </a:bodyPr>
          <a:lstStyle/>
          <a:p>
            <a:pPr algn="just"/>
            <a:r>
              <a:rPr lang="cs-CZ" dirty="0"/>
              <a:t>V roce 2007 v rámci televizní reklamní kampaně proběhla reklama na bylinný likér </a:t>
            </a:r>
            <a:r>
              <a:rPr lang="cs-CZ" dirty="0" err="1"/>
              <a:t>Berentzen</a:t>
            </a:r>
            <a:r>
              <a:rPr lang="cs-CZ" dirty="0"/>
              <a:t> fernet Premium, jehož hlavním aktérem byl herec Sagvan </a:t>
            </a:r>
            <a:r>
              <a:rPr lang="cs-CZ" dirty="0" err="1"/>
              <a:t>Tofi</a:t>
            </a:r>
            <a:r>
              <a:rPr lang="cs-CZ" dirty="0"/>
              <a:t>, jeden z hlavních protagonistů filmu „Kamarád do deště“. Reklama  ukazovala psychicky zdeptaného muže Sagvana </a:t>
            </a:r>
            <a:r>
              <a:rPr lang="cs-CZ" dirty="0" err="1"/>
              <a:t>Tofiho</a:t>
            </a:r>
            <a:r>
              <a:rPr lang="cs-CZ" dirty="0"/>
              <a:t>, který míří deštivou ulicí do baru, kde si objednává zmíněný likér. Po jeho požití, odchází v o poznání lepší náladě a celý reklamní spot je podpořen tvrzením: „ </a:t>
            </a:r>
            <a:r>
              <a:rPr lang="cs-CZ" dirty="0" err="1"/>
              <a:t>Berentzen</a:t>
            </a:r>
            <a:r>
              <a:rPr lang="cs-CZ" dirty="0"/>
              <a:t> Fernet </a:t>
            </a:r>
            <a:r>
              <a:rPr lang="cs-CZ" dirty="0" err="1"/>
              <a:t>Primium</a:t>
            </a:r>
            <a:r>
              <a:rPr lang="cs-CZ" dirty="0"/>
              <a:t> – kamarád do deště“. Tato reklama byla ještě téhož roku zakázána, protože alkohol je v reklamě zobrazen jako prostředek na řešení problémů. Reklama,  tím, že nabádala spotřebitele k alkoholismu, porušila zákon a byla označena za neetickou.</a:t>
            </a:r>
          </a:p>
          <a:p>
            <a:pPr algn="just"/>
            <a:r>
              <a:rPr lang="cs-CZ" dirty="0"/>
              <a:t>Zdroj: www.idnes.cz</a:t>
            </a:r>
          </a:p>
          <a:p>
            <a:endParaRPr lang="cs-CZ"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971600" y="5445224"/>
            <a:ext cx="4572000" cy="646331"/>
          </a:xfrm>
          <a:prstGeom prst="rect">
            <a:avLst/>
          </a:prstGeom>
        </p:spPr>
        <p:txBody>
          <a:bodyPr>
            <a:spAutoFit/>
          </a:bodyPr>
          <a:lstStyle/>
          <a:p>
            <a:r>
              <a:rPr lang="cs-CZ" dirty="0"/>
              <a:t>https://www.youtube.com/watch?v=x7HGbvNzm9E</a:t>
            </a:r>
          </a:p>
        </p:txBody>
      </p:sp>
    </p:spTree>
    <p:extLst>
      <p:ext uri="{BB962C8B-B14F-4D97-AF65-F5344CB8AC3E}">
        <p14:creationId xmlns:p14="http://schemas.microsoft.com/office/powerpoint/2010/main" val="7455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404664"/>
            <a:ext cx="7367587" cy="703262"/>
          </a:xfrm>
        </p:spPr>
        <p:txBody>
          <a:bodyPr>
            <a:normAutofit fontScale="90000"/>
          </a:bodyPr>
          <a:lstStyle/>
          <a:p>
            <a:r>
              <a:rPr lang="cs-CZ" altLang="cs-CZ" sz="3200" b="1" dirty="0"/>
              <a:t>Typy spotřebitelů a podpora prodeje </a:t>
            </a:r>
            <a:r>
              <a:rPr lang="cs-CZ" altLang="cs-CZ" sz="2200" b="1" dirty="0"/>
              <a:t>( zdroj: Kašparová 2016)</a:t>
            </a:r>
            <a:r>
              <a:rPr lang="cs-CZ" altLang="cs-CZ" sz="2200" dirty="0"/>
              <a:t> </a:t>
            </a:r>
          </a:p>
        </p:txBody>
      </p:sp>
      <p:graphicFrame>
        <p:nvGraphicFramePr>
          <p:cNvPr id="10294" name="Group 54"/>
          <p:cNvGraphicFramePr>
            <a:graphicFrameLocks noGrp="1"/>
          </p:cNvGraphicFramePr>
          <p:nvPr>
            <p:extLst>
              <p:ext uri="{D42A27DB-BD31-4B8C-83A1-F6EECF244321}">
                <p14:modId xmlns:p14="http://schemas.microsoft.com/office/powerpoint/2010/main" val="188649016"/>
              </p:ext>
            </p:extLst>
          </p:nvPr>
        </p:nvGraphicFramePr>
        <p:xfrm>
          <a:off x="611559" y="1939164"/>
          <a:ext cx="8326065" cy="4809744"/>
        </p:xfrm>
        <a:graphic>
          <a:graphicData uri="http://schemas.openxmlformats.org/drawingml/2006/table">
            <a:tbl>
              <a:tblPr/>
              <a:tblGrid>
                <a:gridCol w="2921426">
                  <a:extLst>
                    <a:ext uri="{9D8B030D-6E8A-4147-A177-3AD203B41FA5}">
                      <a16:colId xmlns:a16="http://schemas.microsoft.com/office/drawing/2014/main" val="20000"/>
                    </a:ext>
                  </a:extLst>
                </a:gridCol>
                <a:gridCol w="2410177">
                  <a:extLst>
                    <a:ext uri="{9D8B030D-6E8A-4147-A177-3AD203B41FA5}">
                      <a16:colId xmlns:a16="http://schemas.microsoft.com/office/drawing/2014/main" val="20001"/>
                    </a:ext>
                  </a:extLst>
                </a:gridCol>
                <a:gridCol w="2994462">
                  <a:extLst>
                    <a:ext uri="{9D8B030D-6E8A-4147-A177-3AD203B41FA5}">
                      <a16:colId xmlns:a16="http://schemas.microsoft.com/office/drawing/2014/main" val="20002"/>
                    </a:ext>
                  </a:extLst>
                </a:gridCol>
              </a:tblGrid>
              <a:tr h="299027">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dirty="0">
                          <a:ln>
                            <a:noFill/>
                          </a:ln>
                          <a:solidFill>
                            <a:schemeClr val="hlink"/>
                          </a:solidFill>
                          <a:effectLst/>
                          <a:latin typeface="Arial" charset="0"/>
                          <a:cs typeface="Arial" charset="0"/>
                        </a:rPr>
                        <a:t>Typ spotřebitele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hlink"/>
                          </a:solidFill>
                          <a:effectLst/>
                          <a:latin typeface="Arial" charset="0"/>
                          <a:cs typeface="Arial" charset="0"/>
                        </a:rPr>
                        <a:t>Chtěné výsledky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hlink"/>
                          </a:solidFill>
                          <a:effectLst/>
                          <a:latin typeface="Arial" charset="0"/>
                          <a:cs typeface="Arial" charset="0"/>
                        </a:rPr>
                        <a:t>Nástroje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86">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accent1"/>
                          </a:solidFill>
                          <a:effectLst/>
                          <a:latin typeface="Arial" charset="0"/>
                          <a:cs typeface="Arial" charset="0"/>
                        </a:rPr>
                        <a:t>Loajální</a:t>
                      </a:r>
                      <a:r>
                        <a:rPr kumimoji="0" lang="cs-CZ" altLang="cs-CZ" sz="1700" b="1" i="0" u="none" strike="noStrike" cap="none" normalizeH="0" baseline="0">
                          <a:ln>
                            <a:noFill/>
                          </a:ln>
                          <a:solidFill>
                            <a:schemeClr val="tx1"/>
                          </a:solidFill>
                          <a:effectLst/>
                          <a:latin typeface="Arial" charset="0"/>
                          <a:cs typeface="Arial" charset="0"/>
                        </a:rPr>
                        <a:t> (</a:t>
                      </a:r>
                      <a:r>
                        <a:rPr kumimoji="0" lang="en-GB" altLang="cs-CZ" sz="1700" b="1" i="1" u="none" strike="noStrike" cap="none" normalizeH="0" baseline="0">
                          <a:ln>
                            <a:noFill/>
                          </a:ln>
                          <a:solidFill>
                            <a:srgbClr val="000000"/>
                          </a:solidFill>
                          <a:effectLst/>
                          <a:latin typeface="Arial" charset="0"/>
                          <a:cs typeface="Arial" charset="0"/>
                        </a:rPr>
                        <a:t>Loyal customers</a:t>
                      </a:r>
                      <a:r>
                        <a:rPr kumimoji="0" lang="cs-CZ" altLang="cs-CZ" sz="1700" b="1" i="0" u="none" strike="noStrike" cap="none" normalizeH="0" baseline="0">
                          <a:ln>
                            <a:noFill/>
                          </a:ln>
                          <a:solidFill>
                            <a:srgbClr val="000000"/>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rgbClr val="000000"/>
                          </a:solidFill>
                          <a:effectLst/>
                          <a:latin typeface="Arial" charset="0"/>
                          <a:cs typeface="Arial" charset="0"/>
                        </a:rPr>
                        <a:t>Spotřebitelé, kt. produkt kupují stále n. velmi často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tx1"/>
                          </a:solidFill>
                          <a:effectLst/>
                          <a:latin typeface="Arial" charset="0"/>
                          <a:cs typeface="Arial" charset="0"/>
                        </a:rPr>
                        <a:t>Posílení chování, zvýšení spotřeby, změna načasování nákupu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a:ln>
                            <a:noFill/>
                          </a:ln>
                          <a:solidFill>
                            <a:schemeClr val="tx1"/>
                          </a:solidFill>
                          <a:effectLst/>
                          <a:latin typeface="Arial" charset="0"/>
                          <a:cs typeface="Arial" charset="0"/>
                        </a:rPr>
                        <a:t> Věrnostní programy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a:ln>
                            <a:noFill/>
                          </a:ln>
                          <a:solidFill>
                            <a:schemeClr val="tx1"/>
                          </a:solidFill>
                          <a:effectLst/>
                          <a:latin typeface="Arial" charset="0"/>
                          <a:cs typeface="Arial" charset="0"/>
                        </a:rPr>
                        <a:t> Bonusy, dárky, prémie</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endParaRPr kumimoji="0" lang="cs-CZ" altLang="cs-CZ" sz="17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29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accent1"/>
                          </a:solidFill>
                          <a:effectLst/>
                          <a:latin typeface="Arial" charset="0"/>
                          <a:cs typeface="Arial" charset="0"/>
                        </a:rPr>
                        <a:t>Zákazníci konkurence</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rgbClr val="000000"/>
                          </a:solidFill>
                          <a:effectLst/>
                          <a:latin typeface="Arial" charset="0"/>
                          <a:cs typeface="Arial" charset="0"/>
                        </a:rPr>
                        <a:t>Spotřebitelé, kt. kupují konkurenční produkt stále n. velmi často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tx1"/>
                          </a:solidFill>
                          <a:effectLst/>
                          <a:latin typeface="Arial" charset="0"/>
                          <a:cs typeface="Arial" charset="0"/>
                        </a:rPr>
                        <a:t>Porušení věrnosti, přechod na firemní produkt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a:ln>
                            <a:noFill/>
                          </a:ln>
                          <a:solidFill>
                            <a:schemeClr val="tx1"/>
                          </a:solidFill>
                          <a:effectLst/>
                          <a:latin typeface="Arial" charset="0"/>
                          <a:cs typeface="Arial" charset="0"/>
                        </a:rPr>
                        <a:t> Vzorky (srovnání s konkurencí)</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a:ln>
                            <a:noFill/>
                          </a:ln>
                          <a:solidFill>
                            <a:schemeClr val="tx1"/>
                          </a:solidFill>
                          <a:effectLst/>
                          <a:latin typeface="Arial" charset="0"/>
                          <a:cs typeface="Arial" charset="0"/>
                        </a:rPr>
                        <a:t> Soutěže (upoutání pozornosti)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29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accent1"/>
                          </a:solidFill>
                          <a:effectLst/>
                          <a:latin typeface="Arial" charset="0"/>
                          <a:cs typeface="Arial" charset="0"/>
                        </a:rPr>
                        <a:t>Brand Switchers</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tx1"/>
                          </a:solidFill>
                          <a:effectLst/>
                          <a:latin typeface="Arial" charset="0"/>
                          <a:cs typeface="Arial" charset="0"/>
                        </a:rPr>
                        <a:t>Spotřebitelé, kt. nakupují různé značky v dané kategorii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tx1"/>
                          </a:solidFill>
                          <a:effectLst/>
                          <a:latin typeface="Arial" charset="0"/>
                          <a:cs typeface="Arial" charset="0"/>
                        </a:rPr>
                        <a:t>Přesvědčit je, aby více kupovali značku firmy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a:ln>
                            <a:noFill/>
                          </a:ln>
                          <a:solidFill>
                            <a:schemeClr val="tx1"/>
                          </a:solidFill>
                          <a:effectLst/>
                          <a:latin typeface="Arial" charset="0"/>
                          <a:cs typeface="Arial" charset="0"/>
                        </a:rPr>
                        <a:t> Promoční akce, kt. snižuje cenu – kupóny, větší balení za stejnou cenu, bonusové balíčky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304">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dirty="0" err="1">
                          <a:ln>
                            <a:noFill/>
                          </a:ln>
                          <a:solidFill>
                            <a:schemeClr val="accent1"/>
                          </a:solidFill>
                          <a:effectLst/>
                          <a:latin typeface="Arial" charset="0"/>
                          <a:cs typeface="Arial" charset="0"/>
                        </a:rPr>
                        <a:t>Price</a:t>
                      </a:r>
                      <a:r>
                        <a:rPr kumimoji="0" lang="cs-CZ" altLang="cs-CZ" sz="1700" b="1" i="0" u="none" strike="noStrike" cap="none" normalizeH="0" baseline="0" dirty="0">
                          <a:ln>
                            <a:noFill/>
                          </a:ln>
                          <a:solidFill>
                            <a:schemeClr val="accent1"/>
                          </a:solidFill>
                          <a:effectLst/>
                          <a:latin typeface="Arial" charset="0"/>
                          <a:cs typeface="Arial" charset="0"/>
                        </a:rPr>
                        <a:t> </a:t>
                      </a:r>
                      <a:r>
                        <a:rPr kumimoji="0" lang="cs-CZ" altLang="cs-CZ" sz="1700" b="1" i="0" u="none" strike="noStrike" cap="none" normalizeH="0" baseline="0" dirty="0" err="1">
                          <a:ln>
                            <a:noFill/>
                          </a:ln>
                          <a:solidFill>
                            <a:schemeClr val="accent1"/>
                          </a:solidFill>
                          <a:effectLst/>
                          <a:latin typeface="Arial" charset="0"/>
                          <a:cs typeface="Arial" charset="0"/>
                        </a:rPr>
                        <a:t>Buyers</a:t>
                      </a:r>
                      <a:endParaRPr kumimoji="0" lang="cs-CZ" altLang="cs-CZ" sz="17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dirty="0">
                          <a:ln>
                            <a:noFill/>
                          </a:ln>
                          <a:solidFill>
                            <a:schemeClr val="tx1"/>
                          </a:solidFill>
                          <a:effectLst/>
                          <a:latin typeface="Arial" charset="0"/>
                          <a:cs typeface="Arial" charset="0"/>
                        </a:rPr>
                        <a:t>Spotřebitelé, </a:t>
                      </a:r>
                      <a:r>
                        <a:rPr kumimoji="0" lang="cs-CZ" altLang="cs-CZ" sz="1700" b="1" i="0" u="none" strike="noStrike" cap="none" normalizeH="0" baseline="0" dirty="0" err="1">
                          <a:ln>
                            <a:noFill/>
                          </a:ln>
                          <a:solidFill>
                            <a:schemeClr val="tx1"/>
                          </a:solidFill>
                          <a:effectLst/>
                          <a:latin typeface="Arial" charset="0"/>
                          <a:cs typeface="Arial" charset="0"/>
                        </a:rPr>
                        <a:t>kt</a:t>
                      </a:r>
                      <a:r>
                        <a:rPr kumimoji="0" lang="cs-CZ" altLang="cs-CZ" sz="1700" b="1" i="0" u="none" strike="noStrike" cap="none" normalizeH="0" baseline="0" dirty="0">
                          <a:ln>
                            <a:noFill/>
                          </a:ln>
                          <a:solidFill>
                            <a:schemeClr val="tx1"/>
                          </a:solidFill>
                          <a:effectLst/>
                          <a:latin typeface="Arial" charset="0"/>
                          <a:cs typeface="Arial" charset="0"/>
                        </a:rPr>
                        <a:t>. nakupují za nejnižší ceny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1700" b="1" i="0" u="none" strike="noStrike" cap="none" normalizeH="0" baseline="0">
                          <a:ln>
                            <a:noFill/>
                          </a:ln>
                          <a:solidFill>
                            <a:schemeClr val="tx1"/>
                          </a:solidFill>
                          <a:effectLst/>
                          <a:latin typeface="Arial" charset="0"/>
                          <a:cs typeface="Arial" charset="0"/>
                        </a:rPr>
                        <a:t>Přesvědčit je, aby kupovali značku firmy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Char char="n"/>
                        <a:tabLst/>
                      </a:pPr>
                      <a:r>
                        <a:rPr kumimoji="0" lang="cs-CZ" altLang="cs-CZ" sz="1700" b="1" i="0" u="none" strike="noStrike" cap="none" normalizeH="0" baseline="0" dirty="0">
                          <a:ln>
                            <a:noFill/>
                          </a:ln>
                          <a:solidFill>
                            <a:schemeClr val="tx1"/>
                          </a:solidFill>
                          <a:effectLst/>
                          <a:latin typeface="Arial" charset="0"/>
                          <a:cs typeface="Arial" charset="0"/>
                        </a:rPr>
                        <a:t> Kupóny, větší balení za stejnou cenu, nabídka vyšší přidané hodnoty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ovéPole 1"/>
          <p:cNvSpPr txBox="1"/>
          <p:nvPr/>
        </p:nvSpPr>
        <p:spPr>
          <a:xfrm>
            <a:off x="611560" y="1196752"/>
            <a:ext cx="7992888" cy="646331"/>
          </a:xfrm>
          <a:prstGeom prst="rect">
            <a:avLst/>
          </a:prstGeom>
          <a:noFill/>
        </p:spPr>
        <p:txBody>
          <a:bodyPr wrap="square" rtlCol="0">
            <a:spAutoFit/>
          </a:bodyPr>
          <a:lstStyle/>
          <a:p>
            <a:pPr marL="285750" indent="-285750">
              <a:buFont typeface="Arial" panose="020B0604020202020204" pitchFamily="34" charset="0"/>
              <a:buChar char="•"/>
            </a:pPr>
            <a:r>
              <a:rPr lang="cs-CZ" dirty="0"/>
              <a:t>Podpora prodeje zahrnuje spotřebitelské akce, obchodní a firemní akce a motivaci prodejní síly – obchodní zástupce</a:t>
            </a:r>
          </a:p>
        </p:txBody>
      </p:sp>
    </p:spTree>
    <p:extLst>
      <p:ext uri="{BB962C8B-B14F-4D97-AF65-F5344CB8AC3E}">
        <p14:creationId xmlns:p14="http://schemas.microsoft.com/office/powerpoint/2010/main" val="53943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a:t>
            </a:r>
          </a:p>
        </p:txBody>
      </p:sp>
      <p:sp>
        <p:nvSpPr>
          <p:cNvPr id="5" name="Zástupný symbol pro obsah 4"/>
          <p:cNvSpPr>
            <a:spLocks noGrp="1"/>
          </p:cNvSpPr>
          <p:nvPr>
            <p:ph idx="1"/>
          </p:nvPr>
        </p:nvSpPr>
        <p:spPr/>
        <p:txBody>
          <a:bodyPr>
            <a:normAutofit fontScale="85000" lnSpcReduction="20000"/>
          </a:bodyPr>
          <a:lstStyle/>
          <a:p>
            <a:r>
              <a:rPr lang="cs-CZ" dirty="0"/>
              <a:t>Public </a:t>
            </a:r>
            <a:r>
              <a:rPr lang="cs-CZ" dirty="0" err="1"/>
              <a:t>relation</a:t>
            </a:r>
            <a:r>
              <a:rPr lang="cs-CZ" dirty="0"/>
              <a:t> – zahrnují komunikaci zaměřenou interně na zaměstnance společnosti nebo externě na spotřebitele, jiné firmy vládu a média.</a:t>
            </a:r>
          </a:p>
          <a:p>
            <a:r>
              <a:rPr lang="cs-CZ" dirty="0">
                <a:solidFill>
                  <a:srgbClr val="000000"/>
                </a:solidFill>
                <a:ea typeface="Calibri"/>
                <a:cs typeface="Minion Pro"/>
              </a:rPr>
              <a:t>jsou velmi věrohodné a dokáží zastihnout zákazníky ve chvíli, kdy by to nečekali. Jsou vhodné zejména pro typy zákazníků, kteří se reklamě vyhýbají. </a:t>
            </a:r>
          </a:p>
          <a:p>
            <a:pPr>
              <a:lnSpc>
                <a:spcPct val="80000"/>
              </a:lnSpc>
              <a:buFont typeface="Wingdings" pitchFamily="2" charset="2"/>
              <a:buNone/>
            </a:pPr>
            <a:r>
              <a:rPr lang="cs-CZ" altLang="cs-CZ" dirty="0"/>
              <a:t>Zahrnují </a:t>
            </a:r>
            <a:r>
              <a:rPr lang="cs-CZ" altLang="cs-CZ" dirty="0" err="1"/>
              <a:t>např</a:t>
            </a:r>
            <a:r>
              <a:rPr lang="cs-CZ" altLang="cs-CZ" dirty="0"/>
              <a:t>:</a:t>
            </a:r>
          </a:p>
          <a:p>
            <a:pPr>
              <a:lnSpc>
                <a:spcPct val="80000"/>
              </a:lnSpc>
            </a:pPr>
            <a:r>
              <a:rPr lang="cs-CZ" altLang="cs-CZ" dirty="0"/>
              <a:t>zpracování tiskových zpráv publicita produktu</a:t>
            </a:r>
          </a:p>
          <a:p>
            <a:pPr>
              <a:lnSpc>
                <a:spcPct val="80000"/>
              </a:lnSpc>
            </a:pPr>
            <a:r>
              <a:rPr lang="cs-CZ" altLang="cs-CZ" dirty="0"/>
              <a:t>veřejné záležitosti</a:t>
            </a:r>
          </a:p>
          <a:p>
            <a:pPr>
              <a:lnSpc>
                <a:spcPct val="80000"/>
              </a:lnSpc>
            </a:pPr>
            <a:r>
              <a:rPr lang="cs-CZ" altLang="cs-CZ" dirty="0"/>
              <a:t>lobbování</a:t>
            </a:r>
          </a:p>
          <a:p>
            <a:pPr>
              <a:lnSpc>
                <a:spcPct val="80000"/>
              </a:lnSpc>
            </a:pPr>
            <a:r>
              <a:rPr lang="cs-CZ" altLang="cs-CZ" dirty="0"/>
              <a:t>vztahy k investorům</a:t>
            </a:r>
          </a:p>
          <a:p>
            <a:pPr>
              <a:lnSpc>
                <a:spcPct val="80000"/>
              </a:lnSpc>
            </a:pPr>
            <a:r>
              <a:rPr lang="cs-CZ" altLang="cs-CZ" dirty="0"/>
              <a:t>sponzorství</a:t>
            </a:r>
          </a:p>
          <a:p>
            <a:endParaRPr lang="cs-CZ" dirty="0"/>
          </a:p>
        </p:txBody>
      </p:sp>
    </p:spTree>
    <p:extLst>
      <p:ext uri="{BB962C8B-B14F-4D97-AF65-F5344CB8AC3E}">
        <p14:creationId xmlns:p14="http://schemas.microsoft.com/office/powerpoint/2010/main" val="236745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445224"/>
            <a:ext cx="8229600" cy="1143000"/>
          </a:xfrm>
        </p:spPr>
        <p:txBody>
          <a:bodyPr>
            <a:normAutofit/>
          </a:bodyPr>
          <a:lstStyle/>
          <a:p>
            <a:r>
              <a:rPr lang="cs-CZ" sz="1200" dirty="0"/>
              <a:t>Zdroj: http://www.startupfreak.com/what-is-atl-btl-and-ttl-marketing/</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4009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71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Osobní komunikace – direct </a:t>
            </a:r>
            <a:r>
              <a:rPr lang="cs-CZ" dirty="0" err="1"/>
              <a:t>mkt</a:t>
            </a:r>
            <a:r>
              <a:rPr lang="cs-CZ" dirty="0"/>
              <a:t>, osobní prodej</a:t>
            </a:r>
          </a:p>
        </p:txBody>
      </p:sp>
      <p:sp>
        <p:nvSpPr>
          <p:cNvPr id="3" name="Zástupný symbol pro obsah 2"/>
          <p:cNvSpPr>
            <a:spLocks noGrp="1"/>
          </p:cNvSpPr>
          <p:nvPr>
            <p:ph idx="1"/>
          </p:nvPr>
        </p:nvSpPr>
        <p:spPr/>
        <p:txBody>
          <a:bodyPr>
            <a:normAutofit fontScale="92500" lnSpcReduction="20000"/>
          </a:bodyPr>
          <a:lstStyle/>
          <a:p>
            <a:r>
              <a:rPr lang="cs-CZ" dirty="0"/>
              <a:t>Direct marketing – využívá přímých kanálů k oslovení zákazníků a k doručení zboží i služeb bez použití </a:t>
            </a:r>
            <a:r>
              <a:rPr lang="cs-CZ" dirty="0" err="1"/>
              <a:t>mkt</a:t>
            </a:r>
            <a:r>
              <a:rPr lang="cs-CZ" dirty="0"/>
              <a:t> prostředníků a zahrnuje:</a:t>
            </a:r>
          </a:p>
          <a:p>
            <a:r>
              <a:rPr lang="cs-CZ" dirty="0"/>
              <a:t>Osobní prodej</a:t>
            </a:r>
          </a:p>
          <a:p>
            <a:r>
              <a:rPr lang="cs-CZ" dirty="0"/>
              <a:t>Specializované stánky</a:t>
            </a:r>
          </a:p>
          <a:p>
            <a:r>
              <a:rPr lang="cs-CZ" dirty="0"/>
              <a:t>On-line marketing</a:t>
            </a:r>
          </a:p>
          <a:p>
            <a:r>
              <a:rPr lang="cs-CZ" dirty="0"/>
              <a:t>Teleshopping</a:t>
            </a:r>
          </a:p>
          <a:p>
            <a:r>
              <a:rPr lang="cs-CZ" dirty="0"/>
              <a:t>Zásilkový prodej</a:t>
            </a:r>
          </a:p>
          <a:p>
            <a:r>
              <a:rPr lang="cs-CZ" dirty="0"/>
              <a:t>Katalogový prodej</a:t>
            </a:r>
          </a:p>
          <a:p>
            <a:r>
              <a:rPr lang="cs-CZ" dirty="0"/>
              <a:t>Telemarketing</a:t>
            </a:r>
          </a:p>
        </p:txBody>
      </p:sp>
    </p:spTree>
    <p:extLst>
      <p:ext uri="{BB962C8B-B14F-4D97-AF65-F5344CB8AC3E}">
        <p14:creationId xmlns:p14="http://schemas.microsoft.com/office/powerpoint/2010/main" val="47260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z="3200" b="1" dirty="0"/>
              <a:t>Transakční versus vztahový </a:t>
            </a:r>
            <a:r>
              <a:rPr lang="cs-CZ" altLang="cs-CZ" sz="3200" b="1" dirty="0" err="1"/>
              <a:t>mkt</a:t>
            </a:r>
            <a:br>
              <a:rPr lang="cs-CZ" altLang="cs-CZ" sz="3200" b="1" dirty="0"/>
            </a:br>
            <a:r>
              <a:rPr lang="cs-CZ" altLang="cs-CZ" sz="1600" b="1" dirty="0"/>
              <a:t>(zdroj: Kašparová, 2016)</a:t>
            </a:r>
          </a:p>
        </p:txBody>
      </p:sp>
      <p:graphicFrame>
        <p:nvGraphicFramePr>
          <p:cNvPr id="13365" name="Group 53"/>
          <p:cNvGraphicFramePr>
            <a:graphicFrameLocks noGrp="1"/>
          </p:cNvGraphicFramePr>
          <p:nvPr>
            <p:ph type="tbl" idx="1"/>
          </p:nvPr>
        </p:nvGraphicFramePr>
        <p:xfrm>
          <a:off x="323850" y="1989138"/>
          <a:ext cx="8686800" cy="4407218"/>
        </p:xfrm>
        <a:graphic>
          <a:graphicData uri="http://schemas.openxmlformats.org/drawingml/2006/table">
            <a:tbl>
              <a:tblPr/>
              <a:tblGrid>
                <a:gridCol w="4495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8100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hlink"/>
                          </a:solidFill>
                          <a:effectLst/>
                          <a:latin typeface="Arial" charset="0"/>
                          <a:cs typeface="Arial" charset="0"/>
                        </a:rPr>
                        <a:t>Transakční marketing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hlink"/>
                          </a:solidFill>
                          <a:effectLst/>
                          <a:latin typeface="Arial" charset="0"/>
                          <a:cs typeface="Arial" charset="0"/>
                        </a:rPr>
                        <a:t>Vztahový marketing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Udělá se obchod a zmizí 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Zůstává se poblíž zákazníka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Protlačuje se cena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Podporuje se hodnota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338">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Krátkodobé myšlení a jednání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Dlouhodobé myšlení a jednání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Budování podnikání na obchodních případech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Budování podnikání na vztazích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088">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Získávají se noví zákazníci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Snaha o udržení stávajících zákazníků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580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Poprodejní služby jsou chápány jako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Poprodejní služby jsou chápány jako investice do vztahu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5800">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a:ln>
                            <a:noFill/>
                          </a:ln>
                          <a:solidFill>
                            <a:schemeClr val="tx1"/>
                          </a:solidFill>
                          <a:effectLst/>
                          <a:latin typeface="Arial" charset="0"/>
                          <a:cs typeface="Arial" charset="0"/>
                        </a:rPr>
                        <a:t>Zaměření na výrobek/služby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itchFamily="2" charset="2"/>
                        <a:defRPr sz="2800">
                          <a:solidFill>
                            <a:schemeClr val="tx1"/>
                          </a:solidFill>
                          <a:latin typeface="Arial" charset="0"/>
                          <a:cs typeface="Arial" charset="0"/>
                        </a:defRPr>
                      </a:lvl1pPr>
                      <a:lvl2pPr indent="-7938">
                        <a:spcBef>
                          <a:spcPct val="20000"/>
                        </a:spcBef>
                        <a:buClr>
                          <a:schemeClr val="hlink"/>
                        </a:buClr>
                        <a:buSzPct val="65000"/>
                        <a:buFont typeface="Wingdings" pitchFamily="2" charset="2"/>
                        <a:defRPr sz="2400">
                          <a:solidFill>
                            <a:schemeClr val="tx1"/>
                          </a:solidFill>
                          <a:latin typeface="Arial" charset="0"/>
                          <a:cs typeface="Arial" charset="0"/>
                        </a:defRPr>
                      </a:lvl2pPr>
                      <a:lvl3pPr indent="-23813">
                        <a:spcBef>
                          <a:spcPct val="20000"/>
                        </a:spcBef>
                        <a:buClr>
                          <a:schemeClr val="accent1"/>
                        </a:buClr>
                        <a:buSzPct val="70000"/>
                        <a:buFont typeface="Wingdings" pitchFamily="2" charset="2"/>
                        <a:defRPr sz="2000">
                          <a:solidFill>
                            <a:schemeClr val="tx1"/>
                          </a:solidFill>
                          <a:latin typeface="Arial" charset="0"/>
                          <a:cs typeface="Arial" charset="0"/>
                        </a:defRPr>
                      </a:lvl3pPr>
                      <a:lvl4pPr indent="-76200">
                        <a:spcBef>
                          <a:spcPct val="20000"/>
                        </a:spcBef>
                        <a:buClr>
                          <a:schemeClr val="hlink"/>
                        </a:buClr>
                        <a:buSzPct val="75000"/>
                        <a:buFont typeface="Wingdings" pitchFamily="2" charset="2"/>
                        <a:defRPr>
                          <a:solidFill>
                            <a:schemeClr val="tx1"/>
                          </a:solidFill>
                          <a:latin typeface="Arial" charset="0"/>
                          <a:cs typeface="Arial" charset="0"/>
                        </a:defRPr>
                      </a:lvl4pPr>
                      <a:lvl5pPr indent="-146050">
                        <a:spcBef>
                          <a:spcPct val="20000"/>
                        </a:spcBef>
                        <a:buClr>
                          <a:schemeClr val="accent1"/>
                        </a:buClr>
                        <a:buSzPct val="70000"/>
                        <a:buFont typeface="Wingdings" pitchFamily="2" charset="2"/>
                        <a:defRPr>
                          <a:solidFill>
                            <a:schemeClr val="tx1"/>
                          </a:solidFill>
                          <a:latin typeface="Arial" charset="0"/>
                          <a:cs typeface="Arial" charset="0"/>
                        </a:defRPr>
                      </a:lvl5pPr>
                      <a:lvl6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6pPr>
                      <a:lvl7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7pPr>
                      <a:lvl8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8pPr>
                      <a:lvl9pPr indent="-146050" fontAlgn="base">
                        <a:spcBef>
                          <a:spcPct val="20000"/>
                        </a:spcBef>
                        <a:spcAft>
                          <a:spcPct val="0"/>
                        </a:spcAft>
                        <a:buClr>
                          <a:schemeClr val="accent1"/>
                        </a:buClr>
                        <a:buSzPct val="70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altLang="cs-CZ" sz="2000" b="1" i="0" u="none" strike="noStrike" cap="none" normalizeH="0" baseline="0" dirty="0">
                          <a:ln>
                            <a:noFill/>
                          </a:ln>
                          <a:solidFill>
                            <a:schemeClr val="tx1"/>
                          </a:solidFill>
                          <a:effectLst/>
                          <a:latin typeface="Arial" charset="0"/>
                          <a:cs typeface="Arial" charset="0"/>
                        </a:rPr>
                        <a:t>Zaměření na přání a očekávání zákazníka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0550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mix</a:t>
            </a:r>
          </a:p>
        </p:txBody>
      </p:sp>
      <p:sp>
        <p:nvSpPr>
          <p:cNvPr id="3" name="Zástupný symbol pro obsah 2"/>
          <p:cNvSpPr>
            <a:spLocks noGrp="1"/>
          </p:cNvSpPr>
          <p:nvPr>
            <p:ph idx="1"/>
          </p:nvPr>
        </p:nvSpPr>
        <p:spPr/>
        <p:txBody>
          <a:bodyPr>
            <a:normAutofit fontScale="70000" lnSpcReduction="20000"/>
          </a:bodyPr>
          <a:lstStyle/>
          <a:p>
            <a:pPr algn="just">
              <a:spcAft>
                <a:spcPts val="0"/>
              </a:spcAft>
            </a:pPr>
            <a:r>
              <a:rPr lang="cs-CZ" dirty="0">
                <a:solidFill>
                  <a:srgbClr val="000000"/>
                </a:solidFill>
                <a:effectLst/>
                <a:latin typeface="+mj-lt"/>
                <a:ea typeface="Calibri"/>
                <a:cs typeface="Minion Pro"/>
              </a:rPr>
              <a:t>Každý nástroj komunikačního mixu má svá určitá specifika. Podniky tak, musí velice pečlivě zvažovat, které nástroje využít, aby jejich vhodnou koordinací dosáhly maximálního efektu. Neustále hledají, který nástroj komunikačního mixu vyměnit za jiný, tak aby produkt propagoval lépe za co nejméně peněz.  Při výběrech nástrojů komunikačního mixu tak musíme zohlednit:</a:t>
            </a:r>
          </a:p>
          <a:p>
            <a:pPr algn="just">
              <a:spcAft>
                <a:spcPts val="0"/>
              </a:spcAft>
            </a:pPr>
            <a:r>
              <a:rPr lang="cs-CZ" dirty="0">
                <a:solidFill>
                  <a:srgbClr val="000000"/>
                </a:solidFill>
                <a:effectLst/>
                <a:latin typeface="+mj-lt"/>
                <a:ea typeface="Calibri"/>
                <a:cs typeface="Minion Pro"/>
              </a:rPr>
              <a:t> </a:t>
            </a:r>
            <a:r>
              <a:rPr lang="cs-CZ" b="1" dirty="0">
                <a:solidFill>
                  <a:srgbClr val="000000"/>
                </a:solidFill>
                <a:effectLst/>
                <a:latin typeface="+mj-lt"/>
                <a:ea typeface="Calibri"/>
                <a:cs typeface="Minion Pro"/>
              </a:rPr>
              <a:t>zákazníky, </a:t>
            </a:r>
            <a:r>
              <a:rPr lang="cs-CZ" dirty="0">
                <a:solidFill>
                  <a:srgbClr val="000000"/>
                </a:solidFill>
                <a:effectLst/>
                <a:latin typeface="+mj-lt"/>
                <a:ea typeface="Calibri"/>
                <a:cs typeface="Minion Pro"/>
              </a:rPr>
              <a:t>které</a:t>
            </a:r>
            <a:r>
              <a:rPr lang="cs-CZ" b="1" dirty="0">
                <a:solidFill>
                  <a:srgbClr val="000000"/>
                </a:solidFill>
                <a:effectLst/>
                <a:latin typeface="+mj-lt"/>
                <a:ea typeface="Calibri"/>
                <a:cs typeface="Minion Pro"/>
              </a:rPr>
              <a:t> </a:t>
            </a:r>
            <a:r>
              <a:rPr lang="cs-CZ" dirty="0">
                <a:solidFill>
                  <a:srgbClr val="000000"/>
                </a:solidFill>
                <a:effectLst/>
                <a:latin typeface="+mj-lt"/>
                <a:ea typeface="Calibri"/>
                <a:cs typeface="Minion Pro"/>
              </a:rPr>
              <a:t>chceme oslovit,</a:t>
            </a:r>
            <a:r>
              <a:rPr lang="cs-CZ" b="1" dirty="0">
                <a:solidFill>
                  <a:srgbClr val="000000"/>
                </a:solidFill>
                <a:effectLst/>
                <a:latin typeface="+mj-lt"/>
                <a:ea typeface="Calibri"/>
                <a:cs typeface="Minion Pro"/>
              </a:rPr>
              <a:t> </a:t>
            </a:r>
          </a:p>
          <a:p>
            <a:pPr algn="just">
              <a:spcAft>
                <a:spcPts val="0"/>
              </a:spcAft>
            </a:pPr>
            <a:r>
              <a:rPr lang="cs-CZ" b="1" dirty="0">
                <a:solidFill>
                  <a:srgbClr val="000000"/>
                </a:solidFill>
                <a:effectLst/>
                <a:latin typeface="+mj-lt"/>
                <a:ea typeface="Calibri"/>
                <a:cs typeface="Minion Pro"/>
              </a:rPr>
              <a:t>cíle</a:t>
            </a:r>
            <a:r>
              <a:rPr lang="cs-CZ" dirty="0">
                <a:solidFill>
                  <a:srgbClr val="000000"/>
                </a:solidFill>
                <a:effectLst/>
                <a:latin typeface="+mj-lt"/>
                <a:ea typeface="Calibri"/>
                <a:cs typeface="Minion Pro"/>
              </a:rPr>
              <a:t>, kterých chceme komunikačním mixem dosáhnout </a:t>
            </a:r>
          </a:p>
          <a:p>
            <a:pPr algn="just">
              <a:spcAft>
                <a:spcPts val="0"/>
              </a:spcAft>
            </a:pPr>
            <a:r>
              <a:rPr lang="cs-CZ" b="1" dirty="0">
                <a:solidFill>
                  <a:srgbClr val="000000"/>
                </a:solidFill>
                <a:effectLst/>
                <a:latin typeface="+mj-lt"/>
                <a:ea typeface="Calibri"/>
                <a:cs typeface="Minion Pro"/>
              </a:rPr>
              <a:t>sdělení</a:t>
            </a:r>
            <a:r>
              <a:rPr lang="cs-CZ" dirty="0">
                <a:solidFill>
                  <a:srgbClr val="000000"/>
                </a:solidFill>
                <a:effectLst/>
                <a:latin typeface="+mj-lt"/>
                <a:ea typeface="Calibri"/>
                <a:cs typeface="Minion Pro"/>
              </a:rPr>
              <a:t> komunikace a to </a:t>
            </a:r>
            <a:r>
              <a:rPr lang="cs-CZ" b="1" dirty="0">
                <a:solidFill>
                  <a:srgbClr val="000000"/>
                </a:solidFill>
                <a:effectLst/>
                <a:latin typeface="+mj-lt"/>
                <a:ea typeface="Calibri"/>
                <a:cs typeface="Minion Pro"/>
              </a:rPr>
              <a:t>co</a:t>
            </a:r>
            <a:r>
              <a:rPr lang="cs-CZ" dirty="0">
                <a:solidFill>
                  <a:srgbClr val="000000"/>
                </a:solidFill>
                <a:effectLst/>
                <a:latin typeface="+mj-lt"/>
                <a:ea typeface="Calibri"/>
                <a:cs typeface="Minion Pro"/>
              </a:rPr>
              <a:t> chceme, říct, </a:t>
            </a:r>
            <a:r>
              <a:rPr lang="cs-CZ" b="1" dirty="0">
                <a:solidFill>
                  <a:srgbClr val="000000"/>
                </a:solidFill>
                <a:effectLst/>
                <a:latin typeface="+mj-lt"/>
                <a:ea typeface="Calibri"/>
                <a:cs typeface="Minion Pro"/>
              </a:rPr>
              <a:t>jak</a:t>
            </a:r>
            <a:r>
              <a:rPr lang="cs-CZ" dirty="0">
                <a:solidFill>
                  <a:srgbClr val="000000"/>
                </a:solidFill>
                <a:effectLst/>
                <a:latin typeface="+mj-lt"/>
                <a:ea typeface="Calibri"/>
                <a:cs typeface="Minion Pro"/>
              </a:rPr>
              <a:t> to říct a </a:t>
            </a:r>
            <a:r>
              <a:rPr lang="cs-CZ" b="1" dirty="0">
                <a:solidFill>
                  <a:srgbClr val="000000"/>
                </a:solidFill>
                <a:effectLst/>
                <a:latin typeface="+mj-lt"/>
                <a:ea typeface="Calibri"/>
                <a:cs typeface="Minion Pro"/>
              </a:rPr>
              <a:t>kdo</a:t>
            </a:r>
            <a:r>
              <a:rPr lang="cs-CZ" dirty="0">
                <a:solidFill>
                  <a:srgbClr val="000000"/>
                </a:solidFill>
                <a:effectLst/>
                <a:latin typeface="+mj-lt"/>
                <a:ea typeface="Calibri"/>
                <a:cs typeface="Minion Pro"/>
              </a:rPr>
              <a:t> by to měl říct a nakonec vybrat jaké </a:t>
            </a:r>
          </a:p>
          <a:p>
            <a:pPr algn="just">
              <a:spcAft>
                <a:spcPts val="0"/>
              </a:spcAft>
            </a:pPr>
            <a:r>
              <a:rPr lang="cs-CZ" b="1" dirty="0">
                <a:solidFill>
                  <a:srgbClr val="000000"/>
                </a:solidFill>
                <a:effectLst/>
                <a:latin typeface="+mj-lt"/>
                <a:ea typeface="Calibri"/>
                <a:cs typeface="Minion Pro"/>
              </a:rPr>
              <a:t>komunikační kanály</a:t>
            </a:r>
            <a:r>
              <a:rPr lang="cs-CZ" dirty="0">
                <a:solidFill>
                  <a:srgbClr val="000000"/>
                </a:solidFill>
                <a:effectLst/>
                <a:latin typeface="+mj-lt"/>
                <a:ea typeface="Calibri"/>
                <a:cs typeface="Minion Pro"/>
              </a:rPr>
              <a:t> – komunikace dvou či více osob, které komunikují tváří v tvář, např. telefonicky či mailem tzv. </a:t>
            </a:r>
            <a:r>
              <a:rPr lang="cs-CZ" b="1" dirty="0">
                <a:solidFill>
                  <a:srgbClr val="000000"/>
                </a:solidFill>
                <a:effectLst/>
                <a:latin typeface="+mj-lt"/>
                <a:ea typeface="Calibri"/>
                <a:cs typeface="Minion Pro"/>
              </a:rPr>
              <a:t>osobní</a:t>
            </a:r>
            <a:r>
              <a:rPr lang="cs-CZ" dirty="0">
                <a:solidFill>
                  <a:srgbClr val="000000"/>
                </a:solidFill>
                <a:effectLst/>
                <a:latin typeface="+mj-lt"/>
                <a:ea typeface="Calibri"/>
                <a:cs typeface="Minion Pro"/>
              </a:rPr>
              <a:t> či </a:t>
            </a:r>
            <a:r>
              <a:rPr lang="cs-CZ" b="1" dirty="0">
                <a:solidFill>
                  <a:srgbClr val="000000"/>
                </a:solidFill>
                <a:effectLst/>
                <a:latin typeface="+mj-lt"/>
                <a:ea typeface="Calibri"/>
                <a:cs typeface="Minion Pro"/>
              </a:rPr>
              <a:t>neosobní</a:t>
            </a:r>
            <a:r>
              <a:rPr lang="cs-CZ" dirty="0">
                <a:solidFill>
                  <a:srgbClr val="000000"/>
                </a:solidFill>
                <a:effectLst/>
                <a:latin typeface="+mj-lt"/>
                <a:ea typeface="Calibri"/>
                <a:cs typeface="Minion Pro"/>
              </a:rPr>
              <a:t> kanály jako jsou média, publicita a podpora prodeje, zvolíme. </a:t>
            </a:r>
          </a:p>
        </p:txBody>
      </p:sp>
    </p:spTree>
    <p:extLst>
      <p:ext uri="{BB962C8B-B14F-4D97-AF65-F5344CB8AC3E}">
        <p14:creationId xmlns:p14="http://schemas.microsoft.com/office/powerpoint/2010/main" val="228471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Jaký komunikační mix volí Kleenex.</a:t>
            </a:r>
            <a:endParaRPr lang="cs-CZ" dirty="0"/>
          </a:p>
        </p:txBody>
      </p:sp>
      <p:sp>
        <p:nvSpPr>
          <p:cNvPr id="5" name="Zástupný symbol pro obsah 4"/>
          <p:cNvSpPr>
            <a:spLocks noGrp="1"/>
          </p:cNvSpPr>
          <p:nvPr>
            <p:ph sz="half" idx="1"/>
          </p:nvPr>
        </p:nvSpPr>
        <p:spPr/>
        <p:txBody>
          <a:bodyPr>
            <a:normAutofit fontScale="62500" lnSpcReduction="20000"/>
          </a:bodyPr>
          <a:lstStyle/>
          <a:p>
            <a:pPr marL="0" indent="0" algn="just">
              <a:buNone/>
            </a:pPr>
            <a:r>
              <a:rPr lang="cs-CZ" dirty="0"/>
              <a:t>Když uváděla společnost </a:t>
            </a:r>
            <a:r>
              <a:rPr lang="cs-CZ" dirty="0" err="1"/>
              <a:t>Kimberly-Clark</a:t>
            </a:r>
            <a:r>
              <a:rPr lang="cs-CZ" dirty="0"/>
              <a:t> na trh svou novinku papírové ubrousky na různá použití Kleenex Soft </a:t>
            </a:r>
            <a:r>
              <a:rPr lang="cs-CZ" dirty="0" err="1"/>
              <a:t>Pack</a:t>
            </a:r>
            <a:r>
              <a:rPr lang="cs-CZ" dirty="0"/>
              <a:t> </a:t>
            </a:r>
            <a:r>
              <a:rPr lang="cs-CZ" dirty="0" err="1"/>
              <a:t>Tissue</a:t>
            </a:r>
            <a:r>
              <a:rPr lang="cs-CZ" dirty="0"/>
              <a:t>, 75% z jejího celkového rozpočtu na reklamu, bylo určeno na televizi, 23% na tisk a 2% na on-line reklamu. Marketingovým cílem společnosti bylo vytvořit znalost o výrobku a povzbudit zákazníky k jeho vyzkoušení. Společnost zjistila, že využití on-line reklamy mohou zasáhnout spotřebitele, které by mohla televize a tisk zanedbat. Po následné kontrole úspěšnosti kampaně společnost zjistila, že nejúčinnějšími nástroji komunikačního mixu vedoucí k vytvoření znalosti o značce jsou reklama v tisku a on-line reklama.</a:t>
            </a:r>
          </a:p>
          <a:p>
            <a:pPr marL="0" indent="0" algn="just">
              <a:buNone/>
            </a:pPr>
            <a:r>
              <a:rPr lang="cs-CZ" dirty="0"/>
              <a:t>Zdroj: </a:t>
            </a:r>
            <a:r>
              <a:rPr lang="cs-CZ" dirty="0" err="1"/>
              <a:t>Kotler</a:t>
            </a:r>
            <a:r>
              <a:rPr lang="cs-CZ" dirty="0"/>
              <a:t>, Keller, 2007</a:t>
            </a:r>
          </a:p>
          <a:p>
            <a:endParaRPr lang="cs-CZ"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85256"/>
            <a:ext cx="4038600" cy="235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76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komunikačního mixu</a:t>
            </a:r>
          </a:p>
        </p:txBody>
      </p:sp>
      <p:sp>
        <p:nvSpPr>
          <p:cNvPr id="3" name="Zástupný symbol pro obsah 2"/>
          <p:cNvSpPr>
            <a:spLocks noGrp="1"/>
          </p:cNvSpPr>
          <p:nvPr>
            <p:ph idx="1"/>
          </p:nvPr>
        </p:nvSpPr>
        <p:spPr/>
        <p:txBody>
          <a:bodyPr>
            <a:normAutofit fontScale="70000" lnSpcReduction="20000"/>
          </a:bodyPr>
          <a:lstStyle/>
          <a:p>
            <a:pPr algn="just">
              <a:spcAft>
                <a:spcPts val="0"/>
              </a:spcAft>
            </a:pPr>
            <a:r>
              <a:rPr lang="cs-CZ" b="1" dirty="0">
                <a:solidFill>
                  <a:srgbClr val="000000"/>
                </a:solidFill>
                <a:effectLst/>
                <a:latin typeface="+mj-lt"/>
                <a:ea typeface="Calibri"/>
                <a:cs typeface="Minion Pro"/>
              </a:rPr>
              <a:t>Reklama</a:t>
            </a:r>
            <a:r>
              <a:rPr lang="cs-CZ" dirty="0">
                <a:solidFill>
                  <a:srgbClr val="000000"/>
                </a:solidFill>
                <a:effectLst/>
                <a:latin typeface="+mj-lt"/>
                <a:ea typeface="Calibri"/>
                <a:cs typeface="Minion Pro"/>
              </a:rPr>
              <a:t> má sice široký závěr, a dokáže cílit na masy kupujících na nejrůznějších místech, vypovídá i o známosti firmy, která ji využívá, ale také stojí mnoho peněz, je poměrně neosobní, či nepřesvědčivá a neumožňuje kupujícím reagovat na sdělení o produktu, které jim reklama nabízí.</a:t>
            </a:r>
          </a:p>
          <a:p>
            <a:pPr algn="just">
              <a:spcAft>
                <a:spcPts val="0"/>
              </a:spcAft>
            </a:pPr>
            <a:r>
              <a:rPr lang="cs-CZ" b="1" dirty="0">
                <a:solidFill>
                  <a:srgbClr val="000000"/>
                </a:solidFill>
                <a:effectLst/>
                <a:latin typeface="+mj-lt"/>
                <a:ea typeface="Calibri"/>
                <a:cs typeface="Minion Pro"/>
              </a:rPr>
              <a:t>Podpora prodeje</a:t>
            </a:r>
            <a:r>
              <a:rPr lang="cs-CZ" dirty="0">
                <a:solidFill>
                  <a:srgbClr val="000000"/>
                </a:solidFill>
                <a:effectLst/>
                <a:latin typeface="+mj-lt"/>
                <a:ea typeface="Calibri"/>
                <a:cs typeface="Minion Pro"/>
              </a:rPr>
              <a:t> zahrnuje např. slevové kupóny, různé soutěže a zvýhodněné nabídky, které přitahují pozornost zákazníků, a často prostřednictvím cenové výhody vedou k okamžitému nákupu produktu, často ale bývá efekt podpory prodeje pouze krátkodobý a nelze jimi podpořit prodej produktu z dlouhodobého hlediska. </a:t>
            </a:r>
            <a:r>
              <a:rPr lang="cs-CZ" b="1" dirty="0">
                <a:solidFill>
                  <a:srgbClr val="000000"/>
                </a:solidFill>
                <a:effectLst/>
                <a:latin typeface="+mj-lt"/>
                <a:ea typeface="Calibri"/>
                <a:cs typeface="Minion Pro"/>
              </a:rPr>
              <a:t>Události a tzv. </a:t>
            </a:r>
            <a:r>
              <a:rPr lang="cs-CZ" b="1" dirty="0" err="1">
                <a:solidFill>
                  <a:srgbClr val="000000"/>
                </a:solidFill>
                <a:effectLst/>
                <a:latin typeface="+mj-lt"/>
                <a:ea typeface="Calibri"/>
                <a:cs typeface="Minion Pro"/>
              </a:rPr>
              <a:t>eventy</a:t>
            </a:r>
            <a:r>
              <a:rPr lang="cs-CZ" dirty="0">
                <a:solidFill>
                  <a:srgbClr val="000000"/>
                </a:solidFill>
                <a:effectLst/>
                <a:latin typeface="+mj-lt"/>
                <a:ea typeface="Calibri"/>
                <a:cs typeface="Minion Pro"/>
              </a:rPr>
              <a:t> zapojují zákazníky přímo do děje propagace, což bývá velmi efektivní a pro zákazníky velmi zapamatovatelné, ale na druhou stranu nabízí a prodávají produkt spíše nepřímo, a aby dosáhly požadovaného efektu, musejí být velmi dobře zorganizované[2</a:t>
            </a:r>
            <a:r>
              <a:rPr lang="cs-CZ" b="1" dirty="0">
                <a:solidFill>
                  <a:srgbClr val="000000"/>
                </a:solidFill>
                <a:effectLst/>
                <a:latin typeface="+mj-lt"/>
                <a:ea typeface="Calibri"/>
                <a:cs typeface="Minion Pro"/>
              </a:rPr>
              <a:t>]</a:t>
            </a:r>
            <a:r>
              <a:rPr lang="cs-CZ" dirty="0">
                <a:solidFill>
                  <a:srgbClr val="000000"/>
                </a:solidFill>
                <a:effectLst/>
                <a:latin typeface="+mj-lt"/>
                <a:ea typeface="Calibri"/>
                <a:cs typeface="Minion Pro"/>
              </a:rPr>
              <a:t>. </a:t>
            </a:r>
            <a:endParaRPr lang="cs-CZ" dirty="0">
              <a:latin typeface="+mj-lt"/>
            </a:endParaRPr>
          </a:p>
        </p:txBody>
      </p:sp>
    </p:spTree>
    <p:extLst>
      <p:ext uri="{BB962C8B-B14F-4D97-AF65-F5344CB8AC3E}">
        <p14:creationId xmlns:p14="http://schemas.microsoft.com/office/powerpoint/2010/main" val="181369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Proč je třeba </a:t>
            </a:r>
            <a:r>
              <a:rPr lang="cs-CZ" b="1" dirty="0" err="1"/>
              <a:t>eventy</a:t>
            </a:r>
            <a:r>
              <a:rPr lang="cs-CZ" b="1" dirty="0"/>
              <a:t> dobře promyslet? </a:t>
            </a:r>
            <a:endParaRPr lang="cs-CZ" dirty="0"/>
          </a:p>
        </p:txBody>
      </p:sp>
      <p:sp>
        <p:nvSpPr>
          <p:cNvPr id="3" name="Zástupný symbol pro obsah 2"/>
          <p:cNvSpPr>
            <a:spLocks noGrp="1"/>
          </p:cNvSpPr>
          <p:nvPr>
            <p:ph sz="half" idx="1"/>
          </p:nvPr>
        </p:nvSpPr>
        <p:spPr>
          <a:xfrm>
            <a:off x="457200" y="1600200"/>
            <a:ext cx="5987008" cy="4525963"/>
          </a:xfrm>
        </p:spPr>
        <p:txBody>
          <a:bodyPr>
            <a:normAutofit fontScale="62500" lnSpcReduction="20000"/>
          </a:bodyPr>
          <a:lstStyle/>
          <a:p>
            <a:pPr algn="just"/>
            <a:r>
              <a:rPr lang="cs-CZ" dirty="0"/>
              <a:t>Společnost LG světový přední výrobce elektroniky,  přišla na trh s novým  telefonem, který slavnostně představila v New Yorku, po několikatýdenní intenzivní kampani na sociálních sítích. V návaznosti na reklamní kampaň zorganizovala event., kdy k propagaci telefonu v Jižní Koreji v rámci akce nazvané "G v  oblacích" vypustila v parku v jihokorejském hlavním městě Soulu sto balonků, každý nesl poukaz na telefon G2 zdarma. Firma ovšem nepočítala s tím, jaké zbraně si lidé k lovu na telefony, které se prodávají v přepočtu za téměř 17 tisíc korun, přinesou. Někteří dorazili se vzduchovkami, noži připevněnými na tyčích, nebo dlouhým bojovým kopím. Výsledkem bylo dvacet zraněných lidí a sedm muselo být převezeno do nemocnice. Společnost proto v Jižní Koreji zrušila další chystané akce na podporu telefonu G2. </a:t>
            </a:r>
          </a:p>
          <a:p>
            <a:pPr algn="just"/>
            <a:r>
              <a:rPr lang="cs-CZ" dirty="0"/>
              <a:t>Zdroj: byznys.ihned.cz</a:t>
            </a:r>
          </a:p>
          <a:p>
            <a:pPr algn="just"/>
            <a:endParaRPr lang="cs-CZ"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13525" y="3766344"/>
            <a:ext cx="20478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85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b="1" dirty="0">
                <a:solidFill>
                  <a:srgbClr val="000000"/>
                </a:solidFill>
                <a:effectLst/>
                <a:ea typeface="Calibri"/>
                <a:cs typeface="Minion Pro"/>
              </a:rPr>
              <a:t>Public </a:t>
            </a:r>
            <a:r>
              <a:rPr lang="cs-CZ" b="1" dirty="0" err="1">
                <a:solidFill>
                  <a:srgbClr val="000000"/>
                </a:solidFill>
                <a:effectLst/>
                <a:ea typeface="Calibri"/>
                <a:cs typeface="Minion Pro"/>
              </a:rPr>
              <a:t>relation</a:t>
            </a:r>
            <a:r>
              <a:rPr lang="cs-CZ" dirty="0">
                <a:solidFill>
                  <a:srgbClr val="000000"/>
                </a:solidFill>
                <a:effectLst/>
                <a:ea typeface="Calibri"/>
                <a:cs typeface="Minion Pro"/>
              </a:rPr>
              <a:t> jsou velmi věrohodné a dokáží zastihnout zákazníky ve chvíli, kdy by to nečekali. Jsou vhodné zejména pro typy zákazníků, kteří se reklamě vyhýbají. </a:t>
            </a:r>
          </a:p>
          <a:p>
            <a:r>
              <a:rPr lang="cs-CZ" b="1" dirty="0">
                <a:solidFill>
                  <a:srgbClr val="000000"/>
                </a:solidFill>
                <a:effectLst/>
                <a:ea typeface="Calibri"/>
                <a:cs typeface="Minion Pro"/>
              </a:rPr>
              <a:t>Osobní prodej</a:t>
            </a:r>
            <a:r>
              <a:rPr lang="cs-CZ" dirty="0">
                <a:solidFill>
                  <a:srgbClr val="000000"/>
                </a:solidFill>
                <a:effectLst/>
                <a:ea typeface="Calibri"/>
                <a:cs typeface="Minion Pro"/>
              </a:rPr>
              <a:t>, přináší výhodu v tom, že prodejce ihned vidí reakci zákazníka a může tak propagaci lépe zaměřit na reálné potřeby zákazníka, navíc osobní prodej v zákaznících často vyvolá pocit závazku ke koupi, způsobený tím, že mu prodejce věnoval svůj čas a informoval jej. Osobním kanálem propagace je i </a:t>
            </a:r>
            <a:r>
              <a:rPr lang="cs-CZ" b="1" dirty="0">
                <a:solidFill>
                  <a:srgbClr val="000000"/>
                </a:solidFill>
                <a:effectLst/>
                <a:ea typeface="Calibri"/>
                <a:cs typeface="Minion Pro"/>
              </a:rPr>
              <a:t>direct marketing</a:t>
            </a:r>
            <a:r>
              <a:rPr lang="cs-CZ" dirty="0">
                <a:solidFill>
                  <a:srgbClr val="000000"/>
                </a:solidFill>
                <a:effectLst/>
                <a:ea typeface="Calibri"/>
                <a:cs typeface="Minion Pro"/>
              </a:rPr>
              <a:t>, kdy můžete zákazníkovi nabídnout produkt přímo „na míru“. Je velice rychlý a lze jej velmi snadno přizpůsobit. </a:t>
            </a:r>
          </a:p>
          <a:p>
            <a:endParaRPr lang="cs-CZ" dirty="0"/>
          </a:p>
        </p:txBody>
      </p:sp>
    </p:spTree>
    <p:extLst>
      <p:ext uri="{BB962C8B-B14F-4D97-AF65-F5344CB8AC3E}">
        <p14:creationId xmlns:p14="http://schemas.microsoft.com/office/powerpoint/2010/main" val="380776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Push</a:t>
            </a:r>
            <a:r>
              <a:rPr lang="cs-CZ" dirty="0"/>
              <a:t> a </a:t>
            </a:r>
            <a:r>
              <a:rPr lang="cs-CZ" dirty="0" err="1"/>
              <a:t>pull</a:t>
            </a:r>
            <a:r>
              <a:rPr lang="cs-CZ" dirty="0"/>
              <a:t> strategie</a:t>
            </a:r>
          </a:p>
        </p:txBody>
      </p:sp>
      <p:sp>
        <p:nvSpPr>
          <p:cNvPr id="3" name="Zástupný symbol pro obsah 2"/>
          <p:cNvSpPr>
            <a:spLocks noGrp="1"/>
          </p:cNvSpPr>
          <p:nvPr>
            <p:ph idx="1"/>
          </p:nvPr>
        </p:nvSpPr>
        <p:spPr/>
        <p:txBody>
          <a:bodyPr>
            <a:normAutofit/>
          </a:bodyPr>
          <a:lstStyle/>
          <a:p>
            <a:r>
              <a:rPr lang="cs-CZ" dirty="0">
                <a:effectLst/>
                <a:ea typeface="Calibri"/>
                <a:cs typeface="Times New Roman"/>
              </a:rPr>
              <a:t>Využitím určitých nástrojů komunikačního mixu podniky využívají buď </a:t>
            </a:r>
            <a:r>
              <a:rPr lang="cs-CZ" b="1" dirty="0">
                <a:effectLst/>
                <a:ea typeface="Calibri"/>
                <a:cs typeface="Times New Roman"/>
              </a:rPr>
              <a:t>strategie </a:t>
            </a:r>
            <a:r>
              <a:rPr lang="cs-CZ" b="1" dirty="0" err="1">
                <a:effectLst/>
                <a:ea typeface="Calibri"/>
                <a:cs typeface="Times New Roman"/>
              </a:rPr>
              <a:t>push</a:t>
            </a:r>
            <a:r>
              <a:rPr lang="cs-CZ" b="1" dirty="0">
                <a:effectLst/>
                <a:ea typeface="Calibri"/>
                <a:cs typeface="Times New Roman"/>
              </a:rPr>
              <a:t>,</a:t>
            </a:r>
            <a:r>
              <a:rPr lang="cs-CZ" dirty="0">
                <a:effectLst/>
                <a:ea typeface="Calibri"/>
                <a:cs typeface="Times New Roman"/>
              </a:rPr>
              <a:t> tzn., snaží se protlačit produkt ke spotřebiteli skrze distribuční kanály např. osobním prodejem obchodními zástupci a donutit zákazníky k nákupu a nebo </a:t>
            </a:r>
            <a:r>
              <a:rPr lang="cs-CZ" b="1" dirty="0">
                <a:effectLst/>
                <a:ea typeface="Calibri"/>
                <a:cs typeface="Times New Roman"/>
              </a:rPr>
              <a:t>strategii </a:t>
            </a:r>
            <a:r>
              <a:rPr lang="cs-CZ" b="1" dirty="0" err="1">
                <a:effectLst/>
                <a:ea typeface="Calibri"/>
                <a:cs typeface="Times New Roman"/>
              </a:rPr>
              <a:t>pull</a:t>
            </a:r>
            <a:r>
              <a:rPr lang="cs-CZ" dirty="0">
                <a:effectLst/>
                <a:ea typeface="Calibri"/>
                <a:cs typeface="Times New Roman"/>
              </a:rPr>
              <a:t>, kdy se firmy orientují zejména na reklamu a propagaci mezi spotřebiteli s tím, aby v zákaznících vyvolali zájem produkt nakoupit.</a:t>
            </a:r>
            <a:endParaRPr lang="cs-CZ" dirty="0"/>
          </a:p>
        </p:txBody>
      </p:sp>
    </p:spTree>
    <p:extLst>
      <p:ext uri="{BB962C8B-B14F-4D97-AF65-F5344CB8AC3E}">
        <p14:creationId xmlns:p14="http://schemas.microsoft.com/office/powerpoint/2010/main" val="37770317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3444</Words>
  <Application>Microsoft Office PowerPoint</Application>
  <PresentationFormat>Předvádění na obrazovce (4:3)</PresentationFormat>
  <Paragraphs>180</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Tahoma</vt:lpstr>
      <vt:lpstr>Times</vt:lpstr>
      <vt:lpstr>Wingdings</vt:lpstr>
      <vt:lpstr>Motiv systému Office</vt:lpstr>
      <vt:lpstr>Propagace, marketingová komunikace</vt:lpstr>
      <vt:lpstr>Marketingová komunikace, propagace</vt:lpstr>
      <vt:lpstr>Zdroj: http://www.startupfreak.com/what-is-atl-btl-and-ttl-marketing/</vt:lpstr>
      <vt:lpstr>Komunikační mix</vt:lpstr>
      <vt:lpstr>Jaký komunikační mix volí Kleenex.</vt:lpstr>
      <vt:lpstr>Nástroje komunikačního mixu</vt:lpstr>
      <vt:lpstr>Proč je třeba eventy dobře promyslet? </vt:lpstr>
      <vt:lpstr>Prezentace aplikace PowerPoint</vt:lpstr>
      <vt:lpstr>Push a pull strategie</vt:lpstr>
      <vt:lpstr>Komunikační strategie ( zdroj: Kašparová, 2016)</vt:lpstr>
      <vt:lpstr>Jak využil příležitosti Staropramen skrze pull strategii? </vt:lpstr>
      <vt:lpstr>Prezentace aplikace PowerPoint</vt:lpstr>
      <vt:lpstr>Reklama</vt:lpstr>
      <vt:lpstr>Prezentace aplikace PowerPoint</vt:lpstr>
      <vt:lpstr>Jak může špatný způsob sdělení společnosti uškodit? </vt:lpstr>
      <vt:lpstr>Funkce reklamy</vt:lpstr>
      <vt:lpstr>Jaké funkce reklamy využívá Škoda Auto, a.s.?</vt:lpstr>
      <vt:lpstr>Reklamní prostředky</vt:lpstr>
      <vt:lpstr>Který reklamní prostředek je nejoblíbenější? </vt:lpstr>
      <vt:lpstr>Prezentace aplikace PowerPoint</vt:lpstr>
      <vt:lpstr>Jak změřit úspěšnost reklamy?</vt:lpstr>
      <vt:lpstr>Která reklamní kampaň byla v roce 2013 nejúspěšnější? </vt:lpstr>
      <vt:lpstr>Ostatní formy reklamy</vt:lpstr>
      <vt:lpstr>Product placement - Jaké hodinky nosí agent 007? </vt:lpstr>
      <vt:lpstr>Model AIDCA</vt:lpstr>
      <vt:lpstr>Zákonná regulace reklamy</vt:lpstr>
      <vt:lpstr>Jak je regulována reklama na alkohol?</vt:lpstr>
      <vt:lpstr>Typy spotřebitelů a podpora prodeje ( zdroj: Kašparová 2016) </vt:lpstr>
      <vt:lpstr>PR</vt:lpstr>
      <vt:lpstr>Osobní komunikace – direct mkt, osobní prodej</vt:lpstr>
      <vt:lpstr>Transakční versus vztahový mkt (zdroj: Kašparová, 2016)</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Propagace, marketingová komunikace</dc:title>
  <dc:creator>Odehnalova Pavla</dc:creator>
  <cp:lastModifiedBy>Pavla Marciánová</cp:lastModifiedBy>
  <cp:revision>10</cp:revision>
  <dcterms:created xsi:type="dcterms:W3CDTF">2017-01-04T11:34:58Z</dcterms:created>
  <dcterms:modified xsi:type="dcterms:W3CDTF">2023-06-14T18:11:41Z</dcterms:modified>
</cp:coreProperties>
</file>