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18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68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96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0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94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0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2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09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67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73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06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07B4F-A5B4-4C53-A1C9-8BA7998063D5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49470-EDA6-4586-9122-1360866D7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6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Zpracováno dle : </a:t>
            </a:r>
            <a:r>
              <a:rPr lang="cs-CZ" dirty="0" err="1"/>
              <a:t>Bačuvčík</a:t>
            </a:r>
            <a:r>
              <a:rPr lang="cs-CZ" dirty="0"/>
              <a:t>, Harantová, Sociální marketing, 2016</a:t>
            </a:r>
          </a:p>
        </p:txBody>
      </p:sp>
    </p:spTree>
    <p:extLst>
      <p:ext uri="{BB962C8B-B14F-4D97-AF65-F5344CB8AC3E}">
        <p14:creationId xmlns:p14="http://schemas.microsoft.com/office/powerpoint/2010/main" val="189060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Komerční vs. Sociální</a:t>
            </a:r>
            <a:r>
              <a:rPr kumimoji="0" lang="cs-CZ" altLang="cs-CZ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sz="3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mkt</a:t>
            </a:r>
            <a:b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32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663796"/>
              </p:ext>
            </p:extLst>
          </p:nvPr>
        </p:nvGraphicFramePr>
        <p:xfrm>
          <a:off x="971600" y="1556795"/>
          <a:ext cx="6912768" cy="4182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5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dirty="0">
                          <a:effectLst/>
                        </a:rPr>
                        <a:t>Sociální marketéři</a:t>
                      </a:r>
                      <a:endParaRPr lang="cs-CZ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Komerční marketéři</a:t>
                      </a:r>
                      <a:endParaRPr lang="cs-CZ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dirty="0">
                          <a:effectLst/>
                        </a:rPr>
                        <a:t>„Konání dobra“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Generování zisku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Financování - daně, dary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Financování – investice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Veřejně odpovědný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Osobně odpovědný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03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Výsledky činnosti velmi těžce měřitelné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Výsledky činnosti na základě zisků, popřípadě podílu na trhu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Cíle činnosti dlouhodobé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Cíle činnosti krátkodobé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Často se zaměřují na kontroverzní témata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Poskytují nonkontroverzní produkty, služby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Často volí plány s vysokým rizikem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Volí plány s přijatelným rizikem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Proti přílišným rizikům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S rizikem neúspěchu se počítá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Při rozhodování je nutná širší spoluúčast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Rozhodování a kompetence jsou dány hierarchií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4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>
                          <a:effectLst/>
                        </a:rPr>
                        <a:t>Vztahy založené na důvěře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dirty="0">
                          <a:effectLst/>
                        </a:rPr>
                        <a:t>Vztahy jsou často konkurenční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6021288"/>
            <a:ext cx="401103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1250950" algn="l"/>
                <a:tab pos="567055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250950" algn="l"/>
                <a:tab pos="5670550" algn="r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(Pramen: </a:t>
            </a:r>
            <a:r>
              <a:rPr kumimoji="0" lang="cs-CZ" altLang="cs-CZ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Andreasen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cs-CZ" altLang="cs-CZ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Drumwrighta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cs-CZ" altLang="cs-CZ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Andreasen</a:t>
            </a: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2001, upraveno)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8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standardy sociálního marketingu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Americká marketingová asociace </a:t>
            </a:r>
          </a:p>
          <a:p>
            <a:pPr lvl="0" fontAlgn="base" hangingPunct="0"/>
            <a:r>
              <a:rPr lang="cs-CZ" dirty="0"/>
              <a:t>pravdivost</a:t>
            </a:r>
          </a:p>
          <a:p>
            <a:pPr lvl="0" fontAlgn="base" hangingPunct="0"/>
            <a:r>
              <a:rPr lang="cs-CZ" dirty="0"/>
              <a:t>ochrana soukromí</a:t>
            </a:r>
          </a:p>
          <a:p>
            <a:pPr lvl="0" fontAlgn="base" hangingPunct="0"/>
            <a:r>
              <a:rPr lang="cs-CZ" dirty="0"/>
              <a:t>nezpůsobit nepatřičné, popřípadě antisociální chování</a:t>
            </a:r>
          </a:p>
          <a:p>
            <a:pPr lvl="0" fontAlgn="base" hangingPunct="0"/>
            <a:r>
              <a:rPr lang="cs-CZ" dirty="0"/>
              <a:t>vyvarovat se ofenzivnímu jednání</a:t>
            </a:r>
          </a:p>
          <a:p>
            <a:pPr lvl="0" fontAlgn="base" hangingPunct="0"/>
            <a:r>
              <a:rPr lang="cs-CZ" dirty="0"/>
              <a:t>poctivost, vyváženost, objektivita</a:t>
            </a:r>
          </a:p>
          <a:p>
            <a:pPr lvl="0" fontAlgn="base" hangingPunct="0"/>
            <a:r>
              <a:rPr lang="cs-CZ" dirty="0"/>
              <a:t>vyvarovat se </a:t>
            </a:r>
            <a:r>
              <a:rPr lang="cs-CZ" dirty="0" err="1"/>
              <a:t>stereotypizaci</a:t>
            </a:r>
            <a:r>
              <a:rPr lang="cs-CZ" dirty="0"/>
              <a:t> skupin obyvatelstva</a:t>
            </a:r>
          </a:p>
          <a:p>
            <a:pPr lvl="0" fontAlgn="base" hangingPunct="0"/>
            <a:r>
              <a:rPr lang="cs-CZ" dirty="0"/>
              <a:t>ochrana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17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Etický rámec sociálně marketingové praxe 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38" y="2482229"/>
            <a:ext cx="5409524" cy="276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78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cs-CZ" sz="3200" dirty="0"/>
              <a:t>Etický rámec sociálně marketingové praxe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lvl="0" indent="0" fontAlgn="base" hangingPunct="0">
              <a:buNone/>
            </a:pPr>
            <a:r>
              <a:rPr lang="cs-CZ" dirty="0"/>
              <a:t>Aktéři</a:t>
            </a:r>
          </a:p>
          <a:p>
            <a:r>
              <a:rPr lang="cs-CZ" dirty="0"/>
              <a:t>typicky nějaká instituce, může být i komerční firma, nezisková organizace, vládní instituce, popřípadě určitá forma aliance</a:t>
            </a:r>
          </a:p>
          <a:p>
            <a:r>
              <a:rPr lang="cs-CZ" dirty="0"/>
              <a:t>Čím více se podobá cílové skupině tím více je vnímána jako důvěryhodnější</a:t>
            </a:r>
          </a:p>
          <a:p>
            <a:pPr marL="0" indent="0">
              <a:buNone/>
            </a:pPr>
            <a:r>
              <a:rPr lang="cs-CZ" dirty="0"/>
              <a:t>Produkt</a:t>
            </a:r>
          </a:p>
          <a:p>
            <a:r>
              <a:rPr lang="cs-CZ" dirty="0"/>
              <a:t>Týká-li se cílové skupiny mohou nastat okolnosti, které jsou v zásadním rozporu s normami dané cílové skupiny</a:t>
            </a:r>
          </a:p>
          <a:p>
            <a:r>
              <a:rPr lang="cs-CZ" dirty="0"/>
              <a:t>Je třeba pečlivě posoudit</a:t>
            </a:r>
          </a:p>
          <a:p>
            <a:pPr marL="0" indent="0">
              <a:buNone/>
            </a:pPr>
            <a:r>
              <a:rPr lang="cs-CZ" dirty="0"/>
              <a:t>Motivace</a:t>
            </a:r>
          </a:p>
          <a:p>
            <a:r>
              <a:rPr lang="cs-CZ" dirty="0"/>
              <a:t>Egoismus vs. Altruismus – zejména u komerčních firem – opravdu to myslí vážně nebo je to pouze póza?</a:t>
            </a:r>
          </a:p>
          <a:p>
            <a:pPr marL="0" indent="0">
              <a:buNone/>
            </a:pPr>
            <a:r>
              <a:rPr lang="cs-CZ" dirty="0"/>
              <a:t>Program a jednání</a:t>
            </a:r>
          </a:p>
          <a:p>
            <a:r>
              <a:rPr lang="cs-CZ" dirty="0"/>
              <a:t>Zejména podle pravdivosti jednání</a:t>
            </a:r>
          </a:p>
          <a:p>
            <a:pPr marL="0" indent="0">
              <a:buNone/>
            </a:pPr>
            <a:r>
              <a:rPr lang="cs-CZ" dirty="0"/>
              <a:t>Kontext</a:t>
            </a:r>
          </a:p>
          <a:p>
            <a:r>
              <a:rPr lang="cs-CZ" dirty="0"/>
              <a:t>V jakých souvislostech je sociální </a:t>
            </a:r>
            <a:r>
              <a:rPr lang="cs-CZ" dirty="0" err="1"/>
              <a:t>mkt</a:t>
            </a:r>
            <a:r>
              <a:rPr lang="cs-CZ" dirty="0"/>
              <a:t> kampaň prováděna</a:t>
            </a:r>
          </a:p>
          <a:p>
            <a:pPr marL="0" indent="0">
              <a:buNone/>
            </a:pPr>
            <a:r>
              <a:rPr lang="cs-CZ" dirty="0"/>
              <a:t>Cílové skupiny</a:t>
            </a:r>
          </a:p>
          <a:p>
            <a:r>
              <a:rPr lang="cs-CZ" dirty="0"/>
              <a:t>Ty které chceme opravdu oslovit</a:t>
            </a:r>
          </a:p>
          <a:p>
            <a:r>
              <a:rPr lang="cs-CZ" dirty="0"/>
              <a:t>Ty, na které se nezaměřujeme, ale kampaň na ně bude mít dopad popř. vliv na jejich chování</a:t>
            </a:r>
          </a:p>
          <a:p>
            <a:r>
              <a:rPr lang="cs-CZ" dirty="0"/>
              <a:t>Je důležité v jakém kontextu se jim sdělení poskytuje, tak aby jej pochopili</a:t>
            </a:r>
          </a:p>
          <a:p>
            <a:pPr marL="0" indent="0">
              <a:buNone/>
            </a:pPr>
            <a:r>
              <a:rPr lang="cs-CZ" dirty="0"/>
              <a:t>Důsledky</a:t>
            </a:r>
          </a:p>
          <a:p>
            <a:r>
              <a:rPr lang="cs-CZ" dirty="0"/>
              <a:t>Jak pozitivní tak i negativní (většinou nezamýšlené)</a:t>
            </a:r>
          </a:p>
        </p:txBody>
      </p:sp>
    </p:spTree>
    <p:extLst>
      <p:ext uri="{BB962C8B-B14F-4D97-AF65-F5344CB8AC3E}">
        <p14:creationId xmlns:p14="http://schemas.microsoft.com/office/powerpoint/2010/main" val="317271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Pravidla chování sociálních marketérů a jejich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Sociální pracovník by se při své práci měl řídit pravidly chování, která se vztahují ke klientovi, ke svému zaměstnavateli, ke kolegům, ke svému povolání a odbornosti a v neposlední řadě i ke společnosti jako celku ( Mareš 2009)</a:t>
            </a:r>
          </a:p>
          <a:p>
            <a:pPr lvl="0"/>
            <a:r>
              <a:rPr lang="cs-CZ" dirty="0"/>
              <a:t>Činit více dobra než škody</a:t>
            </a:r>
          </a:p>
          <a:p>
            <a:pPr lvl="0"/>
            <a:r>
              <a:rPr lang="cs-CZ" dirty="0"/>
              <a:t>Ctít svobodnou volbu</a:t>
            </a:r>
          </a:p>
          <a:p>
            <a:pPr lvl="0"/>
            <a:r>
              <a:rPr lang="cs-CZ" dirty="0"/>
              <a:t>Hodnotit sociální marketing v širším kontextu změny chování</a:t>
            </a:r>
          </a:p>
          <a:p>
            <a:pPr lvl="0"/>
            <a:r>
              <a:rPr lang="cs-CZ" dirty="0"/>
              <a:t>Vybírat postupy, které jsou efektivní</a:t>
            </a:r>
          </a:p>
          <a:p>
            <a:pPr lvl="0"/>
            <a:r>
              <a:rPr lang="cs-CZ" dirty="0"/>
              <a:t>Vybírat postupy, které jsou v souladu se sociálně marketingovou filozofií (</a:t>
            </a:r>
            <a:r>
              <a:rPr lang="cs-CZ" dirty="0" err="1"/>
              <a:t>Andreasen</a:t>
            </a:r>
            <a:r>
              <a:rPr lang="cs-CZ" dirty="0"/>
              <a:t>, 2001)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652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Kreativita a efektivita v soc. </a:t>
            </a:r>
            <a:r>
              <a:rPr lang="cs-CZ" dirty="0" err="1"/>
              <a:t>mkt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Kreativita – schopnost tvůrčího přístupu, originálního myšlení nebo objevování nekonvenčních řešení</a:t>
            </a:r>
          </a:p>
          <a:p>
            <a:r>
              <a:rPr lang="cs-CZ" dirty="0"/>
              <a:t>Požadavek originality a užitečnosti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854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V čem spočívá klientův problém nebo příležitost?</a:t>
            </a:r>
          </a:p>
          <a:p>
            <a:r>
              <a:rPr lang="cs-CZ" dirty="0"/>
              <a:t>stručný popis a hlavní příčiny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2. Jaké jsou hlavní marketingové cíle klienta?</a:t>
            </a:r>
          </a:p>
          <a:p>
            <a:r>
              <a:rPr lang="cs-CZ" dirty="0"/>
              <a:t>jasně v marketingových termínech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3. Jaký z toho vyplývá úkol pro komunikaci ?</a:t>
            </a:r>
          </a:p>
          <a:p>
            <a:r>
              <a:rPr lang="cs-CZ" dirty="0"/>
              <a:t>konkrétní, jednoznačně formulovaný</a:t>
            </a:r>
          </a:p>
          <a:p>
            <a:r>
              <a:rPr lang="cs-CZ" dirty="0"/>
              <a:t>rozlišit role jednotlivých nástrojů komunikace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4. Ke komu mluvíme ?</a:t>
            </a:r>
          </a:p>
          <a:p>
            <a:r>
              <a:rPr lang="cs-CZ" dirty="0"/>
              <a:t>názorně popsat představitele primární cílové skupiny jeho portrét, spotřebitelské zvyklosti, jak vnímá naší značku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5. Kdy a kde se cílová skupina setkává s naší značkou a její konkurencí ?</a:t>
            </a:r>
          </a:p>
          <a:p>
            <a:pPr lvl="0"/>
            <a:r>
              <a:rPr lang="cs-CZ" dirty="0"/>
              <a:t>hlavní styčné body</a:t>
            </a:r>
          </a:p>
          <a:p>
            <a:pPr lvl="0"/>
            <a:r>
              <a:rPr lang="cs-CZ" dirty="0"/>
              <a:t>kdy a kde ji lze nejúčinněji ovlivnit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6. Jaká je hlavní myšlenka, kterou jim chceme sdělit?</a:t>
            </a:r>
          </a:p>
          <a:p>
            <a:pPr lvl="0"/>
            <a:r>
              <a:rPr lang="cs-CZ" dirty="0"/>
              <a:t>Je motivující (ve vztahu k jejich potřebám a přáním)?</a:t>
            </a:r>
          </a:p>
          <a:p>
            <a:pPr lvl="0"/>
            <a:r>
              <a:rPr lang="cs-CZ" dirty="0"/>
              <a:t>Je důvěryhodná (s ohledem na produkt)?</a:t>
            </a:r>
          </a:p>
          <a:p>
            <a:pPr lvl="0"/>
            <a:r>
              <a:rPr lang="cs-CZ" dirty="0"/>
              <a:t>Je jedinečná (v porovnání s konkurencí)?</a:t>
            </a:r>
          </a:p>
          <a:p>
            <a:pPr lvl="0"/>
            <a:r>
              <a:rPr lang="cs-CZ" dirty="0"/>
              <a:t>Je výrazná, srozumitelná, zapamatovatelná?</a:t>
            </a:r>
          </a:p>
          <a:p>
            <a:pPr lvl="0"/>
            <a:r>
              <a:rPr lang="cs-CZ" dirty="0"/>
              <a:t>Dá se uplatnit v celém komunikačním mixu a rozvíjet 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7. Co podporuje hlavní myšlenku ?</a:t>
            </a:r>
          </a:p>
          <a:p>
            <a:pPr lvl="0"/>
            <a:r>
              <a:rPr lang="cs-CZ" dirty="0"/>
              <a:t>nejdůležitější racionální i emocionální argumenty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8. Jaká je osobnost značky ?</a:t>
            </a:r>
          </a:p>
          <a:p>
            <a:pPr lvl="0"/>
            <a:r>
              <a:rPr lang="cs-CZ" dirty="0"/>
              <a:t>Charakterizovat tón / styl komunikace značky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9. Běžné povinnosti a jiná omezení ?</a:t>
            </a:r>
          </a:p>
          <a:p>
            <a:pPr lvl="0"/>
            <a:r>
              <a:rPr lang="cs-CZ" dirty="0"/>
              <a:t>užití loga, typografie, cenová nabídka atd.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10. Termíny a komunikační rozpočet ?</a:t>
            </a:r>
          </a:p>
          <a:p>
            <a:pPr lvl="0"/>
            <a:r>
              <a:rPr lang="cs-CZ" dirty="0"/>
              <a:t>naplánovat </a:t>
            </a:r>
            <a:r>
              <a:rPr lang="cs-CZ" dirty="0" err="1"/>
              <a:t>skicy</a:t>
            </a:r>
            <a:r>
              <a:rPr lang="cs-CZ" dirty="0"/>
              <a:t>, interní prezentaci, pro klienta</a:t>
            </a:r>
          </a:p>
          <a:p>
            <a:pPr lvl="0"/>
            <a:r>
              <a:rPr lang="cs-CZ" dirty="0"/>
              <a:t>celková částka na kampaň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476672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OBSAH KREATIVNÍHO BRIEFU</a:t>
            </a:r>
          </a:p>
          <a:p>
            <a:r>
              <a:rPr lang="cs-CZ" b="1" dirty="0"/>
              <a:t>(převzato ze struktury Kreativního </a:t>
            </a:r>
            <a:r>
              <a:rPr lang="cs-CZ" b="1" dirty="0" err="1"/>
              <a:t>briefu</a:t>
            </a:r>
            <a:r>
              <a:rPr lang="cs-CZ" b="1" dirty="0"/>
              <a:t> vypracované AKA) </a:t>
            </a:r>
          </a:p>
        </p:txBody>
      </p:sp>
    </p:spTree>
    <p:extLst>
      <p:ext uri="{BB962C8B-B14F-4D97-AF65-F5344CB8AC3E}">
        <p14:creationId xmlns:p14="http://schemas.microsoft.com/office/powerpoint/2010/main" val="902887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Reklamní apely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Naplňována skrze tzv. reklamní apely – ucelený koncept, zahrnující hodnoty a motivy, definující centrální zprávu propagačního sdělení ( něco co dělá produkt zajímavý pro zákazníka)</a:t>
            </a:r>
          </a:p>
          <a:p>
            <a:r>
              <a:rPr lang="cs-CZ" dirty="0"/>
              <a:t>Emocionální a racionální</a:t>
            </a:r>
          </a:p>
          <a:p>
            <a:r>
              <a:rPr lang="cs-CZ" dirty="0"/>
              <a:t>Racionální apely se nejčastěji týkají vlastností produktu a způsobu jeho použití(čeho lze dosáhnout) – př. cena, kvalita, výkon, speciální nabídka, bezpečnost atd.</a:t>
            </a:r>
          </a:p>
        </p:txBody>
      </p:sp>
    </p:spTree>
    <p:extLst>
      <p:ext uri="{BB962C8B-B14F-4D97-AF65-F5344CB8AC3E}">
        <p14:creationId xmlns:p14="http://schemas.microsoft.com/office/powerpoint/2010/main" val="3045048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Emocionální apely – psychické jevy jako postavy a vztahy mezi nimi, příběhy, hudba, kinematografické prvky, atd.</a:t>
            </a:r>
          </a:p>
          <a:p>
            <a:r>
              <a:rPr lang="cs-CZ" dirty="0"/>
              <a:t>Lze využít modelu AIDA(wiki.org):</a:t>
            </a:r>
          </a:p>
          <a:p>
            <a:r>
              <a:rPr lang="cs-CZ" dirty="0" err="1"/>
              <a:t>Attention</a:t>
            </a:r>
            <a:r>
              <a:rPr lang="cs-CZ" dirty="0"/>
              <a:t> – upoutat pozornost</a:t>
            </a:r>
          </a:p>
          <a:p>
            <a:r>
              <a:rPr lang="cs-CZ" dirty="0" err="1"/>
              <a:t>Interest</a:t>
            </a:r>
            <a:r>
              <a:rPr lang="cs-CZ" dirty="0"/>
              <a:t> – vzbudit zájem o informace a produkt (bezděčná pozornost přechází v záměrnou)</a:t>
            </a:r>
          </a:p>
          <a:p>
            <a:r>
              <a:rPr lang="cs-CZ" dirty="0" err="1"/>
              <a:t>Desire</a:t>
            </a:r>
            <a:r>
              <a:rPr lang="cs-CZ" dirty="0"/>
              <a:t> – vytvoření touhy (přání, rozhodnutí) vlastnit produkt</a:t>
            </a:r>
          </a:p>
          <a:p>
            <a:r>
              <a:rPr lang="cs-CZ" dirty="0" err="1"/>
              <a:t>Action</a:t>
            </a:r>
            <a:r>
              <a:rPr lang="cs-CZ" dirty="0"/>
              <a:t> – výzva k akci (lidé zašlou objednávku nebo si jdou produkt koupit)</a:t>
            </a:r>
          </a:p>
          <a:p>
            <a:r>
              <a:rPr lang="cs-CZ" dirty="0"/>
              <a:t>Někdy se na konec přidává etapa *S jako </a:t>
            </a:r>
            <a:r>
              <a:rPr lang="cs-CZ" dirty="0" err="1"/>
              <a:t>Satisfaction</a:t>
            </a:r>
            <a:r>
              <a:rPr lang="cs-CZ" dirty="0"/>
              <a:t>. Po koupi produktu je zákazník spokojen, k výrobku se vrací a doporučuje jej ostatním.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606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688" y="1600200"/>
            <a:ext cx="529062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76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marketing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Pojem „sociální marketing“ byl poprvé použit v roce 1971 autory Philipem </a:t>
            </a:r>
            <a:r>
              <a:rPr lang="cs-CZ" dirty="0" err="1"/>
              <a:t>Kotlerem</a:t>
            </a:r>
            <a:r>
              <a:rPr lang="cs-CZ" dirty="0"/>
              <a:t> a Geraldem </a:t>
            </a:r>
            <a:r>
              <a:rPr lang="cs-CZ" dirty="0" err="1"/>
              <a:t>Zaltmanem</a:t>
            </a:r>
            <a:r>
              <a:rPr lang="cs-CZ" dirty="0"/>
              <a:t>. Vztahoval se na aplikaci marketingu při řešení sociálních a zdravotních problémů.(wiki.org)</a:t>
            </a:r>
          </a:p>
          <a:p>
            <a:pPr marL="0" indent="0">
              <a:buNone/>
            </a:pPr>
            <a:r>
              <a:rPr lang="cs-CZ" dirty="0"/>
              <a:t>Jde o plánování a realizaci kampaní s cílem:</a:t>
            </a:r>
          </a:p>
          <a:p>
            <a:r>
              <a:rPr lang="cs-CZ" dirty="0"/>
              <a:t>Získat prostředky ( finanční i hmotné) na řešení konkrétního problému ( pomoc při katastrofách, zlepšení života dětí , vybavení nemocnic atd.)</a:t>
            </a:r>
          </a:p>
          <a:p>
            <a:r>
              <a:rPr lang="cs-CZ" dirty="0"/>
              <a:t>Přimět lidi dělat věci jinak ( např. dodržovat povolenou rychlost, zdravě se stravovat)</a:t>
            </a:r>
          </a:p>
          <a:p>
            <a:r>
              <a:rPr lang="cs-CZ" dirty="0"/>
              <a:t>Nastolit diskuzi určitého tématu tedy upozornit na společenský problém</a:t>
            </a:r>
          </a:p>
          <a:p>
            <a:pPr marL="0" indent="0">
              <a:buNone/>
            </a:pPr>
            <a:r>
              <a:rPr lang="cs-CZ" dirty="0"/>
              <a:t>V praxi se o sociálním marketingu hovoří jako o:</a:t>
            </a:r>
          </a:p>
          <a:p>
            <a:r>
              <a:rPr lang="cs-CZ" dirty="0"/>
              <a:t>realizaci nekomerčních kampaní, </a:t>
            </a:r>
          </a:p>
          <a:p>
            <a:r>
              <a:rPr lang="cs-CZ" dirty="0"/>
              <a:t>oblast komunikace komerčních firem, která je zaměřena na společenská témata firem, </a:t>
            </a:r>
          </a:p>
          <a:p>
            <a:pPr marL="0" indent="0">
              <a:buNone/>
            </a:pPr>
            <a:r>
              <a:rPr lang="cs-CZ" dirty="0"/>
              <a:t>Obojí řeší konkrétní potřebu.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62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Zadavatelé sociálních </a:t>
            </a:r>
            <a:r>
              <a:rPr lang="cs-CZ" dirty="0" err="1"/>
              <a:t>mkt</a:t>
            </a:r>
            <a:r>
              <a:rPr lang="cs-CZ" dirty="0"/>
              <a:t>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Instituce veřejné správy – Nemyslíš, zaplatíš!</a:t>
            </a:r>
          </a:p>
          <a:p>
            <a:r>
              <a:rPr lang="cs-CZ" dirty="0"/>
              <a:t>Neziskové organizace – žluté kytičky – Liga proti rakovině</a:t>
            </a:r>
          </a:p>
          <a:p>
            <a:r>
              <a:rPr lang="cs-CZ" dirty="0"/>
              <a:t>Komerční firmy – Avon pochod proti rakovině prsu</a:t>
            </a:r>
          </a:p>
          <a:p>
            <a:r>
              <a:rPr lang="cs-CZ" dirty="0"/>
              <a:t>Reklamní agentury – Chceme, aby našim dětem nosil dárky ježíšek!</a:t>
            </a:r>
          </a:p>
          <a:p>
            <a:r>
              <a:rPr lang="cs-CZ" dirty="0"/>
              <a:t>Jednotlivci a komunity – Kuřáku smrdíš!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5"/>
            <a:ext cx="2664296" cy="330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80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931224" cy="290892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Nejčastěji jsou zadavatelem sociálních marketingových kampaní neziskové organizace, zejména ty větší . </a:t>
            </a:r>
          </a:p>
          <a:p>
            <a:pPr algn="just"/>
            <a:r>
              <a:rPr lang="cs-CZ" dirty="0"/>
              <a:t>Za největší neziskovou organizací v ČR je považována společnost Člověk v tísni, která právě bilancuje patnáctiletou existenci. Účet za ta dlouhá léta se poslouchá dobře – jeho lidé postupně sehnali víc než dvě miliardy korun a proměnili je v pomoc milionům lidí ve válkou nebo katastrofami sužovaných zemích po celé planetě. A k tomu je třeba přičíst silný vliv na českou zahraniční politiku, oceňovanou za angažmá pro oběti diktátorských režimů.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0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Cílové skupiny sociálních marketingových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Veřejnost</a:t>
            </a:r>
          </a:p>
          <a:p>
            <a:r>
              <a:rPr lang="cs-CZ" dirty="0"/>
              <a:t>Komunity</a:t>
            </a:r>
          </a:p>
          <a:p>
            <a:r>
              <a:rPr lang="cs-CZ" dirty="0"/>
              <a:t>Jednotlivci</a:t>
            </a:r>
          </a:p>
          <a:p>
            <a:r>
              <a:rPr lang="cs-CZ" dirty="0"/>
              <a:t>Veřejná správa či politická reprezentace</a:t>
            </a:r>
          </a:p>
          <a:p>
            <a:r>
              <a:rPr lang="cs-CZ" dirty="0"/>
              <a:t>Soukromé firmy</a:t>
            </a:r>
          </a:p>
          <a:p>
            <a:r>
              <a:rPr lang="cs-CZ" dirty="0"/>
              <a:t>Plánování sociálních kampaní musí zohlednit přístupnost jednotlivých cílových skupin. Nejlépe přístupné jsou skupiny mladých lidí adolescenti(11-13 let) a dále skupiny mladých dospělých (18-26 let), kde se neobjevuje averze ke změně tak jak je tomu u starších cílových skupin.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sociálního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/>
          </a:bodyPr>
          <a:lstStyle/>
          <a:p>
            <a:r>
              <a:rPr lang="cs-CZ" dirty="0"/>
              <a:t>Ochrana zdraví – </a:t>
            </a:r>
            <a:r>
              <a:rPr lang="cs-CZ" dirty="0" err="1"/>
              <a:t>př.alkohol</a:t>
            </a:r>
            <a:r>
              <a:rPr lang="cs-CZ" dirty="0"/>
              <a:t>, kouření, zdravý životní styl</a:t>
            </a:r>
          </a:p>
          <a:p>
            <a:r>
              <a:rPr lang="cs-CZ" dirty="0"/>
              <a:t>Bezpečnost a prevence zranění – </a:t>
            </a:r>
            <a:r>
              <a:rPr lang="cs-CZ" dirty="0" err="1"/>
              <a:t>př.BESIP</a:t>
            </a:r>
            <a:r>
              <a:rPr lang="cs-CZ" dirty="0"/>
              <a:t>, </a:t>
            </a:r>
          </a:p>
          <a:p>
            <a:r>
              <a:rPr lang="cs-CZ" dirty="0"/>
              <a:t>Lidská práva – </a:t>
            </a:r>
            <a:r>
              <a:rPr lang="cs-CZ" dirty="0" err="1"/>
              <a:t>př.prevence</a:t>
            </a:r>
            <a:r>
              <a:rPr lang="cs-CZ" dirty="0"/>
              <a:t> sociálně patologických jevů</a:t>
            </a:r>
          </a:p>
          <a:p>
            <a:r>
              <a:rPr lang="cs-CZ" dirty="0"/>
              <a:t>Ochrana životního prostředí – </a:t>
            </a:r>
            <a:r>
              <a:rPr lang="cs-CZ" dirty="0" err="1"/>
              <a:t>př.třídění</a:t>
            </a:r>
            <a:r>
              <a:rPr lang="cs-CZ" dirty="0"/>
              <a:t> odpadů EKOKOM</a:t>
            </a:r>
          </a:p>
          <a:p>
            <a:r>
              <a:rPr lang="cs-CZ" dirty="0"/>
              <a:t>Společenská angažovanost -  dárcovství, </a:t>
            </a:r>
            <a:r>
              <a:rPr lang="cs-CZ" dirty="0" err="1"/>
              <a:t>dobrovolnoctví</a:t>
            </a:r>
            <a:endParaRPr lang="cs-CZ" dirty="0"/>
          </a:p>
          <a:p>
            <a:r>
              <a:rPr lang="cs-CZ" dirty="0"/>
              <a:t>Prosazování zájmů ve společenské oblasti – př. Děkujeme odcházíme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9715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33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prvky sociálního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931224" cy="26208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Orientace na spotřebitele - spotřebitel je považován za aktivního spoluúčastníka v procesu změny</a:t>
            </a:r>
          </a:p>
          <a:p>
            <a:r>
              <a:rPr lang="cs-CZ" dirty="0"/>
              <a:t>Směna - klade důraz na svobodné rozhodování, respektive jednání spotřebitelů</a:t>
            </a:r>
          </a:p>
          <a:p>
            <a:r>
              <a:rPr lang="cs-CZ" dirty="0"/>
              <a:t>Plánování – v dlouhodobém horizontu – strategické plány  </a:t>
            </a:r>
          </a:p>
          <a:p>
            <a:r>
              <a:rPr lang="cs-CZ" dirty="0"/>
              <a:t>Přesah individuálního spotřebitele – změna individuální chování, ale také chování skupin, organizací či různých subkultur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29733"/>
              </p:ext>
            </p:extLst>
          </p:nvPr>
        </p:nvGraphicFramePr>
        <p:xfrm>
          <a:off x="899592" y="3861048"/>
          <a:ext cx="6552728" cy="23762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8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5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Mikro-úroveň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Skupinová úroveň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Makro-úroveň (společnost)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Krátkodobé změny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Příklad: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Změna chování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Návštěva protikuřácké kliniky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Změna norem, administrativní změna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Omezení reklamy na tabákové výrobky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Změna politiky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Zákaz všech forem marketingu související s tabákovými výrobky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7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Dlouhodobé Změny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Příklad: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Změna životního stylu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Přestat kouřit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Změna v chování organizací</a:t>
                      </a:r>
                      <a:endParaRPr lang="cs-CZ" sz="12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>
                          <a:effectLst/>
                        </a:rPr>
                        <a:t>Zabránění maloobchodníkům prodávat tabákové výrobky nezletilým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 err="1">
                          <a:effectLst/>
                        </a:rPr>
                        <a:t>Socio</a:t>
                      </a:r>
                      <a:r>
                        <a:rPr lang="cs-CZ" sz="1000" dirty="0">
                          <a:effectLst/>
                        </a:rPr>
                        <a:t>-kulturní vývoj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450215" algn="l"/>
                          <a:tab pos="5671185" algn="r"/>
                        </a:tabLst>
                      </a:pPr>
                      <a:r>
                        <a:rPr lang="cs-CZ" sz="1000" dirty="0">
                          <a:effectLst/>
                        </a:rPr>
                        <a:t>Eradikace všech onemocnění, souvisejících s užíváním tabákových výrobků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843808" y="6381328"/>
            <a:ext cx="547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(Pramen: </a:t>
            </a:r>
            <a:r>
              <a:rPr lang="cs-CZ" sz="1200" dirty="0" err="1"/>
              <a:t>Levy</a:t>
            </a:r>
            <a:r>
              <a:rPr lang="cs-CZ" sz="1200" dirty="0"/>
              <a:t> a </a:t>
            </a:r>
            <a:r>
              <a:rPr lang="cs-CZ" sz="1200" dirty="0" err="1"/>
              <a:t>Zaltman</a:t>
            </a:r>
            <a:r>
              <a:rPr lang="cs-CZ" sz="1200" dirty="0"/>
              <a:t>, 1975, upraveno)</a:t>
            </a:r>
          </a:p>
        </p:txBody>
      </p:sp>
    </p:spTree>
    <p:extLst>
      <p:ext uri="{BB962C8B-B14F-4D97-AF65-F5344CB8AC3E}">
        <p14:creationId xmlns:p14="http://schemas.microsoft.com/office/powerpoint/2010/main" val="342920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Komerční vs. Sociální 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Komplexnost produktů </a:t>
            </a:r>
            <a:r>
              <a:rPr lang="cs-CZ" dirty="0"/>
              <a:t>– různé typy produktů</a:t>
            </a:r>
          </a:p>
          <a:p>
            <a:r>
              <a:rPr lang="cs-CZ" b="1" dirty="0"/>
              <a:t>Různorodost poptávky </a:t>
            </a:r>
            <a:r>
              <a:rPr lang="cs-CZ" dirty="0"/>
              <a:t>– nutné definovat poptávku, bývá často i negativní ( občasné pití alkoholu je přeci prospěšné vs. Alkohol za volant nepatří)</a:t>
            </a:r>
          </a:p>
          <a:p>
            <a:r>
              <a:rPr lang="cs-CZ" b="1" dirty="0"/>
              <a:t>Oslovení cílové skupiny </a:t>
            </a:r>
            <a:r>
              <a:rPr lang="cs-CZ" dirty="0"/>
              <a:t>– většinou velice těžko dostupné cílové skupiny, změna jejich chování bývá velice komplikovaná</a:t>
            </a:r>
          </a:p>
          <a:p>
            <a:r>
              <a:rPr lang="cs-CZ" b="1" dirty="0"/>
              <a:t>Vyšší míra zapojení spotřebitelů </a:t>
            </a:r>
            <a:r>
              <a:rPr lang="cs-CZ" dirty="0"/>
              <a:t>- produkty, při jejichž nabídce, je spotřebitel vysoce zapojen (např. změna životního stylu)</a:t>
            </a:r>
          </a:p>
          <a:p>
            <a:r>
              <a:rPr lang="cs-CZ" b="1" dirty="0"/>
              <a:t>Různorodost „konkurence“ </a:t>
            </a:r>
            <a:r>
              <a:rPr lang="cs-CZ" dirty="0"/>
              <a:t>– musí počítat s konkurencí typu závislost, setrvačnost chování příp. i alternativním využitím !darovaných „ prostředků, času, atd.</a:t>
            </a:r>
          </a:p>
        </p:txBody>
      </p:sp>
    </p:spTree>
    <p:extLst>
      <p:ext uri="{BB962C8B-B14F-4D97-AF65-F5344CB8AC3E}">
        <p14:creationId xmlns:p14="http://schemas.microsoft.com/office/powerpoint/2010/main" val="293491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sociálně marketingových produktů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666353" cy="2658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131840" y="4869160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(Pramen: </a:t>
            </a:r>
            <a:r>
              <a:rPr lang="cs-CZ" sz="1200" dirty="0" err="1"/>
              <a:t>Kotler</a:t>
            </a:r>
            <a:r>
              <a:rPr lang="cs-CZ" sz="1200" dirty="0"/>
              <a:t> a Roberto, 1989,  upraveno)</a:t>
            </a:r>
          </a:p>
        </p:txBody>
      </p:sp>
    </p:spTree>
    <p:extLst>
      <p:ext uri="{BB962C8B-B14F-4D97-AF65-F5344CB8AC3E}">
        <p14:creationId xmlns:p14="http://schemas.microsoft.com/office/powerpoint/2010/main" val="3298498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1453</Words>
  <Application>Microsoft Office PowerPoint</Application>
  <PresentationFormat>Předvádění na obrazovce (4:3)</PresentationFormat>
  <Paragraphs>186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Motiv systému Office</vt:lpstr>
      <vt:lpstr>Sociální marketing</vt:lpstr>
      <vt:lpstr>Sociální marketing </vt:lpstr>
      <vt:lpstr>Zadavatelé sociálních mkt kampaní</vt:lpstr>
      <vt:lpstr>Prezentace aplikace PowerPoint</vt:lpstr>
      <vt:lpstr>Cílové skupiny sociálních marketingových kampaní</vt:lpstr>
      <vt:lpstr>Témata sociálního marketingu</vt:lpstr>
      <vt:lpstr>Hlavní prvky sociálního marketingu</vt:lpstr>
      <vt:lpstr>Komerční vs. Sociální  marketing</vt:lpstr>
      <vt:lpstr>Typy sociálně marketingových produktů</vt:lpstr>
      <vt:lpstr>Komerční vs. Sociální mkt </vt:lpstr>
      <vt:lpstr>Etické standardy sociálního marketingu</vt:lpstr>
      <vt:lpstr>Etický rámec sociálně marketingové praxe </vt:lpstr>
      <vt:lpstr>Etický rámec sociálně marketingové praxe </vt:lpstr>
      <vt:lpstr>Pravidla chování sociálních marketérů a jejich pracovníků</vt:lpstr>
      <vt:lpstr>Kreativita a efektivita v soc. mkt</vt:lpstr>
      <vt:lpstr>Prezentace aplikace PowerPoint</vt:lpstr>
      <vt:lpstr>Reklamní apely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marketing</dc:title>
  <dc:creator>Odehnalova Pavla</dc:creator>
  <cp:lastModifiedBy>Pavla Marciánová</cp:lastModifiedBy>
  <cp:revision>15</cp:revision>
  <dcterms:created xsi:type="dcterms:W3CDTF">2017-01-05T10:08:38Z</dcterms:created>
  <dcterms:modified xsi:type="dcterms:W3CDTF">2023-06-14T18:12:29Z</dcterms:modified>
</cp:coreProperties>
</file>