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34"/>
  </p:handoutMasterIdLst>
  <p:sldIdLst>
    <p:sldId id="256" r:id="rId5"/>
    <p:sldId id="257" r:id="rId6"/>
    <p:sldId id="281" r:id="rId7"/>
    <p:sldId id="260" r:id="rId8"/>
    <p:sldId id="258" r:id="rId9"/>
    <p:sldId id="259" r:id="rId10"/>
    <p:sldId id="277" r:id="rId11"/>
    <p:sldId id="262" r:id="rId12"/>
    <p:sldId id="278" r:id="rId13"/>
    <p:sldId id="261" r:id="rId14"/>
    <p:sldId id="282" r:id="rId15"/>
    <p:sldId id="263" r:id="rId16"/>
    <p:sldId id="285" r:id="rId17"/>
    <p:sldId id="279" r:id="rId18"/>
    <p:sldId id="265" r:id="rId19"/>
    <p:sldId id="280" r:id="rId20"/>
    <p:sldId id="266" r:id="rId21"/>
    <p:sldId id="267" r:id="rId22"/>
    <p:sldId id="268" r:id="rId23"/>
    <p:sldId id="270" r:id="rId24"/>
    <p:sldId id="271" r:id="rId25"/>
    <p:sldId id="276" r:id="rId26"/>
    <p:sldId id="272" r:id="rId27"/>
    <p:sldId id="286" r:id="rId28"/>
    <p:sldId id="275" r:id="rId29"/>
    <p:sldId id="273" r:id="rId30"/>
    <p:sldId id="283" r:id="rId31"/>
    <p:sldId id="284" r:id="rId32"/>
    <p:sldId id="274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537A7B8-2B6D-4C0B-9904-A2935C79AB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ED4252-859C-46F5-8642-D6B026C5F2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D9DC9A-69C1-4CB5-981F-C8214134401F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D4045E-4695-4A31-96AA-8A47D794E9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BFF786-C135-44CF-9035-AA687689B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AC568F-8F35-4E48-A866-EAE31683E8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34E8CC9-7C49-481F-B5D5-518A8B7A1CA8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13EBE9-5CD0-4572-80C1-758E165B0A87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9F15FD74-FDEF-47A2-BE94-17842773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7EDF-063B-4C1C-BF69-21D03296D5A1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8383B77-997C-462A-889D-30625A80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8EFD35B5-D03A-4686-A5BC-48D82D4D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398C3-A3ED-49FA-A648-33CE15CF82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64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BB187A-A5F9-4B3B-BCDB-2986DEB1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A4B7-5FCB-4BC5-B6EE-9ED58ED083C4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0FBDFC-82F6-4D64-BAFF-40C220C8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33FEF-FF17-4BF9-B0B2-412C1551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8928-D982-4223-9E6F-A2FE2FFAC9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388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CBF5436-F68E-4AA5-BB59-EC62E2373AA5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C6AE36-9196-4842-83CF-8B0BB425ACFA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FDD223B6-C6AF-45AC-B102-505E208E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EDF4-062F-42A1-910E-DBCDC094EC3B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0D0D9C82-B2D0-44EC-A133-2CB27E43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0560434-B532-46A6-BEB6-2B3DA034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AFA9-ED3D-45C8-932F-003FE70D18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48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CB1491-399F-408A-85EC-CB2C7E77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94A5-7092-4D70-A632-D4BF9EEBB54C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74914A-51BE-46D7-8C0D-7ED8349F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2A7088-864B-41BB-80AF-B2EDC4F2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72E2A-824C-4236-8361-7C15A3CA44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5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2243BE8-AD6B-4FB8-95E6-A40D37363CBF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306376-36BF-46F5-A339-2BB572A5A93D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499B6D6E-D298-42DB-8DAC-EE04F406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66D2-4B63-4301-AC94-388BF1A191A8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FFF1A1EA-D561-4AC1-B9B5-06BF6A0C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5F603DB2-47B0-4925-A771-888349A0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FA5B4D-E534-4E03-90AD-8D7685CF9B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95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7165D07-454B-4DB3-90D7-6FA56FEB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2A3-0240-4FEA-9C2C-57839391E91B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CE7909E-7E3E-48A9-94C2-1E02A69B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344EE49-02B7-458C-9DE8-A9321ADE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80E2B-EDBD-47C4-B6D0-6B8EC8D602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8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FD14EFD3-66AC-49D4-8FFD-341AFF8B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A65E-EB15-4F74-A540-B4AE14F4BEC4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69D2D0E5-425C-4802-B448-B154BA2E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C05CCC08-079D-499C-AC53-AE866FD0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CCED-E5A6-42AA-8C69-808AC6A1DD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78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10084B35-67CA-4792-859E-4929781E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62D4-C0D7-473E-99C0-EF542A02747C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9AD88204-E653-4CB2-8425-F6EE9B11C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6E32EC2-D025-4F53-8C6F-43F21635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30F25-192C-4542-A5BF-D96EF62231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9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8CAA78-6CA3-4436-B565-D9AC0261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AE44-9CB6-47C8-B6AF-3ACC430A76B9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AD945A-24F1-44F4-A59D-3020917D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D547C3-2BA9-425B-98A0-A0CC2BA7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44BF8-5E37-44B3-91DC-AC28ECE99A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70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DB71ACF-96C4-451D-850D-CC5B059162FD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190985-68F2-4D8A-B70D-5BBC9BD9101B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BE2BCD58-FEC6-404F-8721-E61D470B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CAFC-1AA8-4714-9BA4-D0B4BA6524EA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2406B80F-285A-4CC0-B069-DED5FBD8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E0CAD59C-1423-46D4-A665-3F4AE610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9CE2E-7872-45FA-9E53-1B844C2680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2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97E2E41-4785-4A63-8913-0E693D51EAD8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7FC7A9-A427-464B-92D1-3A6943360FD3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A6BB9F3B-7345-4FBC-B084-C62B2CEF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C3C5-46E4-4EE3-88E6-AC80F526A7A6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29763AB6-3E21-4A67-9C7E-1E941001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49DBF10C-B009-4B62-B9BC-C0866585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7C402E4-3783-4A8C-AEDB-F9CAA60D9C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066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ABDC7B06-B5BB-4398-A7B5-48BDD00099DA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B47C18-FD6F-4F0E-B779-311815C33CD6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E65F843C-8C77-4223-9089-E161E209E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3" name="Zástupný symbol pro text 2">
            <a:extLst>
              <a:ext uri="{FF2B5EF4-FFF2-40B4-BE49-F238E27FC236}">
                <a16:creationId xmlns:a16="http://schemas.microsoft.com/office/drawing/2014/main" id="{9C335E43-C9FB-4B77-BE77-76AB1F6FCE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FF6C2-6A94-4821-814F-01941313E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596C6DA-F753-401B-860B-B33FB46FA65A}" type="datetimeFigureOut">
              <a:rPr lang="cs-CZ"/>
              <a:pPr>
                <a:defRPr/>
              </a:pPr>
              <a:t>26.05.2023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D706E5-2723-44B7-A282-B109399F5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9E9FC3-8E7D-4FDF-A640-AEC7F48FB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FBA41315-D531-4186-998D-27EB078B35F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2" r:id="rId2"/>
    <p:sldLayoutId id="2147483798" r:id="rId3"/>
    <p:sldLayoutId id="2147483793" r:id="rId4"/>
    <p:sldLayoutId id="2147483794" r:id="rId5"/>
    <p:sldLayoutId id="2147483795" r:id="rId6"/>
    <p:sldLayoutId id="2147483799" r:id="rId7"/>
    <p:sldLayoutId id="2147483800" r:id="rId8"/>
    <p:sldLayoutId id="2147483801" r:id="rId9"/>
    <p:sldLayoutId id="2147483796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D71E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hranelibrary.com/" TargetMode="External"/><Relationship Id="rId2" Type="http://schemas.openxmlformats.org/officeDocument/2006/relationships/hyperlink" Target="https://connect.jbiconnectplus.org/JBIReviewsLibrary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4809106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2072-6643/11/5/1090" TargetMode="External"/><Relationship Id="rId2" Type="http://schemas.openxmlformats.org/officeDocument/2006/relationships/hyperlink" Target="https://www.ncbi.nlm.nih.gov/pubmed/307163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player.cz/12004457-Systematicka-review-ve-zdravotnictvi-miloslav-klugar.html" TargetMode="External"/><Relationship Id="rId5" Type="http://schemas.openxmlformats.org/officeDocument/2006/relationships/hyperlink" Target="https://onlinelibrary.wiley.com/doi/epdf/10.1111/obr.13146" TargetMode="External"/><Relationship Id="rId4" Type="http://schemas.openxmlformats.org/officeDocument/2006/relationships/hyperlink" Target="https://www.sciencedirect.com/science/article/pii/S0165178119307929?via%3Dihu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2E942039-7933-4263-83DF-F37D1D068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Systematické review</a:t>
            </a:r>
          </a:p>
        </p:txBody>
      </p:sp>
      <p:sp>
        <p:nvSpPr>
          <p:cNvPr id="9219" name="Podnadpis 2">
            <a:extLst>
              <a:ext uri="{FF2B5EF4-FFF2-40B4-BE49-F238E27FC236}">
                <a16:creationId xmlns:a16="http://schemas.microsoft.com/office/drawing/2014/main" id="{46C287A2-5E2E-4329-95A5-CECD44926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Mgr. Kamila Jančeková,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4DF85A8-AC11-45E6-90FF-51DC8D7F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Jak poznat dobré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8AEB6E7-B01A-4697-95D1-8A00CA13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Má jasně zaměřenou otázku?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vyhledávány </a:t>
            </a:r>
            <a:r>
              <a:rPr lang="cs-CZ" altLang="cs-CZ" u="sng"/>
              <a:t>všechny</a:t>
            </a:r>
            <a:r>
              <a:rPr lang="cs-CZ" altLang="cs-CZ"/>
              <a:t> potencionálně relevantní studie?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studie filtrovány pro výběr těch, které splňují daná kritéria?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Byla hodnocena kvalita studií?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výsledky syntetizovány?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Jaká byla úroveň analýzy a interpretace?</a:t>
            </a:r>
            <a:endParaRPr lang="en-GB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6D9FE-F346-4BCC-9BBE-0DB889CE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Jak poznat dobré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CE924D-5624-464E-A8B7-8B9734712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 publikované v JBI </a:t>
            </a:r>
            <a:r>
              <a:rPr lang="cs-CZ" dirty="0" err="1"/>
              <a:t>library</a:t>
            </a:r>
            <a:r>
              <a:rPr lang="cs-CZ" dirty="0"/>
              <a:t> (Joanna </a:t>
            </a:r>
            <a:r>
              <a:rPr lang="cs-CZ" dirty="0" err="1"/>
              <a:t>Briggs</a:t>
            </a:r>
            <a:r>
              <a:rPr lang="cs-CZ" dirty="0"/>
              <a:t> Institute) nebo </a:t>
            </a:r>
            <a:r>
              <a:rPr lang="cs-CZ" dirty="0" err="1"/>
              <a:t>Cochrane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(</a:t>
            </a:r>
            <a:r>
              <a:rPr lang="cs-CZ" dirty="0" err="1"/>
              <a:t>Cochrane</a:t>
            </a:r>
            <a:r>
              <a:rPr lang="cs-CZ" dirty="0"/>
              <a:t> </a:t>
            </a:r>
            <a:r>
              <a:rPr lang="cs-CZ" dirty="0" err="1"/>
              <a:t>Collaboration</a:t>
            </a:r>
            <a:r>
              <a:rPr lang="cs-CZ" dirty="0"/>
              <a:t>) prošla přísným zaslepeným recenzním řízením, jsou posouzena odborníky z těchto institucí</a:t>
            </a:r>
          </a:p>
          <a:p>
            <a:r>
              <a:rPr lang="cs-CZ" dirty="0">
                <a:hlinkClick r:id="rId2"/>
              </a:rPr>
              <a:t>https://connect.jbiconnectplus.org/JBIReviewsLibrary.aspx</a:t>
            </a:r>
            <a:endParaRPr lang="cs-CZ" dirty="0"/>
          </a:p>
          <a:p>
            <a:r>
              <a:rPr lang="cs-CZ" dirty="0">
                <a:hlinkClick r:id="rId3"/>
              </a:rPr>
              <a:t>https://www.cochranelibrary.com/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5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CA226A7-8F81-4998-8C5F-A985359A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Proces systematického review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C1B139D9-43B4-4877-B8E4-88E9A80BF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Otázka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Cíle, kritéria výběru – protokol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Hledání studií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Výběr podle kritérií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Souhrn dat (extrakce dat, posouzení kvality)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Analýza výsledků (meta-analýza, analýza podskupin…)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Strukturovaný report z review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1800"/>
              <a:t>Ideálně by měl všemi těmito body procesu projít jeden a ten samý člověk</a:t>
            </a:r>
          </a:p>
        </p:txBody>
      </p:sp>
      <p:sp>
        <p:nvSpPr>
          <p:cNvPr id="4" name="Šipka dolů 3">
            <a:extLst>
              <a:ext uri="{FF2B5EF4-FFF2-40B4-BE49-F238E27FC236}">
                <a16:creationId xmlns:a16="http://schemas.microsoft.com/office/drawing/2014/main" id="{DA7225D7-EE40-4908-A71D-725202F79F61}"/>
              </a:ext>
            </a:extLst>
          </p:cNvPr>
          <p:cNvSpPr/>
          <p:nvPr/>
        </p:nvSpPr>
        <p:spPr>
          <a:xfrm>
            <a:off x="4500563" y="2143125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01F54D9A-EB69-4AA6-ABB3-7E940966C3F8}"/>
              </a:ext>
            </a:extLst>
          </p:cNvPr>
          <p:cNvSpPr/>
          <p:nvPr/>
        </p:nvSpPr>
        <p:spPr>
          <a:xfrm>
            <a:off x="4500563" y="27860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Šipka dolů 5">
            <a:extLst>
              <a:ext uri="{FF2B5EF4-FFF2-40B4-BE49-F238E27FC236}">
                <a16:creationId xmlns:a16="http://schemas.microsoft.com/office/drawing/2014/main" id="{4A2A12CC-542B-4AA8-966E-EDAC60BDC211}"/>
              </a:ext>
            </a:extLst>
          </p:cNvPr>
          <p:cNvSpPr/>
          <p:nvPr/>
        </p:nvSpPr>
        <p:spPr>
          <a:xfrm>
            <a:off x="4500563" y="33575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Šipka dolů 6">
            <a:extLst>
              <a:ext uri="{FF2B5EF4-FFF2-40B4-BE49-F238E27FC236}">
                <a16:creationId xmlns:a16="http://schemas.microsoft.com/office/drawing/2014/main" id="{EB788589-9ADB-4ADD-AA1B-5D50AD770910}"/>
              </a:ext>
            </a:extLst>
          </p:cNvPr>
          <p:cNvSpPr/>
          <p:nvPr/>
        </p:nvSpPr>
        <p:spPr>
          <a:xfrm>
            <a:off x="4500563" y="39290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Šipka dolů 7">
            <a:extLst>
              <a:ext uri="{FF2B5EF4-FFF2-40B4-BE49-F238E27FC236}">
                <a16:creationId xmlns:a16="http://schemas.microsoft.com/office/drawing/2014/main" id="{E30E2813-120E-4CD9-B686-6B05A295A302}"/>
              </a:ext>
            </a:extLst>
          </p:cNvPr>
          <p:cNvSpPr/>
          <p:nvPr/>
        </p:nvSpPr>
        <p:spPr>
          <a:xfrm>
            <a:off x="4500563" y="4572000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" name="Šipka dolů 8">
            <a:extLst>
              <a:ext uri="{FF2B5EF4-FFF2-40B4-BE49-F238E27FC236}">
                <a16:creationId xmlns:a16="http://schemas.microsoft.com/office/drawing/2014/main" id="{E1417960-CA51-4CEF-9365-1155B39011C5}"/>
              </a:ext>
            </a:extLst>
          </p:cNvPr>
          <p:cNvSpPr/>
          <p:nvPr/>
        </p:nvSpPr>
        <p:spPr>
          <a:xfrm>
            <a:off x="4500563" y="5214938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4E402-ABF8-405D-B487-07BA9974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to zabere času a práce?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21373C-D83E-42B3-9035-E5B57A83F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 vypočten na 1139 hodin práce, při 2 autorech jsou to 4 h práce denně po dobu 30 týdnů</a:t>
            </a:r>
          </a:p>
          <a:p>
            <a:r>
              <a:rPr lang="cs-CZ" dirty="0"/>
              <a:t>Existují specializované softwary, které vedou autory v tvorbě SR</a:t>
            </a:r>
          </a:p>
          <a:p>
            <a:r>
              <a:rPr lang="cs-CZ" dirty="0"/>
              <a:t>PRISMA doporučení – doporučený postup pro publikaci SR</a:t>
            </a:r>
          </a:p>
          <a:p>
            <a:r>
              <a:rPr lang="cs-CZ" dirty="0"/>
              <a:t>Vývoj metodologie SR stále probíhá (přední světové instituce)</a:t>
            </a:r>
          </a:p>
        </p:txBody>
      </p:sp>
    </p:spTree>
    <p:extLst>
      <p:ext uri="{BB962C8B-B14F-4D97-AF65-F5344CB8AC3E}">
        <p14:creationId xmlns:p14="http://schemas.microsoft.com/office/powerpoint/2010/main" val="293682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8450D-AA8C-48F9-BB1F-01A91D3C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7DD43A-F795-407D-8277-5F2305039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plán SR</a:t>
            </a:r>
          </a:p>
          <a:p>
            <a:r>
              <a:rPr lang="cs-CZ" dirty="0"/>
              <a:t>Zdůvodnění</a:t>
            </a:r>
          </a:p>
          <a:p>
            <a:r>
              <a:rPr lang="cs-CZ" dirty="0"/>
              <a:t>Formulace výzkumné otázky</a:t>
            </a:r>
          </a:p>
          <a:p>
            <a:r>
              <a:rPr lang="cs-CZ" dirty="0"/>
              <a:t>Jasně popsaná metodika včetně vyhledávací strategie</a:t>
            </a:r>
          </a:p>
          <a:p>
            <a:r>
              <a:rPr lang="cs-CZ" dirty="0"/>
              <a:t>Příklad protokolu SR: </a:t>
            </a:r>
          </a:p>
          <a:p>
            <a:r>
              <a:rPr lang="cs-CZ" dirty="0">
                <a:hlinkClick r:id="rId2"/>
              </a:rPr>
              <a:t>https://www.ncbi.nlm.nih.gov/pmc/articles/PMC4809106/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595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38BA71F-39A2-403F-BFA1-8E9711DC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772400" cy="1143000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Protokol</a:t>
            </a:r>
            <a:endParaRPr lang="en-GB" sz="40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6211B2-05AD-4F4E-906A-0CDF3EF6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075" y="1981200"/>
            <a:ext cx="6677025" cy="4114800"/>
          </a:xfrm>
        </p:spPr>
        <p:txBody>
          <a:bodyPr/>
          <a:lstStyle/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Proč je dobré psát protokol, proč nezačít rovnou s </a:t>
            </a:r>
            <a:r>
              <a:rPr lang="cs-CZ" altLang="cs-CZ" dirty="0" err="1">
                <a:latin typeface="Comic Sans MS" panose="030F0702030302020204" pitchFamily="66" charset="0"/>
              </a:rPr>
              <a:t>review</a:t>
            </a:r>
            <a:r>
              <a:rPr lang="cs-CZ" altLang="cs-CZ" dirty="0">
                <a:latin typeface="Comic Sans MS" panose="030F0702030302020204" pitchFamily="66" charset="0"/>
              </a:rPr>
              <a:t>?</a:t>
            </a:r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4F611-B20A-4623-82D1-EB594F1B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 bez protokolu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7DA4FE-2E00-4591-9438-0E1E347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obsahovat tzv. </a:t>
            </a:r>
            <a:r>
              <a:rPr lang="cs-CZ" dirty="0" err="1"/>
              <a:t>metazkreslení</a:t>
            </a:r>
            <a:endParaRPr lang="cs-CZ" dirty="0"/>
          </a:p>
          <a:p>
            <a:pPr lvl="1"/>
            <a:r>
              <a:rPr lang="cs-CZ" dirty="0"/>
              <a:t>Publikační zkreslení</a:t>
            </a:r>
          </a:p>
          <a:p>
            <a:pPr lvl="1"/>
            <a:r>
              <a:rPr lang="cs-CZ" dirty="0"/>
              <a:t>Selektivní zařazení studií, selektivní publikování</a:t>
            </a:r>
          </a:p>
          <a:p>
            <a:pPr marL="457200" lvl="1" indent="0">
              <a:buNone/>
            </a:pPr>
            <a:r>
              <a:rPr lang="cs-CZ" dirty="0"/>
              <a:t>Jakákoliv změna oproti protokolu při tvorbě SR musí být vysvětlena a obhájena</a:t>
            </a:r>
          </a:p>
          <a:p>
            <a:pPr marL="457200" lvl="1" indent="0">
              <a:buNone/>
            </a:pPr>
            <a:r>
              <a:rPr lang="cs-CZ" dirty="0" err="1"/>
              <a:t>Metazkreslení</a:t>
            </a:r>
            <a:r>
              <a:rPr lang="cs-CZ" dirty="0"/>
              <a:t> bez existujícího protokolu nejdou odhalit</a:t>
            </a:r>
          </a:p>
          <a:p>
            <a:pPr marL="457200" lvl="1" indent="0">
              <a:buNone/>
            </a:pPr>
            <a:r>
              <a:rPr lang="cs-CZ" dirty="0"/>
              <a:t>Všechna </a:t>
            </a:r>
            <a:r>
              <a:rPr lang="cs-CZ" dirty="0" err="1"/>
              <a:t>Cochrane</a:t>
            </a:r>
            <a:r>
              <a:rPr lang="cs-CZ" dirty="0"/>
              <a:t> a JBI SR musí obsahovat protokol. Protokol se většinou samostatně publikuje, ještě před započetím SR.</a:t>
            </a:r>
          </a:p>
        </p:txBody>
      </p:sp>
    </p:spTree>
    <p:extLst>
      <p:ext uri="{BB962C8B-B14F-4D97-AF65-F5344CB8AC3E}">
        <p14:creationId xmlns:p14="http://schemas.microsoft.com/office/powerpoint/2010/main" val="1518134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05F93A7-FC27-4D76-8FB0-27B714BBF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223125" cy="1403350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Nejprve formulujeme otázku</a:t>
            </a:r>
            <a:endParaRPr lang="en-GB" sz="400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E0C368F-C175-4A41-8DB9-58BEFE44F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5" y="1500188"/>
            <a:ext cx="8499475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b="1">
                <a:latin typeface="Comic Sans MS" panose="030F0702030302020204" pitchFamily="66" charset="0"/>
              </a:rPr>
              <a:t>Participant</a:t>
            </a:r>
            <a:r>
              <a:rPr lang="cs-CZ" altLang="cs-CZ" b="1">
                <a:latin typeface="Comic Sans MS" panose="030F0702030302020204" pitchFamily="66" charset="0"/>
              </a:rPr>
              <a:t>i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zdraví lidé, s vysokým TK nebo ne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GB" altLang="cs-CZ" b="1">
                <a:latin typeface="Comic Sans MS" panose="030F0702030302020204" pitchFamily="66" charset="0"/>
              </a:rPr>
              <a:t>Interven</a:t>
            </a:r>
            <a:r>
              <a:rPr lang="cs-CZ" altLang="cs-CZ" b="1">
                <a:latin typeface="Comic Sans MS" panose="030F0702030302020204" pitchFamily="66" charset="0"/>
              </a:rPr>
              <a:t>ce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rada – snižte množství soli ve stravě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cs-CZ" altLang="cs-CZ" b="1">
                <a:latin typeface="Comic Sans MS" panose="030F0702030302020204" pitchFamily="66" charset="0"/>
              </a:rPr>
              <a:t>Kontrolní skupina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lidé kteří nedostali tuto radu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cs-CZ" altLang="cs-CZ" b="1">
                <a:latin typeface="Comic Sans MS" panose="030F0702030302020204" pitchFamily="66" charset="0"/>
              </a:rPr>
              <a:t>Výstupy: </a:t>
            </a:r>
            <a:r>
              <a:rPr lang="cs-CZ" altLang="cs-CZ">
                <a:latin typeface="Comic Sans MS" panose="030F0702030302020204" pitchFamily="66" charset="0"/>
              </a:rPr>
              <a:t>nemoc, smrt, snížená kvalita života, TK, exkrece sodíku močí nejdříve 6 měsíců po intervenci?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cs-CZ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E9C291D-9186-47CE-854B-1D0C20DDB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8061325" cy="858838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Potom blíže specifikujeme…</a:t>
            </a:r>
            <a:endParaRPr lang="en-GB" sz="400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0E7611-DB2A-47DA-8761-FA1C5677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1928813"/>
            <a:ext cx="8166100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latin typeface="Comic Sans MS" panose="030F0702030302020204" pitchFamily="66" charset="0"/>
              </a:rPr>
              <a:t>Které studie zahrneme nebo vyloučíme?</a:t>
            </a:r>
          </a:p>
          <a:p>
            <a:pPr eaLnBrk="1" hangingPunct="1">
              <a:lnSpc>
                <a:spcPct val="20000"/>
              </a:lnSpc>
            </a:pPr>
            <a:endParaRPr lang="en-GB" altLang="cs-CZ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Respondenti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zdraví lidé, s vysokým TK nebo ne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(koho zahrneme/vyloučíme? Těhotné ženy?)</a:t>
            </a:r>
            <a:endParaRPr lang="en-GB" altLang="cs-CZ" sz="2400" b="1" i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 b="1" dirty="0" err="1">
                <a:latin typeface="Comic Sans MS" panose="030F0702030302020204" pitchFamily="66" charset="0"/>
              </a:rPr>
              <a:t>Interven</a:t>
            </a:r>
            <a:r>
              <a:rPr lang="cs-CZ" altLang="cs-CZ" sz="2400" b="1" dirty="0" err="1">
                <a:latin typeface="Comic Sans MS" panose="030F0702030302020204" pitchFamily="66" charset="0"/>
              </a:rPr>
              <a:t>ce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rada – snižte množství soli ve stravě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(leták? Rada snížit sůl a zvýšit příjem draslíku?)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Kontrolní skupina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lidé kteří nedostali tuto radu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(co placebo rada?)</a:t>
            </a:r>
            <a:endParaRPr lang="en-GB" altLang="cs-CZ" sz="2400" b="1" i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Výstupy: </a:t>
            </a:r>
            <a:r>
              <a:rPr lang="cs-CZ" altLang="cs-CZ" sz="2400" dirty="0">
                <a:latin typeface="Comic Sans MS" panose="030F0702030302020204" pitchFamily="66" charset="0"/>
              </a:rPr>
              <a:t>nemoc, smrt, snížená kvalita života, TK, exkrece sodíku močí nejdříve 6 měsíců po intervenci?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(co kvalita života?)</a:t>
            </a:r>
            <a:endParaRPr lang="en-GB" altLang="cs-CZ" sz="2400" b="1" i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CBDCEF8-9A3B-4013-9ECF-8527F9433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Systematické hledání studií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58DE196E-8949-4D65-A216-86D039F4B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 nejlepším případě najmout zkušeného </a:t>
            </a:r>
            <a:r>
              <a:rPr lang="cs-CZ" altLang="cs-CZ" dirty="0" err="1"/>
              <a:t>reviewra</a:t>
            </a:r>
            <a:r>
              <a:rPr lang="cs-CZ" altLang="cs-CZ" dirty="0"/>
              <a:t>/knihovníka</a:t>
            </a:r>
          </a:p>
          <a:p>
            <a:pPr eaLnBrk="1" hangingPunct="1"/>
            <a:r>
              <a:rPr lang="cs-CZ" altLang="cs-CZ" dirty="0"/>
              <a:t>Přístup k databázím</a:t>
            </a:r>
          </a:p>
          <a:p>
            <a:pPr eaLnBrk="1" hangingPunct="1"/>
            <a:r>
              <a:rPr lang="cs-CZ" altLang="cs-CZ" dirty="0"/>
              <a:t>Užívat nápovědu v e-databázích</a:t>
            </a:r>
          </a:p>
          <a:p>
            <a:pPr eaLnBrk="1" hangingPunct="1"/>
            <a:r>
              <a:rPr lang="cs-CZ" altLang="cs-CZ" dirty="0"/>
              <a:t>Klíčová slova, </a:t>
            </a:r>
            <a:r>
              <a:rPr lang="cs-CZ" altLang="cs-CZ" dirty="0" err="1"/>
              <a:t>MeSH</a:t>
            </a:r>
            <a:r>
              <a:rPr lang="cs-CZ" altLang="cs-CZ" dirty="0"/>
              <a:t> </a:t>
            </a:r>
            <a:r>
              <a:rPr lang="cs-CZ" altLang="cs-CZ" dirty="0" err="1"/>
              <a:t>terms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Grey</a:t>
            </a:r>
            <a:r>
              <a:rPr lang="cs-CZ" altLang="cs-CZ" dirty="0"/>
              <a:t> </a:t>
            </a:r>
            <a:r>
              <a:rPr lang="cs-CZ" altLang="cs-CZ" dirty="0" err="1"/>
              <a:t>literature</a:t>
            </a:r>
            <a:endParaRPr lang="cs-CZ" altLang="cs-CZ" dirty="0"/>
          </a:p>
          <a:p>
            <a:pPr eaLnBrk="1" hangingPunct="1"/>
            <a:r>
              <a:rPr lang="cs-CZ" altLang="cs-CZ" dirty="0"/>
              <a:t>Procházení citací již nalezených článků</a:t>
            </a:r>
          </a:p>
          <a:p>
            <a:pPr eaLnBrk="1" hangingPunct="1"/>
            <a:endParaRPr lang="cs-CZ" altLang="cs-CZ" dirty="0"/>
          </a:p>
          <a:p>
            <a:pPr marL="119062" indent="0" eaLnBrk="1" hangingPunct="1">
              <a:buNone/>
            </a:pPr>
            <a:r>
              <a:rPr lang="cs-CZ" sz="2800" b="1" dirty="0"/>
              <a:t>Každé systematické </a:t>
            </a:r>
            <a:r>
              <a:rPr lang="cs-CZ" sz="2800" b="1" dirty="0" err="1"/>
              <a:t>review</a:t>
            </a:r>
            <a:r>
              <a:rPr lang="cs-CZ" sz="2800" b="1" dirty="0"/>
              <a:t> může být pouze tak dobré, jak dobrá je jeho vyhledávací strategie. </a:t>
            </a:r>
            <a:endParaRPr lang="cs-CZ" alt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>
            <a:extLst>
              <a:ext uri="{FF2B5EF4-FFF2-40B4-BE49-F238E27FC236}">
                <a16:creationId xmlns:a16="http://schemas.microsoft.com/office/drawing/2014/main" id="{8FA35643-47A5-438B-BD83-81663043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028" name="Zástupný symbol pro obsah 2">
            <a:extLst>
              <a:ext uri="{FF2B5EF4-FFF2-40B4-BE49-F238E27FC236}">
                <a16:creationId xmlns:a16="http://schemas.microsoft.com/office/drawing/2014/main" id="{FD00FE0D-4AEF-4D75-9591-454AD573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/>
          <a:lstStyle/>
          <a:p>
            <a:pPr eaLnBrk="1" hangingPunct="1"/>
            <a:r>
              <a:rPr lang="cs-CZ" altLang="cs-CZ"/>
              <a:t>Výstižný souhrn relevantních důkazů/odpovědí na specifickou otázku</a:t>
            </a: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272E4E70-8947-4A18-B3D7-511CBAA2F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75" y="1857375"/>
          <a:ext cx="17891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3" imgW="1847886" imgH="3981347" progId="MS_ClipArt_Gallery.2">
                  <p:embed/>
                </p:oleObj>
              </mc:Choice>
              <mc:Fallback>
                <p:oleObj name="Clip" r:id="rId3" imgW="1847886" imgH="3981347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857375"/>
                        <a:ext cx="178911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BF4B81A-4FC6-4D50-9C87-23F10B42B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303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Prezentace strategie vyhledávání</a:t>
            </a:r>
            <a:endParaRPr lang="en-GB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75629D59-17FC-4E20-9EF9-2DD5C938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71625"/>
            <a:ext cx="7772400" cy="5286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Popsat metodologii je nezbytně nutné</a:t>
            </a:r>
            <a:r>
              <a:rPr lang="en-GB" altLang="cs-CZ" sz="280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Ideálně poskytnout kompletní search strategy alespoň z jedné databáze (obvykle MEDLINE)</a:t>
            </a:r>
            <a:endParaRPr lang="en-GB" altLang="cs-CZ" sz="28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Pokud to není možné, můžeme to napsat takto:</a:t>
            </a:r>
            <a:r>
              <a:rPr lang="en-GB" altLang="cs-CZ" sz="2800">
                <a:latin typeface="Comic Sans MS" panose="030F0702030302020204" pitchFamily="66" charset="0"/>
              </a:rPr>
              <a:t> [selenomethionine terms] AND [intervention study terms] AND [human studies]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Ale uvést co byla klíčová slova pro hledání v textu a co MeSH termy, zmínit také další zdroje (reference studií, experti…)</a:t>
            </a:r>
            <a:endParaRPr lang="en-GB" altLang="cs-CZ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67F2EB7-5892-42EB-BEA0-2F261C2AD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772400" cy="1401763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Inclusion/exclusion </a:t>
            </a:r>
            <a:r>
              <a:rPr lang="cs-CZ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studií</a:t>
            </a:r>
            <a:endParaRPr lang="en-GB" sz="40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02C98018-39B8-42CF-88AA-D069D1F3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7201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Každá potencionálně relevantní studie by měla být posouzena podle </a:t>
            </a:r>
            <a:r>
              <a:rPr lang="cs-CZ" altLang="cs-CZ" dirty="0" err="1">
                <a:latin typeface="Comic Sans MS" panose="030F0702030302020204" pitchFamily="66" charset="0"/>
              </a:rPr>
              <a:t>inclusion</a:t>
            </a:r>
            <a:r>
              <a:rPr lang="cs-CZ" altLang="cs-CZ" dirty="0">
                <a:latin typeface="Comic Sans MS" panose="030F0702030302020204" pitchFamily="66" charset="0"/>
              </a:rPr>
              <a:t> kritérií</a:t>
            </a:r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Ideálně 2 lidmi nezávisle – pak mohou být rozdílné názory probrány v širší skupině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Alespoň část (</a:t>
            </a:r>
            <a:r>
              <a:rPr lang="en-GB" altLang="cs-CZ" dirty="0">
                <a:latin typeface="Comic Sans MS" panose="030F0702030302020204" pitchFamily="66" charset="0"/>
              </a:rPr>
              <a:t>10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en-GB" altLang="cs-CZ" dirty="0">
                <a:latin typeface="Comic Sans MS" panose="030F0702030302020204" pitchFamily="66" charset="0"/>
              </a:rPr>
              <a:t>% minimum) </a:t>
            </a:r>
            <a:r>
              <a:rPr lang="cs-CZ" altLang="cs-CZ" dirty="0">
                <a:latin typeface="Comic Sans MS" panose="030F0702030302020204" pitchFamily="66" charset="0"/>
              </a:rPr>
              <a:t>by měla být zhodnocena dvojitě</a:t>
            </a:r>
            <a:endParaRPr lang="en-GB" alt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0E45D-EF26-4C82-A494-83F602AC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Inclusion/exclusion </a:t>
            </a:r>
            <a:r>
              <a:rPr lang="cs-CZ" sz="48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studií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A9B074C3-82B9-4F3B-ADBD-D4B0CDF7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Identifikují se podle PICO (</a:t>
            </a:r>
            <a:r>
              <a:rPr lang="cs-CZ" altLang="cs-CZ" dirty="0" err="1"/>
              <a:t>Population</a:t>
            </a:r>
            <a:r>
              <a:rPr lang="cs-CZ" altLang="cs-CZ" dirty="0"/>
              <a:t>, </a:t>
            </a:r>
            <a:r>
              <a:rPr lang="cs-CZ" altLang="cs-CZ" dirty="0" err="1"/>
              <a:t>Intervention</a:t>
            </a:r>
            <a:r>
              <a:rPr lang="cs-CZ" altLang="cs-CZ" dirty="0"/>
              <a:t>, </a:t>
            </a:r>
            <a:r>
              <a:rPr lang="cs-CZ" altLang="cs-CZ" dirty="0" err="1"/>
              <a:t>Comparison</a:t>
            </a:r>
            <a:r>
              <a:rPr lang="cs-CZ" altLang="cs-CZ" dirty="0"/>
              <a:t>, </a:t>
            </a:r>
            <a:r>
              <a:rPr lang="cs-CZ" altLang="cs-CZ" dirty="0" err="1"/>
              <a:t>Outcomes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dirty="0"/>
              <a:t>Vyloučení studií</a:t>
            </a:r>
          </a:p>
          <a:p>
            <a:pPr lvl="1" eaLnBrk="1" hangingPunct="1"/>
            <a:r>
              <a:rPr lang="cs-CZ" altLang="cs-CZ" dirty="0"/>
              <a:t>Na malém počtu osob</a:t>
            </a:r>
          </a:p>
          <a:p>
            <a:pPr lvl="1" eaLnBrk="1" hangingPunct="1"/>
            <a:r>
              <a:rPr lang="cs-CZ" altLang="cs-CZ" dirty="0"/>
              <a:t>S nevhodnou metodikou</a:t>
            </a:r>
          </a:p>
          <a:p>
            <a:pPr lvl="1" eaLnBrk="1" hangingPunct="1"/>
            <a:r>
              <a:rPr lang="cs-CZ" altLang="cs-CZ" dirty="0"/>
              <a:t>Na specifických skupinách mimo náš zájem</a:t>
            </a:r>
          </a:p>
          <a:p>
            <a:pPr lvl="1" eaLnBrk="1" hangingPunct="1"/>
            <a:r>
              <a:rPr lang="cs-CZ" altLang="cs-CZ" dirty="0"/>
              <a:t>Studie bez dostupného abstraktu</a:t>
            </a:r>
          </a:p>
          <a:p>
            <a:pPr lvl="1" eaLnBrk="1" hangingPunct="1"/>
            <a:r>
              <a:rPr lang="cs-CZ" altLang="cs-CZ" dirty="0"/>
              <a:t>apod.</a:t>
            </a:r>
          </a:p>
          <a:p>
            <a:pPr eaLnBrk="1" hangingPunct="1"/>
            <a:r>
              <a:rPr lang="cs-CZ" altLang="cs-CZ" dirty="0"/>
              <a:t>Vyloučení duplicit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77E157-98BF-4083-9CAF-1FBE9E9A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Extrakce dat</a:t>
            </a:r>
            <a:endParaRPr lang="en-GB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1D39A2-5A4B-4E53-BD77-C210C0C0B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8" y="1422400"/>
            <a:ext cx="8526462" cy="54356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latin typeface="Comic Sans MS" panose="030F0702030302020204" pitchFamily="66" charset="0"/>
              </a:rPr>
              <a:t>Data ze studií je potřeba extrahovat pro další použití (pokud je to možné nezávisle dvojitě</a:t>
            </a:r>
            <a:r>
              <a:rPr lang="en-GB" altLang="cs-CZ" sz="2800" dirty="0">
                <a:latin typeface="Comic Sans MS" panose="030F0702030302020204" pitchFamily="66" charset="0"/>
              </a:rPr>
              <a:t>):</a:t>
            </a: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Publikační detaily studií (ne jen článků)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Kritéria validity</a:t>
            </a: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Data respondentů (věk, pohlaví, hmotnost, TK, atd.)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cs-CZ" sz="2400" dirty="0">
                <a:latin typeface="Comic Sans MS" panose="030F0702030302020204" pitchFamily="66" charset="0"/>
              </a:rPr>
              <a:t>Data </a:t>
            </a:r>
            <a:r>
              <a:rPr lang="cs-CZ" altLang="cs-CZ" sz="2400" dirty="0">
                <a:latin typeface="Comic Sans MS" panose="030F0702030302020204" pitchFamily="66" charset="0"/>
              </a:rPr>
              <a:t>o intervenční a kontrolní skupině (dávka, trvání intervence) apod.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Výstupní data (TK na konci studie – průměr, SD)</a:t>
            </a:r>
            <a:endParaRPr lang="en-GB" altLang="cs-CZ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98EB375-E405-4EC4-A857-56331D7DB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7" y="22666"/>
            <a:ext cx="5635311" cy="683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07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BADFC-3E0A-4F28-809B-97D8CAF3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Extrakce dat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9E40C78-D931-49B2-AFA0-C5CF8D24A4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50" y="1643063"/>
          <a:ext cx="8715378" cy="5000628"/>
        </p:xfrm>
        <a:graphic>
          <a:graphicData uri="http://schemas.openxmlformats.org/drawingml/2006/table">
            <a:tbl>
              <a:tblPr/>
              <a:tblGrid>
                <a:gridCol w="45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9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9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74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2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Author</a:t>
                      </a:r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lang="cs-CZ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Refference method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days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of subjects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 (n)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(n)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BMI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Portion size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Macronutrient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Micronutrient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activity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expenditure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Method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magnitude of misreporting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underreporters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overreporters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Cook, 2000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 men, 539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 65 (mean 76,8)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26,6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- 8 minerals, 12 vitamins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 29%, W 48%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Barnard, 2002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men, 9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22 - 59 (mean 36,2)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19 -33 (mean 24,9)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measuring cups, spoons, 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EE determined from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inaccurate reporters: 20% M, 33,3% 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 underreporting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Johnson, 1994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 men, 56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66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M 25,3, W 24,3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cups and spoons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measured, EE calculated (Weir´s equation)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TEE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overrestimation by 12% in men, 24%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Martin, 1996</a:t>
                      </a:r>
                      <a:b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cs-CZ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48,7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23,1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household measures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activity recall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20%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Livingstone, 1990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men, 15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33,5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25,5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method not clear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BMR by indirect calorimetry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 and with BMR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21% in men, 19%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Bingham, 1995, 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urinary nitrogen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50 - 65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clear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PETRA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N, K, vit C, carotenoids, retinol, tocopherols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 urinary nitrogen/dietary nitrogen, 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23%, from nitrogen ratio 20%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Tomoyasu, 2000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men, 36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52 - 84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20,5 - 45,1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instruments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by indirect calorimetry, peak VO2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13,6% in men, by 9,8%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Livingstone, 2003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men, 22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groups 7, 19, 12, 15, 31y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24,6 (adults)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BMR  byindirect calorimetry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14,3% adults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 adults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Vries, 1994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for weight maintenance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 men, 150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25,7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22,1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study 1-3:scales, study 4-6: household measures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comparison with EI to weight maintenance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10,4% , M 8,0%, W 12,2%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Tomoyasu, 1999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 men, 43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69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24,9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instruments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measured + calculated from Weir´s equation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underrestimation by 20,2% (M 22,7, W 17,8)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Pryer, 1997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EE, 24h urine creatinine, Na, K, urea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 men, 1110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16 - 64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mean: M 25,2, W 24,3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calibrated 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- 9 minerals, 12 vitamins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EI&lt;1,2 BMR… LER´s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 46%, M 29%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</a:t>
                      </a:r>
                      <a:r>
                        <a:rPr lang="cs-CZ" sz="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evaluated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154A1-E670-4A33-B82E-9173E049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Analýza dat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7B3D9ABC-A5E5-4257-B497-12109E8B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Meta-analýza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Analýza podskupin…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6DF1737-9B8D-4760-8D4A-E56CB0E4A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05" y="2420888"/>
            <a:ext cx="4092295" cy="256054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4B365B1-3F67-460E-A721-E598FDB3F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995" y="2515148"/>
            <a:ext cx="4282811" cy="24843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43FE1-31F6-43E0-BAF0-A4D67715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medicínských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77E3EA-AE0C-47C6-B70C-A0EFD9B8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Systematické </a:t>
            </a:r>
            <a:r>
              <a:rPr lang="cs-CZ" sz="2400" dirty="0" err="1"/>
              <a:t>review</a:t>
            </a:r>
            <a:r>
              <a:rPr lang="cs-CZ" sz="2400" dirty="0"/>
              <a:t> – myšleno kvantitativní SR</a:t>
            </a:r>
          </a:p>
          <a:p>
            <a:r>
              <a:rPr lang="cs-CZ" sz="2400" dirty="0"/>
              <a:t>Kvalitativní SR – syntetizuje primární kvalitativní studie</a:t>
            </a:r>
          </a:p>
          <a:p>
            <a:r>
              <a:rPr lang="cs-CZ" sz="2400" dirty="0"/>
              <a:t>Ekonomické SR – sdružuje data o ekonomice a nákladovosti zdravotnictví</a:t>
            </a:r>
          </a:p>
          <a:p>
            <a:r>
              <a:rPr lang="cs-CZ" sz="2400" dirty="0"/>
              <a:t>SR názorů expertů</a:t>
            </a:r>
          </a:p>
          <a:p>
            <a:r>
              <a:rPr lang="cs-CZ" sz="2400" dirty="0"/>
              <a:t>Diagnostické SR – sdružuje důkazy o správnosti diagnostických testů</a:t>
            </a:r>
          </a:p>
          <a:p>
            <a:r>
              <a:rPr lang="cs-CZ" sz="2400" dirty="0"/>
              <a:t>Prognostické SR – hodnocení pravděpodobného průběhu nebo výsledku u pacientů se zdravotním problémem</a:t>
            </a:r>
          </a:p>
          <a:p>
            <a:r>
              <a:rPr lang="cs-CZ" sz="2400" dirty="0" err="1"/>
              <a:t>Scoping</a:t>
            </a:r>
            <a:r>
              <a:rPr lang="cs-CZ" sz="2400" dirty="0"/>
              <a:t> </a:t>
            </a:r>
            <a:r>
              <a:rPr lang="cs-CZ" sz="2400" dirty="0" err="1"/>
              <a:t>review</a:t>
            </a:r>
            <a:r>
              <a:rPr lang="cs-CZ" sz="2400" dirty="0"/>
              <a:t> – rychlý systematický přezkum, poskytuje přehled dostupných důkazů, ale neposkytuje odpověď na specifickou výzkumnou otázku, může pomoci s formulováním výzkumné otázky pro SR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94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71D19-F719-404A-99AC-FB24A824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FE0208-0745-4EAC-B0E6-B83BE615D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Komprehenzivní SR – zahrnuje 2 nebo více uvedených typů SR</a:t>
            </a:r>
          </a:p>
          <a:p>
            <a:r>
              <a:rPr lang="cs-CZ" dirty="0"/>
              <a:t>Deštníkové SR – zastřešující SR existujících SR na dané téma</a:t>
            </a:r>
          </a:p>
          <a:p>
            <a:r>
              <a:rPr lang="cs-CZ" dirty="0"/>
              <a:t>SR smíšených metod – nová metoda, kombinuje a syntetizuje kvantitativní a kvalitativní SR</a:t>
            </a:r>
          </a:p>
        </p:txBody>
      </p:sp>
    </p:spTree>
    <p:extLst>
      <p:ext uri="{BB962C8B-B14F-4D97-AF65-F5344CB8AC3E}">
        <p14:creationId xmlns:p14="http://schemas.microsoft.com/office/powerpoint/2010/main" val="1771656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B0706-04DF-4854-925C-2934A4DD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Příklady systematického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E3A1992B-777A-4CBA-BFCD-751BF193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u="sng" dirty="0">
                <a:hlinkClick r:id="rId2"/>
              </a:rPr>
              <a:t>https://www.ncbi.nlm.nih.gov/pubmed/30716379</a:t>
            </a: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>
                <a:hlinkClick r:id="rId3"/>
              </a:rPr>
              <a:t>https://www.mdpi.com/2072-6643/11/5/1090</a:t>
            </a: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>
                <a:hlinkClick r:id="rId4"/>
              </a:rPr>
              <a:t>https://www.sciencedirect.com/science/article/pii/S0165178119307929?via%3Dihub</a:t>
            </a: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/>
          </a:p>
          <a:p>
            <a:pPr eaLnBrk="1" hangingPunct="1">
              <a:buNone/>
            </a:pPr>
            <a:r>
              <a:rPr lang="en-US" sz="2000" dirty="0" err="1">
                <a:hlinkClick r:id="rId5"/>
              </a:rPr>
              <a:t>Ultraprocessed</a:t>
            </a:r>
            <a:r>
              <a:rPr lang="en-US" sz="2000" dirty="0">
                <a:hlinkClick r:id="rId5"/>
              </a:rPr>
              <a:t> food and chronic noncommunicable diseases: A systematic review and meta‐analysis of 43 observational studies - Lane - 2021 - Obesity Reviews - Wiley Online Library</a:t>
            </a:r>
            <a:endParaRPr lang="cs-CZ" sz="2000" dirty="0"/>
          </a:p>
          <a:p>
            <a:pPr eaLnBrk="1" hangingPunct="1">
              <a:buNone/>
            </a:pPr>
            <a:endParaRPr lang="cs-CZ" altLang="cs-CZ" sz="2000" dirty="0"/>
          </a:p>
          <a:p>
            <a:pPr eaLnBrk="1" hangingPunct="1">
              <a:buNone/>
            </a:pPr>
            <a:r>
              <a:rPr lang="cs-CZ" altLang="cs-CZ" sz="2000" dirty="0"/>
              <a:t>Blíže k metodě</a:t>
            </a:r>
            <a:r>
              <a:rPr lang="cs-CZ" altLang="cs-CZ" sz="2000"/>
              <a:t>: </a:t>
            </a:r>
            <a:r>
              <a:rPr lang="cs-CZ" altLang="cs-CZ" sz="2000">
                <a:hlinkClick r:id="rId6"/>
              </a:rPr>
              <a:t>https://docplayer.cz/12004457-Systematicka-review-ve-zdravotnictvi-miloslav-klugar.html</a:t>
            </a:r>
            <a:endParaRPr lang="cs-CZ" altLang="cs-CZ" sz="2000"/>
          </a:p>
          <a:p>
            <a:pPr eaLnBrk="1" hangingPunct="1">
              <a:buNone/>
            </a:pP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69F3-FBD5-4EA3-A611-ECD9C4A6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716C9-772F-4E3B-ABE7-95A7D113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Evidence </a:t>
            </a:r>
            <a:r>
              <a:rPr lang="cs-CZ" dirty="0" err="1"/>
              <a:t>synthesis</a:t>
            </a:r>
            <a:endParaRPr lang="cs-CZ" dirty="0"/>
          </a:p>
          <a:p>
            <a:r>
              <a:rPr lang="cs-CZ" dirty="0"/>
              <a:t>Meta-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sz="2000" dirty="0"/>
              <a:t>(statistické zpracování výsledků kvantitativních studií)</a:t>
            </a:r>
          </a:p>
          <a:p>
            <a:r>
              <a:rPr lang="cs-CZ" dirty="0"/>
              <a:t>Meta-</a:t>
            </a:r>
            <a:r>
              <a:rPr lang="cs-CZ" dirty="0" err="1"/>
              <a:t>synthesis</a:t>
            </a:r>
            <a:r>
              <a:rPr lang="cs-CZ" dirty="0"/>
              <a:t> </a:t>
            </a:r>
            <a:r>
              <a:rPr lang="cs-CZ" sz="2000" dirty="0"/>
              <a:t>(syntéza výsledků kvalitativních studií, součást kvalitativního SR)</a:t>
            </a:r>
          </a:p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0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98987679-DEB8-47A9-A756-C71185E8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meta-analýza?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F664BBB-6397-4DD3-8149-8075FAA1E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 Evropě…statistické sdružování dat (může být provedeno s nebo bez SR)</a:t>
            </a:r>
          </a:p>
          <a:p>
            <a:pPr eaLnBrk="1" hangingPunct="1"/>
            <a:r>
              <a:rPr lang="cs-CZ" altLang="cs-CZ"/>
              <a:t>V severní Americe…meta-analýza je to, čím rozumíme systematické review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A7E8D790-0430-4EB0-B7AB-290B075D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4E49BA2D-76A1-465C-920A-C3403661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Forma strukturovaného systematického review, které je zaměřené na předem formulovanou otázku, která má být zodpovězena pomocí analýzy důkazů spočívající ve </a:t>
            </a:r>
            <a:r>
              <a:rPr lang="cs-CZ" altLang="cs-CZ" u="sng"/>
              <a:t>vyhledání</a:t>
            </a:r>
            <a:r>
              <a:rPr lang="cs-CZ" altLang="cs-CZ"/>
              <a:t> dostupné literatury, aplikaci předem stanovených „</a:t>
            </a:r>
            <a:r>
              <a:rPr lang="cs-CZ" altLang="cs-CZ" u="sng"/>
              <a:t>inclusion“ a „exclusion“ kritérií</a:t>
            </a:r>
            <a:r>
              <a:rPr lang="cs-CZ" altLang="cs-CZ"/>
              <a:t>, </a:t>
            </a:r>
            <a:r>
              <a:rPr lang="cs-CZ" altLang="cs-CZ" u="sng"/>
              <a:t>kritickém posouzení </a:t>
            </a:r>
            <a:r>
              <a:rPr lang="cs-CZ" altLang="cs-CZ"/>
              <a:t>relevantní literatury a </a:t>
            </a:r>
            <a:r>
              <a:rPr lang="cs-CZ" altLang="cs-CZ" u="sng"/>
              <a:t>extrakci a syntéze </a:t>
            </a:r>
            <a:r>
              <a:rPr lang="cs-CZ" altLang="cs-CZ"/>
              <a:t>dat pro formulaci výsledků.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86896266-FE4A-4E6C-AEE6-6265FFF6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9FF15414-4AAC-43DC-B20C-CB9A2CD2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/>
              <a:t>Syntetizuje výsledky mnoha výzkumů použitím strategií omezujících chyby (bias a random error)</a:t>
            </a:r>
          </a:p>
          <a:p>
            <a:pPr lvl="1" eaLnBrk="1" hangingPunct="1"/>
            <a:r>
              <a:rPr lang="cs-CZ" altLang="cs-CZ" sz="2300"/>
              <a:t>bias – systematická chyba, která způsobuje  odchylku od správného výsledku vždy stejným směrem – mění hodnotu průměru nebo mediánu (selection bias, chyba měřícího přístroje..)</a:t>
            </a:r>
          </a:p>
          <a:p>
            <a:pPr lvl="1" eaLnBrk="1" hangingPunct="1"/>
            <a:r>
              <a:rPr lang="cs-CZ" altLang="cs-CZ" sz="2300"/>
              <a:t>random error – odchylka od správného výsledku způsobená pouhou náhodou, neovlivňuje průměr nebo medián, jen zvyšuje variabilitu kolem průměru (individuální biologická variabilita, chyba samplingu, chyby měření..)</a:t>
            </a:r>
          </a:p>
          <a:p>
            <a:pPr eaLnBrk="1" hangingPunct="1"/>
            <a:r>
              <a:rPr lang="cs-CZ" altLang="cs-CZ" sz="2300"/>
              <a:t>Tyto strategie zahrnují vyčerpávající hledání všech potenciálně relevantních článků a použití jasných kritérií v selekci článků pro použití v review.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6B09E-1035-4DE5-8640-559EAE6E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Rozdíl mezi systematickým a literárním </a:t>
            </a:r>
            <a:r>
              <a:rPr lang="cs-CZ" sz="2800" dirty="0" err="1"/>
              <a:t>review</a:t>
            </a:r>
            <a:br>
              <a:rPr lang="cs-CZ" sz="2800" dirty="0"/>
            </a:br>
            <a:r>
              <a:rPr lang="cs-CZ" sz="2800" dirty="0"/>
              <a:t>- zavádějící překlad „systematický přehled“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FB8A1F-A056-4993-8AEC-1CC7A826F8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dirty="0"/>
              <a:t>Literární </a:t>
            </a:r>
            <a:r>
              <a:rPr lang="cs-CZ" dirty="0" err="1"/>
              <a:t>review</a:t>
            </a:r>
            <a:endParaRPr lang="cs-CZ" dirty="0"/>
          </a:p>
          <a:p>
            <a:pPr marL="119062" indent="0">
              <a:buNone/>
            </a:pPr>
            <a:endParaRPr lang="cs-CZ" dirty="0"/>
          </a:p>
          <a:p>
            <a:r>
              <a:rPr lang="cs-CZ" sz="2000" dirty="0"/>
              <a:t>rychlý přehled aktuálních poznatků vědy a výzkumu</a:t>
            </a:r>
          </a:p>
          <a:p>
            <a:r>
              <a:rPr lang="cs-CZ" sz="2000" dirty="0"/>
              <a:t>široký cíl</a:t>
            </a:r>
          </a:p>
          <a:p>
            <a:r>
              <a:rPr lang="cs-CZ" sz="2000" dirty="0"/>
              <a:t>obvykle  1 autor</a:t>
            </a:r>
          </a:p>
          <a:p>
            <a:r>
              <a:rPr lang="cs-CZ" sz="2000" dirty="0"/>
              <a:t>nesystematické vyhledávání recentních prací</a:t>
            </a:r>
          </a:p>
          <a:p>
            <a:r>
              <a:rPr lang="cs-CZ" sz="2000" dirty="0"/>
              <a:t>výsledky mohou být zkresleny subjektivními názory a postoji autora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88B5CE-E1A8-4CAF-87AC-50FFBC6857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dirty="0"/>
              <a:t>Systematické </a:t>
            </a:r>
            <a:r>
              <a:rPr lang="cs-CZ" dirty="0" err="1"/>
              <a:t>review</a:t>
            </a:r>
            <a:endParaRPr lang="cs-CZ" dirty="0"/>
          </a:p>
          <a:p>
            <a:pPr marL="119062" indent="0">
              <a:buNone/>
            </a:pPr>
            <a:endParaRPr lang="cs-CZ" dirty="0"/>
          </a:p>
          <a:p>
            <a:r>
              <a:rPr lang="cs-CZ" sz="2000" dirty="0"/>
              <a:t>výzkumná práce</a:t>
            </a:r>
          </a:p>
          <a:p>
            <a:r>
              <a:rPr lang="cs-CZ" sz="2000" dirty="0"/>
              <a:t>důkladně promyšlená výzkumná otázka – úzce a jasně zaměřená</a:t>
            </a:r>
          </a:p>
          <a:p>
            <a:r>
              <a:rPr lang="cs-CZ" sz="2000" dirty="0"/>
              <a:t>tým autorů</a:t>
            </a:r>
          </a:p>
          <a:p>
            <a:r>
              <a:rPr lang="cs-CZ" sz="2000" dirty="0"/>
              <a:t>systematické vyhledávání všech existujících publikovaných i nepublikovaných studií ve všech světových jazycích</a:t>
            </a:r>
          </a:p>
          <a:p>
            <a:r>
              <a:rPr lang="cs-CZ" sz="2000" dirty="0"/>
              <a:t>kritické zhodnocení</a:t>
            </a:r>
          </a:p>
          <a:p>
            <a:r>
              <a:rPr lang="cs-CZ" sz="2000" dirty="0"/>
              <a:t>extrakce a syntéza dat pomocí standardizovaných nástrojů</a:t>
            </a:r>
          </a:p>
        </p:txBody>
      </p:sp>
    </p:spTree>
    <p:extLst>
      <p:ext uri="{BB962C8B-B14F-4D97-AF65-F5344CB8AC3E}">
        <p14:creationId xmlns:p14="http://schemas.microsoft.com/office/powerpoint/2010/main" val="26990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72CFA089-5D94-45A9-9538-E11AF2B8E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Co může systematické review nabídnout?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05619E0B-F852-42BA-BA5D-D2E9464C9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Souhrn informací </a:t>
            </a:r>
          </a:p>
          <a:p>
            <a:pPr eaLnBrk="1" hangingPunct="1"/>
            <a:r>
              <a:rPr lang="cs-CZ" sz="2000" dirty="0"/>
              <a:t>V databázi MEDLINE bylo jen v letech 2005-2014 publikováno 22 milionů odborných prací z oblasti zdravotnictví, každý den přibylo 2000-4000 nových publikací.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Zjištění jestli jsou jednotlivé studie konzistentní a mohou být generalizovány nebo se liší podle vzorku populace apod.</a:t>
            </a:r>
          </a:p>
          <a:p>
            <a:pPr eaLnBrk="1" hangingPunct="1"/>
            <a:r>
              <a:rPr lang="cs-CZ" altLang="cs-CZ" sz="2000" dirty="0"/>
              <a:t>Minimalizace chyby zvyšuje reliabilitu a správnost výsledků.</a:t>
            </a:r>
          </a:p>
          <a:p>
            <a:pPr eaLnBrk="1" hangingPunct="1"/>
            <a:r>
              <a:rPr lang="cs-CZ" altLang="cs-CZ" sz="2000" dirty="0"/>
              <a:t>Pokud existuje málo nebo žádné studie řešící danou otázku, můžeme definovat oblasti a otázky vhodné pro budoucí výzkum.</a:t>
            </a:r>
          </a:p>
          <a:p>
            <a:pPr eaLnBrk="1" hangingPunct="1"/>
            <a:r>
              <a:rPr lang="cs-CZ" altLang="cs-CZ" sz="2000" dirty="0"/>
              <a:t>Osoba, která provádí systematické </a:t>
            </a:r>
            <a:r>
              <a:rPr lang="cs-CZ" altLang="cs-CZ" sz="2000" dirty="0" err="1"/>
              <a:t>review</a:t>
            </a:r>
            <a:r>
              <a:rPr lang="cs-CZ" altLang="cs-CZ" sz="2000" dirty="0"/>
              <a:t> se s daným problémem velmi dobře seznámí.</a:t>
            </a:r>
          </a:p>
          <a:p>
            <a:pPr eaLnBrk="1" hangingPunct="1"/>
            <a:r>
              <a:rPr lang="cs-CZ" altLang="cs-CZ" sz="2000" dirty="0"/>
              <a:t>SR jsou obvykle podkladem pro tvorbu klinických doporučených postupů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9A8E0-6C4A-4073-A8C0-ACB0789A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B6BDF6-03CB-4DA5-8787-06052E11D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206"/>
            <a:ext cx="9144000" cy="68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70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7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B13F9A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7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B13F9A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Vlastní 7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B13F9A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4" ma:contentTypeDescription="Vytvoří nový dokument" ma:contentTypeScope="" ma:versionID="de6208e94d483039dafb5804f6ed4227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d3969c77d16f1e91f5264f331a8e09a4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9B8D02-CAFB-4FE1-B29D-F8D674E01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B0701A-88A2-4D76-B87E-225A1C1D36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8F6138-9300-4E69-AE39-4EADD1476A1E}">
  <ds:schemaRefs>
    <ds:schemaRef ds:uri="http://purl.org/dc/terms/"/>
    <ds:schemaRef ds:uri="b0b8ffb6-9dd1-4a5a-865d-25610c021c60"/>
    <ds:schemaRef ds:uri="594b78a4-2bf0-4df0-b93f-64576109aa61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504</TotalTime>
  <Words>2019</Words>
  <Application>Microsoft Office PowerPoint</Application>
  <PresentationFormat>Předvádění na obrazovce (4:3)</PresentationFormat>
  <Paragraphs>374</Paragraphs>
  <Slides>29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</vt:lpstr>
      <vt:lpstr>Clip</vt:lpstr>
      <vt:lpstr>Systematické review</vt:lpstr>
      <vt:lpstr>Co je systematické review?</vt:lpstr>
      <vt:lpstr>Synonyma</vt:lpstr>
      <vt:lpstr>Co je meta-analýza?</vt:lpstr>
      <vt:lpstr>Co je systematické review?</vt:lpstr>
      <vt:lpstr>Co je systematické review?</vt:lpstr>
      <vt:lpstr>Rozdíl mezi systematickým a literárním review - zavádějící překlad „systematický přehled“</vt:lpstr>
      <vt:lpstr>Co může systematické review nabídnout?</vt:lpstr>
      <vt:lpstr>Prezentace aplikace PowerPoint</vt:lpstr>
      <vt:lpstr>Jak poznat dobré systematické review?</vt:lpstr>
      <vt:lpstr>Jak poznat dobré systematické review?</vt:lpstr>
      <vt:lpstr>Proces systematického review</vt:lpstr>
      <vt:lpstr>Kolik to zabere času a práce?</vt:lpstr>
      <vt:lpstr>Protokol</vt:lpstr>
      <vt:lpstr>Protokol</vt:lpstr>
      <vt:lpstr>SR bez protokolu</vt:lpstr>
      <vt:lpstr>Nejprve formulujeme otázku</vt:lpstr>
      <vt:lpstr>Potom blíže specifikujeme…</vt:lpstr>
      <vt:lpstr>Systematické hledání studií</vt:lpstr>
      <vt:lpstr>Prezentace strategie vyhledávání</vt:lpstr>
      <vt:lpstr>Inclusion/exclusion studií</vt:lpstr>
      <vt:lpstr>Inclusion/exclusion studií</vt:lpstr>
      <vt:lpstr>Extrakce dat</vt:lpstr>
      <vt:lpstr>Prezentace aplikace PowerPoint</vt:lpstr>
      <vt:lpstr>Extrakce dat</vt:lpstr>
      <vt:lpstr>Analýza dat</vt:lpstr>
      <vt:lpstr>Typy medicínských SR</vt:lpstr>
      <vt:lpstr>Druhy SR</vt:lpstr>
      <vt:lpstr>Příklady systematického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Systematické review</dc:title>
  <dc:creator>Martin</dc:creator>
  <cp:lastModifiedBy>Halina Matějová</cp:lastModifiedBy>
  <cp:revision>53</cp:revision>
  <dcterms:created xsi:type="dcterms:W3CDTF">2008-10-09T14:54:42Z</dcterms:created>
  <dcterms:modified xsi:type="dcterms:W3CDTF">2023-05-26T07:37:41Z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