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2" r:id="rId3"/>
    <p:sldId id="258" r:id="rId4"/>
    <p:sldId id="259" r:id="rId5"/>
    <p:sldId id="361" r:id="rId6"/>
    <p:sldId id="306" r:id="rId7"/>
    <p:sldId id="308" r:id="rId8"/>
    <p:sldId id="293" r:id="rId9"/>
    <p:sldId id="334" r:id="rId10"/>
    <p:sldId id="362" r:id="rId11"/>
    <p:sldId id="335" r:id="rId12"/>
    <p:sldId id="346" r:id="rId13"/>
    <p:sldId id="257" r:id="rId14"/>
    <p:sldId id="364" r:id="rId15"/>
    <p:sldId id="339" r:id="rId16"/>
    <p:sldId id="365" r:id="rId17"/>
    <p:sldId id="368" r:id="rId18"/>
    <p:sldId id="298" r:id="rId19"/>
    <p:sldId id="369" r:id="rId20"/>
    <p:sldId id="323" r:id="rId21"/>
    <p:sldId id="318" r:id="rId22"/>
    <p:sldId id="375" r:id="rId23"/>
    <p:sldId id="294" r:id="rId24"/>
    <p:sldId id="295" r:id="rId25"/>
    <p:sldId id="324" r:id="rId26"/>
    <p:sldId id="325" r:id="rId27"/>
    <p:sldId id="353" r:id="rId28"/>
    <p:sldId id="354" r:id="rId29"/>
    <p:sldId id="326" r:id="rId30"/>
    <p:sldId id="327" r:id="rId31"/>
    <p:sldId id="328" r:id="rId32"/>
    <p:sldId id="373" r:id="rId33"/>
    <p:sldId id="357" r:id="rId34"/>
    <p:sldId id="374" r:id="rId35"/>
    <p:sldId id="363" r:id="rId36"/>
    <p:sldId id="370" r:id="rId37"/>
    <p:sldId id="351" r:id="rId38"/>
    <p:sldId id="352" r:id="rId39"/>
    <p:sldId id="371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270C5-0C5C-4EE5-B6CC-489A41BBF0E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8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00CC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890AA23F-8F7B-441E-9A0A-B58816490B1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19" y="601266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1E86E3-AF98-0615-6B3C-D7FD033FF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214893-FD76-2888-D876-CB9A41B1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vylučovacího systému</a:t>
            </a:r>
            <a:endParaRPr lang="en-US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F384307-28E2-FB39-4598-87CC5804C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7D654-4749-71C2-1757-2AECF5F3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Reuptake</a:t>
            </a:r>
            <a:r>
              <a:rPr lang="cs-CZ" dirty="0"/>
              <a:t> albuminu</a:t>
            </a:r>
            <a:endParaRPr lang="en-US" dirty="0"/>
          </a:p>
        </p:txBody>
      </p:sp>
      <p:pic>
        <p:nvPicPr>
          <p:cNvPr id="7" name="Zástupný obsah 6" descr="Obsah obrázku diagram&#10;&#10;Popis byl vytvořen automaticky">
            <a:extLst>
              <a:ext uri="{FF2B5EF4-FFF2-40B4-BE49-F238E27FC236}">
                <a16:creationId xmlns:a16="http://schemas.microsoft.com/office/drawing/2014/main" id="{D377D747-124E-86A9-6A7B-C8B3736BF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87" y="1262129"/>
            <a:ext cx="4604614" cy="5217871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268183-DDD4-9062-4A4C-EBADA6D5D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206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8091"/>
            <a:ext cx="10515600" cy="877079"/>
          </a:xfrm>
        </p:spPr>
        <p:txBody>
          <a:bodyPr/>
          <a:lstStyle/>
          <a:p>
            <a:r>
              <a:rPr lang="cs-CZ" dirty="0"/>
              <a:t>Protein v moči – patologicky - proteinurie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6324"/>
            <a:ext cx="10515600" cy="5227607"/>
          </a:xfrm>
        </p:spPr>
        <p:txBody>
          <a:bodyPr/>
          <a:lstStyle/>
          <a:p>
            <a:r>
              <a:rPr lang="cs-CZ" sz="2000" dirty="0"/>
              <a:t>glomerulární proteinurie</a:t>
            </a:r>
          </a:p>
          <a:p>
            <a:pPr lvl="1"/>
            <a:r>
              <a:rPr lang="cs-CZ" sz="1800" dirty="0"/>
              <a:t>při poškození glomerulů</a:t>
            </a:r>
          </a:p>
          <a:p>
            <a:pPr lvl="2"/>
            <a:r>
              <a:rPr lang="cs-CZ" sz="1600" dirty="0">
                <a:sym typeface="Symbol" panose="05050102010706020507" pitchFamily="18" charset="2"/>
              </a:rPr>
              <a:t>selektivní – poškození vnější části bazální membrány a </a:t>
            </a:r>
            <a:r>
              <a:rPr lang="cs-CZ" sz="1600" dirty="0" err="1">
                <a:sym typeface="Symbol" panose="05050102010706020507" pitchFamily="18" charset="2"/>
              </a:rPr>
              <a:t>podocytů</a:t>
            </a:r>
            <a:endParaRPr lang="cs-CZ" sz="1600" dirty="0">
              <a:sym typeface="Symbol" panose="05050102010706020507" pitchFamily="18" charset="2"/>
            </a:endParaRPr>
          </a:p>
          <a:p>
            <a:pPr lvl="3"/>
            <a:r>
              <a:rPr lang="cs-CZ" sz="1400" dirty="0">
                <a:sym typeface="Symbol" panose="05050102010706020507" pitchFamily="18" charset="2"/>
              </a:rPr>
              <a:t>ztráta albuminu a transferinu</a:t>
            </a:r>
          </a:p>
          <a:p>
            <a:pPr lvl="2"/>
            <a:r>
              <a:rPr lang="cs-CZ" sz="1600" dirty="0">
                <a:sym typeface="Symbol" panose="05050102010706020507" pitchFamily="18" charset="2"/>
              </a:rPr>
              <a:t>neselektivní – poškození vnitřní části bazální membrány a </a:t>
            </a:r>
            <a:r>
              <a:rPr lang="cs-CZ" sz="1600" dirty="0" err="1">
                <a:sym typeface="Symbol" panose="05050102010706020507" pitchFamily="18" charset="2"/>
              </a:rPr>
              <a:t>mezangia</a:t>
            </a:r>
            <a:endParaRPr lang="cs-CZ" sz="1600" dirty="0">
              <a:sym typeface="Symbol" panose="05050102010706020507" pitchFamily="18" charset="2"/>
            </a:endParaRPr>
          </a:p>
          <a:p>
            <a:pPr lvl="3"/>
            <a:r>
              <a:rPr lang="cs-CZ" sz="1400" dirty="0">
                <a:sym typeface="Symbol" panose="05050102010706020507" pitchFamily="18" charset="2"/>
              </a:rPr>
              <a:t>v moči i větší proteiny (např. </a:t>
            </a:r>
            <a:r>
              <a:rPr lang="cs-CZ" sz="1400" dirty="0" err="1">
                <a:sym typeface="Symbol" panose="05050102010706020507" pitchFamily="18" charset="2"/>
              </a:rPr>
              <a:t>IgG</a:t>
            </a:r>
            <a:r>
              <a:rPr lang="cs-CZ" sz="1400" dirty="0">
                <a:sym typeface="Symbol" panose="05050102010706020507" pitchFamily="18" charset="2"/>
              </a:rPr>
              <a:t>)</a:t>
            </a:r>
            <a:endParaRPr lang="cs-CZ" sz="1400" dirty="0"/>
          </a:p>
          <a:p>
            <a:r>
              <a:rPr lang="cs-CZ" sz="2000" dirty="0"/>
              <a:t>tubulární proteinurie</a:t>
            </a:r>
          </a:p>
          <a:p>
            <a:pPr lvl="1"/>
            <a:r>
              <a:rPr lang="cs-CZ" sz="1800" dirty="0"/>
              <a:t>snížená zpětná resorpce malých plazmatických bílkovin (</a:t>
            </a:r>
            <a:r>
              <a:rPr lang="el-GR" sz="1800" dirty="0"/>
              <a:t>β</a:t>
            </a:r>
            <a:r>
              <a:rPr lang="cs-CZ" sz="1800" dirty="0"/>
              <a:t>2-mikroglobulin)</a:t>
            </a:r>
          </a:p>
          <a:p>
            <a:pPr lvl="2"/>
            <a:r>
              <a:rPr lang="cs-CZ" sz="1600" dirty="0"/>
              <a:t>strukturní renální léze (intersticiální nefritida)</a:t>
            </a:r>
          </a:p>
          <a:p>
            <a:pPr lvl="2"/>
            <a:r>
              <a:rPr lang="cs-CZ" sz="1600" dirty="0"/>
              <a:t>funkční poškození</a:t>
            </a:r>
          </a:p>
          <a:p>
            <a:r>
              <a:rPr lang="cs-CZ" sz="2000" dirty="0"/>
              <a:t>funkční proteinurie</a:t>
            </a:r>
          </a:p>
          <a:p>
            <a:pPr lvl="1"/>
            <a:r>
              <a:rPr lang="cs-CZ" sz="1800" dirty="0"/>
              <a:t>proteinurie až 500 mg/den (neselektivní)</a:t>
            </a:r>
          </a:p>
          <a:p>
            <a:pPr lvl="1"/>
            <a:r>
              <a:rPr lang="cs-CZ" sz="1800" dirty="0"/>
              <a:t>za příčinu jsou považovány </a:t>
            </a:r>
            <a:r>
              <a:rPr lang="cs-CZ" sz="1800" dirty="0" err="1"/>
              <a:t>hemodynamické</a:t>
            </a:r>
            <a:r>
              <a:rPr lang="cs-CZ" sz="1800" dirty="0"/>
              <a:t> změny</a:t>
            </a:r>
          </a:p>
          <a:p>
            <a:pPr lvl="2"/>
            <a:r>
              <a:rPr lang="cs-CZ" sz="1600" dirty="0"/>
              <a:t>často při </a:t>
            </a:r>
            <a:r>
              <a:rPr lang="cs-CZ" sz="1600" dirty="0" err="1"/>
              <a:t>fibrilních</a:t>
            </a:r>
            <a:r>
              <a:rPr lang="cs-CZ" sz="1600" dirty="0"/>
              <a:t> stavech, expozice chladu nebo horku, změna polohy, emoční stres, některé léky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AA23F-8F7B-441E-9A0A-B58816490B1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58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608"/>
            <a:ext cx="10515600" cy="808067"/>
          </a:xfrm>
        </p:spPr>
        <p:txBody>
          <a:bodyPr/>
          <a:lstStyle/>
          <a:p>
            <a:r>
              <a:rPr lang="cs-CZ" dirty="0"/>
              <a:t>Důsledky proteinurie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328468"/>
            <a:ext cx="5181600" cy="48484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extrarenální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/>
              <a:t>hemodynamika</a:t>
            </a:r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 panose="05050102010706020507" pitchFamily="18" charset="2"/>
              </a:rPr>
              <a:t> </a:t>
            </a:r>
            <a:r>
              <a:rPr lang="cs-CZ" dirty="0" err="1">
                <a:sym typeface="Symbol" panose="05050102010706020507" pitchFamily="18" charset="2"/>
              </a:rPr>
              <a:t>onkotický</a:t>
            </a:r>
            <a:r>
              <a:rPr lang="cs-CZ" dirty="0">
                <a:sym typeface="Symbol" panose="05050102010706020507" pitchFamily="18" charset="2"/>
              </a:rPr>
              <a:t> tlak - edémy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složení ECT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/>
              <a:t>dyslipidemie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ztráta látek vázaných na proteiny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nutrice</a:t>
            </a:r>
          </a:p>
          <a:p>
            <a:pPr lvl="1"/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intrarenální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albumin je v malé koncentraci nezbytný pro tubulární buňky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větší množství proteinů v tubulech vede k zánětu a intersticiální sklerotizaci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progrese renálního poškození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1" name="Zástupný obsah 10" descr="Obsah obrázku diagram&#10;&#10;Popis byl vytvořen automaticky">
            <a:extLst>
              <a:ext uri="{FF2B5EF4-FFF2-40B4-BE49-F238E27FC236}">
                <a16:creationId xmlns:a16="http://schemas.microsoft.com/office/drawing/2014/main" id="{2EFB6EF7-666A-2BB7-60F7-E4F8B74E2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9081"/>
            <a:ext cx="6172200" cy="4369350"/>
          </a:xfrm>
        </p:spPr>
      </p:pic>
    </p:spTree>
    <p:extLst>
      <p:ext uri="{BB962C8B-B14F-4D97-AF65-F5344CB8AC3E}">
        <p14:creationId xmlns:p14="http://schemas.microsoft.com/office/powerpoint/2010/main" val="345164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2270E-7468-15EF-003C-3A0D5077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onemocnění ledvin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924CA-C7E8-F59A-D753-F5905C1C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Renální selhání</a:t>
            </a:r>
          </a:p>
          <a:p>
            <a:pPr lvl="1"/>
            <a:r>
              <a:rPr lang="cs-CZ" dirty="0"/>
              <a:t>Akutní</a:t>
            </a:r>
          </a:p>
          <a:p>
            <a:pPr lvl="1"/>
            <a:r>
              <a:rPr lang="cs-CZ" dirty="0"/>
              <a:t>Chronické</a:t>
            </a:r>
          </a:p>
          <a:p>
            <a:r>
              <a:rPr lang="cs-CZ" dirty="0"/>
              <a:t>Etiologie a patogeneze onemocnění ledvin</a:t>
            </a:r>
          </a:p>
          <a:p>
            <a:pPr lvl="1"/>
            <a:r>
              <a:rPr lang="cs-CZ" dirty="0"/>
              <a:t>Ischémie</a:t>
            </a:r>
          </a:p>
          <a:p>
            <a:pPr lvl="1"/>
            <a:r>
              <a:rPr lang="cs-CZ" dirty="0" err="1"/>
              <a:t>Hyperperfúze</a:t>
            </a:r>
            <a:endParaRPr lang="cs-CZ" dirty="0"/>
          </a:p>
          <a:p>
            <a:pPr lvl="1"/>
            <a:r>
              <a:rPr lang="cs-CZ" dirty="0"/>
              <a:t>Poruchy GFR</a:t>
            </a:r>
          </a:p>
          <a:p>
            <a:pPr lvl="1"/>
            <a:r>
              <a:rPr lang="cs-CZ" dirty="0"/>
              <a:t>Poruchy funkce tubulů</a:t>
            </a:r>
          </a:p>
          <a:p>
            <a:pPr lvl="1"/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796DF4-E2A4-84E1-02C6-07C6B5742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79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ABF6C-4E32-67DD-1DCD-9E7D75A0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Glomerulopatie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50E83-0DE8-2EC4-B7B0-1D207FB33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971047-A14C-DB12-EAAF-8FA3E1A9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BC3D1A80-3A7A-4225-464D-B244ECA86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89" y="1171576"/>
            <a:ext cx="4655376" cy="51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8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44550"/>
          </a:xfrm>
        </p:spPr>
        <p:txBody>
          <a:bodyPr/>
          <a:lstStyle/>
          <a:p>
            <a:r>
              <a:rPr lang="cs-CZ" dirty="0"/>
              <a:t>Klasifikace onemocnění glomerulů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62050"/>
            <a:ext cx="5181600" cy="50149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klasifikace podle příčiny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primární (poškození glomerulu)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sekundární (projev systémového onemocnění)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/>
              <a:t>autoimunitní (</a:t>
            </a:r>
            <a:r>
              <a:rPr lang="cs-CZ" sz="1800" dirty="0" err="1"/>
              <a:t>IgA</a:t>
            </a:r>
            <a:r>
              <a:rPr lang="cs-CZ" sz="1800" dirty="0"/>
              <a:t> nefropatie, SLE)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/>
              <a:t>metabolické (diabetes)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/>
              <a:t>cévní (amyloidóza)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hemodynamické</a:t>
            </a:r>
            <a:r>
              <a:rPr lang="cs-CZ" sz="1800" dirty="0"/>
              <a:t> (hypertenze)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/>
              <a:t>toxické (léky, chemické látky)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/>
              <a:t>Podle průběhu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akutní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chronické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162050"/>
            <a:ext cx="5438775" cy="52636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histologické zařazení je důležitý počet postižených glomerulů a to, která část glomerulu je postižena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fokální (postiženy jen některé glomeruly)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difuzní (postiženo víc než 80 % glomerulů)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segmentální (jen některé části)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globální (celý glomerulus)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podle typu antigenu vyvolávajícího odpověď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endogenní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exogenní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43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00530-8534-5988-153E-24DE1767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glomerulární filtrace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27768-4560-15AC-63C2-11135F1A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tvorba menšího množství glomerulárního filtrátu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proniknutí proteinů a krevních buněk do glomerulárního filtrátu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poruchy jsou označovány jako </a:t>
            </a:r>
            <a:r>
              <a:rPr lang="cs-CZ" b="1" dirty="0" err="1">
                <a:solidFill>
                  <a:srgbClr val="FF0000"/>
                </a:solidFill>
              </a:rPr>
              <a:t>glomerulopatie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příčiny poruch filtrace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extrarenální</a:t>
            </a:r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arteriální hypotenze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renální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poškození struktury glomerulů a snížení jejich počtu</a:t>
            </a:r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AA9685-D5F8-780C-4E1F-BCE1FA84B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932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3940AFE-99A9-BE62-E35F-B132ED70223C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vrozená – postihují specifické části glomerulu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postižení GBM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Alportův</a:t>
            </a:r>
            <a:r>
              <a:rPr lang="cs-CZ" sz="2000" dirty="0"/>
              <a:t> syndrom – mutace genu pro kolagen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dirty="0"/>
              <a:t>hematurie, proteinurie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postižení </a:t>
            </a:r>
            <a:r>
              <a:rPr lang="cs-CZ" sz="2000" dirty="0" err="1"/>
              <a:t>podocytů</a:t>
            </a:r>
            <a:endParaRPr lang="cs-CZ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mutace v genech pro </a:t>
            </a:r>
            <a:r>
              <a:rPr lang="cs-CZ" sz="2000" dirty="0" err="1"/>
              <a:t>nephrin</a:t>
            </a:r>
            <a:r>
              <a:rPr lang="cs-CZ" sz="2000" dirty="0"/>
              <a:t>, </a:t>
            </a:r>
            <a:r>
              <a:rPr lang="cs-CZ" sz="2000" dirty="0" err="1"/>
              <a:t>podocin</a:t>
            </a:r>
            <a:endParaRPr lang="cs-CZ" sz="2000" dirty="0"/>
          </a:p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97A37C-1623-ABBD-5F35-59621365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glomerulární proteinurie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D290F2-8BE6-A114-935B-94438FEEDE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722094-FFB1-9772-4531-9364E5B191F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získaná – postižení jakékoliv části glomerulu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imunitní mechanizmy – glomerulonefritidy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imunokomplexy (90 %)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protilátky proti GBM, neutrofilům nebo buňkám glomerulů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neimunitní mechanizmy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ischemie, </a:t>
            </a:r>
            <a:r>
              <a:rPr lang="cs-CZ" sz="2000" dirty="0" err="1"/>
              <a:t>hyperfiltrace</a:t>
            </a:r>
            <a:r>
              <a:rPr lang="cs-CZ" sz="2000" dirty="0"/>
              <a:t>, toxiny, infekce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dirty="0"/>
              <a:t>diabetes, hypertenze,…</a:t>
            </a:r>
          </a:p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AC1260-C950-0DA5-83E7-8D42B3BB6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423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2598"/>
            <a:ext cx="10515600" cy="825320"/>
          </a:xfrm>
        </p:spPr>
        <p:txBody>
          <a:bodyPr>
            <a:normAutofit fontScale="90000"/>
          </a:bodyPr>
          <a:lstStyle/>
          <a:p>
            <a:r>
              <a:rPr lang="cs-CZ" dirty="0"/>
              <a:t>Klinické syndromy provázející </a:t>
            </a:r>
            <a:r>
              <a:rPr lang="cs-CZ" dirty="0" err="1"/>
              <a:t>glomerulopatie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8150" y="1202501"/>
            <a:ext cx="5372100" cy="49692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nefritický syndrom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značné narušení filtračních schopností ledvin (hl. endotel a GBM) = </a:t>
            </a:r>
            <a:r>
              <a:rPr lang="cs-CZ" sz="2400" b="1" dirty="0"/>
              <a:t>oligurie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narušení regulační funkce ledvin vede k </a:t>
            </a:r>
            <a:r>
              <a:rPr lang="cs-CZ" sz="2400" b="1" dirty="0"/>
              <a:t>hypertenzi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propouštění erytrocytů = glomerulární </a:t>
            </a:r>
            <a:r>
              <a:rPr lang="cs-CZ" sz="2400" b="1" dirty="0"/>
              <a:t>hematurie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 moči menší proteinurie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mohou být malé edémy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0249" y="1207698"/>
            <a:ext cx="6010275" cy="49692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nefrotický syndrom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narušení filtračních schopností (hl. </a:t>
            </a:r>
            <a:r>
              <a:rPr lang="cs-CZ" dirty="0" err="1"/>
              <a:t>podocyty</a:t>
            </a:r>
            <a:r>
              <a:rPr lang="cs-CZ" dirty="0"/>
              <a:t> a GBM)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zvýšená permeabilita pro proteiny a ztráta náboje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není tolik zvýšen tlak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dominuje velká </a:t>
            </a:r>
            <a:r>
              <a:rPr lang="cs-CZ" b="1" dirty="0"/>
              <a:t>proteinurie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ztráty bílkovin &gt; 3,5 g/den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hypoalbuminemie</a:t>
            </a:r>
            <a:r>
              <a:rPr lang="cs-CZ" dirty="0"/>
              <a:t> snižuje </a:t>
            </a:r>
            <a:r>
              <a:rPr lang="cs-CZ" dirty="0" err="1"/>
              <a:t>onkotický</a:t>
            </a:r>
            <a:r>
              <a:rPr lang="cs-CZ" dirty="0"/>
              <a:t> tlak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edémy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také ztráta imunoglobulinů a vazebných proteinů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ztráty bílkovin kompenzují játra zvýšením proteosyntézy, což vede k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b="1" dirty="0" err="1"/>
              <a:t>dyslipidemii</a:t>
            </a:r>
            <a:r>
              <a:rPr lang="cs-CZ" sz="2000" dirty="0"/>
              <a:t> (↑ cholesterol a TAG)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hyperkoagulační</a:t>
            </a:r>
            <a:r>
              <a:rPr lang="cs-CZ" sz="2000" dirty="0"/>
              <a:t> stav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86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4F65C-48E7-8AD9-B996-F6CD8111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D995A88D-B26E-9B7C-2CD3-53D32D524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b="10064"/>
          <a:stretch/>
        </p:blipFill>
        <p:spPr>
          <a:xfrm>
            <a:off x="2480135" y="169099"/>
            <a:ext cx="7231730" cy="6519802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553A97-35F7-B69E-B7D8-C55832577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2447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B5A58-63A1-2B96-3CBA-F45A1E2E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C6ADE0-53CD-2DB5-6B5E-1D6C9E4B4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funguje ledvina</a:t>
            </a:r>
          </a:p>
          <a:p>
            <a:r>
              <a:rPr lang="cs-CZ" dirty="0"/>
              <a:t>Vyšetření funkce ledvin</a:t>
            </a:r>
          </a:p>
          <a:p>
            <a:r>
              <a:rPr lang="cs-CZ" dirty="0"/>
              <a:t>Glomerulonefritidy</a:t>
            </a:r>
          </a:p>
          <a:p>
            <a:r>
              <a:rPr lang="cs-CZ" dirty="0"/>
              <a:t>Akutní poškození ledvin</a:t>
            </a:r>
          </a:p>
          <a:p>
            <a:r>
              <a:rPr lang="cs-CZ" dirty="0" err="1"/>
              <a:t>Tubulointersticiální</a:t>
            </a:r>
            <a:r>
              <a:rPr lang="cs-CZ" dirty="0"/>
              <a:t> nemoci</a:t>
            </a:r>
          </a:p>
          <a:p>
            <a:r>
              <a:rPr lang="cs-CZ" dirty="0"/>
              <a:t>Léčba náhrady funkce ledvin</a:t>
            </a:r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676FA6-4F6B-134B-6319-5BA87E69F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749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707217"/>
          </a:xfrm>
        </p:spPr>
        <p:txBody>
          <a:bodyPr>
            <a:normAutofit fontScale="90000"/>
          </a:bodyPr>
          <a:lstStyle/>
          <a:p>
            <a:r>
              <a:rPr lang="cs-CZ" dirty="0"/>
              <a:t>Nemoci projevující se nefritickým syndromem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72589"/>
            <a:ext cx="5181600" cy="52043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akutní </a:t>
            </a:r>
            <a:r>
              <a:rPr lang="cs-CZ" sz="2000" dirty="0" err="1"/>
              <a:t>proliferativní</a:t>
            </a:r>
            <a:r>
              <a:rPr lang="cs-CZ" sz="2000" dirty="0"/>
              <a:t> glomerulonefritida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důsledek infekce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/>
              <a:t>streptokoková, ale i stafylokoková a virová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zachycení cirkulujících </a:t>
            </a:r>
            <a:r>
              <a:rPr lang="cs-CZ" dirty="0" err="1"/>
              <a:t>imunokomplexů</a:t>
            </a:r>
            <a:r>
              <a:rPr lang="cs-CZ" dirty="0"/>
              <a:t> v glomerulární membráně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proliferace endoteliálních a </a:t>
            </a:r>
            <a:r>
              <a:rPr lang="cs-CZ" dirty="0" err="1"/>
              <a:t>mezangiálních</a:t>
            </a:r>
            <a:r>
              <a:rPr lang="cs-CZ" dirty="0"/>
              <a:t> buněk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nejčastější u dětí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rychle </a:t>
            </a:r>
            <a:r>
              <a:rPr lang="cs-CZ" sz="2000" dirty="0" err="1"/>
              <a:t>progredující</a:t>
            </a:r>
            <a:r>
              <a:rPr lang="cs-CZ" sz="2000" dirty="0"/>
              <a:t> glomerulonefritida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závažné poškození glomerulů bez specifické příčiny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rychlá progrese (měsíce)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proliferace buněk v glomerulech, </a:t>
            </a:r>
            <a:r>
              <a:rPr lang="cs-CZ" dirty="0" err="1"/>
              <a:t>monocytární</a:t>
            </a:r>
            <a:r>
              <a:rPr lang="cs-CZ" dirty="0"/>
              <a:t> infiltrace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příčiny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800" dirty="0"/>
              <a:t>systémový lupus, vaskulitida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972589"/>
            <a:ext cx="5181600" cy="52043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IgA</a:t>
            </a:r>
            <a:r>
              <a:rPr lang="cs-CZ" sz="2000" dirty="0"/>
              <a:t> nefropatie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jedno z nejčastějších zánětlivých onemocnění glomerulů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vyvolané ukládáním </a:t>
            </a:r>
            <a:r>
              <a:rPr lang="cs-CZ" sz="1600" dirty="0" err="1"/>
              <a:t>IgA</a:t>
            </a:r>
            <a:r>
              <a:rPr lang="cs-CZ" sz="1600" dirty="0"/>
              <a:t> v glomerulech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hematurie, proteinurie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3CA683-E1F3-F02C-69A0-769AD892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5" y="2456235"/>
            <a:ext cx="5069774" cy="4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183"/>
            <a:ext cx="10515600" cy="707217"/>
          </a:xfrm>
        </p:spPr>
        <p:txBody>
          <a:bodyPr>
            <a:normAutofit fontScale="90000"/>
          </a:bodyPr>
          <a:lstStyle/>
          <a:p>
            <a:r>
              <a:rPr lang="cs-CZ" dirty="0"/>
              <a:t>Nemoci projevující se nefrotickým syndromem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72095"/>
            <a:ext cx="5181600" cy="50048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membranózní</a:t>
            </a:r>
            <a:r>
              <a:rPr lang="cs-CZ" sz="1800" dirty="0"/>
              <a:t> glomerulonefritida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difuzní ztluštění glomerulární bazální membrány v důsledku ukládání </a:t>
            </a:r>
            <a:r>
              <a:rPr lang="cs-CZ" dirty="0" err="1"/>
              <a:t>imunokomplexů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fokální segmentální </a:t>
            </a:r>
            <a:r>
              <a:rPr lang="cs-CZ" sz="1800" dirty="0" err="1"/>
              <a:t>glomeruloskleróza</a:t>
            </a:r>
            <a:endParaRPr lang="cs-CZ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skleróza (kolagen) některých glomerulů (ne všech), postižena je pouze část glomerulu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často idiopatická (vznik z neznámých příčin) ale i sekundární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hypertenze, pokles GFR, progrese do ESRD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nemoc minimálních změn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difuzní ztráta výběžků </a:t>
            </a:r>
            <a:r>
              <a:rPr lang="cs-CZ" dirty="0" err="1"/>
              <a:t>podocytů</a:t>
            </a:r>
            <a:endParaRPr lang="cs-CZ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nejčastěji u malých dětí, příčina neznámá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neprogreduje do selhání ledvin, ale jsou přítomné komplikace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172095"/>
            <a:ext cx="5181600" cy="50048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chronická glomerulonefritida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chronická fáze řady specifických typů glomerulonefritid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histologicky zmenšené ledviny se sklerotickými glomeruly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většinou pomalá progrese do ESRD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etiologie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dirty="0"/>
              <a:t>diabetická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dirty="0"/>
              <a:t>hypertenze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02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D6CA692-84C9-C3A3-F904-61B0433865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Pyelonefritidy</a:t>
            </a:r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D2648DE-CC52-6E80-B4B7-546BCB31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Tubulointersticiální</a:t>
            </a:r>
            <a:r>
              <a:rPr lang="cs-CZ" dirty="0"/>
              <a:t> nemoci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EDFF20-DDAC-B3D6-2EA2-153B14039A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Intersticiální nefritis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B956BC-9583-34AB-7A88-6BA20FEA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Častá zánětlivá porucha</a:t>
            </a:r>
          </a:p>
          <a:p>
            <a:pPr lvl="1"/>
            <a:r>
              <a:rPr lang="cs-CZ" dirty="0"/>
              <a:t>Převážně tubulů, méně glomerulů</a:t>
            </a:r>
          </a:p>
          <a:p>
            <a:r>
              <a:rPr lang="cs-CZ" dirty="0"/>
              <a:t>Descendentní (hematogenní)</a:t>
            </a:r>
          </a:p>
          <a:p>
            <a:pPr lvl="1"/>
            <a:r>
              <a:rPr lang="cs-CZ" dirty="0"/>
              <a:t>Bakterie z krve</a:t>
            </a:r>
          </a:p>
          <a:p>
            <a:r>
              <a:rPr lang="cs-CZ" dirty="0"/>
              <a:t>Ascendentní</a:t>
            </a:r>
          </a:p>
          <a:p>
            <a:pPr lvl="1"/>
            <a:r>
              <a:rPr lang="cs-CZ" dirty="0"/>
              <a:t>Častější</a:t>
            </a:r>
          </a:p>
          <a:p>
            <a:pPr lvl="1"/>
            <a:r>
              <a:rPr lang="cs-CZ" dirty="0"/>
              <a:t>Více ženy než muži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F75A5D-4BFE-5AC4-9B58-0C8B141D5266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dirty="0"/>
              <a:t>Jiná než infekční etiologie</a:t>
            </a:r>
          </a:p>
          <a:p>
            <a:r>
              <a:rPr lang="cs-CZ" dirty="0"/>
              <a:t>Léky, </a:t>
            </a:r>
            <a:r>
              <a:rPr lang="cs-CZ" dirty="0" err="1"/>
              <a:t>endo</a:t>
            </a:r>
            <a:r>
              <a:rPr lang="cs-CZ" dirty="0"/>
              <a:t>/exogenní toxiny</a:t>
            </a:r>
          </a:p>
          <a:p>
            <a:pPr lvl="1"/>
            <a:r>
              <a:rPr lang="cs-CZ" dirty="0"/>
              <a:t>Ibalgin</a:t>
            </a:r>
          </a:p>
          <a:p>
            <a:r>
              <a:rPr lang="cs-CZ" dirty="0"/>
              <a:t>Otrava těžkými kovy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16A35CB-4C3C-E5C5-A078-669102FA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20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8747"/>
            <a:ext cx="10515600" cy="723842"/>
          </a:xfrm>
        </p:spPr>
        <p:txBody>
          <a:bodyPr/>
          <a:lstStyle/>
          <a:p>
            <a:r>
              <a:rPr lang="cs-CZ" dirty="0"/>
              <a:t>Chronické onemocnění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46909"/>
            <a:ext cx="5181600" cy="49300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j-lt"/>
              </a:rPr>
              <a:t>chronic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kidney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disease</a:t>
            </a:r>
            <a:r>
              <a:rPr lang="cs-CZ" sz="2000" dirty="0">
                <a:latin typeface="+mj-lt"/>
              </a:rPr>
              <a:t> (CKD)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definice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funkční nebo strukturální abnormalita ledvin, která trvá déle než tři měsíce a má dopad na zdraví nositele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kritéria pro CKD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přítomnost poškození ledvin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pokles funkce ledvin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+mj-lt"/>
              </a:rPr>
              <a:t>pod 1,0 ml/s/1,73 m</a:t>
            </a:r>
            <a:r>
              <a:rPr lang="pl-PL" sz="1800" baseline="30000" dirty="0">
                <a:latin typeface="+mj-lt"/>
              </a:rPr>
              <a:t>2</a:t>
            </a:r>
            <a:endParaRPr lang="pl-PL" sz="1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ukazatele poškození ledvin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albuminurie:  ≥ 30 mg/24 hod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nález  v močovém  sedimentu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histologický nález při biopsii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nález  zjištěný  zobrazovacími  metodami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46909"/>
            <a:ext cx="5181600" cy="49300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abnormality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strukturní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cysty, tumory, malformace, atrofie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funkční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hypertenze, edém, změny v kvantitě a kvalitě moči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prevalence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6 – 12 %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geografické rozdíly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rizikové faktory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věk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diabetes, hypertenze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nízká porodní váha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25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748780"/>
          </a:xfrm>
        </p:spPr>
        <p:txBody>
          <a:bodyPr/>
          <a:lstStyle/>
          <a:p>
            <a:r>
              <a:rPr lang="cs-CZ" dirty="0"/>
              <a:t>Klasifikace CKD - KDIGO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38844"/>
            <a:ext cx="5181600" cy="50381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klasifikace založená na základě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GFR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albuminurie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příčiny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oba parametry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dobré prediktory 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5109" y="3051615"/>
            <a:ext cx="8862099" cy="321504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80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715530"/>
          </a:xfrm>
        </p:spPr>
        <p:txBody>
          <a:bodyPr/>
          <a:lstStyle/>
          <a:p>
            <a:r>
              <a:rPr lang="cs-CZ" dirty="0"/>
              <a:t>Akutní poškození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080655"/>
            <a:ext cx="5181600" cy="50963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AKI = </a:t>
            </a:r>
            <a:r>
              <a:rPr lang="cs-CZ" sz="2000" dirty="0" err="1"/>
              <a:t>acute</a:t>
            </a:r>
            <a:r>
              <a:rPr lang="cs-CZ" sz="2000" dirty="0"/>
              <a:t> </a:t>
            </a:r>
            <a:r>
              <a:rPr lang="cs-CZ" sz="2000" dirty="0" err="1"/>
              <a:t>kidney</a:t>
            </a:r>
            <a:r>
              <a:rPr lang="cs-CZ" sz="2000" dirty="0"/>
              <a:t> </a:t>
            </a:r>
            <a:r>
              <a:rPr lang="cs-CZ" sz="2000" dirty="0" err="1"/>
              <a:t>injury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definice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náhlé zhoršení funkce ledvin podmíněné poklesem glomerulární filtrace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000" dirty="0"/>
              <a:t>retence dusíkatých látek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klinický syndrom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závažný stav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významná morbidita a mortalita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dříve „akutní selhání ledvin“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dnes vyhrazeno pro pacienty se závažným poklesem GFR a náhradou funkce ledvin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změna názvosloví iniciována v roce 2007 pracovní skupinou AKIN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chyběla přesná definice a standardy léčby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absence epidemiologických dat o incidenci AKI lehčího stupně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080655"/>
            <a:ext cx="5181600" cy="50963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epidemiologie AKI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častá komplikace hospitalizace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častější u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starších, mužů a lidí s komorbiditami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široké spektrum stavů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od mírně zvýšeného kreatininu po anurii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prognóza závisí 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vyvolávající příčině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stupni poškození ledvin v době diagnózy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poskytnuté léčbě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435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1076"/>
            <a:ext cx="10515600" cy="815282"/>
          </a:xfrm>
        </p:spPr>
        <p:txBody>
          <a:bodyPr/>
          <a:lstStyle/>
          <a:p>
            <a:r>
              <a:rPr lang="cs-CZ" dirty="0"/>
              <a:t>Klasifikace AKI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46662"/>
            <a:ext cx="5181600" cy="48303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klasifikace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různá klasifikační schémata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nejpoužívanější AKIN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kritéria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sérový kreatinin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diuréza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klinické projevy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dány závažností a vyvolávající příčinou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nespecifické příznaky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nevolnost, zvracení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8" y="4180302"/>
            <a:ext cx="10210904" cy="1996661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346662"/>
            <a:ext cx="5181600" cy="48303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klasifikace podle produkce moči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non-</a:t>
            </a:r>
            <a:r>
              <a:rPr lang="cs-CZ" sz="1600" dirty="0" err="1"/>
              <a:t>oligourické</a:t>
            </a:r>
            <a:endParaRPr lang="cs-CZ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&gt; 400 ml/24 hod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oligourické</a:t>
            </a:r>
            <a:endParaRPr lang="cs-CZ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&lt; 400 ml/24 hod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anurické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&lt; 50 ml/24 hod</a:t>
            </a:r>
          </a:p>
        </p:txBody>
      </p:sp>
    </p:spTree>
    <p:extLst>
      <p:ext uri="{BB962C8B-B14F-4D97-AF65-F5344CB8AC3E}">
        <p14:creationId xmlns:p14="http://schemas.microsoft.com/office/powerpoint/2010/main" val="2112398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5615"/>
            <a:ext cx="10515600" cy="790344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Klasifikace AKI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46908"/>
            <a:ext cx="5181600" cy="52952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prerenální</a:t>
            </a:r>
            <a:endParaRPr lang="cs-CZ" sz="1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 err="1"/>
              <a:t>hypoperfuze</a:t>
            </a:r>
            <a:r>
              <a:rPr lang="cs-CZ" sz="1600" dirty="0"/>
              <a:t> ledvin se zachovanou integritou renálního parenchymu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renální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 err="1"/>
              <a:t>intrinsic</a:t>
            </a:r>
            <a:r>
              <a:rPr lang="cs-CZ" sz="1600" dirty="0"/>
              <a:t> AKI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renální parenchym je zapojen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postrenální</a:t>
            </a:r>
            <a:endParaRPr lang="cs-CZ" sz="1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obstrukce močových cest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důsledky AKI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5–6 % pacientů s AKI vyžaduje RRT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V této populaci mortalita 50-70 %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AKI prodlužuje délku hospitalizace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AKI </a:t>
            </a:r>
            <a:r>
              <a:rPr lang="cs-CZ" sz="1600" dirty="0" err="1"/>
              <a:t>survivors</a:t>
            </a:r>
            <a:r>
              <a:rPr lang="cs-CZ" sz="1600" dirty="0"/>
              <a:t> – zvýšené riziko dlouhodobých </a:t>
            </a:r>
            <a:r>
              <a:rPr lang="cs-CZ" sz="1600" dirty="0" err="1"/>
              <a:t>outcomes</a:t>
            </a:r>
            <a:r>
              <a:rPr lang="cs-CZ" sz="1600" dirty="0"/>
              <a:t> (CKD, ESRD, smrt)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46909"/>
            <a:ext cx="5181600" cy="49300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>
              <a:highlight>
                <a:srgbClr val="FFFF00"/>
              </a:highligh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68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683" y="1825625"/>
            <a:ext cx="3142633" cy="435133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1017" y="1913254"/>
            <a:ext cx="4910294" cy="366870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29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8872"/>
            <a:ext cx="10515600" cy="831908"/>
          </a:xfrm>
        </p:spPr>
        <p:txBody>
          <a:bodyPr/>
          <a:lstStyle/>
          <a:p>
            <a:r>
              <a:rPr lang="cs-CZ" dirty="0" err="1"/>
              <a:t>Prerenální</a:t>
            </a:r>
            <a:r>
              <a:rPr lang="cs-CZ" dirty="0"/>
              <a:t> příčiny AKI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30284"/>
            <a:ext cx="5181600" cy="49466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renální </a:t>
            </a:r>
            <a:r>
              <a:rPr lang="cs-CZ" dirty="0" err="1"/>
              <a:t>hypoperfuze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cca. 60 % všech případů AKI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omezená reverzibilita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aktivace kompenzačních mechanizmů</a:t>
            </a:r>
          </a:p>
          <a:p>
            <a:endParaRPr 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RAAS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ADH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30284"/>
            <a:ext cx="5181600" cy="49466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příčiny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dehydratace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zvracení, průjmy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600" dirty="0"/>
              <a:t>hypovolemie z jiných příčin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šokové stavy s hypotenzí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1600" dirty="0"/>
              <a:t>krvácení, popáleniny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1600" dirty="0"/>
              <a:t>operační zákroky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systémová vazodilatace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sepse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snížený srdeční výdej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poruchy intrarenální </a:t>
            </a:r>
            <a:r>
              <a:rPr lang="cs-CZ" sz="1800" dirty="0" err="1"/>
              <a:t>hemodynamiky</a:t>
            </a:r>
            <a:endParaRPr lang="cs-CZ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renovaskulární</a:t>
            </a:r>
            <a:r>
              <a:rPr lang="cs-CZ" sz="1800" dirty="0"/>
              <a:t> obstrukce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76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0E117-2BA0-16B0-EED2-C1045C9D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94212"/>
            <a:ext cx="10753200" cy="451576"/>
          </a:xfrm>
        </p:spPr>
        <p:txBody>
          <a:bodyPr/>
          <a:lstStyle/>
          <a:p>
            <a:r>
              <a:rPr lang="cs-CZ" dirty="0"/>
              <a:t>Funkce ledviny</a:t>
            </a:r>
            <a:endParaRPr lang="en-US" dirty="0"/>
          </a:p>
        </p:txBody>
      </p:sp>
      <p:pic>
        <p:nvPicPr>
          <p:cNvPr id="8" name="Zástupný obsah 7" descr="Obsah obrázku diagram&#10;&#10;Popis byl vytvořen automaticky">
            <a:extLst>
              <a:ext uri="{FF2B5EF4-FFF2-40B4-BE49-F238E27FC236}">
                <a16:creationId xmlns:a16="http://schemas.microsoft.com/office/drawing/2014/main" id="{662E2EE2-D25B-B81E-91D3-3804D97FE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" y="2000345"/>
            <a:ext cx="4113886" cy="3803937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D9F039-3935-8CFA-9D40-D4DCE4DF0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20EE098B-D9CF-A972-50E4-F65411783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84" y="945788"/>
            <a:ext cx="8062616" cy="49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6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7059"/>
            <a:ext cx="10515600" cy="757093"/>
          </a:xfrm>
        </p:spPr>
        <p:txBody>
          <a:bodyPr/>
          <a:lstStyle/>
          <a:p>
            <a:r>
              <a:rPr lang="cs-CZ" dirty="0"/>
              <a:t>Renální příčiny AKI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55222"/>
            <a:ext cx="5181600" cy="4921741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primární glomerulární poškození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30 - 35 % všech případů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glomerulonefritidy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vaskulitidy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55222"/>
            <a:ext cx="5181600" cy="4921741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tubulointersticiální</a:t>
            </a:r>
            <a:r>
              <a:rPr lang="cs-CZ" dirty="0"/>
              <a:t> poškození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léky narušující renální autoregulaci</a:t>
            </a: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NSAID, </a:t>
            </a:r>
            <a:r>
              <a:rPr lang="cs-CZ" sz="2000" dirty="0" err="1"/>
              <a:t>ACEi</a:t>
            </a:r>
            <a:r>
              <a:rPr lang="cs-CZ" sz="2000" dirty="0"/>
              <a:t>, ARB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zablokování ledvinných tubulů </a:t>
            </a:r>
            <a:r>
              <a:rPr lang="cs-CZ" sz="2000" dirty="0" err="1"/>
              <a:t>precipitovanými</a:t>
            </a:r>
            <a:r>
              <a:rPr lang="cs-CZ" sz="2000" dirty="0"/>
              <a:t> proteiny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toxické poškození ledvin</a:t>
            </a: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organické látky</a:t>
            </a:r>
          </a:p>
          <a:p>
            <a:pPr marL="2114550" lvl="4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ethylenglykon,CCl</a:t>
            </a:r>
            <a:r>
              <a:rPr lang="cs-CZ" sz="2000" baseline="-25000" dirty="0"/>
              <a:t>4</a:t>
            </a: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antibiotika, cytostatika</a:t>
            </a: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radiokontrastní</a:t>
            </a:r>
            <a:r>
              <a:rPr lang="cs-CZ" sz="2000" dirty="0"/>
              <a:t> látky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225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3933"/>
            <a:ext cx="10515600" cy="815282"/>
          </a:xfrm>
        </p:spPr>
        <p:txBody>
          <a:bodyPr/>
          <a:lstStyle/>
          <a:p>
            <a:r>
              <a:rPr lang="cs-CZ" dirty="0" err="1"/>
              <a:t>Postrenální</a:t>
            </a:r>
            <a:r>
              <a:rPr lang="cs-CZ" dirty="0"/>
              <a:t>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46909"/>
            <a:ext cx="5181600" cy="4930054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5 – 10 % případů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překážka v </a:t>
            </a:r>
            <a:r>
              <a:rPr lang="cs-CZ" sz="2400" dirty="0" err="1"/>
              <a:t>urodynamice</a:t>
            </a:r>
            <a:endParaRPr lang="cs-CZ" sz="2400" dirty="0"/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intraluminální</a:t>
            </a:r>
            <a:r>
              <a:rPr lang="cs-CZ" sz="2400" dirty="0"/>
              <a:t> obstrukce</a:t>
            </a: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konkrementy</a:t>
            </a: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tumory, edém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zevní obstrukce</a:t>
            </a:r>
          </a:p>
          <a:p>
            <a:endParaRPr lang="cs-CZ" dirty="0"/>
          </a:p>
        </p:txBody>
      </p:sp>
      <p:pic>
        <p:nvPicPr>
          <p:cNvPr id="7" name="Zástupný obsah 6" descr="Obsah obrázku text, jídlo, umělá hmota, zelenina&#10;&#10;Popis byl vytvořen automaticky">
            <a:extLst>
              <a:ext uri="{FF2B5EF4-FFF2-40B4-BE49-F238E27FC236}">
                <a16:creationId xmlns:a16="http://schemas.microsoft.com/office/drawing/2014/main" id="{42DF4324-9569-46D1-DBB8-667E55939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48" y="272352"/>
            <a:ext cx="3780283" cy="572049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3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E2BA9-C778-E3E6-A153-A99C0630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Nefrolitiáza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F6AF55-3D05-CD30-41EE-CFBBD1E3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Tvorba nerozpustných kamenů v ledvině nebo ledvinných cestách</a:t>
            </a:r>
          </a:p>
          <a:p>
            <a:r>
              <a:rPr lang="cs-CZ" dirty="0"/>
              <a:t>Důsledek:</a:t>
            </a:r>
          </a:p>
          <a:p>
            <a:pPr lvl="1"/>
            <a:r>
              <a:rPr lang="cs-CZ" dirty="0"/>
              <a:t>Přesycení moči </a:t>
            </a:r>
            <a:r>
              <a:rPr lang="cs-CZ" dirty="0" err="1"/>
              <a:t>kamenotvornými</a:t>
            </a:r>
            <a:r>
              <a:rPr lang="cs-CZ" dirty="0"/>
              <a:t> látkami (Vápník, </a:t>
            </a:r>
            <a:r>
              <a:rPr lang="cs-CZ" dirty="0" err="1"/>
              <a:t>oxalacetát</a:t>
            </a:r>
            <a:r>
              <a:rPr lang="cs-CZ" dirty="0"/>
              <a:t>, uráty)</a:t>
            </a:r>
          </a:p>
          <a:p>
            <a:pPr lvl="1"/>
            <a:r>
              <a:rPr lang="cs-CZ" dirty="0"/>
              <a:t>Zadržování moči (</a:t>
            </a:r>
            <a:r>
              <a:rPr lang="en-US" dirty="0" err="1"/>
              <a:t>obstrukce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Změna pH moče (změna rozpustnosti, může být bakteriálního původu)</a:t>
            </a:r>
          </a:p>
          <a:p>
            <a:pPr lvl="1"/>
            <a:r>
              <a:rPr lang="cs-CZ" dirty="0"/>
              <a:t>Nedostatek citrátů, pyrofosfátů, hořčíku, glykoproteinů</a:t>
            </a:r>
          </a:p>
          <a:p>
            <a:pPr lvl="2"/>
            <a:r>
              <a:rPr lang="cs-CZ" dirty="0"/>
              <a:t>Snižují míru krystalizace</a:t>
            </a:r>
          </a:p>
          <a:p>
            <a:pPr lvl="1"/>
            <a:r>
              <a:rPr lang="cs-CZ" dirty="0"/>
              <a:t>Některé látky (sulfonamidy, antacidy)</a:t>
            </a:r>
          </a:p>
          <a:p>
            <a:pPr lvl="1"/>
            <a:endParaRPr lang="cs-CZ" dirty="0"/>
          </a:p>
          <a:p>
            <a:r>
              <a:rPr lang="cs-CZ" dirty="0"/>
              <a:t>RTG kontrastní (Ca-oxalát) vs RTG nekontrastní (urátové)</a:t>
            </a:r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7AD9E7-BFA8-35D3-47A0-A294B92B2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434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5620"/>
            <a:ext cx="10515600" cy="84022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Systémové důsledky AKI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05345"/>
            <a:ext cx="5745480" cy="49716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selhání ledvin ovlivňuje většinu orgánů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střevo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ovlivnění střevní mikroflóry – tvorba uremických toxinů (např. </a:t>
            </a:r>
            <a:r>
              <a:rPr lang="cs-CZ" dirty="0" err="1"/>
              <a:t>indoxyl</a:t>
            </a:r>
            <a:r>
              <a:rPr lang="cs-CZ" dirty="0"/>
              <a:t> sulfát, p-</a:t>
            </a:r>
            <a:r>
              <a:rPr lang="cs-CZ" dirty="0" err="1"/>
              <a:t>cresyl</a:t>
            </a:r>
            <a:r>
              <a:rPr lang="cs-CZ" dirty="0"/>
              <a:t> sulfát)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plíce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hyperpnoe, oxidační stres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části nekrotických buněk parenchymu ledviny působí cytotoxicky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srdce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acidóza, </a:t>
            </a:r>
            <a:r>
              <a:rPr lang="cs-CZ" dirty="0" err="1"/>
              <a:t>hyperkalemie</a:t>
            </a:r>
            <a:r>
              <a:rPr lang="cs-CZ" dirty="0"/>
              <a:t>, uremické toxiny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hypertenze, systémový zánět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mozek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oxidační stres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8211" y="432262"/>
            <a:ext cx="4976050" cy="550363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221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47045-BCF2-304E-C322-331725FB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Nádory ledvin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AC2AE-9B07-53E4-C5A3-DD96A96E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Cca 10% nádorů</a:t>
            </a:r>
          </a:p>
          <a:p>
            <a:r>
              <a:rPr lang="cs-CZ" dirty="0"/>
              <a:t>Benigní vs maligní</a:t>
            </a:r>
          </a:p>
          <a:p>
            <a:r>
              <a:rPr lang="cs-CZ" dirty="0"/>
              <a:t>Léčba</a:t>
            </a:r>
          </a:p>
          <a:p>
            <a:pPr lvl="1"/>
            <a:r>
              <a:rPr lang="cs-CZ" dirty="0"/>
              <a:t>Chirurgicky</a:t>
            </a:r>
          </a:p>
          <a:p>
            <a:pPr lvl="1"/>
            <a:r>
              <a:rPr lang="cs-CZ" dirty="0"/>
              <a:t>Chemoterapeuticky</a:t>
            </a:r>
          </a:p>
          <a:p>
            <a:pPr lvl="1"/>
            <a:r>
              <a:rPr lang="cs-CZ" dirty="0"/>
              <a:t>Imunoterapie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8BD54E-0956-DA6D-50DF-A7FA1299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7" name="Obrázek 6" descr="Obsah obrázku diagram&#10;&#10;Popis byl vytvořen automaticky">
            <a:extLst>
              <a:ext uri="{FF2B5EF4-FFF2-40B4-BE49-F238E27FC236}">
                <a16:creationId xmlns:a16="http://schemas.microsoft.com/office/drawing/2014/main" id="{0FB60A19-C65B-D921-D1F4-5FE07808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7" y="1026000"/>
            <a:ext cx="5138256" cy="39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6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8BE8B-1672-3BA1-974B-E67E9A4F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funkce ledvin - hemodialýza</a:t>
            </a:r>
            <a:br>
              <a:rPr lang="cs-CZ" dirty="0"/>
            </a:b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3E5CBAA-6B8F-9AB3-15B1-342E738F4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" y="1268167"/>
            <a:ext cx="9265480" cy="5211833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0E0CCF-95EB-51E3-ECD1-ACB5E235D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E445AB1-F32C-F734-D5AF-2C448973C78A}"/>
              </a:ext>
            </a:extLst>
          </p:cNvPr>
          <p:cNvSpPr txBox="1"/>
          <p:nvPr/>
        </p:nvSpPr>
        <p:spPr>
          <a:xfrm>
            <a:off x="666000" y="1834822"/>
            <a:ext cx="374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3x týdně na 4-5 hodin</a:t>
            </a:r>
          </a:p>
        </p:txBody>
      </p:sp>
    </p:spTree>
    <p:extLst>
      <p:ext uri="{BB962C8B-B14F-4D97-AF65-F5344CB8AC3E}">
        <p14:creationId xmlns:p14="http://schemas.microsoft.com/office/powerpoint/2010/main" val="3544281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4645E-35F6-1989-5E6F-B33450C4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funkce ledvin – peritoneální dialýza</a:t>
            </a:r>
            <a:endParaRPr lang="en-US" dirty="0"/>
          </a:p>
        </p:txBody>
      </p:sp>
      <p:pic>
        <p:nvPicPr>
          <p:cNvPr id="7" name="Zástupný obsah 6" descr="Obsah obrázku diagram&#10;&#10;Popis byl vytvořen automaticky">
            <a:extLst>
              <a:ext uri="{FF2B5EF4-FFF2-40B4-BE49-F238E27FC236}">
                <a16:creationId xmlns:a16="http://schemas.microsoft.com/office/drawing/2014/main" id="{C5C7AFE8-12B4-D2AA-701F-1F9C2C45E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71576"/>
            <a:ext cx="7766962" cy="5550513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5C3ADF-5D5B-BFA3-9ED2-9A3F83B3F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6401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166717"/>
            <a:ext cx="10515600" cy="808067"/>
          </a:xfrm>
        </p:spPr>
        <p:txBody>
          <a:bodyPr/>
          <a:lstStyle/>
          <a:p>
            <a:r>
              <a:rPr lang="cs-CZ" dirty="0"/>
              <a:t>Peritoneální dialýza (PD)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38200" y="1173192"/>
            <a:ext cx="5181600" cy="53828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membránou očišťující krev je peritoneum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polopropustná membrána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permeabilní pro </a:t>
            </a:r>
            <a:r>
              <a:rPr lang="cs-CZ" sz="2000" dirty="0" err="1"/>
              <a:t>soluty</a:t>
            </a:r>
            <a:r>
              <a:rPr lang="cs-CZ" sz="2000" dirty="0"/>
              <a:t> s </a:t>
            </a:r>
            <a:r>
              <a:rPr lang="cs-CZ" sz="2000" dirty="0" err="1"/>
              <a:t>M</a:t>
            </a:r>
            <a:r>
              <a:rPr lang="cs-CZ" sz="2000" baseline="-25000" dirty="0" err="1"/>
              <a:t>r</a:t>
            </a:r>
            <a:r>
              <a:rPr lang="cs-CZ" sz="2000" dirty="0"/>
              <a:t> &lt; 30 </a:t>
            </a:r>
            <a:r>
              <a:rPr lang="cs-CZ" sz="2000" dirty="0" err="1"/>
              <a:t>kDa</a:t>
            </a:r>
            <a:endParaRPr lang="cs-CZ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plocha 1,6 – 2 m</a:t>
            </a:r>
            <a:r>
              <a:rPr lang="cs-CZ" sz="2000" baseline="30000" dirty="0"/>
              <a:t>2</a:t>
            </a:r>
            <a:endParaRPr lang="cs-CZ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přestup minerálů, močoviny, kreatininu a dalších látek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tvořeno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mezotelem</a:t>
            </a:r>
            <a:endParaRPr lang="cs-CZ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/>
              <a:t>GLUT, </a:t>
            </a:r>
            <a:r>
              <a:rPr lang="cs-CZ" sz="2000" dirty="0" err="1"/>
              <a:t>akvaporiny</a:t>
            </a:r>
            <a:endParaRPr lang="cs-CZ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mikrovilli</a:t>
            </a:r>
            <a:endParaRPr lang="cs-CZ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cs-CZ" sz="2000" dirty="0"/>
              <a:t>ztráty při léčbě PD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bazální membránou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spojovací tkání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172200" y="1173192"/>
            <a:ext cx="5181600" cy="50037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dialyzační roztok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osmoticky aktivní látka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indikace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nemožnost založení cévního přístupu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osobní preference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kontraindikace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srůsty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fibróza peritonea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akutní zánětlivé onemocnění střev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nespolupráce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439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9464"/>
            <a:ext cx="10515600" cy="920211"/>
          </a:xfrm>
        </p:spPr>
        <p:txBody>
          <a:bodyPr/>
          <a:lstStyle/>
          <a:p>
            <a:r>
              <a:rPr lang="cs-CZ" dirty="0"/>
              <a:t>Peritoneální dialýza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16325"/>
            <a:ext cx="5181600" cy="496063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výhody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vyrovnané vnitřní prostředí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zachování zbytkové funkce ledvin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lepší kontrola hypertenze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méně vyjádřená anemie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EPO, krevní ztráty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volnější režim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dieta, cestování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16325"/>
            <a:ext cx="5181600" cy="496063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problémy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ztráty bílkovin a aminokyselin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Glukóza (2000-5000 </a:t>
            </a:r>
            <a:r>
              <a:rPr lang="cs-CZ" dirty="0" err="1">
                <a:solidFill>
                  <a:prstClr val="black"/>
                </a:solidFill>
              </a:rPr>
              <a:t>kJ</a:t>
            </a:r>
            <a:r>
              <a:rPr lang="cs-CZ" dirty="0">
                <a:solidFill>
                  <a:prstClr val="black"/>
                </a:solidFill>
              </a:rPr>
              <a:t>/den 500-1200 kcal/d)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prstClr val="black"/>
                </a:solidFill>
              </a:rPr>
              <a:t>dyslipidemie</a:t>
            </a:r>
            <a:r>
              <a:rPr lang="cs-CZ" sz="1800" dirty="0">
                <a:solidFill>
                  <a:prstClr val="black"/>
                </a:solidFill>
              </a:rPr>
              <a:t>, </a:t>
            </a:r>
            <a:r>
              <a:rPr lang="cs-CZ" sz="1800" dirty="0" err="1">
                <a:solidFill>
                  <a:prstClr val="black"/>
                </a:solidFill>
              </a:rPr>
              <a:t>hyperinzulinemie</a:t>
            </a:r>
            <a:endParaRPr lang="cs-CZ" sz="1800" dirty="0">
              <a:solidFill>
                <a:prstClr val="black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obezita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inkompatibilita dialyzačního roztoku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možné poškození pobřišnice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infekce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účinnost peritoneální dialýzy se s délkou léčby pozvolna snižuje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453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59DB4-0C18-C747-F294-53F1BA99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800212"/>
            <a:ext cx="10753200" cy="451576"/>
          </a:xfrm>
        </p:spPr>
        <p:txBody>
          <a:bodyPr/>
          <a:lstStyle/>
          <a:p>
            <a:r>
              <a:rPr lang="cs-CZ" dirty="0"/>
              <a:t>Náhrada funkce ledvin - transplantace</a:t>
            </a:r>
            <a:endParaRPr lang="en-US" dirty="0"/>
          </a:p>
        </p:txBody>
      </p:sp>
      <p:pic>
        <p:nvPicPr>
          <p:cNvPr id="7" name="Zástupný obsah 6" descr="Obsah obrázku diagram&#10;&#10;Popis byl vytvořen automaticky">
            <a:extLst>
              <a:ext uri="{FF2B5EF4-FFF2-40B4-BE49-F238E27FC236}">
                <a16:creationId xmlns:a16="http://schemas.microsoft.com/office/drawing/2014/main" id="{C43E92CF-C543-8692-48F7-1415720C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51788"/>
            <a:ext cx="4198380" cy="4735613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3FA249-6EAA-2B09-479C-847E9CCBD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8" name="Zástupný obsah 6" descr="Obsah obrázku text, kniha&#10;&#10;Popis byl vytvořen automaticky">
            <a:extLst>
              <a:ext uri="{FF2B5EF4-FFF2-40B4-BE49-F238E27FC236}">
                <a16:creationId xmlns:a16="http://schemas.microsoft.com/office/drawing/2014/main" id="{F9C9BE00-4384-D63A-CE65-59966E411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99" y="1251787"/>
            <a:ext cx="4198379" cy="56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A04AA-21BC-2588-5347-91CE2D65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br>
              <a:rPr lang="cs-CZ" dirty="0"/>
            </a:br>
            <a:r>
              <a:rPr lang="cs-CZ" dirty="0"/>
              <a:t>glomerulu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07D4E8-4B81-4523-F25B-35EDB4C22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3" name="Obrázek 12" descr="Obsah obrázku text, bezobratlý&#10;&#10;Popis byl vytvořen automaticky">
            <a:extLst>
              <a:ext uri="{FF2B5EF4-FFF2-40B4-BE49-F238E27FC236}">
                <a16:creationId xmlns:a16="http://schemas.microsoft.com/office/drawing/2014/main" id="{26A3286E-0A3F-3DDA-9D01-C47EC8394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3" y="1940215"/>
            <a:ext cx="5405313" cy="4200448"/>
          </a:xfrm>
          <a:prstGeom prst="rect">
            <a:avLst/>
          </a:prstGeom>
        </p:spPr>
      </p:pic>
      <p:pic>
        <p:nvPicPr>
          <p:cNvPr id="17" name="Zástupný obsah 16" descr="Obsah obrázku diagram&#10;&#10;Popis byl vytvořen automaticky">
            <a:extLst>
              <a:ext uri="{FF2B5EF4-FFF2-40B4-BE49-F238E27FC236}">
                <a16:creationId xmlns:a16="http://schemas.microsoft.com/office/drawing/2014/main" id="{B6DA062E-82D5-03F4-B13C-6100B0E4F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56" y="284646"/>
            <a:ext cx="6582025" cy="6573354"/>
          </a:xfrm>
        </p:spPr>
      </p:pic>
    </p:spTree>
    <p:extLst>
      <p:ext uri="{BB962C8B-B14F-4D97-AF65-F5344CB8AC3E}">
        <p14:creationId xmlns:p14="http://schemas.microsoft.com/office/powerpoint/2010/main" val="40825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806334"/>
          </a:xfrm>
        </p:spPr>
        <p:txBody>
          <a:bodyPr>
            <a:normAutofit fontScale="90000"/>
          </a:bodyPr>
          <a:lstStyle/>
          <a:p>
            <a:r>
              <a:rPr lang="cs-CZ" dirty="0"/>
              <a:t>Co musí být splněno aby ledviny plnily svojí funkci?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5" y="1305098"/>
            <a:ext cx="4075113" cy="218697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3891" y="1305099"/>
            <a:ext cx="6199909" cy="5233814"/>
          </a:xfrm>
        </p:spPr>
        <p:txBody>
          <a:bodyPr/>
          <a:lstStyle/>
          <a:p>
            <a:r>
              <a:rPr lang="cs-CZ" dirty="0"/>
              <a:t>dostatečný průtok krve</a:t>
            </a:r>
          </a:p>
          <a:p>
            <a:pPr lvl="1"/>
            <a:r>
              <a:rPr lang="cs-CZ" dirty="0"/>
              <a:t>	autoregulace</a:t>
            </a:r>
          </a:p>
          <a:p>
            <a:r>
              <a:rPr lang="cs-CZ" dirty="0"/>
              <a:t>dostatečné množství glomerulárního filtrátu</a:t>
            </a:r>
          </a:p>
          <a:p>
            <a:pPr lvl="1"/>
            <a:r>
              <a:rPr lang="cs-CZ" dirty="0"/>
              <a:t>nejprve ultrafiltrace plazmy</a:t>
            </a:r>
          </a:p>
          <a:p>
            <a:pPr lvl="2"/>
            <a:r>
              <a:rPr lang="cs-CZ" dirty="0"/>
              <a:t>bez buněk a proteinů, koncentrace nízkomolekulárních látek stejná jako v plazmě</a:t>
            </a:r>
          </a:p>
          <a:p>
            <a:pPr lvl="1"/>
            <a:r>
              <a:rPr lang="cs-CZ" dirty="0"/>
              <a:t>GFR je základním parametrem funkce ledvin</a:t>
            </a:r>
          </a:p>
          <a:p>
            <a:pPr lvl="2"/>
            <a:r>
              <a:rPr lang="cs-CZ" dirty="0"/>
              <a:t>množství </a:t>
            </a:r>
            <a:r>
              <a:rPr lang="cs-CZ" dirty="0" err="1"/>
              <a:t>glom</a:t>
            </a:r>
            <a:r>
              <a:rPr lang="cs-CZ" dirty="0"/>
              <a:t>. filtrátu za čas</a:t>
            </a:r>
          </a:p>
          <a:p>
            <a:pPr lvl="1"/>
            <a:r>
              <a:rPr lang="cs-CZ" dirty="0"/>
              <a:t>dolní hranice normy</a:t>
            </a:r>
          </a:p>
          <a:p>
            <a:pPr lvl="1"/>
            <a:r>
              <a:rPr lang="cs-CZ" dirty="0"/>
              <a:t>přirozený věkový pokles</a:t>
            </a:r>
          </a:p>
          <a:p>
            <a:pPr lvl="2"/>
            <a:r>
              <a:rPr lang="cs-CZ" dirty="0"/>
              <a:t>od 40. roku 0.4 – 1.2 ml/min/rok</a:t>
            </a:r>
          </a:p>
          <a:p>
            <a:r>
              <a:rPr lang="cs-CZ" dirty="0"/>
              <a:t>neporušená funkce tubulárního epitelu</a:t>
            </a:r>
          </a:p>
          <a:p>
            <a:pPr lvl="1"/>
            <a:r>
              <a:rPr lang="cs-CZ" dirty="0"/>
              <a:t>tubulární resorpce cca. 99 % </a:t>
            </a:r>
            <a:r>
              <a:rPr lang="cs-CZ" dirty="0" err="1"/>
              <a:t>glom</a:t>
            </a:r>
            <a:r>
              <a:rPr lang="cs-CZ" dirty="0"/>
              <a:t>. filtrátu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98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995"/>
            <a:ext cx="10515600" cy="782031"/>
          </a:xfrm>
        </p:spPr>
        <p:txBody>
          <a:bodyPr/>
          <a:lstStyle/>
          <a:p>
            <a:r>
              <a:rPr lang="cs-CZ" dirty="0"/>
              <a:t>Základní vyšetření funkce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21971"/>
            <a:ext cx="5181600" cy="495499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glomerulární filtrační rychlost (GFR)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nejlepší </a:t>
            </a:r>
            <a:r>
              <a:rPr lang="cs-CZ" dirty="0" err="1"/>
              <a:t>marker</a:t>
            </a:r>
            <a:r>
              <a:rPr lang="cs-CZ" dirty="0"/>
              <a:t> funkce ledvin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normální GFR 125 ml/min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korekce na standardní povrch 1,73 m</a:t>
            </a:r>
            <a:r>
              <a:rPr lang="cs-CZ" sz="1600" baseline="30000" dirty="0"/>
              <a:t>2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faktory ovlivňující GFR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denní doba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příjem proteinů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věk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těhotenství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hyperglykemie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etnické rozdíly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221971"/>
            <a:ext cx="5181600" cy="495499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proteinurie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diagnostický a prognostický význam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CKD, AKI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často první </a:t>
            </a:r>
            <a:r>
              <a:rPr lang="cs-CZ" dirty="0" err="1"/>
              <a:t>marker</a:t>
            </a:r>
            <a:r>
              <a:rPr lang="cs-CZ" dirty="0"/>
              <a:t> onemocnění glomerulů</a:t>
            </a:r>
          </a:p>
          <a:p>
            <a:r>
              <a:rPr lang="cs-CZ" b="1" dirty="0">
                <a:solidFill>
                  <a:srgbClr val="FF0000"/>
                </a:solidFill>
              </a:rPr>
              <a:t>analýza moči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chemická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relativní hustota, pH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bílkovina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glukóza, ketolátky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bilirubin, </a:t>
            </a:r>
            <a:r>
              <a:rPr lang="cs-CZ" dirty="0" err="1"/>
              <a:t>urobilinogen</a:t>
            </a:r>
            <a:endParaRPr lang="cs-CZ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močový sediment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64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6132"/>
            <a:ext cx="10515600" cy="814648"/>
          </a:xfrm>
        </p:spPr>
        <p:txBody>
          <a:bodyPr/>
          <a:lstStyle/>
          <a:p>
            <a:r>
              <a:rPr lang="cs-CZ" dirty="0"/>
              <a:t>Kreatinin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13905"/>
            <a:ext cx="5181600" cy="50630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vzniká neenzymatickou degradací kreatinu ve svalech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popsán 1847, navržen jako filtrační </a:t>
            </a:r>
            <a:r>
              <a:rPr lang="cs-CZ" sz="1800" dirty="0" err="1"/>
              <a:t>marker</a:t>
            </a:r>
            <a:r>
              <a:rPr lang="cs-CZ" sz="1800" dirty="0"/>
              <a:t> 1926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koncentrace relativně konstantní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diurnální rytmus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maximum večer, minimum ráno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závisí na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pohlaví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1400" dirty="0"/>
              <a:t>u žen o cca. 15 % nižší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svalové hmotě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věku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exogenní přísun, </a:t>
            </a:r>
            <a:r>
              <a:rPr lang="cs-CZ" sz="1600" dirty="0" err="1"/>
              <a:t>suplementace</a:t>
            </a:r>
            <a:r>
              <a:rPr lang="cs-CZ" sz="16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eliminace ledvinami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filtrován v glomerulech (113 Da)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není </a:t>
            </a:r>
            <a:r>
              <a:rPr lang="cs-CZ" sz="1800" dirty="0" err="1"/>
              <a:t>reabsorbován</a:t>
            </a:r>
            <a:r>
              <a:rPr lang="cs-CZ" sz="1800" dirty="0"/>
              <a:t> v tubulech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sekrece do 10%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113905"/>
            <a:ext cx="5181600" cy="34747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patofyziologické mechanizmy ovlivňující koncentraci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zvýšení koncentrace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snížené vylučování kreatininu ledvinou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zvýšená produkce kreatininu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/>
              <a:t>snížení koncentrace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úbytek svalové hmoty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léčba glukokortikoidy (zvyšují GFR)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stanovení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Jaffého</a:t>
            </a:r>
            <a:r>
              <a:rPr lang="cs-CZ" sz="1600" dirty="0"/>
              <a:t> reakce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enzymaticky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95" y="4851253"/>
            <a:ext cx="944962" cy="8169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725" y="4549190"/>
            <a:ext cx="302997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1224"/>
            <a:ext cx="10515600" cy="859826"/>
          </a:xfrm>
        </p:spPr>
        <p:txBody>
          <a:bodyPr/>
          <a:lstStyle/>
          <a:p>
            <a:r>
              <a:rPr lang="cs-CZ" dirty="0"/>
              <a:t>Důsledky porušené funkce glomerulů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93962"/>
            <a:ext cx="4883092" cy="4883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důsledky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pokles GFR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průnik krevních elementů do primárního filtrátu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klinické projevy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proteinurie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hematurie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zvýšení koncentrace látek odstraňovaných ledvinami v plazmě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zvětšení objemu moče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05182" y="1293962"/>
            <a:ext cx="5548618" cy="4883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glomerulární membrána je propustná pro vodu a nízkomolekulární látky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částečně propustná je pro vysokomolekulární látky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jejich filtraci brání velikost molekuly a náboj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záporný náboj na endoteliálních buňkách = elektrostatická repulzní bariéra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často porušena zánětem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/>
              <a:t>filtrace na základě velikosti – selektivní proteinurie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B4754682-72C3-1F06-FF3B-F6EDCC03B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7" y="3849406"/>
            <a:ext cx="4883092" cy="30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856211"/>
          </a:xfrm>
        </p:spPr>
        <p:txBody>
          <a:bodyPr>
            <a:normAutofit/>
          </a:bodyPr>
          <a:lstStyle/>
          <a:p>
            <a:r>
              <a:rPr lang="cs-CZ" dirty="0"/>
              <a:t>Protein v moči - fyziologicky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38596"/>
            <a:ext cx="6044738" cy="4938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fyziologicky vylučuje člověk denně močí do 150 mg proteinů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z toho cca. 25 mg plazmatických proteinů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cca. 50 % albumin</a:t>
            </a:r>
          </a:p>
          <a:p>
            <a:pPr lvl="2"/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zbytek je vylučován tubulárními buňkami ledvin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err="1"/>
              <a:t>Tamm-Horsfallův</a:t>
            </a:r>
            <a:r>
              <a:rPr lang="cs-CZ" dirty="0"/>
              <a:t> protein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/>
              <a:t>glykoprotein produkovaný buňkami </a:t>
            </a:r>
            <a:r>
              <a:rPr lang="cs-CZ" dirty="0" err="1"/>
              <a:t>Henleovy</a:t>
            </a:r>
            <a:r>
              <a:rPr lang="cs-CZ" dirty="0"/>
              <a:t> kličky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urokináza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err="1"/>
              <a:t>imunoglogulin</a:t>
            </a:r>
            <a:r>
              <a:rPr lang="cs-CZ" dirty="0"/>
              <a:t> A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8580" y="1238596"/>
            <a:ext cx="3800433" cy="285032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A23F-8F7B-441E-9A0A-B58816490B1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8811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prezentace-munimed_sablona</Template>
  <TotalTime>23360</TotalTime>
  <Words>1804</Words>
  <Application>Microsoft Office PowerPoint</Application>
  <PresentationFormat>Širokoúhlá obrazovka</PresentationFormat>
  <Paragraphs>494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Symbol</vt:lpstr>
      <vt:lpstr>Tahoma</vt:lpstr>
      <vt:lpstr>Wingdings</vt:lpstr>
      <vt:lpstr>Prezentace_MU_CZ</vt:lpstr>
      <vt:lpstr>Patofyziologie vylučovacího systému</vt:lpstr>
      <vt:lpstr>Obsah</vt:lpstr>
      <vt:lpstr>Funkce ledviny</vt:lpstr>
      <vt:lpstr>Struktura  glomerulu</vt:lpstr>
      <vt:lpstr>Co musí být splněno aby ledviny plnily svojí funkci?</vt:lpstr>
      <vt:lpstr>Základní vyšetření funkce ledvin</vt:lpstr>
      <vt:lpstr>Kreatinin</vt:lpstr>
      <vt:lpstr>Důsledky porušené funkce glomerulů</vt:lpstr>
      <vt:lpstr>Protein v moči - fyziologicky</vt:lpstr>
      <vt:lpstr>Reuptake albuminu</vt:lpstr>
      <vt:lpstr>Protein v moči – patologicky - proteinurie</vt:lpstr>
      <vt:lpstr>Důsledky proteinurie</vt:lpstr>
      <vt:lpstr>Rozdělení onemocnění ledvin</vt:lpstr>
      <vt:lpstr>Glomerulopatie</vt:lpstr>
      <vt:lpstr>Klasifikace onemocnění glomerulů</vt:lpstr>
      <vt:lpstr>Poruchy glomerulární filtrace</vt:lpstr>
      <vt:lpstr>Patogeneze glomerulární proteinurie</vt:lpstr>
      <vt:lpstr>Klinické syndromy provázející glomerulopatie</vt:lpstr>
      <vt:lpstr>Prezentace aplikace PowerPoint</vt:lpstr>
      <vt:lpstr>Nemoci projevující se nefritickým syndromem</vt:lpstr>
      <vt:lpstr>Nemoci projevující se nefrotickým syndromem</vt:lpstr>
      <vt:lpstr>Tubulointersticiální nemoci</vt:lpstr>
      <vt:lpstr>Chronické onemocnění ledvin</vt:lpstr>
      <vt:lpstr>Klasifikace CKD - KDIGO</vt:lpstr>
      <vt:lpstr>Akutní poškození ledvin</vt:lpstr>
      <vt:lpstr>Klasifikace AKI</vt:lpstr>
      <vt:lpstr>Klasifikace AKI</vt:lpstr>
      <vt:lpstr>Prezentace aplikace PowerPoint</vt:lpstr>
      <vt:lpstr>Prerenální příčiny AKI</vt:lpstr>
      <vt:lpstr>Renální příčiny AKI</vt:lpstr>
      <vt:lpstr>Postrenální příčiny</vt:lpstr>
      <vt:lpstr>Nefrolitiáza</vt:lpstr>
      <vt:lpstr>Systémové důsledky AKI</vt:lpstr>
      <vt:lpstr>Nádory ledvin</vt:lpstr>
      <vt:lpstr>Náhrada funkce ledvin - hemodialýza </vt:lpstr>
      <vt:lpstr>Náhrada funkce ledvin – peritoneální dialýza</vt:lpstr>
      <vt:lpstr>Peritoneální dialýza (PD)</vt:lpstr>
      <vt:lpstr>Peritoneální dialýza</vt:lpstr>
      <vt:lpstr>Náhrada funkce ledvin - transplantace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Galuška</dc:creator>
  <cp:lastModifiedBy>David Galuška</cp:lastModifiedBy>
  <cp:revision>13</cp:revision>
  <cp:lastPrinted>1601-01-01T00:00:00Z</cp:lastPrinted>
  <dcterms:created xsi:type="dcterms:W3CDTF">2023-03-15T07:51:43Z</dcterms:created>
  <dcterms:modified xsi:type="dcterms:W3CDTF">2024-05-20T10:21:12Z</dcterms:modified>
</cp:coreProperties>
</file>