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76" r:id="rId5"/>
    <p:sldId id="277" r:id="rId6"/>
    <p:sldId id="282" r:id="rId7"/>
    <p:sldId id="278" r:id="rId8"/>
    <p:sldId id="279" r:id="rId9"/>
    <p:sldId id="280" r:id="rId10"/>
    <p:sldId id="281" r:id="rId11"/>
    <p:sldId id="283" r:id="rId12"/>
    <p:sldId id="284" r:id="rId13"/>
    <p:sldId id="285" r:id="rId14"/>
    <p:sldId id="286" r:id="rId15"/>
    <p:sldId id="287" r:id="rId16"/>
    <p:sldId id="259" r:id="rId17"/>
    <p:sldId id="260" r:id="rId18"/>
    <p:sldId id="258" r:id="rId19"/>
    <p:sldId id="261" r:id="rId20"/>
    <p:sldId id="262" r:id="rId21"/>
    <p:sldId id="263" r:id="rId22"/>
    <p:sldId id="265" r:id="rId23"/>
    <p:sldId id="264" r:id="rId24"/>
    <p:sldId id="269" r:id="rId25"/>
    <p:sldId id="267" r:id="rId26"/>
    <p:sldId id="268" r:id="rId27"/>
    <p:sldId id="266" r:id="rId28"/>
    <p:sldId id="270" r:id="rId29"/>
    <p:sldId id="271" r:id="rId30"/>
    <p:sldId id="272" r:id="rId31"/>
    <p:sldId id="273" r:id="rId32"/>
    <p:sldId id="274" r:id="rId33"/>
    <p:sldId id="275" r:id="rId34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0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5BECEF7-0B8A-4EC7-85BF-D62E92915BA6}"/>
              </a:ext>
            </a:extLst>
          </p:cNvPr>
          <p:cNvSpPr txBox="1"/>
          <p:nvPr/>
        </p:nvSpPr>
        <p:spPr>
          <a:xfrm>
            <a:off x="2127250" y="989577"/>
            <a:ext cx="1554480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600" b="1" dirty="0">
                <a:solidFill>
                  <a:srgbClr val="0707ED"/>
                </a:solidFill>
                <a:latin typeface="Arial" panose="020B0604020202020204" pitchFamily="34" charset="0"/>
              </a:rPr>
              <a:t>Evoluční medicína</a:t>
            </a:r>
            <a:endParaRPr lang="cs-CZ" sz="6600" b="1" i="0" dirty="0">
              <a:solidFill>
                <a:srgbClr val="0707ED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cs-CZ" b="1" dirty="0">
              <a:solidFill>
                <a:srgbClr val="0707ED"/>
              </a:solidFill>
              <a:latin typeface="Arial" panose="020B0604020202020204" pitchFamily="34" charset="0"/>
            </a:endParaRPr>
          </a:p>
          <a:p>
            <a:pPr algn="ctr"/>
            <a:endParaRPr lang="cs-CZ" sz="1800" b="1" i="0" dirty="0">
              <a:solidFill>
                <a:srgbClr val="0707ED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cs-CZ" sz="1800" b="1" i="0" dirty="0">
              <a:solidFill>
                <a:srgbClr val="0707ED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cs-CZ" sz="4000" dirty="0">
                <a:solidFill>
                  <a:srgbClr val="0707ED"/>
                </a:solidFill>
                <a:latin typeface="Neue Haas Grotesk Text Pro"/>
              </a:rPr>
              <a:t>Miriam Nývltová Fišáková</a:t>
            </a:r>
          </a:p>
          <a:p>
            <a:pPr algn="ctr"/>
            <a:endParaRPr lang="cs-CZ" dirty="0">
              <a:solidFill>
                <a:srgbClr val="0707ED"/>
              </a:solidFill>
              <a:latin typeface="Neue Haas Grotesk Text Pro"/>
            </a:endParaRPr>
          </a:p>
          <a:p>
            <a:pPr algn="ctr"/>
            <a:endParaRPr lang="cs-CZ" sz="1800" dirty="0">
              <a:solidFill>
                <a:srgbClr val="0707ED"/>
              </a:solidFill>
              <a:latin typeface="Neue Haas Grotesk Text Pro"/>
            </a:endParaRPr>
          </a:p>
          <a:p>
            <a:pPr algn="ctr"/>
            <a:r>
              <a:rPr lang="cs-CZ" i="1" dirty="0">
                <a:solidFill>
                  <a:srgbClr val="0707ED"/>
                </a:solidFill>
                <a:latin typeface="Neue Haas Grotesk Text Pro"/>
              </a:rPr>
              <a:t>Ústav fyziologie</a:t>
            </a:r>
          </a:p>
          <a:p>
            <a:pPr algn="ctr"/>
            <a:r>
              <a:rPr lang="cs-CZ" sz="1800" i="1" dirty="0">
                <a:solidFill>
                  <a:srgbClr val="0707ED"/>
                </a:solidFill>
                <a:latin typeface="Neue Haas Grotesk Text Pro"/>
              </a:rPr>
              <a:t>LF MU</a:t>
            </a:r>
          </a:p>
          <a:p>
            <a:pPr algn="ctr"/>
            <a:r>
              <a:rPr lang="cs-CZ" dirty="0">
                <a:solidFill>
                  <a:srgbClr val="0707ED"/>
                </a:solidFill>
                <a:latin typeface="Neue Haas Grotesk Text Pro"/>
              </a:rPr>
              <a:t>miriam.nyvltova</a:t>
            </a:r>
            <a:r>
              <a:rPr lang="en-US" dirty="0">
                <a:solidFill>
                  <a:srgbClr val="0707ED"/>
                </a:solidFill>
                <a:latin typeface="Neue Haas Grotesk Text Pro"/>
              </a:rPr>
              <a:t>@</a:t>
            </a:r>
            <a:r>
              <a:rPr lang="cs-CZ" dirty="0">
                <a:solidFill>
                  <a:srgbClr val="0707ED"/>
                </a:solidFill>
                <a:latin typeface="Neue Haas Grotesk Text Pro"/>
              </a:rPr>
              <a:t>med.muni.cz</a:t>
            </a:r>
            <a:endParaRPr lang="cs-CZ" sz="1800" dirty="0">
              <a:solidFill>
                <a:srgbClr val="0707ED"/>
              </a:solidFill>
              <a:latin typeface="Neue Haas Grotesk Text Pro"/>
            </a:endParaRPr>
          </a:p>
          <a:p>
            <a:pPr algn="ctr"/>
            <a:endParaRPr lang="cs-CZ" sz="1800" b="1" i="0" dirty="0">
              <a:solidFill>
                <a:srgbClr val="0707ED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0BFD29-9897-4D86-A952-2E576D140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350" y="5883275"/>
            <a:ext cx="89154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8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AEDA79A-42FC-4B0F-8235-AB2A479F7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910" y="1344011"/>
            <a:ext cx="11136279" cy="86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35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0D091B-A435-4CC6-84D0-31B42592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015" y="1420221"/>
            <a:ext cx="11422069" cy="84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15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EF30BA-898D-416C-8068-D92A3767D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375" y="0"/>
            <a:ext cx="1130935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3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40CD5DF-1A8D-10A8-6D80-12D351B5B288}"/>
              </a:ext>
            </a:extLst>
          </p:cNvPr>
          <p:cNvSpPr txBox="1"/>
          <p:nvPr/>
        </p:nvSpPr>
        <p:spPr>
          <a:xfrm>
            <a:off x="4489450" y="320675"/>
            <a:ext cx="100503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000" b="1" dirty="0">
                <a:solidFill>
                  <a:srgbClr val="0707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Doby ledové</a:t>
            </a:r>
          </a:p>
        </p:txBody>
      </p:sp>
      <p:pic>
        <p:nvPicPr>
          <p:cNvPr id="5" name="Obrázek 4" descr="Obsah obrázku text, Písmo, řada/pruh, snímek obrazovky&#10;&#10;Popis byl vytvořen automaticky">
            <a:extLst>
              <a:ext uri="{FF2B5EF4-FFF2-40B4-BE49-F238E27FC236}">
                <a16:creationId xmlns:a16="http://schemas.microsoft.com/office/drawing/2014/main" id="{D4A08E46-FB55-DEEC-E571-2698366B2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" y="1806575"/>
            <a:ext cx="19688175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81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5F29EEB-0476-EA86-9BE0-15EF7269CB16}"/>
              </a:ext>
            </a:extLst>
          </p:cNvPr>
          <p:cNvSpPr txBox="1"/>
          <p:nvPr/>
        </p:nvSpPr>
        <p:spPr>
          <a:xfrm>
            <a:off x="4337050" y="396875"/>
            <a:ext cx="100503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000" b="1" dirty="0">
                <a:solidFill>
                  <a:srgbClr val="0707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Doby ledové</a:t>
            </a:r>
          </a:p>
        </p:txBody>
      </p:sp>
      <p:pic>
        <p:nvPicPr>
          <p:cNvPr id="5" name="Obrázek 4" descr="Obsah obrázku text, snímek obrazovky, diagram, Vykreslený graf&#10;&#10;Popis byl vytvořen automaticky">
            <a:extLst>
              <a:ext uri="{FF2B5EF4-FFF2-40B4-BE49-F238E27FC236}">
                <a16:creationId xmlns:a16="http://schemas.microsoft.com/office/drawing/2014/main" id="{6DD64A7B-77D0-0930-561B-041AB7551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" y="2149474"/>
            <a:ext cx="11137498" cy="7472443"/>
          </a:xfrm>
          <a:prstGeom prst="rect">
            <a:avLst/>
          </a:prstGeom>
        </p:spPr>
      </p:pic>
      <p:pic>
        <p:nvPicPr>
          <p:cNvPr id="7" name="Obrázek 6" descr="Obsah obrázku text, snímek obrazovky, Písmo, Vykreslený graf&#10;&#10;Popis byl vytvořen automaticky">
            <a:extLst>
              <a:ext uri="{FF2B5EF4-FFF2-40B4-BE49-F238E27FC236}">
                <a16:creationId xmlns:a16="http://schemas.microsoft.com/office/drawing/2014/main" id="{8BD1A647-9FFE-940C-7B8B-4FE0562BE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994" y="761412"/>
            <a:ext cx="7662111" cy="5108074"/>
          </a:xfrm>
          <a:prstGeom prst="rect">
            <a:avLst/>
          </a:prstGeom>
        </p:spPr>
      </p:pic>
      <p:pic>
        <p:nvPicPr>
          <p:cNvPr id="9" name="Obrázek 8" descr="Obsah obrázku text, snímek obrazovky, řada/pruh, Vykreslený graf&#10;&#10;Popis byl vytvořen automaticky">
            <a:extLst>
              <a:ext uri="{FF2B5EF4-FFF2-40B4-BE49-F238E27FC236}">
                <a16:creationId xmlns:a16="http://schemas.microsoft.com/office/drawing/2014/main" id="{6D79A4DB-65A7-B25A-63B0-ECED662BF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01" y="6548853"/>
            <a:ext cx="87538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22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52BBDDD-6647-7E4D-071A-7B2361E45C2E}"/>
              </a:ext>
            </a:extLst>
          </p:cNvPr>
          <p:cNvSpPr txBox="1"/>
          <p:nvPr/>
        </p:nvSpPr>
        <p:spPr>
          <a:xfrm>
            <a:off x="7613650" y="288424"/>
            <a:ext cx="42242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6000" b="1" dirty="0">
                <a:solidFill>
                  <a:srgbClr val="0707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Doby ledové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1CF529-0C22-16B8-7681-68E9793ED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1844675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505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bsah obrázku Lidská tvář, skica, umění, kresba&#10;&#10;Popis byl vytvořen automaticky">
            <a:extLst>
              <a:ext uri="{FF2B5EF4-FFF2-40B4-BE49-F238E27FC236}">
                <a16:creationId xmlns:a16="http://schemas.microsoft.com/office/drawing/2014/main" id="{50A6171A-1584-EB18-1480-3EA9A7C04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 bwMode="auto">
          <a:xfrm>
            <a:off x="20" y="10"/>
            <a:ext cx="20104080" cy="1130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773308"/>
            <a:ext cx="20104100" cy="12146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AAD1C7D-507E-F18C-C85F-15408C14BD3C}"/>
              </a:ext>
            </a:extLst>
          </p:cNvPr>
          <p:cNvSpPr txBox="1"/>
          <p:nvPr/>
        </p:nvSpPr>
        <p:spPr>
          <a:xfrm>
            <a:off x="863848" y="8768522"/>
            <a:ext cx="18486348" cy="1228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9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Člověk neandertálský – </a:t>
            </a:r>
            <a:r>
              <a:rPr lang="en-US" sz="59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Homo neanderthalesis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644418"/>
            <a:ext cx="201041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0116825"/>
            <a:ext cx="201041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005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DN media">
            <a:extLst>
              <a:ext uri="{FF2B5EF4-FFF2-40B4-BE49-F238E27FC236}">
                <a16:creationId xmlns:a16="http://schemas.microsoft.com/office/drawing/2014/main" id="{177F340E-C5CA-AAEF-ACBF-1FD1471F7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1050" y="1291806"/>
            <a:ext cx="8725737" cy="87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y Did Humans Prevail? | Why Did We Beat the Neanderthals? | Live Science">
            <a:extLst>
              <a:ext uri="{FF2B5EF4-FFF2-40B4-BE49-F238E27FC236}">
                <a16:creationId xmlns:a16="http://schemas.microsoft.com/office/drawing/2014/main" id="{E81B02AF-6401-28C8-982F-8D6A0D954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17309" y="3266003"/>
            <a:ext cx="8725739" cy="47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894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Are Neanderthals the same species as us? | Natural History Museum">
            <a:extLst>
              <a:ext uri="{FF2B5EF4-FFF2-40B4-BE49-F238E27FC236}">
                <a16:creationId xmlns:a16="http://schemas.microsoft.com/office/drawing/2014/main" id="{5BD384D5-1F16-A45C-1A75-FACA1E7EF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r="1283" b="-1"/>
          <a:stretch/>
        </p:blipFill>
        <p:spPr bwMode="auto">
          <a:xfrm>
            <a:off x="20" y="2114"/>
            <a:ext cx="20104080" cy="1130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686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Lidská tvář, hlava, interiér&#10;&#10;Popis byl vytvořen automaticky">
            <a:extLst>
              <a:ext uri="{FF2B5EF4-FFF2-40B4-BE49-F238E27FC236}">
                <a16:creationId xmlns:a16="http://schemas.microsoft.com/office/drawing/2014/main" id="{BDC6A276-DD39-A213-6555-61C952B66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50" y="-234950"/>
            <a:ext cx="7696200" cy="1154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73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1A02ABA-4918-C428-A9EB-D798E9530096}"/>
              </a:ext>
            </a:extLst>
          </p:cNvPr>
          <p:cNvSpPr txBox="1"/>
          <p:nvPr/>
        </p:nvSpPr>
        <p:spPr>
          <a:xfrm>
            <a:off x="4032250" y="377879"/>
            <a:ext cx="12516818" cy="12212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 je evoluční medicína?</a:t>
            </a:r>
          </a:p>
        </p:txBody>
      </p:sp>
      <p:cxnSp>
        <p:nvCxnSpPr>
          <p:cNvPr id="1037" name="Straight Connector 103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371723" y="2885477"/>
            <a:ext cx="778028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6901B926-88F6-5992-EF06-585442A2B0D8}"/>
              </a:ext>
            </a:extLst>
          </p:cNvPr>
          <p:cNvSpPr txBox="1"/>
          <p:nvPr/>
        </p:nvSpPr>
        <p:spPr>
          <a:xfrm>
            <a:off x="1754529" y="2873581"/>
            <a:ext cx="7562969" cy="7078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Evoluční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medicína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neboli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darwinovská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medicína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aplikací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moderní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evoluční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teorie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pochopení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zdraví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nemoci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Moderní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biomedicínský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výzkum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praxe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soustředily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molekulární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fyziologické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mechanismy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které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jsou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základem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zdraví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nemoci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zatímco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evoluční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medicína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zaměřuje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otázku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proč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evoluce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utvářela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tyto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mechanismy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způsobem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který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nás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může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zanechat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náchylný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nemocem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Evoluční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přístup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vedl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důležitým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pokrokům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chápání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rakoviny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,]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autoimunitních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onemocnění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 a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anatomie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. 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Mezinárodní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společnost pro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evoluci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medicínu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veřejné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zdraví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koordinuje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úsilí</a:t>
            </a:r>
            <a:r>
              <a:rPr lang="cs-CZ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rozvoj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tohoto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oboru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Vlastní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časopis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Oxford University Press</a:t>
            </a:r>
            <a:r>
              <a:rPr lang="en-US" sz="30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Evolution, Medicine</a:t>
            </a:r>
            <a:r>
              <a:rPr lang="en-US" sz="3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and Public Health a The Evolution and Medicine Review</a:t>
            </a:r>
            <a:r>
              <a:rPr lang="en-US" sz="23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375275" y="9412373"/>
            <a:ext cx="777318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voluce vtipně">
            <a:extLst>
              <a:ext uri="{FF2B5EF4-FFF2-40B4-BE49-F238E27FC236}">
                <a16:creationId xmlns:a16="http://schemas.microsoft.com/office/drawing/2014/main" id="{933CE4E5-46E4-82B7-6730-F6A4431D4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90659" y="3026703"/>
            <a:ext cx="9343900" cy="52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904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obel Prize in medicine goes to work on human evolution - Los Angeles Times">
            <a:extLst>
              <a:ext uri="{FF2B5EF4-FFF2-40B4-BE49-F238E27FC236}">
                <a16:creationId xmlns:a16="http://schemas.microsoft.com/office/drawing/2014/main" id="{FFC120B4-7821-B24F-D6EB-818206BFC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4"/>
          <a:stretch/>
        </p:blipFill>
        <p:spPr bwMode="auto">
          <a:xfrm>
            <a:off x="20" y="10"/>
            <a:ext cx="20104080" cy="1130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8108" y="189961"/>
            <a:ext cx="19687883" cy="10929427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96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5" name="Rectangle 8204">
            <a:extLst>
              <a:ext uri="{FF2B5EF4-FFF2-40B4-BE49-F238E27FC236}">
                <a16:creationId xmlns:a16="http://schemas.microsoft.com/office/drawing/2014/main" id="{B6DBFCBF-E869-4150-807D-0EA34DD58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9FB6605-ECDC-936D-9AA5-3F06A371651F}"/>
              </a:ext>
            </a:extLst>
          </p:cNvPr>
          <p:cNvSpPr txBox="1"/>
          <p:nvPr/>
        </p:nvSpPr>
        <p:spPr>
          <a:xfrm>
            <a:off x="1382155" y="7302100"/>
            <a:ext cx="10130583" cy="2309363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200" b="1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Homo denisoviensis</a:t>
            </a:r>
          </a:p>
        </p:txBody>
      </p:sp>
      <p:pic>
        <p:nvPicPr>
          <p:cNvPr id="8194" name="Picture 2" descr="Денисова пещера на Алтае переписывает историю - Мир меняется">
            <a:extLst>
              <a:ext uri="{FF2B5EF4-FFF2-40B4-BE49-F238E27FC236}">
                <a16:creationId xmlns:a16="http://schemas.microsoft.com/office/drawing/2014/main" id="{08D9F266-D4D7-4D72-F0A1-C5B2F2A59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0" r="26685" b="-1"/>
          <a:stretch/>
        </p:blipFill>
        <p:spPr bwMode="auto">
          <a:xfrm>
            <a:off x="-6" y="10"/>
            <a:ext cx="4868961" cy="649837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rtStation - Denny (2D hypothetical reconstruction of Denisova 11, a young Homo  Denisovensis)">
            <a:extLst>
              <a:ext uri="{FF2B5EF4-FFF2-40B4-BE49-F238E27FC236}">
                <a16:creationId xmlns:a16="http://schemas.microsoft.com/office/drawing/2014/main" id="{3C50A735-68EF-ECAC-4DEE-FEBAD60F8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r="10977" b="-3"/>
          <a:stretch/>
        </p:blipFill>
        <p:spPr bwMode="auto">
          <a:xfrm>
            <a:off x="5183093" y="10"/>
            <a:ext cx="4711897" cy="6335762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ení k dispozici žádný popis fotky.">
            <a:extLst>
              <a:ext uri="{FF2B5EF4-FFF2-40B4-BE49-F238E27FC236}">
                <a16:creationId xmlns:a16="http://schemas.microsoft.com/office/drawing/2014/main" id="{1F4799FC-7AB4-AEBC-142C-8752FBFB5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2" r="14623" b="1"/>
          <a:stretch/>
        </p:blipFill>
        <p:spPr bwMode="auto">
          <a:xfrm>
            <a:off x="10209114" y="10"/>
            <a:ext cx="4711897" cy="6639553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/Paleoart - asked an ai what Denny the denisovan girl might look like">
            <a:extLst>
              <a:ext uri="{FF2B5EF4-FFF2-40B4-BE49-F238E27FC236}">
                <a16:creationId xmlns:a16="http://schemas.microsoft.com/office/drawing/2014/main" id="{3B71750D-9CB9-C4B8-BBBB-7DC5F87B9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3699" b="-2"/>
          <a:stretch/>
        </p:blipFill>
        <p:spPr bwMode="auto">
          <a:xfrm>
            <a:off x="15235136" y="10"/>
            <a:ext cx="4868964" cy="6677890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07" name="Group 8206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819569"/>
            <a:ext cx="20104100" cy="1248626"/>
            <a:chOff x="0" y="2959818"/>
            <a:chExt cx="12192000" cy="757168"/>
          </a:xfrm>
        </p:grpSpPr>
        <p:sp>
          <p:nvSpPr>
            <p:cNvPr id="8208" name="Freeform: Shape 8207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09" name="Freeform: Shape 8208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7070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9B43A7C-795F-3FA7-9459-66F5BA7C90A6}"/>
              </a:ext>
            </a:extLst>
          </p:cNvPr>
          <p:cNvSpPr txBox="1"/>
          <p:nvPr/>
        </p:nvSpPr>
        <p:spPr>
          <a:xfrm>
            <a:off x="3041650" y="396875"/>
            <a:ext cx="13028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>
                <a:solidFill>
                  <a:srgbClr val="0707ED"/>
                </a:solidFill>
              </a:rPr>
              <a:t>Migrace moderního člověka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A848396-0934-DDA1-E6C6-2F4B14BA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356133"/>
            <a:ext cx="10905067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vising the Story of the Dispersal of Modern Humans Across Eurasia | Max  Planck Institute of Geoanthropology">
            <a:extLst>
              <a:ext uri="{FF2B5EF4-FFF2-40B4-BE49-F238E27FC236}">
                <a16:creationId xmlns:a16="http://schemas.microsoft.com/office/drawing/2014/main" id="{075DB693-7AB9-5E78-9F66-9C39EAE02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151" y="5518150"/>
            <a:ext cx="11161222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9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52D30F6-9264-6BFA-8CD6-154F43E88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192" y="930275"/>
            <a:ext cx="8317476" cy="9716781"/>
          </a:xfrm>
          <a:prstGeom prst="rect">
            <a:avLst/>
          </a:prstGeom>
        </p:spPr>
      </p:pic>
      <p:pic>
        <p:nvPicPr>
          <p:cNvPr id="9218" name="Picture 2" descr="Denisovan Graphical Abstract">
            <a:extLst>
              <a:ext uri="{FF2B5EF4-FFF2-40B4-BE49-F238E27FC236}">
                <a16:creationId xmlns:a16="http://schemas.microsoft.com/office/drawing/2014/main" id="{838B4D2A-4DC8-3351-3DDF-63F752B7C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450" y="1940496"/>
            <a:ext cx="7391400" cy="742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221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94D0C2E-3B93-48A3-B823-292BA5D48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" y="7517913"/>
            <a:ext cx="7300593" cy="344453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EEF78F2-C81A-61BF-F7F6-5C9DC5634EE8}"/>
              </a:ext>
            </a:extLst>
          </p:cNvPr>
          <p:cNvSpPr txBox="1"/>
          <p:nvPr/>
        </p:nvSpPr>
        <p:spPr>
          <a:xfrm>
            <a:off x="4413250" y="549275"/>
            <a:ext cx="97834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5400" dirty="0">
                <a:solidFill>
                  <a:srgbClr val="0707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Adaptace neandertálců na klima </a:t>
            </a:r>
          </a:p>
          <a:p>
            <a:pPr algn="ctr"/>
            <a:r>
              <a:rPr lang="cs-CZ" sz="5400" dirty="0">
                <a:solidFill>
                  <a:srgbClr val="0707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Evropě a co jsme po nich zdědili</a:t>
            </a:r>
          </a:p>
        </p:txBody>
      </p:sp>
      <p:pic>
        <p:nvPicPr>
          <p:cNvPr id="6150" name="Picture 6" descr="Did we really kill off Neanderthals and how? Please give theories. - Quora">
            <a:extLst>
              <a:ext uri="{FF2B5EF4-FFF2-40B4-BE49-F238E27FC236}">
                <a16:creationId xmlns:a16="http://schemas.microsoft.com/office/drawing/2014/main" id="{A7089743-F928-11C3-A2E4-6235D7898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97" y="8104951"/>
            <a:ext cx="65913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Neanderthal Eyes Brown In Two Specimens, Controversial DNA Study Suggests |  HuffPost Impact">
            <a:extLst>
              <a:ext uri="{FF2B5EF4-FFF2-40B4-BE49-F238E27FC236}">
                <a16:creationId xmlns:a16="http://schemas.microsoft.com/office/drawing/2014/main" id="{7FA5C368-6416-CC1A-9FFD-4BE0C5B18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050" y="4511675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First traces of Homo sapiens DNA in a Neanderthal | Earth Archives">
            <a:extLst>
              <a:ext uri="{FF2B5EF4-FFF2-40B4-BE49-F238E27FC236}">
                <a16:creationId xmlns:a16="http://schemas.microsoft.com/office/drawing/2014/main" id="{DEB436E3-2927-2655-29F4-82D86D9E8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545" y="2632576"/>
            <a:ext cx="70866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What do we know about the lives of Neanderthal women? | Aeon Essays">
            <a:extLst>
              <a:ext uri="{FF2B5EF4-FFF2-40B4-BE49-F238E27FC236}">
                <a16:creationId xmlns:a16="http://schemas.microsoft.com/office/drawing/2014/main" id="{564DB00C-E816-8875-F04A-2DE308AB2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0" y="2963057"/>
            <a:ext cx="6661538" cy="417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562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6EAFBB7C-BA65-4034-8F52-32E6C514E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6" y="2564"/>
            <a:ext cx="20099073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9" name="Freeform: Shape 12298">
            <a:extLst>
              <a:ext uri="{FF2B5EF4-FFF2-40B4-BE49-F238E27FC236}">
                <a16:creationId xmlns:a16="http://schemas.microsoft.com/office/drawing/2014/main" id="{B9D56ACA-1E9F-4685-8853-D3A4777AC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64"/>
            <a:ext cx="20104100" cy="11309350"/>
          </a:xfrm>
          <a:custGeom>
            <a:avLst/>
            <a:gdLst>
              <a:gd name="connsiteX0" fmla="*/ 3847754 w 12192000"/>
              <a:gd name="connsiteY0" fmla="*/ 5 h 6858000"/>
              <a:gd name="connsiteX1" fmla="*/ 3847754 w 12192000"/>
              <a:gd name="connsiteY1" fmla="*/ 4197373 h 6858000"/>
              <a:gd name="connsiteX2" fmla="*/ 4423416 w 12192000"/>
              <a:gd name="connsiteY2" fmla="*/ 4197373 h 6858000"/>
              <a:gd name="connsiteX3" fmla="*/ 4430942 w 12192000"/>
              <a:gd name="connsiteY3" fmla="*/ 4172627 h 6858000"/>
              <a:gd name="connsiteX4" fmla="*/ 4570893 w 12192000"/>
              <a:gd name="connsiteY4" fmla="*/ 4067350 h 6858000"/>
              <a:gd name="connsiteX5" fmla="*/ 5082240 w 12192000"/>
              <a:gd name="connsiteY5" fmla="*/ 4000508 h 6858000"/>
              <a:gd name="connsiteX6" fmla="*/ 5767374 w 12192000"/>
              <a:gd name="connsiteY6" fmla="*/ 3903586 h 6858000"/>
              <a:gd name="connsiteX7" fmla="*/ 6455849 w 12192000"/>
              <a:gd name="connsiteY7" fmla="*/ 3820032 h 6858000"/>
              <a:gd name="connsiteX8" fmla="*/ 7144325 w 12192000"/>
              <a:gd name="connsiteY8" fmla="*/ 3820032 h 6858000"/>
              <a:gd name="connsiteX9" fmla="*/ 7341512 w 12192000"/>
              <a:gd name="connsiteY9" fmla="*/ 3826717 h 6858000"/>
              <a:gd name="connsiteX10" fmla="*/ 7344854 w 12192000"/>
              <a:gd name="connsiteY10" fmla="*/ 3826717 h 6858000"/>
              <a:gd name="connsiteX11" fmla="*/ 7534641 w 12192000"/>
              <a:gd name="connsiteY11" fmla="*/ 3832816 h 6858000"/>
              <a:gd name="connsiteX12" fmla="*/ 7534641 w 12192000"/>
              <a:gd name="connsiteY12" fmla="*/ 5 h 6858000"/>
              <a:gd name="connsiteX13" fmla="*/ 3728859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1 h 6858000"/>
              <a:gd name="connsiteX16" fmla="*/ 7653538 w 12192000"/>
              <a:gd name="connsiteY16" fmla="*/ 1 h 6858000"/>
              <a:gd name="connsiteX17" fmla="*/ 7653538 w 12192000"/>
              <a:gd name="connsiteY17" fmla="*/ 3836633 h 6858000"/>
              <a:gd name="connsiteX18" fmla="*/ 7773901 w 12192000"/>
              <a:gd name="connsiteY18" fmla="*/ 3840500 h 6858000"/>
              <a:gd name="connsiteX19" fmla="*/ 8200440 w 12192000"/>
              <a:gd name="connsiteY19" fmla="*/ 3856793 h 6858000"/>
              <a:gd name="connsiteX20" fmla="*/ 8517940 w 12192000"/>
              <a:gd name="connsiteY20" fmla="*/ 3860135 h 6858000"/>
              <a:gd name="connsiteX21" fmla="*/ 9206418 w 12192000"/>
              <a:gd name="connsiteY21" fmla="*/ 3863477 h 6858000"/>
              <a:gd name="connsiteX22" fmla="*/ 9891553 w 12192000"/>
              <a:gd name="connsiteY22" fmla="*/ 3850108 h 6858000"/>
              <a:gd name="connsiteX23" fmla="*/ 10586714 w 12192000"/>
              <a:gd name="connsiteY23" fmla="*/ 3810003 h 6858000"/>
              <a:gd name="connsiteX24" fmla="*/ 11271848 w 12192000"/>
              <a:gd name="connsiteY24" fmla="*/ 3756529 h 6858000"/>
              <a:gd name="connsiteX25" fmla="*/ 11709667 w 12192000"/>
              <a:gd name="connsiteY25" fmla="*/ 3636212 h 6858000"/>
              <a:gd name="connsiteX26" fmla="*/ 12184248 w 12192000"/>
              <a:gd name="connsiteY26" fmla="*/ 3429001 h 6858000"/>
              <a:gd name="connsiteX27" fmla="*/ 12192000 w 12192000"/>
              <a:gd name="connsiteY27" fmla="*/ 3437173 h 6858000"/>
              <a:gd name="connsiteX28" fmla="*/ 12192000 w 12192000"/>
              <a:gd name="connsiteY28" fmla="*/ 6858000 h 6858000"/>
              <a:gd name="connsiteX29" fmla="*/ 0 w 12192000"/>
              <a:gd name="connsiteY29" fmla="*/ 6858000 h 6858000"/>
              <a:gd name="connsiteX30" fmla="*/ 0 w 12192000"/>
              <a:gd name="connsiteY30" fmla="*/ 6857989 h 6858000"/>
              <a:gd name="connsiteX31" fmla="*/ 6542821 w 12192000"/>
              <a:gd name="connsiteY31" fmla="*/ 6857989 h 6858000"/>
              <a:gd name="connsiteX32" fmla="*/ 6553813 w 12192000"/>
              <a:gd name="connsiteY32" fmla="*/ 6856417 h 6858000"/>
              <a:gd name="connsiteX33" fmla="*/ 6836849 w 12192000"/>
              <a:gd name="connsiteY33" fmla="*/ 6797865 h 6858000"/>
              <a:gd name="connsiteX34" fmla="*/ 5951187 w 12192000"/>
              <a:gd name="connsiteY34" fmla="*/ 6644126 h 6858000"/>
              <a:gd name="connsiteX35" fmla="*/ 6001320 w 12192000"/>
              <a:gd name="connsiteY35" fmla="*/ 6624073 h 6858000"/>
              <a:gd name="connsiteX36" fmla="*/ 5904397 w 12192000"/>
              <a:gd name="connsiteY36" fmla="*/ 6543863 h 6858000"/>
              <a:gd name="connsiteX37" fmla="*/ 5506684 w 12192000"/>
              <a:gd name="connsiteY37" fmla="*/ 6416862 h 6858000"/>
              <a:gd name="connsiteX38" fmla="*/ 6001320 w 12192000"/>
              <a:gd name="connsiteY38" fmla="*/ 6202967 h 6858000"/>
              <a:gd name="connsiteX39" fmla="*/ 5443186 w 12192000"/>
              <a:gd name="connsiteY39" fmla="*/ 5912202 h 6858000"/>
              <a:gd name="connsiteX40" fmla="*/ 5159104 w 12192000"/>
              <a:gd name="connsiteY40" fmla="*/ 5842017 h 6858000"/>
              <a:gd name="connsiteX41" fmla="*/ 6094899 w 12192000"/>
              <a:gd name="connsiteY41" fmla="*/ 5477726 h 6858000"/>
              <a:gd name="connsiteX42" fmla="*/ 4577576 w 12192000"/>
              <a:gd name="connsiteY42" fmla="*/ 5297251 h 6858000"/>
              <a:gd name="connsiteX43" fmla="*/ 4701234 w 12192000"/>
              <a:gd name="connsiteY43" fmla="*/ 5223724 h 6858000"/>
              <a:gd name="connsiteX44" fmla="*/ 5643712 w 12192000"/>
              <a:gd name="connsiteY44" fmla="*/ 5243777 h 6858000"/>
              <a:gd name="connsiteX45" fmla="*/ 5800793 w 12192000"/>
              <a:gd name="connsiteY45" fmla="*/ 5186961 h 6858000"/>
              <a:gd name="connsiteX46" fmla="*/ 5643712 w 12192000"/>
              <a:gd name="connsiteY46" fmla="*/ 5096724 h 6858000"/>
              <a:gd name="connsiteX47" fmla="*/ 5032104 w 12192000"/>
              <a:gd name="connsiteY47" fmla="*/ 5029881 h 6858000"/>
              <a:gd name="connsiteX48" fmla="*/ 4871682 w 12192000"/>
              <a:gd name="connsiteY48" fmla="*/ 4879485 h 6858000"/>
              <a:gd name="connsiteX49" fmla="*/ 4600971 w 12192000"/>
              <a:gd name="connsiteY49" fmla="*/ 4705695 h 6858000"/>
              <a:gd name="connsiteX50" fmla="*/ 4788128 w 12192000"/>
              <a:gd name="connsiteY50" fmla="*/ 4561984 h 6858000"/>
              <a:gd name="connsiteX51" fmla="*/ 4483995 w 12192000"/>
              <a:gd name="connsiteY51" fmla="*/ 4348088 h 6858000"/>
              <a:gd name="connsiteX52" fmla="*/ 4460097 w 12192000"/>
              <a:gd name="connsiteY52" fmla="*/ 4316252 h 6858000"/>
              <a:gd name="connsiteX53" fmla="*/ 0 w 12192000"/>
              <a:gd name="connsiteY53" fmla="*/ 4316252 h 6858000"/>
              <a:gd name="connsiteX54" fmla="*/ 0 w 12192000"/>
              <a:gd name="connsiteY54" fmla="*/ 4197368 h 6858000"/>
              <a:gd name="connsiteX55" fmla="*/ 3728859 w 12192000"/>
              <a:gd name="connsiteY55" fmla="*/ 41973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6858000">
                <a:moveTo>
                  <a:pt x="3847754" y="5"/>
                </a:moveTo>
                <a:lnTo>
                  <a:pt x="3847754" y="4197373"/>
                </a:lnTo>
                <a:lnTo>
                  <a:pt x="4423416" y="4197373"/>
                </a:lnTo>
                <a:lnTo>
                  <a:pt x="4430942" y="4172627"/>
                </a:lnTo>
                <a:cubicBezTo>
                  <a:pt x="4453920" y="4128344"/>
                  <a:pt x="4509064" y="4095758"/>
                  <a:pt x="4570893" y="4067350"/>
                </a:cubicBezTo>
                <a:cubicBezTo>
                  <a:pt x="4731315" y="3997165"/>
                  <a:pt x="4908447" y="4013876"/>
                  <a:pt x="5082240" y="4000508"/>
                </a:cubicBezTo>
                <a:cubicBezTo>
                  <a:pt x="5312846" y="3970428"/>
                  <a:pt x="5533424" y="3900244"/>
                  <a:pt x="5767374" y="3903586"/>
                </a:cubicBezTo>
                <a:cubicBezTo>
                  <a:pt x="5987953" y="3833401"/>
                  <a:pt x="6231927" y="3910270"/>
                  <a:pt x="6455849" y="3820032"/>
                </a:cubicBezTo>
                <a:cubicBezTo>
                  <a:pt x="6683114" y="3820032"/>
                  <a:pt x="6913720" y="3820032"/>
                  <a:pt x="7144325" y="3820032"/>
                </a:cubicBezTo>
                <a:cubicBezTo>
                  <a:pt x="7211170" y="3823375"/>
                  <a:pt x="7274668" y="3823375"/>
                  <a:pt x="7341512" y="3826717"/>
                </a:cubicBezTo>
                <a:cubicBezTo>
                  <a:pt x="7341512" y="3826717"/>
                  <a:pt x="7344854" y="3826717"/>
                  <a:pt x="7344854" y="3826717"/>
                </a:cubicBezTo>
                <a:lnTo>
                  <a:pt x="7534641" y="3832816"/>
                </a:lnTo>
                <a:lnTo>
                  <a:pt x="7534641" y="5"/>
                </a:lnTo>
                <a:close/>
                <a:moveTo>
                  <a:pt x="3728859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7653538" y="1"/>
                </a:lnTo>
                <a:lnTo>
                  <a:pt x="7653538" y="3836633"/>
                </a:lnTo>
                <a:lnTo>
                  <a:pt x="7773901" y="3840500"/>
                </a:lnTo>
                <a:cubicBezTo>
                  <a:pt x="7916359" y="3845096"/>
                  <a:pt x="8058399" y="3850109"/>
                  <a:pt x="8200440" y="3856793"/>
                </a:cubicBezTo>
                <a:cubicBezTo>
                  <a:pt x="8307387" y="3856793"/>
                  <a:pt x="8410993" y="3860135"/>
                  <a:pt x="8517940" y="3860135"/>
                </a:cubicBezTo>
                <a:cubicBezTo>
                  <a:pt x="8745205" y="3876845"/>
                  <a:pt x="8975812" y="3886871"/>
                  <a:pt x="9206418" y="3863477"/>
                </a:cubicBezTo>
                <a:cubicBezTo>
                  <a:pt x="9437024" y="3883530"/>
                  <a:pt x="9660946" y="3870162"/>
                  <a:pt x="9891553" y="3850108"/>
                </a:cubicBezTo>
                <a:cubicBezTo>
                  <a:pt x="10125500" y="3873504"/>
                  <a:pt x="10356108" y="3840082"/>
                  <a:pt x="10586714" y="3810003"/>
                </a:cubicBezTo>
                <a:cubicBezTo>
                  <a:pt x="10817321" y="3823372"/>
                  <a:pt x="11047927" y="3823372"/>
                  <a:pt x="11271848" y="3756529"/>
                </a:cubicBezTo>
                <a:cubicBezTo>
                  <a:pt x="11442298" y="3830056"/>
                  <a:pt x="11525851" y="3589423"/>
                  <a:pt x="11709667" y="3636212"/>
                </a:cubicBezTo>
                <a:cubicBezTo>
                  <a:pt x="11893484" y="3686345"/>
                  <a:pt x="12023827" y="3495843"/>
                  <a:pt x="12184248" y="3429001"/>
                </a:cubicBezTo>
                <a:lnTo>
                  <a:pt x="12192000" y="3437173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57989"/>
                </a:lnTo>
                <a:lnTo>
                  <a:pt x="6542821" y="6857989"/>
                </a:lnTo>
                <a:lnTo>
                  <a:pt x="6553813" y="6856417"/>
                </a:lnTo>
                <a:cubicBezTo>
                  <a:pt x="6636844" y="6844080"/>
                  <a:pt x="6761651" y="6822931"/>
                  <a:pt x="6836849" y="6797865"/>
                </a:cubicBezTo>
                <a:cubicBezTo>
                  <a:pt x="6663059" y="6794522"/>
                  <a:pt x="5977924" y="6667523"/>
                  <a:pt x="5951187" y="6644126"/>
                </a:cubicBezTo>
                <a:cubicBezTo>
                  <a:pt x="5964556" y="6637442"/>
                  <a:pt x="5984611" y="6630759"/>
                  <a:pt x="6001320" y="6624073"/>
                </a:cubicBezTo>
                <a:cubicBezTo>
                  <a:pt x="5964556" y="6604022"/>
                  <a:pt x="5934477" y="6580627"/>
                  <a:pt x="5904397" y="6543863"/>
                </a:cubicBezTo>
                <a:cubicBezTo>
                  <a:pt x="5807476" y="6420205"/>
                  <a:pt x="5643712" y="6463653"/>
                  <a:pt x="5506684" y="6416862"/>
                </a:cubicBezTo>
                <a:cubicBezTo>
                  <a:pt x="5593580" y="6156177"/>
                  <a:pt x="5824187" y="6253098"/>
                  <a:pt x="6001320" y="6202967"/>
                </a:cubicBezTo>
                <a:cubicBezTo>
                  <a:pt x="5536764" y="6049228"/>
                  <a:pt x="5627001" y="5969017"/>
                  <a:pt x="5443186" y="5912202"/>
                </a:cubicBezTo>
                <a:cubicBezTo>
                  <a:pt x="5212579" y="5842017"/>
                  <a:pt x="5159104" y="5842017"/>
                  <a:pt x="5159104" y="5842017"/>
                </a:cubicBezTo>
                <a:cubicBezTo>
                  <a:pt x="5429816" y="5628122"/>
                  <a:pt x="5754003" y="5858729"/>
                  <a:pt x="6094899" y="5477726"/>
                </a:cubicBezTo>
                <a:cubicBezTo>
                  <a:pt x="5767371" y="5424253"/>
                  <a:pt x="4788128" y="5397515"/>
                  <a:pt x="4577576" y="5297251"/>
                </a:cubicBezTo>
                <a:cubicBezTo>
                  <a:pt x="4657786" y="5334014"/>
                  <a:pt x="4664471" y="5223724"/>
                  <a:pt x="4701234" y="5223724"/>
                </a:cubicBezTo>
                <a:cubicBezTo>
                  <a:pt x="5012051" y="5220383"/>
                  <a:pt x="5329552" y="5283884"/>
                  <a:pt x="5643712" y="5243777"/>
                </a:cubicBezTo>
                <a:cubicBezTo>
                  <a:pt x="5700528" y="5240436"/>
                  <a:pt x="5790766" y="5270513"/>
                  <a:pt x="5800793" y="5186961"/>
                </a:cubicBezTo>
                <a:cubicBezTo>
                  <a:pt x="5810818" y="5083355"/>
                  <a:pt x="5693843" y="5106750"/>
                  <a:pt x="5643712" y="5096724"/>
                </a:cubicBezTo>
                <a:cubicBezTo>
                  <a:pt x="5439842" y="5063302"/>
                  <a:pt x="5239316" y="5049935"/>
                  <a:pt x="5032104" y="5029881"/>
                </a:cubicBezTo>
                <a:cubicBezTo>
                  <a:pt x="4945209" y="5019854"/>
                  <a:pt x="4838261" y="5039907"/>
                  <a:pt x="4871682" y="4879485"/>
                </a:cubicBezTo>
                <a:cubicBezTo>
                  <a:pt x="4844944" y="4725749"/>
                  <a:pt x="4684523" y="4779222"/>
                  <a:pt x="4600971" y="4705695"/>
                </a:cubicBezTo>
                <a:cubicBezTo>
                  <a:pt x="4641075" y="4618800"/>
                  <a:pt x="4754708" y="4678959"/>
                  <a:pt x="4788128" y="4561984"/>
                </a:cubicBezTo>
                <a:cubicBezTo>
                  <a:pt x="4627707" y="4598747"/>
                  <a:pt x="4644418" y="4344747"/>
                  <a:pt x="4483995" y="4348088"/>
                </a:cubicBezTo>
                <a:lnTo>
                  <a:pt x="4460097" y="4316252"/>
                </a:lnTo>
                <a:lnTo>
                  <a:pt x="0" y="4316252"/>
                </a:lnTo>
                <a:lnTo>
                  <a:pt x="0" y="4197368"/>
                </a:lnTo>
                <a:lnTo>
                  <a:pt x="3728859" y="419736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EF5A61D-C7B7-DA2C-882C-20EFF312D210}"/>
              </a:ext>
            </a:extLst>
          </p:cNvPr>
          <p:cNvSpPr txBox="1"/>
          <p:nvPr/>
        </p:nvSpPr>
        <p:spPr>
          <a:xfrm>
            <a:off x="10460414" y="6895560"/>
            <a:ext cx="9078858" cy="24263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Tuková tkáň</a:t>
            </a:r>
          </a:p>
        </p:txBody>
      </p:sp>
      <p:pic>
        <p:nvPicPr>
          <p:cNvPr id="12290" name="Picture 2" descr="Obsah obrázku kresba, skica, Lidská tvář, umění&#10;&#10;Popis byl vytvořen automaticky">
            <a:extLst>
              <a:ext uri="{FF2B5EF4-FFF2-40B4-BE49-F238E27FC236}">
                <a16:creationId xmlns:a16="http://schemas.microsoft.com/office/drawing/2014/main" id="{2A963F3F-8ED7-8E1B-742D-9ECDA874C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7419" y="908789"/>
            <a:ext cx="3528103" cy="53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mapa, diagram, text&#10;&#10;Popis byl vytvořen automaticky">
            <a:extLst>
              <a:ext uri="{FF2B5EF4-FFF2-40B4-BE49-F238E27FC236}">
                <a16:creationId xmlns:a16="http://schemas.microsoft.com/office/drawing/2014/main" id="{7B73732A-DADD-C3F8-3E90-C250E0649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676" y="1379212"/>
            <a:ext cx="4778471" cy="4001969"/>
          </a:xfrm>
          <a:prstGeom prst="rect">
            <a:avLst/>
          </a:prstGeom>
        </p:spPr>
      </p:pic>
      <p:pic>
        <p:nvPicPr>
          <p:cNvPr id="12292" name="Picture 4" descr="Fat Women's History - The Fat Girls Guide">
            <a:extLst>
              <a:ext uri="{FF2B5EF4-FFF2-40B4-BE49-F238E27FC236}">
                <a16:creationId xmlns:a16="http://schemas.microsoft.com/office/drawing/2014/main" id="{1E0A0F41-84E0-F0A3-1E85-D88569BC2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82499" y="1793933"/>
            <a:ext cx="5778888" cy="299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04B86C57-731D-4530-8E5E-76A2178B9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376" y="7697109"/>
            <a:ext cx="5603008" cy="27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74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" name="Rectangle 10252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354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2" name="Rectangle 10254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0715" y="791654"/>
            <a:ext cx="5676627" cy="459774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New evidence is revealing the ages of death, birth, and menarche in  Neandertals">
            <a:extLst>
              <a:ext uri="{FF2B5EF4-FFF2-40B4-BE49-F238E27FC236}">
                <a16:creationId xmlns:a16="http://schemas.microsoft.com/office/drawing/2014/main" id="{CA53F3CD-8780-33A2-5270-9763E123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557" y="1171785"/>
            <a:ext cx="5148284" cy="386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4" name="Rectangle 1025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15921" y="803247"/>
            <a:ext cx="5916750" cy="458614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 descr="Neanderthal Babies: Fast-Growing and Cute | WIRED">
            <a:extLst>
              <a:ext uri="{FF2B5EF4-FFF2-40B4-BE49-F238E27FC236}">
                <a16:creationId xmlns:a16="http://schemas.microsoft.com/office/drawing/2014/main" id="{2AE48C9E-54F1-0BDD-3CB3-AD06862CD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08644" y="1391739"/>
            <a:ext cx="5363902" cy="34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9" name="Rectangle 1025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0715" y="5942718"/>
            <a:ext cx="5676627" cy="459774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8" name="Picture 8" descr="Brains on the Brain | California Academy of Sciences">
            <a:extLst>
              <a:ext uri="{FF2B5EF4-FFF2-40B4-BE49-F238E27FC236}">
                <a16:creationId xmlns:a16="http://schemas.microsoft.com/office/drawing/2014/main" id="{0C3EDFDC-3FFC-52DB-4846-3E47F64FD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1047" y="6181049"/>
            <a:ext cx="4370941" cy="407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1" name="Rectangle 1026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67868" y="803247"/>
            <a:ext cx="5916744" cy="972604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Neanderthal sculptures, named Nana and Flint, at the Gibraltar Museum.">
            <a:extLst>
              <a:ext uri="{FF2B5EF4-FFF2-40B4-BE49-F238E27FC236}">
                <a16:creationId xmlns:a16="http://schemas.microsoft.com/office/drawing/2014/main" id="{2F2D1978-38AF-E2BB-02EF-B9D0991A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5201" y="1992363"/>
            <a:ext cx="5363901" cy="734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3" name="Rectangle 10262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05210" y="5942718"/>
            <a:ext cx="5938174" cy="459774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FA8983C4-4300-B393-D624-EAB56F129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8644" y="6873875"/>
            <a:ext cx="7979688" cy="203481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2A037A6-2808-A8DD-BFD3-83089D46D828}"/>
              </a:ext>
            </a:extLst>
          </p:cNvPr>
          <p:cNvSpPr txBox="1"/>
          <p:nvPr/>
        </p:nvSpPr>
        <p:spPr>
          <a:xfrm>
            <a:off x="6945476" y="932709"/>
            <a:ext cx="5828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0707ED"/>
                </a:solidFill>
              </a:rPr>
              <a:t>Víc dětí a méně potratů</a:t>
            </a:r>
          </a:p>
        </p:txBody>
      </p:sp>
    </p:spTree>
    <p:extLst>
      <p:ext uri="{BB962C8B-B14F-4D97-AF65-F5344CB8AC3E}">
        <p14:creationId xmlns:p14="http://schemas.microsoft.com/office/powerpoint/2010/main" val="3310763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9" name="Rectangle 11279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 descr="An artist’s rendering of Neanderthals scavenging on straight-tusked carcasses">
            <a:extLst>
              <a:ext uri="{FF2B5EF4-FFF2-40B4-BE49-F238E27FC236}">
                <a16:creationId xmlns:a16="http://schemas.microsoft.com/office/drawing/2014/main" id="{67C34753-31C9-51CE-E888-0E02E84D1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4780" b="-1"/>
          <a:stretch/>
        </p:blipFill>
        <p:spPr bwMode="auto">
          <a:xfrm>
            <a:off x="530519" y="530559"/>
            <a:ext cx="9357669" cy="49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venku, osoba, obloha, oblečení&#10;&#10;Popis byl vytvořen automaticky">
            <a:extLst>
              <a:ext uri="{FF2B5EF4-FFF2-40B4-BE49-F238E27FC236}">
                <a16:creationId xmlns:a16="http://schemas.microsoft.com/office/drawing/2014/main" id="{05A798AC-873A-91DB-ADFD-8BF2C1CA4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72" r="16673"/>
          <a:stretch/>
        </p:blipFill>
        <p:spPr>
          <a:xfrm>
            <a:off x="10215911" y="530561"/>
            <a:ext cx="9357669" cy="98599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D09B294-75B3-6060-7766-0FB636DA9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64275"/>
            <a:ext cx="10215911" cy="389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31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Stay home, sick people! | The Chatham Voice">
            <a:extLst>
              <a:ext uri="{FF2B5EF4-FFF2-40B4-BE49-F238E27FC236}">
                <a16:creationId xmlns:a16="http://schemas.microsoft.com/office/drawing/2014/main" id="{15D49901-B6EE-0893-7974-CF8789EEE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802" y="618930"/>
            <a:ext cx="6346722" cy="634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333" name="Straight Connector 13332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3637" y="-1"/>
            <a:ext cx="0" cy="7539566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C61BA44A-B26C-C745-437B-52059B724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399" y="1216419"/>
            <a:ext cx="4333933" cy="1538546"/>
          </a:xfrm>
          <a:prstGeom prst="rect">
            <a:avLst/>
          </a:prstGeom>
        </p:spPr>
      </p:pic>
      <p:cxnSp>
        <p:nvCxnSpPr>
          <p:cNvPr id="13335" name="Straight Connector 13334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3637" y="3675406"/>
            <a:ext cx="474411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What if we treated all sick people the way we treat people ...">
            <a:extLst>
              <a:ext uri="{FF2B5EF4-FFF2-40B4-BE49-F238E27FC236}">
                <a16:creationId xmlns:a16="http://schemas.microsoft.com/office/drawing/2014/main" id="{8DB1DACD-01C8-85DF-3AFA-631EFBD9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4268" y="4019301"/>
            <a:ext cx="4333934" cy="292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337" name="Straight Connector 13336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532813"/>
            <a:ext cx="12417747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79D8BEC5-06C1-D581-0661-462E0A039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85" y="8364581"/>
            <a:ext cx="3662424" cy="1858680"/>
          </a:xfrm>
          <a:prstGeom prst="rect">
            <a:avLst/>
          </a:prstGeom>
        </p:spPr>
      </p:pic>
      <p:pic>
        <p:nvPicPr>
          <p:cNvPr id="6" name="Obrázek 5" descr="Obsah obrázku text, snímek obrazovky, Písmo, informace&#10;&#10;Popis byl vytvořen automaticky">
            <a:extLst>
              <a:ext uri="{FF2B5EF4-FFF2-40B4-BE49-F238E27FC236}">
                <a16:creationId xmlns:a16="http://schemas.microsoft.com/office/drawing/2014/main" id="{D8380FFC-5A5B-9809-EB52-5F143FEAF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5361" y="8223414"/>
            <a:ext cx="7196714" cy="214102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760E735-CE82-00FC-3A3F-074F7905558E}"/>
              </a:ext>
            </a:extLst>
          </p:cNvPr>
          <p:cNvSpPr txBox="1"/>
          <p:nvPr/>
        </p:nvSpPr>
        <p:spPr>
          <a:xfrm>
            <a:off x="13220117" y="3750804"/>
            <a:ext cx="5501826" cy="6435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3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Odolnost či náchylnost k virovým infekcím</a:t>
            </a:r>
          </a:p>
        </p:txBody>
      </p:sp>
      <p:cxnSp>
        <p:nvCxnSpPr>
          <p:cNvPr id="13339" name="Straight Connector 13338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2852998" y="9410956"/>
            <a:ext cx="3769783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787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0" name="Rectangle 14349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099073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342" name="Picture 6" descr="Tibeťané – Wikipedie">
            <a:extLst>
              <a:ext uri="{FF2B5EF4-FFF2-40B4-BE49-F238E27FC236}">
                <a16:creationId xmlns:a16="http://schemas.microsoft.com/office/drawing/2014/main" id="{E0F97343-C7AB-0F54-68B6-282D5D0CC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910"/>
          <a:stretch/>
        </p:blipFill>
        <p:spPr bwMode="auto">
          <a:xfrm>
            <a:off x="20" y="10"/>
            <a:ext cx="6148713" cy="692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obert Bazika - Cestovatelské besedy - INDIE - BHÚTÁN - TIBET - Mompové,  zapomenutí Tibeťané - Východní Indický Himálaj">
            <a:extLst>
              <a:ext uri="{FF2B5EF4-FFF2-40B4-BE49-F238E27FC236}">
                <a16:creationId xmlns:a16="http://schemas.microsoft.com/office/drawing/2014/main" id="{AFD12EAD-1835-29AC-127C-69D7E868E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4"/>
          <a:stretch/>
        </p:blipFill>
        <p:spPr bwMode="auto">
          <a:xfrm>
            <a:off x="6344787" y="8"/>
            <a:ext cx="6079523" cy="6921770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tráva, venku, obloha, sport&#10;&#10;Popis byl vytvořen automaticky">
            <a:extLst>
              <a:ext uri="{FF2B5EF4-FFF2-40B4-BE49-F238E27FC236}">
                <a16:creationId xmlns:a16="http://schemas.microsoft.com/office/drawing/2014/main" id="{61458E6E-DC0B-C9D4-11FA-924FE407F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52" r="23209" b="-1"/>
          <a:stretch/>
        </p:blipFill>
        <p:spPr>
          <a:xfrm>
            <a:off x="12620370" y="1"/>
            <a:ext cx="7483736" cy="6393868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070ACF9-618F-8323-B8A2-E10389EAFA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49" b="1"/>
          <a:stretch/>
        </p:blipFill>
        <p:spPr>
          <a:xfrm>
            <a:off x="20" y="7087210"/>
            <a:ext cx="11273660" cy="4222140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A122982-0932-77CB-F551-B8C1485E219B}"/>
              </a:ext>
            </a:extLst>
          </p:cNvPr>
          <p:cNvSpPr txBox="1"/>
          <p:nvPr/>
        </p:nvSpPr>
        <p:spPr>
          <a:xfrm>
            <a:off x="10460414" y="6895560"/>
            <a:ext cx="9078858" cy="24263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Přizpůsobení vysokohorským  podmínkám Tibeťanů získaných od </a:t>
            </a:r>
            <a:r>
              <a:rPr lang="en-US" sz="50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Homo denisoviensis</a:t>
            </a:r>
          </a:p>
        </p:txBody>
      </p:sp>
    </p:spTree>
    <p:extLst>
      <p:ext uri="{BB962C8B-B14F-4D97-AF65-F5344CB8AC3E}">
        <p14:creationId xmlns:p14="http://schemas.microsoft.com/office/powerpoint/2010/main" val="822010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6FBAB48-8BB1-480F-856B-E279C2DF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2439988"/>
            <a:ext cx="10287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823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5" name="Rectangle 15366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7501873-97F2-BC3C-2638-925C2947A0E0}"/>
              </a:ext>
            </a:extLst>
          </p:cNvPr>
          <p:cNvSpPr txBox="1"/>
          <p:nvPr/>
        </p:nvSpPr>
        <p:spPr>
          <a:xfrm>
            <a:off x="1382156" y="1937363"/>
            <a:ext cx="7214442" cy="47136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Děkuji za pozornost!</a:t>
            </a:r>
          </a:p>
        </p:txBody>
      </p:sp>
      <p:pic>
        <p:nvPicPr>
          <p:cNvPr id="15362" name="Picture 2" descr="Neanderthals, humans may have longer history of mating - CBS News">
            <a:extLst>
              <a:ext uri="{FF2B5EF4-FFF2-40B4-BE49-F238E27FC236}">
                <a16:creationId xmlns:a16="http://schemas.microsoft.com/office/drawing/2014/main" id="{20B4BC00-BF85-F87D-61BF-24945F0EF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3" r="4818"/>
          <a:stretch/>
        </p:blipFill>
        <p:spPr bwMode="auto">
          <a:xfrm>
            <a:off x="9369946" y="1"/>
            <a:ext cx="10734154" cy="1130934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noFill/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6" name="Freeform: Shape 15368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354479" y="4933041"/>
            <a:ext cx="11308451" cy="1442370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77" name="Freeform: Shape 15370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354482" y="4933041"/>
            <a:ext cx="11308451" cy="1442370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58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1928DDD-2613-CE64-E141-959A0AC415E1}"/>
              </a:ext>
            </a:extLst>
          </p:cNvPr>
          <p:cNvSpPr txBox="1"/>
          <p:nvPr/>
        </p:nvSpPr>
        <p:spPr>
          <a:xfrm>
            <a:off x="7994650" y="396875"/>
            <a:ext cx="23022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b="1" dirty="0">
                <a:solidFill>
                  <a:srgbClr val="0707ED"/>
                </a:solidFill>
              </a:rPr>
              <a:t>Kdy?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F9CE5D-DB53-4976-BEA6-336BFDDA733A}"/>
              </a:ext>
            </a:extLst>
          </p:cNvPr>
          <p:cNvSpPr txBox="1"/>
          <p:nvPr/>
        </p:nvSpPr>
        <p:spPr>
          <a:xfrm>
            <a:off x="1974850" y="1920875"/>
            <a:ext cx="1280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Obor tak měl nejisté rané dětství, ale brzy jej přivedly k omezení dospívání dvě díla: pojednání z roku 1991 „Úsvit darwinovské medicíny“ od George </a:t>
            </a:r>
            <a:r>
              <a:rPr lang="cs-CZ" dirty="0" err="1"/>
              <a:t>Williamse</a:t>
            </a:r>
            <a:r>
              <a:rPr lang="cs-CZ" dirty="0"/>
              <a:t> a </a:t>
            </a:r>
            <a:r>
              <a:rPr lang="cs-CZ" dirty="0" err="1"/>
              <a:t>Nesse</a:t>
            </a:r>
            <a:r>
              <a:rPr lang="cs-CZ" dirty="0"/>
              <a:t> a kniha „Evoluce infekčních chorob“ z roku 1993 od Paula Ewalda.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C6B2C97-A1FE-4F5D-B9BB-8F18D357B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50" y="3264569"/>
            <a:ext cx="5715000" cy="73766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E09984E-AC1D-4CF0-8129-6FD7EB8F7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050" y="3078583"/>
            <a:ext cx="4981284" cy="75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31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9C831E5-3494-42B1-99D8-5F6E18C1E309}"/>
              </a:ext>
            </a:extLst>
          </p:cNvPr>
          <p:cNvSpPr txBox="1"/>
          <p:nvPr/>
        </p:nvSpPr>
        <p:spPr>
          <a:xfrm>
            <a:off x="5025513" y="1177857"/>
            <a:ext cx="10051026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56 odborníků z různých oborů, včetně antropologie, medicíny, ošetřovatelství a biologie, se s využitím metody </a:t>
            </a:r>
            <a:r>
              <a:rPr lang="cs-CZ" dirty="0" err="1"/>
              <a:t>Delphi</a:t>
            </a:r>
            <a:r>
              <a:rPr lang="cs-CZ" dirty="0"/>
              <a:t> dohodlo na 14 základních principech, které jsou vlastní vzdělávání a praxi evoluční medicíny.[5] Těchto 14 principů lze dále seskupit do pěti obecných kategorií: rámování otázek, evoluce I a II (s II zahrnuje vyšší úroveň složitosti), evoluční kompromisy, důvody zranitelnosti a kultura. Další informace o těchto zásadách naleznete v tabulce </a:t>
            </a:r>
            <a:r>
              <a:rPr lang="cs-CZ" dirty="0" err="1"/>
              <a:t>níže.Základní</a:t>
            </a:r>
            <a:r>
              <a:rPr lang="cs-CZ" dirty="0"/>
              <a:t> principy evoluční medicíny[5]Základní princip </a:t>
            </a:r>
            <a:r>
              <a:rPr lang="cs-CZ" dirty="0" err="1"/>
              <a:t>tématuTypy</a:t>
            </a:r>
            <a:r>
              <a:rPr lang="cs-CZ" dirty="0"/>
              <a:t> vysvětlení (rámování otázek) K úplnému biologickému pochopení vlastností, včetně těch, které zvyšují zranitelnost vůči nemocem, jsou zapotřebí jak přibližná (mechanistická), tak konečná (evoluční) </a:t>
            </a:r>
            <a:r>
              <a:rPr lang="cs-CZ" dirty="0" err="1"/>
              <a:t>vysvětlení.Evoluční</a:t>
            </a:r>
            <a:r>
              <a:rPr lang="cs-CZ" dirty="0"/>
              <a:t> procesy (evoluce I) Všechny evoluční procesy, včetně přirozeného výběru, genetického driftu, mutace, migrace a nenáhodného páření, jsou důležité pro pochopení vlastností a </a:t>
            </a:r>
            <a:r>
              <a:rPr lang="cs-CZ" dirty="0" err="1"/>
              <a:t>nemocí.Reprodukční</a:t>
            </a:r>
            <a:r>
              <a:rPr lang="cs-CZ" dirty="0"/>
              <a:t> úspěch (evoluce I) Přírodní výběr maximalizuje reprodukční úspěch, někdy na úkor zdraví a </a:t>
            </a:r>
            <a:r>
              <a:rPr lang="cs-CZ" dirty="0" err="1"/>
              <a:t>dlouhověkosti.Sexuální</a:t>
            </a:r>
            <a:r>
              <a:rPr lang="cs-CZ" dirty="0"/>
              <a:t> výběr (evoluce I) Sexuální výběr formuje rysy, které mají za následek různá zdravotní rizika mezi </a:t>
            </a:r>
            <a:r>
              <a:rPr lang="cs-CZ" dirty="0" err="1"/>
              <a:t>pohlavími.Omezení</a:t>
            </a:r>
            <a:r>
              <a:rPr lang="cs-CZ" dirty="0"/>
              <a:t> (evoluce I) Několik omezení brání schopnosti přirozeného výběru utvářet vlastnosti, které jsou hypoteticky optimální pro </a:t>
            </a:r>
            <a:r>
              <a:rPr lang="cs-CZ" dirty="0" err="1"/>
              <a:t>zdraví.Kompromisy</a:t>
            </a:r>
            <a:r>
              <a:rPr lang="cs-CZ" dirty="0"/>
              <a:t> (evoluční kompromisy) Evoluční změny v jedné vlastnosti, které zlepšují kondici, mohou být spojeny se změnami v jiných vlastnostech, které kondici </a:t>
            </a:r>
            <a:r>
              <a:rPr lang="cs-CZ" dirty="0" err="1"/>
              <a:t>snižují.Teorie</a:t>
            </a:r>
            <a:r>
              <a:rPr lang="cs-CZ" dirty="0"/>
              <a:t> životní historie (evoluční kompromisy) Vlastnosti životní historie, jako je věk při prvním rozmnožování, reprodukční délka života a rychlost stárnutí, jsou utvářeny evolucí a mají důsledky pro zdraví a </a:t>
            </a:r>
            <a:r>
              <a:rPr lang="cs-CZ" dirty="0" err="1"/>
              <a:t>nemoci.Úrovně</a:t>
            </a:r>
            <a:r>
              <a:rPr lang="cs-CZ" dirty="0"/>
              <a:t> selekce (evoluce II) Zranitelnost vůči chorobám může nastat, když má selekce protichůdné účinky na různých úrovních (např. genetické prvky, buňky, organismy, příbuzní a další úrovně).Fylogeneze (evoluce II) Sledování fylogenetických vztahů pro druhy, populace, znaky nebo patogeny může poskytnout pohled na zdraví a </a:t>
            </a:r>
            <a:r>
              <a:rPr lang="cs-CZ" dirty="0" err="1"/>
              <a:t>nemoci.Koevoluce</a:t>
            </a:r>
            <a:r>
              <a:rPr lang="cs-CZ" dirty="0"/>
              <a:t> (evoluce II) Koevoluce mezi druhy může ovlivnit zdraví a nemoci (např. evoluční závody ve zbrojení a vzájemné vztahy, jako jsou ty, které lze vidět v </a:t>
            </a:r>
            <a:r>
              <a:rPr lang="cs-CZ" dirty="0" err="1"/>
              <a:t>mikrobiomu</a:t>
            </a:r>
            <a:r>
              <a:rPr lang="cs-CZ" dirty="0"/>
              <a:t>).Plasticita (evoluce II) Faktory prostředí mohou posunout vývojové trajektorie způsoby, které ovlivňují zdraví, a plasticita těchto trajektorií může být produktem vyvinutých adaptivních </a:t>
            </a:r>
            <a:r>
              <a:rPr lang="cs-CZ" dirty="0" err="1"/>
              <a:t>mechanismů.Obrany</a:t>
            </a:r>
            <a:r>
              <a:rPr lang="cs-CZ" dirty="0"/>
              <a:t> (důvody zranitelnosti) Mnoho příznaků a symptomů onemocnění (např. horečka) je užitečným obranným prostředkem, který může být patologický, pokud je </a:t>
            </a:r>
            <a:r>
              <a:rPr lang="cs-CZ" dirty="0" err="1"/>
              <a:t>dysregulován.Nesoulad</a:t>
            </a:r>
            <a:r>
              <a:rPr lang="cs-CZ" dirty="0"/>
              <a:t> (důvody zranitelnosti) Rizika onemocnění mohou být změněna u organismů žijících v prostředí, které se liší od prostředí, ve kterém se vyvinuli jejich </a:t>
            </a:r>
            <a:r>
              <a:rPr lang="cs-CZ" dirty="0" err="1"/>
              <a:t>předkové.Kulturní</a:t>
            </a:r>
            <a:r>
              <a:rPr lang="cs-CZ" dirty="0"/>
              <a:t> praktiky (kultura) Kulturní praktiky mohou ovlivnit evoluci lidí a jiných druhů (včetně patogenů) způsoby, které mohou ovlivnit zdraví a nemoci (např. užívání antibiotik, porodní praktiky, strava atd.).</a:t>
            </a:r>
          </a:p>
        </p:txBody>
      </p:sp>
    </p:spTree>
    <p:extLst>
      <p:ext uri="{BB962C8B-B14F-4D97-AF65-F5344CB8AC3E}">
        <p14:creationId xmlns:p14="http://schemas.microsoft.com/office/powerpoint/2010/main" val="1610551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C14FF40-8C2A-43B7-ABD4-15A42D170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0" y="1082675"/>
            <a:ext cx="6191444" cy="79725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CD5E4E5-E9BC-40F8-B9D3-DE56ED61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250" y="549275"/>
            <a:ext cx="1790950" cy="26387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B27E554-1B03-41D6-A8D4-0675443A2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258" y="3682725"/>
            <a:ext cx="2743583" cy="39439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E3EE83B-B68F-4732-B144-36453A2A9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3450" y="3213775"/>
            <a:ext cx="5153744" cy="6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82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6B8A2B8-EE82-4E71-97BA-14A5ED8FA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66" y="3521075"/>
            <a:ext cx="1914792" cy="26673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62CCB58-C82E-4363-8270-AC3D0550D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803" y="1653616"/>
            <a:ext cx="7585045" cy="45348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C3DA5E-7C3A-4EE6-95A6-4C2D0B63A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850" y="6340475"/>
            <a:ext cx="8707065" cy="3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4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9D72AB1-4EBD-4361-8902-54C1B3E63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800" y="1358300"/>
            <a:ext cx="17366499" cy="859274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CB8644A-848A-481D-8EFE-5D33B08EFF85}"/>
              </a:ext>
            </a:extLst>
          </p:cNvPr>
          <p:cNvSpPr txBox="1"/>
          <p:nvPr/>
        </p:nvSpPr>
        <p:spPr>
          <a:xfrm>
            <a:off x="755650" y="320675"/>
            <a:ext cx="10051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 err="1">
                <a:solidFill>
                  <a:srgbClr val="333333"/>
                </a:solidFill>
                <a:effectLst/>
                <a:latin typeface="Karla" panose="020B0604020202020204" pitchFamily="2" charset="-18"/>
              </a:rPr>
              <a:t>Baylor</a:t>
            </a:r>
            <a:r>
              <a:rPr lang="cs-CZ" b="0" i="0" dirty="0">
                <a:solidFill>
                  <a:srgbClr val="333333"/>
                </a:solidFill>
                <a:effectLst/>
                <a:latin typeface="Karla" panose="020B0604020202020204" pitchFamily="2" charset="-18"/>
              </a:rPr>
              <a:t> University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2871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CA19852-DD0E-464C-8069-96E3FF0CC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249" y="1344011"/>
            <a:ext cx="15413601" cy="86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74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65E2F6D7814C74EBFB479C5EE0106C3" ma:contentTypeVersion="9" ma:contentTypeDescription="Vytvoří nový dokument" ma:contentTypeScope="" ma:versionID="2363e5b178b35fb9e1ef7150a4f45e5f">
  <xsd:schema xmlns:xsd="http://www.w3.org/2001/XMLSchema" xmlns:xs="http://www.w3.org/2001/XMLSchema" xmlns:p="http://schemas.microsoft.com/office/2006/metadata/properties" xmlns:ns2="b8fee7de-68e2-4329-a554-94e024a79a9d" xmlns:ns3="7241a286-c246-466f-80a4-c99ffbe9fe65" targetNamespace="http://schemas.microsoft.com/office/2006/metadata/properties" ma:root="true" ma:fieldsID="44a9532b9774c5af9addd9d07e0b5cf8" ns2:_="" ns3:_="">
    <xsd:import namespace="b8fee7de-68e2-4329-a554-94e024a79a9d"/>
    <xsd:import namespace="7241a286-c246-466f-80a4-c99ffbe9fe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fee7de-68e2-4329-a554-94e024a79a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Značky obrázků" ma:readOnly="false" ma:fieldId="{5cf76f15-5ced-4ddc-b409-7134ff3c332f}" ma:taxonomyMulti="true" ma:sspId="05144c32-5194-445f-8fa8-b47f4d440b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1a286-c246-466f-80a4-c99ffbe9fe6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361826a0-25fd-48a5-a127-7712d46e3e8f}" ma:internalName="TaxCatchAll" ma:showField="CatchAllData" ma:web="7241a286-c246-466f-80a4-c99ffbe9fe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fee7de-68e2-4329-a554-94e024a79a9d">
      <Terms xmlns="http://schemas.microsoft.com/office/infopath/2007/PartnerControls"/>
    </lcf76f155ced4ddcb4097134ff3c332f>
    <TaxCatchAll xmlns="7241a286-c246-466f-80a4-c99ffbe9fe65" xsi:nil="true"/>
  </documentManagement>
</p:properties>
</file>

<file path=customXml/itemProps1.xml><?xml version="1.0" encoding="utf-8"?>
<ds:datastoreItem xmlns:ds="http://schemas.openxmlformats.org/officeDocument/2006/customXml" ds:itemID="{094F086A-C038-4BC0-964C-F0FB293420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fee7de-68e2-4329-a554-94e024a79a9d"/>
    <ds:schemaRef ds:uri="7241a286-c246-466f-80a4-c99ffbe9fe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ECAEB1-7BAD-4768-8191-1ACD426C72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1B45C9-FF89-4861-B3DD-3EBF3C48BBB1}">
  <ds:schemaRefs>
    <ds:schemaRef ds:uri="http://schemas.microsoft.com/office/2006/metadata/properties"/>
    <ds:schemaRef ds:uri="http://schemas.microsoft.com/office/infopath/2007/PartnerControls"/>
    <ds:schemaRef ds:uri="b8fee7de-68e2-4329-a554-94e024a79a9d"/>
    <ds:schemaRef ds:uri="7241a286-c246-466f-80a4-c99ffbe9fe6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780</TotalTime>
  <Words>735</Words>
  <Application>Microsoft Office PowerPoint</Application>
  <PresentationFormat>Vlastní</PresentationFormat>
  <Paragraphs>33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Calibri</vt:lpstr>
      <vt:lpstr>Karla</vt:lpstr>
      <vt:lpstr>Neue Haas Grotesk Text Pro</vt:lpstr>
      <vt:lpstr>Times New Roman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Miriam Nyvltova Fisakova</dc:creator>
  <cp:lastModifiedBy>Miriam Nývltová Fišáková</cp:lastModifiedBy>
  <cp:revision>46</cp:revision>
  <dcterms:created xsi:type="dcterms:W3CDTF">2023-08-25T11:16:25Z</dcterms:created>
  <dcterms:modified xsi:type="dcterms:W3CDTF">2024-05-09T14:26:16Z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2023-08-25T00:00:00Z</vt:filetime>
  </property>
  <property fmtid="{D5CDD505-2E9C-101B-9397-08002B2CF9AE}" pid="3" name="Creator">
    <vt:lpwstr>Adobe InDesign 18.4 (Macintosh)</vt:lpwstr>
  </property>
  <property fmtid="{D5CDD505-2E9C-101B-9397-08002B2CF9AE}" pid="4" name="LastSaved">
    <vt:filetime>2023-08-25T00:00:00Z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0x010100565E2F6D7814C74EBFB479C5EE0106C3</vt:lpwstr>
  </property>
  <property fmtid="{D5CDD505-2E9C-101B-9397-08002B2CF9AE}" pid="7" name="MediaServiceImageTags">
    <vt:lpwstr/>
  </property>
</Properties>
</file>