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70" r:id="rId11"/>
    <p:sldId id="262" r:id="rId12"/>
    <p:sldId id="273" r:id="rId13"/>
    <p:sldId id="271" r:id="rId14"/>
    <p:sldId id="272" r:id="rId15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07233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18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93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71960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83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20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85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053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286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C169816-9C0A-441B-8AE8-83F90AF1B79D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FFA1367-5287-4A4F-ABCB-4304ED121A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96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5886" y="1723255"/>
            <a:ext cx="8055429" cy="2387600"/>
          </a:xfrm>
        </p:spPr>
        <p:txBody>
          <a:bodyPr>
            <a:normAutofit fontScale="90000"/>
          </a:bodyPr>
          <a:lstStyle/>
          <a:p>
            <a:br>
              <a:rPr lang="cs-CZ" sz="4400" b="1" dirty="0"/>
            </a:br>
            <a:r>
              <a:rPr lang="cs-CZ" sz="4400" b="1" dirty="0"/>
              <a:t>Komunikace v </a:t>
            </a:r>
            <a:r>
              <a:rPr lang="cs-CZ" sz="4400" b="1" dirty="0" err="1"/>
              <a:t>pNP</a:t>
            </a:r>
            <a:br>
              <a:rPr lang="cs-CZ" sz="4400" b="1" dirty="0"/>
            </a:br>
            <a:r>
              <a:rPr lang="cs-CZ" sz="4400" b="1" dirty="0"/>
              <a:t> </a:t>
            </a:r>
            <a:r>
              <a:rPr lang="cs-CZ" sz="3100" i="1" dirty="0"/>
              <a:t>Desatero komunikačních dovedností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79906" y="3572217"/>
            <a:ext cx="6394425" cy="1077275"/>
          </a:xfrm>
        </p:spPr>
        <p:txBody>
          <a:bodyPr>
            <a:noAutofit/>
          </a:bodyPr>
          <a:lstStyle/>
          <a:p>
            <a:r>
              <a:rPr lang="cs-CZ" sz="2400" dirty="0"/>
              <a:t>Martina Valentová</a:t>
            </a:r>
          </a:p>
          <a:p>
            <a:r>
              <a:rPr lang="cs-CZ" sz="2400" dirty="0"/>
              <a:t>ZACH 3. ročník</a:t>
            </a:r>
          </a:p>
          <a:p>
            <a:r>
              <a:rPr lang="cs-CZ" sz="2400" dirty="0"/>
              <a:t>LF MU</a:t>
            </a:r>
          </a:p>
          <a:p>
            <a:r>
              <a:rPr lang="cs-CZ" sz="2400" dirty="0"/>
              <a:t>2021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1406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IX. opět Nepodceníš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1881050"/>
            <a:ext cx="10010503" cy="47635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3500" b="1" dirty="0"/>
          </a:p>
          <a:p>
            <a:pPr marL="0" indent="0" algn="ctr">
              <a:buNone/>
            </a:pPr>
            <a:r>
              <a:rPr lang="cs-CZ" sz="3500" i="1" dirty="0"/>
              <a:t>Jsem rád za tvou oporu,</a:t>
            </a:r>
          </a:p>
          <a:p>
            <a:pPr marL="0" indent="0" algn="ctr">
              <a:buNone/>
            </a:pPr>
            <a:r>
              <a:rPr lang="cs-CZ" sz="3500" i="1" dirty="0"/>
              <a:t>hůře chodím ze schodů.</a:t>
            </a:r>
          </a:p>
          <a:p>
            <a:pPr marL="0" indent="0" algn="ctr">
              <a:buNone/>
            </a:pPr>
            <a:r>
              <a:rPr lang="cs-CZ" sz="3500" i="1" dirty="0"/>
              <a:t>Pomoci si velmi vážím,</a:t>
            </a:r>
          </a:p>
          <a:p>
            <a:pPr marL="0" indent="0" algn="ctr">
              <a:buNone/>
            </a:pPr>
            <a:r>
              <a:rPr lang="cs-CZ" sz="3500" i="1" dirty="0"/>
              <a:t>nech mě ale ať se snažím.</a:t>
            </a:r>
          </a:p>
          <a:p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Dopomoc při pohybu, odkládání oděvu či posazení na lehátko vždy nabízíme (úměrně zdravotnímu postižení pacienta), ale nevnucujeme. Umožňujeme používání opěrných pomůcek (hole, chodítka) a vlastní snahu pacienta.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43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X. Nepřehlédneš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20091"/>
            <a:ext cx="10263050" cy="479842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3500" i="1" dirty="0"/>
              <a:t>Pro tebe je tenhle výjezd,</a:t>
            </a:r>
          </a:p>
          <a:p>
            <a:pPr marL="0" indent="0" algn="ctr">
              <a:buNone/>
            </a:pPr>
            <a:r>
              <a:rPr lang="cs-CZ" sz="3500" i="1" dirty="0"/>
              <a:t>součást služby, jenom chvíle.</a:t>
            </a:r>
          </a:p>
          <a:p>
            <a:pPr marL="0" indent="0" algn="ctr">
              <a:buNone/>
            </a:pPr>
            <a:r>
              <a:rPr lang="cs-CZ" sz="3500" i="1" dirty="0"/>
              <a:t>Já se ale bojím, věř mi,</a:t>
            </a:r>
          </a:p>
          <a:p>
            <a:pPr marL="0" indent="0" algn="ctr">
              <a:buNone/>
            </a:pPr>
            <a:r>
              <a:rPr lang="cs-CZ" sz="3500" i="1" dirty="0"/>
              <a:t>co když stojí smrt za dveřmi?</a:t>
            </a:r>
          </a:p>
          <a:p>
            <a:pPr marL="0" indent="0" algn="ctr">
              <a:buNone/>
            </a:pPr>
            <a:r>
              <a:rPr lang="cs-CZ" sz="3500" i="1" dirty="0"/>
              <a:t>Projev trochu empatie,</a:t>
            </a:r>
          </a:p>
          <a:p>
            <a:pPr marL="0" indent="0" algn="ctr">
              <a:buNone/>
            </a:pPr>
            <a:r>
              <a:rPr lang="cs-CZ" sz="3500" i="1" dirty="0"/>
              <a:t>to tě přece nezabije.</a:t>
            </a:r>
          </a:p>
          <a:p>
            <a:pPr marL="0" indent="0">
              <a:buNone/>
            </a:pPr>
            <a:endParaRPr lang="cs-CZ" b="1" dirty="0"/>
          </a:p>
          <a:p>
            <a:endParaRPr lang="cs-CZ" b="1" dirty="0"/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U pacientů jsme vnímaví k projevům úzkosti, strachu, deprese, bolesti. Připouštíme jeho zdravotní stav a nezlehčujeme situaci.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96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897" y="2497183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A nakonec….</a:t>
            </a:r>
          </a:p>
        </p:txBody>
      </p:sp>
    </p:spTree>
    <p:extLst>
      <p:ext uri="{BB962C8B-B14F-4D97-AF65-F5344CB8AC3E}">
        <p14:creationId xmlns:p14="http://schemas.microsoft.com/office/powerpoint/2010/main" val="2825452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…</a:t>
            </a:r>
            <a:r>
              <a:rPr lang="cs-CZ" sz="4000" dirty="0"/>
              <a:t>dobré komunikační schopnosti je třeba ovládat i v osobním životě…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756307"/>
            <a:ext cx="9606073" cy="237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43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5074" y="2497183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00548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Neponížíš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80754"/>
            <a:ext cx="9601200" cy="4186646"/>
          </a:xfrm>
        </p:spPr>
        <p:txBody>
          <a:bodyPr/>
          <a:lstStyle/>
          <a:p>
            <a:pPr marL="0" indent="0" algn="ctr">
              <a:buNone/>
            </a:pPr>
            <a:endParaRPr lang="cs-CZ" sz="3200" b="1" i="1" dirty="0"/>
          </a:p>
          <a:p>
            <a:pPr marL="0" indent="0" algn="ctr">
              <a:buNone/>
            </a:pPr>
            <a:r>
              <a:rPr lang="cs-CZ" sz="3200" i="1" dirty="0"/>
              <a:t>Ač jsem starý, mám své jméno,</a:t>
            </a:r>
          </a:p>
          <a:p>
            <a:pPr marL="0" indent="0" algn="ctr">
              <a:buNone/>
            </a:pPr>
            <a:r>
              <a:rPr lang="cs-CZ" sz="3200" i="1" dirty="0"/>
              <a:t>neříkej mi „Babi/dědo“! </a:t>
            </a:r>
          </a:p>
          <a:p>
            <a:pPr marL="0" indent="0" algn="ctr">
              <a:buNone/>
            </a:pPr>
            <a:endParaRPr lang="cs-CZ" sz="3200" b="1" i="1" dirty="0"/>
          </a:p>
          <a:p>
            <a:pPr marL="0" indent="0">
              <a:buNone/>
            </a:pPr>
            <a:endParaRPr lang="cs-CZ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Respektujeme identitu pacienta a důsledně ho oslovujeme jménem nebo odpovídajícím titulem. Nevyžádaná familiární oslovení "babi", "dědo" jsou ponižující.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716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Nezdětinštíš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6285" y="1428750"/>
            <a:ext cx="10171611" cy="5093970"/>
          </a:xfrm>
        </p:spPr>
        <p:txBody>
          <a:bodyPr>
            <a:normAutofit lnSpcReduction="10000"/>
          </a:bodyPr>
          <a:lstStyle/>
          <a:p>
            <a:pPr algn="ctr"/>
            <a:endParaRPr lang="cs-CZ" b="1" i="1" dirty="0"/>
          </a:p>
          <a:p>
            <a:pPr marL="0" indent="0" algn="ctr">
              <a:buNone/>
            </a:pPr>
            <a:r>
              <a:rPr lang="cs-CZ" i="1" dirty="0"/>
              <a:t>Rozumím ti, </a:t>
            </a:r>
          </a:p>
          <a:p>
            <a:pPr marL="0" indent="0" algn="ctr">
              <a:buNone/>
            </a:pPr>
            <a:r>
              <a:rPr lang="cs-CZ" i="1" dirty="0"/>
              <a:t>nejsem dítě,</a:t>
            </a:r>
          </a:p>
          <a:p>
            <a:pPr marL="0" indent="0" algn="ctr">
              <a:buNone/>
            </a:pPr>
            <a:r>
              <a:rPr lang="cs-CZ" i="1" dirty="0"/>
              <a:t>i když možná hůř vidím tě.</a:t>
            </a:r>
          </a:p>
          <a:p>
            <a:pPr marL="0" indent="0" algn="ctr">
              <a:buNone/>
            </a:pPr>
            <a:r>
              <a:rPr lang="cs-CZ" i="1" dirty="0"/>
              <a:t>Možná tě i slyším špatně</a:t>
            </a:r>
          </a:p>
          <a:p>
            <a:pPr marL="0" indent="0" algn="ctr">
              <a:buNone/>
            </a:pPr>
            <a:r>
              <a:rPr lang="cs-CZ" i="1" dirty="0"/>
              <a:t>a chovám se neobratně.</a:t>
            </a:r>
          </a:p>
          <a:p>
            <a:pPr marL="0" indent="0" algn="ctr">
              <a:buNone/>
            </a:pPr>
            <a:r>
              <a:rPr lang="cs-CZ" i="1" dirty="0"/>
              <a:t>Přesto měj však na paměti:</a:t>
            </a:r>
          </a:p>
          <a:p>
            <a:pPr marL="0" indent="0" algn="ctr">
              <a:buNone/>
            </a:pPr>
            <a:r>
              <a:rPr lang="cs-CZ" i="1" dirty="0"/>
              <a:t>Jsme jen staří,</a:t>
            </a:r>
          </a:p>
          <a:p>
            <a:pPr marL="0" indent="0" algn="ctr">
              <a:buNone/>
            </a:pPr>
            <a:r>
              <a:rPr lang="cs-CZ" i="1" dirty="0"/>
              <a:t>nejsme děti!</a:t>
            </a:r>
          </a:p>
          <a:p>
            <a:pPr marL="0" indent="0">
              <a:buNone/>
            </a:pPr>
            <a:endParaRPr lang="cs-CZ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Důsledně se vyhýbáme zdětinšťování starého člověka. Ani s nemocnými se syndromem demence nehovoříme jako s dětmi (formou, ani obsahem).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54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Nepodceníš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419497"/>
            <a:ext cx="10184674" cy="493776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cs-CZ" sz="3200" i="1" dirty="0"/>
          </a:p>
          <a:p>
            <a:pPr marL="0" indent="0" algn="ctr">
              <a:buNone/>
            </a:pPr>
            <a:r>
              <a:rPr lang="cs-CZ" sz="3200" i="1" dirty="0"/>
              <a:t>Jsem ještě ze staré školy,</a:t>
            </a:r>
          </a:p>
          <a:p>
            <a:pPr marL="0" indent="0" algn="ctr">
              <a:buNone/>
            </a:pPr>
            <a:r>
              <a:rPr lang="cs-CZ" sz="3200" i="1" dirty="0"/>
              <a:t>nepřiznám, jak moc to bolí.</a:t>
            </a:r>
          </a:p>
          <a:p>
            <a:pPr marL="0" indent="0" algn="ctr">
              <a:buNone/>
            </a:pPr>
            <a:r>
              <a:rPr lang="cs-CZ" sz="3200" i="1" dirty="0"/>
              <a:t>Nejsem na tom zas tak špatně,</a:t>
            </a:r>
          </a:p>
          <a:p>
            <a:pPr marL="0" indent="0" algn="ctr">
              <a:buNone/>
            </a:pPr>
            <a:r>
              <a:rPr lang="cs-CZ" sz="3200" i="1" dirty="0"/>
              <a:t>vše jsem vždycky zvládal zdatně.</a:t>
            </a:r>
          </a:p>
          <a:p>
            <a:pPr marL="0" indent="0" algn="ctr">
              <a:buNone/>
            </a:pPr>
            <a:r>
              <a:rPr lang="cs-CZ" sz="3200" i="1" dirty="0"/>
              <a:t>Vždy jsem dělal všechno sám,</a:t>
            </a:r>
          </a:p>
          <a:p>
            <a:pPr marL="0" indent="0" algn="ctr">
              <a:buNone/>
            </a:pPr>
            <a:r>
              <a:rPr lang="cs-CZ" sz="3200" i="1" dirty="0"/>
              <a:t>že chci pomoc, nepřiznám.</a:t>
            </a:r>
          </a:p>
          <a:p>
            <a:pPr marL="0" indent="0">
              <a:buNone/>
            </a:pPr>
            <a:endParaRPr lang="cs-CZ" b="1" dirty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Při komunikaci s geriatrickými pacienty a při jejich ošetřování cílevědomě chráníme pacientovu důstojnost. Snažíme se vyloučit podceňování zdravotního stavu včetně závažných funkčních deficitů (např. v kognitivní oblasti).</a:t>
            </a:r>
            <a:r>
              <a:rPr lang="cs-CZ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80290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Neuspěcháš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1497874"/>
            <a:ext cx="10202091" cy="4876800"/>
          </a:xfrm>
        </p:spPr>
        <p:txBody>
          <a:bodyPr>
            <a:normAutofit fontScale="92500" lnSpcReduction="20000"/>
          </a:bodyPr>
          <a:lstStyle/>
          <a:p>
            <a:endParaRPr lang="cs-CZ" b="1" dirty="0"/>
          </a:p>
          <a:p>
            <a:pPr marL="0" indent="0" algn="ctr">
              <a:buNone/>
            </a:pPr>
            <a:r>
              <a:rPr lang="cs-CZ" i="1" dirty="0"/>
              <a:t>Pokud spěcháš, pamatuj,</a:t>
            </a:r>
          </a:p>
          <a:p>
            <a:pPr marL="0" indent="0" algn="ctr">
              <a:buNone/>
            </a:pPr>
            <a:r>
              <a:rPr lang="cs-CZ" i="1" dirty="0"/>
              <a:t>uteče ti život tvůj.</a:t>
            </a:r>
          </a:p>
          <a:p>
            <a:pPr marL="0" indent="0" algn="ctr">
              <a:buNone/>
            </a:pPr>
            <a:r>
              <a:rPr lang="cs-CZ" i="1" dirty="0"/>
              <a:t>Já chtěl taky všechno hned,</a:t>
            </a:r>
          </a:p>
          <a:p>
            <a:pPr marL="0" indent="0" algn="ctr">
              <a:buNone/>
            </a:pPr>
            <a:r>
              <a:rPr lang="cs-CZ" i="1" dirty="0"/>
              <a:t>práci, lásku, vidět svět.</a:t>
            </a:r>
          </a:p>
          <a:p>
            <a:pPr marL="0" indent="0" algn="ctr">
              <a:buNone/>
            </a:pPr>
            <a:r>
              <a:rPr lang="cs-CZ" i="1" dirty="0"/>
              <a:t>Teď už vím, jak všechno letí,</a:t>
            </a:r>
          </a:p>
          <a:p>
            <a:pPr marL="0" indent="0" algn="ctr">
              <a:buNone/>
            </a:pPr>
            <a:r>
              <a:rPr lang="cs-CZ" i="1" dirty="0"/>
              <a:t>celý život uteče ti.</a:t>
            </a:r>
          </a:p>
          <a:p>
            <a:pPr marL="0" indent="0" algn="ctr">
              <a:buNone/>
            </a:pPr>
            <a:r>
              <a:rPr lang="cs-CZ" i="1" dirty="0"/>
              <a:t>Tak se zastav, nadechni se,</a:t>
            </a:r>
          </a:p>
          <a:p>
            <a:pPr marL="0" indent="0" algn="ctr">
              <a:buNone/>
            </a:pPr>
            <a:r>
              <a:rPr lang="cs-CZ" i="1" dirty="0"/>
              <a:t>já mezitím připravím se.</a:t>
            </a:r>
          </a:p>
          <a:p>
            <a:endParaRPr lang="cs-CZ" b="1" dirty="0"/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Respektujeme princip zpomalení a chráníme seniory před časovým stresem počítáme se zpomalením psychomotorického tempa a se zhoršenou pohyblivostí.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453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Připomeneš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1454331"/>
            <a:ext cx="10280470" cy="486809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sz="3200" i="1" dirty="0"/>
              <a:t>Sice nevím, kde mám brýle,</a:t>
            </a:r>
          </a:p>
          <a:p>
            <a:pPr marL="0" indent="0" algn="ctr">
              <a:buNone/>
            </a:pPr>
            <a:r>
              <a:rPr lang="cs-CZ" sz="3200" i="1" dirty="0"/>
              <a:t>pamatuju si však chvíle,</a:t>
            </a:r>
          </a:p>
          <a:p>
            <a:pPr marL="0" indent="0" algn="ctr">
              <a:buNone/>
            </a:pPr>
            <a:r>
              <a:rPr lang="cs-CZ" sz="3200" i="1" dirty="0"/>
              <a:t>na které TY kvůli práci,</a:t>
            </a:r>
          </a:p>
          <a:p>
            <a:pPr marL="0" indent="0" algn="ctr">
              <a:buNone/>
            </a:pPr>
            <a:r>
              <a:rPr lang="cs-CZ" sz="3200" i="1" dirty="0"/>
              <a:t>vzpomenout si nemáš šanci.</a:t>
            </a:r>
          </a:p>
          <a:p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Složitější nebo zvláště důležité informace (kam pacienta vezeme, co mu to děláme a proč to děláme) několikrát zopakujeme. Pokud bychom chtěli, aby si nějakou důležitou informaci zapamatoval (např. že si má někam zavolat), napíšeme mu to raději ještě na kus papíru.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74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VI. Ověříš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8869" y="1750423"/>
            <a:ext cx="9901645" cy="45197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i="1" dirty="0"/>
              <a:t>Bez brýlí či naslouchátka, </a:t>
            </a:r>
          </a:p>
          <a:p>
            <a:pPr marL="0" indent="0" algn="ctr">
              <a:buNone/>
            </a:pPr>
            <a:r>
              <a:rPr lang="cs-CZ" sz="3200" i="1" dirty="0"/>
              <a:t>jsem na něco prostě krátká.</a:t>
            </a:r>
          </a:p>
          <a:p>
            <a:pPr marL="0" indent="0" algn="ctr">
              <a:buNone/>
            </a:pPr>
            <a:r>
              <a:rPr lang="cs-CZ" sz="3200" i="1" dirty="0"/>
              <a:t>Vždycky na to u mě mysli,</a:t>
            </a:r>
          </a:p>
          <a:p>
            <a:pPr marL="0" indent="0" algn="ctr">
              <a:buNone/>
            </a:pPr>
            <a:r>
              <a:rPr lang="cs-CZ" sz="3200" i="1" dirty="0"/>
              <a:t>že můžu mít horší smysly.</a:t>
            </a:r>
          </a:p>
          <a:p>
            <a:pPr marL="0" indent="0" algn="ctr">
              <a:buNone/>
            </a:pPr>
            <a:endParaRPr lang="cs-CZ" i="1" dirty="0"/>
          </a:p>
          <a:p>
            <a:pPr marL="0" indent="0">
              <a:buNone/>
            </a:pPr>
            <a:endParaRPr lang="cs-CZ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Aktivně ale taktně ověříme možné komunikační bariéry (porucha sluchu, zraku apod.) a tomu přizpůsobíme komunikaci.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79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VII. Ověříš si znovu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1637210"/>
            <a:ext cx="9714411" cy="4885509"/>
          </a:xfrm>
        </p:spPr>
        <p:txBody>
          <a:bodyPr>
            <a:normAutofit fontScale="85000" lnSpcReduction="10000"/>
          </a:bodyPr>
          <a:lstStyle/>
          <a:p>
            <a:endParaRPr lang="cs-CZ" sz="3500" b="1" i="1" dirty="0"/>
          </a:p>
          <a:p>
            <a:pPr marL="0" indent="0" algn="ctr">
              <a:buNone/>
            </a:pPr>
            <a:r>
              <a:rPr lang="cs-CZ" sz="3500" i="1" dirty="0"/>
              <a:t>Mluví s řidičem či se mnou?</a:t>
            </a:r>
          </a:p>
          <a:p>
            <a:pPr marL="0" indent="0" algn="ctr">
              <a:buNone/>
            </a:pPr>
            <a:r>
              <a:rPr lang="cs-CZ" sz="3500" i="1" dirty="0"/>
              <a:t>Mám si stoupnout nebo sednout?</a:t>
            </a:r>
          </a:p>
          <a:p>
            <a:pPr marL="0" indent="0" algn="ctr">
              <a:buNone/>
            </a:pPr>
            <a:r>
              <a:rPr lang="cs-CZ" sz="3500" i="1" dirty="0"/>
              <a:t>Člověk mu fakt nerozumí,</a:t>
            </a:r>
          </a:p>
          <a:p>
            <a:pPr marL="0" indent="0" algn="ctr">
              <a:buNone/>
            </a:pPr>
            <a:r>
              <a:rPr lang="cs-CZ" sz="3500" i="1" dirty="0"/>
              <a:t>stojí zády, </a:t>
            </a:r>
            <a:r>
              <a:rPr lang="cs-CZ" sz="3500" i="1"/>
              <a:t>přitom mluví…</a:t>
            </a:r>
            <a:endParaRPr lang="cs-CZ" sz="3500" i="1" dirty="0"/>
          </a:p>
          <a:p>
            <a:pPr marL="0" indent="0" algn="ctr">
              <a:buNone/>
            </a:pPr>
            <a:endParaRPr lang="cs-CZ" sz="3500" i="1" dirty="0"/>
          </a:p>
          <a:p>
            <a:pPr marL="0" indent="0" algn="ctr">
              <a:buNone/>
            </a:pPr>
            <a:endParaRPr lang="cs-CZ" b="1" dirty="0"/>
          </a:p>
          <a:p>
            <a:endParaRPr lang="cs-CZ" b="1" dirty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K usnadnění komunikace se zdržujeme v zorném poli pacienta, mluvíme srozumitelně a udržujeme oční kontakt. Při pochybnostech ověřujeme správné využití kompenzačních pomůcek.</a:t>
            </a:r>
            <a:r>
              <a:rPr lang="cs-CZ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543145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VIII. Nepřekřičíš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2285999"/>
            <a:ext cx="9731829" cy="40364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i="1" dirty="0"/>
              <a:t>Do křičení vkládáš vizi,</a:t>
            </a:r>
          </a:p>
          <a:p>
            <a:pPr marL="0" indent="0" algn="ctr">
              <a:buNone/>
            </a:pPr>
            <a:r>
              <a:rPr lang="cs-CZ" sz="3200" i="1" dirty="0"/>
              <a:t>co spíš ztlumit televizi?</a:t>
            </a:r>
          </a:p>
          <a:p>
            <a:pPr marL="0" indent="0">
              <a:buNone/>
            </a:pPr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Bez ověření nedoslýchavosti nezesilujeme hlas. Porozumění řeči se ve stáří zhoršuje v hlučném prostředí, proto "nepřekřikujeme" jiný hovor, rozhlas, televizi, ale snažíme se hluk odstranit.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9678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486788-Valentova_Martina-Geriatrie-Komunikace_v_PNP (2)[20220207131732951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1508</TotalTime>
  <Words>631</Words>
  <Application>Microsoft Office PowerPoint</Application>
  <PresentationFormat>Širokoúhlá obrazovka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Franklin Gothic Book</vt:lpstr>
      <vt:lpstr>Wingdings</vt:lpstr>
      <vt:lpstr>Crop</vt:lpstr>
      <vt:lpstr> Komunikace v pNP  Desatero komunikačních dovedností </vt:lpstr>
      <vt:lpstr>I. Neponížíš</vt:lpstr>
      <vt:lpstr>II. Nezdětinštíš</vt:lpstr>
      <vt:lpstr>III. Nepodceníš</vt:lpstr>
      <vt:lpstr>IV. Neuspěcháš</vt:lpstr>
      <vt:lpstr>V. Připomeneš</vt:lpstr>
      <vt:lpstr>VI. Ověříš</vt:lpstr>
      <vt:lpstr>VII. Ověříš si znovu</vt:lpstr>
      <vt:lpstr>VIII. Nepřekřičíš</vt:lpstr>
      <vt:lpstr>IX. opět Nepodceníš</vt:lpstr>
      <vt:lpstr>X. Nepřehlédneš</vt:lpstr>
      <vt:lpstr>A nakonec….</vt:lpstr>
      <vt:lpstr>…dobré komunikační schopnosti je třeba ovládat i v osobním životě…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pNP  komunikační dovednosti</dc:title>
  <dc:creator>user</dc:creator>
  <cp:lastModifiedBy>Jiří</cp:lastModifiedBy>
  <cp:revision>36</cp:revision>
  <dcterms:created xsi:type="dcterms:W3CDTF">2021-03-20T09:28:47Z</dcterms:created>
  <dcterms:modified xsi:type="dcterms:W3CDTF">2022-02-17T11:15:41Z</dcterms:modified>
</cp:coreProperties>
</file>