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74" r:id="rId2"/>
    <p:sldId id="334" r:id="rId3"/>
    <p:sldId id="290" r:id="rId4"/>
    <p:sldId id="331" r:id="rId5"/>
    <p:sldId id="332" r:id="rId6"/>
    <p:sldId id="33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8" r:id="rId22"/>
    <p:sldId id="350" r:id="rId23"/>
    <p:sldId id="349" r:id="rId24"/>
    <p:sldId id="357" r:id="rId25"/>
    <p:sldId id="351" r:id="rId26"/>
    <p:sldId id="352" r:id="rId27"/>
    <p:sldId id="353" r:id="rId28"/>
    <p:sldId id="354" r:id="rId29"/>
    <p:sldId id="27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Pacienti</c:v>
                </c:pt>
              </c:strCache>
            </c:strRef>
          </c:tx>
          <c:spPr>
            <a:ln w="79375">
              <a:solidFill>
                <a:srgbClr val="0000FF"/>
              </a:solidFill>
              <a:round/>
            </a:ln>
          </c:spPr>
          <c:marker>
            <c:symbol val="square"/>
            <c:size val="15"/>
            <c:spPr>
              <a:solidFill>
                <a:srgbClr val="0000FF"/>
              </a:solidFill>
              <a:ln>
                <a:noFill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435-4E74-8FB7-4DC7C84DE94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8435-4E74-8FB7-4DC7C84DE94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8435-4E74-8FB7-4DC7C84DE94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8435-4E74-8FB7-4DC7C84DE94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4-8435-4E74-8FB7-4DC7C84DE94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5-8435-4E74-8FB7-4DC7C84DE942}"/>
              </c:ext>
            </c:extLst>
          </c:dPt>
          <c:dLbls>
            <c:dLbl>
              <c:idx val="1"/>
              <c:layout>
                <c:manualLayout>
                  <c:x val="-6.6293850936439233E-2"/>
                  <c:y val="-8.6870299712453053E-2"/>
                </c:manualLayout>
              </c:layout>
              <c:numFmt formatCode="#,##0" sourceLinked="0"/>
              <c:spPr/>
              <c:txPr>
                <a:bodyPr wrap="square"/>
                <a:lstStyle/>
                <a:p>
                  <a:pPr>
                    <a:defRPr sz="32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35-4E74-8FB7-4DC7C84DE942}"/>
                </c:ext>
              </c:extLst>
            </c:dLbl>
            <c:dLbl>
              <c:idx val="2"/>
              <c:numFmt formatCode="#,##0" sourceLinked="0"/>
              <c:spPr/>
              <c:txPr>
                <a:bodyPr wrap="square"/>
                <a:lstStyle/>
                <a:p>
                  <a:pPr>
                    <a:defRPr sz="32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35-4E74-8FB7-4DC7C84DE942}"/>
                </c:ext>
              </c:extLst>
            </c:dLbl>
            <c:dLbl>
              <c:idx val="3"/>
              <c:layout>
                <c:manualLayout>
                  <c:x val="-6.1562079613017448E-2"/>
                  <c:y val="-9.8034404261594044E-2"/>
                </c:manualLayout>
              </c:layout>
              <c:numFmt formatCode="#,##0" sourceLinked="0"/>
              <c:spPr/>
              <c:txPr>
                <a:bodyPr wrap="square"/>
                <a:lstStyle/>
                <a:p>
                  <a:pPr>
                    <a:defRPr sz="32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35-4E74-8FB7-4DC7C84DE942}"/>
                </c:ext>
              </c:extLst>
            </c:dLbl>
            <c:dLbl>
              <c:idx val="4"/>
              <c:numFmt formatCode="#,##0" sourceLinked="0"/>
              <c:spPr/>
              <c:txPr>
                <a:bodyPr wrap="square"/>
                <a:lstStyle/>
                <a:p>
                  <a:pPr>
                    <a:defRPr sz="32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5-4E74-8FB7-4DC7C84DE942}"/>
                </c:ext>
              </c:extLst>
            </c:dLbl>
            <c:dLbl>
              <c:idx val="5"/>
              <c:layout>
                <c:manualLayout>
                  <c:x val="-7.514593744990207E-2"/>
                  <c:y val="-0.10735341554228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35-4E74-8FB7-4DC7C84DE942}"/>
                </c:ext>
              </c:extLst>
            </c:dLbl>
            <c:dLbl>
              <c:idx val="7"/>
              <c:layout>
                <c:manualLayout>
                  <c:x val="-2.2033418369125039E-2"/>
                  <c:y val="9.455158335176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5-4E74-8FB7-4DC7C84DE942}"/>
                </c:ext>
              </c:extLst>
            </c:dLbl>
            <c:dLbl>
              <c:idx val="8"/>
              <c:layout>
                <c:manualLayout>
                  <c:x val="-2.6735915075730646E-2"/>
                  <c:y val="-7.2239502691145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35-4E74-8FB7-4DC7C84DE94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3200" b="1" strike="noStrike" spc="-1">
                    <a:solidFill>
                      <a:srgbClr val="0000FF"/>
                    </a:solidFill>
                    <a:latin typeface="Tahoma"/>
                    <a:ea typeface="Tahoma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4262</c:v>
                </c:pt>
                <c:pt idx="1">
                  <c:v>5011</c:v>
                </c:pt>
                <c:pt idx="2">
                  <c:v>5509</c:v>
                </c:pt>
                <c:pt idx="3">
                  <c:v>6074</c:v>
                </c:pt>
                <c:pt idx="4">
                  <c:v>6240</c:v>
                </c:pt>
                <c:pt idx="5">
                  <c:v>6674</c:v>
                </c:pt>
                <c:pt idx="6">
                  <c:v>7168</c:v>
                </c:pt>
                <c:pt idx="7">
                  <c:v>8145</c:v>
                </c:pt>
                <c:pt idx="8">
                  <c:v>9135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35-4E74-8FB7-4DC7C84DE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18155070"/>
        <c:axId val="56762557"/>
      </c:lineChart>
      <c:catAx>
        <c:axId val="1815507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Tahoma"/>
                <a:ea typeface="Tahoma"/>
              </a:defRPr>
            </a:pPr>
            <a:endParaRPr lang="cs-CZ"/>
          </a:p>
        </c:txPr>
        <c:crossAx val="56762557"/>
        <c:crosses val="autoZero"/>
        <c:auto val="1"/>
        <c:lblAlgn val="ctr"/>
        <c:lblOffset val="100"/>
        <c:noMultiLvlLbl val="0"/>
      </c:catAx>
      <c:valAx>
        <c:axId val="56762557"/>
        <c:scaling>
          <c:orientation val="minMax"/>
          <c:min val="2000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Tahoma"/>
                <a:ea typeface="Tahoma"/>
              </a:defRPr>
            </a:pPr>
            <a:endParaRPr lang="cs-CZ"/>
          </a:p>
        </c:txPr>
        <c:crossAx val="1815507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Náklady</c:v>
                </c:pt>
              </c:strCache>
            </c:strRef>
          </c:tx>
          <c:spPr>
            <a:ln w="44450">
              <a:solidFill>
                <a:srgbClr val="0000FF"/>
              </a:solidFill>
              <a:round/>
            </a:ln>
          </c:spPr>
          <c:marker>
            <c:symbol val="square"/>
            <c:size val="12"/>
            <c:spPr>
              <a:solidFill>
                <a:srgbClr val="0000FF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8D9-46B5-B726-2DBF8F3731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8D9-46B5-B726-2DBF8F3731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8D9-46B5-B726-2DBF8F3731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8D9-46B5-B726-2DBF8F3731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8D9-46B5-B726-2DBF8F3731B9}"/>
              </c:ext>
            </c:extLst>
          </c:dPt>
          <c:dLbls>
            <c:dLbl>
              <c:idx val="0"/>
              <c:layout>
                <c:manualLayout>
                  <c:x val="-4.9915707984331814E-2"/>
                  <c:y val="-9.9980193027945904E-2"/>
                </c:manualLayout>
              </c:layout>
              <c:numFmt formatCode="#,##0;[Red]#,##0" sourceLinked="0"/>
              <c:spPr/>
              <c:txPr>
                <a:bodyPr wrap="square"/>
                <a:lstStyle/>
                <a:p>
                  <a:pPr>
                    <a:defRPr sz="28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D9-46B5-B726-2DBF8F3731B9}"/>
                </c:ext>
              </c:extLst>
            </c:dLbl>
            <c:dLbl>
              <c:idx val="1"/>
              <c:numFmt formatCode="#,##0;[Red]#,##0" sourceLinked="0"/>
              <c:spPr/>
              <c:txPr>
                <a:bodyPr wrap="square"/>
                <a:lstStyle/>
                <a:p>
                  <a:pPr>
                    <a:defRPr sz="28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9-46B5-B726-2DBF8F3731B9}"/>
                </c:ext>
              </c:extLst>
            </c:dLbl>
            <c:dLbl>
              <c:idx val="2"/>
              <c:layout>
                <c:manualLayout>
                  <c:x val="-6.0699340755832699E-2"/>
                  <c:y val="-0.12806107749927975"/>
                </c:manualLayout>
              </c:layout>
              <c:numFmt formatCode="#,##0;[Red]#,##0" sourceLinked="0"/>
              <c:spPr/>
              <c:txPr>
                <a:bodyPr wrap="square"/>
                <a:lstStyle/>
                <a:p>
                  <a:pPr>
                    <a:defRPr sz="28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9-46B5-B726-2DBF8F3731B9}"/>
                </c:ext>
              </c:extLst>
            </c:dLbl>
            <c:dLbl>
              <c:idx val="3"/>
              <c:layout>
                <c:manualLayout>
                  <c:x val="-3.7359301446305601E-2"/>
                  <c:y val="8.1279197010754201E-2"/>
                </c:manualLayout>
              </c:layout>
              <c:numFmt formatCode="#,##0;[Red]#,##0" sourceLinked="0"/>
              <c:spPr/>
              <c:txPr>
                <a:bodyPr wrap="square"/>
                <a:lstStyle/>
                <a:p>
                  <a:pPr>
                    <a:defRPr sz="28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9-46B5-B726-2DBF8F3731B9}"/>
                </c:ext>
              </c:extLst>
            </c:dLbl>
            <c:dLbl>
              <c:idx val="4"/>
              <c:layout>
                <c:manualLayout>
                  <c:x val="-5.6451469064916E-2"/>
                  <c:y val="-0.1342996734850668"/>
                </c:manualLayout>
              </c:layout>
              <c:numFmt formatCode="#,##0;[Red]#,##0" sourceLinked="0"/>
              <c:spPr/>
              <c:txPr>
                <a:bodyPr wrap="square"/>
                <a:lstStyle/>
                <a:p>
                  <a:pPr>
                    <a:defRPr sz="2800" b="1" strike="noStrike" spc="-1">
                      <a:solidFill>
                        <a:srgbClr val="0000FF"/>
                      </a:solidFill>
                      <a:latin typeface="Tahoma"/>
                      <a:ea typeface="DejaVu San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D9-46B5-B726-2DBF8F3731B9}"/>
                </c:ext>
              </c:extLst>
            </c:dLbl>
            <c:dLbl>
              <c:idx val="6"/>
              <c:layout>
                <c:manualLayout>
                  <c:x val="-8.2479780206211106E-2"/>
                  <c:y val="-0.116627052722558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9-46B5-B726-2DBF8F3731B9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800" b="1" strike="noStrike" spc="-1">
                    <a:solidFill>
                      <a:srgbClr val="0000FF"/>
                    </a:solidFill>
                    <a:latin typeface="Tahoma"/>
                    <a:ea typeface="Tahoma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1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1139.0999999999999</c:v>
                </c:pt>
                <c:pt idx="1">
                  <c:v>1343.7</c:v>
                </c:pt>
                <c:pt idx="2">
                  <c:v>1445.8</c:v>
                </c:pt>
                <c:pt idx="3">
                  <c:v>1528.8</c:v>
                </c:pt>
                <c:pt idx="4">
                  <c:v>1729.4</c:v>
                </c:pt>
                <c:pt idx="5">
                  <c:v>2197.5</c:v>
                </c:pt>
                <c:pt idx="6">
                  <c:v>2924.8</c:v>
                </c:pt>
                <c:pt idx="7">
                  <c:v>3052.8</c:v>
                </c:pt>
                <c:pt idx="8">
                  <c:v>3605.9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8D9-46B5-B726-2DBF8F373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8158688"/>
        <c:axId val="58768617"/>
      </c:lineChart>
      <c:catAx>
        <c:axId val="815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600" b="1" strike="noStrike" spc="-1">
                <a:solidFill>
                  <a:srgbClr val="000000"/>
                </a:solidFill>
                <a:latin typeface="Tahoma"/>
                <a:ea typeface="Tahoma"/>
              </a:defRPr>
            </a:pPr>
            <a:endParaRPr lang="cs-CZ"/>
          </a:p>
        </c:txPr>
        <c:crossAx val="58768617"/>
        <c:crosses val="autoZero"/>
        <c:auto val="1"/>
        <c:lblAlgn val="ctr"/>
        <c:lblOffset val="100"/>
        <c:noMultiLvlLbl val="0"/>
      </c:catAx>
      <c:valAx>
        <c:axId val="58768617"/>
        <c:scaling>
          <c:orientation val="minMax"/>
          <c:min val="500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Tahoma"/>
                <a:ea typeface="Tahoma"/>
              </a:defRPr>
            </a:pPr>
            <a:endParaRPr lang="cs-CZ"/>
          </a:p>
        </c:txPr>
        <c:crossAx val="815868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988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543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831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58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82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5905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9887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950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18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545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222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853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02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803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2162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292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93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47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829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271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751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00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472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560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934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8899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75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075FBBC5-FF1C-4127-6B18-291BA9D2CA65}"/>
              </a:ext>
            </a:extLst>
          </p:cNvPr>
          <p:cNvGrpSpPr/>
          <p:nvPr userDrawn="1"/>
        </p:nvGrpSpPr>
        <p:grpSpPr>
          <a:xfrm>
            <a:off x="7109957" y="414868"/>
            <a:ext cx="4650145" cy="482765"/>
            <a:chOff x="1071723" y="2877625"/>
            <a:chExt cx="10402903" cy="1080000"/>
          </a:xfrm>
        </p:grpSpPr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4B2488B0-F959-0774-92F9-C2BEC7F25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ABD9AC45-8DE8-05E8-3519-6C3866DC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4AE0E094-842B-C31F-B502-F3517D50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524FD24-8C84-38DE-51CD-421ADCCABFA9}"/>
              </a:ext>
            </a:extLst>
          </p:cNvPr>
          <p:cNvGrpSpPr/>
          <p:nvPr userDrawn="1"/>
        </p:nvGrpSpPr>
        <p:grpSpPr>
          <a:xfrm>
            <a:off x="7234358" y="5827127"/>
            <a:ext cx="4650145" cy="482765"/>
            <a:chOff x="1071723" y="2877625"/>
            <a:chExt cx="10402903" cy="1080000"/>
          </a:xfrm>
        </p:grpSpPr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70539C21-1E6E-F391-F267-D263DB08F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1C6D01CF-E3CF-E563-265C-6003BE75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581ECAEE-AC3B-75BD-EECD-2A35EA74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FN BRNO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univerzity, Fakultní nemocnice Brno</a:t>
            </a:r>
          </a:p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8936D5-520F-0A9A-90DE-4F65DDAA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73560967-14EF-CB0E-E51F-CCCE791CFFF4}"/>
              </a:ext>
            </a:extLst>
          </p:cNvPr>
          <p:cNvGrpSpPr/>
          <p:nvPr userDrawn="1"/>
        </p:nvGrpSpPr>
        <p:grpSpPr>
          <a:xfrm>
            <a:off x="7234358" y="5827127"/>
            <a:ext cx="4650145" cy="482765"/>
            <a:chOff x="1071723" y="2877625"/>
            <a:chExt cx="10402903" cy="1080000"/>
          </a:xfrm>
        </p:grpSpPr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CFFC4A0A-D89A-1840-7E6F-4D5123D6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92772DDC-435C-F265-D452-B4F6DDEE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32939563-7BF9-E050-7707-49480635D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097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 FNUSA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univerzity, Fakultní nemocnice u sv. Anny v Brně</a:t>
            </a:r>
          </a:p>
          <a:p>
            <a:pPr lvl="0"/>
            <a:r>
              <a:rPr lang="cs-CZ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EFECAA-4C8C-6F68-29BD-C15C2BBD8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0E1EC22E-8F74-F96A-9979-912C784D85A5}"/>
              </a:ext>
            </a:extLst>
          </p:cNvPr>
          <p:cNvGrpSpPr/>
          <p:nvPr userDrawn="1"/>
        </p:nvGrpSpPr>
        <p:grpSpPr>
          <a:xfrm>
            <a:off x="7234358" y="5827127"/>
            <a:ext cx="4650145" cy="482765"/>
            <a:chOff x="1071723" y="2877625"/>
            <a:chExt cx="10402903" cy="1080000"/>
          </a:xfrm>
        </p:grpSpPr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4999108B-1F31-F296-889F-2D0DC243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0234" y="2877625"/>
              <a:ext cx="2581604" cy="1080000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08CA4299-8CA8-F3AC-6211-74D1E43D5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3343" y="2877625"/>
              <a:ext cx="2281283" cy="1080000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2C437553-BA0F-4194-2F79-1FE91E83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723" y="2877625"/>
              <a:ext cx="4037006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31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NÁZEV CŽV KURZU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84" r:id="rId3"/>
    <p:sldLayoutId id="2147483685" r:id="rId4"/>
    <p:sldLayoutId id="2147483674" r:id="rId5"/>
    <p:sldLayoutId id="2147483688" r:id="rId6"/>
    <p:sldLayoutId id="2147483675" r:id="rId7"/>
    <p:sldLayoutId id="2147483695" r:id="rId8"/>
    <p:sldLayoutId id="2147483686" r:id="rId9"/>
    <p:sldLayoutId id="2147483700" r:id="rId10"/>
    <p:sldLayoutId id="2147483701" r:id="rId11"/>
    <p:sldLayoutId id="2147483702" r:id="rId12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pt-BR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2EA8D7-C538-DA77-801A-FD632E5B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 správnosti a oprávněnosti vykázané a vyúčtované zdravotní péče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93B7C73-D11E-D204-7916-08990C12B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Czekus</a:t>
            </a:r>
            <a:r>
              <a:rPr lang="cs-CZ" dirty="0"/>
              <a:t>, Eva Tesařová</a:t>
            </a:r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Číselníky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nejednotnost přístupu VZP a SZP ČR – „N_LEKY“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7200" lvl="1" indent="-45720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rozdílný výčet LP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7200" lvl="1" indent="-45720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rozdíly v úhradě „N_LEKY“</a:t>
            </a:r>
          </a:p>
          <a:p>
            <a:pPr marL="540000" lvl="1" indent="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číselnících - zejména HVLP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7200" lvl="1" indent="-457200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vstup n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ových LP do úhrady -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 "S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</a:p>
          <a:p>
            <a:pPr marL="997200" lvl="1" indent="-457200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indikace LP / rozšiřování indikací LP</a:t>
            </a:r>
            <a:endParaRPr lang="cs-CZ" sz="1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7200" lvl="1" indent="-457200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příklad - PCSK9 inhibitory LP REPATHA a LP PRALUENT (ZULP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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recept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anose="05040102010807070707" pitchFamily="18" charset="2"/>
              </a:rPr>
              <a:t>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ZULP)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2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Pasportizace 1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nárůst administrativních úkonů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aktualizace EP2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klinických útvarů</a:t>
            </a:r>
          </a:p>
          <a:p>
            <a:pPr marL="997200" lvl="1" indent="-45720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330 IČP</a:t>
            </a:r>
          </a:p>
          <a:p>
            <a:pPr marL="997200" lvl="1" indent="-45720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zdravotních pojišťoven (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portály + ZPMV)</a:t>
            </a:r>
          </a:p>
          <a:p>
            <a:pPr marL="540000" lvl="1" indent="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aktualizace personálu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7200" lvl="1" indent="-457200"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lékaři - 1 263, JOP VŠ - 267, SZP - 3 262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840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Pasportizace 2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nárůst požadavků na dokládání dokumentů k přístrojové technice pro: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přístroje - součásti setů a sestav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přístroje nepoužívané (překonané) - definované</a:t>
            </a:r>
            <a:b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kalkulačních listech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drobný materiál - definovaný v kalkulačních listech (brýle, pinzety, manžeta k turniketu)</a:t>
            </a:r>
          </a:p>
          <a:p>
            <a:pPr marL="540000" lvl="1" indent="0" algn="just"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endParaRPr lang="cs-CZ" sz="1400" b="1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použití levnějšího přístroje než uvádí kalkulační list, dokládá PZS „čestné prohlášení podepsané ředitelem“</a:t>
            </a:r>
            <a:endParaRPr lang="cs-CZ" sz="1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781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Pasportizace - příklady 1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66043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 REVIZNÍ A ZVLÁŠTĚ SLOŽITÁ REKONSTRUKČNÍ ARTROSKOPIE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nasmlouvání výkonu je třeba </a:t>
            </a: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doložit dokumenty od 27 přístrojů a drobného materiálu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0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15440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 ODBĚR BIOPTICKÉHO MATERIÁLU PŘI ENDOSKOPII</a:t>
            </a:r>
            <a:endParaRPr lang="cs-CZ" sz="1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v</a:t>
            </a:r>
            <a:r>
              <a:rPr lang="cs-CZ" sz="1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ýkon odbornosti 105 – gastroenterologie je povolen pro jiné odbornosti, např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701 – otorinolaryngologie</a:t>
            </a: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nasmlouvání výkonu je třeba doložit dokumentem přístroje - </a:t>
            </a:r>
            <a:r>
              <a:rPr lang="cs-CZ" sz="1400" b="1" spc="-1" dirty="0" err="1">
                <a:solidFill>
                  <a:srgbClr val="0000FF"/>
                </a:solidFill>
                <a:latin typeface="Tahoma"/>
                <a:ea typeface="Tahoma"/>
              </a:rPr>
              <a:t>Videokolonoskop</a:t>
            </a: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 flexibilní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v ceně 1 mil. Kč.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025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Pasportizace </a:t>
            </a:r>
            <a:r>
              <a:rPr lang="cs-CZ" sz="2400" b="1" spc="-1">
                <a:solidFill>
                  <a:srgbClr val="000000"/>
                </a:solidFill>
                <a:latin typeface="Tahoma"/>
                <a:ea typeface="Tahoma"/>
              </a:rPr>
              <a:t>-</a:t>
            </a:r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 příklady 2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 algn="just">
              <a:spcBef>
                <a:spcPts val="1134"/>
              </a:spcBef>
              <a:buClr>
                <a:srgbClr val="FF0000"/>
              </a:buClr>
              <a:buNone/>
            </a:pP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37061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, </a:t>
            </a: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37062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, </a:t>
            </a: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37063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 KOMPLEXNÍ, CÍLENÉ,</a:t>
            </a:r>
            <a:br>
              <a:rPr lang="cs-CZ" sz="1400" b="1" spc="-1" dirty="0">
                <a:solidFill>
                  <a:srgbClr val="000000"/>
                </a:solidFill>
                <a:latin typeface="Tahoma"/>
              </a:rPr>
            </a:b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KONTROLNÍ VYŠETŘENÍ PEDOPSYCHOLOGICKÉ</a:t>
            </a:r>
          </a:p>
          <a:p>
            <a:pPr marL="0" indent="0" algn="just">
              <a:spcBef>
                <a:spcPts val="1134"/>
              </a:spcBef>
              <a:buClr>
                <a:srgbClr val="FF0000"/>
              </a:buClr>
              <a:buNone/>
            </a:pPr>
            <a:endParaRPr lang="cs-CZ" sz="1400" b="1" spc="-1" dirty="0">
              <a:solidFill>
                <a:srgbClr val="000000"/>
              </a:solidFill>
              <a:latin typeface="Tahoma"/>
            </a:endParaRPr>
          </a:p>
          <a:p>
            <a:pPr marL="997200" lvl="1" indent="-45720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nasmlouvání výkonu je třeba doložit dokument od přístroje - </a:t>
            </a:r>
            <a:r>
              <a:rPr lang="pt-BR" sz="1400" b="1" spc="-1" dirty="0">
                <a:solidFill>
                  <a:srgbClr val="0000FF"/>
                </a:solidFill>
                <a:latin typeface="Tahoma"/>
                <a:ea typeface="Tahoma"/>
              </a:rPr>
              <a:t>Baterie</a:t>
            </a: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 </a:t>
            </a:r>
            <a:r>
              <a:rPr lang="pt-BR" sz="1400" b="1" spc="-1" dirty="0">
                <a:solidFill>
                  <a:srgbClr val="0000FF"/>
                </a:solidFill>
                <a:latin typeface="Tahoma"/>
                <a:ea typeface="Tahoma"/>
              </a:rPr>
              <a:t>testová v ceně 0,4 mil. Kč</a:t>
            </a: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540000" lvl="1" indent="0" algn="just"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997200" lvl="1" indent="-457200" algn="just" fontAlgn="base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spc="-1" dirty="0">
                <a:solidFill>
                  <a:srgbClr val="0000FF"/>
                </a:solidFill>
                <a:latin typeface="Tahoma"/>
                <a:ea typeface="Tahoma"/>
              </a:rPr>
              <a:t>TESTOVÉ BATERIE V PSYCHOLOGII</a:t>
            </a:r>
            <a:r>
              <a:rPr lang="cs-CZ" sz="1400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– Psychologické   vyšetření se nikdy neopírá o výsledky jednoho testu, zkušený psycholog vybírá různé typy metod, aby se jednak více o dané problematice dozvěděl a také aby se minimalizoval vliv chyb při samotném testování. </a:t>
            </a: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Testové baterie tedy znamenají sestavu více testů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354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Pasportizace 3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40000" lvl="1" indent="0" algn="just"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r>
              <a:rPr lang="cs-CZ" sz="2400" b="1" strike="noStrike" spc="-1" dirty="0">
                <a:solidFill>
                  <a:srgbClr val="0000FF"/>
                </a:solidFill>
                <a:latin typeface="Tahoma"/>
                <a:ea typeface="Tahoma"/>
              </a:rPr>
              <a:t>Podání žádosti o nasmlouvání nových výkonů</a:t>
            </a:r>
            <a:r>
              <a:rPr lang="cs-CZ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:</a:t>
            </a:r>
          </a:p>
          <a:p>
            <a:pPr marL="540000" lvl="1" indent="0" algn="just"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r>
              <a:rPr lang="cs-CZ" sz="2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až ke konci kvartálu / </a:t>
            </a:r>
            <a:r>
              <a:rPr lang="cs-CZ" sz="2000" b="1" spc="-1" dirty="0">
                <a:solidFill>
                  <a:srgbClr val="000000"/>
                </a:solidFill>
                <a:latin typeface="Tahoma"/>
              </a:rPr>
              <a:t>po rozhodnutí komise </a:t>
            </a:r>
            <a:r>
              <a:rPr lang="cs-CZ" sz="2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- </a:t>
            </a:r>
            <a:r>
              <a:rPr lang="cs-CZ" sz="2000" b="1" spc="-1" dirty="0">
                <a:solidFill>
                  <a:srgbClr val="000000"/>
                </a:solidFill>
                <a:latin typeface="Tahoma"/>
              </a:rPr>
              <a:t>generuje zpoždění nasmlouvání výkonů:</a:t>
            </a:r>
            <a:endParaRPr lang="cs-CZ" sz="2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540000" lvl="1" indent="0" algn="just"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endParaRPr lang="cs-CZ" sz="6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1054350" lvl="1" indent="-51435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Rozdílná účinnost nasmlouvání výkonů dle ZP</a:t>
            </a:r>
          </a:p>
          <a:p>
            <a:pPr marL="540000" lvl="1" indent="0" algn="just">
              <a:spcBef>
                <a:spcPts val="1134"/>
              </a:spcBef>
              <a:buClr>
                <a:srgbClr val="0000FF"/>
              </a:buClr>
              <a:buSzPct val="75000"/>
              <a:buNone/>
            </a:pPr>
            <a:endParaRPr lang="cs-CZ" sz="6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1054350" lvl="1" indent="-514350" algn="just">
              <a:spcBef>
                <a:spcPts val="1134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Rozdílný výčet pracovišť s nasmlouvaným výkonem dle ZP 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- řada výkonů odmítnuta s odůvodněním, že „výkony nebyly uvolněny k nasmlouvání“ - rozdílný přístup ZP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sym typeface="Wingdings 3" panose="05040102010807070707" pitchFamily="18" charset="2"/>
              </a:rPr>
              <a:t> </a:t>
            </a:r>
            <a:endParaRPr lang="cs-CZ" sz="2400" b="1" spc="-1" dirty="0">
              <a:solidFill>
                <a:srgbClr val="0000FF"/>
              </a:solidFill>
              <a:latin typeface="Tahoma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137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Centrová péče 2024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20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klinických útvarů</a:t>
            </a:r>
          </a:p>
          <a:p>
            <a:pPr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endParaRPr lang="cs-CZ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0" indent="0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55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nasmlouvaných diagnostických skupin</a:t>
            </a:r>
          </a:p>
          <a:p>
            <a:pPr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endParaRPr lang="cs-CZ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0" indent="0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252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nasmlouvaných ATC skupin LP</a:t>
            </a:r>
          </a:p>
          <a:p>
            <a:pPr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endParaRPr lang="cs-CZ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0" indent="0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9 135 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pacientů evidovaných v roce 2023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15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Vývoj počtu pacientů 2015 - 2023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6DB3F087-9997-4B5C-9FAC-901D5B8D08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921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Vývoj nákladů 2015 - 2023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C1F31560-90C8-42CF-9B16-C73BCCC4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400" b="1" strike="noStrike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1,139 mld. Kč    /   </a:t>
            </a: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1, 344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mld. Kč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(+18%)  /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1,446 mld. Kč (+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8%) 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1,529 mld. Kč (+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6%)</a:t>
            </a:r>
            <a:r>
              <a:rPr lang="cs-CZ" sz="14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sz="14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1,729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mld. Kč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(+13%) / </a:t>
            </a: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2,198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mld. Kč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(+27%)             </a:t>
            </a:r>
          </a:p>
          <a:p>
            <a:pPr marL="709200" indent="-457200">
              <a:lnSpc>
                <a:spcPct val="100000"/>
              </a:lnSpc>
              <a:spcBef>
                <a:spcPts val="1001"/>
              </a:spcBef>
              <a:buAutoNum type="arabicPlain" startAt="2021"/>
              <a:tabLst>
                <a:tab pos="0" algn="l"/>
              </a:tabLst>
            </a:pP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2,925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mld. Kč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(+33%) / </a:t>
            </a: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3,053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mld. Kč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(+4%)  / </a:t>
            </a:r>
            <a:r>
              <a:rPr lang="cs-CZ" sz="1400" b="1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cs-CZ" sz="1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3,606 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mld. Kč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(+18%) </a:t>
            </a:r>
          </a:p>
          <a:p>
            <a:pPr marL="709200" indent="-457200">
              <a:lnSpc>
                <a:spcPct val="100000"/>
              </a:lnSpc>
              <a:spcBef>
                <a:spcPts val="1001"/>
              </a:spcBef>
              <a:buAutoNum type="arabicPlain" startAt="2021"/>
              <a:tabLst>
                <a:tab pos="0" algn="l"/>
              </a:tabLst>
            </a:pPr>
            <a:endParaRPr lang="cs-CZ" sz="2000" b="1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20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1EBDE81-B045-420C-BDD3-7571590EB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969096"/>
              </p:ext>
            </p:extLst>
          </p:nvPr>
        </p:nvGraphicFramePr>
        <p:xfrm>
          <a:off x="216720" y="2705493"/>
          <a:ext cx="10383101" cy="329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54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Nákladově významné </a:t>
            </a:r>
            <a:b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</a:br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diagnostické skupiny 2023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HON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2 387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1,1 mld. Kč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+ HON (CAR-T) 20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154 mil. Kč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SMA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76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539 mil. Kč</a:t>
            </a:r>
            <a:endParaRPr lang="cs-CZ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CF 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111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407 mil. Kč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ONK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813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301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mil. Kč</a:t>
            </a:r>
            <a:endParaRPr lang="cs-CZ" sz="2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CRO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CUL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SKS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1 091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245 mil. Kč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RS</a:t>
            </a:r>
            <a:r>
              <a:rPr lang="cs-CZ" sz="2400" b="1" spc="-1" dirty="0">
                <a:solidFill>
                  <a:srgbClr val="000000"/>
                </a:solidFill>
                <a:latin typeface="Tahoma"/>
                <a:ea typeface="Tahoma"/>
              </a:rPr>
              <a:t> 1 046 URČ; náklady </a:t>
            </a:r>
            <a:r>
              <a:rPr lang="cs-CZ" sz="2400" b="1" spc="-1" dirty="0">
                <a:solidFill>
                  <a:srgbClr val="0000FF"/>
                </a:solidFill>
                <a:latin typeface="Tahoma"/>
                <a:ea typeface="Tahoma"/>
              </a:rPr>
              <a:t>225 mil. Kč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0946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Statistická data FN Brno 2023</a:t>
            </a:r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hospitalizací/případů: </a:t>
            </a:r>
            <a:r>
              <a:rPr lang="cs-CZ" sz="2400" b="1" strike="noStrike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68 946</a:t>
            </a:r>
            <a:endParaRPr lang="cs-CZ" sz="2400" b="0" strike="noStrike" spc="-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ambulantních URČ: </a:t>
            </a:r>
            <a:r>
              <a:rPr lang="cs-CZ" sz="2400" b="1" strike="noStrike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299 285</a:t>
            </a:r>
            <a:endParaRPr lang="cs-CZ" sz="2400" b="0" strike="noStrike" spc="-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objem úhrad od ZP za celkovou péči: </a:t>
            </a:r>
            <a:r>
              <a:rPr lang="cs-CZ" sz="2400" b="1" strike="noStrike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12,3 mld. Kč</a:t>
            </a:r>
            <a:endParaRPr lang="cs-CZ" sz="240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objem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centrových</a:t>
            </a: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léků: </a:t>
            </a:r>
            <a:r>
              <a:rPr lang="cs-CZ" sz="2400" b="1" strike="noStrike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3,6 mld. Kč 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pacientů zařazených do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centrové</a:t>
            </a:r>
            <a:r>
              <a:rPr lang="cs-CZ" sz="2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péče: </a:t>
            </a:r>
            <a:r>
              <a:rPr lang="cs-CZ" sz="2400" b="1" strike="noStrike" spc="-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9 135</a:t>
            </a:r>
            <a:endParaRPr lang="cs-CZ" sz="2400" b="0" strike="noStrike" spc="-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382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Organizace procesů „centrové péče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Oddělení pro CL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v rámci OZP EO FN Brno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koordinace všech procesů CL</a:t>
            </a:r>
          </a:p>
          <a:p>
            <a:pPr lvl="1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- nasmlouvání, vykazování, účtování / vyúčtování</a:t>
            </a:r>
          </a:p>
          <a:p>
            <a:pPr lvl="1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- interní kontroly, revize</a:t>
            </a:r>
          </a:p>
          <a:p>
            <a:pPr lvl="1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administrace procesů schvalování LP    =    administrace cca 5 000 žádostí o schválení úhrady LP 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průběžné kontroly plnění budgetů stanovených ZP – měsíční reporting pro vedení FN Brno, podklady pro jednání se ZP, podklady pro ANČR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897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Úskalí organizace procesů „centrové péče“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71500" indent="-5715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nejednotný přístup ZP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k nasmlouvání léčivých přípravků (výčet, IČP)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	---------------------------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PAR- 16</a:t>
            </a:r>
          </a:p>
          <a:p>
            <a:pPr marL="571500" indent="-5715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nejednotná forma sdělení od RL ZP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(struktura, informace - rozhodnutí)</a:t>
            </a:r>
          </a:p>
          <a:p>
            <a:pPr marL="571500" indent="-5715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nejednotnost „úhradová“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(3 režimy úhrady)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ZULP v rámci </a:t>
            </a:r>
            <a:r>
              <a:rPr lang="cs-CZ" sz="1400" b="1" spc="-1" dirty="0" err="1">
                <a:solidFill>
                  <a:srgbClr val="000000"/>
                </a:solidFill>
                <a:latin typeface="Tahoma"/>
                <a:ea typeface="Tahoma"/>
              </a:rPr>
              <a:t>centrového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 budgetu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ZULP v rámci ambulantního/hospitalizačního režimu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recepty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1096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</a:tabLst>
            </a:pPr>
            <a:r>
              <a:rPr lang="cs-CZ" sz="1400" b="1" spc="-1">
                <a:solidFill>
                  <a:srgbClr val="000000"/>
                </a:solidFill>
                <a:latin typeface="Tahoma"/>
                <a:ea typeface="Tahoma"/>
              </a:rPr>
              <a:t>Úskalí organizace procesů - příklad</a:t>
            </a:r>
            <a:endParaRPr lang="cs-CZ" sz="1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DCA0EEF-F311-48FF-BEE9-E725D05DF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632" y="1895214"/>
            <a:ext cx="5906324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</a:tabLst>
            </a:pPr>
            <a:r>
              <a:rPr lang="cs-CZ" sz="1400" b="1" spc="-1">
                <a:solidFill>
                  <a:srgbClr val="000000"/>
                </a:solidFill>
                <a:latin typeface="Tahoma"/>
                <a:ea typeface="Tahoma"/>
              </a:rPr>
              <a:t>Úskalí organizace procesů - příklad</a:t>
            </a:r>
            <a:endParaRPr lang="cs-CZ" sz="1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18AB4C-291D-445D-8F18-27E1A6F02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923" y="1358900"/>
            <a:ext cx="4420245" cy="4140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3E8808-CDFC-4420-8865-EDF614FF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39" y="1900476"/>
            <a:ext cx="7988676" cy="39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2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</a:tabLst>
            </a:pPr>
            <a:r>
              <a:rPr lang="cs-CZ" sz="1400" b="1" spc="-1">
                <a:solidFill>
                  <a:srgbClr val="000000"/>
                </a:solidFill>
                <a:latin typeface="Tahoma"/>
                <a:ea typeface="Tahoma"/>
              </a:rPr>
              <a:t>Úskalí organizace procesů - příklad</a:t>
            </a:r>
            <a:endParaRPr lang="cs-CZ" sz="1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930719-4C66-4CA0-9440-AB21B27F9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200" y="1316031"/>
            <a:ext cx="5982535" cy="24863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FF2345-A29E-4776-B309-63C1B6EB2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2748952"/>
            <a:ext cx="5465752" cy="34345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346C667-30AF-4A03-BDC2-C8008920BEEA}"/>
              </a:ext>
            </a:extLst>
          </p:cNvPr>
          <p:cNvSpPr txBox="1"/>
          <p:nvPr/>
        </p:nvSpPr>
        <p:spPr>
          <a:xfrm>
            <a:off x="1410702" y="4307315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 </a:t>
            </a:r>
          </a:p>
          <a:p>
            <a:r>
              <a:rPr lang="cs-CZ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INSTANTNÍ FORMULACE</a:t>
            </a:r>
          </a:p>
        </p:txBody>
      </p:sp>
    </p:spTree>
    <p:extLst>
      <p:ext uri="{BB962C8B-B14F-4D97-AF65-F5344CB8AC3E}">
        <p14:creationId xmlns:p14="http://schemas.microsoft.com/office/powerpoint/2010/main" val="3646077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Úskalí organizace procesů - příklad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20642" cy="4139998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268572-1ADA-4C11-8CB3-9FA41273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0" y="1634908"/>
            <a:ext cx="5887272" cy="452500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D2583C0-FC5E-47AA-8BCC-84204F8099DB}"/>
              </a:ext>
            </a:extLst>
          </p:cNvPr>
          <p:cNvSpPr txBox="1"/>
          <p:nvPr/>
        </p:nvSpPr>
        <p:spPr>
          <a:xfrm>
            <a:off x="6713951" y="1604398"/>
            <a:ext cx="2427039" cy="273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zdravotní pojišťovna 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pacient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léčivý přípravek 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(pokračující léčba)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revizní lékaři 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tabLst>
                <a:tab pos="0" algn="l"/>
              </a:tabLst>
            </a:pPr>
            <a:r>
              <a:rPr lang="cs-CZ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závěry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(postoje k úhradě)  </a:t>
            </a:r>
            <a:endParaRPr lang="cs-CZ" sz="1400" b="1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11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Možná řešení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cs-CZ" sz="1400" b="1" dirty="0">
                <a:latin typeface="Tahoma" panose="020B0604030504040204" pitchFamily="34" charset="0"/>
                <a:ea typeface="Calibri" panose="020F0502020204030204" pitchFamily="34" charset="0"/>
              </a:rPr>
              <a:t>Cestou </a:t>
            </a:r>
            <a:r>
              <a:rPr lang="cs-CZ" sz="1400" b="1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Komise pro metodiku</a:t>
            </a: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: </a:t>
            </a:r>
          </a:p>
          <a:p>
            <a:pPr>
              <a:spcAft>
                <a:spcPts val="0"/>
              </a:spcAft>
            </a:pPr>
            <a:endParaRPr lang="cs-CZ" sz="14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Návrh na jednotnou podobu / formu / stanoviska zdravotní pojišťovny vycházející z formuláře VZP-21/2022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Žádanka o schválení (povolení)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 - </a:t>
            </a:r>
            <a:r>
              <a:rPr lang="cs-CZ" sz="1400" b="1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pro poskytovatele jasná a přehledná struktura </a:t>
            </a: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(uvedeny všechny obligatorní údaje). </a:t>
            </a:r>
          </a:p>
          <a:p>
            <a:pPr>
              <a:spcAft>
                <a:spcPts val="0"/>
              </a:spcAft>
            </a:pPr>
            <a:endParaRPr lang="cs-CZ" sz="14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+ navrhujeme, aby v rámci stanoviska ZP bylo </a:t>
            </a:r>
            <a:r>
              <a:rPr lang="cs-CZ" sz="1400" b="1" dirty="0">
                <a:solidFill>
                  <a:srgbClr val="0000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jasně specifikováno, v jaké složce úhrady bude léčivý přípravek poskytovateli uhrazen</a:t>
            </a:r>
            <a:r>
              <a:rPr lang="cs-CZ" sz="1400" dirty="0"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0951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Na závěr: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Aktivity </a:t>
            </a:r>
            <a:r>
              <a:rPr lang="cs-CZ" sz="1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Odborných společností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endParaRPr 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ČHS - </a:t>
            </a:r>
            <a:r>
              <a:rPr lang="cs-CZ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ČERVENÁ KNIHA </a:t>
            </a:r>
          </a:p>
          <a:p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Léčebné postupy v hematologii </a:t>
            </a:r>
          </a:p>
          <a:p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(první vydání 2018; aktualizace 2020, 2022, 2023</a:t>
            </a:r>
          </a:p>
          <a:p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Aktivity </a:t>
            </a:r>
            <a:r>
              <a:rPr lang="cs-CZ" sz="1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Odborných společností</a:t>
            </a:r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ČHS - </a:t>
            </a:r>
            <a:r>
              <a:rPr lang="cs-CZ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ČERVENÁ KNIHA </a:t>
            </a:r>
          </a:p>
          <a:p>
            <a:r>
              <a:rPr lang="cs-CZ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Léčebné postupy v hematologii </a:t>
            </a:r>
          </a:p>
          <a:p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(první vydání 2018; aktualizace 2020, 2022, 2023</a:t>
            </a:r>
            <a:endParaRPr lang="cs-CZ" sz="1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C72FFF-9754-4F5E-B1F0-9A539CDF92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95647" y="1478749"/>
            <a:ext cx="3400427" cy="413999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560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240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62663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2000" indent="0">
              <a:buNone/>
            </a:pPr>
            <a:endParaRPr lang="cs-CZ" sz="2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cs-CZ" sz="12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czekus.robert@fnbrno.cz</a:t>
            </a:r>
          </a:p>
          <a:p>
            <a:pPr marL="72000" indent="0">
              <a:buNone/>
            </a:pPr>
            <a:r>
              <a:rPr lang="cs-CZ" sz="24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marL="72000" indent="0">
              <a:buNone/>
            </a:pPr>
            <a:endParaRPr lang="cs-CZ" sz="2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indent="0">
              <a:buNone/>
            </a:pPr>
            <a:endParaRPr lang="cs-CZ" sz="2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cs-CZ" sz="1200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+420 532 232 803</a:t>
            </a:r>
          </a:p>
          <a:p>
            <a:r>
              <a:rPr lang="cs-CZ" sz="24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endParaRPr lang="cs-CZ" sz="24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7">
            <a:extLst>
              <a:ext uri="{FF2B5EF4-FFF2-40B4-BE49-F238E27FC236}">
                <a16:creationId xmlns:a16="http://schemas.microsoft.com/office/drawing/2014/main" id="{930BE506-90B0-4056-A1F9-3277E8CE3E4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79108" y="1858359"/>
            <a:ext cx="1432800" cy="1432800"/>
          </a:xfrm>
          <a:prstGeom prst="rect">
            <a:avLst/>
          </a:prstGeom>
          <a:ln w="0">
            <a:noFill/>
          </a:ln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EE34F43F-95CA-47E7-ACC9-7D72486A181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79108" y="3852180"/>
            <a:ext cx="1451880" cy="1451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76668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800212"/>
            <a:ext cx="10753200" cy="451576"/>
          </a:xfrm>
        </p:spPr>
        <p:txBody>
          <a:bodyPr/>
          <a:lstStyle/>
          <a:p>
            <a:pPr algn="ctr"/>
            <a:r>
              <a:rPr lang="cs-CZ" sz="2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Cíl a struktura prezentace</a:t>
            </a:r>
            <a:br>
              <a:rPr lang="cs-CZ" sz="2400" dirty="0"/>
            </a:b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 algn="just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Nasvítit z pohledu poskytovatele problematiku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vykazování a účtování zdravotních služeb.</a:t>
            </a:r>
            <a:endParaRPr lang="cs-CZ" sz="1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endParaRPr lang="cs-CZ" sz="1400" b="1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1001"/>
              </a:spcBef>
              <a:buClr>
                <a:srgbClr val="FF0000"/>
              </a:buClr>
              <a:buNone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 prezentace:</a:t>
            </a:r>
          </a:p>
          <a:p>
            <a:pPr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Úvod - přehlcení pravidly</a:t>
            </a:r>
            <a:endParaRPr lang="cs-CZ" sz="1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Číselníky</a:t>
            </a:r>
            <a:endParaRPr lang="cs-CZ" sz="1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Pasportizace</a:t>
            </a:r>
            <a:endParaRPr lang="cs-CZ" sz="1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Centrová</a:t>
            </a:r>
            <a:r>
              <a:rPr lang="cs-CZ" sz="1400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léčiva + § 16</a:t>
            </a:r>
            <a:endParaRPr lang="cs-CZ" sz="1400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155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Přehlcení pravidly - GENERUJE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/>
              </a:rPr>
              <a:t>změny přirozené a očekávané</a:t>
            </a:r>
            <a:endParaRPr lang="cs-CZ" sz="1400" b="1" strike="noStrike" spc="-1" dirty="0">
              <a:solidFill>
                <a:srgbClr val="000000"/>
              </a:solidFill>
              <a:latin typeface="Arial"/>
            </a:endParaRPr>
          </a:p>
          <a:p>
            <a:pPr marL="997200" lvl="1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latin typeface="Tahoma"/>
              </a:rPr>
              <a:t>věda, výzkum a vývoj medicíny</a:t>
            </a:r>
            <a:endParaRPr lang="cs-CZ" sz="1400" b="0" strike="noStrike" spc="-1" dirty="0">
              <a:latin typeface="Arial"/>
            </a:endParaRPr>
          </a:p>
          <a:p>
            <a:pPr marL="997200" lvl="1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latin typeface="Tahoma"/>
              </a:rPr>
              <a:t>legislativa a procesní metodiky</a:t>
            </a:r>
            <a:endParaRPr lang="cs-CZ" sz="1400" b="0" strike="noStrike" spc="-1" dirty="0">
              <a:latin typeface="Arial"/>
            </a:endParaRPr>
          </a:p>
          <a:p>
            <a:pPr marL="997200" lvl="1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/>
              </a:rPr>
              <a:t>globalizační trendy </a:t>
            </a:r>
          </a:p>
          <a:p>
            <a:pPr marL="997200" lvl="1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b="1" strike="noStrike" spc="-1" dirty="0">
                <a:latin typeface="Tahoma"/>
              </a:rPr>
              <a:t>změny neočekávané</a:t>
            </a:r>
            <a:endParaRPr lang="cs-CZ" sz="1400" b="0" strike="noStrike" spc="-1" dirty="0">
              <a:latin typeface="Arial"/>
            </a:endParaRPr>
          </a:p>
          <a:p>
            <a:pPr marL="997200" lvl="1" indent="-457200"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latin typeface="Tahoma"/>
              </a:rPr>
              <a:t>epidemie</a:t>
            </a:r>
          </a:p>
          <a:p>
            <a:pPr marL="997200" lvl="1" indent="-457200"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latin typeface="Tahoma"/>
              </a:rPr>
              <a:t>výjimky, interní metodiky, postupy a pravidla zdravotních pojišťoven</a:t>
            </a:r>
            <a:endParaRPr lang="cs-CZ" sz="1400" b="0" strike="noStrike" spc="-1" dirty="0">
              <a:latin typeface="Arial"/>
            </a:endParaRPr>
          </a:p>
          <a:p>
            <a:pPr marL="997200" lvl="1" indent="-457200">
              <a:lnSpc>
                <a:spcPct val="90000"/>
              </a:lnSpc>
              <a:spcBef>
                <a:spcPts val="1001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latin typeface="Tahoma"/>
              </a:rPr>
              <a:t>stanoviska a dohody odborných společností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098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Přehlcení pravidly – PŘINÁŠÍ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nárůst frekvence a objemu i</a:t>
            </a:r>
            <a:r>
              <a:rPr lang="cs-CZ" sz="1400" b="1" strike="noStrike" spc="-1" dirty="0">
                <a:solidFill>
                  <a:srgbClr val="0000FF"/>
                </a:solidFill>
                <a:latin typeface="Tahoma"/>
                <a:ea typeface="Tahoma"/>
              </a:rPr>
              <a:t>nformací předávaných na účastníky procesu poskytování, vykazování a účtování zdravotních služeb</a:t>
            </a:r>
            <a:r>
              <a:rPr lang="cs-CZ" sz="1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 (tzn. 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ve FN Brno na stovky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osob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)</a:t>
            </a:r>
            <a:endParaRPr lang="cs-CZ" sz="1400" b="1" strike="noStrike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indent="0" algn="just">
              <a:spcBef>
                <a:spcPts val="1001"/>
              </a:spcBef>
              <a:buNone/>
              <a:tabLst>
                <a:tab pos="0" algn="l"/>
              </a:tabLst>
            </a:pPr>
            <a:endParaRPr lang="cs-CZ" sz="14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Je tak </a:t>
            </a:r>
            <a:r>
              <a:rPr lang="cs-CZ" sz="1400" b="1" spc="-1" dirty="0">
                <a:solidFill>
                  <a:srgbClr val="0000FF"/>
                </a:solidFill>
                <a:latin typeface="Tahoma"/>
                <a:ea typeface="Tahoma"/>
              </a:rPr>
              <a:t>obtížné</a:t>
            </a:r>
            <a:r>
              <a:rPr lang="cs-CZ" sz="1400" b="1" spc="-1" dirty="0">
                <a:solidFill>
                  <a:srgbClr val="000000"/>
                </a:solidFill>
                <a:latin typeface="Tahoma"/>
                <a:ea typeface="Tahoma"/>
              </a:rPr>
              <a:t>:</a:t>
            </a:r>
          </a:p>
          <a:p>
            <a:pPr marL="685800" indent="-457200" algn="just"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latin typeface="Tahoma"/>
                <a:ea typeface="Tahoma"/>
              </a:rPr>
              <a:t> flexibilně se přizpůsobit </a:t>
            </a:r>
            <a:r>
              <a:rPr lang="cs-CZ" sz="1400" b="1" strike="noStrike" spc="-1" dirty="0">
                <a:latin typeface="Tahoma"/>
                <a:ea typeface="Tahoma"/>
              </a:rPr>
              <a:t>změnám</a:t>
            </a:r>
          </a:p>
          <a:p>
            <a:pPr marL="800100" indent="-571500" algn="just"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trike="noStrike" spc="-1" dirty="0">
                <a:latin typeface="Tahoma"/>
                <a:ea typeface="Tahoma"/>
              </a:rPr>
              <a:t>nastavit vykazování k datu účinnosti změn</a:t>
            </a:r>
          </a:p>
          <a:p>
            <a:pPr marL="800100" indent="-571500" algn="just">
              <a:spcBef>
                <a:spcPts val="1001"/>
              </a:spcBef>
              <a:buClr>
                <a:srgbClr val="0000FF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cs-CZ" sz="1400" b="1" spc="-1" dirty="0">
                <a:latin typeface="Tahoma"/>
                <a:ea typeface="Tahoma"/>
              </a:rPr>
              <a:t>včas nastavit efektivní fungování systému</a:t>
            </a:r>
            <a:r>
              <a:rPr lang="cs-CZ" sz="1400" b="1" strike="noStrike" spc="-1" dirty="0">
                <a:latin typeface="Tahoma"/>
                <a:ea typeface="Tahoma"/>
              </a:rPr>
              <a:t> </a:t>
            </a:r>
            <a:endParaRPr lang="cs-CZ" sz="1400" b="0" strike="noStrike" spc="-1" dirty="0">
              <a:latin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692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Přehlcení pravidly – příklady 1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800" b="1" spc="-1" dirty="0">
                <a:solidFill>
                  <a:srgbClr val="000000"/>
                </a:solidFill>
                <a:latin typeface="Tahoma"/>
              </a:rPr>
              <a:t>Z</a:t>
            </a:r>
            <a:r>
              <a:rPr lang="cs-CZ" sz="1800" b="1" strike="noStrike" spc="-1" dirty="0">
                <a:solidFill>
                  <a:srgbClr val="000000"/>
                </a:solidFill>
                <a:latin typeface="Tahoma"/>
              </a:rPr>
              <a:t>měny z legislativy</a:t>
            </a:r>
            <a:endParaRPr lang="cs-CZ" sz="1800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800" b="1" spc="-1" dirty="0">
                <a:solidFill>
                  <a:srgbClr val="000000"/>
                </a:solidFill>
                <a:latin typeface="Tahoma"/>
              </a:rPr>
              <a:t>Úhradová vyhláška - účinnost jeden kalendářní rok</a:t>
            </a:r>
            <a:endParaRPr lang="cs-CZ" sz="18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800" b="1" strike="noStrike" spc="-1" dirty="0">
                <a:solidFill>
                  <a:srgbClr val="000000"/>
                </a:solidFill>
                <a:latin typeface="Tahoma"/>
              </a:rPr>
              <a:t>Novela SZV - zpravidla s účinností k 1. lednu</a:t>
            </a: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800" b="1" spc="-1" dirty="0">
                <a:solidFill>
                  <a:srgbClr val="000000"/>
                </a:solidFill>
                <a:latin typeface="Tahoma"/>
              </a:rPr>
              <a:t>Novela zákona č. 48/1997 Sb. - § 16</a:t>
            </a:r>
            <a:r>
              <a:rPr lang="cs-CZ" sz="1800" spc="-1" dirty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spcBef>
                <a:spcPts val="1134"/>
              </a:spcBef>
              <a:buClr>
                <a:srgbClr val="0000FF"/>
              </a:buClr>
              <a:buNone/>
            </a:pPr>
            <a:endParaRPr lang="cs-CZ" sz="1800" spc="-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800" spc="-1" dirty="0">
                <a:solidFill>
                  <a:srgbClr val="000000"/>
                </a:solidFill>
              </a:rPr>
              <a:t>Dále aktualizace </a:t>
            </a:r>
            <a:r>
              <a:rPr lang="cs-CZ" sz="1800" b="1" strike="noStrike" spc="-1" dirty="0">
                <a:solidFill>
                  <a:srgbClr val="000000"/>
                </a:solidFill>
                <a:latin typeface="Tahoma"/>
              </a:rPr>
              <a:t>metodik ZP (př.: </a:t>
            </a:r>
            <a:r>
              <a:rPr lang="cs-CZ" sz="1800" b="1" spc="-1" dirty="0">
                <a:solidFill>
                  <a:srgbClr val="000000"/>
                </a:solidFill>
                <a:latin typeface="Tahoma"/>
              </a:rPr>
              <a:t>metodika očkování VZP:</a:t>
            </a:r>
          </a:p>
          <a:p>
            <a:pPr marL="0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800" b="1" spc="-1" dirty="0">
                <a:solidFill>
                  <a:srgbClr val="000000"/>
                </a:solidFill>
                <a:latin typeface="Tahoma"/>
                <a:sym typeface="Wingdings 3" panose="05040102010807070707" pitchFamily="18" charset="2"/>
              </a:rPr>
              <a:t> </a:t>
            </a:r>
            <a:r>
              <a:rPr lang="cs-CZ" sz="1800" b="1" spc="-1" dirty="0">
                <a:solidFill>
                  <a:srgbClr val="000000"/>
                </a:solidFill>
                <a:latin typeface="Tahoma"/>
              </a:rPr>
              <a:t>v únoru 2024 aktualizace 3x (1.2.2024; 8.2.2024; 22.2.2024), </a:t>
            </a:r>
          </a:p>
          <a:p>
            <a:pPr marL="0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800" b="1" spc="-1" dirty="0">
                <a:solidFill>
                  <a:srgbClr val="000000"/>
                </a:solidFill>
                <a:latin typeface="Tahoma"/>
                <a:sym typeface="Wingdings 3" panose="05040102010807070707" pitchFamily="18" charset="2"/>
              </a:rPr>
              <a:t> </a:t>
            </a:r>
            <a:r>
              <a:rPr lang="cs-CZ" sz="1800" b="1" spc="-1" dirty="0">
                <a:solidFill>
                  <a:srgbClr val="000000"/>
                </a:solidFill>
                <a:latin typeface="Tahoma"/>
              </a:rPr>
              <a:t>v dubnu 2024 aktualizace zatím 2x (1.4.2024; 9.4.2024).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436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Přehlcení pravidly - příklady 2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134"/>
              </a:spcBef>
              <a:buClr>
                <a:srgbClr val="FF0000"/>
              </a:buClr>
              <a:buNone/>
            </a:pPr>
            <a:r>
              <a:rPr lang="cs-CZ" sz="1400" b="1" strike="noStrike" spc="-1" dirty="0">
                <a:solidFill>
                  <a:srgbClr val="0000FF"/>
                </a:solidFill>
                <a:latin typeface="Tahoma"/>
              </a:rPr>
              <a:t>Signální kódy VZP u </a:t>
            </a:r>
            <a:r>
              <a:rPr lang="cs-CZ" sz="1400" b="1" strike="noStrike" spc="-1" dirty="0" err="1">
                <a:solidFill>
                  <a:srgbClr val="0000FF"/>
                </a:solidFill>
                <a:latin typeface="Tahoma"/>
              </a:rPr>
              <a:t>centrových</a:t>
            </a:r>
            <a:r>
              <a:rPr lang="cs-CZ" sz="1400" b="1" strike="noStrike" spc="-1" dirty="0">
                <a:solidFill>
                  <a:srgbClr val="0000FF"/>
                </a:solidFill>
                <a:latin typeface="Tahoma"/>
              </a:rPr>
              <a:t> LP </a:t>
            </a:r>
            <a:r>
              <a:rPr lang="cs-CZ" sz="1400" b="1" strike="noStrike" spc="-1" dirty="0">
                <a:solidFill>
                  <a:srgbClr val="000000"/>
                </a:solidFill>
                <a:latin typeface="Tahoma"/>
              </a:rPr>
              <a:t>- kontrola plnění smluv ZP s třetí stranou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997200" lvl="1" indent="-4572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trike="noStrike" spc="-1" dirty="0">
                <a:solidFill>
                  <a:srgbClr val="000000"/>
                </a:solidFill>
                <a:latin typeface="Tahoma"/>
              </a:rPr>
              <a:t>pro PZS - podmínka úhrady LP</a:t>
            </a:r>
          </a:p>
          <a:p>
            <a:pPr marL="997200" lvl="1" indent="-457200">
              <a:spcBef>
                <a:spcPts val="1134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k datu 31.1.2024 je pro FN Brno nastavena </a:t>
            </a: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povinnost účtování 38 různých signálních kódy</a:t>
            </a:r>
          </a:p>
          <a:p>
            <a:pPr marL="540000" lvl="1" indent="0">
              <a:spcBef>
                <a:spcPts val="1134"/>
              </a:spcBef>
              <a:buClr>
                <a:srgbClr val="000000"/>
              </a:buClr>
              <a:buSzPct val="75000"/>
              <a:buNone/>
            </a:pPr>
            <a:endParaRPr lang="cs-CZ" sz="1400" b="1" spc="-1" dirty="0">
              <a:solidFill>
                <a:srgbClr val="0000FF"/>
              </a:solidFill>
              <a:latin typeface="Tahoma"/>
            </a:endParaRPr>
          </a:p>
          <a:p>
            <a:pPr marL="0" indent="0">
              <a:spcBef>
                <a:spcPts val="1134"/>
              </a:spcBef>
              <a:buClr>
                <a:srgbClr val="FF0000"/>
              </a:buClr>
              <a:buNone/>
            </a:pP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Náhradními kódy VZP„V-kódy“ </a:t>
            </a:r>
            <a:r>
              <a:rPr lang="cs-CZ" sz="1400" b="1" spc="-1" dirty="0">
                <a:solidFill>
                  <a:schemeClr val="bg1"/>
                </a:solidFill>
                <a:latin typeface="Tahoma"/>
              </a:rPr>
              <a:t>(SZP ČR tyto kódy neevidují)</a:t>
            </a:r>
            <a:endParaRPr lang="cs-CZ" sz="1400" spc="-1" dirty="0">
              <a:solidFill>
                <a:schemeClr val="bg1"/>
              </a:solidFill>
            </a:endParaRPr>
          </a:p>
          <a:p>
            <a:pPr marL="997200" lvl="1" indent="-457200" algn="just">
              <a:spcBef>
                <a:spcPts val="1134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2023 účtováno </a:t>
            </a: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1 252 balení LP 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pod ve finančním objemu 7,15 mil. Kč </a:t>
            </a:r>
            <a:endParaRPr lang="cs-CZ" sz="1400" spc="-1" dirty="0">
              <a:solidFill>
                <a:srgbClr val="000000"/>
              </a:solidFill>
            </a:endParaRPr>
          </a:p>
          <a:p>
            <a:pPr marL="540000" lvl="1" indent="0">
              <a:spcBef>
                <a:spcPts val="1134"/>
              </a:spcBef>
              <a:buClr>
                <a:srgbClr val="000000"/>
              </a:buClr>
              <a:buSzPct val="75000"/>
              <a:buNone/>
            </a:pPr>
            <a:endParaRPr lang="cs-CZ" sz="1400" b="1" spc="-1" dirty="0">
              <a:solidFill>
                <a:srgbClr val="0000FF"/>
              </a:solidFill>
              <a:latin typeface="Tahoma"/>
            </a:endParaRPr>
          </a:p>
          <a:p>
            <a:pPr marL="0" lvl="1" indent="0">
              <a:spcBef>
                <a:spcPts val="1134"/>
              </a:spcBef>
              <a:buClr>
                <a:srgbClr val="FF0000"/>
              </a:buClr>
              <a:buSzPct val="75000"/>
              <a:buNone/>
            </a:pP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Úloha KATPOJ </a:t>
            </a:r>
            <a:r>
              <a:rPr lang="cs-CZ" sz="1400" b="1" spc="-1" dirty="0">
                <a:latin typeface="Tahoma"/>
              </a:rPr>
              <a:t>- vazba vykazování a úhrady </a:t>
            </a:r>
            <a:r>
              <a:rPr lang="cs-CZ" sz="1400" b="1" spc="-1" dirty="0" err="1">
                <a:latin typeface="Tahoma"/>
              </a:rPr>
              <a:t>centrových</a:t>
            </a:r>
            <a:r>
              <a:rPr lang="cs-CZ" sz="1400" b="1" spc="-1" dirty="0">
                <a:latin typeface="Tahoma"/>
              </a:rPr>
              <a:t> léčiv na předem dané MKN-10 diagnózy = nutnost dalších kontrol účtů</a:t>
            </a:r>
            <a:endParaRPr lang="cs-CZ" sz="1400" spc="-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849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Přehlcení pravidly – příklady 3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134"/>
              </a:spcBef>
              <a:buClr>
                <a:srgbClr val="FF0000"/>
              </a:buClr>
              <a:buNone/>
            </a:pPr>
            <a:r>
              <a:rPr lang="cs-CZ" sz="2000" b="1" strike="noStrike" spc="-1" dirty="0">
                <a:solidFill>
                  <a:srgbClr val="000000"/>
                </a:solidFill>
                <a:latin typeface="Tahoma"/>
              </a:rPr>
              <a:t>příklad - signální kód </a:t>
            </a:r>
            <a:r>
              <a:rPr lang="cs-CZ" sz="2000" b="1" strike="noStrike" spc="-1" dirty="0">
                <a:solidFill>
                  <a:srgbClr val="0000FF"/>
                </a:solidFill>
                <a:latin typeface="Tahoma"/>
              </a:rPr>
              <a:t>99879</a:t>
            </a: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2400" b="1" spc="-1" dirty="0">
                <a:solidFill>
                  <a:srgbClr val="0000FF"/>
                </a:solidFill>
                <a:latin typeface="Tahoma"/>
              </a:rPr>
              <a:t>do 30.4.2023 </a:t>
            </a:r>
            <a:r>
              <a:rPr lang="cs-CZ" sz="2400" b="1" spc="-1" dirty="0">
                <a:solidFill>
                  <a:srgbClr val="000000"/>
                </a:solidFill>
                <a:latin typeface="Tahoma"/>
              </a:rPr>
              <a:t>vykazován pro úhradu LP KEYTRUDA při splnění definovaných podmínek pro terapii metastazujícího nebo </a:t>
            </a:r>
            <a:r>
              <a:rPr lang="cs-CZ" sz="2400" b="1" spc="-1" dirty="0" err="1">
                <a:solidFill>
                  <a:srgbClr val="000000"/>
                </a:solidFill>
                <a:latin typeface="Tahoma"/>
              </a:rPr>
              <a:t>neresekovatelného</a:t>
            </a:r>
            <a:r>
              <a:rPr lang="cs-CZ" sz="2400" b="1" spc="-1" dirty="0">
                <a:solidFill>
                  <a:srgbClr val="000000"/>
                </a:solidFill>
                <a:latin typeface="Tahoma"/>
              </a:rPr>
              <a:t> recidivujícího </a:t>
            </a:r>
            <a:r>
              <a:rPr lang="cs-CZ" sz="2400" b="1" spc="-1" dirty="0" err="1">
                <a:solidFill>
                  <a:srgbClr val="000000"/>
                </a:solidFill>
                <a:latin typeface="Tahoma"/>
              </a:rPr>
              <a:t>skvamózního</a:t>
            </a:r>
            <a:r>
              <a:rPr lang="cs-CZ" sz="2400" b="1" spc="-1" dirty="0">
                <a:solidFill>
                  <a:srgbClr val="FF0000"/>
                </a:solidFill>
                <a:latin typeface="Tahoma"/>
              </a:rPr>
              <a:t> </a:t>
            </a:r>
            <a:r>
              <a:rPr lang="cs-CZ" sz="2400" b="1" spc="-1" dirty="0">
                <a:solidFill>
                  <a:srgbClr val="0000FF"/>
                </a:solidFill>
                <a:latin typeface="Tahoma"/>
              </a:rPr>
              <a:t>karcinomu hlavy a krku </a:t>
            </a:r>
            <a:r>
              <a:rPr lang="cs-CZ" sz="2400" b="1" spc="-1" dirty="0">
                <a:solidFill>
                  <a:srgbClr val="000000"/>
                </a:solidFill>
                <a:latin typeface="Tahoma"/>
              </a:rPr>
              <a:t>u dospělých</a:t>
            </a: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cs-CZ" sz="2400" b="1" spc="-1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2400" b="1" spc="-1" dirty="0">
                <a:solidFill>
                  <a:srgbClr val="0000FF"/>
                </a:solidFill>
                <a:latin typeface="Tahoma"/>
              </a:rPr>
              <a:t>od 1.5.2023 </a:t>
            </a:r>
            <a:r>
              <a:rPr lang="cs-CZ" sz="2400" b="1" spc="-1" dirty="0">
                <a:solidFill>
                  <a:srgbClr val="000000"/>
                </a:solidFill>
                <a:latin typeface="Tahoma"/>
              </a:rPr>
              <a:t>vykazován pro úhradu LP KEYTRUDA při splnění definovaných podmínek pro terapii lokálně rekurentního </a:t>
            </a:r>
            <a:r>
              <a:rPr lang="cs-CZ" sz="2400" b="1" spc="-1" dirty="0" err="1">
                <a:solidFill>
                  <a:srgbClr val="000000"/>
                </a:solidFill>
                <a:latin typeface="Tahoma"/>
              </a:rPr>
              <a:t>neresekovatelného</a:t>
            </a:r>
            <a:r>
              <a:rPr lang="cs-CZ" sz="2400" b="1" spc="-1" dirty="0">
                <a:solidFill>
                  <a:srgbClr val="000000"/>
                </a:solidFill>
                <a:latin typeface="Tahoma"/>
              </a:rPr>
              <a:t> nebo metastazujícího </a:t>
            </a:r>
            <a:r>
              <a:rPr lang="cs-CZ" sz="2400" b="1" spc="-1" dirty="0">
                <a:solidFill>
                  <a:srgbClr val="0000FF"/>
                </a:solidFill>
                <a:latin typeface="Tahoma"/>
              </a:rPr>
              <a:t>karcinomu prsu u dospělých</a:t>
            </a:r>
            <a:endParaRPr lang="cs-CZ" sz="2400" b="0" strike="noStrike" spc="-1" dirty="0">
              <a:solidFill>
                <a:srgbClr val="0000FF"/>
              </a:solidFill>
              <a:latin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882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C4D96-DDCB-4313-9035-4510D5570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Práva a povinnosti revizního lékaře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A698CB-53D6-4DBF-B83C-DC608A2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strike="noStrike" spc="-1">
                <a:solidFill>
                  <a:srgbClr val="000000"/>
                </a:solidFill>
                <a:latin typeface="Tahoma"/>
                <a:ea typeface="Tahoma"/>
              </a:rPr>
              <a:t>Přehlcení pravidly - příklady 4</a:t>
            </a:r>
            <a:endParaRPr lang="cs-CZ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05B36-01AB-4A09-9C2B-5BA32C0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definice diagnózy - podmínky úhrady LP pro PZS</a:t>
            </a:r>
          </a:p>
          <a:p>
            <a:pPr marL="0" indent="0">
              <a:spcBef>
                <a:spcPts val="1134"/>
              </a:spcBef>
              <a:buClr>
                <a:srgbClr val="0000FF"/>
              </a:buClr>
              <a:buNone/>
            </a:pPr>
            <a:endParaRPr lang="cs-CZ" sz="1400" b="1" spc="-1" dirty="0">
              <a:solidFill>
                <a:srgbClr val="000000"/>
              </a:solidFill>
              <a:latin typeface="Tahoma"/>
            </a:endParaRPr>
          </a:p>
          <a:p>
            <a:pPr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zájem držitele rozhodnutí o registraci LP</a:t>
            </a:r>
          </a:p>
          <a:p>
            <a:pPr lvl="1" algn="just"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0209310 </a:t>
            </a: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LP TALTZ 80 mg INJ SOL PEP 2 x 1 ml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 </a:t>
            </a:r>
          </a:p>
          <a:p>
            <a:pPr marL="457200" lvl="1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ATC L04AC13 IXEKIZUMAB – podmínky úhrady definovány pro psoriázu a psoriatickou artritidu</a:t>
            </a:r>
          </a:p>
          <a:p>
            <a:pPr lvl="1" algn="just">
              <a:spcBef>
                <a:spcPts val="1134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0209311 </a:t>
            </a:r>
            <a:r>
              <a:rPr lang="cs-CZ" sz="1400" b="1" spc="-1" dirty="0">
                <a:solidFill>
                  <a:srgbClr val="0000FF"/>
                </a:solidFill>
                <a:latin typeface="Tahoma"/>
              </a:rPr>
              <a:t>LP TALTZ 80 mg INJ SOL PEP 3 x 1 ml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 </a:t>
            </a:r>
          </a:p>
          <a:p>
            <a:pPr marL="457200" lvl="1" indent="0" algn="just">
              <a:spcBef>
                <a:spcPts val="1134"/>
              </a:spcBef>
              <a:buClr>
                <a:srgbClr val="0000FF"/>
              </a:buClr>
              <a:buNone/>
            </a:pP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ATC L04AC13 IXEKIZUMAB – podmínky úhrady definovány pro </a:t>
            </a:r>
            <a:r>
              <a:rPr lang="cs-CZ" sz="1400" b="1" spc="-1" dirty="0" err="1">
                <a:solidFill>
                  <a:srgbClr val="000000"/>
                </a:solidFill>
                <a:latin typeface="Tahoma"/>
              </a:rPr>
              <a:t>morbus</a:t>
            </a:r>
            <a:r>
              <a:rPr lang="cs-CZ" sz="1400" b="1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b="1" spc="-1" dirty="0" err="1">
                <a:solidFill>
                  <a:srgbClr val="000000"/>
                </a:solidFill>
                <a:latin typeface="Tahoma"/>
              </a:rPr>
              <a:t>Bechtěrev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97914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127</TotalTime>
  <Words>1503</Words>
  <Application>Microsoft Office PowerPoint</Application>
  <PresentationFormat>Širokoúhlá obrazovka</PresentationFormat>
  <Paragraphs>255</Paragraphs>
  <Slides>29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Kontrola správnosti a oprávněnosti vykázané a vyúčtované zdravotní péče</vt:lpstr>
      <vt:lpstr>Statistická data FN Brno 2023 </vt:lpstr>
      <vt:lpstr>Cíl a struktura prezentace </vt:lpstr>
      <vt:lpstr>Přehlcení pravidly - GENERUJE</vt:lpstr>
      <vt:lpstr>Přehlcení pravidly – PŘINÁŠÍ</vt:lpstr>
      <vt:lpstr>Přehlcení pravidly – příklady 1</vt:lpstr>
      <vt:lpstr>Přehlcení pravidly - příklady 2</vt:lpstr>
      <vt:lpstr>Přehlcení pravidly – příklady 3</vt:lpstr>
      <vt:lpstr>Přehlcení pravidly - příklady 4</vt:lpstr>
      <vt:lpstr>Číselníky</vt:lpstr>
      <vt:lpstr>Pasportizace 1</vt:lpstr>
      <vt:lpstr>Pasportizace 2</vt:lpstr>
      <vt:lpstr>Pasportizace - příklady 1</vt:lpstr>
      <vt:lpstr>Pasportizace - příklady 2</vt:lpstr>
      <vt:lpstr>Pasportizace 3</vt:lpstr>
      <vt:lpstr>Centrová péče 2024</vt:lpstr>
      <vt:lpstr>Vývoj počtu pacientů 2015 - 2023</vt:lpstr>
      <vt:lpstr>Vývoj nákladů 2015 - 2023</vt:lpstr>
      <vt:lpstr>Nákladově významné  diagnostické skupiny 2023</vt:lpstr>
      <vt:lpstr>Organizace procesů „centrové péče</vt:lpstr>
      <vt:lpstr>Úskalí organizace procesů „centrové péče“</vt:lpstr>
      <vt:lpstr>Úskalí organizace procesů - příklad</vt:lpstr>
      <vt:lpstr>Úskalí organizace procesů - příklad</vt:lpstr>
      <vt:lpstr>Úskalí organizace procesů - příklad</vt:lpstr>
      <vt:lpstr>Úskalí organizace procesů - příklad</vt:lpstr>
      <vt:lpstr>Možná řešení</vt:lpstr>
      <vt:lpstr>Na závěr:</vt:lpstr>
      <vt:lpstr>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Kateřina Novohradská</cp:lastModifiedBy>
  <cp:revision>42</cp:revision>
  <cp:lastPrinted>1601-01-01T00:00:00Z</cp:lastPrinted>
  <dcterms:created xsi:type="dcterms:W3CDTF">2020-08-24T06:00:57Z</dcterms:created>
  <dcterms:modified xsi:type="dcterms:W3CDTF">2024-07-10T08:03:13Z</dcterms:modified>
</cp:coreProperties>
</file>