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9"/>
  </p:notesMasterIdLst>
  <p:handoutMasterIdLst>
    <p:handoutMasterId r:id="rId40"/>
  </p:handoutMasterIdLst>
  <p:sldIdLst>
    <p:sldId id="274" r:id="rId2"/>
    <p:sldId id="305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6" r:id="rId19"/>
    <p:sldId id="307" r:id="rId20"/>
    <p:sldId id="308" r:id="rId21"/>
    <p:sldId id="309" r:id="rId22"/>
    <p:sldId id="311" r:id="rId23"/>
    <p:sldId id="316" r:id="rId24"/>
    <p:sldId id="310" r:id="rId25"/>
    <p:sldId id="312" r:id="rId26"/>
    <p:sldId id="313" r:id="rId27"/>
    <p:sldId id="323" r:id="rId28"/>
    <p:sldId id="314" r:id="rId29"/>
    <p:sldId id="317" r:id="rId30"/>
    <p:sldId id="318" r:id="rId31"/>
    <p:sldId id="319" r:id="rId32"/>
    <p:sldId id="320" r:id="rId33"/>
    <p:sldId id="321" r:id="rId34"/>
    <p:sldId id="330" r:id="rId35"/>
    <p:sldId id="322" r:id="rId36"/>
    <p:sldId id="324" r:id="rId37"/>
    <p:sldId id="272" r:id="rId3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1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2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3853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1113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25518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56570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8138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2833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79587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0897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22507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07757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831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45358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77864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58606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204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96176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1587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83680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12818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28762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3397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959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06099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10885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57371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292021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32249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8587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0197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125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7985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163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5577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2008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NÁZEV CŽV KURZU</a:t>
            </a:r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grpSp>
        <p:nvGrpSpPr>
          <p:cNvPr id="10" name="Skupina 9">
            <a:extLst>
              <a:ext uri="{FF2B5EF4-FFF2-40B4-BE49-F238E27FC236}">
                <a16:creationId xmlns:a16="http://schemas.microsoft.com/office/drawing/2014/main" id="{075FBBC5-FF1C-4127-6B18-291BA9D2CA65}"/>
              </a:ext>
            </a:extLst>
          </p:cNvPr>
          <p:cNvGrpSpPr/>
          <p:nvPr userDrawn="1"/>
        </p:nvGrpSpPr>
        <p:grpSpPr>
          <a:xfrm>
            <a:off x="7109957" y="414868"/>
            <a:ext cx="4650145" cy="482765"/>
            <a:chOff x="1071723" y="2877625"/>
            <a:chExt cx="10402903" cy="1080000"/>
          </a:xfrm>
        </p:grpSpPr>
        <p:pic>
          <p:nvPicPr>
            <p:cNvPr id="11" name="Grafický objekt 10">
              <a:extLst>
                <a:ext uri="{FF2B5EF4-FFF2-40B4-BE49-F238E27FC236}">
                  <a16:creationId xmlns:a16="http://schemas.microsoft.com/office/drawing/2014/main" id="{4B2488B0-F959-0774-92F9-C2BEC7F25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60234" y="2877625"/>
              <a:ext cx="2581604" cy="1080000"/>
            </a:xfrm>
            <a:prstGeom prst="rect">
              <a:avLst/>
            </a:prstGeom>
          </p:spPr>
        </p:pic>
        <p:pic>
          <p:nvPicPr>
            <p:cNvPr id="12" name="Grafický objekt 11">
              <a:extLst>
                <a:ext uri="{FF2B5EF4-FFF2-40B4-BE49-F238E27FC236}">
                  <a16:creationId xmlns:a16="http://schemas.microsoft.com/office/drawing/2014/main" id="{ABD9AC45-8DE8-05E8-3519-6C3866DC8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193343" y="2877625"/>
              <a:ext cx="2281283" cy="1080000"/>
            </a:xfrm>
            <a:prstGeom prst="rect">
              <a:avLst/>
            </a:prstGeom>
          </p:spPr>
        </p:pic>
        <p:pic>
          <p:nvPicPr>
            <p:cNvPr id="13" name="Grafický objekt 12">
              <a:extLst>
                <a:ext uri="{FF2B5EF4-FFF2-40B4-BE49-F238E27FC236}">
                  <a16:creationId xmlns:a16="http://schemas.microsoft.com/office/drawing/2014/main" id="{4AE0E094-842B-C31F-B502-F3517D50C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71723" y="2877625"/>
              <a:ext cx="4037006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grpSp>
        <p:nvGrpSpPr>
          <p:cNvPr id="8" name="Skupina 7">
            <a:extLst>
              <a:ext uri="{FF2B5EF4-FFF2-40B4-BE49-F238E27FC236}">
                <a16:creationId xmlns:a16="http://schemas.microsoft.com/office/drawing/2014/main" id="{F524FD24-8C84-38DE-51CD-421ADCCABFA9}"/>
              </a:ext>
            </a:extLst>
          </p:cNvPr>
          <p:cNvGrpSpPr/>
          <p:nvPr userDrawn="1"/>
        </p:nvGrpSpPr>
        <p:grpSpPr>
          <a:xfrm>
            <a:off x="7234358" y="5827127"/>
            <a:ext cx="4650145" cy="482765"/>
            <a:chOff x="1071723" y="2877625"/>
            <a:chExt cx="10402903" cy="1080000"/>
          </a:xfrm>
        </p:grpSpPr>
        <p:pic>
          <p:nvPicPr>
            <p:cNvPr id="9" name="Grafický objekt 8">
              <a:extLst>
                <a:ext uri="{FF2B5EF4-FFF2-40B4-BE49-F238E27FC236}">
                  <a16:creationId xmlns:a16="http://schemas.microsoft.com/office/drawing/2014/main" id="{70539C21-1E6E-F391-F267-D263DB08FC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60234" y="2877625"/>
              <a:ext cx="2581604" cy="1080000"/>
            </a:xfrm>
            <a:prstGeom prst="rect">
              <a:avLst/>
            </a:prstGeom>
          </p:spPr>
        </p:pic>
        <p:pic>
          <p:nvPicPr>
            <p:cNvPr id="10" name="Grafický objekt 9">
              <a:extLst>
                <a:ext uri="{FF2B5EF4-FFF2-40B4-BE49-F238E27FC236}">
                  <a16:creationId xmlns:a16="http://schemas.microsoft.com/office/drawing/2014/main" id="{1C6D01CF-E3CF-E563-265C-6003BE75B3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193343" y="2877625"/>
              <a:ext cx="2281283" cy="1080000"/>
            </a:xfrm>
            <a:prstGeom prst="rect">
              <a:avLst/>
            </a:prstGeom>
          </p:spPr>
        </p:pic>
        <p:pic>
          <p:nvPicPr>
            <p:cNvPr id="11" name="Grafický objekt 10">
              <a:extLst>
                <a:ext uri="{FF2B5EF4-FFF2-40B4-BE49-F238E27FC236}">
                  <a16:creationId xmlns:a16="http://schemas.microsoft.com/office/drawing/2014/main" id="{581ECAEE-AC3B-75BD-EECD-2A35EA74CC8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71723" y="2877625"/>
              <a:ext cx="4037006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 – FN BRNO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univerzity, Fakultní nemocnice Brno</a:t>
            </a:r>
          </a:p>
          <a:p>
            <a:pPr lvl="0"/>
            <a:r>
              <a:rPr lang="cs-CZ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18936D5-520F-0A9A-90DE-4F65DDAAB2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  <p:grpSp>
        <p:nvGrpSpPr>
          <p:cNvPr id="4" name="Skupina 3">
            <a:extLst>
              <a:ext uri="{FF2B5EF4-FFF2-40B4-BE49-F238E27FC236}">
                <a16:creationId xmlns:a16="http://schemas.microsoft.com/office/drawing/2014/main" id="{73560967-14EF-CB0E-E51F-CCCE791CFFF4}"/>
              </a:ext>
            </a:extLst>
          </p:cNvPr>
          <p:cNvGrpSpPr/>
          <p:nvPr userDrawn="1"/>
        </p:nvGrpSpPr>
        <p:grpSpPr>
          <a:xfrm>
            <a:off x="7234358" y="5827127"/>
            <a:ext cx="4650145" cy="482765"/>
            <a:chOff x="1071723" y="2877625"/>
            <a:chExt cx="10402903" cy="1080000"/>
          </a:xfrm>
        </p:grpSpPr>
        <p:pic>
          <p:nvPicPr>
            <p:cNvPr id="5" name="Grafický objekt 4">
              <a:extLst>
                <a:ext uri="{FF2B5EF4-FFF2-40B4-BE49-F238E27FC236}">
                  <a16:creationId xmlns:a16="http://schemas.microsoft.com/office/drawing/2014/main" id="{CFFC4A0A-D89A-1840-7E6F-4D5123D6C8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60234" y="2877625"/>
              <a:ext cx="2581604" cy="1080000"/>
            </a:xfrm>
            <a:prstGeom prst="rect">
              <a:avLst/>
            </a:prstGeom>
          </p:spPr>
        </p:pic>
        <p:pic>
          <p:nvPicPr>
            <p:cNvPr id="6" name="Grafický objekt 5">
              <a:extLst>
                <a:ext uri="{FF2B5EF4-FFF2-40B4-BE49-F238E27FC236}">
                  <a16:creationId xmlns:a16="http://schemas.microsoft.com/office/drawing/2014/main" id="{92772DDC-435C-F265-D452-B4F6DDEE5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193343" y="2877625"/>
              <a:ext cx="2281283" cy="1080000"/>
            </a:xfrm>
            <a:prstGeom prst="rect">
              <a:avLst/>
            </a:prstGeom>
          </p:spPr>
        </p:pic>
        <p:pic>
          <p:nvPicPr>
            <p:cNvPr id="7" name="Grafický objekt 6">
              <a:extLst>
                <a:ext uri="{FF2B5EF4-FFF2-40B4-BE49-F238E27FC236}">
                  <a16:creationId xmlns:a16="http://schemas.microsoft.com/office/drawing/2014/main" id="{32939563-7BF9-E050-7707-49480635D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71723" y="2877625"/>
              <a:ext cx="4037006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0974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 – FNUSA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univerzity, Fakultní nemocnice u sv. Anny v Brně</a:t>
            </a:r>
          </a:p>
          <a:p>
            <a:pPr lvl="0"/>
            <a:r>
              <a:rPr lang="cs-CZ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0EFECAA-4C8C-6F68-29BD-C15C2BBD87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414000"/>
            <a:ext cx="3079104" cy="1069200"/>
          </a:xfrm>
          <a:prstGeom prst="rect">
            <a:avLst/>
          </a:prstGeom>
        </p:spPr>
      </p:pic>
      <p:grpSp>
        <p:nvGrpSpPr>
          <p:cNvPr id="3" name="Skupina 2">
            <a:extLst>
              <a:ext uri="{FF2B5EF4-FFF2-40B4-BE49-F238E27FC236}">
                <a16:creationId xmlns:a16="http://schemas.microsoft.com/office/drawing/2014/main" id="{0E1EC22E-8F74-F96A-9979-912C784D85A5}"/>
              </a:ext>
            </a:extLst>
          </p:cNvPr>
          <p:cNvGrpSpPr/>
          <p:nvPr userDrawn="1"/>
        </p:nvGrpSpPr>
        <p:grpSpPr>
          <a:xfrm>
            <a:off x="7234358" y="5827127"/>
            <a:ext cx="4650145" cy="482765"/>
            <a:chOff x="1071723" y="2877625"/>
            <a:chExt cx="10402903" cy="1080000"/>
          </a:xfrm>
        </p:grpSpPr>
        <p:pic>
          <p:nvPicPr>
            <p:cNvPr id="4" name="Grafický objekt 3">
              <a:extLst>
                <a:ext uri="{FF2B5EF4-FFF2-40B4-BE49-F238E27FC236}">
                  <a16:creationId xmlns:a16="http://schemas.microsoft.com/office/drawing/2014/main" id="{4999108B-1F31-F296-889F-2D0DC2431B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60234" y="2877625"/>
              <a:ext cx="2581604" cy="1080000"/>
            </a:xfrm>
            <a:prstGeom prst="rect">
              <a:avLst/>
            </a:prstGeom>
          </p:spPr>
        </p:pic>
        <p:pic>
          <p:nvPicPr>
            <p:cNvPr id="6" name="Grafický objekt 5">
              <a:extLst>
                <a:ext uri="{FF2B5EF4-FFF2-40B4-BE49-F238E27FC236}">
                  <a16:creationId xmlns:a16="http://schemas.microsoft.com/office/drawing/2014/main" id="{08CA4299-8CA8-F3AC-6211-74D1E43D58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193343" y="2877625"/>
              <a:ext cx="2281283" cy="1080000"/>
            </a:xfrm>
            <a:prstGeom prst="rect">
              <a:avLst/>
            </a:prstGeom>
          </p:spPr>
        </p:pic>
        <p:pic>
          <p:nvPicPr>
            <p:cNvPr id="7" name="Grafický objekt 6">
              <a:extLst>
                <a:ext uri="{FF2B5EF4-FFF2-40B4-BE49-F238E27FC236}">
                  <a16:creationId xmlns:a16="http://schemas.microsoft.com/office/drawing/2014/main" id="{2C437553-BA0F-4194-2F79-1FE91E839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71723" y="2877625"/>
              <a:ext cx="4037006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523168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NÁZEV CŽV KURZU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l-PL"/>
              <a:t>NÁZEV CŽV KURZU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l-PL"/>
              <a:t>NÁZEV CŽV KURZU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NÁZEV CŽV KURZU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NÁZEV CŽV KURZU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NÁZEV CŽV KURZU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NÁZEV CŽV KURZU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NÁZEV CŽV KURZU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l-PL"/>
              <a:t>NÁZEV CŽV KURZU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84" r:id="rId3"/>
    <p:sldLayoutId id="2147483685" r:id="rId4"/>
    <p:sldLayoutId id="2147483674" r:id="rId5"/>
    <p:sldLayoutId id="2147483688" r:id="rId6"/>
    <p:sldLayoutId id="2147483675" r:id="rId7"/>
    <p:sldLayoutId id="2147483695" r:id="rId8"/>
    <p:sldLayoutId id="2147483686" r:id="rId9"/>
    <p:sldLayoutId id="2147483700" r:id="rId10"/>
    <p:sldLayoutId id="2147483701" r:id="rId11"/>
    <p:sldLayoutId id="2147483702" r:id="rId12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pt-BR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E2EA8D7-C538-DA77-801A-FD632E5B6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revizního lékaře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E93B7C73-D11E-D204-7916-08990C12BD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Koščík</a:t>
            </a:r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800" b="1" dirty="0"/>
              <a:t>nemocnice </a:t>
            </a:r>
            <a:r>
              <a:rPr lang="cs-CZ" sz="2800" dirty="0"/>
              <a:t>(§ 111 </a:t>
            </a:r>
            <a:r>
              <a:rPr lang="cs-CZ" sz="2800" dirty="0" err="1"/>
              <a:t>ZoZS</a:t>
            </a:r>
            <a:r>
              <a:rPr lang="cs-CZ" sz="2800" dirty="0"/>
              <a:t>)</a:t>
            </a:r>
          </a:p>
          <a:p>
            <a:pPr lvl="1"/>
            <a:r>
              <a:rPr lang="cs-CZ" dirty="0"/>
              <a:t>je </a:t>
            </a:r>
            <a:r>
              <a:rPr lang="cs-CZ" dirty="0" err="1"/>
              <a:t>státn</a:t>
            </a:r>
            <a:r>
              <a:rPr lang="cs-CZ" sz="1600" b="1" dirty="0" err="1"/>
              <a:t>Fakultní</a:t>
            </a:r>
            <a:r>
              <a:rPr lang="cs-CZ" dirty="0" err="1"/>
              <a:t>í</a:t>
            </a:r>
            <a:r>
              <a:rPr lang="cs-CZ" dirty="0"/>
              <a:t> příspěvkovou organizací</a:t>
            </a:r>
          </a:p>
          <a:p>
            <a:pPr lvl="1"/>
            <a:r>
              <a:rPr lang="cs-CZ" dirty="0"/>
              <a:t>zřizovatelskou funkci vůči FN vykonává MZČR</a:t>
            </a:r>
          </a:p>
          <a:p>
            <a:pPr lvl="1"/>
            <a:r>
              <a:rPr lang="cs-CZ" dirty="0"/>
              <a:t>poskytuje zdravotní služby a uskutečňuje související výzkumnou nebo vývojovou činnost</a:t>
            </a:r>
          </a:p>
          <a:p>
            <a:pPr lvl="1"/>
            <a:r>
              <a:rPr lang="cs-CZ" dirty="0"/>
              <a:t>na odborných pracovištích FN se také uskutečňuje klinická a praktická výuka</a:t>
            </a:r>
          </a:p>
          <a:p>
            <a:pPr lvl="1"/>
            <a:r>
              <a:rPr lang="cs-CZ" dirty="0"/>
              <a:t>Fakultní nemocnice vs. Lékařská fakulta</a:t>
            </a:r>
          </a:p>
          <a:p>
            <a:pPr lvl="1"/>
            <a:r>
              <a:rPr lang="cs-CZ" dirty="0"/>
              <a:t>Společná pracoviště FN a LF jsou kliniky a ústavy; společná pracoviště zřizuje, mění a ruší ředitel FN po dohodě s děkanem LF.</a:t>
            </a:r>
          </a:p>
          <a:p>
            <a:pPr lvl="1"/>
            <a:r>
              <a:rPr lang="cs-CZ" dirty="0"/>
              <a:t>V čele kliniky a v čele ústavu je přednosta, kterého jmenuje nebo odvolává ředitel FN po dohodě s děkanem LF. Nedojde-li ke jmenování nebo odvolání přednosty, jmenuje nebo odvolá přednostu ministr zdravotnictví po dohodě s rektorem příslušné vysoké školy.</a:t>
            </a:r>
          </a:p>
          <a:p>
            <a:endParaRPr lang="cs-CZ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21103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0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800" b="1" dirty="0"/>
              <a:t>Centra vysoce specializované péče (§ 112)</a:t>
            </a:r>
          </a:p>
          <a:p>
            <a:pPr lvl="1"/>
            <a:r>
              <a:rPr lang="cs-CZ" dirty="0"/>
              <a:t>Nejedná se o formu poskytovatele zdravotních služeb</a:t>
            </a:r>
          </a:p>
          <a:p>
            <a:pPr lvl="1"/>
            <a:r>
              <a:rPr lang="cs-CZ" dirty="0"/>
              <a:t>MZČR může poskytovateli, který poskytuje zdravotní péči v daných oborech, udělit na jeho žádost podanou na základě výzvy MZČR statut centra vysoce specializované zdravotní péče, pokud tento poskytovatel splňuje požadavky na technické a věcné vybavení zdravotnického zařízení a požadavky na personální zabezpečení vysoce specializované zdravotní péče a je schopen pro vymezené území tuto zdravotní péči zajistit.</a:t>
            </a:r>
          </a:p>
          <a:p>
            <a:pPr lvl="1"/>
            <a:r>
              <a:rPr lang="cs-CZ" dirty="0"/>
              <a:t>Statut centra lze udělit též v rámci jednoho nebo více oborů nebo jejich částí, popřípadě pro vysoce náročnou diagnostiku, léčbu nebo sledování určité nemoci.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30334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0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1400" b="1" dirty="0"/>
              <a:t>Centra vysoce specializované péče </a:t>
            </a:r>
            <a:r>
              <a:rPr lang="es-ES" sz="1400" b="1" dirty="0"/>
              <a:t>pro </a:t>
            </a:r>
            <a:r>
              <a:rPr lang="es-ES" sz="1400" b="1" dirty="0" err="1"/>
              <a:t>pacienty</a:t>
            </a:r>
            <a:r>
              <a:rPr lang="es-ES" sz="1400" b="1" dirty="0"/>
              <a:t> se </a:t>
            </a:r>
            <a:r>
              <a:rPr lang="es-ES" sz="1400" b="1" dirty="0" err="1"/>
              <a:t>vzácným</a:t>
            </a:r>
            <a:r>
              <a:rPr lang="es-ES" sz="1400" b="1" dirty="0"/>
              <a:t> </a:t>
            </a:r>
            <a:r>
              <a:rPr lang="es-ES" sz="1400" b="1" dirty="0" err="1"/>
              <a:t>onemocněním</a:t>
            </a:r>
            <a:r>
              <a:rPr lang="cs-CZ" sz="1400" b="1" dirty="0"/>
              <a:t> (§ 113a)</a:t>
            </a:r>
          </a:p>
          <a:p>
            <a:r>
              <a:rPr lang="cs-CZ" sz="1400" dirty="0"/>
              <a:t>Nejedná se o formu poskytovatele zdravotních služeb</a:t>
            </a:r>
          </a:p>
          <a:p>
            <a:r>
              <a:rPr lang="cs-CZ" sz="1400" dirty="0"/>
              <a:t>Poskytovatel získává statut centra pro vzácná onemocnění získáním plného členství v Evropské referenční síti příslušné pro dané vzácné onemocnění.</a:t>
            </a:r>
          </a:p>
          <a:p>
            <a:r>
              <a:rPr lang="cs-CZ" sz="1400" dirty="0"/>
              <a:t>Centra pro vzácná onemocnění tvoří Národní síť center vysoce specializované zdravotní péče pro pacienty se vzácným onemocněním.</a:t>
            </a:r>
          </a:p>
          <a:p>
            <a:r>
              <a:rPr lang="cs-CZ" sz="1400" dirty="0"/>
              <a:t>Činnost Národní sítě center pro vzácná onemocnění koordinuje MZČR, které uveřejňuje na svých internetových stránkách a ve Věstníku MZČR seznam poskytovatelů tvořících tuto národní síť.</a:t>
            </a:r>
          </a:p>
          <a:p>
            <a:pPr lvl="1"/>
            <a:endParaRPr lang="cs-CZ" sz="1400" b="1" dirty="0"/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1546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800" b="1" dirty="0"/>
              <a:t>Screeningové pracoviště</a:t>
            </a:r>
          </a:p>
          <a:p>
            <a:pPr lvl="1"/>
            <a:r>
              <a:rPr lang="cs-CZ" dirty="0"/>
              <a:t>nejedná se o formu poskytovatele zdravotních služeb</a:t>
            </a:r>
          </a:p>
          <a:p>
            <a:pPr lvl="1"/>
            <a:r>
              <a:rPr lang="cs-CZ" dirty="0"/>
              <a:t>screening v rámci screeningového programu může provádět pouze poskytovatel, kterému byl na jeho žádost udělen statut screeningového pracoviště</a:t>
            </a:r>
          </a:p>
          <a:p>
            <a:pPr lvl="1"/>
            <a:r>
              <a:rPr lang="cs-CZ" dirty="0"/>
              <a:t>screeningové programy za účelem předcházení závažných onemocnění vyhlašuje MZČR (zveřejnění na internetových stránkách MZČR a ve Věstníku MZČR)</a:t>
            </a:r>
          </a:p>
          <a:p>
            <a:pPr lvl="1"/>
            <a:r>
              <a:rPr lang="cs-CZ" dirty="0"/>
              <a:t>Poskytovatel musí splňovat požadavky na technické a věcné vybavení a na personální zabezpečení screeningového pracoviště a musí být schopen daný screening v rámci screeningového programu provádět v rozsahu stanoveném ve výzvě.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49815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800" b="1" dirty="0"/>
              <a:t>Hospic (§ 44)</a:t>
            </a:r>
          </a:p>
          <a:p>
            <a:pPr lvl="1"/>
            <a:r>
              <a:rPr lang="cs-CZ" dirty="0"/>
              <a:t>Hospicem se rozumí poskytovatel, který poskytuje zdravotní služby nevyléčitelně nemocným pacientům v terminálním stavu ve speciálních lůžkových zdravotnických zařízeních hospicového typu nebo ve vlastním sociálním prostředí pacienta.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Hospic pacientům a jejich osobám blízkým zpravidla poskytuje i další navazující služby podle jiných právních předpisů.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67957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800" b="1" dirty="0"/>
              <a:t>Oprávnění k poskytování zdravotních služeb</a:t>
            </a:r>
          </a:p>
          <a:p>
            <a:pPr lvl="1"/>
            <a:r>
              <a:rPr lang="cs-CZ" dirty="0"/>
              <a:t>vydává Krajský úřad, případně Ministerstvo obrany či Ministerstvo spravedlnosti</a:t>
            </a:r>
          </a:p>
          <a:p>
            <a:pPr lvl="1"/>
            <a:r>
              <a:rPr lang="cs-CZ" dirty="0"/>
              <a:t>místo</a:t>
            </a:r>
          </a:p>
          <a:p>
            <a:pPr lvl="1"/>
            <a:r>
              <a:rPr lang="cs-CZ" dirty="0"/>
              <a:t>personální zabezpečení</a:t>
            </a:r>
          </a:p>
          <a:p>
            <a:pPr lvl="1"/>
            <a:r>
              <a:rPr lang="cs-CZ" dirty="0"/>
              <a:t>věcné a technické vybavení</a:t>
            </a:r>
          </a:p>
          <a:p>
            <a:pPr lvl="1"/>
            <a:r>
              <a:rPr lang="cs-CZ" dirty="0"/>
              <a:t>provozní řád</a:t>
            </a:r>
          </a:p>
          <a:p>
            <a:pPr lvl="1"/>
            <a:r>
              <a:rPr lang="cs-CZ" dirty="0"/>
              <a:t>zvláštní požadavky (lékárna, lékařské ozáření, …)</a:t>
            </a:r>
          </a:p>
          <a:p>
            <a:pPr lvl="1"/>
            <a:r>
              <a:rPr lang="cs-CZ" dirty="0"/>
              <a:t>způsobilost + bezúhonnost</a:t>
            </a:r>
          </a:p>
          <a:p>
            <a:pPr lvl="1"/>
            <a:r>
              <a:rPr lang="cs-CZ" dirty="0"/>
              <a:t>odborný zástupce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75484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800" b="1" dirty="0"/>
              <a:t>Síť smluvních poskytovatelů zdravotních služeb</a:t>
            </a:r>
          </a:p>
          <a:p>
            <a:pPr lvl="1"/>
            <a:r>
              <a:rPr lang="cs-CZ" dirty="0"/>
              <a:t>Zdravotní pojišťovna je povinna zajistit poskytování hrazených služeb svým pojištěncům, včetně jejich místní a časové dostupnosti.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Tuto povinnost plní prostřednictvím poskytovatelů, se kterými uzavřela smlouvu o poskytování a úhradě hrazených služeb.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Tito poskytovatelé tvoří síť smluvních poskytovatelů zdravotní pojišťovny.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26388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1400" b="1" dirty="0"/>
              <a:t>Síť smluvních poskytovatelů zdravotních služeb</a:t>
            </a:r>
          </a:p>
          <a:p>
            <a:r>
              <a:rPr lang="cs-CZ" sz="1400" b="1" dirty="0"/>
              <a:t>f)</a:t>
            </a:r>
            <a:r>
              <a:rPr lang="cs-CZ" sz="1400" dirty="0"/>
              <a:t> při uzavírání smlouvy o poskytování a úhradě hrazených služeb podle § 17 odst. 8</a:t>
            </a:r>
          </a:p>
          <a:p>
            <a:pPr lvl="1"/>
            <a:r>
              <a:rPr lang="cs-CZ" sz="1400" dirty="0"/>
              <a:t>Situace, kdy dochází k převodu majetkových práv k poskytování zdravotních služeb jednoho poskytovatele (který končí) k druhému, příp. kdy poskytovatel FO zemře a jiný poskytovatel po něm pokračuje v poskytování zdravotních služeb.</a:t>
            </a:r>
          </a:p>
          <a:p>
            <a:r>
              <a:rPr lang="cs-CZ" sz="1400" dirty="0"/>
              <a:t>Podobně se VŘ nekoná při změně právní formy, nedochází-li k rozšíření rozsahu poskytovaných hrazených služeb.</a:t>
            </a:r>
          </a:p>
          <a:p>
            <a:r>
              <a:rPr lang="cs-CZ" sz="1400" dirty="0"/>
              <a:t>Konání VŘ může navrhnout ZP, uchazeč (poskytovatel nyní či v budoucnu oprávněný poskytovat zdravotní péči v příslušném oboru) nebo obec.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81266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1200" b="1" dirty="0"/>
              <a:t>Výběrové řízení – síť smluvních poskytovatelů</a:t>
            </a:r>
          </a:p>
          <a:p>
            <a:r>
              <a:rPr lang="cs-CZ" sz="1200" dirty="0"/>
              <a:t>VŘ vyhlašuje způsobem v místě obvyklým krajský úřad, v hlavním městě Praze, Magistrát hlavního města Prahy. </a:t>
            </a:r>
          </a:p>
          <a:p>
            <a:r>
              <a:rPr lang="cs-CZ" sz="1200" dirty="0"/>
              <a:t>Místní příslušnost krajského úřadu se řídí místem poskytování zdravotních služeb.</a:t>
            </a:r>
          </a:p>
          <a:p>
            <a:r>
              <a:rPr lang="cs-CZ" sz="1200" dirty="0"/>
              <a:t>VŘ na poskytování lůžkové a lázeňské léčebně rehabilitační péče vyhlašuje MZČR.</a:t>
            </a:r>
          </a:p>
          <a:p>
            <a:r>
              <a:rPr lang="cs-CZ" sz="1200" dirty="0"/>
              <a:t>Vyhlášení VŘ musí obsahovat:</a:t>
            </a:r>
          </a:p>
          <a:p>
            <a:pPr marL="0" indent="0">
              <a:buNone/>
            </a:pPr>
            <a:r>
              <a:rPr lang="cs-CZ" sz="1200" b="1" dirty="0"/>
              <a:t>	a)</a:t>
            </a:r>
            <a:r>
              <a:rPr lang="cs-CZ" sz="1200" dirty="0"/>
              <a:t> rozsah hrazených služeb a konkrétně vymezené území, pro které mají být 	poskytovány, a označení ZP, je-li ZP navrhovatelem VŘ,</a:t>
            </a:r>
          </a:p>
          <a:p>
            <a:pPr marL="0" indent="0">
              <a:buNone/>
            </a:pPr>
            <a:r>
              <a:rPr lang="cs-CZ" sz="1200" b="1" dirty="0"/>
              <a:t>	b)</a:t>
            </a:r>
            <a:r>
              <a:rPr lang="cs-CZ" sz="1200" dirty="0"/>
              <a:t> lhůtu, ve které lze podat nabídku; tato lhůta nesmí být kratší než 30 </a:t>
            </a:r>
            <a:r>
              <a:rPr lang="cs-CZ" sz="1200" dirty="0" err="1"/>
              <a:t>prac</a:t>
            </a:r>
            <a:r>
              <a:rPr lang="cs-CZ" sz="1200" dirty="0"/>
              <a:t>. dnů,</a:t>
            </a:r>
          </a:p>
          <a:p>
            <a:pPr marL="0" indent="0">
              <a:buNone/>
            </a:pPr>
            <a:r>
              <a:rPr lang="cs-CZ" sz="1200" b="1" dirty="0"/>
              <a:t>	c)</a:t>
            </a:r>
            <a:r>
              <a:rPr lang="cs-CZ" sz="1200" dirty="0"/>
              <a:t> místo pro podání přihlášky,</a:t>
            </a:r>
          </a:p>
          <a:p>
            <a:pPr marL="0" indent="0">
              <a:buNone/>
            </a:pPr>
            <a:r>
              <a:rPr lang="cs-CZ" sz="1200" b="1" dirty="0"/>
              <a:t>	d)</a:t>
            </a:r>
            <a:r>
              <a:rPr lang="cs-CZ" sz="1200" dirty="0"/>
              <a:t> lhůtu, od které je třeba zajistit poskytování zdravotních služeb, které jsou předmětem VŘ.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40847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1200" b="1" dirty="0"/>
              <a:t>Výběrové řízení – síť smluvních poskytovatelů</a:t>
            </a:r>
          </a:p>
          <a:p>
            <a:r>
              <a:rPr lang="cs-CZ" sz="1200" dirty="0"/>
              <a:t>Vyhlašovatel zřizuje pro každé VŘ komisi. Členy komise jsou:</a:t>
            </a:r>
          </a:p>
          <a:p>
            <a:pPr marL="0" indent="0">
              <a:buNone/>
            </a:pPr>
            <a:r>
              <a:rPr lang="cs-CZ" sz="1200" b="1" dirty="0"/>
              <a:t>	a)</a:t>
            </a:r>
            <a:r>
              <a:rPr lang="cs-CZ" sz="1200" dirty="0"/>
              <a:t> zástupce krajského úřadu, jde-li o výběrové řízení vyhlašované krajským 	úřadem, nebo zástupce MZČR, jde-li o VŘ vyhlašované MZČR,</a:t>
            </a:r>
          </a:p>
          <a:p>
            <a:pPr marL="0" indent="0">
              <a:buNone/>
            </a:pPr>
            <a:r>
              <a:rPr lang="cs-CZ" sz="1200" b="1" dirty="0"/>
              <a:t>	b)</a:t>
            </a:r>
            <a:r>
              <a:rPr lang="cs-CZ" sz="1200" dirty="0"/>
              <a:t> zástupce České lékařské komory, České stomatologické komory a České 	lékárnické komory nebo zástupce profesní organizace v případě, kdy není 	žádná komora příslušná,</a:t>
            </a:r>
          </a:p>
          <a:p>
            <a:pPr marL="0" indent="0">
              <a:buNone/>
            </a:pPr>
            <a:r>
              <a:rPr lang="cs-CZ" sz="1200" b="1" dirty="0"/>
              <a:t>	c)</a:t>
            </a:r>
            <a:r>
              <a:rPr lang="cs-CZ" sz="1200" dirty="0"/>
              <a:t> zástupce příslušné zdravotní pojišťovny,</a:t>
            </a:r>
          </a:p>
          <a:p>
            <a:pPr marL="0" indent="0">
              <a:buNone/>
            </a:pPr>
            <a:r>
              <a:rPr lang="cs-CZ" sz="1200" b="1" dirty="0"/>
              <a:t>	d)</a:t>
            </a:r>
            <a:r>
              <a:rPr lang="cs-CZ" sz="1200" dirty="0"/>
              <a:t> odborník pro zdravotní služby, které mají být uchazečem poskytovány; 	působí-li v oblasti těchto zdravotních služeb odborná společnost, je členem 	výběrové komise zástupce této odborné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26119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pt-BR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E2EA8D7-C538-DA77-801A-FD632E5B6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6" y="2944822"/>
            <a:ext cx="11361600" cy="1171580"/>
          </a:xfrm>
        </p:spPr>
        <p:txBody>
          <a:bodyPr/>
          <a:lstStyle/>
          <a:p>
            <a:r>
              <a:rPr lang="cs-CZ" sz="4400" dirty="0"/>
              <a:t>Síť poskytovatelů zdravotních služeb</a:t>
            </a:r>
            <a:br>
              <a:rPr lang="cs-CZ" sz="4400" dirty="0"/>
            </a:br>
            <a:r>
              <a:rPr lang="cs-CZ" sz="4400" dirty="0"/>
              <a:t>Práva pojištěnců</a:t>
            </a:r>
            <a:br>
              <a:rPr lang="cs-CZ" sz="4400" dirty="0"/>
            </a:b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E93B7C73-D11E-D204-7916-08990C12BD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Radek Halouzka</a:t>
            </a:r>
          </a:p>
        </p:txBody>
      </p:sp>
    </p:spTree>
    <p:extLst>
      <p:ext uri="{BB962C8B-B14F-4D97-AF65-F5344CB8AC3E}">
        <p14:creationId xmlns:p14="http://schemas.microsoft.com/office/powerpoint/2010/main" val="4097060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800" b="1" dirty="0"/>
              <a:t>Výběrové řízení – síť smluvních poskytovatelů</a:t>
            </a:r>
          </a:p>
          <a:p>
            <a:r>
              <a:rPr lang="cs-CZ" sz="2000" dirty="0"/>
              <a:t>Členy komise nemohou být osoby, u nichž se zřetelem na jejich vztah k uchazeči jsou pochybnosti o jejich nepodjatosti, a osoby blízké uvedeným osobám.</a:t>
            </a:r>
          </a:p>
          <a:p>
            <a:r>
              <a:rPr lang="cs-CZ" sz="2000" dirty="0"/>
              <a:t>Členství v komisi je nezastupitelné. Na členy komise se vztahuje </a:t>
            </a:r>
            <a:r>
              <a:rPr lang="cs-CZ" sz="2000" u="sng" dirty="0"/>
              <a:t>povinnost zachovávat mlčenlivost</a:t>
            </a:r>
            <a:r>
              <a:rPr lang="cs-CZ" sz="2000" dirty="0"/>
              <a:t> o všech skutečnostech, o kterých se dozvěděli v souvislosti s VŘ. Poskytnutí informací o tom, které osoby se zúčastnily VŘ členy komise se nepovažuje za porušení povinnosti zachovávat mlčenlivost podle zvláštního zákona.</a:t>
            </a:r>
          </a:p>
          <a:p>
            <a:r>
              <a:rPr lang="cs-CZ" sz="2000" dirty="0"/>
              <a:t>Činnost komise řídí její předseda (zástupce krajského úřadu či MZČR).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3418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800" b="1" dirty="0"/>
              <a:t>Výběrové řízení – síť smluvních poskytovatelů</a:t>
            </a:r>
          </a:p>
          <a:p>
            <a:r>
              <a:rPr lang="cs-CZ" sz="2000" dirty="0"/>
              <a:t>Komise je schopna se usnášet, je-li přítomna nadpoloviční většina všech členů</a:t>
            </a:r>
          </a:p>
          <a:p>
            <a:r>
              <a:rPr lang="cs-CZ" sz="2000" dirty="0"/>
              <a:t>Rozhodnutí je přijato, hlasovala-li pro něj nadpoloviční většina přítomných členů komise. V případě rovnosti hlasů rozhoduje hlas zástupce příslušné zdravotní pojišťovny.</a:t>
            </a:r>
          </a:p>
          <a:p>
            <a:r>
              <a:rPr lang="cs-CZ" sz="2000" dirty="0"/>
              <a:t>O jednání komise, průběhu a výsledku VŘ komise vyhotoví zápis, který podepíše předseda a všichni přítomní členové komise. Zápis musí obsahovat jména členů komise a stanovení pořadí přihlášek s uvedením počtu získaných hlasů. Předseda komise předá zápis vyhlašovateli neprodleně po skončení jednání komise. Tím činnost komise končí.</a:t>
            </a:r>
          </a:p>
          <a:p>
            <a:r>
              <a:rPr lang="cs-CZ" sz="2000" dirty="0"/>
              <a:t>Náklady spojené s vyhlášením výběrového řízení a činností komise hradí vyhlašovatel. Náklady spojené s účastí na VŘ řízení hradí uchazeč.</a:t>
            </a:r>
            <a:br>
              <a:rPr lang="cs-CZ" sz="2000" dirty="0"/>
            </a:b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7214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1100" b="1" dirty="0"/>
              <a:t>Síť smluvních poskytovatelů zdravotních služeb</a:t>
            </a:r>
          </a:p>
          <a:p>
            <a:r>
              <a:rPr lang="cs-CZ" sz="1100" dirty="0"/>
              <a:t>Před uzavřením smlouvy o poskytování a úhradě hrazených služeb se koná výběrové řízení („VŘ“). </a:t>
            </a:r>
          </a:p>
          <a:p>
            <a:r>
              <a:rPr lang="cs-CZ" sz="1100" dirty="0"/>
              <a:t>VŘ se nekoná</a:t>
            </a:r>
          </a:p>
          <a:p>
            <a:pPr marL="457200" lvl="1" indent="0">
              <a:buNone/>
            </a:pPr>
            <a:r>
              <a:rPr lang="cs-CZ" sz="1100" b="1" dirty="0"/>
              <a:t>	a)</a:t>
            </a:r>
            <a:r>
              <a:rPr lang="cs-CZ" sz="1100" dirty="0"/>
              <a:t> pro poskytovatele lékárenské péče,</a:t>
            </a:r>
          </a:p>
          <a:p>
            <a:pPr marL="0" indent="0">
              <a:buNone/>
            </a:pPr>
            <a:r>
              <a:rPr lang="cs-CZ" sz="1100" b="1" dirty="0"/>
              <a:t>	b)</a:t>
            </a:r>
            <a:r>
              <a:rPr lang="cs-CZ" sz="1100" dirty="0"/>
              <a:t> je-li poskytovatelem hrazených služeb Vězeňská služba,</a:t>
            </a:r>
          </a:p>
          <a:p>
            <a:pPr marL="0" indent="0">
              <a:buNone/>
            </a:pPr>
            <a:r>
              <a:rPr lang="cs-CZ" sz="1100" b="1" dirty="0"/>
              <a:t>	c)</a:t>
            </a:r>
            <a:r>
              <a:rPr lang="cs-CZ" sz="1100" dirty="0"/>
              <a:t> v případech rozšíření sítě již smluvního poskytovatele ZZS,</a:t>
            </a:r>
          </a:p>
          <a:p>
            <a:pPr marL="0" indent="0">
              <a:buNone/>
            </a:pPr>
            <a:r>
              <a:rPr lang="cs-CZ" sz="1100" b="1" dirty="0"/>
              <a:t>	d)</a:t>
            </a:r>
            <a:r>
              <a:rPr lang="cs-CZ" sz="1100" dirty="0"/>
              <a:t> při uzavírání nové smlouvy o poskytování a úhradě hrazených služeb, 	pokud se jedná o smluvní vztah se stejným subjektem a současně nedochází 	k rozšíření rozsahu poskytovaných hrazených služeb,</a:t>
            </a:r>
          </a:p>
          <a:p>
            <a:pPr marL="0" indent="0">
              <a:buNone/>
            </a:pPr>
            <a:r>
              <a:rPr lang="cs-CZ" sz="1100" b="1" dirty="0"/>
              <a:t>	e)</a:t>
            </a:r>
            <a:r>
              <a:rPr lang="cs-CZ" sz="1100" dirty="0"/>
              <a:t> jde-li o vysoce specializovanou péči zajišťovanou poskytovatelem, kterému 	byl na poskytování takové zdravotní péče udělen centra vysoce </a:t>
            </a:r>
            <a:r>
              <a:rPr lang="cs-CZ" sz="1100" dirty="0" err="1"/>
              <a:t>spec</a:t>
            </a:r>
            <a:r>
              <a:rPr lang="cs-CZ" sz="1100" dirty="0"/>
              <a:t>. 	zdravotní péče, nebo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69432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800" b="1" dirty="0"/>
              <a:t>Výběrové řízení – síť smluvních poskytovatelů</a:t>
            </a:r>
          </a:p>
          <a:p>
            <a:r>
              <a:rPr lang="cs-CZ" sz="2000" dirty="0"/>
              <a:t>Komise je schopna se usnášet, je-li přítomna nadpoloviční většina všech členů</a:t>
            </a:r>
          </a:p>
          <a:p>
            <a:r>
              <a:rPr lang="cs-CZ" sz="2000" dirty="0"/>
              <a:t>Rozhodnutí je přijato, hlasovala-li pro něj nadpoloviční většina přítomných členů komise. V případě rovnosti hlasů rozhoduje hlas zástupce příslušné zdravotní pojišťovny.</a:t>
            </a:r>
          </a:p>
          <a:p>
            <a:r>
              <a:rPr lang="cs-CZ" sz="2000" dirty="0"/>
              <a:t>O jednání komise, průběhu a výsledku VŘ komise vyhotoví zápis, který podepíše předseda a všichni přítomní členové komise. Zápis musí obsahovat jména členů komise a stanovení pořadí přihlášek s uvedením počtu získaných hlasů. Předseda komise předá zápis vyhlašovateli neprodleně po skončení jednání komise. Tím činnost komise končí.</a:t>
            </a:r>
          </a:p>
          <a:p>
            <a:r>
              <a:rPr lang="cs-CZ" sz="2000" dirty="0"/>
              <a:t>Náklady spojené s vyhlášením výběrového řízení a činností komise hradí vyhlašovatel. Náklady spojené s účastí na VŘ řízení hradí uchazeč.</a:t>
            </a:r>
            <a:br>
              <a:rPr lang="cs-CZ" sz="2000" dirty="0"/>
            </a:b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3075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1400" b="1" dirty="0"/>
              <a:t>Výběrové řízení – síť smluvních poskytovatelů</a:t>
            </a:r>
          </a:p>
          <a:p>
            <a:r>
              <a:rPr lang="cs-CZ" sz="1400" dirty="0"/>
              <a:t>Uchazeč je povinen prokázat, že splňuje, nebo je ve lhůtě stanovené ve VŘ schopen splnit, předpoklady pro poskytování hrazených služeb v příslušném oboru zdravotní péče, který je předmětem VŘ.</a:t>
            </a:r>
          </a:p>
          <a:p>
            <a:r>
              <a:rPr lang="cs-CZ" sz="1400" dirty="0"/>
              <a:t>Vyhlašovatel pozve uchazeče na jednání výběrové komise. Uchazeči, jehož přihláška má formální nedostatky, které uchazeč neodstraní ve lhůtě stanovené vyhlašovatelem, vrátí vyhlašovatel přihlášku s uvedením důvodů.</a:t>
            </a:r>
          </a:p>
          <a:p>
            <a:r>
              <a:rPr lang="cs-CZ" sz="1400" dirty="0"/>
              <a:t>Při posuzování přihlášek členové komise přihlížejí zejména k síti zdravotní pojišťovny v daném oboru a území, k dobré pověsti uchazeče, k praxi uchazeče v příslušném oboru, k disciplinárním opatřením uloženým podle komorového zákona, k etickému přístupu k pacientům, ke stížnostem na poskytování zdravotních služeb.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946360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1400" b="1" dirty="0"/>
              <a:t>Výběrové řízení – síť smluvních poskytovatelů</a:t>
            </a:r>
          </a:p>
          <a:p>
            <a:r>
              <a:rPr lang="cs-CZ" sz="1400" dirty="0"/>
              <a:t>Členové komise dále posuzují záměr uchazeče na zajišťování hrazených služeb v oboru zdravotní péče, který je předmětem výběrového řízení, a jeho možnostem splnit předpoklady pro zajištění hrazených služeb ve lhůtě stanovené ve vyhlášení VŘ.</a:t>
            </a:r>
          </a:p>
          <a:p>
            <a:r>
              <a:rPr lang="cs-CZ" sz="1400" dirty="0"/>
              <a:t>Po posouzení přihlášek stanoví komise pořadí uchazečů.</a:t>
            </a:r>
          </a:p>
          <a:p>
            <a:r>
              <a:rPr lang="cs-CZ" sz="1400" dirty="0"/>
              <a:t>Vyhlašovatel je povinen zveřejnit výsledek výběrového řízení včetně počtu získaných hlasů.</a:t>
            </a:r>
          </a:p>
          <a:p>
            <a:r>
              <a:rPr lang="cs-CZ" sz="1400" dirty="0"/>
              <a:t>Zdravotní pojišťovna přihlíží k výsledkům výběrového řízení při uzavírání smluv o poskytování a úhradě hrazených služeb. </a:t>
            </a:r>
            <a:r>
              <a:rPr lang="cs-CZ" sz="1400" u="sng" dirty="0"/>
              <a:t>Výsledek výběrového řízení nezakládá právo na uzavření smlouvy se zdravotní pojišťovnou</a:t>
            </a:r>
            <a:r>
              <a:rPr lang="cs-CZ" sz="1400" dirty="0"/>
              <a:t>. Zdravotní pojišťovna je oprávněna uzavřít smlouvu s uchazečem pouze tehdy, bylo-li uzavření takové smlouvy ve výběrovém řízení doporučeno.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407764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1400" b="1" dirty="0"/>
              <a:t>Výběrové řízení – síť smluvních poskytovatelů</a:t>
            </a:r>
          </a:p>
          <a:p>
            <a:r>
              <a:rPr lang="cs-CZ" sz="1400" dirty="0"/>
              <a:t>Nebylo-li uzavření smlouvy s uchazečem ve VŘ doporučeno, může tento uchazeč podat návrh na vyhlášení nového VŘ ve stejném oboru a území znovu až po uplynutí 3 měsíců ode dne zveřejnění výsledku.</a:t>
            </a:r>
          </a:p>
          <a:p>
            <a:r>
              <a:rPr lang="cs-CZ" sz="1400" dirty="0"/>
              <a:t>Bylo-li uzavření smlouvy s uchazečem ve VŘ doporučeno, může tento uchazeč znovu podat návrh na vyhlášení VŘ nebo podat přihlášku do již vyhlášeného VŘ pro daný obor, území a zdravotní pojišťovnu, pro kterou bylo uzavření smlouvy o poskytování a úhradě hrazených služeb doporučeno, až po uplynutí 3 měsíců ode dne zveřejnění výsledku takového VŘ.</a:t>
            </a:r>
          </a:p>
          <a:p>
            <a:endParaRPr lang="cs-CZ" sz="1400" dirty="0"/>
          </a:p>
          <a:p>
            <a:r>
              <a:rPr lang="cs-CZ" sz="1400" dirty="0"/>
              <a:t>Mj. i ustanovení o VŘ byla napadena návrhem senátorů u ÚS (</a:t>
            </a:r>
            <a:r>
              <a:rPr lang="cs-CZ" sz="1400" dirty="0" err="1"/>
              <a:t>Pl</a:t>
            </a:r>
            <a:r>
              <a:rPr lang="cs-CZ" sz="1400" dirty="0"/>
              <a:t>. ÚS 49/18), tento návrh byl zamítnut.</a:t>
            </a:r>
            <a:br>
              <a:rPr lang="cs-CZ" sz="1400" dirty="0"/>
            </a:b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866392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Práva pojištěnců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000" b="1" dirty="0"/>
              <a:t>Právo na výběr poskytovatele zdravotních služeb</a:t>
            </a:r>
          </a:p>
          <a:p>
            <a:endParaRPr lang="cs-CZ" sz="2000" dirty="0"/>
          </a:p>
          <a:p>
            <a:r>
              <a:rPr lang="cs-CZ" sz="2000" dirty="0"/>
              <a:t>V případě registrujícího poskytovatele může toto právo uplatnit jednou za 3 měsíce.</a:t>
            </a:r>
          </a:p>
          <a:p>
            <a:endParaRPr lang="cs-CZ" sz="2000" dirty="0"/>
          </a:p>
          <a:p>
            <a:r>
              <a:rPr lang="cs-CZ" sz="2000" dirty="0"/>
              <a:t>Blíže je upraveno v §§ 28 a 29 ZZS.</a:t>
            </a:r>
          </a:p>
          <a:p>
            <a:endParaRPr lang="cs-CZ" sz="2000" dirty="0"/>
          </a:p>
          <a:p>
            <a:r>
              <a:rPr lang="cs-CZ" sz="2000" dirty="0"/>
              <a:t>Pojištěnec má právo zvolit si i jiného než smluvního poskytovatele. V takovém případě mu ale nebude poskytnuta bezplatná zdravotní péče na základě veřejného zdravotního pojištění.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221005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Práva pojištěnců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pl-PL" sz="1400" b="1" dirty="0"/>
              <a:t>Právo </a:t>
            </a:r>
            <a:r>
              <a:rPr lang="cs-CZ" sz="1400" b="1" dirty="0"/>
              <a:t>na časovou a místní dostupnost hrazených služeb poskytovaných smluvními poskytovateli příslušné zdravotní pojišťovny</a:t>
            </a:r>
          </a:p>
          <a:p>
            <a:pPr marL="914400" lvl="2" indent="0">
              <a:buNone/>
            </a:pPr>
            <a:r>
              <a:rPr lang="cs-CZ" sz="1400" b="1" dirty="0"/>
              <a:t>a)</a:t>
            </a:r>
            <a:r>
              <a:rPr lang="cs-CZ" sz="1400" dirty="0"/>
              <a:t> místní dostupností hrazených služeb se rozumí přiměřená vzdálenost místa poskytování hrazených služeb vzhledem k místu trvalého pobytu nebo k místu bydliště pojištěnce. Místní dostupnost se vyjadřuje dojezdovou dobou. Místní dostupnost ZZS stanoví zákon o ZZS. Dojezdovou dobou se pro účely tohoto zákona rozumí doba v celých minutách, která odpovídá efektivní dostupnosti místa dopravním prostředkem rychlostí která je přiměřená typu pozemní komunikace a je v souladu se zákonem upravujícím provoz na pozemních komunikacích. </a:t>
            </a:r>
            <a:r>
              <a:rPr lang="cs-CZ" sz="1400" u="sng" dirty="0"/>
              <a:t>Dojezdové doby stanoví vláda nařízením</a:t>
            </a:r>
            <a:r>
              <a:rPr lang="cs-CZ" sz="1400" dirty="0"/>
              <a:t>.</a:t>
            </a:r>
          </a:p>
          <a:p>
            <a:pPr marL="914400" lvl="2" indent="0">
              <a:buNone/>
            </a:pPr>
            <a:endParaRPr lang="cs-CZ" sz="1400" b="1" dirty="0"/>
          </a:p>
          <a:p>
            <a:pPr marL="914400" lvl="2" indent="0">
              <a:buNone/>
            </a:pPr>
            <a:r>
              <a:rPr lang="cs-CZ" sz="1400" b="1" dirty="0"/>
              <a:t>b)</a:t>
            </a:r>
            <a:r>
              <a:rPr lang="cs-CZ" sz="1400" dirty="0"/>
              <a:t> časovou dostupností hrazených služeb se rozumí zajištění poskytnutí neodkladných a akutních hrazených služeb ve lhůtě odpovídající jejich naléhavosti. </a:t>
            </a:r>
            <a:r>
              <a:rPr lang="cs-CZ" sz="1400" u="sng" dirty="0"/>
              <a:t>Lhůty vyjadřující časovou dostupnost plánovaných hrazených služeb stanoví vláda nařízením</a:t>
            </a:r>
            <a:r>
              <a:rPr lang="cs-CZ" sz="1400" dirty="0"/>
              <a:t>.</a:t>
            </a:r>
          </a:p>
          <a:p>
            <a:pPr marL="914400" lvl="2" indent="0">
              <a:buNone/>
            </a:pPr>
            <a:endParaRPr lang="cs-CZ" sz="1400" dirty="0"/>
          </a:p>
          <a:p>
            <a:pPr marL="914400" lvl="2" indent="0">
              <a:buNone/>
            </a:pPr>
            <a:r>
              <a:rPr lang="cs-CZ" sz="1400" dirty="0"/>
              <a:t>Nařízení vlády č. 307/2012 Sb. – určuje dojezdové doby a max. lhůty časové dostupnosti některých výkonů (náhrada kyčelního kloubu, mamografické vyšetření,…).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342066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Práva pojištěnců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pl-PL" sz="2000" b="1" dirty="0"/>
              <a:t>Právo na zdravotní péči bez přímé úhrady (v případě smluvního poskytovatele)</a:t>
            </a:r>
          </a:p>
          <a:p>
            <a:r>
              <a:rPr lang="cs-CZ" sz="2000" b="1" dirty="0"/>
              <a:t>Právo na zdravotnické prostředky, léčivé přípravky a potraviny pro zvláštní lékařské účely bez přímé úhrady</a:t>
            </a:r>
          </a:p>
          <a:p>
            <a:r>
              <a:rPr lang="pl-PL" sz="2000" b="1" dirty="0"/>
              <a:t>Právo na </a:t>
            </a:r>
            <a:r>
              <a:rPr lang="cs-CZ" sz="2000" b="1" dirty="0"/>
              <a:t>zdravotní péči související se vzácným onemocněním</a:t>
            </a:r>
          </a:p>
          <a:p>
            <a:endParaRPr lang="cs-CZ" sz="2000" dirty="0"/>
          </a:p>
          <a:p>
            <a:r>
              <a:rPr lang="cs-CZ" sz="2000" dirty="0"/>
              <a:t>Podmínky jsou dále upraveny v zákoně č. 48/1997 Sb. (§ 13 a násl.)</a:t>
            </a:r>
            <a:endParaRPr lang="pl-PL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14016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Vymezení obsahu příspěvku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457200" lvl="1" indent="-457200" algn="just"/>
            <a:r>
              <a:rPr lang="cs-CZ" sz="2800" dirty="0"/>
              <a:t>Vymezení poskytovatelů zdravotních služeb</a:t>
            </a:r>
          </a:p>
          <a:p>
            <a:pPr marL="914400" lvl="2" indent="-457200" algn="just"/>
            <a:r>
              <a:rPr lang="cs-CZ" sz="2400" dirty="0"/>
              <a:t>Dle formy zdravotní péče</a:t>
            </a:r>
          </a:p>
          <a:p>
            <a:pPr marL="914400" lvl="2" indent="-457200" algn="just"/>
            <a:r>
              <a:rPr lang="cs-CZ" sz="2400" dirty="0"/>
              <a:t>Dle druhu zdravotní péče</a:t>
            </a:r>
          </a:p>
          <a:p>
            <a:pPr marL="914400" lvl="2" indent="-457200" algn="just"/>
            <a:r>
              <a:rPr lang="cs-CZ" sz="2400" dirty="0"/>
              <a:t>Dle oboru zdravotní péče</a:t>
            </a:r>
          </a:p>
          <a:p>
            <a:pPr marL="914400" lvl="2" indent="-457200" algn="just"/>
            <a:r>
              <a:rPr lang="cs-CZ" sz="2400" dirty="0"/>
              <a:t>Dle právní formy</a:t>
            </a:r>
          </a:p>
          <a:p>
            <a:pPr marL="914400" lvl="2" indent="-457200" algn="just"/>
            <a:r>
              <a:rPr lang="cs-CZ" sz="2400" dirty="0"/>
              <a:t>Fakultní nemocnice</a:t>
            </a:r>
          </a:p>
          <a:p>
            <a:pPr marL="914400" lvl="2" indent="-457200" algn="just"/>
            <a:r>
              <a:rPr lang="cs-CZ" sz="2400" dirty="0"/>
              <a:t>Centra vysoce specializované zdravotní péče, Screeningové pracoviště</a:t>
            </a:r>
          </a:p>
          <a:p>
            <a:pPr marL="914400" lvl="2" indent="-457200" algn="just"/>
            <a:r>
              <a:rPr lang="cs-CZ" sz="2400" dirty="0"/>
              <a:t>Hospic</a:t>
            </a:r>
          </a:p>
          <a:p>
            <a:pPr marL="457200" lvl="1" indent="-457200" algn="just"/>
            <a:r>
              <a:rPr lang="cs-CZ" sz="2800" dirty="0"/>
              <a:t>Síť smluvních poskytovatelů dle § 46 zákona o veřejném zdravotním pojištění</a:t>
            </a:r>
          </a:p>
          <a:p>
            <a:pPr marL="457200" lvl="1" indent="-457200" algn="just"/>
            <a:r>
              <a:rPr lang="cs-CZ" sz="2800" dirty="0"/>
              <a:t>Práva pojištěnců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15534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Práva pojištěnců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b="1" dirty="0"/>
              <a:t>Právo na poskytnutí informací od zdravotní pojišťovny o jemu poskytnutých hrazených službách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Podle § 43 odst. 2 zákona č. 48/1997 Sb., může pojištěnec požádat o výpis z osobního účtu a získá tak údaje, jaké hrazené služby za něj byly uhrazeny v posledních 12 měsících. </a:t>
            </a:r>
          </a:p>
          <a:p>
            <a:pPr lvl="2"/>
            <a:r>
              <a:rPr lang="cs-CZ" dirty="0"/>
              <a:t>Zdravotní pojišťovna je povinna na vyžádání pojištěnce zajistit dálkový přístup k jeho osobnímu účtu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592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Práva pojištěnců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000" b="1" dirty="0"/>
              <a:t>Právo p</a:t>
            </a:r>
            <a:r>
              <a:rPr lang="pl-PL" sz="2000" b="1" dirty="0"/>
              <a:t>odílet se na kontrole poskytnuté zdravotní péče</a:t>
            </a:r>
          </a:p>
          <a:p>
            <a:r>
              <a:rPr lang="pl-PL" sz="2000" dirty="0"/>
              <a:t>Kontrolu upravuje § 42 zákona č. 48/1997 Sb.</a:t>
            </a:r>
          </a:p>
          <a:p>
            <a:r>
              <a:rPr lang="pl-PL" sz="2000" dirty="0"/>
              <a:t>Není však uvedeno, jakým způsobem se pacient – pojištěnec na kontrole podílí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68692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Práva pojištěnců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1400" b="1" dirty="0"/>
              <a:t>Právo na vystavení dokladu o zaplacených regulačních poplatcích</a:t>
            </a:r>
          </a:p>
          <a:p>
            <a:pPr lvl="2"/>
            <a:r>
              <a:rPr lang="cs-CZ" sz="1400" dirty="0"/>
              <a:t>90 Kč za využití lékařské pohotovostní služby nebo pohotovostní služby v oboru zubní lékařství</a:t>
            </a:r>
          </a:p>
          <a:p>
            <a:r>
              <a:rPr lang="cs-CZ" sz="1400" b="1" dirty="0"/>
              <a:t>Právo na vystavení dokladu o zaplacení doplatku za vydání částečně hrazeného LP nebo částečně hrazené PZLÚ poskytovatelem nebo za vydání částečně hrazeného ZP</a:t>
            </a:r>
          </a:p>
          <a:p>
            <a:r>
              <a:rPr lang="cs-CZ" sz="1400" b="1" dirty="0"/>
              <a:t>Právo na uhrazení částky přesahující limit pro doplatky za předepsané částečně hrazené LP nebo PZLÚ</a:t>
            </a:r>
          </a:p>
          <a:p>
            <a:pPr lvl="2"/>
            <a:r>
              <a:rPr lang="cs-CZ" sz="1400" dirty="0"/>
              <a:t>limit ve výši 5 000 Kč, </a:t>
            </a:r>
          </a:p>
          <a:p>
            <a:pPr lvl="2"/>
            <a:r>
              <a:rPr lang="cs-CZ" sz="1400" dirty="0"/>
              <a:t>limit ve výši 1 000 Kč u dětí mladších 18 let, u pojištěnců starších 65 let, </a:t>
            </a:r>
          </a:p>
          <a:p>
            <a:pPr lvl="2"/>
            <a:r>
              <a:rPr lang="cs-CZ" sz="1400" dirty="0"/>
              <a:t>limit ve výši 500 Kč u pojištěnců, kteří jsou poživateli invalidního důchodu pro invaliditu třetího stupně, u pojištěnců, kteří byli uznáni invalidními ve druhém nebo třetím stupni, ale nejsou poživateli invalidního důchodu z jiných důvodů, a u pojištěnců starších 70 let, </a:t>
            </a:r>
          </a:p>
          <a:p>
            <a:pPr lvl="2"/>
            <a:r>
              <a:rPr lang="cs-CZ" sz="1400" dirty="0"/>
              <a:t>zdravotní pojišťovna je povinna uhradit pojištěnci nebo jeho zákonnému zástupci částku, o kterou je tento limit překročen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742561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Práva pojištěnců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000" dirty="0"/>
              <a:t>Právo na náhradu nákladů, které vynaložil na neodkladnou zdravotní péči čerpanou v cizině, a to pouze do výše stanovené pro úhradu takové péče, pokud by byla poskytnuta na území České republiky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562613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Práva pojištěnců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1400" b="1" dirty="0"/>
              <a:t>Právo na náhradu nákladů, které vynaložil na zdravotní služby čerpané v jiném členském státě EU (přeshraniční služby), pokud jde o zdravotní služby, které by byly při poskytnutí na území ČR hrazeny ze ZP, a to pouze do výše stanovené pro úhradu takových služeb, pokud by byly poskytnuty na území ČR.</a:t>
            </a:r>
          </a:p>
          <a:p>
            <a:pPr lvl="2"/>
            <a:r>
              <a:rPr lang="cs-CZ" sz="1400" dirty="0"/>
              <a:t>Vláda může nařízením vymezit hrazené přeshraniční služby, u nichž je poskytnutí náhrady nákladů podle § 14 odst. 3 podmíněno udělením předchozího souhlasu. Doposud k tomuto Vláda ČR nepřistoupila.</a:t>
            </a:r>
          </a:p>
          <a:p>
            <a:endParaRPr lang="cs-CZ" sz="1400" b="1" dirty="0"/>
          </a:p>
          <a:p>
            <a:r>
              <a:rPr lang="cs-CZ" sz="1400" b="1" dirty="0"/>
              <a:t>Právo na informace týkající se možností čerpat zdravotní služby v jiných členských státech Evropské unie</a:t>
            </a:r>
          </a:p>
          <a:p>
            <a:pPr lvl="2"/>
            <a:r>
              <a:rPr lang="cs-CZ" sz="1400" dirty="0"/>
              <a:t>Kontaktním místem je Kancelář zdravotního pojištění, z. s.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686365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Práva pojištěnců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b="1" dirty="0"/>
              <a:t>Právo podat stížnost podle zákona o zdravotních službách, má-li pojištěnec za to, že mu nejsou poskytovány hrazené služby v souladu se zákonem č. 48/1997 Sb.</a:t>
            </a:r>
          </a:p>
          <a:p>
            <a:pPr lvl="2"/>
            <a:r>
              <a:rPr lang="cs-CZ" dirty="0"/>
              <a:t>Podává se postupem dle § 93 ZZS, a to poskytovateli zdravotních služeb.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844386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Práva pojištěnců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000" dirty="0"/>
              <a:t>plnit oznamovací povinnost</a:t>
            </a:r>
          </a:p>
          <a:p>
            <a:r>
              <a:rPr lang="cs-CZ" sz="2000" dirty="0"/>
              <a:t>hradit pojistné</a:t>
            </a:r>
          </a:p>
          <a:p>
            <a:r>
              <a:rPr lang="cs-CZ" sz="2000" dirty="0"/>
              <a:t>poskytnout součinnost při poskytování zdravotních služeb a kontrole průběhu individuálního léčebného postupu a dodržovat poskytovatelem stanovený léčebný režim</a:t>
            </a:r>
          </a:p>
          <a:p>
            <a:r>
              <a:rPr lang="pt-BR" sz="2000" dirty="0"/>
              <a:t>podrobit se na vyzvání preventivním</a:t>
            </a:r>
            <a:r>
              <a:rPr lang="cs-CZ" sz="2000" dirty="0"/>
              <a:t> prohlídkám</a:t>
            </a:r>
          </a:p>
          <a:p>
            <a:r>
              <a:rPr lang="cs-CZ" sz="2000" dirty="0"/>
              <a:t>hradit regulační poplatky</a:t>
            </a:r>
          </a:p>
          <a:p>
            <a:r>
              <a:rPr lang="cs-CZ" sz="2000" dirty="0"/>
              <a:t>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626071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Právní úprava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algn="just"/>
            <a:r>
              <a:rPr lang="cs-CZ" sz="2400" dirty="0"/>
              <a:t>Zákon o zdravotních službách a podmínkách jejich poskytování</a:t>
            </a:r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Zákon o veřejném zdravotním pojištění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Občanský zákoník</a:t>
            </a:r>
          </a:p>
          <a:p>
            <a:pPr algn="just"/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1820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400" dirty="0"/>
              <a:t>Poskytovatelem zdravotních služeb se rozumí fyzická nebo právnická osoba, která má oprávnění k poskytování zdravotních služeb podle zákona o zdravotních službách.</a:t>
            </a:r>
          </a:p>
          <a:p>
            <a:endParaRPr lang="cs-CZ" sz="2400" dirty="0"/>
          </a:p>
          <a:p>
            <a:r>
              <a:rPr lang="cs-CZ" sz="2400" dirty="0"/>
              <a:t>Zdravotnickým zařízením se rozumí prostory určené pro poskytování zdravotních služeb.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2465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/>
              <a:t>Poskytovatelé zdravotních služeb</a:t>
            </a:r>
            <a:endParaRPr lang="cs-CZ" sz="24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800" b="1" dirty="0"/>
              <a:t>Podle formy zdravotní péče</a:t>
            </a:r>
          </a:p>
          <a:p>
            <a:pPr lvl="1"/>
            <a:r>
              <a:rPr lang="cs-CZ" dirty="0"/>
              <a:t>Ambulantní péče</a:t>
            </a:r>
          </a:p>
          <a:p>
            <a:pPr lvl="2"/>
            <a:r>
              <a:rPr lang="cs-CZ" dirty="0"/>
              <a:t>primární ambulantní péče</a:t>
            </a:r>
          </a:p>
          <a:p>
            <a:pPr lvl="2"/>
            <a:r>
              <a:rPr lang="cs-CZ" dirty="0"/>
              <a:t>specializovaná ambulantní péče</a:t>
            </a:r>
          </a:p>
          <a:p>
            <a:pPr lvl="2"/>
            <a:r>
              <a:rPr lang="cs-CZ" dirty="0"/>
              <a:t>stacionární péče</a:t>
            </a:r>
          </a:p>
          <a:p>
            <a:pPr lvl="1"/>
            <a:r>
              <a:rPr lang="cs-CZ" dirty="0"/>
              <a:t>Jednodenní péče</a:t>
            </a:r>
          </a:p>
          <a:p>
            <a:pPr lvl="1"/>
            <a:r>
              <a:rPr lang="cs-CZ" dirty="0"/>
              <a:t>Lůžková péče</a:t>
            </a:r>
          </a:p>
          <a:p>
            <a:pPr lvl="2"/>
            <a:r>
              <a:rPr lang="cs-CZ" dirty="0"/>
              <a:t>akutní lůžková péče intenzivní</a:t>
            </a:r>
          </a:p>
          <a:p>
            <a:pPr lvl="2"/>
            <a:r>
              <a:rPr lang="cs-CZ" dirty="0"/>
              <a:t>akutní lůžková péče standardní</a:t>
            </a:r>
          </a:p>
          <a:p>
            <a:pPr lvl="2"/>
            <a:r>
              <a:rPr lang="cs-CZ" dirty="0"/>
              <a:t>následná lůžková péče</a:t>
            </a:r>
          </a:p>
          <a:p>
            <a:pPr lvl="2"/>
            <a:r>
              <a:rPr lang="cs-CZ" dirty="0"/>
              <a:t>dlouhodobá lůžková péče</a:t>
            </a:r>
          </a:p>
          <a:p>
            <a:pPr lvl="1"/>
            <a:r>
              <a:rPr lang="cs-CZ" dirty="0"/>
              <a:t>Zdravotní péče poskytovaná ve vlastním sociálním prostředí pacienta</a:t>
            </a:r>
          </a:p>
          <a:p>
            <a:endParaRPr lang="cs-CZ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28910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800" b="1" dirty="0"/>
              <a:t>Podle druhu zdravotní péče (účel poskytnutí)</a:t>
            </a:r>
          </a:p>
          <a:p>
            <a:pPr lvl="1"/>
            <a:r>
              <a:rPr lang="cs-CZ" dirty="0"/>
              <a:t>Preventivní péče</a:t>
            </a:r>
          </a:p>
          <a:p>
            <a:pPr lvl="1"/>
            <a:r>
              <a:rPr lang="cs-CZ" dirty="0"/>
              <a:t>Diagnostická péče</a:t>
            </a:r>
          </a:p>
          <a:p>
            <a:pPr lvl="1"/>
            <a:r>
              <a:rPr lang="cs-CZ" dirty="0"/>
              <a:t>Dispenzární péče</a:t>
            </a:r>
          </a:p>
          <a:p>
            <a:pPr lvl="1"/>
            <a:r>
              <a:rPr lang="cs-CZ" dirty="0"/>
              <a:t>Léčebná péče</a:t>
            </a:r>
          </a:p>
          <a:p>
            <a:pPr lvl="1"/>
            <a:r>
              <a:rPr lang="cs-CZ" dirty="0"/>
              <a:t>Posudková péče</a:t>
            </a:r>
          </a:p>
          <a:p>
            <a:pPr lvl="1"/>
            <a:r>
              <a:rPr lang="cs-CZ" dirty="0"/>
              <a:t>(Lázeňská) léčebně rehabilitační péče</a:t>
            </a:r>
          </a:p>
          <a:p>
            <a:pPr lvl="1"/>
            <a:r>
              <a:rPr lang="cs-CZ" dirty="0"/>
              <a:t>Ošetřovatelská péče</a:t>
            </a:r>
          </a:p>
          <a:p>
            <a:pPr lvl="1"/>
            <a:r>
              <a:rPr lang="cs-CZ" dirty="0"/>
              <a:t>Paliativní péče</a:t>
            </a:r>
          </a:p>
          <a:p>
            <a:pPr lvl="1"/>
            <a:r>
              <a:rPr lang="cs-CZ" dirty="0"/>
              <a:t>Lékárenská péče (+ </a:t>
            </a:r>
            <a:r>
              <a:rPr lang="cs-CZ" dirty="0" err="1"/>
              <a:t>klinickofarmaceutická</a:t>
            </a:r>
            <a:r>
              <a:rPr lang="cs-CZ" dirty="0"/>
              <a:t> péče)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73171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endParaRPr lang="cs-CZ" sz="2800" dirty="0"/>
          </a:p>
          <a:p>
            <a:r>
              <a:rPr lang="cs-CZ" sz="2800" b="1" dirty="0"/>
              <a:t>Podle oboru zdravotní péče</a:t>
            </a:r>
          </a:p>
          <a:p>
            <a:pPr lvl="1"/>
            <a:r>
              <a:rPr lang="cs-CZ" dirty="0"/>
              <a:t>Lékaři – 43 základní oborů + 44 nástavbových oborů</a:t>
            </a:r>
          </a:p>
          <a:p>
            <a:pPr lvl="1"/>
            <a:r>
              <a:rPr lang="cs-CZ" dirty="0"/>
              <a:t>Zubní lékaři – 3 základní obory + 1 nástavbový obor</a:t>
            </a:r>
          </a:p>
          <a:p>
            <a:pPr lvl="1"/>
            <a:r>
              <a:rPr lang="cs-CZ" dirty="0"/>
              <a:t>Farmaceuti – 5 základních oborů + 4 nástavbové obory</a:t>
            </a:r>
          </a:p>
          <a:p>
            <a:pPr lvl="1"/>
            <a:r>
              <a:rPr lang="cs-CZ" dirty="0"/>
              <a:t>Nelékařští zdravotničtí pracovníci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64716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0C4D96-DDCB-4313-9035-4510D557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Práva a povinnosti revizního lékaře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98CB-53D6-4DBF-B83C-DC608A22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Poskytovatelé zdravotních služeb</a:t>
            </a:r>
            <a:br>
              <a:rPr lang="cs-CZ" sz="2400" dirty="0"/>
            </a:br>
            <a:endParaRPr lang="cs-CZ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05B36-01AB-4A09-9C2B-5BA32C07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800" b="1" dirty="0"/>
              <a:t>Podle právní formy</a:t>
            </a:r>
          </a:p>
          <a:p>
            <a:pPr lvl="1"/>
            <a:r>
              <a:rPr lang="cs-CZ" dirty="0"/>
              <a:t>Fyzická osoba (OSVČ)</a:t>
            </a:r>
          </a:p>
          <a:p>
            <a:pPr lvl="1"/>
            <a:r>
              <a:rPr lang="cs-CZ" dirty="0"/>
              <a:t>Právnická osoba</a:t>
            </a:r>
          </a:p>
          <a:p>
            <a:pPr lvl="2"/>
            <a:r>
              <a:rPr lang="cs-CZ" dirty="0"/>
              <a:t>Příspěvková organizace, organizační složka státu, kraje, obce</a:t>
            </a:r>
          </a:p>
          <a:p>
            <a:pPr lvl="2"/>
            <a:r>
              <a:rPr lang="cs-CZ" dirty="0"/>
              <a:t>Obchodní společnost (a. s., s. r. o., k. s., v. o. s.), družstvo</a:t>
            </a:r>
          </a:p>
          <a:p>
            <a:pPr lvl="2"/>
            <a:r>
              <a:rPr lang="cs-CZ" dirty="0"/>
              <a:t>Obecně prospěšná společnost</a:t>
            </a:r>
          </a:p>
          <a:p>
            <a:pPr lvl="2"/>
            <a:r>
              <a:rPr lang="cs-CZ" dirty="0"/>
              <a:t>Nadace, nadační fond</a:t>
            </a:r>
          </a:p>
          <a:p>
            <a:pPr lvl="2"/>
            <a:r>
              <a:rPr lang="cs-CZ" dirty="0"/>
              <a:t>Církevní právnická osoba</a:t>
            </a:r>
          </a:p>
          <a:p>
            <a:pPr lvl="2"/>
            <a:r>
              <a:rPr lang="cs-CZ" dirty="0"/>
              <a:t>Ústav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324477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53</TotalTime>
  <Words>3009</Words>
  <Application>Microsoft Office PowerPoint</Application>
  <PresentationFormat>Širokoúhlá obrazovka</PresentationFormat>
  <Paragraphs>307</Paragraphs>
  <Slides>37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Tahoma</vt:lpstr>
      <vt:lpstr>Wingdings</vt:lpstr>
      <vt:lpstr>Prezentace_MU_CZ</vt:lpstr>
      <vt:lpstr>Práva a povinnosti revizního lékaře</vt:lpstr>
      <vt:lpstr>Síť poskytovatelů zdravotních služeb Práva pojištěnců </vt:lpstr>
      <vt:lpstr>Vymezení obsahu příspěvku </vt:lpstr>
      <vt:lpstr>Právní úprava </vt:lpstr>
      <vt:lpstr>Poskytovatelé zdravotních služeb </vt:lpstr>
      <vt:lpstr>Poskytovatelé zdravotních služeb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Poskytovatelé zdravotních služeb </vt:lpstr>
      <vt:lpstr>Práva pojištěnců </vt:lpstr>
      <vt:lpstr>Práva pojištěnců </vt:lpstr>
      <vt:lpstr>Práva pojištěnců </vt:lpstr>
      <vt:lpstr>Práva pojištěnců </vt:lpstr>
      <vt:lpstr>Práva pojištěnců </vt:lpstr>
      <vt:lpstr>Práva pojištěnců </vt:lpstr>
      <vt:lpstr>Práva pojištěnců </vt:lpstr>
      <vt:lpstr>Práva pojištěnců </vt:lpstr>
      <vt:lpstr>Práva pojištěnců </vt:lpstr>
      <vt:lpstr>Práva pojištěnců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Kateřina Novohradská</cp:lastModifiedBy>
  <cp:revision>29</cp:revision>
  <cp:lastPrinted>1601-01-01T00:00:00Z</cp:lastPrinted>
  <dcterms:created xsi:type="dcterms:W3CDTF">2020-08-24T06:00:57Z</dcterms:created>
  <dcterms:modified xsi:type="dcterms:W3CDTF">2024-07-10T06:48:26Z</dcterms:modified>
</cp:coreProperties>
</file>