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411" r:id="rId3"/>
    <p:sldId id="286" r:id="rId4"/>
    <p:sldId id="288" r:id="rId5"/>
    <p:sldId id="414" r:id="rId6"/>
    <p:sldId id="287" r:id="rId7"/>
    <p:sldId id="290" r:id="rId8"/>
    <p:sldId id="291" r:id="rId9"/>
    <p:sldId id="292" r:id="rId10"/>
    <p:sldId id="293" r:id="rId11"/>
    <p:sldId id="294" r:id="rId12"/>
    <p:sldId id="297" r:id="rId13"/>
    <p:sldId id="302" r:id="rId14"/>
    <p:sldId id="299" r:id="rId15"/>
    <p:sldId id="300" r:id="rId16"/>
    <p:sldId id="307" r:id="rId17"/>
    <p:sldId id="308" r:id="rId18"/>
    <p:sldId id="412" r:id="rId19"/>
    <p:sldId id="413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9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520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6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19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8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hyperlink" Target="http://vpn.muni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hyperlink" Target="file:///C:\WINDOWS\system32\cmd.ex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6206" y="5222826"/>
            <a:ext cx="11361600" cy="698497"/>
          </a:xfrm>
        </p:spPr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Roman Šmíd</a:t>
            </a:r>
          </a:p>
          <a:p>
            <a:pPr algn="ctr"/>
            <a:endParaRPr lang="cs-CZ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411300" y="3818168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altLang="cs-CZ" b="1" kern="0" dirty="0">
                <a:latin typeface="Arial" panose="020B0604020202020204" pitchFamily="34" charset="0"/>
              </a:rPr>
              <a:t>Část II</a:t>
            </a:r>
            <a:endParaRPr lang="en-US" altLang="cs-CZ" b="1" kern="0" dirty="0">
              <a:latin typeface="Arial" panose="020B0604020202020204" pitchFamily="34" charset="0"/>
            </a:endParaRPr>
          </a:p>
          <a:p>
            <a:pPr algn="ctr"/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/>
              <a:t>COOKIES</a:t>
            </a:r>
            <a:endParaRPr lang="cs-CZ" altLang="cs-CZ"/>
          </a:p>
        </p:txBody>
      </p:sp>
      <p:sp>
        <p:nvSpPr>
          <p:cNvPr id="471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Malé soubory ukládané na vašem počítači</a:t>
            </a:r>
          </a:p>
          <a:p>
            <a:r>
              <a:rPr lang="cs-CZ" altLang="cs-CZ" sz="2000" dirty="0"/>
              <a:t>Svázané s konkrétním serverem</a:t>
            </a:r>
          </a:p>
          <a:p>
            <a:r>
              <a:rPr lang="cs-CZ" altLang="cs-CZ" sz="2000" dirty="0"/>
              <a:t>Prohlížeč je zasílá s požadavkem na server</a:t>
            </a:r>
          </a:p>
          <a:p>
            <a:r>
              <a:rPr lang="cs-CZ" altLang="cs-CZ" sz="2000" dirty="0"/>
              <a:t>Server je tvoří/upravuje, posílá prohlížeči</a:t>
            </a:r>
          </a:p>
          <a:p>
            <a:r>
              <a:rPr lang="cs-CZ" altLang="cs-CZ" sz="2000" dirty="0"/>
              <a:t>Server si vás "pamatuje„</a:t>
            </a:r>
          </a:p>
          <a:p>
            <a:r>
              <a:rPr lang="cs-CZ" altLang="cs-CZ" sz="2000" dirty="0"/>
              <a:t>Kampaň k ochraně soukromí </a:t>
            </a:r>
          </a:p>
          <a:p>
            <a:r>
              <a:rPr lang="cs-CZ" altLang="cs-CZ" sz="2000" dirty="0"/>
              <a:t>Riziko převzetí spojení po vašem přihlášení ke službě</a:t>
            </a:r>
          </a:p>
          <a:p>
            <a:pPr lvl="1"/>
            <a:r>
              <a:rPr lang="cs-CZ" altLang="cs-CZ" sz="1800" dirty="0"/>
              <a:t> otevřená WIFI, při nešifrovaném spojení</a:t>
            </a:r>
          </a:p>
          <a:p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73188AE-4ED7-1085-82CF-4B10A11E7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390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080"/>
    </mc:Choice>
    <mc:Fallback>
      <p:transition spd="slow" advTm="44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Odstranění uložených cookies</a:t>
            </a:r>
          </a:p>
        </p:txBody>
      </p:sp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IE</a:t>
            </a:r>
          </a:p>
          <a:p>
            <a:pPr lvl="1"/>
            <a:r>
              <a:rPr lang="cs-CZ" altLang="cs-CZ" dirty="0"/>
              <a:t>Možnosti Internetu – Obecné</a:t>
            </a:r>
          </a:p>
          <a:p>
            <a:pPr lvl="2"/>
            <a:r>
              <a:rPr lang="cs-CZ" altLang="cs-CZ" sz="1800" dirty="0"/>
              <a:t>Odstranit…</a:t>
            </a:r>
          </a:p>
          <a:p>
            <a:r>
              <a:rPr lang="cs-CZ" altLang="cs-CZ" sz="2400" dirty="0" err="1"/>
              <a:t>Firefox</a:t>
            </a:r>
            <a:endParaRPr lang="cs-CZ" altLang="cs-CZ" sz="2400" dirty="0"/>
          </a:p>
          <a:p>
            <a:pPr lvl="1"/>
            <a:r>
              <a:rPr lang="cs-CZ" altLang="cs-CZ" dirty="0"/>
              <a:t>Nabídka Možnosti – Soukromí</a:t>
            </a:r>
          </a:p>
          <a:p>
            <a:pPr lvl="2"/>
            <a:r>
              <a:rPr lang="cs-CZ" altLang="cs-CZ" sz="1800" dirty="0"/>
              <a:t>Odebrat soubory </a:t>
            </a:r>
            <a:r>
              <a:rPr lang="cs-CZ" altLang="cs-CZ" sz="1800" dirty="0" err="1"/>
              <a:t>cookies</a:t>
            </a:r>
            <a:r>
              <a:rPr lang="cs-CZ" altLang="cs-CZ" sz="1800" dirty="0"/>
              <a:t> </a:t>
            </a:r>
          </a:p>
          <a:p>
            <a:r>
              <a:rPr lang="cs-CZ" altLang="cs-CZ" sz="2400" dirty="0"/>
              <a:t>Chrome</a:t>
            </a:r>
          </a:p>
          <a:p>
            <a:pPr lvl="1"/>
            <a:r>
              <a:rPr lang="cs-CZ" altLang="cs-CZ" dirty="0"/>
              <a:t>Nastavení – Ochrana soukromí</a:t>
            </a:r>
          </a:p>
          <a:p>
            <a:pPr lvl="2"/>
            <a:r>
              <a:rPr lang="cs-CZ" altLang="cs-CZ" sz="1600" dirty="0"/>
              <a:t>Vymazat údaje o prohlížení</a:t>
            </a:r>
          </a:p>
          <a:p>
            <a:r>
              <a:rPr lang="cs-CZ" altLang="cs-CZ" sz="2400" dirty="0" err="1"/>
              <a:t>Edge</a:t>
            </a:r>
            <a:endParaRPr lang="cs-CZ" altLang="cs-CZ" sz="2400" dirty="0"/>
          </a:p>
          <a:p>
            <a:pPr lvl="1"/>
            <a:r>
              <a:rPr lang="cs-CZ" altLang="cs-CZ" dirty="0"/>
              <a:t>Nastavení – Vymazat údaje o procházení</a:t>
            </a:r>
          </a:p>
          <a:p>
            <a:endParaRPr lang="cs-CZ" alt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74B7498-D5FF-357F-C889-848EF2D61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725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44"/>
    </mc:Choice>
    <mc:Fallback>
      <p:transition spd="slow" advTm="41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Emailové služby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2498725" y="1793876"/>
            <a:ext cx="71961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/>
              <a:t>E-mailová schránka =  soubor</a:t>
            </a:r>
            <a:r>
              <a:rPr lang="en-US" altLang="cs-CZ" sz="2800" dirty="0"/>
              <a:t>(y)</a:t>
            </a:r>
            <a:r>
              <a:rPr lang="cs-CZ" altLang="cs-CZ" sz="2800" dirty="0"/>
              <a:t> primárně ležící na poštovním serveru</a:t>
            </a:r>
          </a:p>
          <a:p>
            <a:pPr eaLnBrk="1" hangingPunct="1"/>
            <a:r>
              <a:rPr lang="cs-CZ" altLang="cs-CZ" sz="2800" dirty="0"/>
              <a:t>Poštovní servery spolu komunikují – přeposílají maily</a:t>
            </a:r>
          </a:p>
          <a:p>
            <a:pPr eaLnBrk="1" hangingPunct="1"/>
            <a:r>
              <a:rPr lang="en-US" altLang="cs-CZ" sz="2800" dirty="0"/>
              <a:t>E-</a:t>
            </a:r>
            <a:r>
              <a:rPr lang="en-US" altLang="cs-CZ" sz="2800" dirty="0" err="1"/>
              <a:t>mailov</a:t>
            </a:r>
            <a:r>
              <a:rPr lang="cs-CZ" altLang="cs-CZ" sz="2800" dirty="0"/>
              <a:t>é programy x e-mail přes webové rozhraní</a:t>
            </a:r>
            <a:endParaRPr lang="en-US" altLang="cs-CZ" sz="2800" dirty="0"/>
          </a:p>
          <a:p>
            <a:pPr eaLnBrk="1" hangingPunct="1"/>
            <a:r>
              <a:rPr lang="cs-CZ" altLang="cs-CZ" sz="2800" dirty="0"/>
              <a:t>Služby pro čtení pošty</a:t>
            </a:r>
          </a:p>
          <a:p>
            <a:pPr eaLnBrk="1" hangingPunct="1"/>
            <a:r>
              <a:rPr lang="cs-CZ" altLang="cs-CZ" sz="2800" dirty="0"/>
              <a:t>Služba pro odesílání pošty</a:t>
            </a:r>
          </a:p>
          <a:p>
            <a:pPr eaLnBrk="1" hangingPunct="1"/>
            <a:endParaRPr lang="cs-CZ" altLang="cs-CZ" sz="2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288331A-42D8-52CE-FE58-41D05DFAB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876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94"/>
    </mc:Choice>
    <mc:Fallback>
      <p:transition spd="slow" advTm="9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19" y="382791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Email přes webové rozhraní</a:t>
            </a:r>
          </a:p>
        </p:txBody>
      </p:sp>
      <p:sp>
        <p:nvSpPr>
          <p:cNvPr id="56323" name="computr2"/>
          <p:cNvSpPr>
            <a:spLocks noEditPoints="1" noChangeArrowheads="1"/>
          </p:cNvSpPr>
          <p:nvPr/>
        </p:nvSpPr>
        <p:spPr bwMode="auto">
          <a:xfrm>
            <a:off x="2362201" y="1932432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33601" y="1295846"/>
            <a:ext cx="1103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3733800" y="1703832"/>
            <a:ext cx="1593850" cy="304800"/>
          </a:xfrm>
          <a:prstGeom prst="rightArrow">
            <a:avLst>
              <a:gd name="adj1" fmla="val 50000"/>
              <a:gd name="adj2" fmla="val 13072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6" name="AutoShape 6"/>
          <p:cNvSpPr>
            <a:spLocks noChangeArrowheads="1"/>
          </p:cNvSpPr>
          <p:nvPr/>
        </p:nvSpPr>
        <p:spPr bwMode="auto">
          <a:xfrm>
            <a:off x="3733800" y="2237232"/>
            <a:ext cx="1524000" cy="3048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209800" y="2804161"/>
            <a:ext cx="1079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Outlook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anose="02020603050405020304" pitchFamily="18" charset="0"/>
              </a:rPr>
              <a:t>Eudora</a:t>
            </a:r>
            <a:endParaRPr lang="cs-CZ" altLang="cs-CZ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6781800" y="1932433"/>
            <a:ext cx="10102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Služby: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POP3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SMTP</a:t>
            </a:r>
          </a:p>
        </p:txBody>
      </p:sp>
      <p:sp>
        <p:nvSpPr>
          <p:cNvPr id="56329" name="computr2"/>
          <p:cNvSpPr>
            <a:spLocks noEditPoints="1" noChangeArrowheads="1"/>
          </p:cNvSpPr>
          <p:nvPr/>
        </p:nvSpPr>
        <p:spPr bwMode="auto">
          <a:xfrm>
            <a:off x="5715001" y="2008632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5602289" y="1399033"/>
            <a:ext cx="2003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místní</a:t>
            </a:r>
          </a:p>
        </p:txBody>
      </p:sp>
      <p:sp>
        <p:nvSpPr>
          <p:cNvPr id="56331" name="computr2"/>
          <p:cNvSpPr>
            <a:spLocks noEditPoints="1" noChangeArrowheads="1"/>
          </p:cNvSpPr>
          <p:nvPr/>
        </p:nvSpPr>
        <p:spPr bwMode="auto">
          <a:xfrm>
            <a:off x="2393951" y="4903788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3765550" y="4675188"/>
            <a:ext cx="1593850" cy="304800"/>
          </a:xfrm>
          <a:prstGeom prst="rightArrow">
            <a:avLst>
              <a:gd name="adj1" fmla="val 50000"/>
              <a:gd name="adj2" fmla="val 13072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3765550" y="5208588"/>
            <a:ext cx="1524000" cy="3048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2241551" y="5665789"/>
            <a:ext cx="1136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Webový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prohlížeč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5334000" y="5775326"/>
            <a:ext cx="8842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Služba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HTTP</a:t>
            </a:r>
          </a:p>
        </p:txBody>
      </p:sp>
      <p:sp>
        <p:nvSpPr>
          <p:cNvPr id="56336" name="computr2"/>
          <p:cNvSpPr>
            <a:spLocks noEditPoints="1" noChangeArrowheads="1"/>
          </p:cNvSpPr>
          <p:nvPr/>
        </p:nvSpPr>
        <p:spPr bwMode="auto">
          <a:xfrm>
            <a:off x="5746751" y="4979988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5634039" y="4370389"/>
            <a:ext cx="173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cizí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10189360" y="4551138"/>
            <a:ext cx="10102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Služby: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POP3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SMTP</a:t>
            </a:r>
          </a:p>
        </p:txBody>
      </p:sp>
      <p:sp>
        <p:nvSpPr>
          <p:cNvPr id="56339" name="computr2"/>
          <p:cNvSpPr>
            <a:spLocks noEditPoints="1" noChangeArrowheads="1"/>
          </p:cNvSpPr>
          <p:nvPr/>
        </p:nvSpPr>
        <p:spPr bwMode="auto">
          <a:xfrm>
            <a:off x="8489951" y="5013325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8377239" y="4403726"/>
            <a:ext cx="173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cizí</a:t>
            </a:r>
          </a:p>
        </p:txBody>
      </p:sp>
      <p:sp>
        <p:nvSpPr>
          <p:cNvPr id="56341" name="AutoShape 21"/>
          <p:cNvSpPr>
            <a:spLocks noChangeArrowheads="1"/>
          </p:cNvSpPr>
          <p:nvPr/>
        </p:nvSpPr>
        <p:spPr bwMode="auto">
          <a:xfrm>
            <a:off x="7010400" y="4800600"/>
            <a:ext cx="1212850" cy="304800"/>
          </a:xfrm>
          <a:prstGeom prst="rightArrow">
            <a:avLst>
              <a:gd name="adj1" fmla="val 50000"/>
              <a:gd name="adj2" fmla="val 9947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2" name="AutoShape 22"/>
          <p:cNvSpPr>
            <a:spLocks noChangeArrowheads="1"/>
          </p:cNvSpPr>
          <p:nvPr/>
        </p:nvSpPr>
        <p:spPr bwMode="auto">
          <a:xfrm>
            <a:off x="7010400" y="5334000"/>
            <a:ext cx="1143000" cy="304800"/>
          </a:xfrm>
          <a:prstGeom prst="leftArrow">
            <a:avLst>
              <a:gd name="adj1" fmla="val 50000"/>
              <a:gd name="adj2" fmla="val 9375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6324601" y="5775326"/>
            <a:ext cx="16097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KLIENT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POP3/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SMTP</a:t>
            </a:r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4858544" y="3831436"/>
            <a:ext cx="5516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Seznam.cz, centrum.cz, email.cz, </a:t>
            </a:r>
            <a:r>
              <a:rPr lang="cs-CZ" altLang="cs-CZ" sz="2400" dirty="0" err="1">
                <a:latin typeface="Times New Roman" panose="02020603050405020304" pitchFamily="18" charset="0"/>
              </a:rPr>
              <a:t>gmail</a:t>
            </a:r>
            <a:r>
              <a:rPr lang="cs-CZ" altLang="cs-CZ" sz="2400" dirty="0">
                <a:latin typeface="Times New Roman" panose="02020603050405020304" pitchFamily="18" charset="0"/>
              </a:rPr>
              <a:t>, …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99519" y="469933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sz="2400" kern="0" dirty="0"/>
              <a:t>Email přes lokálního klienta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8ECD88B-7D1C-7A0F-6B7F-C041A76FC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910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34"/>
    </mc:Choice>
    <mc:Fallback>
      <p:transition spd="slow" advTm="3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Služby POP3 a IMAP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2971800" y="1557338"/>
            <a:ext cx="89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POP3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6934200" y="15573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IMAP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2225676" y="2055813"/>
            <a:ext cx="29559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všechny nové emaily – celé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Odstraní je ze serveru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Třídění emailů do složek na lokálním počítači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Vhodné pro off-line čtení</a:t>
            </a: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6172200" y="1979613"/>
            <a:ext cx="3657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pouze hlavičky emailů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Obsah emailu zašle až na vyžádání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Všechny emailové složky na serveru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Vhodné při čtení pošty z více počítačů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92D8E78-D6A6-28BE-E9DA-C6AC77EC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766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15"/>
    </mc:Choice>
    <mc:Fallback>
      <p:transition spd="slow" advTm="13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Odesílání pošty služba SMTP</a:t>
            </a:r>
          </a:p>
        </p:txBody>
      </p:sp>
      <p:sp>
        <p:nvSpPr>
          <p:cNvPr id="54275" name="computr2"/>
          <p:cNvSpPr>
            <a:spLocks noEditPoints="1" noChangeArrowheads="1"/>
          </p:cNvSpPr>
          <p:nvPr/>
        </p:nvSpPr>
        <p:spPr bwMode="auto">
          <a:xfrm>
            <a:off x="3436938" y="28194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4276" name="computr2"/>
          <p:cNvSpPr>
            <a:spLocks noEditPoints="1" noChangeArrowheads="1"/>
          </p:cNvSpPr>
          <p:nvPr/>
        </p:nvSpPr>
        <p:spPr bwMode="auto">
          <a:xfrm>
            <a:off x="7627938" y="28194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3208339" y="2133600"/>
            <a:ext cx="128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7410450" y="1905001"/>
            <a:ext cx="13398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(lokální)</a:t>
            </a:r>
          </a:p>
        </p:txBody>
      </p:sp>
      <p:sp>
        <p:nvSpPr>
          <p:cNvPr id="54279" name="AutoShape 8"/>
          <p:cNvSpPr>
            <a:spLocks noChangeArrowheads="1"/>
          </p:cNvSpPr>
          <p:nvPr/>
        </p:nvSpPr>
        <p:spPr bwMode="auto">
          <a:xfrm>
            <a:off x="4572000" y="2286000"/>
            <a:ext cx="2438400" cy="685800"/>
          </a:xfrm>
          <a:prstGeom prst="rightArrow">
            <a:avLst>
              <a:gd name="adj1" fmla="val 50000"/>
              <a:gd name="adj2" fmla="val 8888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Email k odeslání</a:t>
            </a:r>
          </a:p>
        </p:txBody>
      </p:sp>
      <p:sp>
        <p:nvSpPr>
          <p:cNvPr id="54280" name="AutoShape 9"/>
          <p:cNvSpPr>
            <a:spLocks noChangeArrowheads="1"/>
          </p:cNvSpPr>
          <p:nvPr/>
        </p:nvSpPr>
        <p:spPr bwMode="auto">
          <a:xfrm>
            <a:off x="4503738" y="3200400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Přijato/nepřijato</a:t>
            </a:r>
          </a:p>
        </p:txBody>
      </p:sp>
      <p:sp>
        <p:nvSpPr>
          <p:cNvPr id="54281" name="Text Box 10"/>
          <p:cNvSpPr txBox="1">
            <a:spLocks noChangeArrowheads="1"/>
          </p:cNvSpPr>
          <p:nvPr/>
        </p:nvSpPr>
        <p:spPr bwMode="auto">
          <a:xfrm>
            <a:off x="3260726" y="3927476"/>
            <a:ext cx="1269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Eudora</a:t>
            </a:r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7543800" y="3765551"/>
            <a:ext cx="1066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Služba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SMTP</a:t>
            </a:r>
          </a:p>
        </p:txBody>
      </p:sp>
      <p:sp>
        <p:nvSpPr>
          <p:cNvPr id="54283" name="AutoShape 12"/>
          <p:cNvSpPr>
            <a:spLocks noChangeArrowheads="1"/>
          </p:cNvSpPr>
          <p:nvPr/>
        </p:nvSpPr>
        <p:spPr bwMode="auto">
          <a:xfrm rot="3000000">
            <a:off x="8914607" y="1981995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84" name="AutoShape 13"/>
          <p:cNvSpPr>
            <a:spLocks noChangeArrowheads="1"/>
          </p:cNvSpPr>
          <p:nvPr/>
        </p:nvSpPr>
        <p:spPr bwMode="auto">
          <a:xfrm rot="8400000">
            <a:off x="8991601" y="3290888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85" name="Text Box 17"/>
          <p:cNvSpPr txBox="1">
            <a:spLocks noChangeArrowheads="1"/>
          </p:cNvSpPr>
          <p:nvPr/>
        </p:nvSpPr>
        <p:spPr bwMode="auto">
          <a:xfrm>
            <a:off x="4727576" y="1989139"/>
            <a:ext cx="1592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jméno a heslo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DC47BD9-01C1-95A4-5CCD-8EBFDDAEB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757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37"/>
    </mc:Choice>
    <mc:Fallback>
      <p:transition spd="slow" advTm="3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VPN</a:t>
            </a:r>
            <a:r>
              <a:rPr lang="en-US" altLang="cs-CZ" dirty="0"/>
              <a:t> (Virtual private network)</a:t>
            </a:r>
            <a:endParaRPr lang="cs-CZ" altLang="cs-CZ" dirty="0"/>
          </a:p>
        </p:txBody>
      </p:sp>
      <p:sp>
        <p:nvSpPr>
          <p:cNvPr id="614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87062" y="1866955"/>
            <a:ext cx="7772400" cy="4114800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Služba simuluje připojení vzdáleného počítače do lokální sítě</a:t>
            </a:r>
          </a:p>
          <a:p>
            <a:pPr eaLnBrk="1" hangingPunct="1"/>
            <a:r>
              <a:rPr lang="cs-CZ" altLang="cs-CZ" sz="2000" dirty="0"/>
              <a:t>„Tunel“ do vzdálené sítě</a:t>
            </a:r>
          </a:p>
          <a:p>
            <a:pPr eaLnBrk="1" hangingPunct="1"/>
            <a:r>
              <a:rPr lang="cs-CZ" altLang="cs-CZ" sz="2000" dirty="0"/>
              <a:t>Vzdálenému počítači je přidělena lokální IP adresa </a:t>
            </a:r>
          </a:p>
          <a:p>
            <a:pPr eaLnBrk="1" hangingPunct="1"/>
            <a:r>
              <a:rPr lang="cs-CZ" altLang="cs-CZ" sz="2000" dirty="0"/>
              <a:t>Vzdálené PC se pak stává „téměř“ plnohodnotnou součástí vnitřní sítě</a:t>
            </a:r>
          </a:p>
          <a:p>
            <a:pPr eaLnBrk="1" hangingPunct="1"/>
            <a:r>
              <a:rPr lang="cs-CZ" altLang="cs-CZ" sz="2000" dirty="0">
                <a:hlinkClick r:id="rId4"/>
              </a:rPr>
              <a:t>http://vpn.muni.cz/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OpenVPN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Nutná instalace, administrátorská oprávnění</a:t>
            </a:r>
          </a:p>
          <a:p>
            <a:pPr eaLnBrk="1" hangingPunct="1"/>
            <a:r>
              <a:rPr lang="cs-CZ" altLang="cs-CZ" sz="2000" dirty="0"/>
              <a:t>UČO + sekundární heslo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2415967-745D-2659-9AA1-6331E462A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583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20"/>
    </mc:Choice>
    <mc:Fallback>
      <p:transition spd="slow" advTm="22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VPN 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Popis služby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VPN (</a:t>
            </a:r>
            <a:r>
              <a:rPr lang="cs-CZ" sz="1600" dirty="0" err="1"/>
              <a:t>virtual</a:t>
            </a:r>
            <a:r>
              <a:rPr lang="cs-CZ" sz="1600" dirty="0"/>
              <a:t> </a:t>
            </a:r>
            <a:r>
              <a:rPr lang="cs-CZ" sz="1600" dirty="0" err="1"/>
              <a:t>private</a:t>
            </a:r>
            <a:r>
              <a:rPr lang="cs-CZ" sz="1600" dirty="0"/>
              <a:t> network) poskytuje zaměstnancům i studentům přístup do univerzitní sítě například z domu, zahraničí nebo jiné univerzity. Po připojení k VPN se počítač bude chovat tak, jako by byl připojen přímo k univerzitní síti. </a:t>
            </a:r>
          </a:p>
          <a:p>
            <a:pPr>
              <a:defRPr/>
            </a:pPr>
            <a:r>
              <a:rPr lang="cs-CZ" sz="1600" dirty="0"/>
              <a:t>Studenti a zaměstnanci mohou tak využívat služeb, které jsou dostupné pouze z univerzitní sítě, i když v této síti zrovna nejsou. Po připojení k VPN získáte veřejnou adresu z rozsahu MU a tím například: </a:t>
            </a:r>
          </a:p>
          <a:p>
            <a:pPr lvl="1">
              <a:defRPr/>
            </a:pPr>
            <a:r>
              <a:rPr lang="cs-CZ" sz="1400" dirty="0"/>
              <a:t>přístup k placeným informačním zdrojům MU odkudkoliv (seznam dostupných zdrojů pro MU: http://ezdroje.muni.cz/</a:t>
            </a:r>
            <a:r>
              <a:rPr lang="cs-CZ" sz="1400" dirty="0" err="1"/>
              <a:t>prehled</a:t>
            </a:r>
            <a:r>
              <a:rPr lang="cs-CZ" sz="1400" dirty="0"/>
              <a:t>/</a:t>
            </a:r>
            <a:r>
              <a:rPr lang="cs-CZ" sz="1400" dirty="0" err="1"/>
              <a:t>abecedne.php?lang</a:t>
            </a:r>
            <a:r>
              <a:rPr lang="cs-CZ" sz="1400" dirty="0"/>
              <a:t>=</a:t>
            </a:r>
            <a:r>
              <a:rPr lang="cs-CZ" sz="1400" dirty="0" err="1"/>
              <a:t>cs</a:t>
            </a:r>
            <a:r>
              <a:rPr lang="cs-CZ" sz="1400" dirty="0"/>
              <a:t>),</a:t>
            </a:r>
          </a:p>
          <a:p>
            <a:pPr lvl="1">
              <a:defRPr/>
            </a:pPr>
            <a:r>
              <a:rPr lang="cs-CZ" sz="1400" dirty="0"/>
              <a:t>přístup ke službám dostupným pouze ze sítě MU (např. specializovaná zařízení a přístroje nebo přístup k univerzitním licencím).</a:t>
            </a:r>
          </a:p>
          <a:p>
            <a:pPr marL="457200" lvl="1" indent="0">
              <a:buNone/>
              <a:defRPr/>
            </a:pPr>
            <a:endParaRPr lang="cs-CZ" sz="1200" dirty="0"/>
          </a:p>
          <a:p>
            <a:pPr>
              <a:defRPr/>
            </a:pPr>
            <a:r>
              <a:rPr lang="cs-CZ" sz="1600" dirty="0"/>
              <a:t>Připojit k VPN můžete například PC s Windows, Mac OSX, Linux nebo jiným, mobilním zařízení s OS Android nebo </a:t>
            </a:r>
            <a:r>
              <a:rPr lang="cs-CZ" sz="1600" dirty="0" err="1"/>
              <a:t>iOS</a:t>
            </a:r>
            <a:r>
              <a:rPr lang="cs-CZ" sz="1600" dirty="0"/>
              <a:t>. </a:t>
            </a:r>
          </a:p>
          <a:p>
            <a:pPr>
              <a:defRPr/>
            </a:pPr>
            <a:endParaRPr lang="cs-CZ" sz="1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D403463-B0F3-406B-DA75-81F54BB7D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021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9"/>
    </mc:Choice>
    <mc:Fallback>
      <p:transition spd="slow" advTm="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Další služby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FTP (SFTP)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/>
              <a:t>Přenos souborů mezi klientem a serverem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/>
              <a:t>Klient: např.: </a:t>
            </a:r>
            <a:r>
              <a:rPr lang="cs-CZ" sz="1600" b="1" dirty="0" err="1"/>
              <a:t>WinSCP</a:t>
            </a:r>
            <a:endParaRPr lang="cs-CZ" sz="1600" b="1" dirty="0"/>
          </a:p>
          <a:p>
            <a:pPr lvl="1">
              <a:lnSpc>
                <a:spcPct val="150000"/>
              </a:lnSpc>
              <a:defRPr/>
            </a:pPr>
            <a:r>
              <a:rPr lang="cs-CZ" sz="1600" b="1" dirty="0"/>
              <a:t>Pro </a:t>
            </a:r>
            <a:r>
              <a:rPr lang="cs-CZ" sz="1600" b="1" dirty="0" err="1"/>
              <a:t>download</a:t>
            </a:r>
            <a:r>
              <a:rPr lang="cs-CZ" sz="1600" b="1" dirty="0"/>
              <a:t> souborů se již dnes využívá HTTP(S) služba</a:t>
            </a:r>
          </a:p>
          <a:p>
            <a:pPr>
              <a:defRPr/>
            </a:pPr>
            <a:r>
              <a:rPr lang="cs-CZ" sz="2400" b="1" dirty="0"/>
              <a:t>Vzdálený přístup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/>
              <a:t>Windows: Vzdálená plocha (</a:t>
            </a:r>
            <a:r>
              <a:rPr lang="cs-CZ" sz="1600" b="1" dirty="0" err="1"/>
              <a:t>Remote</a:t>
            </a:r>
            <a:r>
              <a:rPr lang="cs-CZ" sz="1600" b="1" dirty="0"/>
              <a:t> desktop)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/>
              <a:t>Klient je standardní součástí </a:t>
            </a:r>
            <a:r>
              <a:rPr lang="cs-CZ" sz="1400" b="1" dirty="0" err="1"/>
              <a:t>windows</a:t>
            </a:r>
            <a:endParaRPr lang="cs-CZ" sz="1400" b="1" dirty="0"/>
          </a:p>
          <a:p>
            <a:pPr lvl="1">
              <a:lnSpc>
                <a:spcPct val="150000"/>
              </a:lnSpc>
              <a:defRPr/>
            </a:pPr>
            <a:r>
              <a:rPr lang="cs-CZ" sz="1900" b="1" dirty="0"/>
              <a:t>SSH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 err="1"/>
              <a:t>Adminstrátorský</a:t>
            </a:r>
            <a:r>
              <a:rPr lang="cs-CZ" sz="1400" b="1" dirty="0"/>
              <a:t> přístup na servery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/>
              <a:t>Klient: např.: </a:t>
            </a:r>
            <a:r>
              <a:rPr lang="cs-CZ" sz="1400" b="1" dirty="0" err="1"/>
              <a:t>Putty</a:t>
            </a:r>
            <a:endParaRPr lang="cs-CZ" sz="1400" b="1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E20FBB2-5E52-7995-9E75-4F6622035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284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73"/>
    </mc:Choice>
    <mc:Fallback>
      <p:transition spd="slow" advTm="122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Další část: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b="1" dirty="0">
                <a:solidFill>
                  <a:srgbClr val="FF0000"/>
                </a:solidFill>
              </a:rPr>
              <a:t>Hesla, viry, firewall, email, </a:t>
            </a:r>
            <a:r>
              <a:rPr lang="cs-CZ" altLang="cs-CZ" sz="1200" b="1" dirty="0" err="1">
                <a:solidFill>
                  <a:srgbClr val="FF0000"/>
                </a:solidFill>
              </a:rPr>
              <a:t>spyware</a:t>
            </a:r>
            <a:r>
              <a:rPr lang="cs-CZ" altLang="cs-CZ" sz="1200" b="1" dirty="0">
                <a:solidFill>
                  <a:srgbClr val="FF0000"/>
                </a:solidFill>
              </a:rPr>
              <a:t>, </a:t>
            </a:r>
            <a:r>
              <a:rPr lang="cs-CZ" altLang="cs-CZ" sz="1200" b="1" dirty="0" err="1">
                <a:solidFill>
                  <a:srgbClr val="FF0000"/>
                </a:solidFill>
              </a:rPr>
              <a:t>phishing</a:t>
            </a:r>
            <a:endParaRPr lang="cs-CZ" altLang="cs-CZ" sz="12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7DB2FD1-C7AB-AC58-2965-FF97A7277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6804349"/>
      </p:ext>
    </p:extLst>
  </p:cSld>
  <p:clrMapOvr>
    <a:masterClrMapping/>
  </p:clrMapOvr>
  <p:transition advTm="22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b="1" dirty="0">
                <a:solidFill>
                  <a:srgbClr val="FF0000"/>
                </a:solidFill>
              </a:rPr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</p:spTree>
    <p:extLst>
      <p:ext uri="{BB962C8B-B14F-4D97-AF65-F5344CB8AC3E}">
        <p14:creationId xmlns:p14="http://schemas.microsoft.com/office/powerpoint/2010/main" val="25499480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9211056" cy="1143000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Vzájemná komunikace počítačů v síti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656138" y="1341439"/>
            <a:ext cx="3097212" cy="4603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Model   Klient – Server</a:t>
            </a:r>
          </a:p>
        </p:txBody>
      </p:sp>
      <p:sp>
        <p:nvSpPr>
          <p:cNvPr id="43012" name="computr2"/>
          <p:cNvSpPr>
            <a:spLocks noEditPoints="1" noChangeArrowheads="1"/>
          </p:cNvSpPr>
          <p:nvPr/>
        </p:nvSpPr>
        <p:spPr bwMode="auto">
          <a:xfrm>
            <a:off x="4122738" y="36576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3" name="computr2"/>
          <p:cNvSpPr>
            <a:spLocks noEditPoints="1" noChangeArrowheads="1"/>
          </p:cNvSpPr>
          <p:nvPr/>
        </p:nvSpPr>
        <p:spPr bwMode="auto">
          <a:xfrm>
            <a:off x="8313738" y="36576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3894138" y="2971801"/>
            <a:ext cx="1382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8096250" y="3048001"/>
            <a:ext cx="1423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SERVER</a:t>
            </a:r>
          </a:p>
        </p:txBody>
      </p:sp>
      <p:sp>
        <p:nvSpPr>
          <p:cNvPr id="43016" name="AutoShape 10"/>
          <p:cNvSpPr>
            <a:spLocks noChangeArrowheads="1"/>
          </p:cNvSpPr>
          <p:nvPr/>
        </p:nvSpPr>
        <p:spPr bwMode="auto">
          <a:xfrm>
            <a:off x="5570538" y="3124200"/>
            <a:ext cx="2125662" cy="685800"/>
          </a:xfrm>
          <a:prstGeom prst="rightArrow">
            <a:avLst>
              <a:gd name="adj1" fmla="val 50000"/>
              <a:gd name="adj2" fmla="val 77488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Požadavek</a:t>
            </a:r>
          </a:p>
        </p:txBody>
      </p:sp>
      <p:sp>
        <p:nvSpPr>
          <p:cNvPr id="43017" name="AutoShape 11"/>
          <p:cNvSpPr>
            <a:spLocks noChangeArrowheads="1"/>
          </p:cNvSpPr>
          <p:nvPr/>
        </p:nvSpPr>
        <p:spPr bwMode="auto">
          <a:xfrm>
            <a:off x="5570538" y="4038600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Odpověď</a:t>
            </a:r>
          </a:p>
        </p:txBody>
      </p:sp>
      <p:pic>
        <p:nvPicPr>
          <p:cNvPr id="43018" name="Picture 12" descr="BD0679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1"/>
            <a:ext cx="12192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1676400" y="2971800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UŽIVATEL</a:t>
            </a:r>
          </a:p>
        </p:txBody>
      </p:sp>
      <p:sp>
        <p:nvSpPr>
          <p:cNvPr id="43020" name="AutoShape 14"/>
          <p:cNvSpPr>
            <a:spLocks noChangeArrowheads="1"/>
          </p:cNvSpPr>
          <p:nvPr/>
        </p:nvSpPr>
        <p:spPr bwMode="auto">
          <a:xfrm>
            <a:off x="3200400" y="3657601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4022725" y="4724401"/>
            <a:ext cx="15392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Počítač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Program</a:t>
            </a:r>
          </a:p>
        </p:txBody>
      </p:sp>
      <p:sp>
        <p:nvSpPr>
          <p:cNvPr id="43022" name="Text Box 16"/>
          <p:cNvSpPr txBox="1">
            <a:spLocks noChangeArrowheads="1"/>
          </p:cNvSpPr>
          <p:nvPr/>
        </p:nvSpPr>
        <p:spPr bwMode="auto">
          <a:xfrm>
            <a:off x="7620001" y="4724401"/>
            <a:ext cx="30636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Počítač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Program = SLUŽBA</a:t>
            </a:r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2424114" y="5661025"/>
            <a:ext cx="3222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Jakého používáte klienta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pro danou službu?</a:t>
            </a:r>
          </a:p>
        </p:txBody>
      </p:sp>
      <p:sp>
        <p:nvSpPr>
          <p:cNvPr id="43024" name="AutoShape 18"/>
          <p:cNvSpPr>
            <a:spLocks noChangeArrowheads="1"/>
          </p:cNvSpPr>
          <p:nvPr/>
        </p:nvSpPr>
        <p:spPr bwMode="auto">
          <a:xfrm>
            <a:off x="6167438" y="2060576"/>
            <a:ext cx="2233612" cy="9366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Kdo, po kom, co chce</a:t>
            </a:r>
          </a:p>
        </p:txBody>
      </p:sp>
      <p:sp>
        <p:nvSpPr>
          <p:cNvPr id="43025" name="AutoShape 19"/>
          <p:cNvSpPr>
            <a:spLocks noChangeArrowheads="1"/>
          </p:cNvSpPr>
          <p:nvPr/>
        </p:nvSpPr>
        <p:spPr bwMode="auto">
          <a:xfrm>
            <a:off x="6240464" y="5516563"/>
            <a:ext cx="2016125" cy="863600"/>
          </a:xfrm>
          <a:prstGeom prst="wedgeRoundRectCallout">
            <a:avLst>
              <a:gd name="adj1" fmla="val -41181"/>
              <a:gd name="adj2" fmla="val -151838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 koho, od koho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6E79A36-A42B-72A1-F149-A41D8BBEE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812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79"/>
    </mc:Choice>
    <mc:Fallback>
      <p:transition spd="slow" advTm="7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Síťové služby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5622" y="1423988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DHCP, DNS</a:t>
            </a:r>
          </a:p>
          <a:p>
            <a:pPr eaLnBrk="1" hangingPunct="1"/>
            <a:r>
              <a:rPr lang="cs-CZ" altLang="cs-CZ" sz="2000" dirty="0"/>
              <a:t>HTTP</a:t>
            </a:r>
            <a:r>
              <a:rPr lang="en-US" altLang="cs-CZ" sz="2000" dirty="0"/>
              <a:t>, FTP, SSH, POP3</a:t>
            </a:r>
            <a:r>
              <a:rPr lang="cs-CZ" altLang="cs-CZ" sz="2000" dirty="0"/>
              <a:t>, IMAP, SMTP</a:t>
            </a:r>
            <a:endParaRPr lang="en-US" altLang="cs-CZ" sz="2000" dirty="0"/>
          </a:p>
          <a:p>
            <a:pPr eaLnBrk="1" hangingPunct="1"/>
            <a:r>
              <a:rPr lang="en-US" altLang="cs-CZ" sz="2000" dirty="0" err="1"/>
              <a:t>Typicky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jeden</a:t>
            </a:r>
            <a:r>
              <a:rPr lang="en-US" altLang="cs-CZ" sz="2000" dirty="0"/>
              <a:t> server </a:t>
            </a:r>
            <a:r>
              <a:rPr lang="en-US" altLang="cs-CZ" sz="2000" dirty="0" err="1"/>
              <a:t>poskytuje</a:t>
            </a:r>
            <a:r>
              <a:rPr lang="en-US" altLang="cs-CZ" sz="2000" dirty="0"/>
              <a:t> v</a:t>
            </a:r>
            <a:r>
              <a:rPr lang="cs-CZ" altLang="cs-CZ" sz="2000" dirty="0" err="1"/>
              <a:t>íce</a:t>
            </a:r>
            <a:r>
              <a:rPr lang="cs-CZ" altLang="cs-CZ" sz="2000" dirty="0"/>
              <a:t> služeb</a:t>
            </a:r>
          </a:p>
          <a:p>
            <a:pPr eaLnBrk="1" hangingPunct="1"/>
            <a:r>
              <a:rPr lang="cs-CZ" altLang="cs-CZ" sz="2000" dirty="0"/>
              <a:t>Server je identifikován IP adresou </a:t>
            </a:r>
            <a:r>
              <a:rPr lang="en-US" altLang="cs-CZ" sz="2000" dirty="0"/>
              <a:t>(tel. </a:t>
            </a:r>
            <a:r>
              <a:rPr lang="cs-CZ" altLang="cs-CZ" sz="2000" dirty="0"/>
              <a:t>číslo</a:t>
            </a:r>
            <a:r>
              <a:rPr lang="en-US" altLang="cs-CZ" sz="2000" dirty="0"/>
              <a:t>)</a:t>
            </a:r>
            <a:r>
              <a:rPr lang="cs-CZ" altLang="cs-CZ" sz="2000" dirty="0"/>
              <a:t>, služba svým číslem zvaným </a:t>
            </a:r>
            <a:r>
              <a:rPr lang="cs-CZ" altLang="cs-CZ" sz="2000" dirty="0">
                <a:solidFill>
                  <a:srgbClr val="FF0000"/>
                </a:solidFill>
              </a:rPr>
              <a:t>port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klapka</a:t>
            </a:r>
            <a:r>
              <a:rPr lang="en-US" altLang="cs-CZ" sz="2000" dirty="0"/>
              <a:t>)</a:t>
            </a:r>
          </a:p>
          <a:p>
            <a:pPr eaLnBrk="1" hangingPunct="1"/>
            <a:r>
              <a:rPr lang="cs-CZ" altLang="cs-CZ" sz="2000" dirty="0"/>
              <a:t>Kompletní adresa služby je IP adresa serveru + číslo portu</a:t>
            </a:r>
          </a:p>
          <a:p>
            <a:pPr eaLnBrk="1" hangingPunct="1"/>
            <a:r>
              <a:rPr lang="en-US" altLang="cs-CZ" sz="2000" dirty="0" err="1"/>
              <a:t>Ka</a:t>
            </a:r>
            <a:r>
              <a:rPr lang="cs-CZ" altLang="cs-CZ" sz="2000" dirty="0" err="1"/>
              <a:t>ždá</a:t>
            </a:r>
            <a:r>
              <a:rPr lang="cs-CZ" altLang="cs-CZ" sz="2000" dirty="0"/>
              <a:t> služba má definovaný standardní port, např. HTTP port č. 80</a:t>
            </a:r>
          </a:p>
          <a:p>
            <a:pPr eaLnBrk="1" hangingPunct="1">
              <a:buFontTx/>
              <a:buNone/>
            </a:pPr>
            <a:endParaRPr lang="en-US" altLang="cs-CZ" sz="2000" dirty="0"/>
          </a:p>
          <a:p>
            <a:pPr eaLnBrk="1" hangingPunct="1">
              <a:buFontTx/>
              <a:buNone/>
            </a:pPr>
            <a:endParaRPr lang="en-US" altLang="cs-CZ" sz="2000" dirty="0"/>
          </a:p>
          <a:p>
            <a:pPr eaLnBrk="1" hangingPunct="1"/>
            <a:endParaRPr lang="cs-CZ" altLang="cs-CZ" sz="2000" dirty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08213" y="5527676"/>
            <a:ext cx="714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Zobrazení aktuálně využívaných služeb – </a:t>
            </a:r>
            <a:r>
              <a:rPr lang="cs-CZ" altLang="cs-CZ" sz="2400" b="1">
                <a:latin typeface="Times New Roman" panose="02020603050405020304" pitchFamily="18" charset="0"/>
              </a:rPr>
              <a:t>cmd + netstat</a:t>
            </a:r>
          </a:p>
        </p:txBody>
      </p:sp>
      <p:sp>
        <p:nvSpPr>
          <p:cNvPr id="44037" name="AutoShape 5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9264650" y="5445126"/>
            <a:ext cx="433388" cy="504825"/>
          </a:xfrm>
          <a:prstGeom prst="actionButtonDocumen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7DFEF3F-29EA-6A83-349A-F3234CD69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126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48"/>
    </mc:Choice>
    <mc:Fallback>
      <p:transition spd="slow" advTm="185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 programu </a:t>
            </a:r>
            <a:r>
              <a:rPr lang="cs-CZ" dirty="0" err="1"/>
              <a:t>netstat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53850" y="1692275"/>
            <a:ext cx="7285887" cy="41402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E1A780D-4226-682B-3395-25DEF9B9C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788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28"/>
    </mc:Choice>
    <mc:Fallback>
      <p:transition spd="slow" advTm="5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Služba DHCP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Automatická konfigurace síťového připojení vašeho počítače v lokální síti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DHCP protokol nastavuje veškeré parametry nutné pro připojení PC do sítě, zejména</a:t>
            </a:r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adresa </a:t>
            </a:r>
            <a:r>
              <a:rPr lang="cs-CZ" altLang="cs-CZ" dirty="0"/>
              <a:t>PC</a:t>
            </a:r>
            <a:r>
              <a:rPr lang="en-US" altLang="cs-CZ" dirty="0"/>
              <a:t> (</a:t>
            </a:r>
            <a:r>
              <a:rPr lang="cs-CZ" altLang="cs-CZ" dirty="0"/>
              <a:t>147.251.147.250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en-US" altLang="cs-CZ" b="1" dirty="0" err="1"/>
              <a:t>M</a:t>
            </a:r>
            <a:r>
              <a:rPr lang="cs-CZ" altLang="cs-CZ" b="1" dirty="0" err="1"/>
              <a:t>ask</a:t>
            </a:r>
            <a:r>
              <a:rPr lang="en-US" altLang="cs-CZ" b="1" dirty="0"/>
              <a:t>a</a:t>
            </a:r>
            <a:r>
              <a:rPr lang="cs-CZ" altLang="cs-CZ" b="1" dirty="0"/>
              <a:t> sítě 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cs-CZ" altLang="cs-CZ" dirty="0"/>
              <a:t>255.255.255.0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adresa brány </a:t>
            </a:r>
            <a:r>
              <a:rPr lang="cs-CZ" altLang="cs-CZ" dirty="0"/>
              <a:t>(</a:t>
            </a:r>
            <a:r>
              <a:rPr lang="cs-CZ" altLang="cs-CZ" dirty="0" err="1"/>
              <a:t>gateway</a:t>
            </a:r>
            <a:r>
              <a:rPr lang="cs-CZ" altLang="cs-CZ" dirty="0"/>
              <a:t>) </a:t>
            </a:r>
            <a:r>
              <a:rPr lang="en-US" altLang="cs-CZ" dirty="0"/>
              <a:t>(</a:t>
            </a:r>
            <a:r>
              <a:rPr lang="cs-CZ" altLang="cs-CZ" dirty="0"/>
              <a:t>147.251.147.1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adresy DNS serveru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cs-CZ" altLang="cs-CZ" dirty="0"/>
              <a:t>147.251.26.1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Připojení počítače (síťové karty = MAC adresy) může povolit/zakázat administrátor sítě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01739D5-4E66-C536-FFE2-37C1F2BE2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261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03"/>
    </mc:Choice>
    <mc:Fallback>
      <p:transition spd="slow" advTm="19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DNS služba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Překlad internetových jmen na IP adresy</a:t>
            </a:r>
          </a:p>
          <a:p>
            <a:pPr eaLnBrk="1" hangingPunct="1"/>
            <a:r>
              <a:rPr lang="cs-CZ" altLang="cs-CZ" sz="2400" dirty="0"/>
              <a:t>Ne každá IP adresa má definováno internetové jméno</a:t>
            </a:r>
          </a:p>
          <a:p>
            <a:pPr eaLnBrk="1" hangingPunct="1"/>
            <a:r>
              <a:rPr lang="cs-CZ" altLang="cs-CZ" sz="2400" dirty="0"/>
              <a:t>Překlad realizují DNS servery, které udržují seznam známých internetových jmen a případně se dotazují dalších DNS serverů na neznámá jména</a:t>
            </a:r>
          </a:p>
          <a:p>
            <a:pPr eaLnBrk="1" hangingPunct="1"/>
            <a:r>
              <a:rPr lang="cs-CZ" altLang="cs-CZ" sz="2400" dirty="0"/>
              <a:t>Bez dostupnosti této služby nelze využívat internetová jména, pouze IP adresy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423A475-33B3-E66B-F26E-1E8B01929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412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962"/>
    </mc:Choice>
    <mc:Fallback>
      <p:transition spd="slow" advTm="18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Webové stránky HTTP</a:t>
            </a:r>
            <a:r>
              <a:rPr lang="en-US" altLang="cs-CZ"/>
              <a:t>(S)</a:t>
            </a:r>
            <a:endParaRPr lang="cs-CZ" altLang="cs-CZ"/>
          </a:p>
        </p:txBody>
      </p:sp>
      <p:sp>
        <p:nvSpPr>
          <p:cNvPr id="45059" name="computr2"/>
          <p:cNvSpPr>
            <a:spLocks noEditPoints="1" noChangeArrowheads="1"/>
          </p:cNvSpPr>
          <p:nvPr/>
        </p:nvSpPr>
        <p:spPr bwMode="auto">
          <a:xfrm>
            <a:off x="3589338" y="2098675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5060" name="computr2"/>
          <p:cNvSpPr>
            <a:spLocks noEditPoints="1" noChangeArrowheads="1"/>
          </p:cNvSpPr>
          <p:nvPr/>
        </p:nvSpPr>
        <p:spPr bwMode="auto">
          <a:xfrm>
            <a:off x="7780338" y="2098675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3360739" y="1412875"/>
            <a:ext cx="128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7562850" y="14890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SERVER</a:t>
            </a:r>
          </a:p>
        </p:txBody>
      </p:sp>
      <p:sp>
        <p:nvSpPr>
          <p:cNvPr id="45063" name="AutoShape 8"/>
          <p:cNvSpPr>
            <a:spLocks noChangeArrowheads="1"/>
          </p:cNvSpPr>
          <p:nvPr/>
        </p:nvSpPr>
        <p:spPr bwMode="auto">
          <a:xfrm>
            <a:off x="4724400" y="1565275"/>
            <a:ext cx="2438400" cy="685800"/>
          </a:xfrm>
          <a:prstGeom prst="rightArrow">
            <a:avLst>
              <a:gd name="adj1" fmla="val 50000"/>
              <a:gd name="adj2" fmla="val 8888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Žádost o stránku</a:t>
            </a:r>
          </a:p>
        </p:txBody>
      </p:sp>
      <p:sp>
        <p:nvSpPr>
          <p:cNvPr id="45064" name="AutoShape 9"/>
          <p:cNvSpPr>
            <a:spLocks noChangeArrowheads="1"/>
          </p:cNvSpPr>
          <p:nvPr/>
        </p:nvSpPr>
        <p:spPr bwMode="auto">
          <a:xfrm>
            <a:off x="4656138" y="2479675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stránku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2743201" y="3054351"/>
            <a:ext cx="189026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</a:rPr>
              <a:t>Prohlížeče: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Internet </a:t>
            </a:r>
            <a:r>
              <a:rPr lang="en-US" altLang="cs-CZ" sz="1800" dirty="0"/>
              <a:t>E</a:t>
            </a:r>
            <a:r>
              <a:rPr lang="cs-CZ" altLang="cs-CZ" sz="1800" dirty="0" err="1"/>
              <a:t>xplorer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Mozilla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Firefox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Chrome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Edge</a:t>
            </a:r>
            <a:endParaRPr lang="en-US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Safari</a:t>
            </a: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7772401" y="2860676"/>
            <a:ext cx="1262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Times New Roman" panose="02020603050405020304" pitchFamily="18" charset="0"/>
              </a:rPr>
              <a:t>Servery</a:t>
            </a:r>
            <a:r>
              <a:rPr lang="en-US" altLang="cs-CZ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Apache</a:t>
            </a:r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7818438" y="3860800"/>
            <a:ext cx="1517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Porty: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 –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HTTPS - 443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B7F4158-DFF5-D3C5-0538-73B1F385C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025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36"/>
    </mc:Choice>
    <mc:Fallback>
      <p:transition spd="slow" advTm="21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HTTP x HTTPS</a:t>
            </a:r>
            <a:endParaRPr lang="cs-CZ" altLang="cs-CZ"/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2063750" y="1557338"/>
            <a:ext cx="76327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Veškerá komunikace klienta se serverem je šifrována – data jsou během přenosu nečitelná</a:t>
            </a:r>
          </a:p>
          <a:p>
            <a:pPr eaLnBrk="1" hangingPunct="1"/>
            <a:r>
              <a:rPr lang="cs-CZ" altLang="cs-CZ" sz="2400" dirty="0"/>
              <a:t>HTTPS má vlastní port 443</a:t>
            </a:r>
          </a:p>
          <a:p>
            <a:pPr eaLnBrk="1" hangingPunct="1"/>
            <a:r>
              <a:rPr lang="cs-CZ" altLang="cs-CZ" sz="2400" dirty="0"/>
              <a:t>Server musí podporovat službu HTTPS</a:t>
            </a:r>
          </a:p>
          <a:p>
            <a:pPr eaLnBrk="1" hangingPunct="1"/>
            <a:r>
              <a:rPr lang="cs-CZ" altLang="cs-CZ" sz="2400" dirty="0"/>
              <a:t>Významné weby přešly na HTTPS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352" y="4135437"/>
            <a:ext cx="6248400" cy="108585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 bwMode="auto">
          <a:xfrm>
            <a:off x="3590223" y="4516821"/>
            <a:ext cx="1289205" cy="78039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6FFEC5E-E62F-F9BC-AF22-70F70A612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080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39"/>
    </mc:Choice>
    <mc:Fallback>
      <p:transition spd="slow" advTm="48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3365</TotalTime>
  <Words>988</Words>
  <Application>Microsoft Office PowerPoint</Application>
  <PresentationFormat>Širokoúhlá obrazovka</PresentationFormat>
  <Paragraphs>219</Paragraphs>
  <Slides>19</Slides>
  <Notes>2</Notes>
  <HiddenSlides>0</HiddenSlides>
  <MMClips>17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Century Schoolbook</vt:lpstr>
      <vt:lpstr>Tahoma</vt:lpstr>
      <vt:lpstr>Times New Roman</vt:lpstr>
      <vt:lpstr>Wingdings</vt:lpstr>
      <vt:lpstr>Prezentace_MU_CZ</vt:lpstr>
      <vt:lpstr>Uživatel počítačové sítě</vt:lpstr>
      <vt:lpstr>Osnova</vt:lpstr>
      <vt:lpstr>Vzájemná komunikace počítačů v síti</vt:lpstr>
      <vt:lpstr>Síťové služby</vt:lpstr>
      <vt:lpstr>Výstup programu netstat</vt:lpstr>
      <vt:lpstr>Služba DHCP</vt:lpstr>
      <vt:lpstr>DNS služba </vt:lpstr>
      <vt:lpstr>Webové stránky HTTP(S)</vt:lpstr>
      <vt:lpstr>HTTP x HTTPS</vt:lpstr>
      <vt:lpstr>COOKIES</vt:lpstr>
      <vt:lpstr>Odstranění uložených cookies</vt:lpstr>
      <vt:lpstr>Emailové služby</vt:lpstr>
      <vt:lpstr>Email přes webové rozhraní</vt:lpstr>
      <vt:lpstr>Služby POP3 a IMAP</vt:lpstr>
      <vt:lpstr>Odesílání pošty služba SMTP</vt:lpstr>
      <vt:lpstr>VPN (Virtual private network)</vt:lpstr>
      <vt:lpstr>VPN MU</vt:lpstr>
      <vt:lpstr>Další služby</vt:lpstr>
      <vt:lpstr>Další část: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96</cp:revision>
  <cp:lastPrinted>1601-01-01T00:00:00Z</cp:lastPrinted>
  <dcterms:created xsi:type="dcterms:W3CDTF">2018-11-22T13:20:01Z</dcterms:created>
  <dcterms:modified xsi:type="dcterms:W3CDTF">2024-04-19T12:16:59Z</dcterms:modified>
</cp:coreProperties>
</file>