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5"/>
  </p:notesMasterIdLst>
  <p:handoutMasterIdLst>
    <p:handoutMasterId r:id="rId6"/>
  </p:handoutMasterIdLst>
  <p:sldIdLst>
    <p:sldId id="256" r:id="rId2"/>
    <p:sldId id="287" r:id="rId3"/>
    <p:sldId id="286" r:id="rId4"/>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00FF00"/>
        </p14:laserClr>
      </p:ext>
      <p:ext uri="{2FDB2607-1784-4EEB-B798-7EB5836EED8A}">
        <p14:showMediaCtrls xmlns:p14="http://schemas.microsoft.com/office/powerpoint/2010/main" val="1"/>
      </p:ext>
    </p:extLst>
  </p:showPr>
  <p:clrMru>
    <a:srgbClr val="F01928"/>
    <a:srgbClr val="0000DC"/>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Světlý styl 3 – zvýraznění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6754" autoAdjust="0"/>
  </p:normalViewPr>
  <p:slideViewPr>
    <p:cSldViewPr snapToGrid="0">
      <p:cViewPr varScale="1">
        <p:scale>
          <a:sx n="79" d="100"/>
          <a:sy n="79" d="100"/>
        </p:scale>
        <p:origin x="126" y="222"/>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en-GB" noProof="0" dirty="0"/>
              <a:t>Click here to insert title.</a:t>
            </a:r>
            <a:endParaRPr lang="cs-CZ"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 here to insert subtitle.</a:t>
            </a:r>
          </a:p>
        </p:txBody>
      </p:sp>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mages, text – two columns">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nSpc>
                <a:spcPts val="1100"/>
              </a:lnSpc>
              <a:defRPr sz="900" b="1"/>
            </a:lvl1pPr>
          </a:lstStyle>
          <a:p>
            <a:pPr lvl="0"/>
            <a:r>
              <a:rPr lang="en-US" dirty="0"/>
              <a:t>Click here to insert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nSpc>
                <a:spcPts val="1100"/>
              </a:lnSpc>
              <a:defRPr sz="900" b="1"/>
            </a:lvl1pPr>
          </a:lstStyle>
          <a:p>
            <a:pPr lvl="0"/>
            <a:r>
              <a:rPr lang="en-US" dirty="0"/>
              <a:t>Click here to insert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p>
            <a:pPr lvl="0"/>
            <a:r>
              <a:rPr lang="en-GB" noProof="0" dirty="0"/>
              <a:t>Click here to insert text.</a:t>
            </a:r>
          </a:p>
        </p:txBody>
      </p:sp>
      <p:pic>
        <p:nvPicPr>
          <p:cNvPr id="16" name="Obrázek 1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mpty slide">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se slide with image">
    <p:bg>
      <p:bgPr>
        <a:solidFill>
          <a:srgbClr val="F01928"/>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en-US" dirty="0"/>
              <a:t>Define footer – presentation title / department</a:t>
            </a:r>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err="1"/>
              <a:t>Click</a:t>
            </a:r>
            <a:r>
              <a:rPr lang="cs-CZ" dirty="0"/>
              <a:t> on </a:t>
            </a:r>
            <a:r>
              <a:rPr lang="cs-CZ" dirty="0" err="1"/>
              <a:t>the</a:t>
            </a:r>
            <a:r>
              <a:rPr lang="cs-CZ" dirty="0"/>
              <a:t> </a:t>
            </a:r>
            <a:r>
              <a:rPr lang="cs-CZ" dirty="0" err="1"/>
              <a:t>icon</a:t>
            </a:r>
            <a:r>
              <a:rPr lang="cs-CZ" dirty="0"/>
              <a:t> to insert image</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600"/>
          </a:xfrm>
          <a:prstGeom prst="rect">
            <a:avLst/>
          </a:prstGeom>
        </p:spPr>
      </p:pic>
    </p:spTree>
    <p:extLst>
      <p:ext uri="{BB962C8B-B14F-4D97-AF65-F5344CB8AC3E}">
        <p14:creationId xmlns:p14="http://schemas.microsoft.com/office/powerpoint/2010/main" val="19642117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MUNI MED slide">
    <p:bg>
      <p:bgPr>
        <a:solidFill>
          <a:srgbClr val="F01928"/>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2" y="2014647"/>
            <a:ext cx="4106255" cy="2828705"/>
          </a:xfrm>
          <a:prstGeom prst="rect">
            <a:avLst/>
          </a:prstGeom>
        </p:spPr>
      </p:pic>
    </p:spTree>
    <p:extLst>
      <p:ext uri="{BB962C8B-B14F-4D97-AF65-F5344CB8AC3E}">
        <p14:creationId xmlns:p14="http://schemas.microsoft.com/office/powerpoint/2010/main" val="300970397"/>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0956" y="2298933"/>
            <a:ext cx="8890088" cy="2260134"/>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 inverse">
    <p:bg>
      <p:bgPr>
        <a:solidFill>
          <a:srgbClr val="F01928"/>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en-US" dirty="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en-US" dirty="0"/>
              <a:t>Click here to insert title.</a:t>
            </a:r>
            <a:endParaRPr lang="cs-CZ"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here to insert subtitle.</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ing and conten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en-GB" noProof="0" dirty="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pic>
        <p:nvPicPr>
          <p:cNvPr id="9" name="Obrázek 8">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7" name="Zástupný symbol pro obsah 2"/>
          <p:cNvSpPr>
            <a:spLocks noGrp="1"/>
          </p:cNvSpPr>
          <p:nvPr>
            <p:ph idx="1" hasCustomPrompt="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ing, subheading and text">
    <p:spTree>
      <p:nvGrpSpPr>
        <p:cNvPr id="1" name=""/>
        <p:cNvGrpSpPr/>
        <p:nvPr/>
      </p:nvGrpSpPr>
      <p:grpSpPr>
        <a:xfrm>
          <a:off x="0" y="0"/>
          <a:ext cx="0" cy="0"/>
          <a:chOff x="0" y="0"/>
          <a:chExt cx="0" cy="0"/>
        </a:xfrm>
      </p:grpSpPr>
      <p:sp>
        <p:nvSpPr>
          <p:cNvPr id="3" name="Zástupný symbol pro obsah 2"/>
          <p:cNvSpPr>
            <a:spLocks noGrp="1"/>
          </p:cNvSpPr>
          <p:nvPr>
            <p:ph idx="1" hasCustomPrompt="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sp>
        <p:nvSpPr>
          <p:cNvPr id="4" name="Zástupný symbol pro zápatí 3"/>
          <p:cNvSpPr>
            <a:spLocks noGrp="1"/>
          </p:cNvSpPr>
          <p:nvPr>
            <p:ph type="ftr" sz="quarter" idx="10"/>
          </p:nvPr>
        </p:nvSpPr>
        <p:spPr/>
        <p:txBody>
          <a:bodyPr/>
          <a:lstStyle>
            <a:lvl1pPr>
              <a:defRPr sz="1200"/>
            </a:lvl1pPr>
          </a:lstStyle>
          <a:p>
            <a:r>
              <a:rPr lang="en-GB" noProof="0" dirty="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text.</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pic>
        <p:nvPicPr>
          <p:cNvPr id="8" name="Obrázek 7">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text.</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text.</a:t>
            </a:r>
          </a:p>
        </p:txBody>
      </p:sp>
      <p:sp>
        <p:nvSpPr>
          <p:cNvPr id="22" name="Zástupný symbol pro obsah 2"/>
          <p:cNvSpPr>
            <a:spLocks noGrp="1"/>
          </p:cNvSpPr>
          <p:nvPr>
            <p:ph idx="1" hasCustomPrompt="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sp>
        <p:nvSpPr>
          <p:cNvPr id="23" name="Zástupný symbol pro obsah 2"/>
          <p:cNvSpPr>
            <a:spLocks noGrp="1"/>
          </p:cNvSpPr>
          <p:nvPr>
            <p:ph idx="28" hasCustomPrompt="1"/>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ing, content and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hasCustomPrompt="1"/>
          </p:nvPr>
        </p:nvSpPr>
        <p:spPr>
          <a:xfrm>
            <a:off x="719137" y="1695074"/>
            <a:ext cx="5218413" cy="3896711"/>
          </a:xfrm>
        </p:spPr>
        <p:txBody>
          <a:bodyPr/>
          <a:lstStyle>
            <a:lvl1pPr>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en-GB" noProof="0" dirty="0"/>
              <a:t>Click here to insert heading.</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hasCustomPrompt="1"/>
          </p:nvPr>
        </p:nvSpPr>
        <p:spPr>
          <a:xfrm>
            <a:off x="720725" y="5599670"/>
            <a:ext cx="5218412" cy="216000"/>
          </a:xfrm>
        </p:spPr>
        <p:txBody>
          <a:bodyPr anchor="ctr"/>
          <a:lstStyle>
            <a:lvl1pPr>
              <a:lnSpc>
                <a:spcPts val="1100"/>
              </a:lnSpc>
              <a:defRPr sz="1000" b="0" i="0"/>
            </a:lvl1pPr>
          </a:lstStyle>
          <a:p>
            <a:pPr lvl="0"/>
            <a:r>
              <a:rPr lang="en-GB" noProof="0" dirty="0"/>
              <a:t>Click here to insert text.</a:t>
            </a:r>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2" name="Zástupný symbol pro obsah 2"/>
          <p:cNvSpPr>
            <a:spLocks noGrp="1"/>
          </p:cNvSpPr>
          <p:nvPr>
            <p:ph idx="28" hasCustomPrompt="1"/>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baseline="0"/>
            </a:lvl3pPr>
          </a:lstStyle>
          <a:p>
            <a:pPr lvl="0"/>
            <a:r>
              <a:rPr lang="en-GB" noProof="0" dirty="0"/>
              <a:t>Click here to insert text.</a:t>
            </a:r>
          </a:p>
          <a:p>
            <a:pPr lvl="1"/>
            <a:r>
              <a:rPr lang="en-GB" noProof="0" dirty="0"/>
              <a:t>Second level</a:t>
            </a:r>
          </a:p>
          <a:p>
            <a:pPr lvl="2"/>
            <a:r>
              <a:rPr lang="en-GB" noProof="0" dirty="0"/>
              <a:t>Third level</a:t>
            </a:r>
          </a:p>
        </p:txBody>
      </p:sp>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ing, subheading and three columns">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en-US" dirty="0"/>
              <a:t>Click here to insert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en-US" dirty="0"/>
              <a:t>Click here to insert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en-US" dirty="0"/>
              <a:t>Click here to insert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p>
            <a:pPr lvl="0"/>
            <a:r>
              <a:rPr lang="en-GB" noProof="0" dirty="0"/>
              <a:t>Click here to insert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p>
            <a:pPr lvl="0"/>
            <a:r>
              <a:rPr lang="en-GB" noProof="0" dirty="0"/>
              <a:t>Click here to insert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text.</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pic>
        <p:nvPicPr>
          <p:cNvPr id="22" name="Obrázek 21">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and tex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hasCustomPrompt="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en-GB" noProof="0" dirty="0"/>
              <a:t>Click here to insert text.</a:t>
            </a:r>
          </a:p>
          <a:p>
            <a:pPr lvl="1"/>
            <a:r>
              <a:rPr lang="en-GB" dirty="0"/>
              <a:t>Second level</a:t>
            </a:r>
            <a:endParaRPr lang="cs-CZ" dirty="0"/>
          </a:p>
          <a:p>
            <a:pPr lvl="2"/>
            <a:r>
              <a:rPr lang="en-GB" dirty="0"/>
              <a:t>Third level</a:t>
            </a:r>
            <a:endParaRPr lang="cs-CZ" dirty="0"/>
          </a:p>
        </p:txBody>
      </p:sp>
      <p:pic>
        <p:nvPicPr>
          <p:cNvPr id="8" name="Obrázek 7">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hasCustomPrompt="1"/>
          </p:nvPr>
        </p:nvSpPr>
        <p:spPr>
          <a:xfrm>
            <a:off x="719137" y="692150"/>
            <a:ext cx="5218413" cy="4899635"/>
          </a:xfrm>
        </p:spPr>
        <p:txBody>
          <a:bodyPr/>
          <a:lstStyle/>
          <a:p>
            <a:pPr lvl="0"/>
            <a:r>
              <a:rPr lang="en-GB" noProof="0" dirty="0"/>
              <a:t>Click here to insert text.</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hasCustomPrompt="1"/>
          </p:nvPr>
        </p:nvSpPr>
        <p:spPr>
          <a:xfrm>
            <a:off x="720725" y="5599670"/>
            <a:ext cx="5218412" cy="216000"/>
          </a:xfrm>
        </p:spPr>
        <p:txBody>
          <a:bodyPr anchor="ctr"/>
          <a:lstStyle>
            <a:lvl1pPr>
              <a:lnSpc>
                <a:spcPts val="1100"/>
              </a:lnSpc>
              <a:defRPr sz="1000" b="0" i="0"/>
            </a:lvl1pPr>
          </a:lstStyle>
          <a:p>
            <a:pPr lvl="0"/>
            <a:r>
              <a:rPr lang="en-GB" noProof="0" dirty="0"/>
              <a:t>Click here to insert text.</a:t>
            </a:r>
          </a:p>
        </p:txBody>
      </p:sp>
    </p:spTree>
    <p:extLst>
      <p:ext uri="{BB962C8B-B14F-4D97-AF65-F5344CB8AC3E}">
        <p14:creationId xmlns:p14="http://schemas.microsoft.com/office/powerpoint/2010/main" val="2117383761"/>
      </p:ext>
    </p:extLst>
  </p:cSld>
  <p:clrMapOvr>
    <a:masterClrMapping/>
  </p:clrMapOvr>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hasCustomPrompt="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en-GB" noProof="0" dirty="0"/>
              <a:t>Define footer – presentation title / department</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en-GB" noProof="0" dirty="0"/>
              <a:t>Click here to insert heading.</a:t>
            </a:r>
            <a:endParaRPr lang="cs-CZ" dirty="0"/>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en-GB" noProof="0" dirty="0"/>
              <a:t>Click here insert text.</a:t>
            </a:r>
          </a:p>
        </p:txBody>
      </p:sp>
    </p:spTree>
  </p:cSld>
  <p:clrMap bg1="lt1" tx1="dk1" bg2="lt2" tx2="dk2" accent1="accent1" accent2="accent2" accent3="accent3" accent4="accent4" accent5="accent5" accent6="accent6" hlink="hlink" folHlink="folHlink"/>
  <p:sldLayoutIdLst>
    <p:sldLayoutId id="2147483678" r:id="rId1"/>
    <p:sldLayoutId id="2147483690" r:id="rId2"/>
    <p:sldLayoutId id="2147483684"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4" r:id="rId12"/>
    <p:sldLayoutId id="2147483692" r:id="rId13"/>
    <p:sldLayoutId id="2147483693" r:id="rId14"/>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emf"/><Relationship Id="rId1" Type="http://schemas.openxmlformats.org/officeDocument/2006/relationships/slideLayout" Target="../slideLayouts/slideLayout3.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059F203-74D7-444B-BF61-95A819D36F64}"/>
              </a:ext>
            </a:extLst>
          </p:cNvPr>
          <p:cNvSpPr>
            <a:spLocks noGrp="1"/>
          </p:cNvSpPr>
          <p:nvPr>
            <p:ph type="ftr" sz="quarter" idx="10"/>
          </p:nvPr>
        </p:nvSpPr>
        <p:spPr/>
        <p:txBody>
          <a:bodyPr/>
          <a:lstStyle/>
          <a:p>
            <a:r>
              <a:rPr lang="cs-CZ" dirty="0"/>
              <a:t>Fyziologický ústav</a:t>
            </a:r>
            <a:endParaRPr lang="en-US" dirty="0"/>
          </a:p>
        </p:txBody>
      </p:sp>
      <p:sp>
        <p:nvSpPr>
          <p:cNvPr id="3" name="Zástupný symbol pro číslo snímku 2">
            <a:extLst>
              <a:ext uri="{FF2B5EF4-FFF2-40B4-BE49-F238E27FC236}">
                <a16:creationId xmlns:a16="http://schemas.microsoft.com/office/drawing/2014/main" id="{828AD60A-F679-40CE-BB8A-8819878042F7}"/>
              </a:ext>
            </a:extLst>
          </p:cNvPr>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a:extLst>
              <a:ext uri="{FF2B5EF4-FFF2-40B4-BE49-F238E27FC236}">
                <a16:creationId xmlns:a16="http://schemas.microsoft.com/office/drawing/2014/main" id="{9EB028AD-55F2-4512-8D83-D0C77508D6D7}"/>
              </a:ext>
            </a:extLst>
          </p:cNvPr>
          <p:cNvSpPr>
            <a:spLocks noGrp="1"/>
          </p:cNvSpPr>
          <p:nvPr>
            <p:ph type="title"/>
          </p:nvPr>
        </p:nvSpPr>
        <p:spPr>
          <a:xfrm>
            <a:off x="398502" y="2900364"/>
            <a:ext cx="11361600" cy="2061779"/>
          </a:xfrm>
        </p:spPr>
        <p:txBody>
          <a:bodyPr/>
          <a:lstStyle/>
          <a:p>
            <a:r>
              <a:rPr lang="cs-CZ" dirty="0" err="1"/>
              <a:t>Ankle</a:t>
            </a:r>
            <a:r>
              <a:rPr lang="cs-CZ" dirty="0"/>
              <a:t> – </a:t>
            </a:r>
            <a:r>
              <a:rPr lang="cs-CZ" dirty="0" err="1"/>
              <a:t>Brachial</a:t>
            </a:r>
            <a:r>
              <a:rPr lang="cs-CZ" dirty="0"/>
              <a:t> index (ABI)</a:t>
            </a:r>
            <a:br>
              <a:rPr lang="cs-CZ" dirty="0"/>
            </a:br>
            <a:br>
              <a:rPr lang="cs-CZ" dirty="0"/>
            </a:br>
            <a:r>
              <a:rPr lang="cs-CZ" dirty="0"/>
              <a:t> =  Index kotníkových tlaků</a:t>
            </a:r>
            <a:br>
              <a:rPr lang="en-US" dirty="0"/>
            </a:br>
            <a:endParaRPr lang="cs-CZ" dirty="0"/>
          </a:p>
        </p:txBody>
      </p:sp>
    </p:spTree>
    <p:extLst>
      <p:ext uri="{BB962C8B-B14F-4D97-AF65-F5344CB8AC3E}">
        <p14:creationId xmlns:p14="http://schemas.microsoft.com/office/powerpoint/2010/main" val="4011701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B017724-0CC5-4109-B4C6-A401E2E2E095}"/>
              </a:ext>
            </a:extLst>
          </p:cNvPr>
          <p:cNvSpPr>
            <a:spLocks noGrp="1"/>
          </p:cNvSpPr>
          <p:nvPr>
            <p:ph type="ftr" sz="quarter" idx="10"/>
          </p:nvPr>
        </p:nvSpPr>
        <p:spPr/>
        <p:txBody>
          <a:bodyPr/>
          <a:lstStyle/>
          <a:p>
            <a:r>
              <a:rPr lang="cs-CZ" dirty="0"/>
              <a:t>Fyziologický ústav</a:t>
            </a:r>
            <a:endParaRPr lang="en-US" dirty="0"/>
          </a:p>
        </p:txBody>
      </p:sp>
      <p:sp>
        <p:nvSpPr>
          <p:cNvPr id="3" name="Zástupný symbol pro číslo snímku 2">
            <a:extLst>
              <a:ext uri="{FF2B5EF4-FFF2-40B4-BE49-F238E27FC236}">
                <a16:creationId xmlns:a16="http://schemas.microsoft.com/office/drawing/2014/main" id="{A7EC1249-F51F-48AC-9CBA-00E9C90BF937}"/>
              </a:ext>
            </a:extLst>
          </p:cNvPr>
          <p:cNvSpPr>
            <a:spLocks noGrp="1"/>
          </p:cNvSpPr>
          <p:nvPr>
            <p:ph type="sldNum" sz="quarter" idx="11"/>
          </p:nvPr>
        </p:nvSpPr>
        <p:spPr/>
        <p:txBody>
          <a:bodyPr/>
          <a:lstStyle/>
          <a:p>
            <a:fld id="{0DE708CC-0C3F-4567-9698-B54C0F35BD31}" type="slidenum">
              <a:rPr lang="cs-CZ" altLang="cs-CZ" smtClean="0"/>
              <a:pPr/>
              <a:t>2</a:t>
            </a:fld>
            <a:endParaRPr lang="cs-CZ" altLang="cs-CZ" dirty="0"/>
          </a:p>
        </p:txBody>
      </p:sp>
      <p:sp>
        <p:nvSpPr>
          <p:cNvPr id="6" name="Nadpis 5">
            <a:extLst>
              <a:ext uri="{FF2B5EF4-FFF2-40B4-BE49-F238E27FC236}">
                <a16:creationId xmlns:a16="http://schemas.microsoft.com/office/drawing/2014/main" id="{39F35467-0AFD-4626-936F-B16D8AFBA043}"/>
              </a:ext>
            </a:extLst>
          </p:cNvPr>
          <p:cNvSpPr>
            <a:spLocks noGrp="1"/>
          </p:cNvSpPr>
          <p:nvPr>
            <p:ph type="title"/>
          </p:nvPr>
        </p:nvSpPr>
        <p:spPr/>
        <p:txBody>
          <a:bodyPr/>
          <a:lstStyle/>
          <a:p>
            <a:r>
              <a:rPr lang="cs-CZ" dirty="0"/>
              <a:t>Index kotník – paže (</a:t>
            </a:r>
            <a:r>
              <a:rPr lang="cs-CZ" dirty="0" err="1"/>
              <a:t>Ankle-Brachial</a:t>
            </a:r>
            <a:r>
              <a:rPr lang="cs-CZ" dirty="0"/>
              <a:t> Index) </a:t>
            </a:r>
          </a:p>
        </p:txBody>
      </p:sp>
      <p:sp>
        <p:nvSpPr>
          <p:cNvPr id="7" name="Zástupný obsah 6">
            <a:extLst>
              <a:ext uri="{FF2B5EF4-FFF2-40B4-BE49-F238E27FC236}">
                <a16:creationId xmlns:a16="http://schemas.microsoft.com/office/drawing/2014/main" id="{6CB9CDBD-4916-45D0-90B9-664AB94B11FA}"/>
              </a:ext>
            </a:extLst>
          </p:cNvPr>
          <p:cNvSpPr>
            <a:spLocks noGrp="1"/>
          </p:cNvSpPr>
          <p:nvPr>
            <p:ph idx="1"/>
          </p:nvPr>
        </p:nvSpPr>
        <p:spPr>
          <a:xfrm>
            <a:off x="342236" y="1353331"/>
            <a:ext cx="8070244" cy="3828269"/>
          </a:xfrm>
        </p:spPr>
        <p:txBody>
          <a:bodyPr/>
          <a:lstStyle/>
          <a:p>
            <a:pPr algn="just"/>
            <a:r>
              <a:rPr lang="cs-CZ" sz="1400" dirty="0"/>
              <a:t>Index kotníkových tlaků (ABI) je neinvazivní diagnostická metoda dávající informaci o poměru arteriálních tlaků na horních a dolních končetinách. </a:t>
            </a:r>
          </a:p>
          <a:p>
            <a:pPr algn="just"/>
            <a:r>
              <a:rPr lang="cs-CZ" sz="1400" dirty="0">
                <a:solidFill>
                  <a:schemeClr val="accent1"/>
                </a:solidFill>
              </a:rPr>
              <a:t>Za fyziologických předpokladů v poloze vleže má krevní tlak v horních a dolních končetinách stejnou hodnotu.</a:t>
            </a:r>
          </a:p>
          <a:p>
            <a:pPr algn="just"/>
            <a:r>
              <a:rPr lang="cs-CZ" sz="1400" dirty="0"/>
              <a:t>ABI je rychlý a jednoduchý způsob, jak zjistit onemocnění periferních tepen (</a:t>
            </a:r>
            <a:r>
              <a:rPr lang="cs-CZ" sz="1400" dirty="0" err="1"/>
              <a:t>peripherial</a:t>
            </a:r>
            <a:r>
              <a:rPr lang="cs-CZ" sz="1400" dirty="0"/>
              <a:t> </a:t>
            </a:r>
            <a:r>
              <a:rPr lang="cs-CZ" sz="1400" dirty="0" err="1"/>
              <a:t>artery</a:t>
            </a:r>
            <a:r>
              <a:rPr lang="cs-CZ" sz="1400" dirty="0"/>
              <a:t> </a:t>
            </a:r>
            <a:r>
              <a:rPr lang="cs-CZ" sz="1400" dirty="0" err="1"/>
              <a:t>disease</a:t>
            </a:r>
            <a:r>
              <a:rPr lang="cs-CZ" sz="1400" dirty="0"/>
              <a:t> - PAD), do kterého nejčastěji spadá ischemická choroba dolních končetin - ICHDK. </a:t>
            </a:r>
          </a:p>
          <a:p>
            <a:pPr algn="just"/>
            <a:r>
              <a:rPr lang="cs-CZ" sz="1400" dirty="0"/>
              <a:t>PAD je běžný oběhový problém, při kterém zúžení tepen snižuje průtok krve končetinami, obvykle dolními. Běžně je způsoben aterosklerózou.</a:t>
            </a:r>
          </a:p>
          <a:p>
            <a:pPr algn="just"/>
            <a:r>
              <a:rPr lang="cs-CZ" sz="1400" dirty="0"/>
              <a:t>ABI index stanovujeme pro každou dolní končetinu zvlášť. </a:t>
            </a:r>
          </a:p>
          <a:p>
            <a:pPr lvl="1" algn="just"/>
            <a:r>
              <a:rPr lang="cs-CZ" sz="1200" dirty="0">
                <a:solidFill>
                  <a:schemeClr val="accent1"/>
                </a:solidFill>
              </a:rPr>
              <a:t>normální hodnota ABI indexu je 1 – 1,29</a:t>
            </a:r>
          </a:p>
          <a:p>
            <a:pPr lvl="1" algn="just"/>
            <a:r>
              <a:rPr lang="cs-CZ" sz="1200" dirty="0"/>
              <a:t>hraniční hodnota ABI indexu je 0, 91 – 0,99</a:t>
            </a:r>
          </a:p>
          <a:p>
            <a:pPr lvl="1" algn="just"/>
            <a:r>
              <a:rPr lang="cs-CZ" sz="1200" dirty="0"/>
              <a:t>jednoznačně </a:t>
            </a:r>
            <a:r>
              <a:rPr lang="cs-CZ" sz="1200" dirty="0">
                <a:solidFill>
                  <a:srgbClr val="F01928"/>
                </a:solidFill>
              </a:rPr>
              <a:t>patologická hodnota ABI </a:t>
            </a:r>
            <a:r>
              <a:rPr lang="cs-CZ" sz="1200" dirty="0"/>
              <a:t>(svědčící pro přítomnost ICHDK) je hodnota </a:t>
            </a:r>
            <a:r>
              <a:rPr lang="cs-CZ" sz="1200" dirty="0">
                <a:solidFill>
                  <a:srgbClr val="F01928"/>
                </a:solidFill>
              </a:rPr>
              <a:t>pod 0,9</a:t>
            </a:r>
            <a:r>
              <a:rPr lang="cs-CZ" sz="1200" dirty="0"/>
              <a:t>. </a:t>
            </a:r>
            <a:endParaRPr lang="en-US" sz="1200" dirty="0"/>
          </a:p>
        </p:txBody>
      </p:sp>
      <p:pic>
        <p:nvPicPr>
          <p:cNvPr id="11" name="Obrázek 10">
            <a:extLst>
              <a:ext uri="{FF2B5EF4-FFF2-40B4-BE49-F238E27FC236}">
                <a16:creationId xmlns:a16="http://schemas.microsoft.com/office/drawing/2014/main" id="{83D449DD-8DB1-495C-B05F-C56B31F30056}"/>
              </a:ext>
            </a:extLst>
          </p:cNvPr>
          <p:cNvPicPr>
            <a:picLocks noChangeAspect="1"/>
          </p:cNvPicPr>
          <p:nvPr/>
        </p:nvPicPr>
        <p:blipFill rotWithShape="1">
          <a:blip r:embed="rId2">
            <a:extLst>
              <a:ext uri="{28A0092B-C50C-407E-A947-70E740481C1C}">
                <a14:useLocalDpi xmlns:a14="http://schemas.microsoft.com/office/drawing/2010/main" val="0"/>
              </a:ext>
            </a:extLst>
          </a:blip>
          <a:srcRect r="43782"/>
          <a:stretch/>
        </p:blipFill>
        <p:spPr>
          <a:xfrm>
            <a:off x="8563358" y="1270000"/>
            <a:ext cx="3286406" cy="4673600"/>
          </a:xfrm>
          <a:prstGeom prst="rect">
            <a:avLst/>
          </a:prstGeom>
        </p:spPr>
      </p:pic>
      <mc:AlternateContent xmlns:mc="http://schemas.openxmlformats.org/markup-compatibility/2006" xmlns:a14="http://schemas.microsoft.com/office/drawing/2010/main">
        <mc:Choice Requires="a14">
          <p:sp>
            <p:nvSpPr>
              <p:cNvPr id="12" name="TextovéPole 11">
                <a:extLst>
                  <a:ext uri="{FF2B5EF4-FFF2-40B4-BE49-F238E27FC236}">
                    <a16:creationId xmlns:a16="http://schemas.microsoft.com/office/drawing/2014/main" id="{479AF589-33E1-4DA7-8D70-6813A2CD20C0}"/>
                  </a:ext>
                </a:extLst>
              </p:cNvPr>
              <p:cNvSpPr txBox="1"/>
              <p:nvPr/>
            </p:nvSpPr>
            <p:spPr>
              <a:xfrm>
                <a:off x="1109991" y="5504669"/>
                <a:ext cx="5740161" cy="64049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cs-CZ" sz="2000" b="1" i="0" smtClean="0">
                          <a:latin typeface="Cambria Math" panose="02040503050406030204" pitchFamily="18" charset="0"/>
                        </a:rPr>
                        <m:t>𝐀𝐁𝐈</m:t>
                      </m:r>
                      <m:r>
                        <a:rPr lang="cs-CZ" sz="2000" b="0" i="0" smtClean="0">
                          <a:latin typeface="Cambria Math" panose="02040503050406030204" pitchFamily="18" charset="0"/>
                        </a:rPr>
                        <m:t>=</m:t>
                      </m:r>
                      <m:f>
                        <m:fPr>
                          <m:ctrlPr>
                            <a:rPr lang="cs-CZ" sz="2000" b="0" i="1" smtClean="0">
                              <a:latin typeface="Cambria Math" panose="02040503050406030204" pitchFamily="18" charset="0"/>
                            </a:rPr>
                          </m:ctrlPr>
                        </m:fPr>
                        <m:num>
                          <m:r>
                            <m:rPr>
                              <m:sty m:val="p"/>
                            </m:rPr>
                            <a:rPr lang="cs-CZ" sz="2000">
                              <a:latin typeface="Cambria Math" panose="02040503050406030204" pitchFamily="18" charset="0"/>
                            </a:rPr>
                            <m:t>Systolick</m:t>
                          </m:r>
                          <m:r>
                            <a:rPr lang="cs-CZ" sz="2000">
                              <a:latin typeface="Cambria Math" panose="02040503050406030204" pitchFamily="18" charset="0"/>
                            </a:rPr>
                            <m:t>ý </m:t>
                          </m:r>
                          <m:r>
                            <m:rPr>
                              <m:sty m:val="p"/>
                            </m:rPr>
                            <a:rPr lang="cs-CZ" sz="2000">
                              <a:latin typeface="Cambria Math" panose="02040503050406030204" pitchFamily="18" charset="0"/>
                            </a:rPr>
                            <m:t>tlak</m:t>
                          </m:r>
                          <m:r>
                            <a:rPr lang="cs-CZ" sz="2000">
                              <a:latin typeface="Cambria Math" panose="02040503050406030204" pitchFamily="18" charset="0"/>
                            </a:rPr>
                            <m:t> </m:t>
                          </m:r>
                          <m:r>
                            <m:rPr>
                              <m:sty m:val="p"/>
                            </m:rPr>
                            <a:rPr lang="cs-CZ" sz="2000" b="0" i="0" smtClean="0">
                              <a:latin typeface="Cambria Math" panose="02040503050406030204" pitchFamily="18" charset="0"/>
                            </a:rPr>
                            <m:t>na</m:t>
                          </m:r>
                          <m:r>
                            <a:rPr lang="cs-CZ" sz="2000" b="0" i="0" smtClean="0">
                              <a:latin typeface="Cambria Math" panose="02040503050406030204" pitchFamily="18" charset="0"/>
                            </a:rPr>
                            <m:t> </m:t>
                          </m:r>
                          <m:r>
                            <m:rPr>
                              <m:sty m:val="p"/>
                            </m:rPr>
                            <a:rPr lang="cs-CZ" sz="2000">
                              <a:latin typeface="Cambria Math" panose="02040503050406030204" pitchFamily="18" charset="0"/>
                            </a:rPr>
                            <m:t>doln</m:t>
                          </m:r>
                          <m:r>
                            <a:rPr lang="cs-CZ" sz="2000">
                              <a:latin typeface="Cambria Math" panose="02040503050406030204" pitchFamily="18" charset="0"/>
                            </a:rPr>
                            <m:t>í </m:t>
                          </m:r>
                          <m:r>
                            <m:rPr>
                              <m:sty m:val="p"/>
                            </m:rPr>
                            <a:rPr lang="cs-CZ" sz="2000">
                              <a:latin typeface="Cambria Math" panose="02040503050406030204" pitchFamily="18" charset="0"/>
                            </a:rPr>
                            <m:t>kon</m:t>
                          </m:r>
                          <m:r>
                            <a:rPr lang="cs-CZ" sz="2000">
                              <a:latin typeface="Cambria Math" panose="02040503050406030204" pitchFamily="18" charset="0"/>
                            </a:rPr>
                            <m:t>č</m:t>
                          </m:r>
                          <m:r>
                            <m:rPr>
                              <m:sty m:val="p"/>
                            </m:rPr>
                            <a:rPr lang="cs-CZ" sz="2000">
                              <a:latin typeface="Cambria Math" panose="02040503050406030204" pitchFamily="18" charset="0"/>
                            </a:rPr>
                            <m:t>etin</m:t>
                          </m:r>
                          <m:r>
                            <a:rPr lang="cs-CZ" sz="2000" b="0" i="0" smtClean="0">
                              <a:latin typeface="Cambria Math" panose="02040503050406030204" pitchFamily="18" charset="0"/>
                            </a:rPr>
                            <m:t>ě</m:t>
                          </m:r>
                        </m:num>
                        <m:den>
                          <m:r>
                            <m:rPr>
                              <m:sty m:val="p"/>
                            </m:rPr>
                            <a:rPr lang="cs-CZ" sz="2000">
                              <a:solidFill>
                                <a:srgbClr val="FF0000"/>
                              </a:solidFill>
                              <a:latin typeface="Cambria Math" panose="02040503050406030204" pitchFamily="18" charset="0"/>
                            </a:rPr>
                            <m:t>Vy</m:t>
                          </m:r>
                          <m:r>
                            <a:rPr lang="cs-CZ" sz="2000">
                              <a:solidFill>
                                <a:srgbClr val="FF0000"/>
                              </a:solidFill>
                              <a:latin typeface="Cambria Math" panose="02040503050406030204" pitchFamily="18" charset="0"/>
                            </a:rPr>
                            <m:t>šší </m:t>
                          </m:r>
                          <m:r>
                            <m:rPr>
                              <m:sty m:val="p"/>
                            </m:rPr>
                            <a:rPr lang="cs-CZ" sz="2000">
                              <a:latin typeface="Cambria Math" panose="02040503050406030204" pitchFamily="18" charset="0"/>
                            </a:rPr>
                            <m:t>systolick</m:t>
                          </m:r>
                          <m:r>
                            <a:rPr lang="cs-CZ" sz="2000">
                              <a:latin typeface="Cambria Math" panose="02040503050406030204" pitchFamily="18" charset="0"/>
                            </a:rPr>
                            <m:t>ý </m:t>
                          </m:r>
                          <m:r>
                            <m:rPr>
                              <m:sty m:val="p"/>
                            </m:rPr>
                            <a:rPr lang="cs-CZ" sz="2000">
                              <a:latin typeface="Cambria Math" panose="02040503050406030204" pitchFamily="18" charset="0"/>
                            </a:rPr>
                            <m:t>tlak</m:t>
                          </m:r>
                          <m:r>
                            <a:rPr lang="cs-CZ" sz="2000">
                              <a:latin typeface="Cambria Math" panose="02040503050406030204" pitchFamily="18" charset="0"/>
                            </a:rPr>
                            <m:t> </m:t>
                          </m:r>
                          <m:r>
                            <m:rPr>
                              <m:sty m:val="p"/>
                            </m:rPr>
                            <a:rPr lang="cs-CZ" sz="2000">
                              <a:latin typeface="Cambria Math" panose="02040503050406030204" pitchFamily="18" charset="0"/>
                            </a:rPr>
                            <m:t>z</m:t>
                          </m:r>
                          <m:r>
                            <a:rPr lang="cs-CZ" sz="2000">
                              <a:latin typeface="Cambria Math" panose="02040503050406030204" pitchFamily="18" charset="0"/>
                            </a:rPr>
                            <m:t> </m:t>
                          </m:r>
                          <m:r>
                            <m:rPr>
                              <m:sty m:val="p"/>
                            </m:rPr>
                            <a:rPr lang="cs-CZ" sz="2000">
                              <a:latin typeface="Cambria Math" panose="02040503050406030204" pitchFamily="18" charset="0"/>
                            </a:rPr>
                            <m:t>obou</m:t>
                          </m:r>
                          <m:r>
                            <a:rPr lang="cs-CZ" sz="2000">
                              <a:latin typeface="Cambria Math" panose="02040503050406030204" pitchFamily="18" charset="0"/>
                            </a:rPr>
                            <m:t> </m:t>
                          </m:r>
                          <m:r>
                            <m:rPr>
                              <m:sty m:val="p"/>
                            </m:rPr>
                            <a:rPr lang="cs-CZ" sz="2000">
                              <a:latin typeface="Cambria Math" panose="02040503050406030204" pitchFamily="18" charset="0"/>
                            </a:rPr>
                            <m:t>horn</m:t>
                          </m:r>
                          <m:r>
                            <a:rPr lang="cs-CZ" sz="2000">
                              <a:latin typeface="Cambria Math" panose="02040503050406030204" pitchFamily="18" charset="0"/>
                            </a:rPr>
                            <m:t>í</m:t>
                          </m:r>
                          <m:r>
                            <m:rPr>
                              <m:sty m:val="p"/>
                            </m:rPr>
                            <a:rPr lang="cs-CZ" sz="2000">
                              <a:latin typeface="Cambria Math" panose="02040503050406030204" pitchFamily="18" charset="0"/>
                            </a:rPr>
                            <m:t>ch</m:t>
                          </m:r>
                          <m:r>
                            <a:rPr lang="cs-CZ" sz="2000">
                              <a:latin typeface="Cambria Math" panose="02040503050406030204" pitchFamily="18" charset="0"/>
                            </a:rPr>
                            <m:t> </m:t>
                          </m:r>
                          <m:r>
                            <m:rPr>
                              <m:sty m:val="p"/>
                            </m:rPr>
                            <a:rPr lang="cs-CZ" sz="2000">
                              <a:latin typeface="Cambria Math" panose="02040503050406030204" pitchFamily="18" charset="0"/>
                            </a:rPr>
                            <m:t>kon</m:t>
                          </m:r>
                          <m:r>
                            <a:rPr lang="cs-CZ" sz="2000">
                              <a:latin typeface="Cambria Math" panose="02040503050406030204" pitchFamily="18" charset="0"/>
                            </a:rPr>
                            <m:t>č</m:t>
                          </m:r>
                          <m:r>
                            <m:rPr>
                              <m:sty m:val="p"/>
                            </m:rPr>
                            <a:rPr lang="cs-CZ" sz="2000">
                              <a:latin typeface="Cambria Math" panose="02040503050406030204" pitchFamily="18" charset="0"/>
                            </a:rPr>
                            <m:t>etin</m:t>
                          </m:r>
                        </m:den>
                      </m:f>
                    </m:oMath>
                  </m:oMathPara>
                </a14:m>
                <a:endParaRPr lang="cs-CZ" sz="2000" dirty="0" err="1">
                  <a:latin typeface="+mn-lt"/>
                </a:endParaRPr>
              </a:p>
            </p:txBody>
          </p:sp>
        </mc:Choice>
        <mc:Fallback xmlns="">
          <p:sp>
            <p:nvSpPr>
              <p:cNvPr id="12" name="TextovéPole 11">
                <a:extLst>
                  <a:ext uri="{FF2B5EF4-FFF2-40B4-BE49-F238E27FC236}">
                    <a16:creationId xmlns:a16="http://schemas.microsoft.com/office/drawing/2014/main" id="{479AF589-33E1-4DA7-8D70-6813A2CD20C0}"/>
                  </a:ext>
                </a:extLst>
              </p:cNvPr>
              <p:cNvSpPr txBox="1">
                <a:spLocks noRot="1" noChangeAspect="1" noMove="1" noResize="1" noEditPoints="1" noAdjustHandles="1" noChangeArrowheads="1" noChangeShapeType="1" noTextEdit="1"/>
              </p:cNvSpPr>
              <p:nvPr/>
            </p:nvSpPr>
            <p:spPr>
              <a:xfrm>
                <a:off x="1109991" y="5504669"/>
                <a:ext cx="5740161" cy="640496"/>
              </a:xfrm>
              <a:prstGeom prst="rect">
                <a:avLst/>
              </a:prstGeom>
              <a:blipFill>
                <a:blip r:embed="rId3"/>
                <a:stretch>
                  <a:fillRect/>
                </a:stretch>
              </a:blipFill>
            </p:spPr>
            <p:txBody>
              <a:bodyPr/>
              <a:lstStyle/>
              <a:p>
                <a:r>
                  <a:rPr lang="cs-CZ">
                    <a:noFill/>
                  </a:rPr>
                  <a:t> </a:t>
                </a:r>
              </a:p>
            </p:txBody>
          </p:sp>
        </mc:Fallback>
      </mc:AlternateContent>
    </p:spTree>
    <p:extLst>
      <p:ext uri="{BB962C8B-B14F-4D97-AF65-F5344CB8AC3E}">
        <p14:creationId xmlns:p14="http://schemas.microsoft.com/office/powerpoint/2010/main" val="27752270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DA0CB66-E42A-4314-B322-6A7430DE3248}"/>
              </a:ext>
            </a:extLst>
          </p:cNvPr>
          <p:cNvSpPr>
            <a:spLocks noGrp="1"/>
          </p:cNvSpPr>
          <p:nvPr>
            <p:ph type="ftr" sz="quarter" idx="10"/>
          </p:nvPr>
        </p:nvSpPr>
        <p:spPr/>
        <p:txBody>
          <a:bodyPr/>
          <a:lstStyle/>
          <a:p>
            <a:r>
              <a:rPr lang="cs-CZ" dirty="0"/>
              <a:t>Fyziologický ústav</a:t>
            </a:r>
            <a:endParaRPr lang="en-US" dirty="0"/>
          </a:p>
          <a:p>
            <a:endParaRPr lang="en-GB" noProof="0" dirty="0"/>
          </a:p>
        </p:txBody>
      </p:sp>
      <p:sp>
        <p:nvSpPr>
          <p:cNvPr id="3" name="Zástupný symbol pro číslo snímku 2">
            <a:extLst>
              <a:ext uri="{FF2B5EF4-FFF2-40B4-BE49-F238E27FC236}">
                <a16:creationId xmlns:a16="http://schemas.microsoft.com/office/drawing/2014/main" id="{AA05BF8B-0CF9-4F6C-9A81-4F13EDB5861F}"/>
              </a:ext>
            </a:extLst>
          </p:cNvPr>
          <p:cNvSpPr>
            <a:spLocks noGrp="1"/>
          </p:cNvSpPr>
          <p:nvPr>
            <p:ph type="sldNum" sz="quarter" idx="11"/>
          </p:nvPr>
        </p:nvSpPr>
        <p:spPr>
          <a:xfrm>
            <a:off x="413999" y="6365436"/>
            <a:ext cx="304799" cy="114564"/>
          </a:xfrm>
        </p:spPr>
        <p:txBody>
          <a:bodyPr/>
          <a:lstStyle/>
          <a:p>
            <a:fld id="{0970407D-EE58-4A0B-824B-1D3AE42DD9CF}" type="slidenum">
              <a:rPr lang="cs-CZ" altLang="cs-CZ" smtClean="0"/>
              <a:pPr/>
              <a:t>3</a:t>
            </a:fld>
            <a:endParaRPr lang="cs-CZ" altLang="cs-CZ" dirty="0"/>
          </a:p>
        </p:txBody>
      </p:sp>
      <p:sp>
        <p:nvSpPr>
          <p:cNvPr id="4" name="Nadpis 3">
            <a:extLst>
              <a:ext uri="{FF2B5EF4-FFF2-40B4-BE49-F238E27FC236}">
                <a16:creationId xmlns:a16="http://schemas.microsoft.com/office/drawing/2014/main" id="{984A61CA-0E66-4642-B897-B19B8440F370}"/>
              </a:ext>
            </a:extLst>
          </p:cNvPr>
          <p:cNvSpPr>
            <a:spLocks noGrp="1"/>
          </p:cNvSpPr>
          <p:nvPr>
            <p:ph type="title"/>
          </p:nvPr>
        </p:nvSpPr>
        <p:spPr/>
        <p:txBody>
          <a:bodyPr/>
          <a:lstStyle/>
          <a:p>
            <a:r>
              <a:rPr lang="cs-CZ" dirty="0"/>
              <a:t>Příprava měření ABI</a:t>
            </a:r>
          </a:p>
        </p:txBody>
      </p:sp>
      <p:sp>
        <p:nvSpPr>
          <p:cNvPr id="5" name="Zástupný obsah 4">
            <a:extLst>
              <a:ext uri="{FF2B5EF4-FFF2-40B4-BE49-F238E27FC236}">
                <a16:creationId xmlns:a16="http://schemas.microsoft.com/office/drawing/2014/main" id="{F41269DE-8D4C-4A0C-8392-E9B0E33153F5}"/>
              </a:ext>
            </a:extLst>
          </p:cNvPr>
          <p:cNvSpPr>
            <a:spLocks noGrp="1"/>
          </p:cNvSpPr>
          <p:nvPr>
            <p:ph idx="1"/>
          </p:nvPr>
        </p:nvSpPr>
        <p:spPr>
          <a:xfrm>
            <a:off x="720000" y="1692002"/>
            <a:ext cx="10753200" cy="1626931"/>
          </a:xfrm>
        </p:spPr>
        <p:txBody>
          <a:bodyPr/>
          <a:lstStyle/>
          <a:p>
            <a:pPr algn="just"/>
            <a:r>
              <a:rPr lang="cs-CZ" sz="1400" dirty="0"/>
              <a:t>Měření je nutné provádět u ležícího pacienta, aby byly získány srovnatelné tlakové poměry pro horní i dolní končetiny. </a:t>
            </a:r>
          </a:p>
          <a:p>
            <a:pPr algn="just"/>
            <a:r>
              <a:rPr lang="cs-CZ" sz="1400" dirty="0"/>
              <a:t>Dolní končetiny nesmí být zkřížené.</a:t>
            </a:r>
          </a:p>
          <a:p>
            <a:pPr algn="just"/>
            <a:r>
              <a:rPr lang="cs-CZ" sz="1400" dirty="0"/>
              <a:t>Před zahájením měření musí pacient ležet asi 5 minut v klidu.</a:t>
            </a:r>
          </a:p>
          <a:p>
            <a:pPr algn="just"/>
            <a:r>
              <a:rPr lang="cs-CZ" sz="1400" dirty="0"/>
              <a:t>Jednotlivé manžety nasaďte podle jejich barevného označení na hadicích vzduchových přípojek: červená – pravá paže v nadloktí, žlutá – levá paže v nadloktí, zelená – levá noha nad kotníkem, černá – pravá noha nad kotníkem.</a:t>
            </a:r>
          </a:p>
        </p:txBody>
      </p:sp>
      <p:sp>
        <p:nvSpPr>
          <p:cNvPr id="6" name="Zástupný obsah 4">
            <a:extLst>
              <a:ext uri="{FF2B5EF4-FFF2-40B4-BE49-F238E27FC236}">
                <a16:creationId xmlns:a16="http://schemas.microsoft.com/office/drawing/2014/main" id="{E45187AA-6A64-46CA-85F2-CEB46200A521}"/>
              </a:ext>
            </a:extLst>
          </p:cNvPr>
          <p:cNvSpPr txBox="1">
            <a:spLocks/>
          </p:cNvSpPr>
          <p:nvPr/>
        </p:nvSpPr>
        <p:spPr>
          <a:xfrm>
            <a:off x="718798" y="3318933"/>
            <a:ext cx="5021600" cy="692594"/>
          </a:xfrm>
          <a:prstGeom prst="rect">
            <a:avLst/>
          </a:prstGeom>
        </p:spPr>
        <p:txBody>
          <a:bodyPr vert="horz" lIns="0" tIns="0" rIns="0" bIns="0" rtlCol="0">
            <a:noAutofit/>
          </a:bodyPr>
          <a:lstStyle>
            <a:lvl1pPr marL="252000" indent="-180000" algn="l" rtl="0" eaLnBrk="1" fontAlgn="base" hangingPunct="1">
              <a:lnSpc>
                <a:spcPct val="150000"/>
              </a:lnSpc>
              <a:spcBef>
                <a:spcPts val="0"/>
              </a:spcBef>
              <a:spcAft>
                <a:spcPct val="0"/>
              </a:spcAft>
              <a:buClr>
                <a:schemeClr val="tx2"/>
              </a:buClr>
              <a:buSzPct val="100000"/>
              <a:buFont typeface="Arial" panose="020B0604020202020204" pitchFamily="34" charset="0"/>
              <a:buChar char="̶"/>
              <a:defRPr sz="2800" b="0">
                <a:solidFill>
                  <a:schemeClr val="tx1"/>
                </a:solidFill>
                <a:latin typeface="+mn-lt"/>
                <a:ea typeface="+mn-ea"/>
                <a:cs typeface="+mn-cs"/>
              </a:defRPr>
            </a:lvl1pPr>
            <a:lvl2pPr marL="504000" indent="-180000" algn="l" rtl="0" eaLnBrk="1" fontAlgn="base" hangingPunct="1">
              <a:lnSpc>
                <a:spcPct val="100000"/>
              </a:lnSpc>
              <a:spcBef>
                <a:spcPts val="0"/>
              </a:spcBef>
              <a:spcAft>
                <a:spcPct val="0"/>
              </a:spcAft>
              <a:buClr>
                <a:schemeClr val="tx2"/>
              </a:buClr>
              <a:buSzPct val="100000"/>
              <a:buFont typeface="Arial" panose="020B0604020202020204" pitchFamily="34" charset="0"/>
              <a:buChar char="̶"/>
              <a:defRPr sz="20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a:lstStyle>
          <a:p>
            <a:pPr algn="just"/>
            <a:r>
              <a:rPr lang="cs-CZ" sz="1400" kern="0" dirty="0"/>
              <a:t>Nadloketní manžety nasazujte tak, aby dolní okraj manžety byl asi 2–3 cm nad loketní jamkou. Manžeta musí být umístěna tak, aby se značka (symbol bílého pruhu) nacházela nad předpokládaným průběhem pažní tepny.</a:t>
            </a:r>
          </a:p>
        </p:txBody>
      </p:sp>
      <p:pic>
        <p:nvPicPr>
          <p:cNvPr id="10" name="Obrázek 9">
            <a:extLst>
              <a:ext uri="{FF2B5EF4-FFF2-40B4-BE49-F238E27FC236}">
                <a16:creationId xmlns:a16="http://schemas.microsoft.com/office/drawing/2014/main" id="{962B1D42-89CB-4DDB-89AD-AFA4EB01D8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76197" y="3381361"/>
            <a:ext cx="3494267" cy="1340658"/>
          </a:xfrm>
          <a:prstGeom prst="rect">
            <a:avLst/>
          </a:prstGeom>
        </p:spPr>
      </p:pic>
      <p:sp>
        <p:nvSpPr>
          <p:cNvPr id="11" name="Zástupný obsah 4">
            <a:extLst>
              <a:ext uri="{FF2B5EF4-FFF2-40B4-BE49-F238E27FC236}">
                <a16:creationId xmlns:a16="http://schemas.microsoft.com/office/drawing/2014/main" id="{1ED7A126-C6A8-4DD6-9EE4-69EFAC87C565}"/>
              </a:ext>
            </a:extLst>
          </p:cNvPr>
          <p:cNvSpPr txBox="1">
            <a:spLocks/>
          </p:cNvSpPr>
          <p:nvPr/>
        </p:nvSpPr>
        <p:spPr>
          <a:xfrm>
            <a:off x="718798" y="4596886"/>
            <a:ext cx="5021600" cy="692594"/>
          </a:xfrm>
          <a:prstGeom prst="rect">
            <a:avLst/>
          </a:prstGeom>
        </p:spPr>
        <p:txBody>
          <a:bodyPr vert="horz" lIns="0" tIns="0" rIns="0" bIns="0" rtlCol="0">
            <a:noAutofit/>
          </a:bodyPr>
          <a:lstStyle>
            <a:lvl1pPr marL="252000" indent="-180000" algn="l" rtl="0" eaLnBrk="1" fontAlgn="base" hangingPunct="1">
              <a:lnSpc>
                <a:spcPct val="150000"/>
              </a:lnSpc>
              <a:spcBef>
                <a:spcPts val="0"/>
              </a:spcBef>
              <a:spcAft>
                <a:spcPct val="0"/>
              </a:spcAft>
              <a:buClr>
                <a:schemeClr val="tx2"/>
              </a:buClr>
              <a:buSzPct val="100000"/>
              <a:buFont typeface="Arial" panose="020B0604020202020204" pitchFamily="34" charset="0"/>
              <a:buChar char="̶"/>
              <a:defRPr sz="2800" b="0">
                <a:solidFill>
                  <a:schemeClr val="tx1"/>
                </a:solidFill>
                <a:latin typeface="+mn-lt"/>
                <a:ea typeface="+mn-ea"/>
                <a:cs typeface="+mn-cs"/>
              </a:defRPr>
            </a:lvl1pPr>
            <a:lvl2pPr marL="504000" indent="-180000" algn="l" rtl="0" eaLnBrk="1" fontAlgn="base" hangingPunct="1">
              <a:lnSpc>
                <a:spcPct val="100000"/>
              </a:lnSpc>
              <a:spcBef>
                <a:spcPts val="0"/>
              </a:spcBef>
              <a:spcAft>
                <a:spcPct val="0"/>
              </a:spcAft>
              <a:buClr>
                <a:schemeClr val="tx2"/>
              </a:buClr>
              <a:buSzPct val="100000"/>
              <a:buFont typeface="Arial" panose="020B0604020202020204" pitchFamily="34" charset="0"/>
              <a:buChar char="̶"/>
              <a:defRPr sz="20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a:lstStyle>
          <a:p>
            <a:pPr algn="just"/>
            <a:r>
              <a:rPr lang="cs-CZ" sz="1400" kern="0" dirty="0"/>
              <a:t>Nasaďte kotníkovou manžetu tak, aby se dolní okraj manžety nacházel asi 1–2 cm nad kotníkem. Manžetu umístěte tak, aby se bílé označení nacházelo nad průběhem a. </a:t>
            </a:r>
            <a:r>
              <a:rPr lang="cs-CZ" sz="1400" kern="0" dirty="0" err="1"/>
              <a:t>tibialis</a:t>
            </a:r>
            <a:r>
              <a:rPr lang="cs-CZ" sz="1400" kern="0" dirty="0"/>
              <a:t> </a:t>
            </a:r>
            <a:r>
              <a:rPr lang="cs-CZ" sz="1400" kern="0" dirty="0" err="1"/>
              <a:t>posterior</a:t>
            </a:r>
            <a:r>
              <a:rPr lang="cs-CZ" sz="1400" kern="0" dirty="0"/>
              <a:t>.</a:t>
            </a:r>
          </a:p>
        </p:txBody>
      </p:sp>
      <p:pic>
        <p:nvPicPr>
          <p:cNvPr id="13" name="Obrázek 12">
            <a:extLst>
              <a:ext uri="{FF2B5EF4-FFF2-40B4-BE49-F238E27FC236}">
                <a16:creationId xmlns:a16="http://schemas.microsoft.com/office/drawing/2014/main" id="{51EDDFC7-6181-4A56-8E87-293A8743521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918701" y="4791386"/>
            <a:ext cx="4084590" cy="1436614"/>
          </a:xfrm>
          <a:prstGeom prst="rect">
            <a:avLst/>
          </a:prstGeom>
        </p:spPr>
      </p:pic>
    </p:spTree>
    <p:extLst>
      <p:ext uri="{BB962C8B-B14F-4D97-AF65-F5344CB8AC3E}">
        <p14:creationId xmlns:p14="http://schemas.microsoft.com/office/powerpoint/2010/main" val="3073277665"/>
      </p:ext>
    </p:extLst>
  </p:cSld>
  <p:clrMapOvr>
    <a:masterClrMapping/>
  </p:clrMapOvr>
</p:sld>
</file>

<file path=ppt/theme/theme1.xml><?xml version="1.0" encoding="utf-8"?>
<a:theme xmlns:a="http://schemas.openxmlformats.org/drawingml/2006/main" name="Presentation_MU_EN">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1" id="{6BC89E16-269B-4875-A8A3-7D5D981D44E5}" vid="{F6D460A2-5B48-45E1-BFF4-0DDF8E264AE0}"/>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prezentace-med-en-v9</Template>
  <TotalTime>4390</TotalTime>
  <Words>321</Words>
  <Application>Microsoft Office PowerPoint</Application>
  <PresentationFormat>Širokoúhlá obrazovka</PresentationFormat>
  <Paragraphs>24</Paragraphs>
  <Slides>3</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vt:i4>
      </vt:variant>
    </vt:vector>
  </HeadingPairs>
  <TitlesOfParts>
    <vt:vector size="8" baseType="lpstr">
      <vt:lpstr>Arial</vt:lpstr>
      <vt:lpstr>Cambria Math</vt:lpstr>
      <vt:lpstr>Tahoma</vt:lpstr>
      <vt:lpstr>Wingdings</vt:lpstr>
      <vt:lpstr>Presentation_MU_EN</vt:lpstr>
      <vt:lpstr>Ankle – Brachial index (ABI)   =  Index kotníkových tlaků </vt:lpstr>
      <vt:lpstr>Index kotník – paže (Ankle-Brachial Index) </vt:lpstr>
      <vt:lpstr>Příprava měření ABI</vt:lpstr>
    </vt:vector>
  </TitlesOfParts>
  <Company>IBA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Respiratory system. Compendium.</dc:title>
  <dc:creator>Ksenia Budinskaya</dc:creator>
  <cp:lastModifiedBy>Zuzana Nováková</cp:lastModifiedBy>
  <cp:revision>69</cp:revision>
  <cp:lastPrinted>1601-01-01T00:00:00Z</cp:lastPrinted>
  <dcterms:created xsi:type="dcterms:W3CDTF">2020-11-05T09:58:03Z</dcterms:created>
  <dcterms:modified xsi:type="dcterms:W3CDTF">2024-03-07T11:16:51Z</dcterms:modified>
</cp:coreProperties>
</file>